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sldIdLst>
    <p:sldId id="256" r:id="rId2"/>
    <p:sldId id="257" r:id="rId3"/>
    <p:sldId id="259" r:id="rId4"/>
    <p:sldId id="258" r:id="rId5"/>
    <p:sldId id="262" r:id="rId6"/>
    <p:sldId id="266" r:id="rId7"/>
    <p:sldId id="265" r:id="rId8"/>
    <p:sldId id="261"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2"/>
    <p:restoredTop sz="96208"/>
  </p:normalViewPr>
  <p:slideViewPr>
    <p:cSldViewPr snapToGrid="0" snapToObjects="1">
      <p:cViewPr varScale="1">
        <p:scale>
          <a:sx n="67" d="100"/>
          <a:sy n="67" d="100"/>
        </p:scale>
        <p:origin x="176" y="1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581BB97-F861-AD4D-A5AB-4AA03A5E3E7F}" type="datetimeFigureOut">
              <a:rPr lang="en-US" smtClean="0"/>
              <a:t>9/3/20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BBD2997-7310-0047-831F-6835E4A075B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55357163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1BB97-F861-AD4D-A5AB-4AA03A5E3E7F}" type="datetimeFigureOut">
              <a:rPr lang="en-US" smtClean="0"/>
              <a:t>9/3/20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D2997-7310-0047-831F-6835E4A075B5}" type="slidenum">
              <a:rPr lang="en-US" smtClean="0"/>
              <a:t>‹#›</a:t>
            </a:fld>
            <a:endParaRPr lang="en-US"/>
          </a:p>
        </p:txBody>
      </p:sp>
    </p:spTree>
    <p:extLst>
      <p:ext uri="{BB962C8B-B14F-4D97-AF65-F5344CB8AC3E}">
        <p14:creationId xmlns:p14="http://schemas.microsoft.com/office/powerpoint/2010/main" val="3941374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1BB97-F861-AD4D-A5AB-4AA03A5E3E7F}" type="datetimeFigureOut">
              <a:rPr lang="en-US" smtClean="0"/>
              <a:t>9/3/20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D2997-7310-0047-831F-6835E4A075B5}" type="slidenum">
              <a:rPr lang="en-US" smtClean="0"/>
              <a:t>‹#›</a:t>
            </a:fld>
            <a:endParaRPr lang="en-US"/>
          </a:p>
        </p:txBody>
      </p:sp>
    </p:spTree>
    <p:extLst>
      <p:ext uri="{BB962C8B-B14F-4D97-AF65-F5344CB8AC3E}">
        <p14:creationId xmlns:p14="http://schemas.microsoft.com/office/powerpoint/2010/main" val="528543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1BB97-F861-AD4D-A5AB-4AA03A5E3E7F}" type="datetimeFigureOut">
              <a:rPr lang="en-US" smtClean="0"/>
              <a:t>9/3/20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D2997-7310-0047-831F-6835E4A075B5}" type="slidenum">
              <a:rPr lang="en-US" smtClean="0"/>
              <a:t>‹#›</a:t>
            </a:fld>
            <a:endParaRPr lang="en-US"/>
          </a:p>
        </p:txBody>
      </p:sp>
    </p:spTree>
    <p:extLst>
      <p:ext uri="{BB962C8B-B14F-4D97-AF65-F5344CB8AC3E}">
        <p14:creationId xmlns:p14="http://schemas.microsoft.com/office/powerpoint/2010/main" val="3827446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581BB97-F861-AD4D-A5AB-4AA03A5E3E7F}" type="datetimeFigureOut">
              <a:rPr lang="en-US" smtClean="0"/>
              <a:t>9/3/20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BBD2997-7310-0047-831F-6835E4A075B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50098948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81BB97-F861-AD4D-A5AB-4AA03A5E3E7F}" type="datetimeFigureOut">
              <a:rPr lang="en-US" smtClean="0"/>
              <a:t>9/3/20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D2997-7310-0047-831F-6835E4A075B5}" type="slidenum">
              <a:rPr lang="en-US" smtClean="0"/>
              <a:t>‹#›</a:t>
            </a:fld>
            <a:endParaRPr lang="en-US"/>
          </a:p>
        </p:txBody>
      </p:sp>
    </p:spTree>
    <p:extLst>
      <p:ext uri="{BB962C8B-B14F-4D97-AF65-F5344CB8AC3E}">
        <p14:creationId xmlns:p14="http://schemas.microsoft.com/office/powerpoint/2010/main" val="1935162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81BB97-F861-AD4D-A5AB-4AA03A5E3E7F}" type="datetimeFigureOut">
              <a:rPr lang="en-US" smtClean="0"/>
              <a:t>9/3/20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BD2997-7310-0047-831F-6835E4A075B5}" type="slidenum">
              <a:rPr lang="en-US" smtClean="0"/>
              <a:t>‹#›</a:t>
            </a:fld>
            <a:endParaRPr lang="en-US"/>
          </a:p>
        </p:txBody>
      </p:sp>
    </p:spTree>
    <p:extLst>
      <p:ext uri="{BB962C8B-B14F-4D97-AF65-F5344CB8AC3E}">
        <p14:creationId xmlns:p14="http://schemas.microsoft.com/office/powerpoint/2010/main" val="2284331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81BB97-F861-AD4D-A5AB-4AA03A5E3E7F}" type="datetimeFigureOut">
              <a:rPr lang="en-US" smtClean="0"/>
              <a:t>9/3/20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BD2997-7310-0047-831F-6835E4A075B5}" type="slidenum">
              <a:rPr lang="en-US" smtClean="0"/>
              <a:t>‹#›</a:t>
            </a:fld>
            <a:endParaRPr lang="en-US"/>
          </a:p>
        </p:txBody>
      </p:sp>
    </p:spTree>
    <p:extLst>
      <p:ext uri="{BB962C8B-B14F-4D97-AF65-F5344CB8AC3E}">
        <p14:creationId xmlns:p14="http://schemas.microsoft.com/office/powerpoint/2010/main" val="471785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81BB97-F861-AD4D-A5AB-4AA03A5E3E7F}" type="datetimeFigureOut">
              <a:rPr lang="en-US" smtClean="0"/>
              <a:t>9/3/20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BD2997-7310-0047-831F-6835E4A075B5}" type="slidenum">
              <a:rPr lang="en-US" smtClean="0"/>
              <a:t>‹#›</a:t>
            </a:fld>
            <a:endParaRPr lang="en-US"/>
          </a:p>
        </p:txBody>
      </p:sp>
    </p:spTree>
    <p:extLst>
      <p:ext uri="{BB962C8B-B14F-4D97-AF65-F5344CB8AC3E}">
        <p14:creationId xmlns:p14="http://schemas.microsoft.com/office/powerpoint/2010/main" val="2173195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581BB97-F861-AD4D-A5AB-4AA03A5E3E7F}" type="datetimeFigureOut">
              <a:rPr lang="en-US" smtClean="0"/>
              <a:t>9/3/20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BBD2997-7310-0047-831F-6835E4A075B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3053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581BB97-F861-AD4D-A5AB-4AA03A5E3E7F}" type="datetimeFigureOut">
              <a:rPr lang="en-US" smtClean="0"/>
              <a:t>9/3/20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BBD2997-7310-0047-831F-6835E4A075B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8902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581BB97-F861-AD4D-A5AB-4AA03A5E3E7F}" type="datetimeFigureOut">
              <a:rPr lang="en-US" smtClean="0"/>
              <a:t>9/3/20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BBD2997-7310-0047-831F-6835E4A075B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0274291"/>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5A57-4C74-2646-B143-DA9CE41C7181}"/>
              </a:ext>
            </a:extLst>
          </p:cNvPr>
          <p:cNvSpPr>
            <a:spLocks noGrp="1"/>
          </p:cNvSpPr>
          <p:nvPr>
            <p:ph type="ctrTitle"/>
          </p:nvPr>
        </p:nvSpPr>
        <p:spPr>
          <a:xfrm>
            <a:off x="1915128" y="939367"/>
            <a:ext cx="8361229" cy="2098226"/>
          </a:xfrm>
        </p:spPr>
        <p:txBody>
          <a:bodyPr/>
          <a:lstStyle/>
          <a:p>
            <a:pPr algn="l"/>
            <a:r>
              <a:rPr lang="en-GB" sz="4400" b="1" i="1" cap="none" dirty="0"/>
              <a:t>Ghostbusters (2016)</a:t>
            </a:r>
            <a:br>
              <a:rPr lang="en-GB" sz="4400" b="1" cap="none" dirty="0"/>
            </a:br>
            <a:r>
              <a:rPr lang="en-GB" sz="4400" b="1" cap="none" dirty="0"/>
              <a:t>Game Evaluation Report</a:t>
            </a:r>
            <a:endParaRPr lang="en-US" sz="4400" b="1" cap="none" dirty="0"/>
          </a:p>
        </p:txBody>
      </p:sp>
      <p:sp>
        <p:nvSpPr>
          <p:cNvPr id="3" name="Subtitle 2">
            <a:extLst>
              <a:ext uri="{FF2B5EF4-FFF2-40B4-BE49-F238E27FC236}">
                <a16:creationId xmlns:a16="http://schemas.microsoft.com/office/drawing/2014/main" id="{B9B5AA98-8764-E84C-BCC2-7BCF76A55719}"/>
              </a:ext>
            </a:extLst>
          </p:cNvPr>
          <p:cNvSpPr>
            <a:spLocks noGrp="1"/>
          </p:cNvSpPr>
          <p:nvPr>
            <p:ph type="subTitle" idx="1"/>
          </p:nvPr>
        </p:nvSpPr>
        <p:spPr>
          <a:xfrm>
            <a:off x="1915128" y="3277289"/>
            <a:ext cx="6831673" cy="1086237"/>
          </a:xfrm>
        </p:spPr>
        <p:txBody>
          <a:bodyPr>
            <a:noAutofit/>
          </a:bodyPr>
          <a:lstStyle/>
          <a:p>
            <a:pPr lvl="0" algn="l"/>
            <a:r>
              <a:rPr lang="en-US" sz="2000" dirty="0"/>
              <a:t>May 15, 2019</a:t>
            </a:r>
          </a:p>
          <a:p>
            <a:pPr lvl="0" algn="l"/>
            <a:r>
              <a:rPr lang="en-US" sz="2000" dirty="0"/>
              <a:t>Marjorie Ann Cuerdo</a:t>
            </a:r>
          </a:p>
          <a:p>
            <a:pPr lvl="0" algn="l"/>
            <a:r>
              <a:rPr lang="en-US" sz="2000" dirty="0" err="1"/>
              <a:t>Frauline</a:t>
            </a:r>
            <a:r>
              <a:rPr lang="en-US" sz="2000" dirty="0"/>
              <a:t> Agarin</a:t>
            </a:r>
          </a:p>
          <a:p>
            <a:pPr lvl="0" algn="l"/>
            <a:r>
              <a:rPr lang="en-US" sz="2000" dirty="0"/>
              <a:t>HCI 590: Games User Research</a:t>
            </a:r>
          </a:p>
          <a:p>
            <a:pPr lvl="0" algn="l"/>
            <a:r>
              <a:rPr lang="en-US" sz="2000" dirty="0"/>
              <a:t>DePaul College of Computing and Digital Media</a:t>
            </a:r>
          </a:p>
          <a:p>
            <a:pPr lvl="0" algn="l"/>
            <a:endParaRPr lang="en-US" sz="2000" dirty="0"/>
          </a:p>
          <a:p>
            <a:endParaRPr lang="en-US" sz="2000" dirty="0"/>
          </a:p>
        </p:txBody>
      </p:sp>
    </p:spTree>
    <p:extLst>
      <p:ext uri="{BB962C8B-B14F-4D97-AF65-F5344CB8AC3E}">
        <p14:creationId xmlns:p14="http://schemas.microsoft.com/office/powerpoint/2010/main" val="131814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1F78-ACC8-6443-891D-F0793DDB54D4}"/>
              </a:ext>
            </a:extLst>
          </p:cNvPr>
          <p:cNvSpPr>
            <a:spLocks noGrp="1"/>
          </p:cNvSpPr>
          <p:nvPr>
            <p:ph type="title"/>
          </p:nvPr>
        </p:nvSpPr>
        <p:spPr/>
        <p:txBody>
          <a:bodyPr/>
          <a:lstStyle/>
          <a:p>
            <a:r>
              <a:rPr lang="en-GB" dirty="0"/>
              <a:t>Playtest</a:t>
            </a:r>
            <a:endParaRPr lang="en-US" dirty="0"/>
          </a:p>
        </p:txBody>
      </p:sp>
      <p:sp>
        <p:nvSpPr>
          <p:cNvPr id="3" name="Content Placeholder 2">
            <a:extLst>
              <a:ext uri="{FF2B5EF4-FFF2-40B4-BE49-F238E27FC236}">
                <a16:creationId xmlns:a16="http://schemas.microsoft.com/office/drawing/2014/main" id="{9BF51D95-AECF-0E46-AC58-B157251F8D59}"/>
              </a:ext>
            </a:extLst>
          </p:cNvPr>
          <p:cNvSpPr>
            <a:spLocks noGrp="1"/>
          </p:cNvSpPr>
          <p:nvPr>
            <p:ph idx="1"/>
          </p:nvPr>
        </p:nvSpPr>
        <p:spPr>
          <a:xfrm>
            <a:off x="1371600" y="1796142"/>
            <a:ext cx="9601200" cy="3581400"/>
          </a:xfrm>
        </p:spPr>
        <p:txBody>
          <a:bodyPr>
            <a:noAutofit/>
          </a:bodyPr>
          <a:lstStyle/>
          <a:p>
            <a:pPr marL="0" indent="0">
              <a:buNone/>
            </a:pPr>
            <a:endParaRPr lang="en-US" dirty="0"/>
          </a:p>
        </p:txBody>
      </p:sp>
    </p:spTree>
    <p:extLst>
      <p:ext uri="{BB962C8B-B14F-4D97-AF65-F5344CB8AC3E}">
        <p14:creationId xmlns:p14="http://schemas.microsoft.com/office/powerpoint/2010/main" val="4207701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A348-C690-D64A-BFC5-5F2CF381166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34457F5-51DD-C844-B294-28CD8395CF89}"/>
              </a:ext>
            </a:extLst>
          </p:cNvPr>
          <p:cNvSpPr>
            <a:spLocks noGrp="1"/>
          </p:cNvSpPr>
          <p:nvPr>
            <p:ph idx="1"/>
          </p:nvPr>
        </p:nvSpPr>
        <p:spPr/>
        <p:txBody>
          <a:bodyPr>
            <a:normAutofit/>
          </a:bodyPr>
          <a:lstStyle/>
          <a:p>
            <a:pPr marL="514350" indent="-514350">
              <a:buFont typeface="+mj-lt"/>
              <a:buAutoNum type="arabicPeriod"/>
            </a:pPr>
            <a:r>
              <a:rPr lang="en-US" sz="2800" dirty="0">
                <a:solidFill>
                  <a:srgbClr val="002060"/>
                </a:solidFill>
                <a:hlinkClick r:id="" action="ppaction://hlinkshowjump?jump=nextslide">
                  <a:extLst>
                    <a:ext uri="{A12FA001-AC4F-418D-AE19-62706E023703}">
                      <ahyp:hlinkClr xmlns:ahyp="http://schemas.microsoft.com/office/drawing/2018/hyperlinkcolor" val="tx"/>
                    </a:ext>
                  </a:extLst>
                </a:hlinkClick>
              </a:rPr>
              <a:t>Executive Summary</a:t>
            </a:r>
            <a:endParaRPr lang="en-US" sz="2800" dirty="0">
              <a:solidFill>
                <a:srgbClr val="002060"/>
              </a:solidFill>
            </a:endParaRPr>
          </a:p>
          <a:p>
            <a:pPr marL="514350" indent="-514350">
              <a:buFont typeface="+mj-lt"/>
              <a:buAutoNum type="arabicPeriod"/>
            </a:pPr>
            <a:r>
              <a:rPr lang="en-US" sz="2800" dirty="0">
                <a:solidFill>
                  <a:srgbClr val="002060"/>
                </a:solidFill>
                <a:hlinkClick r:id="rId2" action="ppaction://hlinksldjump">
                  <a:extLst>
                    <a:ext uri="{A12FA001-AC4F-418D-AE19-62706E023703}">
                      <ahyp:hlinkClr xmlns:ahyp="http://schemas.microsoft.com/office/drawing/2018/hyperlinkcolor" val="tx"/>
                    </a:ext>
                  </a:extLst>
                </a:hlinkClick>
              </a:rPr>
              <a:t>Competitive Review</a:t>
            </a:r>
            <a:endParaRPr lang="en-US" sz="2800" dirty="0">
              <a:solidFill>
                <a:srgbClr val="002060"/>
              </a:solidFill>
            </a:endParaRPr>
          </a:p>
          <a:p>
            <a:pPr marL="514350" indent="-514350">
              <a:buFont typeface="+mj-lt"/>
              <a:buAutoNum type="arabicPeriod"/>
            </a:pPr>
            <a:r>
              <a:rPr lang="en-US" sz="2800" dirty="0">
                <a:solidFill>
                  <a:srgbClr val="002060"/>
                </a:solidFill>
                <a:hlinkClick r:id="rId3" action="ppaction://hlinksldjump">
                  <a:extLst>
                    <a:ext uri="{A12FA001-AC4F-418D-AE19-62706E023703}">
                      <ahyp:hlinkClr xmlns:ahyp="http://schemas.microsoft.com/office/drawing/2018/hyperlinkcolor" val="tx"/>
                    </a:ext>
                  </a:extLst>
                </a:hlinkClick>
              </a:rPr>
              <a:t>Heuristic Review</a:t>
            </a:r>
            <a:endParaRPr lang="en-US" sz="2800" dirty="0">
              <a:solidFill>
                <a:srgbClr val="002060"/>
              </a:solidFill>
            </a:endParaRPr>
          </a:p>
          <a:p>
            <a:pPr marL="514350" indent="-514350">
              <a:buFont typeface="+mj-lt"/>
              <a:buAutoNum type="arabicPeriod"/>
            </a:pPr>
            <a:r>
              <a:rPr lang="en-US" sz="2800" dirty="0">
                <a:solidFill>
                  <a:srgbClr val="002060"/>
                </a:solidFill>
                <a:hlinkClick r:id="rId4" action="ppaction://hlinksldjump">
                  <a:extLst>
                    <a:ext uri="{A12FA001-AC4F-418D-AE19-62706E023703}">
                      <ahyp:hlinkClr xmlns:ahyp="http://schemas.microsoft.com/office/drawing/2018/hyperlinkcolor" val="tx"/>
                    </a:ext>
                  </a:extLst>
                </a:hlinkClick>
              </a:rPr>
              <a:t>Usability Test</a:t>
            </a:r>
            <a:endParaRPr lang="en-US" sz="2800" dirty="0">
              <a:solidFill>
                <a:srgbClr val="002060"/>
              </a:solidFill>
            </a:endParaRPr>
          </a:p>
          <a:p>
            <a:pPr marL="514350" indent="-514350">
              <a:buFont typeface="+mj-lt"/>
              <a:buAutoNum type="arabicPeriod"/>
            </a:pPr>
            <a:r>
              <a:rPr lang="en-US" sz="2800" dirty="0">
                <a:solidFill>
                  <a:srgbClr val="002060"/>
                </a:solidFill>
                <a:hlinkClick r:id="rId5" action="ppaction://hlinksldjump">
                  <a:extLst>
                    <a:ext uri="{A12FA001-AC4F-418D-AE19-62706E023703}">
                      <ahyp:hlinkClr xmlns:ahyp="http://schemas.microsoft.com/office/drawing/2018/hyperlinkcolor" val="tx"/>
                    </a:ext>
                  </a:extLst>
                </a:hlinkClick>
              </a:rPr>
              <a:t>Playtest</a:t>
            </a:r>
            <a:endParaRPr lang="en-US" sz="2800" dirty="0">
              <a:solidFill>
                <a:srgbClr val="002060"/>
              </a:solidFill>
            </a:endParaRPr>
          </a:p>
        </p:txBody>
      </p:sp>
    </p:spTree>
    <p:extLst>
      <p:ext uri="{BB962C8B-B14F-4D97-AF65-F5344CB8AC3E}">
        <p14:creationId xmlns:p14="http://schemas.microsoft.com/office/powerpoint/2010/main" val="2666888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1F78-ACC8-6443-891D-F0793DDB54D4}"/>
              </a:ext>
            </a:extLst>
          </p:cNvPr>
          <p:cNvSpPr>
            <a:spLocks noGrp="1"/>
          </p:cNvSpPr>
          <p:nvPr>
            <p:ph type="title"/>
          </p:nvPr>
        </p:nvSpPr>
        <p:spPr>
          <a:xfrm>
            <a:off x="1371600" y="594360"/>
            <a:ext cx="9601200" cy="1485900"/>
          </a:xfrm>
        </p:spPr>
        <p:txBody>
          <a:bodyPr/>
          <a:lstStyle/>
          <a:p>
            <a:r>
              <a:rPr lang="en-GB" dirty="0"/>
              <a:t>Executive Summary</a:t>
            </a:r>
            <a:endParaRPr lang="en-US" dirty="0"/>
          </a:p>
        </p:txBody>
      </p:sp>
      <p:sp>
        <p:nvSpPr>
          <p:cNvPr id="3" name="Content Placeholder 2">
            <a:extLst>
              <a:ext uri="{FF2B5EF4-FFF2-40B4-BE49-F238E27FC236}">
                <a16:creationId xmlns:a16="http://schemas.microsoft.com/office/drawing/2014/main" id="{9BF51D95-AECF-0E46-AC58-B157251F8D59}"/>
              </a:ext>
            </a:extLst>
          </p:cNvPr>
          <p:cNvSpPr>
            <a:spLocks noGrp="1"/>
          </p:cNvSpPr>
          <p:nvPr>
            <p:ph idx="1"/>
          </p:nvPr>
        </p:nvSpPr>
        <p:spPr>
          <a:xfrm>
            <a:off x="1371600" y="1631550"/>
            <a:ext cx="9601200" cy="3581400"/>
          </a:xfrm>
        </p:spPr>
        <p:txBody>
          <a:bodyPr>
            <a:noAutofit/>
          </a:bodyPr>
          <a:lstStyle/>
          <a:p>
            <a:pPr marL="0" lvl="0" indent="0">
              <a:buNone/>
            </a:pPr>
            <a:r>
              <a:rPr lang="en-GB" i="1" dirty="0"/>
              <a:t>Ghostbusters (2016) </a:t>
            </a:r>
            <a:r>
              <a:rPr lang="en-GB" dirty="0"/>
              <a:t>is a twin-stick action shooter video game. We examined the game on the Xbox One platform through </a:t>
            </a:r>
            <a:r>
              <a:rPr lang="en-GB" b="1" dirty="0"/>
              <a:t>four stages.</a:t>
            </a:r>
            <a:endParaRPr lang="en-GB" dirty="0"/>
          </a:p>
          <a:p>
            <a:pPr marL="0" lvl="0" indent="0">
              <a:buNone/>
            </a:pPr>
            <a:r>
              <a:rPr lang="en-GB" b="1" dirty="0"/>
              <a:t>Competitive Review</a:t>
            </a:r>
          </a:p>
          <a:p>
            <a:pPr marL="0" lvl="0" indent="0">
              <a:buNone/>
            </a:pPr>
            <a:r>
              <a:rPr lang="en-GB" dirty="0"/>
              <a:t>Tier 1  competitors were other Ghostbusters-themed games.</a:t>
            </a:r>
          </a:p>
          <a:p>
            <a:pPr marL="0" lvl="0" indent="0">
              <a:buNone/>
            </a:pPr>
            <a:r>
              <a:rPr lang="en-GB" dirty="0"/>
              <a:t>Tier 2 were other movie-based third-person action shooters. </a:t>
            </a:r>
          </a:p>
          <a:p>
            <a:pPr marL="0" lvl="0" indent="0">
              <a:buNone/>
            </a:pPr>
            <a:r>
              <a:rPr lang="en-GB" dirty="0"/>
              <a:t>Tier 3 were other purely top-down isometric third-person action shooters. </a:t>
            </a:r>
          </a:p>
          <a:p>
            <a:pPr marL="0" lvl="0" indent="0">
              <a:buNone/>
            </a:pPr>
            <a:r>
              <a:rPr lang="en-GB" dirty="0"/>
              <a:t>We found that </a:t>
            </a:r>
            <a:r>
              <a:rPr lang="en-GB" i="1" dirty="0"/>
              <a:t>Ghostbusters (2016) </a:t>
            </a:r>
            <a:r>
              <a:rPr lang="en-GB" dirty="0"/>
              <a:t>was unique in being the only movie-based top-down isometric third-person action shooter, apart from </a:t>
            </a:r>
            <a:r>
              <a:rPr lang="en-GB" i="1" dirty="0"/>
              <a:t>Reservoir Dogs: Bloody Days (2017).</a:t>
            </a:r>
          </a:p>
          <a:p>
            <a:pPr marL="0" lvl="0" indent="0">
              <a:buNone/>
            </a:pPr>
            <a:r>
              <a:rPr lang="en-GB" b="1" dirty="0"/>
              <a:t>Heuristic Review</a:t>
            </a:r>
          </a:p>
          <a:p>
            <a:pPr marL="0" lvl="0" indent="0">
              <a:buNone/>
            </a:pPr>
            <a:r>
              <a:rPr lang="en-GB" dirty="0"/>
              <a:t>We used </a:t>
            </a:r>
            <a:r>
              <a:rPr lang="en-GB" dirty="0" err="1"/>
              <a:t>Sauli</a:t>
            </a:r>
            <a:r>
              <a:rPr lang="en-GB" dirty="0"/>
              <a:t> </a:t>
            </a:r>
            <a:r>
              <a:rPr lang="en-GB" dirty="0" err="1"/>
              <a:t>Laitinen’s</a:t>
            </a:r>
            <a:r>
              <a:rPr lang="en-GB" dirty="0"/>
              <a:t> game heuristics (2008) based on Jakob Nielsen’s heuristics. We found that most of the usability and gameplay heuristics were violated in the game, as the underlying critical issue was that the game’s main goals and objectives were unclear. Lack of appropriate feedback and help to the player can cause confusion as to how mechanics/controls relate to the scoring system. </a:t>
            </a:r>
          </a:p>
          <a:p>
            <a:pPr marL="0" lvl="0" indent="0">
              <a:buNone/>
            </a:pPr>
            <a:r>
              <a:rPr lang="en-GB" dirty="0"/>
              <a:t> </a:t>
            </a:r>
          </a:p>
          <a:p>
            <a:pPr marL="0" indent="0">
              <a:buNone/>
            </a:pPr>
            <a:endParaRPr lang="en-US" dirty="0"/>
          </a:p>
        </p:txBody>
      </p:sp>
    </p:spTree>
    <p:extLst>
      <p:ext uri="{BB962C8B-B14F-4D97-AF65-F5344CB8AC3E}">
        <p14:creationId xmlns:p14="http://schemas.microsoft.com/office/powerpoint/2010/main" val="3640066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1F78-ACC8-6443-891D-F0793DDB54D4}"/>
              </a:ext>
            </a:extLst>
          </p:cNvPr>
          <p:cNvSpPr>
            <a:spLocks noGrp="1"/>
          </p:cNvSpPr>
          <p:nvPr>
            <p:ph type="title"/>
          </p:nvPr>
        </p:nvSpPr>
        <p:spPr/>
        <p:txBody>
          <a:bodyPr/>
          <a:lstStyle/>
          <a:p>
            <a:r>
              <a:rPr lang="en-GB" dirty="0"/>
              <a:t>Executive Summary</a:t>
            </a:r>
            <a:endParaRPr lang="en-US" dirty="0"/>
          </a:p>
        </p:txBody>
      </p:sp>
      <p:sp>
        <p:nvSpPr>
          <p:cNvPr id="3" name="Content Placeholder 2">
            <a:extLst>
              <a:ext uri="{FF2B5EF4-FFF2-40B4-BE49-F238E27FC236}">
                <a16:creationId xmlns:a16="http://schemas.microsoft.com/office/drawing/2014/main" id="{9BF51D95-AECF-0E46-AC58-B157251F8D59}"/>
              </a:ext>
            </a:extLst>
          </p:cNvPr>
          <p:cNvSpPr>
            <a:spLocks noGrp="1"/>
          </p:cNvSpPr>
          <p:nvPr>
            <p:ph idx="1"/>
          </p:nvPr>
        </p:nvSpPr>
        <p:spPr>
          <a:xfrm>
            <a:off x="1371600" y="1796142"/>
            <a:ext cx="9601200" cy="3581400"/>
          </a:xfrm>
        </p:spPr>
        <p:txBody>
          <a:bodyPr>
            <a:noAutofit/>
          </a:bodyPr>
          <a:lstStyle/>
          <a:p>
            <a:pPr marL="0" lvl="0" indent="0">
              <a:buNone/>
            </a:pPr>
            <a:r>
              <a:rPr lang="en-GB" b="1" dirty="0"/>
              <a:t>Usability Test</a:t>
            </a:r>
          </a:p>
          <a:p>
            <a:pPr marL="0" lvl="0" indent="0">
              <a:buNone/>
            </a:pPr>
            <a:r>
              <a:rPr lang="en-GB" dirty="0"/>
              <a:t>Although players felt confident due to the simplified gameplay, this test round confirmed the heuristic review findings that there would be usability issues. Players found objectives, controls/mechanics, and navigating the game user interface and maps to be confusing and detrimental.</a:t>
            </a:r>
          </a:p>
          <a:p>
            <a:pPr marL="0" lvl="0" indent="0">
              <a:buNone/>
            </a:pPr>
            <a:r>
              <a:rPr lang="en-GB" b="1" dirty="0"/>
              <a:t>Playtest</a:t>
            </a:r>
          </a:p>
          <a:p>
            <a:pPr marL="0" lvl="0" indent="0">
              <a:buNone/>
            </a:pPr>
            <a:r>
              <a:rPr lang="en-GB" dirty="0"/>
              <a:t>In assessing the game’s playability, we found that players enjoyed the game’s aesthetics and found AI teammates to be helpful. However, it’s critical that most players found the overall gameplay to be repetitive and not fun, leading them to say the levels were too long. Most players weren’t motivated to continue playing the game after the tutorial level. The major usability issues revealed in the last round were found to result in overall dissatisfaction with the player experience.</a:t>
            </a:r>
          </a:p>
          <a:p>
            <a:pPr marL="0" lvl="0" indent="0">
              <a:buNone/>
            </a:pPr>
            <a:r>
              <a:rPr lang="en-GB" dirty="0"/>
              <a:t>We have provided recommendations to specifically address these issues to improve on the foundation that </a:t>
            </a:r>
            <a:r>
              <a:rPr lang="en-GB" i="1" dirty="0"/>
              <a:t>Ghostbusters (2016)</a:t>
            </a:r>
            <a:r>
              <a:rPr lang="en-GB" b="1" dirty="0"/>
              <a:t> </a:t>
            </a:r>
            <a:r>
              <a:rPr lang="en-GB" dirty="0"/>
              <a:t>currently has for a better player experience.</a:t>
            </a:r>
          </a:p>
          <a:p>
            <a:pPr marL="285750" lvl="0" indent="-285750">
              <a:buFont typeface="Arial" panose="020B0604020202020204" pitchFamily="34" charset="0"/>
              <a:buChar char="•"/>
            </a:pPr>
            <a:endParaRPr lang="en-GB" dirty="0"/>
          </a:p>
          <a:p>
            <a:pPr marL="0" lvl="0" indent="0">
              <a:buNone/>
            </a:pPr>
            <a:endParaRPr lang="en-GB" b="1" dirty="0"/>
          </a:p>
          <a:p>
            <a:pPr marL="0" indent="0">
              <a:buNone/>
            </a:pPr>
            <a:endParaRPr lang="en-US" dirty="0"/>
          </a:p>
        </p:txBody>
      </p:sp>
    </p:spTree>
    <p:extLst>
      <p:ext uri="{BB962C8B-B14F-4D97-AF65-F5344CB8AC3E}">
        <p14:creationId xmlns:p14="http://schemas.microsoft.com/office/powerpoint/2010/main" val="3147338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3BDC-2AC8-544E-9CE1-65D5A2B495BC}"/>
              </a:ext>
            </a:extLst>
          </p:cNvPr>
          <p:cNvSpPr>
            <a:spLocks noGrp="1"/>
          </p:cNvSpPr>
          <p:nvPr>
            <p:ph type="title"/>
          </p:nvPr>
        </p:nvSpPr>
        <p:spPr>
          <a:xfrm>
            <a:off x="1371600" y="181948"/>
            <a:ext cx="9601200" cy="1485900"/>
          </a:xfrm>
        </p:spPr>
        <p:txBody>
          <a:bodyPr/>
          <a:lstStyle/>
          <a:p>
            <a:r>
              <a:rPr lang="en-US" dirty="0"/>
              <a:t>Competitive Review: </a:t>
            </a:r>
            <a:r>
              <a:rPr lang="en-US" sz="3200" dirty="0"/>
              <a:t>Tier 1 Competitors</a:t>
            </a:r>
            <a:br>
              <a:rPr lang="en-US" sz="3200" dirty="0"/>
            </a:br>
            <a:r>
              <a:rPr lang="en-US" sz="2400" dirty="0"/>
              <a:t>Related </a:t>
            </a:r>
            <a:r>
              <a:rPr lang="en-US" sz="2400" i="1" dirty="0"/>
              <a:t>Ghostbusters</a:t>
            </a:r>
            <a:r>
              <a:rPr lang="en-US" sz="2400" dirty="0"/>
              <a:t> franchise games</a:t>
            </a:r>
          </a:p>
        </p:txBody>
      </p:sp>
      <p:sp>
        <p:nvSpPr>
          <p:cNvPr id="3" name="Content Placeholder 2">
            <a:extLst>
              <a:ext uri="{FF2B5EF4-FFF2-40B4-BE49-F238E27FC236}">
                <a16:creationId xmlns:a16="http://schemas.microsoft.com/office/drawing/2014/main" id="{061F107D-4F2A-8942-BB1A-80981B336A97}"/>
              </a:ext>
            </a:extLst>
          </p:cNvPr>
          <p:cNvSpPr>
            <a:spLocks noGrp="1"/>
          </p:cNvSpPr>
          <p:nvPr>
            <p:ph idx="1"/>
          </p:nvPr>
        </p:nvSpPr>
        <p:spPr>
          <a:xfrm>
            <a:off x="1371599" y="1306287"/>
            <a:ext cx="10440955" cy="4973216"/>
          </a:xfrm>
        </p:spPr>
        <p:txBody>
          <a:bodyPr>
            <a:noAutofit/>
          </a:bodyPr>
          <a:lstStyle/>
          <a:p>
            <a:pPr marL="457200" indent="-457200">
              <a:buAutoNum type="arabicPeriod"/>
            </a:pPr>
            <a:r>
              <a:rPr lang="en-US" sz="1600" b="1" i="1" dirty="0"/>
              <a:t>Ghostbusters: Sanctum of Slime (2011)</a:t>
            </a:r>
          </a:p>
          <a:p>
            <a:pPr lvl="1"/>
            <a:r>
              <a:rPr lang="en-US" sz="1600" i="0" dirty="0"/>
              <a:t>Co-op twin stick shooter</a:t>
            </a:r>
          </a:p>
          <a:p>
            <a:pPr lvl="1"/>
            <a:r>
              <a:rPr lang="en-US" sz="1600" i="0" dirty="0"/>
              <a:t>Local and online co-op multiplayer modes</a:t>
            </a:r>
          </a:p>
          <a:p>
            <a:pPr lvl="1"/>
            <a:r>
              <a:rPr lang="en-US" sz="1600" i="0" dirty="0"/>
              <a:t>AI teammate options</a:t>
            </a:r>
          </a:p>
          <a:p>
            <a:pPr lvl="1"/>
            <a:r>
              <a:rPr lang="en-US" sz="1600" i="0" dirty="0"/>
              <a:t>No weapon upgrades</a:t>
            </a:r>
          </a:p>
          <a:p>
            <a:pPr lvl="1"/>
            <a:r>
              <a:rPr lang="en-US" sz="1600" i="0" dirty="0"/>
              <a:t>No cutscenes or voice narration</a:t>
            </a:r>
            <a:endParaRPr lang="en-US" sz="1600" b="1" i="0" dirty="0"/>
          </a:p>
          <a:p>
            <a:pPr marL="0" indent="0">
              <a:buNone/>
            </a:pPr>
            <a:r>
              <a:rPr lang="en-US" sz="1600" b="1" i="1" dirty="0"/>
              <a:t>2.    Ghostbusters: The Video Game (2009)</a:t>
            </a:r>
          </a:p>
          <a:p>
            <a:pPr lvl="1"/>
            <a:r>
              <a:rPr lang="en-US" sz="1600" i="0" dirty="0"/>
              <a:t>Third-person shooter (Nintendo DS is top-down)</a:t>
            </a:r>
          </a:p>
          <a:p>
            <a:pPr lvl="1"/>
            <a:r>
              <a:rPr lang="en-US" sz="1600" i="0" dirty="0"/>
              <a:t>Local and online multiplayer modes</a:t>
            </a:r>
          </a:p>
          <a:p>
            <a:pPr lvl="1"/>
            <a:r>
              <a:rPr lang="en-US" sz="1600" i="0" dirty="0"/>
              <a:t>Weapon upgrades available</a:t>
            </a:r>
          </a:p>
          <a:p>
            <a:pPr lvl="1"/>
            <a:r>
              <a:rPr lang="en-US" sz="1600" i="0" dirty="0"/>
              <a:t>3 difficulty levels: normal, experienced, professional</a:t>
            </a:r>
          </a:p>
          <a:p>
            <a:pPr lvl="1"/>
            <a:r>
              <a:rPr lang="en-US" sz="1600" i="0" dirty="0"/>
              <a:t>Uses same characters from </a:t>
            </a:r>
            <a:r>
              <a:rPr lang="en-US" sz="1600" dirty="0"/>
              <a:t>Ghostbusters II</a:t>
            </a:r>
            <a:endParaRPr lang="en-US" sz="1600" b="1" dirty="0"/>
          </a:p>
          <a:p>
            <a:pPr marL="457200" indent="-457200">
              <a:buAutoNum type="arabicPeriod" startAt="3"/>
            </a:pPr>
            <a:r>
              <a:rPr lang="en-US" sz="1600" b="1" i="1" dirty="0"/>
              <a:t>Lego Dimensions: Ghostbusters Story Pack (2016)</a:t>
            </a:r>
          </a:p>
          <a:p>
            <a:pPr lvl="1"/>
            <a:r>
              <a:rPr lang="en-US" sz="1600" i="0" dirty="0"/>
              <a:t>Action-adventure 3D platformer</a:t>
            </a:r>
          </a:p>
          <a:p>
            <a:pPr lvl="1"/>
            <a:r>
              <a:rPr lang="en-US" sz="1600" i="0" dirty="0"/>
              <a:t>2-player local co-op</a:t>
            </a:r>
          </a:p>
          <a:p>
            <a:pPr lvl="1"/>
            <a:r>
              <a:rPr lang="en-US" sz="1600" i="0" dirty="0"/>
              <a:t>Weapon and character upgrades available</a:t>
            </a:r>
          </a:p>
          <a:p>
            <a:pPr lvl="1"/>
            <a:r>
              <a:rPr lang="en-US" sz="1600" i="0" dirty="0"/>
              <a:t>Uses same characters from </a:t>
            </a:r>
            <a:r>
              <a:rPr lang="en-US" sz="1600" dirty="0"/>
              <a:t>Ghostbusters </a:t>
            </a:r>
            <a:r>
              <a:rPr lang="en-US" sz="1600" i="0" dirty="0"/>
              <a:t>(</a:t>
            </a:r>
            <a:r>
              <a:rPr lang="en-US" sz="1600" dirty="0"/>
              <a:t>2016)</a:t>
            </a:r>
            <a:endParaRPr lang="en-US" sz="1600" b="1" i="1" dirty="0"/>
          </a:p>
          <a:p>
            <a:pPr marL="0" indent="0">
              <a:buNone/>
            </a:pPr>
            <a:endParaRPr lang="en-US" sz="1600" b="1" i="1" dirty="0"/>
          </a:p>
          <a:p>
            <a:pPr marL="0" indent="0">
              <a:buNone/>
            </a:pPr>
            <a:endParaRPr lang="en-US" sz="1600" dirty="0"/>
          </a:p>
        </p:txBody>
      </p:sp>
      <p:pic>
        <p:nvPicPr>
          <p:cNvPr id="5" name="Picture 4" descr="A person wearing a costume&#10;&#10;Description automatically generated">
            <a:extLst>
              <a:ext uri="{FF2B5EF4-FFF2-40B4-BE49-F238E27FC236}">
                <a16:creationId xmlns:a16="http://schemas.microsoft.com/office/drawing/2014/main" id="{47CBB210-1ABC-5A4A-85E3-68FD4E0D6018}"/>
              </a:ext>
            </a:extLst>
          </p:cNvPr>
          <p:cNvPicPr>
            <a:picLocks noChangeAspect="1"/>
          </p:cNvPicPr>
          <p:nvPr/>
        </p:nvPicPr>
        <p:blipFill>
          <a:blip r:embed="rId2"/>
          <a:stretch>
            <a:fillRect/>
          </a:stretch>
        </p:blipFill>
        <p:spPr>
          <a:xfrm>
            <a:off x="7351979" y="1306287"/>
            <a:ext cx="1592358" cy="2412092"/>
          </a:xfrm>
          <a:prstGeom prst="rect">
            <a:avLst/>
          </a:prstGeom>
        </p:spPr>
      </p:pic>
      <p:pic>
        <p:nvPicPr>
          <p:cNvPr id="7" name="Picture 6" descr="A picture containing young, group, posing, person&#10;&#10;Description automatically generated">
            <a:extLst>
              <a:ext uri="{FF2B5EF4-FFF2-40B4-BE49-F238E27FC236}">
                <a16:creationId xmlns:a16="http://schemas.microsoft.com/office/drawing/2014/main" id="{170C1762-656A-1740-928E-B37CD39A796A}"/>
              </a:ext>
            </a:extLst>
          </p:cNvPr>
          <p:cNvPicPr>
            <a:picLocks noChangeAspect="1"/>
          </p:cNvPicPr>
          <p:nvPr/>
        </p:nvPicPr>
        <p:blipFill>
          <a:blip r:embed="rId3"/>
          <a:stretch>
            <a:fillRect/>
          </a:stretch>
        </p:blipFill>
        <p:spPr>
          <a:xfrm>
            <a:off x="9243686" y="2162598"/>
            <a:ext cx="1816619" cy="2291314"/>
          </a:xfrm>
          <a:prstGeom prst="rect">
            <a:avLst/>
          </a:prstGeom>
        </p:spPr>
      </p:pic>
      <p:pic>
        <p:nvPicPr>
          <p:cNvPr id="9" name="Picture 8" descr="A picture containing photo, sitting, street, holding&#10;&#10;Description automatically generated">
            <a:extLst>
              <a:ext uri="{FF2B5EF4-FFF2-40B4-BE49-F238E27FC236}">
                <a16:creationId xmlns:a16="http://schemas.microsoft.com/office/drawing/2014/main" id="{FFC9DF40-DA61-7842-A01D-E8FBD49AEE2D}"/>
              </a:ext>
            </a:extLst>
          </p:cNvPr>
          <p:cNvPicPr>
            <a:picLocks noChangeAspect="1"/>
          </p:cNvPicPr>
          <p:nvPr/>
        </p:nvPicPr>
        <p:blipFill>
          <a:blip r:embed="rId4"/>
          <a:stretch>
            <a:fillRect/>
          </a:stretch>
        </p:blipFill>
        <p:spPr>
          <a:xfrm>
            <a:off x="7351979" y="4746720"/>
            <a:ext cx="2646561" cy="1939603"/>
          </a:xfrm>
          <a:prstGeom prst="rect">
            <a:avLst/>
          </a:prstGeom>
        </p:spPr>
      </p:pic>
    </p:spTree>
    <p:extLst>
      <p:ext uri="{BB962C8B-B14F-4D97-AF65-F5344CB8AC3E}">
        <p14:creationId xmlns:p14="http://schemas.microsoft.com/office/powerpoint/2010/main" val="114900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3BDC-2AC8-544E-9CE1-65D5A2B495BC}"/>
              </a:ext>
            </a:extLst>
          </p:cNvPr>
          <p:cNvSpPr>
            <a:spLocks noGrp="1"/>
          </p:cNvSpPr>
          <p:nvPr>
            <p:ph type="title"/>
          </p:nvPr>
        </p:nvSpPr>
        <p:spPr>
          <a:xfrm>
            <a:off x="1371600" y="181948"/>
            <a:ext cx="9601200" cy="1485900"/>
          </a:xfrm>
        </p:spPr>
        <p:txBody>
          <a:bodyPr/>
          <a:lstStyle/>
          <a:p>
            <a:r>
              <a:rPr lang="en-US" dirty="0"/>
              <a:t>Competitive Review: </a:t>
            </a:r>
            <a:r>
              <a:rPr lang="en-US" sz="3200" dirty="0"/>
              <a:t>Tier 2 Competitors</a:t>
            </a:r>
            <a:br>
              <a:rPr lang="en-US" sz="3200" dirty="0"/>
            </a:br>
            <a:r>
              <a:rPr lang="en-US" sz="2400" dirty="0"/>
              <a:t>Movie-based action shooter games</a:t>
            </a:r>
          </a:p>
        </p:txBody>
      </p:sp>
      <p:sp>
        <p:nvSpPr>
          <p:cNvPr id="3" name="Content Placeholder 2">
            <a:extLst>
              <a:ext uri="{FF2B5EF4-FFF2-40B4-BE49-F238E27FC236}">
                <a16:creationId xmlns:a16="http://schemas.microsoft.com/office/drawing/2014/main" id="{061F107D-4F2A-8942-BB1A-80981B336A97}"/>
              </a:ext>
            </a:extLst>
          </p:cNvPr>
          <p:cNvSpPr>
            <a:spLocks noGrp="1"/>
          </p:cNvSpPr>
          <p:nvPr>
            <p:ph idx="1"/>
          </p:nvPr>
        </p:nvSpPr>
        <p:spPr>
          <a:xfrm>
            <a:off x="1371599" y="1306287"/>
            <a:ext cx="10440955" cy="4973216"/>
          </a:xfrm>
        </p:spPr>
        <p:txBody>
          <a:bodyPr>
            <a:noAutofit/>
          </a:bodyPr>
          <a:lstStyle/>
          <a:p>
            <a:pPr marL="457200" indent="-457200">
              <a:buAutoNum type="arabicPeriod"/>
            </a:pPr>
            <a:r>
              <a:rPr lang="en-US" sz="1600" b="1" i="1" dirty="0"/>
              <a:t>Reservoir Dogs: Bloody Days (2017)</a:t>
            </a:r>
          </a:p>
          <a:p>
            <a:pPr lvl="1"/>
            <a:r>
              <a:rPr lang="en-US" sz="1600" i="0" dirty="0"/>
              <a:t>Top-down isometric third person shooter</a:t>
            </a:r>
          </a:p>
          <a:p>
            <a:pPr lvl="1"/>
            <a:r>
              <a:rPr lang="en-US" sz="1600" i="0" dirty="0"/>
              <a:t>No multiplayer modes; 1 player for 3 characters</a:t>
            </a:r>
          </a:p>
          <a:p>
            <a:pPr lvl="1"/>
            <a:r>
              <a:rPr lang="en-US" sz="1600" i="0" dirty="0"/>
              <a:t>Defeat enemy waves for every level</a:t>
            </a:r>
          </a:p>
          <a:p>
            <a:pPr lvl="1"/>
            <a:r>
              <a:rPr lang="en-US" sz="1600" i="0" dirty="0"/>
              <a:t>No cutscenes or voice narration</a:t>
            </a:r>
            <a:endParaRPr lang="en-US" sz="1600" b="1" i="0" dirty="0"/>
          </a:p>
          <a:p>
            <a:pPr marL="0" indent="0">
              <a:buNone/>
            </a:pPr>
            <a:r>
              <a:rPr lang="en-US" sz="1600" b="1" i="1" dirty="0"/>
              <a:t>2.    Star Wars Battlefront II (2017)</a:t>
            </a:r>
          </a:p>
          <a:p>
            <a:pPr lvl="1"/>
            <a:r>
              <a:rPr lang="en-US" sz="1600" i="0" dirty="0"/>
              <a:t>Switch between third- and first-person</a:t>
            </a:r>
          </a:p>
          <a:p>
            <a:pPr lvl="1"/>
            <a:r>
              <a:rPr lang="en-US" sz="1600" i="0" dirty="0"/>
              <a:t>Campaign: solo; has other multiplayer modes</a:t>
            </a:r>
          </a:p>
          <a:p>
            <a:pPr lvl="1"/>
            <a:r>
              <a:rPr lang="en-US" sz="1600" i="0" dirty="0"/>
              <a:t>Has player upgrades</a:t>
            </a:r>
          </a:p>
          <a:p>
            <a:pPr lvl="1"/>
            <a:r>
              <a:rPr lang="en-US" sz="1600" i="0" dirty="0"/>
              <a:t>3 difficulty levels: explorer -&gt; soldier -&gt; special forces</a:t>
            </a:r>
          </a:p>
          <a:p>
            <a:pPr lvl="1"/>
            <a:r>
              <a:rPr lang="en-US" sz="1600" i="0" dirty="0"/>
              <a:t>Uses same characters from franchise and cutscenes</a:t>
            </a:r>
            <a:endParaRPr lang="en-US" sz="1600" b="1" dirty="0"/>
          </a:p>
          <a:p>
            <a:pPr marL="457200" indent="-457200">
              <a:buAutoNum type="arabicPeriod" startAt="3"/>
            </a:pPr>
            <a:r>
              <a:rPr lang="en-US" sz="1600" b="1" i="1" dirty="0"/>
              <a:t>007: Quantum of Solace (2008)</a:t>
            </a:r>
          </a:p>
          <a:p>
            <a:pPr lvl="1"/>
            <a:r>
              <a:rPr lang="en-US" sz="1600" i="0" dirty="0"/>
              <a:t>First-person: PC, PS3, Xbox 360</a:t>
            </a:r>
          </a:p>
          <a:p>
            <a:pPr lvl="1"/>
            <a:r>
              <a:rPr lang="en-US" sz="1600" i="0" dirty="0"/>
              <a:t>Third-person: Nintendo DS and PS2</a:t>
            </a:r>
          </a:p>
          <a:p>
            <a:pPr lvl="1"/>
            <a:r>
              <a:rPr lang="en-US" sz="1600" i="0" dirty="0"/>
              <a:t>2-4 players in local and online co-op multiplayer (Wii)</a:t>
            </a:r>
          </a:p>
          <a:p>
            <a:pPr lvl="1"/>
            <a:r>
              <a:rPr lang="en-US" sz="1600" i="0" dirty="0"/>
              <a:t>Weapon and character upgrades available</a:t>
            </a:r>
          </a:p>
          <a:p>
            <a:pPr lvl="1"/>
            <a:r>
              <a:rPr lang="en-US" sz="1600" i="0" dirty="0"/>
              <a:t>Uses voice acting, dialogue, and events from movies</a:t>
            </a:r>
            <a:endParaRPr lang="en-US" sz="1600" b="1" i="1" dirty="0"/>
          </a:p>
          <a:p>
            <a:pPr marL="0" indent="0">
              <a:buNone/>
            </a:pPr>
            <a:endParaRPr lang="en-US" sz="1600" b="1" i="1" dirty="0"/>
          </a:p>
          <a:p>
            <a:pPr marL="0" indent="0">
              <a:buNone/>
            </a:pPr>
            <a:endParaRPr lang="en-US" sz="1600" dirty="0"/>
          </a:p>
        </p:txBody>
      </p:sp>
      <p:pic>
        <p:nvPicPr>
          <p:cNvPr id="6" name="Picture 5" descr="A person holding a sign&#10;&#10;Description automatically generated">
            <a:extLst>
              <a:ext uri="{FF2B5EF4-FFF2-40B4-BE49-F238E27FC236}">
                <a16:creationId xmlns:a16="http://schemas.microsoft.com/office/drawing/2014/main" id="{3D62D2A8-515B-1B42-A935-E0656CF939B5}"/>
              </a:ext>
            </a:extLst>
          </p:cNvPr>
          <p:cNvPicPr>
            <a:picLocks noChangeAspect="1"/>
          </p:cNvPicPr>
          <p:nvPr/>
        </p:nvPicPr>
        <p:blipFill>
          <a:blip r:embed="rId2"/>
          <a:stretch>
            <a:fillRect/>
          </a:stretch>
        </p:blipFill>
        <p:spPr>
          <a:xfrm>
            <a:off x="6883400" y="1039975"/>
            <a:ext cx="2197100" cy="2933700"/>
          </a:xfrm>
          <a:prstGeom prst="rect">
            <a:avLst/>
          </a:prstGeom>
        </p:spPr>
      </p:pic>
      <p:pic>
        <p:nvPicPr>
          <p:cNvPr id="10" name="Picture 9" descr="A picture containing water, front, large, sitting&#10;&#10;Description automatically generated">
            <a:extLst>
              <a:ext uri="{FF2B5EF4-FFF2-40B4-BE49-F238E27FC236}">
                <a16:creationId xmlns:a16="http://schemas.microsoft.com/office/drawing/2014/main" id="{2BED8507-2720-E34A-B304-D3CDD0198F18}"/>
              </a:ext>
            </a:extLst>
          </p:cNvPr>
          <p:cNvPicPr>
            <a:picLocks noChangeAspect="1"/>
          </p:cNvPicPr>
          <p:nvPr/>
        </p:nvPicPr>
        <p:blipFill>
          <a:blip r:embed="rId3"/>
          <a:stretch>
            <a:fillRect/>
          </a:stretch>
        </p:blipFill>
        <p:spPr>
          <a:xfrm>
            <a:off x="9352383" y="1039975"/>
            <a:ext cx="2197101" cy="2994280"/>
          </a:xfrm>
          <a:prstGeom prst="rect">
            <a:avLst/>
          </a:prstGeom>
        </p:spPr>
      </p:pic>
      <p:pic>
        <p:nvPicPr>
          <p:cNvPr id="12" name="Picture 11" descr="A person wearing a suit and tie&#10;&#10;Description automatically generated">
            <a:extLst>
              <a:ext uri="{FF2B5EF4-FFF2-40B4-BE49-F238E27FC236}">
                <a16:creationId xmlns:a16="http://schemas.microsoft.com/office/drawing/2014/main" id="{84CAB547-B9BE-4146-A00F-893A456F77E6}"/>
              </a:ext>
            </a:extLst>
          </p:cNvPr>
          <p:cNvPicPr>
            <a:picLocks noChangeAspect="1"/>
          </p:cNvPicPr>
          <p:nvPr/>
        </p:nvPicPr>
        <p:blipFill>
          <a:blip r:embed="rId4"/>
          <a:stretch>
            <a:fillRect/>
          </a:stretch>
        </p:blipFill>
        <p:spPr>
          <a:xfrm>
            <a:off x="8034110" y="3792895"/>
            <a:ext cx="2355850" cy="2892764"/>
          </a:xfrm>
          <a:prstGeom prst="rect">
            <a:avLst/>
          </a:prstGeom>
        </p:spPr>
      </p:pic>
    </p:spTree>
    <p:extLst>
      <p:ext uri="{BB962C8B-B14F-4D97-AF65-F5344CB8AC3E}">
        <p14:creationId xmlns:p14="http://schemas.microsoft.com/office/powerpoint/2010/main" val="1521298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3BDC-2AC8-544E-9CE1-65D5A2B495BC}"/>
              </a:ext>
            </a:extLst>
          </p:cNvPr>
          <p:cNvSpPr>
            <a:spLocks noGrp="1"/>
          </p:cNvSpPr>
          <p:nvPr>
            <p:ph type="title"/>
          </p:nvPr>
        </p:nvSpPr>
        <p:spPr>
          <a:xfrm>
            <a:off x="1371600" y="181948"/>
            <a:ext cx="9601200" cy="1485900"/>
          </a:xfrm>
        </p:spPr>
        <p:txBody>
          <a:bodyPr/>
          <a:lstStyle/>
          <a:p>
            <a:r>
              <a:rPr lang="en-US" dirty="0"/>
              <a:t>Competitive Review: </a:t>
            </a:r>
            <a:r>
              <a:rPr lang="en-US" sz="3200" dirty="0"/>
              <a:t>Summary</a:t>
            </a:r>
            <a:endParaRPr lang="en-US" sz="2400" dirty="0"/>
          </a:p>
        </p:txBody>
      </p:sp>
      <p:pic>
        <p:nvPicPr>
          <p:cNvPr id="10" name="Content Placeholder 9" descr="A close up of a piece of paper&#10;&#10;Description automatically generated">
            <a:extLst>
              <a:ext uri="{FF2B5EF4-FFF2-40B4-BE49-F238E27FC236}">
                <a16:creationId xmlns:a16="http://schemas.microsoft.com/office/drawing/2014/main" id="{5588B563-381F-F64A-85A4-465DD4AC3F38}"/>
              </a:ext>
            </a:extLst>
          </p:cNvPr>
          <p:cNvPicPr>
            <a:picLocks noGrp="1" noChangeAspect="1"/>
          </p:cNvPicPr>
          <p:nvPr>
            <p:ph idx="1"/>
          </p:nvPr>
        </p:nvPicPr>
        <p:blipFill>
          <a:blip r:embed="rId2"/>
          <a:stretch>
            <a:fillRect/>
          </a:stretch>
        </p:blipFill>
        <p:spPr>
          <a:xfrm>
            <a:off x="1514373" y="936308"/>
            <a:ext cx="9601200" cy="5758794"/>
          </a:xfrm>
        </p:spPr>
      </p:pic>
    </p:spTree>
    <p:extLst>
      <p:ext uri="{BB962C8B-B14F-4D97-AF65-F5344CB8AC3E}">
        <p14:creationId xmlns:p14="http://schemas.microsoft.com/office/powerpoint/2010/main" val="1801467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1F78-ACC8-6443-891D-F0793DDB54D4}"/>
              </a:ext>
            </a:extLst>
          </p:cNvPr>
          <p:cNvSpPr>
            <a:spLocks noGrp="1"/>
          </p:cNvSpPr>
          <p:nvPr>
            <p:ph type="title"/>
          </p:nvPr>
        </p:nvSpPr>
        <p:spPr/>
        <p:txBody>
          <a:bodyPr/>
          <a:lstStyle/>
          <a:p>
            <a:r>
              <a:rPr lang="en-GB" dirty="0"/>
              <a:t>Heuristic Review</a:t>
            </a:r>
            <a:endParaRPr lang="en-US" dirty="0"/>
          </a:p>
        </p:txBody>
      </p:sp>
      <p:sp>
        <p:nvSpPr>
          <p:cNvPr id="3" name="Content Placeholder 2">
            <a:extLst>
              <a:ext uri="{FF2B5EF4-FFF2-40B4-BE49-F238E27FC236}">
                <a16:creationId xmlns:a16="http://schemas.microsoft.com/office/drawing/2014/main" id="{9BF51D95-AECF-0E46-AC58-B157251F8D59}"/>
              </a:ext>
            </a:extLst>
          </p:cNvPr>
          <p:cNvSpPr>
            <a:spLocks noGrp="1"/>
          </p:cNvSpPr>
          <p:nvPr>
            <p:ph idx="1"/>
          </p:nvPr>
        </p:nvSpPr>
        <p:spPr>
          <a:xfrm>
            <a:off x="1371600" y="1796142"/>
            <a:ext cx="9601200" cy="3581400"/>
          </a:xfrm>
        </p:spPr>
        <p:txBody>
          <a:bodyPr>
            <a:noAutofit/>
          </a:bodyPr>
          <a:lstStyle/>
          <a:p>
            <a:pPr marL="0" lvl="0" indent="0">
              <a:buNone/>
            </a:pPr>
            <a:r>
              <a:rPr lang="en-GB" dirty="0"/>
              <a:t>We used </a:t>
            </a:r>
            <a:r>
              <a:rPr lang="en-GB" dirty="0" err="1"/>
              <a:t>Sauli</a:t>
            </a:r>
            <a:r>
              <a:rPr lang="en-GB" dirty="0"/>
              <a:t> </a:t>
            </a:r>
            <a:r>
              <a:rPr lang="en-GB" dirty="0" err="1"/>
              <a:t>Laitinen’s</a:t>
            </a:r>
            <a:r>
              <a:rPr lang="en-GB" dirty="0"/>
              <a:t> game heuristics (2008) based on Jakob Nielsen’s heuristics. These heuristics are split between </a:t>
            </a:r>
            <a:r>
              <a:rPr lang="en-GB" b="1" dirty="0"/>
              <a:t>usability</a:t>
            </a:r>
            <a:r>
              <a:rPr lang="en-GB" dirty="0"/>
              <a:t> and </a:t>
            </a:r>
            <a:r>
              <a:rPr lang="en-GB" b="1" dirty="0"/>
              <a:t>gameplay</a:t>
            </a:r>
            <a:r>
              <a:rPr lang="en-GB" dirty="0"/>
              <a:t>. </a:t>
            </a:r>
          </a:p>
          <a:p>
            <a:pPr marL="0" lvl="0" indent="0">
              <a:buNone/>
            </a:pPr>
            <a:r>
              <a:rPr lang="en-GB" dirty="0"/>
              <a:t>We found that most of the usability and gameplay heuristics were violated in the game:</a:t>
            </a:r>
          </a:p>
          <a:p>
            <a:pPr marL="285750" lvl="0" indent="-285750">
              <a:buFont typeface="Arial" panose="020B0604020202020204" pitchFamily="34" charset="0"/>
              <a:buChar char="•"/>
            </a:pPr>
            <a:r>
              <a:rPr lang="en-GB" dirty="0"/>
              <a:t>Goals/objectives are unclear throughout the game</a:t>
            </a:r>
          </a:p>
          <a:p>
            <a:pPr marL="285750" lvl="0" indent="-285750">
              <a:buFont typeface="Arial" panose="020B0604020202020204" pitchFamily="34" charset="0"/>
              <a:buChar char="•"/>
            </a:pPr>
            <a:r>
              <a:rPr lang="en-GB" dirty="0"/>
              <a:t>The relationship of mechanics to the scoring system is unclear</a:t>
            </a:r>
          </a:p>
          <a:p>
            <a:pPr marL="285750" lvl="0" indent="-285750">
              <a:buFont typeface="Arial" panose="020B0604020202020204" pitchFamily="34" charset="0"/>
              <a:buChar char="•"/>
            </a:pPr>
            <a:r>
              <a:rPr lang="en-GB" dirty="0"/>
              <a:t>Lack of feedback and available help/assistance to player when they are confused</a:t>
            </a:r>
          </a:p>
          <a:p>
            <a:pPr marL="285750" lvl="0" indent="-285750">
              <a:buFont typeface="Arial" panose="020B0604020202020204" pitchFamily="34" charset="0"/>
              <a:buChar char="•"/>
            </a:pPr>
            <a:r>
              <a:rPr lang="en-GB" dirty="0"/>
              <a:t>Tasks are repetitive and monotonous, throwing off the game’s challenge and pacing</a:t>
            </a:r>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endParaRPr lang="en-GB" dirty="0"/>
          </a:p>
          <a:p>
            <a:pPr marL="0" lvl="0" indent="0">
              <a:buNone/>
            </a:pPr>
            <a:endParaRPr lang="en-GB" b="1" dirty="0"/>
          </a:p>
          <a:p>
            <a:pPr marL="0" indent="0">
              <a:buNone/>
            </a:pPr>
            <a:endParaRPr lang="en-US" dirty="0"/>
          </a:p>
        </p:txBody>
      </p:sp>
    </p:spTree>
    <p:extLst>
      <p:ext uri="{BB962C8B-B14F-4D97-AF65-F5344CB8AC3E}">
        <p14:creationId xmlns:p14="http://schemas.microsoft.com/office/powerpoint/2010/main" val="826806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1F78-ACC8-6443-891D-F0793DDB54D4}"/>
              </a:ext>
            </a:extLst>
          </p:cNvPr>
          <p:cNvSpPr>
            <a:spLocks noGrp="1"/>
          </p:cNvSpPr>
          <p:nvPr>
            <p:ph type="title"/>
          </p:nvPr>
        </p:nvSpPr>
        <p:spPr/>
        <p:txBody>
          <a:bodyPr/>
          <a:lstStyle/>
          <a:p>
            <a:r>
              <a:rPr lang="en-GB" dirty="0"/>
              <a:t>Usability Test</a:t>
            </a:r>
            <a:endParaRPr lang="en-US" dirty="0"/>
          </a:p>
        </p:txBody>
      </p:sp>
      <p:sp>
        <p:nvSpPr>
          <p:cNvPr id="3" name="Content Placeholder 2">
            <a:extLst>
              <a:ext uri="{FF2B5EF4-FFF2-40B4-BE49-F238E27FC236}">
                <a16:creationId xmlns:a16="http://schemas.microsoft.com/office/drawing/2014/main" id="{9BF51D95-AECF-0E46-AC58-B157251F8D59}"/>
              </a:ext>
            </a:extLst>
          </p:cNvPr>
          <p:cNvSpPr>
            <a:spLocks noGrp="1"/>
          </p:cNvSpPr>
          <p:nvPr>
            <p:ph idx="1"/>
          </p:nvPr>
        </p:nvSpPr>
        <p:spPr>
          <a:xfrm>
            <a:off x="1371600" y="1796142"/>
            <a:ext cx="9601200" cy="3581400"/>
          </a:xfrm>
        </p:spPr>
        <p:txBody>
          <a:bodyPr>
            <a:noAutofit/>
          </a:bodyPr>
          <a:lstStyle/>
          <a:p>
            <a:pPr marL="0" indent="0">
              <a:buNone/>
            </a:pPr>
            <a:endParaRPr lang="en-US" dirty="0"/>
          </a:p>
        </p:txBody>
      </p:sp>
    </p:spTree>
    <p:extLst>
      <p:ext uri="{BB962C8B-B14F-4D97-AF65-F5344CB8AC3E}">
        <p14:creationId xmlns:p14="http://schemas.microsoft.com/office/powerpoint/2010/main" val="408102543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{55C1093F-0566-2C4F-B168-BB18A4B5572C}tf10001072</Template>
  <TotalTime>91</TotalTime>
  <Words>702</Words>
  <Application>Microsoft Macintosh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Franklin Gothic Book</vt:lpstr>
      <vt:lpstr>Crop</vt:lpstr>
      <vt:lpstr>Ghostbusters (2016) Game Evaluation Report</vt:lpstr>
      <vt:lpstr>Overview</vt:lpstr>
      <vt:lpstr>Executive Summary</vt:lpstr>
      <vt:lpstr>Executive Summary</vt:lpstr>
      <vt:lpstr>Competitive Review: Tier 1 Competitors Related Ghostbusters franchise games</vt:lpstr>
      <vt:lpstr>Competitive Review: Tier 2 Competitors Movie-based action shooter games</vt:lpstr>
      <vt:lpstr>Competitive Review: Summary</vt:lpstr>
      <vt:lpstr>Heuristic Review</vt:lpstr>
      <vt:lpstr>Usability Test</vt:lpstr>
      <vt:lpstr>Playtest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Ghostbusters (2016) Game Evaluation Report</dc:title>
  <dc:creator>Cuerdo, Marjorie Ann</dc:creator>
  <cp:lastModifiedBy>Cuerdo, Marjorie Ann</cp:lastModifiedBy>
  <cp:revision>15</cp:revision>
  <dcterms:created xsi:type="dcterms:W3CDTF">2020-09-03T18:24:35Z</dcterms:created>
  <dcterms:modified xsi:type="dcterms:W3CDTF">2020-09-03T19:56:08Z</dcterms:modified>
</cp:coreProperties>
</file>