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63" r:id="rId4"/>
    <p:sldId id="266" r:id="rId5"/>
    <p:sldId id="265" r:id="rId6"/>
    <p:sldId id="267" r:id="rId7"/>
    <p:sldId id="269" r:id="rId8"/>
    <p:sldId id="271" r:id="rId9"/>
    <p:sldId id="272" r:id="rId10"/>
    <p:sldId id="273" r:id="rId11"/>
    <p:sldId id="264" r:id="rId12"/>
    <p:sldId id="274" r:id="rId13"/>
    <p:sldId id="276" r:id="rId14"/>
    <p:sldId id="277" r:id="rId15"/>
    <p:sldId id="278" r:id="rId16"/>
    <p:sldId id="279" r:id="rId17"/>
    <p:sldId id="280" r:id="rId18"/>
    <p:sldId id="281" r:id="rId19"/>
    <p:sldId id="283" r:id="rId20"/>
    <p:sldId id="282" r:id="rId21"/>
    <p:sldId id="261" r:id="rId22"/>
    <p:sldId id="284" r:id="rId23"/>
    <p:sldId id="262" r:id="rId24"/>
    <p:sldId id="275" r:id="rId25"/>
    <p:sldId id="268" r:id="rId26"/>
    <p:sldId id="258"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4599F94E-CEE6-441E-89CC-EB005ECD8F06}">
      <a14:m xmlns:a14="http://schemas.microsoft.com/office/drawing/2010/main">
        <m:mathPr xmlns:m="http://schemas.openxmlformats.org/officeDocument/2006/math">
          <m:brkBin m:val="repeat"/>
          <m:brkBinSub m:val="--"/>
        </m:mathPr>
      </a14:m>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inimized">
    <p:restoredLeft sz="14995" autoAdjust="0"/>
    <p:restoredTop sz="26628" autoAdjust="0"/>
  </p:normalViewPr>
  <p:slideViewPr>
    <p:cSldViewPr snapToGrid="0">
      <p:cViewPr varScale="1">
        <p:scale>
          <a:sx n="16" d="100"/>
          <a:sy n="16" d="100"/>
        </p:scale>
        <p:origin x="2588" y="24"/>
      </p:cViewPr>
      <p:guideLst/>
    </p:cSldViewPr>
  </p:slideViewPr>
  <p:outlineViewPr>
    <p:cViewPr>
      <p:scale>
        <a:sx n="33" d="100"/>
        <a:sy n="33" d="100"/>
      </p:scale>
      <p:origin x="0" y="-1988"/>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jetka Zupan" userId="f7af2b2022e536e5" providerId="LiveId" clId="{E8FD481B-FF3A-411E-AFCC-23A2FC88F637}"/>
    <pc:docChg chg="undo redo custSel addSld delSld modSld sldOrd">
      <pc:chgData name="Marjetka Zupan" userId="f7af2b2022e536e5" providerId="LiveId" clId="{E8FD481B-FF3A-411E-AFCC-23A2FC88F637}" dt="2023-04-11T16:14:35.339" v="19313" actId="20577"/>
      <pc:docMkLst>
        <pc:docMk/>
      </pc:docMkLst>
      <pc:sldChg chg="modSp mod modNotesTx">
        <pc:chgData name="Marjetka Zupan" userId="f7af2b2022e536e5" providerId="LiveId" clId="{E8FD481B-FF3A-411E-AFCC-23A2FC88F637}" dt="2023-02-16T21:22:03.078" v="13636" actId="20577"/>
        <pc:sldMkLst>
          <pc:docMk/>
          <pc:sldMk cId="2130876682" sldId="256"/>
        </pc:sldMkLst>
        <pc:spChg chg="mod">
          <ac:chgData name="Marjetka Zupan" userId="f7af2b2022e536e5" providerId="LiveId" clId="{E8FD481B-FF3A-411E-AFCC-23A2FC88F637}" dt="2023-02-16T18:32:33.178" v="9842" actId="1035"/>
          <ac:spMkLst>
            <pc:docMk/>
            <pc:sldMk cId="2130876682" sldId="256"/>
            <ac:spMk id="2" creationId="{54C73951-4A02-2BC6-A93E-ED8BED4FE85F}"/>
          </ac:spMkLst>
        </pc:spChg>
        <pc:spChg chg="mod">
          <ac:chgData name="Marjetka Zupan" userId="f7af2b2022e536e5" providerId="LiveId" clId="{E8FD481B-FF3A-411E-AFCC-23A2FC88F637}" dt="2023-02-16T18:32:33.178" v="9842" actId="1035"/>
          <ac:spMkLst>
            <pc:docMk/>
            <pc:sldMk cId="2130876682" sldId="256"/>
            <ac:spMk id="3" creationId="{058CECCF-367F-E1D0-A457-C854A8277C3D}"/>
          </ac:spMkLst>
        </pc:spChg>
      </pc:sldChg>
      <pc:sldChg chg="addSp delSp modSp mod modAnim modNotesTx">
        <pc:chgData name="Marjetka Zupan" userId="f7af2b2022e536e5" providerId="LiveId" clId="{E8FD481B-FF3A-411E-AFCC-23A2FC88F637}" dt="2023-02-16T21:22:08.751" v="13639" actId="20577"/>
        <pc:sldMkLst>
          <pc:docMk/>
          <pc:sldMk cId="3790705873" sldId="257"/>
        </pc:sldMkLst>
        <pc:spChg chg="mod">
          <ac:chgData name="Marjetka Zupan" userId="f7af2b2022e536e5" providerId="LiveId" clId="{E8FD481B-FF3A-411E-AFCC-23A2FC88F637}" dt="2023-02-16T18:08:33.397" v="9725" actId="20577"/>
          <ac:spMkLst>
            <pc:docMk/>
            <pc:sldMk cId="3790705873" sldId="257"/>
            <ac:spMk id="3" creationId="{B21CB094-6A81-0D26-C090-82CA1F314944}"/>
          </ac:spMkLst>
        </pc:spChg>
        <pc:spChg chg="add del mod">
          <ac:chgData name="Marjetka Zupan" userId="f7af2b2022e536e5" providerId="LiveId" clId="{E8FD481B-FF3A-411E-AFCC-23A2FC88F637}" dt="2023-02-16T18:05:10.516" v="9697" actId="767"/>
          <ac:spMkLst>
            <pc:docMk/>
            <pc:sldMk cId="3790705873" sldId="257"/>
            <ac:spMk id="8" creationId="{9BC6B11E-F55B-F337-E5F8-D748ED86BAAE}"/>
          </ac:spMkLst>
        </pc:spChg>
        <pc:graphicFrameChg chg="add del mod">
          <ac:chgData name="Marjetka Zupan" userId="f7af2b2022e536e5" providerId="LiveId" clId="{E8FD481B-FF3A-411E-AFCC-23A2FC88F637}" dt="2023-02-16T18:08:02.052" v="9721"/>
          <ac:graphicFrameMkLst>
            <pc:docMk/>
            <pc:sldMk cId="3790705873" sldId="257"/>
            <ac:graphicFrameMk id="9" creationId="{AB552A43-8F5F-CA7E-785E-06CDBB72BD25}"/>
          </ac:graphicFrameMkLst>
        </pc:graphicFrameChg>
        <pc:inkChg chg="add del">
          <ac:chgData name="Marjetka Zupan" userId="f7af2b2022e536e5" providerId="LiveId" clId="{E8FD481B-FF3A-411E-AFCC-23A2FC88F637}" dt="2023-02-16T18:01:34.246" v="9672" actId="9405"/>
          <ac:inkMkLst>
            <pc:docMk/>
            <pc:sldMk cId="3790705873" sldId="257"/>
            <ac:inkMk id="4" creationId="{0B11AB0F-9D43-2D23-ED64-AF9F2206FB7D}"/>
          </ac:inkMkLst>
        </pc:inkChg>
        <pc:cxnChg chg="add mod">
          <ac:chgData name="Marjetka Zupan" userId="f7af2b2022e536e5" providerId="LiveId" clId="{E8FD481B-FF3A-411E-AFCC-23A2FC88F637}" dt="2023-02-16T18:02:36.406" v="9678" actId="13822"/>
          <ac:cxnSpMkLst>
            <pc:docMk/>
            <pc:sldMk cId="3790705873" sldId="257"/>
            <ac:cxnSpMk id="6" creationId="{7DEA9D87-822A-024D-095D-8273D9B0F606}"/>
          </ac:cxnSpMkLst>
        </pc:cxnChg>
      </pc:sldChg>
      <pc:sldChg chg="addSp delSp modSp mod ord modAnim modNotesTx">
        <pc:chgData name="Marjetka Zupan" userId="f7af2b2022e536e5" providerId="LiveId" clId="{E8FD481B-FF3A-411E-AFCC-23A2FC88F637}" dt="2023-02-16T21:21:41.021" v="13624" actId="20577"/>
        <pc:sldMkLst>
          <pc:docMk/>
          <pc:sldMk cId="1584569257" sldId="258"/>
        </pc:sldMkLst>
        <pc:spChg chg="del">
          <ac:chgData name="Marjetka Zupan" userId="f7af2b2022e536e5" providerId="LiveId" clId="{E8FD481B-FF3A-411E-AFCC-23A2FC88F637}" dt="2023-02-16T18:38:35.300" v="9928" actId="3680"/>
          <ac:spMkLst>
            <pc:docMk/>
            <pc:sldMk cId="1584569257" sldId="258"/>
            <ac:spMk id="3" creationId="{E80E8510-756E-1644-725C-4464173284BD}"/>
          </ac:spMkLst>
        </pc:spChg>
        <pc:spChg chg="add mod">
          <ac:chgData name="Marjetka Zupan" userId="f7af2b2022e536e5" providerId="LiveId" clId="{E8FD481B-FF3A-411E-AFCC-23A2FC88F637}" dt="2023-02-16T19:10:06.696" v="10608" actId="20577"/>
          <ac:spMkLst>
            <pc:docMk/>
            <pc:sldMk cId="1584569257" sldId="258"/>
            <ac:spMk id="6" creationId="{CA898A3B-5CC4-730C-C241-BBB4653ECA47}"/>
          </ac:spMkLst>
        </pc:spChg>
        <pc:graphicFrameChg chg="add del mod ord modGraphic">
          <ac:chgData name="Marjetka Zupan" userId="f7af2b2022e536e5" providerId="LiveId" clId="{E8FD481B-FF3A-411E-AFCC-23A2FC88F637}" dt="2023-02-16T18:47:53.145" v="10009" actId="478"/>
          <ac:graphicFrameMkLst>
            <pc:docMk/>
            <pc:sldMk cId="1584569257" sldId="258"/>
            <ac:graphicFrameMk id="4" creationId="{EDB35212-2AE0-F422-A74C-5CBEDCCEC270}"/>
          </ac:graphicFrameMkLst>
        </pc:graphicFrameChg>
        <pc:cxnChg chg="add mod">
          <ac:chgData name="Marjetka Zupan" userId="f7af2b2022e536e5" providerId="LiveId" clId="{E8FD481B-FF3A-411E-AFCC-23A2FC88F637}" dt="2023-02-16T18:59:58.325" v="10556" actId="12788"/>
          <ac:cxnSpMkLst>
            <pc:docMk/>
            <pc:sldMk cId="1584569257" sldId="258"/>
            <ac:cxnSpMk id="8" creationId="{F3EBABCD-11BC-B7D9-D501-9984E678B8C4}"/>
          </ac:cxnSpMkLst>
        </pc:cxnChg>
      </pc:sldChg>
      <pc:sldChg chg="modSp del mod">
        <pc:chgData name="Marjetka Zupan" userId="f7af2b2022e536e5" providerId="LiveId" clId="{E8FD481B-FF3A-411E-AFCC-23A2FC88F637}" dt="2023-02-16T21:29:51.635" v="13986" actId="47"/>
        <pc:sldMkLst>
          <pc:docMk/>
          <pc:sldMk cId="1610539866" sldId="259"/>
        </pc:sldMkLst>
        <pc:spChg chg="mod">
          <ac:chgData name="Marjetka Zupan" userId="f7af2b2022e536e5" providerId="LiveId" clId="{E8FD481B-FF3A-411E-AFCC-23A2FC88F637}" dt="2023-02-15T21:13:46.547" v="5916" actId="113"/>
          <ac:spMkLst>
            <pc:docMk/>
            <pc:sldMk cId="1610539866" sldId="259"/>
            <ac:spMk id="2" creationId="{8E671E12-76A9-6001-5FA5-06E97E19D3C5}"/>
          </ac:spMkLst>
        </pc:spChg>
      </pc:sldChg>
      <pc:sldChg chg="modSp new del mod">
        <pc:chgData name="Marjetka Zupan" userId="f7af2b2022e536e5" providerId="LiveId" clId="{E8FD481B-FF3A-411E-AFCC-23A2FC88F637}" dt="2023-02-18T14:48:20.607" v="16282" actId="47"/>
        <pc:sldMkLst>
          <pc:docMk/>
          <pc:sldMk cId="2400124006" sldId="260"/>
        </pc:sldMkLst>
        <pc:spChg chg="mod">
          <ac:chgData name="Marjetka Zupan" userId="f7af2b2022e536e5" providerId="LiveId" clId="{E8FD481B-FF3A-411E-AFCC-23A2FC88F637}" dt="2023-02-18T12:59:28.978" v="16196" actId="20577"/>
          <ac:spMkLst>
            <pc:docMk/>
            <pc:sldMk cId="2400124006" sldId="260"/>
            <ac:spMk id="2" creationId="{9E6D5B1E-1108-DD09-72A1-B3B009D33CF4}"/>
          </ac:spMkLst>
        </pc:spChg>
      </pc:sldChg>
      <pc:sldChg chg="modSp new mod modNotesTx">
        <pc:chgData name="Marjetka Zupan" userId="f7af2b2022e536e5" providerId="LiveId" clId="{E8FD481B-FF3A-411E-AFCC-23A2FC88F637}" dt="2023-02-18T21:58:55.248" v="19223" actId="20577"/>
        <pc:sldMkLst>
          <pc:docMk/>
          <pc:sldMk cId="1323085453" sldId="261"/>
        </pc:sldMkLst>
        <pc:spChg chg="mod">
          <ac:chgData name="Marjetka Zupan" userId="f7af2b2022e536e5" providerId="LiveId" clId="{E8FD481B-FF3A-411E-AFCC-23A2FC88F637}" dt="2023-02-17T16:51:20.581" v="14069" actId="20577"/>
          <ac:spMkLst>
            <pc:docMk/>
            <pc:sldMk cId="1323085453" sldId="261"/>
            <ac:spMk id="2" creationId="{7CBDA400-DB05-D506-A380-0DB5756E7DFF}"/>
          </ac:spMkLst>
        </pc:spChg>
        <pc:spChg chg="mod">
          <ac:chgData name="Marjetka Zupan" userId="f7af2b2022e536e5" providerId="LiveId" clId="{E8FD481B-FF3A-411E-AFCC-23A2FC88F637}" dt="2023-02-18T21:21:50.631" v="18716" actId="20577"/>
          <ac:spMkLst>
            <pc:docMk/>
            <pc:sldMk cId="1323085453" sldId="261"/>
            <ac:spMk id="3" creationId="{39054876-E731-01EA-87D9-D4F8A6745012}"/>
          </ac:spMkLst>
        </pc:spChg>
      </pc:sldChg>
      <pc:sldChg chg="modSp new mod modNotesTx">
        <pc:chgData name="Marjetka Zupan" userId="f7af2b2022e536e5" providerId="LiveId" clId="{E8FD481B-FF3A-411E-AFCC-23A2FC88F637}" dt="2023-04-11T16:14:35.339" v="19313" actId="20577"/>
        <pc:sldMkLst>
          <pc:docMk/>
          <pc:sldMk cId="3219194685" sldId="262"/>
        </pc:sldMkLst>
        <pc:spChg chg="mod">
          <ac:chgData name="Marjetka Zupan" userId="f7af2b2022e536e5" providerId="LiveId" clId="{E8FD481B-FF3A-411E-AFCC-23A2FC88F637}" dt="2023-02-16T18:33:33.748" v="9863" actId="113"/>
          <ac:spMkLst>
            <pc:docMk/>
            <pc:sldMk cId="3219194685" sldId="262"/>
            <ac:spMk id="2" creationId="{1C5516E5-1DD2-E61F-2569-EB6ECCF2077C}"/>
          </ac:spMkLst>
        </pc:spChg>
      </pc:sldChg>
      <pc:sldChg chg="addSp delSp modSp new mod addAnim delAnim modAnim">
        <pc:chgData name="Marjetka Zupan" userId="f7af2b2022e536e5" providerId="LiveId" clId="{E8FD481B-FF3A-411E-AFCC-23A2FC88F637}" dt="2023-02-16T18:08:54.211" v="9733"/>
        <pc:sldMkLst>
          <pc:docMk/>
          <pc:sldMk cId="2100859546" sldId="263"/>
        </pc:sldMkLst>
        <pc:spChg chg="del">
          <ac:chgData name="Marjetka Zupan" userId="f7af2b2022e536e5" providerId="LiveId" clId="{E8FD481B-FF3A-411E-AFCC-23A2FC88F637}" dt="2023-02-16T18:08:39.449" v="9726" actId="478"/>
          <ac:spMkLst>
            <pc:docMk/>
            <pc:sldMk cId="2100859546" sldId="263"/>
            <ac:spMk id="2" creationId="{6271E5DB-93D2-EC2F-E024-AEBF3E1957F8}"/>
          </ac:spMkLst>
        </pc:spChg>
        <pc:spChg chg="add del mod">
          <ac:chgData name="Marjetka Zupan" userId="f7af2b2022e536e5" providerId="LiveId" clId="{E8FD481B-FF3A-411E-AFCC-23A2FC88F637}" dt="2023-02-16T18:05:41.312" v="9699" actId="767"/>
          <ac:spMkLst>
            <pc:docMk/>
            <pc:sldMk cId="2100859546" sldId="263"/>
            <ac:spMk id="3" creationId="{4F1AFC45-C26E-832F-BD5B-6D1231EA843D}"/>
          </ac:spMkLst>
        </pc:spChg>
        <pc:spChg chg="del">
          <ac:chgData name="Marjetka Zupan" userId="f7af2b2022e536e5" providerId="LiveId" clId="{E8FD481B-FF3A-411E-AFCC-23A2FC88F637}" dt="2023-02-16T17:24:31.510" v="7429" actId="3680"/>
          <ac:spMkLst>
            <pc:docMk/>
            <pc:sldMk cId="2100859546" sldId="263"/>
            <ac:spMk id="3" creationId="{4FD5154D-6EDD-8148-D15E-965FC616D346}"/>
          </ac:spMkLst>
        </pc:spChg>
        <pc:graphicFrameChg chg="add mod ord modGraphic">
          <ac:chgData name="Marjetka Zupan" userId="f7af2b2022e536e5" providerId="LiveId" clId="{E8FD481B-FF3A-411E-AFCC-23A2FC88F637}" dt="2023-02-16T18:08:52.617" v="9732" actId="12789"/>
          <ac:graphicFrameMkLst>
            <pc:docMk/>
            <pc:sldMk cId="2100859546" sldId="263"/>
            <ac:graphicFrameMk id="4" creationId="{C8B96D67-E6FB-6CDE-D994-523C1758AB89}"/>
          </ac:graphicFrameMkLst>
        </pc:graphicFrameChg>
      </pc:sldChg>
      <pc:sldChg chg="addSp delSp modSp add del mod ord modNotesTx">
        <pc:chgData name="Marjetka Zupan" userId="f7af2b2022e536e5" providerId="LiveId" clId="{E8FD481B-FF3A-411E-AFCC-23A2FC88F637}" dt="2023-02-16T20:49:47.377" v="12780" actId="20577"/>
        <pc:sldMkLst>
          <pc:docMk/>
          <pc:sldMk cId="3072611924" sldId="264"/>
        </pc:sldMkLst>
        <pc:spChg chg="del mod">
          <ac:chgData name="Marjetka Zupan" userId="f7af2b2022e536e5" providerId="LiveId" clId="{E8FD481B-FF3A-411E-AFCC-23A2FC88F637}" dt="2023-02-16T19:53:34.993" v="11875" actId="478"/>
          <ac:spMkLst>
            <pc:docMk/>
            <pc:sldMk cId="3072611924" sldId="264"/>
            <ac:spMk id="2" creationId="{6271E5DB-93D2-EC2F-E024-AEBF3E1957F8}"/>
          </ac:spMkLst>
        </pc:spChg>
        <pc:spChg chg="add del mod">
          <ac:chgData name="Marjetka Zupan" userId="f7af2b2022e536e5" providerId="LiveId" clId="{E8FD481B-FF3A-411E-AFCC-23A2FC88F637}" dt="2023-02-16T19:53:37.399" v="11876" actId="478"/>
          <ac:spMkLst>
            <pc:docMk/>
            <pc:sldMk cId="3072611924" sldId="264"/>
            <ac:spMk id="5" creationId="{AAA749B0-2119-6010-C726-4BA5E5135527}"/>
          </ac:spMkLst>
        </pc:spChg>
        <pc:graphicFrameChg chg="mod modGraphic">
          <ac:chgData name="Marjetka Zupan" userId="f7af2b2022e536e5" providerId="LiveId" clId="{E8FD481B-FF3A-411E-AFCC-23A2FC88F637}" dt="2023-02-16T19:54:06.924" v="11878" actId="12789"/>
          <ac:graphicFrameMkLst>
            <pc:docMk/>
            <pc:sldMk cId="3072611924" sldId="264"/>
            <ac:graphicFrameMk id="4" creationId="{C8B96D67-E6FB-6CDE-D994-523C1758AB89}"/>
          </ac:graphicFrameMkLst>
        </pc:graphicFrameChg>
      </pc:sldChg>
      <pc:sldChg chg="addSp delSp modSp add mod">
        <pc:chgData name="Marjetka Zupan" userId="f7af2b2022e536e5" providerId="LiveId" clId="{E8FD481B-FF3A-411E-AFCC-23A2FC88F637}" dt="2023-02-16T18:09:56.635" v="9740" actId="12789"/>
        <pc:sldMkLst>
          <pc:docMk/>
          <pc:sldMk cId="2390712782" sldId="265"/>
        </pc:sldMkLst>
        <pc:spChg chg="del mod">
          <ac:chgData name="Marjetka Zupan" userId="f7af2b2022e536e5" providerId="LiveId" clId="{E8FD481B-FF3A-411E-AFCC-23A2FC88F637}" dt="2023-02-16T18:09:46.858" v="9737" actId="478"/>
          <ac:spMkLst>
            <pc:docMk/>
            <pc:sldMk cId="2390712782" sldId="265"/>
            <ac:spMk id="2" creationId="{6271E5DB-93D2-EC2F-E024-AEBF3E1957F8}"/>
          </ac:spMkLst>
        </pc:spChg>
        <pc:spChg chg="add del mod">
          <ac:chgData name="Marjetka Zupan" userId="f7af2b2022e536e5" providerId="LiveId" clId="{E8FD481B-FF3A-411E-AFCC-23A2FC88F637}" dt="2023-02-16T18:09:49.702" v="9738" actId="478"/>
          <ac:spMkLst>
            <pc:docMk/>
            <pc:sldMk cId="2390712782" sldId="265"/>
            <ac:spMk id="5" creationId="{756E6EC5-E615-CCD4-6670-A94A269D51E9}"/>
          </ac:spMkLst>
        </pc:spChg>
        <pc:graphicFrameChg chg="mod modGraphic">
          <ac:chgData name="Marjetka Zupan" userId="f7af2b2022e536e5" providerId="LiveId" clId="{E8FD481B-FF3A-411E-AFCC-23A2FC88F637}" dt="2023-02-16T18:09:56.635" v="9740" actId="12789"/>
          <ac:graphicFrameMkLst>
            <pc:docMk/>
            <pc:sldMk cId="2390712782" sldId="265"/>
            <ac:graphicFrameMk id="4" creationId="{C8B96D67-E6FB-6CDE-D994-523C1758AB89}"/>
          </ac:graphicFrameMkLst>
        </pc:graphicFrameChg>
      </pc:sldChg>
      <pc:sldChg chg="modSp add ord modAnim modNotesTx">
        <pc:chgData name="Marjetka Zupan" userId="f7af2b2022e536e5" providerId="LiveId" clId="{E8FD481B-FF3A-411E-AFCC-23A2FC88F637}" dt="2023-02-16T21:22:15.765" v="13642" actId="20577"/>
        <pc:sldMkLst>
          <pc:docMk/>
          <pc:sldMk cId="770071946" sldId="266"/>
        </pc:sldMkLst>
        <pc:spChg chg="mod">
          <ac:chgData name="Marjetka Zupan" userId="f7af2b2022e536e5" providerId="LiveId" clId="{E8FD481B-FF3A-411E-AFCC-23A2FC88F637}" dt="2023-02-16T19:19:50.782" v="10792" actId="20577"/>
          <ac:spMkLst>
            <pc:docMk/>
            <pc:sldMk cId="770071946" sldId="266"/>
            <ac:spMk id="3" creationId="{B21CB094-6A81-0D26-C090-82CA1F314944}"/>
          </ac:spMkLst>
        </pc:spChg>
      </pc:sldChg>
      <pc:sldChg chg="add ord modAnim modNotesTx">
        <pc:chgData name="Marjetka Zupan" userId="f7af2b2022e536e5" providerId="LiveId" clId="{E8FD481B-FF3A-411E-AFCC-23A2FC88F637}" dt="2023-02-16T18:11:33.375" v="9773" actId="20577"/>
        <pc:sldMkLst>
          <pc:docMk/>
          <pc:sldMk cId="641133778" sldId="267"/>
        </pc:sldMkLst>
      </pc:sldChg>
      <pc:sldChg chg="add modNotesTx">
        <pc:chgData name="Marjetka Zupan" userId="f7af2b2022e536e5" providerId="LiveId" clId="{E8FD481B-FF3A-411E-AFCC-23A2FC88F637}" dt="2023-02-16T21:21:34.443" v="13621" actId="20577"/>
        <pc:sldMkLst>
          <pc:docMk/>
          <pc:sldMk cId="2656965330" sldId="268"/>
        </pc:sldMkLst>
      </pc:sldChg>
      <pc:sldChg chg="add del ord">
        <pc:chgData name="Marjetka Zupan" userId="f7af2b2022e536e5" providerId="LiveId" clId="{E8FD481B-FF3A-411E-AFCC-23A2FC88F637}" dt="2023-02-16T18:32:12.044" v="9826" actId="20578"/>
        <pc:sldMkLst>
          <pc:docMk/>
          <pc:sldMk cId="3840812857" sldId="269"/>
        </pc:sldMkLst>
      </pc:sldChg>
      <pc:sldChg chg="add del">
        <pc:chgData name="Marjetka Zupan" userId="f7af2b2022e536e5" providerId="LiveId" clId="{E8FD481B-FF3A-411E-AFCC-23A2FC88F637}" dt="2023-02-16T18:33:28.218" v="9862"/>
        <pc:sldMkLst>
          <pc:docMk/>
          <pc:sldMk cId="1557029013" sldId="270"/>
        </pc:sldMkLst>
      </pc:sldChg>
      <pc:sldChg chg="modSp add del mod modAnim">
        <pc:chgData name="Marjetka Zupan" userId="f7af2b2022e536e5" providerId="LiveId" clId="{E8FD481B-FF3A-411E-AFCC-23A2FC88F637}" dt="2023-02-16T19:22:00.911" v="10815" actId="47"/>
        <pc:sldMkLst>
          <pc:docMk/>
          <pc:sldMk cId="1866025509" sldId="270"/>
        </pc:sldMkLst>
        <pc:spChg chg="mod">
          <ac:chgData name="Marjetka Zupan" userId="f7af2b2022e536e5" providerId="LiveId" clId="{E8FD481B-FF3A-411E-AFCC-23A2FC88F637}" dt="2023-02-16T19:21:50.969" v="10813" actId="21"/>
          <ac:spMkLst>
            <pc:docMk/>
            <pc:sldMk cId="1866025509" sldId="270"/>
            <ac:spMk id="6" creationId="{CA898A3B-5CC4-730C-C241-BBB4653ECA47}"/>
          </ac:spMkLst>
        </pc:spChg>
      </pc:sldChg>
      <pc:sldChg chg="addSp delSp modSp add mod modAnim modNotesTx">
        <pc:chgData name="Marjetka Zupan" userId="f7af2b2022e536e5" providerId="LiveId" clId="{E8FD481B-FF3A-411E-AFCC-23A2FC88F637}" dt="2023-02-18T17:25:49.848" v="17453" actId="20577"/>
        <pc:sldMkLst>
          <pc:docMk/>
          <pc:sldMk cId="966620327" sldId="271"/>
        </pc:sldMkLst>
        <pc:spChg chg="mod">
          <ac:chgData name="Marjetka Zupan" userId="f7af2b2022e536e5" providerId="LiveId" clId="{E8FD481B-FF3A-411E-AFCC-23A2FC88F637}" dt="2023-02-18T14:40:50.722" v="16277" actId="20577"/>
          <ac:spMkLst>
            <pc:docMk/>
            <pc:sldMk cId="966620327" sldId="271"/>
            <ac:spMk id="2" creationId="{B2FA727A-C845-81E0-C0ED-3058DFE4DDBC}"/>
          </ac:spMkLst>
        </pc:spChg>
        <pc:spChg chg="add mod">
          <ac:chgData name="Marjetka Zupan" userId="f7af2b2022e536e5" providerId="LiveId" clId="{E8FD481B-FF3A-411E-AFCC-23A2FC88F637}" dt="2023-02-18T17:25:21.184" v="17447" actId="20577"/>
          <ac:spMkLst>
            <pc:docMk/>
            <pc:sldMk cId="966620327" sldId="271"/>
            <ac:spMk id="3" creationId="{0720A421-FE74-4AF1-43AD-A56234215484}"/>
          </ac:spMkLst>
        </pc:spChg>
        <pc:spChg chg="add mod">
          <ac:chgData name="Marjetka Zupan" userId="f7af2b2022e536e5" providerId="LiveId" clId="{E8FD481B-FF3A-411E-AFCC-23A2FC88F637}" dt="2023-02-16T19:25:21.377" v="10861" actId="1076"/>
          <ac:spMkLst>
            <pc:docMk/>
            <pc:sldMk cId="966620327" sldId="271"/>
            <ac:spMk id="4" creationId="{86455101-3D1C-6B15-2C73-472BB8997233}"/>
          </ac:spMkLst>
        </pc:spChg>
        <pc:spChg chg="add del mod">
          <ac:chgData name="Marjetka Zupan" userId="f7af2b2022e536e5" providerId="LiveId" clId="{E8FD481B-FF3A-411E-AFCC-23A2FC88F637}" dt="2023-02-16T20:56:31.891" v="12815"/>
          <ac:spMkLst>
            <pc:docMk/>
            <pc:sldMk cId="966620327" sldId="271"/>
            <ac:spMk id="5" creationId="{34F12F5D-B29B-31BF-5AA2-3C033A9D75FE}"/>
          </ac:spMkLst>
        </pc:spChg>
        <pc:spChg chg="add del mod">
          <ac:chgData name="Marjetka Zupan" userId="f7af2b2022e536e5" providerId="LiveId" clId="{E8FD481B-FF3A-411E-AFCC-23A2FC88F637}" dt="2023-02-18T14:38:31.269" v="16199"/>
          <ac:spMkLst>
            <pc:docMk/>
            <pc:sldMk cId="966620327" sldId="271"/>
            <ac:spMk id="5" creationId="{7E779DC5-9003-091B-E464-4C4A11D324EF}"/>
          </ac:spMkLst>
        </pc:spChg>
        <pc:spChg chg="mod">
          <ac:chgData name="Marjetka Zupan" userId="f7af2b2022e536e5" providerId="LiveId" clId="{E8FD481B-FF3A-411E-AFCC-23A2FC88F637}" dt="2023-02-16T19:22:16.375" v="10820" actId="20577"/>
          <ac:spMkLst>
            <pc:docMk/>
            <pc:sldMk cId="966620327" sldId="271"/>
            <ac:spMk id="6" creationId="{CA898A3B-5CC4-730C-C241-BBB4653ECA47}"/>
          </ac:spMkLst>
        </pc:spChg>
        <pc:spChg chg="add mod">
          <ac:chgData name="Marjetka Zupan" userId="f7af2b2022e536e5" providerId="LiveId" clId="{E8FD481B-FF3A-411E-AFCC-23A2FC88F637}" dt="2023-02-18T14:40:37.580" v="16274" actId="1037"/>
          <ac:spMkLst>
            <pc:docMk/>
            <pc:sldMk cId="966620327" sldId="271"/>
            <ac:spMk id="7" creationId="{A5F9D8E4-03C4-05EB-4897-3D75EB8A1023}"/>
          </ac:spMkLst>
        </pc:spChg>
        <pc:cxnChg chg="mod">
          <ac:chgData name="Marjetka Zupan" userId="f7af2b2022e536e5" providerId="LiveId" clId="{E8FD481B-FF3A-411E-AFCC-23A2FC88F637}" dt="2023-02-16T20:51:34.703" v="12785" actId="1076"/>
          <ac:cxnSpMkLst>
            <pc:docMk/>
            <pc:sldMk cId="966620327" sldId="271"/>
            <ac:cxnSpMk id="8" creationId="{F3EBABCD-11BC-B7D9-D501-9984E678B8C4}"/>
          </ac:cxnSpMkLst>
        </pc:cxnChg>
      </pc:sldChg>
      <pc:sldChg chg="add modAnim modNotesTx">
        <pc:chgData name="Marjetka Zupan" userId="f7af2b2022e536e5" providerId="LiveId" clId="{E8FD481B-FF3A-411E-AFCC-23A2FC88F637}" dt="2023-02-16T19:52:01.081" v="11725"/>
        <pc:sldMkLst>
          <pc:docMk/>
          <pc:sldMk cId="1737767764" sldId="272"/>
        </pc:sldMkLst>
      </pc:sldChg>
      <pc:sldChg chg="add modNotesTx">
        <pc:chgData name="Marjetka Zupan" userId="f7af2b2022e536e5" providerId="LiveId" clId="{E8FD481B-FF3A-411E-AFCC-23A2FC88F637}" dt="2023-02-16T19:53:20.552" v="11874" actId="20577"/>
        <pc:sldMkLst>
          <pc:docMk/>
          <pc:sldMk cId="4024233787" sldId="273"/>
        </pc:sldMkLst>
      </pc:sldChg>
      <pc:sldChg chg="addSp delSp modSp add del mod modAnim modNotesTx">
        <pc:chgData name="Marjetka Zupan" userId="f7af2b2022e536e5" providerId="LiveId" clId="{E8FD481B-FF3A-411E-AFCC-23A2FC88F637}" dt="2023-02-18T17:19:39.463" v="17316" actId="167"/>
        <pc:sldMkLst>
          <pc:docMk/>
          <pc:sldMk cId="4221726986" sldId="274"/>
        </pc:sldMkLst>
        <pc:spChg chg="mod">
          <ac:chgData name="Marjetka Zupan" userId="f7af2b2022e536e5" providerId="LiveId" clId="{E8FD481B-FF3A-411E-AFCC-23A2FC88F637}" dt="2023-02-18T12:59:09.762" v="16149" actId="20577"/>
          <ac:spMkLst>
            <pc:docMk/>
            <pc:sldMk cId="4221726986" sldId="274"/>
            <ac:spMk id="2" creationId="{B2FA727A-C845-81E0-C0ED-3058DFE4DDBC}"/>
          </ac:spMkLst>
        </pc:spChg>
        <pc:spChg chg="del">
          <ac:chgData name="Marjetka Zupan" userId="f7af2b2022e536e5" providerId="LiveId" clId="{E8FD481B-FF3A-411E-AFCC-23A2FC88F637}" dt="2023-02-16T20:57:45.167" v="12823" actId="478"/>
          <ac:spMkLst>
            <pc:docMk/>
            <pc:sldMk cId="4221726986" sldId="274"/>
            <ac:spMk id="3" creationId="{0720A421-FE74-4AF1-43AD-A56234215484}"/>
          </ac:spMkLst>
        </pc:spChg>
        <pc:spChg chg="add mod ord">
          <ac:chgData name="Marjetka Zupan" userId="f7af2b2022e536e5" providerId="LiveId" clId="{E8FD481B-FF3A-411E-AFCC-23A2FC88F637}" dt="2023-02-18T10:25:40.338" v="15059" actId="167"/>
          <ac:spMkLst>
            <pc:docMk/>
            <pc:sldMk cId="4221726986" sldId="274"/>
            <ac:spMk id="3" creationId="{FBAAAA08-D754-597A-9BFA-C220AA680A2C}"/>
          </ac:spMkLst>
        </pc:spChg>
        <pc:spChg chg="mod">
          <ac:chgData name="Marjetka Zupan" userId="f7af2b2022e536e5" providerId="LiveId" clId="{E8FD481B-FF3A-411E-AFCC-23A2FC88F637}" dt="2023-02-16T20:57:50.122" v="12824" actId="12788"/>
          <ac:spMkLst>
            <pc:docMk/>
            <pc:sldMk cId="4221726986" sldId="274"/>
            <ac:spMk id="4" creationId="{86455101-3D1C-6B15-2C73-472BB8997233}"/>
          </ac:spMkLst>
        </pc:spChg>
        <pc:spChg chg="add mod ord">
          <ac:chgData name="Marjetka Zupan" userId="f7af2b2022e536e5" providerId="LiveId" clId="{E8FD481B-FF3A-411E-AFCC-23A2FC88F637}" dt="2023-02-18T10:25:45.591" v="15060" actId="167"/>
          <ac:spMkLst>
            <pc:docMk/>
            <pc:sldMk cId="4221726986" sldId="274"/>
            <ac:spMk id="5" creationId="{BEDD670B-FF5A-1817-101F-CF4D1B54BB9C}"/>
          </ac:spMkLst>
        </pc:spChg>
        <pc:spChg chg="mod ord">
          <ac:chgData name="Marjetka Zupan" userId="f7af2b2022e536e5" providerId="LiveId" clId="{E8FD481B-FF3A-411E-AFCC-23A2FC88F637}" dt="2023-02-18T17:19:39.463" v="17316" actId="167"/>
          <ac:spMkLst>
            <pc:docMk/>
            <pc:sldMk cId="4221726986" sldId="274"/>
            <ac:spMk id="6" creationId="{CA898A3B-5CC4-730C-C241-BBB4653ECA47}"/>
          </ac:spMkLst>
        </pc:spChg>
      </pc:sldChg>
      <pc:sldChg chg="modSp new mod">
        <pc:chgData name="Marjetka Zupan" userId="f7af2b2022e536e5" providerId="LiveId" clId="{E8FD481B-FF3A-411E-AFCC-23A2FC88F637}" dt="2023-02-18T17:23:49.221" v="17428" actId="20577"/>
        <pc:sldMkLst>
          <pc:docMk/>
          <pc:sldMk cId="1957149753" sldId="275"/>
        </pc:sldMkLst>
        <pc:spChg chg="mod">
          <ac:chgData name="Marjetka Zupan" userId="f7af2b2022e536e5" providerId="LiveId" clId="{E8FD481B-FF3A-411E-AFCC-23A2FC88F637}" dt="2023-02-16T21:13:12.307" v="13589" actId="113"/>
          <ac:spMkLst>
            <pc:docMk/>
            <pc:sldMk cId="1957149753" sldId="275"/>
            <ac:spMk id="2" creationId="{EA29C814-AAF3-D593-7B9D-CA031AA7909F}"/>
          </ac:spMkLst>
        </pc:spChg>
        <pc:spChg chg="mod">
          <ac:chgData name="Marjetka Zupan" userId="f7af2b2022e536e5" providerId="LiveId" clId="{E8FD481B-FF3A-411E-AFCC-23A2FC88F637}" dt="2023-02-18T17:23:49.221" v="17428" actId="20577"/>
          <ac:spMkLst>
            <pc:docMk/>
            <pc:sldMk cId="1957149753" sldId="275"/>
            <ac:spMk id="3" creationId="{AB3ADFBA-71F6-5F09-0F55-44D8D8CA2955}"/>
          </ac:spMkLst>
        </pc:spChg>
      </pc:sldChg>
      <pc:sldChg chg="addSp delSp modSp new mod delAnim modAnim modNotesTx">
        <pc:chgData name="Marjetka Zupan" userId="f7af2b2022e536e5" providerId="LiveId" clId="{E8FD481B-FF3A-411E-AFCC-23A2FC88F637}" dt="2023-02-18T17:43:23.257" v="17794" actId="478"/>
        <pc:sldMkLst>
          <pc:docMk/>
          <pc:sldMk cId="3446808556" sldId="276"/>
        </pc:sldMkLst>
        <pc:spChg chg="del">
          <ac:chgData name="Marjetka Zupan" userId="f7af2b2022e536e5" providerId="LiveId" clId="{E8FD481B-FF3A-411E-AFCC-23A2FC88F637}" dt="2023-02-18T10:22:41.579" v="15016" actId="478"/>
          <ac:spMkLst>
            <pc:docMk/>
            <pc:sldMk cId="3446808556" sldId="276"/>
            <ac:spMk id="2" creationId="{D541B741-57DA-5467-AA46-DD8B4BB456E6}"/>
          </ac:spMkLst>
        </pc:spChg>
        <pc:spChg chg="mod ord">
          <ac:chgData name="Marjetka Zupan" userId="f7af2b2022e536e5" providerId="LiveId" clId="{E8FD481B-FF3A-411E-AFCC-23A2FC88F637}" dt="2023-02-18T12:49:10.091" v="15664" actId="167"/>
          <ac:spMkLst>
            <pc:docMk/>
            <pc:sldMk cId="3446808556" sldId="276"/>
            <ac:spMk id="3" creationId="{3D7CB3AD-4947-8C04-C35A-199582A817CE}"/>
          </ac:spMkLst>
        </pc:spChg>
        <pc:spChg chg="add del mod">
          <ac:chgData name="Marjetka Zupan" userId="f7af2b2022e536e5" providerId="LiveId" clId="{E8FD481B-FF3A-411E-AFCC-23A2FC88F637}" dt="2023-02-18T10:16:10.877" v="14887" actId="767"/>
          <ac:spMkLst>
            <pc:docMk/>
            <pc:sldMk cId="3446808556" sldId="276"/>
            <ac:spMk id="4" creationId="{17F196BA-A31F-5170-1499-55346E3A64D8}"/>
          </ac:spMkLst>
        </pc:spChg>
        <pc:spChg chg="add del mod ord">
          <ac:chgData name="Marjetka Zupan" userId="f7af2b2022e536e5" providerId="LiveId" clId="{E8FD481B-FF3A-411E-AFCC-23A2FC88F637}" dt="2023-02-18T12:49:23.884" v="15684" actId="1036"/>
          <ac:spMkLst>
            <pc:docMk/>
            <pc:sldMk cId="3446808556" sldId="276"/>
            <ac:spMk id="5" creationId="{B7C92576-4D52-F267-F808-641C8A2CF1D8}"/>
          </ac:spMkLst>
        </pc:spChg>
        <pc:spChg chg="add mod ord">
          <ac:chgData name="Marjetka Zupan" userId="f7af2b2022e536e5" providerId="LiveId" clId="{E8FD481B-FF3A-411E-AFCC-23A2FC88F637}" dt="2023-02-18T12:49:19.133" v="15674" actId="1036"/>
          <ac:spMkLst>
            <pc:docMk/>
            <pc:sldMk cId="3446808556" sldId="276"/>
            <ac:spMk id="6" creationId="{E3429EE8-F048-4187-B8C1-2C5C33B71817}"/>
          </ac:spMkLst>
        </pc:spChg>
        <pc:spChg chg="add del mod">
          <ac:chgData name="Marjetka Zupan" userId="f7af2b2022e536e5" providerId="LiveId" clId="{E8FD481B-FF3A-411E-AFCC-23A2FC88F637}" dt="2023-02-18T17:38:40.096" v="17773" actId="478"/>
          <ac:spMkLst>
            <pc:docMk/>
            <pc:sldMk cId="3446808556" sldId="276"/>
            <ac:spMk id="7" creationId="{BCFF02AB-7A0C-F11E-E180-41B204F1C7E7}"/>
          </ac:spMkLst>
        </pc:spChg>
        <pc:spChg chg="add del mod">
          <ac:chgData name="Marjetka Zupan" userId="f7af2b2022e536e5" providerId="LiveId" clId="{E8FD481B-FF3A-411E-AFCC-23A2FC88F637}" dt="2023-02-18T17:43:23.257" v="17794" actId="478"/>
          <ac:spMkLst>
            <pc:docMk/>
            <pc:sldMk cId="3446808556" sldId="276"/>
            <ac:spMk id="8" creationId="{3A260756-E692-4E2A-4068-DFE5BAE4D8E9}"/>
          </ac:spMkLst>
        </pc:spChg>
      </pc:sldChg>
      <pc:sldChg chg="addSp delSp modSp add mod modNotesTx">
        <pc:chgData name="Marjetka Zupan" userId="f7af2b2022e536e5" providerId="LiveId" clId="{E8FD481B-FF3A-411E-AFCC-23A2FC88F637}" dt="2023-02-18T12:59:18.657" v="16171" actId="20577"/>
        <pc:sldMkLst>
          <pc:docMk/>
          <pc:sldMk cId="2082159715" sldId="277"/>
        </pc:sldMkLst>
        <pc:spChg chg="mod">
          <ac:chgData name="Marjetka Zupan" userId="f7af2b2022e536e5" providerId="LiveId" clId="{E8FD481B-FF3A-411E-AFCC-23A2FC88F637}" dt="2023-02-18T12:59:18.657" v="16171" actId="20577"/>
          <ac:spMkLst>
            <pc:docMk/>
            <pc:sldMk cId="2082159715" sldId="277"/>
            <ac:spMk id="2" creationId="{B2FA727A-C845-81E0-C0ED-3058DFE4DDBC}"/>
          </ac:spMkLst>
        </pc:spChg>
        <pc:spChg chg="del">
          <ac:chgData name="Marjetka Zupan" userId="f7af2b2022e536e5" providerId="LiveId" clId="{E8FD481B-FF3A-411E-AFCC-23A2FC88F637}" dt="2023-02-18T12:58:25.813" v="16127" actId="478"/>
          <ac:spMkLst>
            <pc:docMk/>
            <pc:sldMk cId="2082159715" sldId="277"/>
            <ac:spMk id="3" creationId="{FBAAAA08-D754-597A-9BFA-C220AA680A2C}"/>
          </ac:spMkLst>
        </pc:spChg>
        <pc:spChg chg="del mod">
          <ac:chgData name="Marjetka Zupan" userId="f7af2b2022e536e5" providerId="LiveId" clId="{E8FD481B-FF3A-411E-AFCC-23A2FC88F637}" dt="2023-02-18T12:58:12.545" v="16125" actId="478"/>
          <ac:spMkLst>
            <pc:docMk/>
            <pc:sldMk cId="2082159715" sldId="277"/>
            <ac:spMk id="5" creationId="{BEDD670B-FF5A-1817-101F-CF4D1B54BB9C}"/>
          </ac:spMkLst>
        </pc:spChg>
        <pc:spChg chg="add del ord">
          <ac:chgData name="Marjetka Zupan" userId="f7af2b2022e536e5" providerId="LiveId" clId="{E8FD481B-FF3A-411E-AFCC-23A2FC88F637}" dt="2023-02-18T12:58:04.495" v="16123" actId="478"/>
          <ac:spMkLst>
            <pc:docMk/>
            <pc:sldMk cId="2082159715" sldId="277"/>
            <ac:spMk id="6" creationId="{CA898A3B-5CC4-730C-C241-BBB4653ECA47}"/>
          </ac:spMkLst>
        </pc:spChg>
        <pc:spChg chg="add del mod">
          <ac:chgData name="Marjetka Zupan" userId="f7af2b2022e536e5" providerId="LiveId" clId="{E8FD481B-FF3A-411E-AFCC-23A2FC88F637}" dt="2023-02-18T12:58:04.495" v="16123" actId="478"/>
          <ac:spMkLst>
            <pc:docMk/>
            <pc:sldMk cId="2082159715" sldId="277"/>
            <ac:spMk id="9" creationId="{98323BBE-D0EC-41F8-D6B3-52A176790B1D}"/>
          </ac:spMkLst>
        </pc:spChg>
      </pc:sldChg>
      <pc:sldChg chg="delSp modSp add mod delAnim modAnim modNotesTx">
        <pc:chgData name="Marjetka Zupan" userId="f7af2b2022e536e5" providerId="LiveId" clId="{E8FD481B-FF3A-411E-AFCC-23A2FC88F637}" dt="2023-02-18T17:26:04.896" v="17464" actId="20577"/>
        <pc:sldMkLst>
          <pc:docMk/>
          <pc:sldMk cId="1259056525" sldId="278"/>
        </pc:sldMkLst>
        <pc:spChg chg="mod">
          <ac:chgData name="Marjetka Zupan" userId="f7af2b2022e536e5" providerId="LiveId" clId="{E8FD481B-FF3A-411E-AFCC-23A2FC88F637}" dt="2023-02-18T14:49:52.155" v="16332" actId="20577"/>
          <ac:spMkLst>
            <pc:docMk/>
            <pc:sldMk cId="1259056525" sldId="278"/>
            <ac:spMk id="2" creationId="{B2FA727A-C845-81E0-C0ED-3058DFE4DDBC}"/>
          </ac:spMkLst>
        </pc:spChg>
        <pc:spChg chg="mod">
          <ac:chgData name="Marjetka Zupan" userId="f7af2b2022e536e5" providerId="LiveId" clId="{E8FD481B-FF3A-411E-AFCC-23A2FC88F637}" dt="2023-02-18T17:26:04.896" v="17464" actId="20577"/>
          <ac:spMkLst>
            <pc:docMk/>
            <pc:sldMk cId="1259056525" sldId="278"/>
            <ac:spMk id="3" creationId="{0720A421-FE74-4AF1-43AD-A56234215484}"/>
          </ac:spMkLst>
        </pc:spChg>
        <pc:spChg chg="del">
          <ac:chgData name="Marjetka Zupan" userId="f7af2b2022e536e5" providerId="LiveId" clId="{E8FD481B-FF3A-411E-AFCC-23A2FC88F637}" dt="2023-02-18T14:49:02.669" v="16302" actId="478"/>
          <ac:spMkLst>
            <pc:docMk/>
            <pc:sldMk cId="1259056525" sldId="278"/>
            <ac:spMk id="4" creationId="{86455101-3D1C-6B15-2C73-472BB8997233}"/>
          </ac:spMkLst>
        </pc:spChg>
        <pc:spChg chg="del mod">
          <ac:chgData name="Marjetka Zupan" userId="f7af2b2022e536e5" providerId="LiveId" clId="{E8FD481B-FF3A-411E-AFCC-23A2FC88F637}" dt="2023-02-18T14:49:44.529" v="16307" actId="478"/>
          <ac:spMkLst>
            <pc:docMk/>
            <pc:sldMk cId="1259056525" sldId="278"/>
            <ac:spMk id="7" creationId="{A5F9D8E4-03C4-05EB-4897-3D75EB8A1023}"/>
          </ac:spMkLst>
        </pc:spChg>
      </pc:sldChg>
      <pc:sldChg chg="add modNotesTx">
        <pc:chgData name="Marjetka Zupan" userId="f7af2b2022e536e5" providerId="LiveId" clId="{E8FD481B-FF3A-411E-AFCC-23A2FC88F637}" dt="2023-02-19T14:50:55.694" v="19227" actId="20577"/>
        <pc:sldMkLst>
          <pc:docMk/>
          <pc:sldMk cId="4043615089" sldId="279"/>
        </pc:sldMkLst>
      </pc:sldChg>
      <pc:sldChg chg="add">
        <pc:chgData name="Marjetka Zupan" userId="f7af2b2022e536e5" providerId="LiveId" clId="{E8FD481B-FF3A-411E-AFCC-23A2FC88F637}" dt="2023-02-18T15:05:20.750" v="16492"/>
        <pc:sldMkLst>
          <pc:docMk/>
          <pc:sldMk cId="631534139" sldId="280"/>
        </pc:sldMkLst>
      </pc:sldChg>
      <pc:sldChg chg="addSp delSp modSp add mod ord modNotesTx">
        <pc:chgData name="Marjetka Zupan" userId="f7af2b2022e536e5" providerId="LiveId" clId="{E8FD481B-FF3A-411E-AFCC-23A2FC88F637}" dt="2023-02-18T21:58:06.606" v="19193" actId="20578"/>
        <pc:sldMkLst>
          <pc:docMk/>
          <pc:sldMk cId="2812034935" sldId="281"/>
        </pc:sldMkLst>
        <pc:graphicFrameChg chg="add del modGraphic">
          <ac:chgData name="Marjetka Zupan" userId="f7af2b2022e536e5" providerId="LiveId" clId="{E8FD481B-FF3A-411E-AFCC-23A2FC88F637}" dt="2023-02-18T21:57:54.473" v="19176" actId="27309"/>
          <ac:graphicFrameMkLst>
            <pc:docMk/>
            <pc:sldMk cId="2812034935" sldId="281"/>
            <ac:graphicFrameMk id="3" creationId="{CDF5A82D-31A3-5C56-1C6D-521E18BF17F0}"/>
          </ac:graphicFrameMkLst>
        </pc:graphicFrameChg>
        <pc:graphicFrameChg chg="modGraphic">
          <ac:chgData name="Marjetka Zupan" userId="f7af2b2022e536e5" providerId="LiveId" clId="{E8FD481B-FF3A-411E-AFCC-23A2FC88F637}" dt="2023-02-18T15:07:48.662" v="16773" actId="20577"/>
          <ac:graphicFrameMkLst>
            <pc:docMk/>
            <pc:sldMk cId="2812034935" sldId="281"/>
            <ac:graphicFrameMk id="4" creationId="{C8B96D67-E6FB-6CDE-D994-523C1758AB89}"/>
          </ac:graphicFrameMkLst>
        </pc:graphicFrameChg>
      </pc:sldChg>
      <pc:sldChg chg="addSp delSp modSp new mod addAnim delAnim modAnim modNotesTx">
        <pc:chgData name="Marjetka Zupan" userId="f7af2b2022e536e5" providerId="LiveId" clId="{E8FD481B-FF3A-411E-AFCC-23A2FC88F637}" dt="2023-02-18T21:18:22.474" v="18532" actId="20577"/>
        <pc:sldMkLst>
          <pc:docMk/>
          <pc:sldMk cId="3758473483" sldId="282"/>
        </pc:sldMkLst>
        <pc:spChg chg="del">
          <ac:chgData name="Marjetka Zupan" userId="f7af2b2022e536e5" providerId="LiveId" clId="{E8FD481B-FF3A-411E-AFCC-23A2FC88F637}" dt="2023-02-18T17:39:05.799" v="17775" actId="478"/>
          <ac:spMkLst>
            <pc:docMk/>
            <pc:sldMk cId="3758473483" sldId="282"/>
            <ac:spMk id="2" creationId="{84C51294-40E7-2162-124F-E3AA250D6DFA}"/>
          </ac:spMkLst>
        </pc:spChg>
        <pc:spChg chg="del">
          <ac:chgData name="Marjetka Zupan" userId="f7af2b2022e536e5" providerId="LiveId" clId="{E8FD481B-FF3A-411E-AFCC-23A2FC88F637}" dt="2023-02-18T17:39:02.024" v="17774" actId="478"/>
          <ac:spMkLst>
            <pc:docMk/>
            <pc:sldMk cId="3758473483" sldId="282"/>
            <ac:spMk id="3" creationId="{0C73143A-8979-0943-AAC9-D119AE07CCDF}"/>
          </ac:spMkLst>
        </pc:spChg>
        <pc:spChg chg="add mod">
          <ac:chgData name="Marjetka Zupan" userId="f7af2b2022e536e5" providerId="LiveId" clId="{E8FD481B-FF3A-411E-AFCC-23A2FC88F637}" dt="2023-02-18T21:18:22.474" v="18532" actId="20577"/>
          <ac:spMkLst>
            <pc:docMk/>
            <pc:sldMk cId="3758473483" sldId="282"/>
            <ac:spMk id="4" creationId="{5BD05E5A-0A8E-A689-DA51-650E09F7D9D0}"/>
          </ac:spMkLst>
        </pc:spChg>
        <pc:spChg chg="add del mod ord">
          <ac:chgData name="Marjetka Zupan" userId="f7af2b2022e536e5" providerId="LiveId" clId="{E8FD481B-FF3A-411E-AFCC-23A2FC88F637}" dt="2023-02-18T19:10:38.620" v="18198" actId="478"/>
          <ac:spMkLst>
            <pc:docMk/>
            <pc:sldMk cId="3758473483" sldId="282"/>
            <ac:spMk id="5" creationId="{32918D5A-7AFA-F5FB-99BE-FEA098DB8575}"/>
          </ac:spMkLst>
        </pc:spChg>
        <pc:spChg chg="add del mod ord">
          <ac:chgData name="Marjetka Zupan" userId="f7af2b2022e536e5" providerId="LiveId" clId="{E8FD481B-FF3A-411E-AFCC-23A2FC88F637}" dt="2023-02-18T19:10:42.482" v="18199" actId="478"/>
          <ac:spMkLst>
            <pc:docMk/>
            <pc:sldMk cId="3758473483" sldId="282"/>
            <ac:spMk id="6" creationId="{59DCF3D9-20BD-83B6-B2D5-3E1998FEFC1E}"/>
          </ac:spMkLst>
        </pc:spChg>
      </pc:sldChg>
      <pc:sldChg chg="addSp delSp modSp add del mod modNotesTx">
        <pc:chgData name="Marjetka Zupan" userId="f7af2b2022e536e5" providerId="LiveId" clId="{E8FD481B-FF3A-411E-AFCC-23A2FC88F637}" dt="2023-02-18T17:31:01.707" v="17540" actId="20577"/>
        <pc:sldMkLst>
          <pc:docMk/>
          <pc:sldMk cId="1857098946" sldId="283"/>
        </pc:sldMkLst>
        <pc:spChg chg="mod ord">
          <ac:chgData name="Marjetka Zupan" userId="f7af2b2022e536e5" providerId="LiveId" clId="{E8FD481B-FF3A-411E-AFCC-23A2FC88F637}" dt="2023-02-18T17:26:48.570" v="17473" actId="167"/>
          <ac:spMkLst>
            <pc:docMk/>
            <pc:sldMk cId="1857098946" sldId="283"/>
            <ac:spMk id="3" creationId="{0720A421-FE74-4AF1-43AD-A56234215484}"/>
          </ac:spMkLst>
        </pc:spChg>
        <pc:spChg chg="add mod ord">
          <ac:chgData name="Marjetka Zupan" userId="f7af2b2022e536e5" providerId="LiveId" clId="{E8FD481B-FF3A-411E-AFCC-23A2FC88F637}" dt="2023-02-18T17:26:55.541" v="17474" actId="167"/>
          <ac:spMkLst>
            <pc:docMk/>
            <pc:sldMk cId="1857098946" sldId="283"/>
            <ac:spMk id="4" creationId="{F489EA61-B957-0E24-0E6A-3148BD885117}"/>
          </ac:spMkLst>
        </pc:spChg>
        <pc:spChg chg="add del mod ord">
          <ac:chgData name="Marjetka Zupan" userId="f7af2b2022e536e5" providerId="LiveId" clId="{E8FD481B-FF3A-411E-AFCC-23A2FC88F637}" dt="2023-02-18T17:30:30.888" v="17539" actId="167"/>
          <ac:spMkLst>
            <pc:docMk/>
            <pc:sldMk cId="1857098946" sldId="283"/>
            <ac:spMk id="5" creationId="{6710BE87-B755-D396-E10F-3E2CA5919351}"/>
          </ac:spMkLst>
        </pc:spChg>
        <pc:spChg chg="ord">
          <ac:chgData name="Marjetka Zupan" userId="f7af2b2022e536e5" providerId="LiveId" clId="{E8FD481B-FF3A-411E-AFCC-23A2FC88F637}" dt="2023-02-18T17:30:00.729" v="17534" actId="167"/>
          <ac:spMkLst>
            <pc:docMk/>
            <pc:sldMk cId="1857098946" sldId="283"/>
            <ac:spMk id="6" creationId="{CA898A3B-5CC4-730C-C241-BBB4653ECA47}"/>
          </ac:spMkLst>
        </pc:spChg>
      </pc:sldChg>
      <pc:sldChg chg="new modNotesTx">
        <pc:chgData name="Marjetka Zupan" userId="f7af2b2022e536e5" providerId="LiveId" clId="{E8FD481B-FF3A-411E-AFCC-23A2FC88F637}" dt="2023-02-19T16:03:10.463" v="19247" actId="20577"/>
        <pc:sldMkLst>
          <pc:docMk/>
          <pc:sldMk cId="3929082432" sldId="28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F2FDE2-EAA2-44BD-95FA-42F52E5A5ECD}" type="datetimeFigureOut">
              <a:rPr lang="de-DE" smtClean="0"/>
              <a:t>11.04.2023</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8BE90A-DB1C-4E46-BD38-792447FB06EB}" type="slidenum">
              <a:rPr lang="de-DE" smtClean="0"/>
              <a:t>‹#›</a:t>
            </a:fld>
            <a:endParaRPr lang="de-DE"/>
          </a:p>
        </p:txBody>
      </p:sp>
    </p:spTree>
    <p:extLst>
      <p:ext uri="{BB962C8B-B14F-4D97-AF65-F5344CB8AC3E}">
        <p14:creationId xmlns:p14="http://schemas.microsoft.com/office/powerpoint/2010/main" val="3604169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l-SI" b="0" noProof="0" dirty="0">
                <a:solidFill>
                  <a:srgbClr val="D4D4D4"/>
                </a:solidFill>
                <a:effectLst/>
                <a:latin typeface="Consolas" panose="020B0609020204030204" pitchFamily="49" charset="0"/>
              </a:rPr>
              <a:t>Anekdota pravi, da si mati Johanna Carla Friedricha Gaussa ni zapomnila točnega datuma rojstva svojega sina. Vedela je le, da je bil rojen v sredo, 8 dni pred praznikom Jezusovega vnebohoda leta 1777. Da bi ugotovil, kdaj je bil rojen, je Gauss razvil algoritem za izračun datuma velike noči. </a:t>
            </a:r>
          </a:p>
          <a:p>
            <a:br>
              <a:rPr lang="sl-SI" b="0" noProof="0" dirty="0">
                <a:solidFill>
                  <a:srgbClr val="D4D4D4"/>
                </a:solidFill>
                <a:effectLst/>
                <a:latin typeface="Consolas" panose="020B0609020204030204" pitchFamily="49" charset="0"/>
              </a:rPr>
            </a:br>
            <a:r>
              <a:rPr lang="sl-SI" b="0" noProof="0" dirty="0">
                <a:solidFill>
                  <a:srgbClr val="D4D4D4"/>
                </a:solidFill>
                <a:effectLst/>
                <a:latin typeface="Consolas" panose="020B0609020204030204" pitchFamily="49" charset="0"/>
              </a:rPr>
              <a:t>Namen njegovega dela ni razprava že znanih običajnih postopkov določanja tega datuma. Ti so po Gaussovih besedah enostavni, če bralec pozna pomen nekaterih pojmov, ki se pri formulaciji postopka navadno uporabljajo (zlato število, epakta, velikonočni mejnik, Sončev cikel, nedeljska črka), in ima pred seboj potrebne pomožne tabele. Želel je poiskati način za določanje tega datuma brez dodatnih pripomočkov (tabel), zgolj z uporabo enostavnih računskih operacij, ki si jih bo vsak, ki se mu to zdi vredno truda, z lahkoto zapomnil. </a:t>
            </a:r>
            <a:r>
              <a:rPr lang="sl-SI" b="0" noProof="0" dirty="0">
                <a:solidFill>
                  <a:srgbClr val="6A9955"/>
                </a:solidFill>
                <a:effectLst/>
                <a:latin typeface="Consolas" panose="020B0609020204030204" pitchFamily="49" charset="0"/>
              </a:rPr>
              <a:t>%TODO sklic na </a:t>
            </a:r>
            <a:r>
              <a:rPr lang="sl-SI" b="0" noProof="0" dirty="0" err="1">
                <a:solidFill>
                  <a:srgbClr val="6A9955"/>
                </a:solidFill>
                <a:effectLst/>
                <a:latin typeface="Consolas" panose="020B0609020204030204" pitchFamily="49" charset="0"/>
              </a:rPr>
              <a:t>gaussa</a:t>
            </a:r>
            <a:r>
              <a:rPr lang="sl-SI" b="0" noProof="0" dirty="0">
                <a:solidFill>
                  <a:srgbClr val="6A9955"/>
                </a:solidFill>
                <a:effectLst/>
                <a:latin typeface="Consolas" panose="020B0609020204030204" pitchFamily="49" charset="0"/>
              </a:rPr>
              <a:t> </a:t>
            </a:r>
            <a:endParaRPr lang="sl-SI" b="0" noProof="0" dirty="0">
              <a:solidFill>
                <a:srgbClr val="D4D4D4"/>
              </a:solidFill>
              <a:effectLst/>
              <a:latin typeface="Consolas" panose="020B0609020204030204" pitchFamily="49" charset="0"/>
            </a:endParaRPr>
          </a:p>
          <a:p>
            <a:br>
              <a:rPr lang="sl-SI" b="0" noProof="0" dirty="0">
                <a:solidFill>
                  <a:srgbClr val="D4D4D4"/>
                </a:solidFill>
                <a:effectLst/>
                <a:latin typeface="Consolas" panose="020B0609020204030204" pitchFamily="49" charset="0"/>
              </a:rPr>
            </a:br>
            <a:r>
              <a:rPr lang="sl-SI" b="0" noProof="0" dirty="0">
                <a:solidFill>
                  <a:srgbClr val="D4D4D4"/>
                </a:solidFill>
                <a:effectLst/>
                <a:latin typeface="Consolas" panose="020B0609020204030204" pitchFamily="49" charset="0"/>
              </a:rPr>
              <a:t>Svoj algoritem je pri 23 letih objavil v članku ``</a:t>
            </a:r>
            <a:r>
              <a:rPr lang="sl-SI" b="0" noProof="0" dirty="0" err="1">
                <a:solidFill>
                  <a:srgbClr val="D4D4D4"/>
                </a:solidFill>
                <a:effectLst/>
                <a:latin typeface="Consolas" panose="020B0609020204030204" pitchFamily="49" charset="0"/>
              </a:rPr>
              <a:t>Berechnung</a:t>
            </a:r>
            <a:r>
              <a:rPr lang="sl-SI" b="0" noProof="0" dirty="0">
                <a:solidFill>
                  <a:srgbClr val="D4D4D4"/>
                </a:solidFill>
                <a:effectLst/>
                <a:latin typeface="Consolas" panose="020B0609020204030204" pitchFamily="49" charset="0"/>
              </a:rPr>
              <a:t> des </a:t>
            </a:r>
            <a:r>
              <a:rPr lang="sl-SI" b="0" noProof="0" dirty="0" err="1">
                <a:solidFill>
                  <a:srgbClr val="D4D4D4"/>
                </a:solidFill>
                <a:effectLst/>
                <a:latin typeface="Consolas" panose="020B0609020204030204" pitchFamily="49" charset="0"/>
              </a:rPr>
              <a:t>Osterfestes</a:t>
            </a:r>
            <a:r>
              <a:rPr lang="sl-SI" b="0" noProof="0" dirty="0">
                <a:solidFill>
                  <a:srgbClr val="D4D4D4"/>
                </a:solidFill>
                <a:effectLst/>
                <a:latin typeface="Consolas" panose="020B0609020204030204" pitchFamily="49" charset="0"/>
              </a:rPr>
              <a:t> (Izračun datuma velike noči).‘</a:t>
            </a:r>
          </a:p>
          <a:p>
            <a:endParaRPr lang="sl-SI" dirty="0"/>
          </a:p>
          <a:p>
            <a:endParaRPr lang="sl-SI" dirty="0"/>
          </a:p>
          <a:p>
            <a:r>
              <a:rPr lang="sl-SI" dirty="0"/>
              <a:t>-----------------------------------------------------------------------------------------------------------------------------------------------------------------------------------</a:t>
            </a:r>
          </a:p>
          <a:p>
            <a:endParaRPr lang="sl-SI" dirty="0"/>
          </a:p>
          <a:p>
            <a:endParaRPr lang="sl-SI" dirty="0"/>
          </a:p>
          <a:p>
            <a:r>
              <a:rPr lang="sl-SI" dirty="0" err="1"/>
              <a:t>Berechnung</a:t>
            </a:r>
            <a:r>
              <a:rPr lang="sl-SI" dirty="0"/>
              <a:t> des </a:t>
            </a:r>
            <a:r>
              <a:rPr lang="sl-SI" dirty="0" err="1"/>
              <a:t>Osterfestes</a:t>
            </a:r>
            <a:r>
              <a:rPr lang="sl-SI" dirty="0"/>
              <a:t> (izračun praznika velike noči) objavljen avgusta 1800</a:t>
            </a:r>
          </a:p>
          <a:p>
            <a:r>
              <a:rPr lang="sl-SI" dirty="0"/>
              <a:t>podaja preprost nabor pravil za računanje datuma v poljubnem letu</a:t>
            </a:r>
          </a:p>
          <a:p>
            <a:endParaRPr lang="sl-SI" dirty="0"/>
          </a:p>
          <a:p>
            <a:pPr marL="171450" indent="-171450">
              <a:buFontTx/>
              <a:buChar char="-"/>
            </a:pPr>
            <a:r>
              <a:rPr lang="sl-SI" dirty="0"/>
              <a:t>kdaj sploh praznujemo veliko noč</a:t>
            </a:r>
          </a:p>
          <a:p>
            <a:pPr marL="171450" indent="-171450">
              <a:buFontTx/>
              <a:buChar char="-"/>
            </a:pPr>
            <a:r>
              <a:rPr lang="sl-SI" dirty="0" err="1"/>
              <a:t>gaussov</a:t>
            </a:r>
            <a:r>
              <a:rPr lang="sl-SI" dirty="0"/>
              <a:t> algoritem</a:t>
            </a:r>
          </a:p>
          <a:p>
            <a:pPr marL="171450" indent="-171450">
              <a:buFontTx/>
              <a:buChar char="-"/>
            </a:pPr>
            <a:r>
              <a:rPr lang="sl-SI" dirty="0"/>
              <a:t>napake</a:t>
            </a:r>
          </a:p>
          <a:p>
            <a:pPr marL="171450" indent="-171450">
              <a:buFontTx/>
              <a:buChar char="-"/>
            </a:pPr>
            <a:endParaRPr lang="sl-SI" dirty="0"/>
          </a:p>
          <a:p>
            <a:pPr marL="0" indent="0">
              <a:buFontTx/>
              <a:buNone/>
            </a:pPr>
            <a:r>
              <a:rPr lang="sl-SI" dirty="0"/>
              <a:t>Gauss je bil star 23, mama naj mu ne bi znala povedati, kdaj je bil rojen, vedela je le, da je bila to sreda 8 dni pred vnebohodom -&gt; se loti formule in </a:t>
            </a:r>
            <a:r>
              <a:rPr lang="sl-SI" dirty="0" err="1"/>
              <a:t>izracuna</a:t>
            </a:r>
            <a:r>
              <a:rPr lang="sl-SI" dirty="0"/>
              <a:t>, da je rojen 30. aprila</a:t>
            </a:r>
          </a:p>
        </p:txBody>
      </p:sp>
      <p:sp>
        <p:nvSpPr>
          <p:cNvPr id="4" name="Slide Number Placeholder 3"/>
          <p:cNvSpPr>
            <a:spLocks noGrp="1"/>
          </p:cNvSpPr>
          <p:nvPr>
            <p:ph type="sldNum" sz="quarter" idx="5"/>
          </p:nvPr>
        </p:nvSpPr>
        <p:spPr/>
        <p:txBody>
          <a:bodyPr/>
          <a:lstStyle/>
          <a:p>
            <a:fld id="{178BE90A-DB1C-4E46-BD38-792447FB06EB}" type="slidenum">
              <a:rPr lang="de-DE" smtClean="0"/>
              <a:t>1</a:t>
            </a:fld>
            <a:endParaRPr lang="de-DE"/>
          </a:p>
        </p:txBody>
      </p:sp>
    </p:spTree>
    <p:extLst>
      <p:ext uri="{BB962C8B-B14F-4D97-AF65-F5344CB8AC3E}">
        <p14:creationId xmlns:p14="http://schemas.microsoft.com/office/powerpoint/2010/main" val="632272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l-SI" dirty="0"/>
              <a:t>To tabelo zapišimo malo drugače, in sicer namesto datuma </a:t>
            </a:r>
            <a:r>
              <a:rPr lang="sl-SI" dirty="0" err="1"/>
              <a:t>pashalne</a:t>
            </a:r>
            <a:r>
              <a:rPr lang="sl-SI" dirty="0"/>
              <a:t> polne lune zapišimo število dni od 21. marca do nje.</a:t>
            </a:r>
            <a:endParaRPr lang="de-DE" dirty="0"/>
          </a:p>
        </p:txBody>
      </p:sp>
      <p:sp>
        <p:nvSpPr>
          <p:cNvPr id="4" name="Slide Number Placeholder 3"/>
          <p:cNvSpPr>
            <a:spLocks noGrp="1"/>
          </p:cNvSpPr>
          <p:nvPr>
            <p:ph type="sldNum" sz="quarter" idx="5"/>
          </p:nvPr>
        </p:nvSpPr>
        <p:spPr/>
        <p:txBody>
          <a:bodyPr/>
          <a:lstStyle/>
          <a:p>
            <a:fld id="{178BE90A-DB1C-4E46-BD38-792447FB06EB}" type="slidenum">
              <a:rPr lang="de-DE" smtClean="0"/>
              <a:t>10</a:t>
            </a:fld>
            <a:endParaRPr lang="de-DE"/>
          </a:p>
        </p:txBody>
      </p:sp>
    </p:spTree>
    <p:extLst>
      <p:ext uri="{BB962C8B-B14F-4D97-AF65-F5344CB8AC3E}">
        <p14:creationId xmlns:p14="http://schemas.microsoft.com/office/powerpoint/2010/main" val="997082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l-SI" dirty="0"/>
              <a:t>Opazimo, da naslednje število dobimo z </a:t>
            </a:r>
            <a:r>
              <a:rPr lang="sl-SI" dirty="0" err="1"/>
              <a:t>alternirajočim</a:t>
            </a:r>
            <a:r>
              <a:rPr lang="sl-SI" dirty="0"/>
              <a:t> prištevanjem 19 in odštevanjem 11, od koder sklepamo na prištevanje števila 19 in deljenje po modulu 30. Ničlo najdemo pri </a:t>
            </a:r>
            <a:r>
              <a:rPr lang="sl-SI" dirty="0" err="1"/>
              <a:t>n_a</a:t>
            </a:r>
            <a:r>
              <a:rPr lang="sl-SI" dirty="0"/>
              <a:t> = 16, od koder dobimo formulo:</a:t>
            </a:r>
          </a:p>
          <a:p>
            <a:r>
              <a:rPr lang="sl-SI" dirty="0"/>
              <a:t>$d = 19 \</a:t>
            </a:r>
            <a:r>
              <a:rPr lang="sl-SI" dirty="0" err="1"/>
              <a:t>cdot</a:t>
            </a:r>
            <a:r>
              <a:rPr lang="sl-SI" dirty="0"/>
              <a:t> (</a:t>
            </a:r>
            <a:r>
              <a:rPr lang="sl-SI" dirty="0" err="1"/>
              <a:t>n_a</a:t>
            </a:r>
            <a:r>
              <a:rPr lang="sl-SI" dirty="0"/>
              <a:t> - 16) \</a:t>
            </a:r>
            <a:r>
              <a:rPr lang="sl-SI" dirty="0" err="1"/>
              <a:t>bmod</a:t>
            </a:r>
            <a:r>
              <a:rPr lang="sl-SI" dirty="0"/>
              <a:t> 30 = 19 \</a:t>
            </a:r>
            <a:r>
              <a:rPr lang="sl-SI" dirty="0" err="1"/>
              <a:t>cdot</a:t>
            </a:r>
            <a:r>
              <a:rPr lang="sl-SI" dirty="0"/>
              <a:t> (a – 15) \</a:t>
            </a:r>
            <a:r>
              <a:rPr lang="sl-SI" dirty="0" err="1"/>
              <a:t>bmod</a:t>
            </a:r>
            <a:r>
              <a:rPr lang="sl-SI" dirty="0"/>
              <a:t> 30 = (19 \ </a:t>
            </a:r>
            <a:r>
              <a:rPr lang="sl-SI" dirty="0" err="1"/>
              <a:t>cdot</a:t>
            </a:r>
            <a:r>
              <a:rPr lang="sl-SI" dirty="0"/>
              <a:t> a – 19 \</a:t>
            </a:r>
            <a:r>
              <a:rPr lang="sl-SI" dirty="0" err="1"/>
              <a:t>cdot</a:t>
            </a:r>
            <a:r>
              <a:rPr lang="sl-SI" dirty="0"/>
              <a:t> 15) \</a:t>
            </a:r>
            <a:r>
              <a:rPr lang="sl-SI" dirty="0" err="1"/>
              <a:t>bmod</a:t>
            </a:r>
            <a:r>
              <a:rPr lang="sl-SI" dirty="0"/>
              <a:t> 30 = (19 \</a:t>
            </a:r>
            <a:r>
              <a:rPr lang="sl-SI" dirty="0" err="1"/>
              <a:t>cdot</a:t>
            </a:r>
            <a:r>
              <a:rPr lang="sl-SI" dirty="0"/>
              <a:t> a + 15) \</a:t>
            </a:r>
            <a:r>
              <a:rPr lang="sl-SI" dirty="0" err="1"/>
              <a:t>bmod</a:t>
            </a:r>
            <a:r>
              <a:rPr lang="sl-SI" dirty="0"/>
              <a:t> 30$</a:t>
            </a:r>
          </a:p>
          <a:p>
            <a:endParaRPr lang="sl-SI" dirty="0"/>
          </a:p>
          <a:p>
            <a:r>
              <a:rPr lang="sl-SI" dirty="0"/>
              <a:t>Datum </a:t>
            </a:r>
            <a:r>
              <a:rPr lang="sl-SI" dirty="0" err="1"/>
              <a:t>pashalne</a:t>
            </a:r>
            <a:r>
              <a:rPr lang="sl-SI" dirty="0"/>
              <a:t> polne lune v julijanskem koledarju je torej 21 + d. marec, pri čemer je za 21 + d &gt; 31 to seveda d – 10. april. Podobno bomo predpostavili tudi v nadaljevanju in ne bomo ločevali primerov.</a:t>
            </a:r>
          </a:p>
        </p:txBody>
      </p:sp>
      <p:sp>
        <p:nvSpPr>
          <p:cNvPr id="4" name="Slide Number Placeholder 3"/>
          <p:cNvSpPr>
            <a:spLocks noGrp="1"/>
          </p:cNvSpPr>
          <p:nvPr>
            <p:ph type="sldNum" sz="quarter" idx="5"/>
          </p:nvPr>
        </p:nvSpPr>
        <p:spPr/>
        <p:txBody>
          <a:bodyPr/>
          <a:lstStyle/>
          <a:p>
            <a:fld id="{178BE90A-DB1C-4E46-BD38-792447FB06EB}" type="slidenum">
              <a:rPr lang="de-DE" smtClean="0"/>
              <a:t>11</a:t>
            </a:fld>
            <a:endParaRPr lang="de-DE"/>
          </a:p>
        </p:txBody>
      </p:sp>
    </p:spTree>
    <p:extLst>
      <p:ext uri="{BB962C8B-B14F-4D97-AF65-F5344CB8AC3E}">
        <p14:creationId xmlns:p14="http://schemas.microsoft.com/office/powerpoint/2010/main" val="1935267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l-SI" dirty="0"/>
              <a:t>Določili smo datum </a:t>
            </a:r>
            <a:r>
              <a:rPr lang="sl-SI" dirty="0" err="1"/>
              <a:t>pashalne</a:t>
            </a:r>
            <a:r>
              <a:rPr lang="sl-SI" dirty="0"/>
              <a:t> polne lune, vendar veliko noč praznujemo prvo nedeljo po tem datumu, tako da še nismo končali. Dobljenemu datumu moramo prišteti še eno od števil 1, 2, 3, 4, 5, 6, 7. Veliko noč torej praznujemo $21 + d + e‘$. marca, $e‘ = 1, 2, 3, 4, 5, 6, 7$, oz. $22 + d + e$. marca, $e = 0, 1, 2, 3, 4, 5, 6$, kjer $e$ oz. $e‘$ izberemo tako, da je ta dan nedelja. Opazimo, da temu pogoju ustreza parameter $e$ v Gaussovem algoritmu.</a:t>
            </a:r>
          </a:p>
        </p:txBody>
      </p:sp>
      <p:sp>
        <p:nvSpPr>
          <p:cNvPr id="4" name="Slide Number Placeholder 3"/>
          <p:cNvSpPr>
            <a:spLocks noGrp="1"/>
          </p:cNvSpPr>
          <p:nvPr>
            <p:ph type="sldNum" sz="quarter" idx="5"/>
          </p:nvPr>
        </p:nvSpPr>
        <p:spPr/>
        <p:txBody>
          <a:bodyPr/>
          <a:lstStyle/>
          <a:p>
            <a:fld id="{178BE90A-DB1C-4E46-BD38-792447FB06EB}" type="slidenum">
              <a:rPr lang="de-DE" smtClean="0"/>
              <a:t>12</a:t>
            </a:fld>
            <a:endParaRPr lang="de-DE"/>
          </a:p>
        </p:txBody>
      </p:sp>
    </p:spTree>
    <p:extLst>
      <p:ext uri="{BB962C8B-B14F-4D97-AF65-F5344CB8AC3E}">
        <p14:creationId xmlns:p14="http://schemas.microsoft.com/office/powerpoint/2010/main" val="2695964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l-SI" dirty="0"/>
              <a:t>Utemeljimo, da ta res vrne takšno število, da je $22 + d + e$. marec nedelja. Za začetek potrebujemo datum, za katerega vemo, da je bila nedelja. Ker določamo datum velike noči po julijanskem koledarju, vzamemo datum pred 4. oktobrom 1582, npr. 19. april 1500 (da je to res bila nedelja, mi boste morali verjeti, lahko pa sami preverite v koledarju). Med 19. aprilom 1500 in $22 + d + e$. marcem leta $leto$ je $d + e - 28 + i + 365(leto – 1500)$ dni, kjer $i$ šteje prestopna leta med tema dvema datumoma (29. februar je v vsakem primeru pred datumom v algoritmu). Velja: $i = (leto – 1500) // 4 = (leto – 1500 – (leto \</a:t>
            </a:r>
            <a:r>
              <a:rPr lang="sl-SI" dirty="0" err="1"/>
              <a:t>bmod</a:t>
            </a:r>
            <a:r>
              <a:rPr lang="sl-SI" dirty="0"/>
              <a:t> 4)) / 4$</a:t>
            </a:r>
          </a:p>
          <a:p>
            <a:pPr marL="0" marR="0" lvl="0" indent="0" algn="l" defTabSz="914400" rtl="0" eaLnBrk="1" fontAlgn="auto" latinLnBrk="0" hangingPunct="1">
              <a:lnSpc>
                <a:spcPct val="100000"/>
              </a:lnSpc>
              <a:spcBef>
                <a:spcPts val="0"/>
              </a:spcBef>
              <a:spcAft>
                <a:spcPts val="0"/>
              </a:spcAft>
              <a:buClrTx/>
              <a:buSzTx/>
              <a:buFontTx/>
              <a:buNone/>
              <a:tabLst/>
              <a:defRPr/>
            </a:pPr>
            <a:endParaRPr lang="sl-SI" dirty="0"/>
          </a:p>
          <a:p>
            <a:pPr marL="0" marR="0" lvl="0" indent="0" algn="l" defTabSz="914400" rtl="0" eaLnBrk="1" fontAlgn="auto" latinLnBrk="0" hangingPunct="1">
              <a:lnSpc>
                <a:spcPct val="100000"/>
              </a:lnSpc>
              <a:spcBef>
                <a:spcPts val="0"/>
              </a:spcBef>
              <a:spcAft>
                <a:spcPts val="0"/>
              </a:spcAft>
              <a:buClrTx/>
              <a:buSzTx/>
              <a:buFontTx/>
              <a:buNone/>
              <a:tabLst/>
              <a:defRPr/>
            </a:pPr>
            <a:r>
              <a:rPr lang="sl-SI" dirty="0"/>
              <a:t>Dobimo:</a:t>
            </a:r>
          </a:p>
          <a:p>
            <a:pPr marL="0" marR="0" lvl="0" indent="0" algn="l" defTabSz="914400" rtl="0" eaLnBrk="1" fontAlgn="auto" latinLnBrk="0" hangingPunct="1">
              <a:lnSpc>
                <a:spcPct val="100000"/>
              </a:lnSpc>
              <a:spcBef>
                <a:spcPts val="0"/>
              </a:spcBef>
              <a:spcAft>
                <a:spcPts val="0"/>
              </a:spcAft>
              <a:buClrTx/>
              <a:buSzTx/>
              <a:buFontTx/>
              <a:buNone/>
              <a:tabLst/>
              <a:defRPr/>
            </a:pPr>
            <a:r>
              <a:rPr lang="sl-SI" dirty="0"/>
              <a:t>$d + e – 28 + (leto – 1500 – b)/4 + 365(leto – 1500)$     / + 28, +7/4 (leto – 1500 – b)</a:t>
            </a:r>
          </a:p>
          <a:p>
            <a:pPr marL="0" marR="0" lvl="0" indent="0" algn="l" defTabSz="914400" rtl="0" eaLnBrk="1" fontAlgn="auto" latinLnBrk="0" hangingPunct="1">
              <a:lnSpc>
                <a:spcPct val="100000"/>
              </a:lnSpc>
              <a:spcBef>
                <a:spcPts val="0"/>
              </a:spcBef>
              <a:spcAft>
                <a:spcPts val="0"/>
              </a:spcAft>
              <a:buClrTx/>
              <a:buSzTx/>
              <a:buFontTx/>
              <a:buNone/>
              <a:tabLst/>
              <a:defRPr/>
            </a:pPr>
            <a:r>
              <a:rPr lang="sl-SI" dirty="0"/>
              <a:t>$d + e + 2 leto – 3000 – 2b + 365(leto – 1500)$     / + 550494, - 364 leto</a:t>
            </a:r>
          </a:p>
          <a:p>
            <a:pPr marL="0" marR="0" lvl="0" indent="0" algn="l" defTabSz="914400" rtl="0" eaLnBrk="1" fontAlgn="auto" latinLnBrk="0" hangingPunct="1">
              <a:lnSpc>
                <a:spcPct val="100000"/>
              </a:lnSpc>
              <a:spcBef>
                <a:spcPts val="0"/>
              </a:spcBef>
              <a:spcAft>
                <a:spcPts val="0"/>
              </a:spcAft>
              <a:buClrTx/>
              <a:buSzTx/>
              <a:buFontTx/>
              <a:buNone/>
              <a:tabLst/>
              <a:defRPr/>
            </a:pPr>
            <a:r>
              <a:rPr lang="sl-SI" dirty="0"/>
              <a:t>$d + e + 3 leto – 6 – 2b$     / - (3 leto – 3c)</a:t>
            </a:r>
          </a:p>
          <a:p>
            <a:pPr marL="0" marR="0" lvl="0" indent="0" algn="l" defTabSz="914400" rtl="0" eaLnBrk="1" fontAlgn="auto" latinLnBrk="0" hangingPunct="1">
              <a:lnSpc>
                <a:spcPct val="100000"/>
              </a:lnSpc>
              <a:spcBef>
                <a:spcPts val="0"/>
              </a:spcBef>
              <a:spcAft>
                <a:spcPts val="0"/>
              </a:spcAft>
              <a:buClrTx/>
              <a:buSzTx/>
              <a:buFontTx/>
              <a:buNone/>
              <a:tabLst/>
              <a:defRPr/>
            </a:pPr>
            <a:r>
              <a:rPr lang="sl-SI" dirty="0"/>
              <a:t>$d + e + 3c – 6 – 2b$     / - (7d + 7c)</a:t>
            </a:r>
          </a:p>
          <a:p>
            <a:pPr marL="0" marR="0" lvl="0" indent="0" algn="l" defTabSz="914400" rtl="0" eaLnBrk="1" fontAlgn="auto" latinLnBrk="0" hangingPunct="1">
              <a:lnSpc>
                <a:spcPct val="100000"/>
              </a:lnSpc>
              <a:spcBef>
                <a:spcPts val="0"/>
              </a:spcBef>
              <a:spcAft>
                <a:spcPts val="0"/>
              </a:spcAft>
              <a:buClrTx/>
              <a:buSzTx/>
              <a:buFontTx/>
              <a:buNone/>
              <a:tabLst/>
              <a:defRPr/>
            </a:pPr>
            <a:r>
              <a:rPr lang="sl-SI" dirty="0"/>
              <a:t>$e – 2b – 4c – 6d – 6$</a:t>
            </a:r>
          </a:p>
          <a:p>
            <a:pPr marL="0" marR="0" lvl="0" indent="0" algn="l" defTabSz="914400" rtl="0" eaLnBrk="1" fontAlgn="auto" latinLnBrk="0" hangingPunct="1">
              <a:lnSpc>
                <a:spcPct val="100000"/>
              </a:lnSpc>
              <a:spcBef>
                <a:spcPts val="0"/>
              </a:spcBef>
              <a:spcAft>
                <a:spcPts val="0"/>
              </a:spcAft>
              <a:buClrTx/>
              <a:buSzTx/>
              <a:buFontTx/>
              <a:buNone/>
              <a:tabLst/>
              <a:defRPr/>
            </a:pPr>
            <a:r>
              <a:rPr lang="sl-SI" dirty="0">
                <a:sym typeface="Wingdings" panose="05000000000000000000" pitchFamily="2" charset="2"/>
              </a:rPr>
              <a:t> e = (2b + 4c + 6d + 6) mod 7</a:t>
            </a:r>
            <a:endParaRPr lang="sl-SI"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sl-SI"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sl-SI" dirty="0"/>
          </a:p>
        </p:txBody>
      </p:sp>
      <p:sp>
        <p:nvSpPr>
          <p:cNvPr id="4" name="Slide Number Placeholder 3"/>
          <p:cNvSpPr>
            <a:spLocks noGrp="1"/>
          </p:cNvSpPr>
          <p:nvPr>
            <p:ph type="sldNum" sz="quarter" idx="5"/>
          </p:nvPr>
        </p:nvSpPr>
        <p:spPr/>
        <p:txBody>
          <a:bodyPr/>
          <a:lstStyle/>
          <a:p>
            <a:fld id="{178BE90A-DB1C-4E46-BD38-792447FB06EB}" type="slidenum">
              <a:rPr lang="de-DE" smtClean="0"/>
              <a:t>13</a:t>
            </a:fld>
            <a:endParaRPr lang="de-DE"/>
          </a:p>
        </p:txBody>
      </p:sp>
    </p:spTree>
    <p:extLst>
      <p:ext uri="{BB962C8B-B14F-4D97-AF65-F5344CB8AC3E}">
        <p14:creationId xmlns:p14="http://schemas.microsoft.com/office/powerpoint/2010/main" val="1137907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l-SI" dirty="0"/>
          </a:p>
        </p:txBody>
      </p:sp>
      <p:sp>
        <p:nvSpPr>
          <p:cNvPr id="4" name="Slide Number Placeholder 3"/>
          <p:cNvSpPr>
            <a:spLocks noGrp="1"/>
          </p:cNvSpPr>
          <p:nvPr>
            <p:ph type="sldNum" sz="quarter" idx="5"/>
          </p:nvPr>
        </p:nvSpPr>
        <p:spPr/>
        <p:txBody>
          <a:bodyPr/>
          <a:lstStyle/>
          <a:p>
            <a:fld id="{178BE90A-DB1C-4E46-BD38-792447FB06EB}" type="slidenum">
              <a:rPr lang="de-DE" smtClean="0"/>
              <a:t>14</a:t>
            </a:fld>
            <a:endParaRPr lang="de-DE"/>
          </a:p>
        </p:txBody>
      </p:sp>
    </p:spTree>
    <p:extLst>
      <p:ext uri="{BB962C8B-B14F-4D97-AF65-F5344CB8AC3E}">
        <p14:creationId xmlns:p14="http://schemas.microsoft.com/office/powerpoint/2010/main" val="552296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l-SI" dirty="0"/>
              <a:t>Pokažimo, da algoritem velja tudi za gregorijanski koledar.</a:t>
            </a:r>
          </a:p>
        </p:txBody>
      </p:sp>
      <p:sp>
        <p:nvSpPr>
          <p:cNvPr id="4" name="Slide Number Placeholder 3"/>
          <p:cNvSpPr>
            <a:spLocks noGrp="1"/>
          </p:cNvSpPr>
          <p:nvPr>
            <p:ph type="sldNum" sz="quarter" idx="5"/>
          </p:nvPr>
        </p:nvSpPr>
        <p:spPr/>
        <p:txBody>
          <a:bodyPr/>
          <a:lstStyle/>
          <a:p>
            <a:fld id="{178BE90A-DB1C-4E46-BD38-792447FB06EB}" type="slidenum">
              <a:rPr lang="de-DE" smtClean="0"/>
              <a:t>15</a:t>
            </a:fld>
            <a:endParaRPr lang="de-DE"/>
          </a:p>
        </p:txBody>
      </p:sp>
    </p:spTree>
    <p:extLst>
      <p:ext uri="{BB962C8B-B14F-4D97-AF65-F5344CB8AC3E}">
        <p14:creationId xmlns:p14="http://schemas.microsoft.com/office/powerpoint/2010/main" val="2011147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l-SI" dirty="0"/>
              <a:t>Ponovno začnemo z določanjem zlatega števila. Kot prej opazimo:</a:t>
            </a:r>
          </a:p>
          <a:p>
            <a:r>
              <a:rPr lang="sl-SI" dirty="0"/>
              <a:t>$</a:t>
            </a:r>
            <a:r>
              <a:rPr lang="sl-SI" dirty="0" err="1"/>
              <a:t>n_a</a:t>
            </a:r>
            <a:r>
              <a:rPr lang="sl-SI" dirty="0"/>
              <a:t> = a + 1$</a:t>
            </a:r>
          </a:p>
          <a:p>
            <a:r>
              <a:rPr lang="sl-SI" dirty="0"/>
              <a:t>$</a:t>
            </a:r>
            <a:r>
              <a:rPr lang="sl-SI" dirty="0" err="1"/>
              <a:t>e_j</a:t>
            </a:r>
            <a:r>
              <a:rPr lang="sl-SI" dirty="0"/>
              <a:t> = (11 \</a:t>
            </a:r>
            <a:r>
              <a:rPr lang="sl-SI" dirty="0" err="1"/>
              <a:t>cdot</a:t>
            </a:r>
            <a:r>
              <a:rPr lang="sl-SI" dirty="0"/>
              <a:t> a) \</a:t>
            </a:r>
            <a:r>
              <a:rPr lang="sl-SI" dirty="0" err="1"/>
              <a:t>bmod</a:t>
            </a:r>
            <a:r>
              <a:rPr lang="sl-SI" dirty="0"/>
              <a:t> 30$</a:t>
            </a:r>
          </a:p>
          <a:p>
            <a:r>
              <a:rPr lang="sl-SI" dirty="0"/>
              <a:t>$</a:t>
            </a:r>
            <a:r>
              <a:rPr lang="sl-SI" dirty="0" err="1"/>
              <a:t>e_g</a:t>
            </a:r>
            <a:r>
              <a:rPr lang="sl-SI" dirty="0"/>
              <a:t> = (((11 \</a:t>
            </a:r>
            <a:r>
              <a:rPr lang="sl-SI" dirty="0" err="1"/>
              <a:t>cdot</a:t>
            </a:r>
            <a:r>
              <a:rPr lang="sl-SI" dirty="0"/>
              <a:t> a) \</a:t>
            </a:r>
            <a:r>
              <a:rPr lang="sl-SI" dirty="0" err="1"/>
              <a:t>bmod</a:t>
            </a:r>
            <a:r>
              <a:rPr lang="sl-SI" dirty="0"/>
              <a:t> 30) – S + L + 8) \</a:t>
            </a:r>
            <a:r>
              <a:rPr lang="sl-SI" dirty="0" err="1"/>
              <a:t>bmod</a:t>
            </a:r>
            <a:r>
              <a:rPr lang="sl-SI" dirty="0"/>
              <a:t> 30$</a:t>
            </a:r>
          </a:p>
          <a:p>
            <a:r>
              <a:rPr lang="sl-SI" dirty="0"/>
              <a:t>$      = (11a – S + L + 8) \</a:t>
            </a:r>
            <a:r>
              <a:rPr lang="sl-SI" dirty="0" err="1"/>
              <a:t>bmod</a:t>
            </a:r>
            <a:r>
              <a:rPr lang="sl-SI" dirty="0"/>
              <a:t> 30$</a:t>
            </a:r>
          </a:p>
          <a:p>
            <a:r>
              <a:rPr lang="sl-SI" dirty="0"/>
              <a:t>$      = (11a – 3 (k + 1)//4 + (8 (k + 1) + 5)//25 + 8) \</a:t>
            </a:r>
            <a:r>
              <a:rPr lang="sl-SI" dirty="0" err="1"/>
              <a:t>bmod</a:t>
            </a:r>
            <a:r>
              <a:rPr lang="sl-SI" dirty="0"/>
              <a:t> 30$</a:t>
            </a:r>
          </a:p>
          <a:p>
            <a:r>
              <a:rPr lang="sl-SI" dirty="0"/>
              <a:t>$      = (11a – k + k//4 + (8 (k + 1) + 5)//25 + 8) \</a:t>
            </a:r>
            <a:r>
              <a:rPr lang="sl-SI" dirty="0" err="1"/>
              <a:t>bmod</a:t>
            </a:r>
            <a:r>
              <a:rPr lang="sl-SI" dirty="0"/>
              <a:t> 30$</a:t>
            </a:r>
            <a:endParaRPr lang="de-DE" dirty="0"/>
          </a:p>
        </p:txBody>
      </p:sp>
      <p:sp>
        <p:nvSpPr>
          <p:cNvPr id="4" name="Slide Number Placeholder 3"/>
          <p:cNvSpPr>
            <a:spLocks noGrp="1"/>
          </p:cNvSpPr>
          <p:nvPr>
            <p:ph type="sldNum" sz="quarter" idx="5"/>
          </p:nvPr>
        </p:nvSpPr>
        <p:spPr/>
        <p:txBody>
          <a:bodyPr/>
          <a:lstStyle/>
          <a:p>
            <a:fld id="{178BE90A-DB1C-4E46-BD38-792447FB06EB}" type="slidenum">
              <a:rPr lang="de-DE" smtClean="0"/>
              <a:t>16</a:t>
            </a:fld>
            <a:endParaRPr lang="de-DE"/>
          </a:p>
        </p:txBody>
      </p:sp>
    </p:spTree>
    <p:extLst>
      <p:ext uri="{BB962C8B-B14F-4D97-AF65-F5344CB8AC3E}">
        <p14:creationId xmlns:p14="http://schemas.microsoft.com/office/powerpoint/2010/main" val="2841251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178BE90A-DB1C-4E46-BD38-792447FB06EB}" type="slidenum">
              <a:rPr lang="de-DE" smtClean="0"/>
              <a:t>17</a:t>
            </a:fld>
            <a:endParaRPr lang="de-DE"/>
          </a:p>
        </p:txBody>
      </p:sp>
    </p:spTree>
    <p:extLst>
      <p:ext uri="{BB962C8B-B14F-4D97-AF65-F5344CB8AC3E}">
        <p14:creationId xmlns:p14="http://schemas.microsoft.com/office/powerpoint/2010/main" val="30091622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l-SI" dirty="0"/>
              <a:t>$21 + ((23 – </a:t>
            </a:r>
            <a:r>
              <a:rPr lang="sl-SI" dirty="0" err="1"/>
              <a:t>e_g</a:t>
            </a:r>
            <a:r>
              <a:rPr lang="sl-SI" dirty="0"/>
              <a:t>) \</a:t>
            </a:r>
            <a:r>
              <a:rPr lang="sl-SI" dirty="0" err="1"/>
              <a:t>bmod</a:t>
            </a:r>
            <a:r>
              <a:rPr lang="sl-SI" dirty="0"/>
              <a:t> 30)$. marec   *razen za </a:t>
            </a:r>
            <a:r>
              <a:rPr lang="sl-SI" dirty="0" err="1"/>
              <a:t>e_g</a:t>
            </a:r>
            <a:r>
              <a:rPr lang="sl-SI" dirty="0"/>
              <a:t> = 25 in 24</a:t>
            </a:r>
          </a:p>
          <a:p>
            <a:r>
              <a:rPr lang="sl-SI" dirty="0"/>
              <a:t>$21 + (23 – (11a – k + k/4 + (8 (k + 1) + 5)/25 + 8) \</a:t>
            </a:r>
            <a:r>
              <a:rPr lang="sl-SI" dirty="0" err="1"/>
              <a:t>bmod</a:t>
            </a:r>
            <a:r>
              <a:rPr lang="sl-SI" dirty="0"/>
              <a:t> 30)) \</a:t>
            </a:r>
            <a:r>
              <a:rPr lang="sl-SI" dirty="0" err="1"/>
              <a:t>bmod</a:t>
            </a:r>
            <a:r>
              <a:rPr lang="sl-SI" dirty="0"/>
              <a:t> 30$</a:t>
            </a:r>
          </a:p>
          <a:p>
            <a:r>
              <a:rPr lang="sl-SI" dirty="0"/>
              <a:t>$21 + (23 – 11a + k - k/4 - (8 (k + 1) + 5)/25 - 8) \</a:t>
            </a:r>
            <a:r>
              <a:rPr lang="sl-SI" dirty="0" err="1"/>
              <a:t>bmod</a:t>
            </a:r>
            <a:r>
              <a:rPr lang="sl-SI" dirty="0"/>
              <a:t> 30$</a:t>
            </a:r>
          </a:p>
          <a:p>
            <a:r>
              <a:rPr lang="sl-SI" dirty="0"/>
              <a:t>$21 + (15 – 11a + k – p – q) \</a:t>
            </a:r>
            <a:r>
              <a:rPr lang="sl-SI" dirty="0" err="1"/>
              <a:t>bmod</a:t>
            </a:r>
            <a:r>
              <a:rPr lang="sl-SI" dirty="0"/>
              <a:t> 30$</a:t>
            </a:r>
          </a:p>
          <a:p>
            <a:r>
              <a:rPr lang="sl-SI" dirty="0"/>
              <a:t>$21 + (11a + M) \</a:t>
            </a:r>
            <a:r>
              <a:rPr lang="sl-SI" dirty="0" err="1"/>
              <a:t>bmod</a:t>
            </a:r>
            <a:r>
              <a:rPr lang="sl-SI" dirty="0"/>
              <a:t> 30$</a:t>
            </a:r>
          </a:p>
          <a:p>
            <a:r>
              <a:rPr lang="sl-SI" dirty="0"/>
              <a:t>$21 + d$</a:t>
            </a:r>
            <a:endParaRPr lang="de-DE" dirty="0"/>
          </a:p>
        </p:txBody>
      </p:sp>
      <p:sp>
        <p:nvSpPr>
          <p:cNvPr id="4" name="Slide Number Placeholder 3"/>
          <p:cNvSpPr>
            <a:spLocks noGrp="1"/>
          </p:cNvSpPr>
          <p:nvPr>
            <p:ph type="sldNum" sz="quarter" idx="5"/>
          </p:nvPr>
        </p:nvSpPr>
        <p:spPr/>
        <p:txBody>
          <a:bodyPr/>
          <a:lstStyle/>
          <a:p>
            <a:fld id="{178BE90A-DB1C-4E46-BD38-792447FB06EB}" type="slidenum">
              <a:rPr lang="de-DE" smtClean="0"/>
              <a:t>18</a:t>
            </a:fld>
            <a:endParaRPr lang="de-DE"/>
          </a:p>
        </p:txBody>
      </p:sp>
    </p:spTree>
    <p:extLst>
      <p:ext uri="{BB962C8B-B14F-4D97-AF65-F5344CB8AC3E}">
        <p14:creationId xmlns:p14="http://schemas.microsoft.com/office/powerpoint/2010/main" val="19917180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l-SI" dirty="0"/>
          </a:p>
        </p:txBody>
      </p:sp>
      <p:sp>
        <p:nvSpPr>
          <p:cNvPr id="4" name="Slide Number Placeholder 3"/>
          <p:cNvSpPr>
            <a:spLocks noGrp="1"/>
          </p:cNvSpPr>
          <p:nvPr>
            <p:ph type="sldNum" sz="quarter" idx="5"/>
          </p:nvPr>
        </p:nvSpPr>
        <p:spPr/>
        <p:txBody>
          <a:bodyPr/>
          <a:lstStyle/>
          <a:p>
            <a:fld id="{178BE90A-DB1C-4E46-BD38-792447FB06EB}" type="slidenum">
              <a:rPr lang="de-DE" smtClean="0"/>
              <a:t>19</a:t>
            </a:fld>
            <a:endParaRPr lang="de-DE"/>
          </a:p>
        </p:txBody>
      </p:sp>
    </p:spTree>
    <p:extLst>
      <p:ext uri="{BB962C8B-B14F-4D97-AF65-F5344CB8AC3E}">
        <p14:creationId xmlns:p14="http://schemas.microsoft.com/office/powerpoint/2010/main" val="4191407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l-SI" dirty="0"/>
              <a:t>Da bomo lahko razumeli Gaussov algoritem za določanje datuma velike noči, moramo najprej vedeti, kdaj sploh praznujemo veliko noč. Naivna splošno znana „definicija“ velike noči je „prva nedelja po prvi spomladanski polni luni,“ a ta ni povsem natančna in med drugim tudi ne enolična.</a:t>
            </a:r>
          </a:p>
          <a:p>
            <a:r>
              <a:rPr lang="sl-SI" dirty="0"/>
              <a:t>Velika noč se je do leta 325 praznovala na dan, ki ga je sproti določil papež, leta 325 pa so na podlagi opazovanj določili postopek za izračun datuma prve spomladanske polne lune in veliko noč praznovali na prvo nedeljo po njej. Ker ta postopek ni bil povsem natančen, se napovedani datumi ne ujemajo nujno z dejanskimi datumi, na katere lahko vidimo polno luno. Ker so pri določanju datuma velike noči pomembni le datumi iz napovedi, namesto o prvi spomladanski polni luni raje govorimo o </a:t>
            </a:r>
            <a:r>
              <a:rPr lang="sl-SI" dirty="0" err="1"/>
              <a:t>pashalni</a:t>
            </a:r>
            <a:r>
              <a:rPr lang="sl-SI" dirty="0"/>
              <a:t> polni luni.</a:t>
            </a:r>
          </a:p>
          <a:p>
            <a:endParaRPr lang="sl-SI" dirty="0"/>
          </a:p>
          <a:p>
            <a:r>
              <a:rPr lang="sl-SI" dirty="0"/>
              <a:t>Za lažje razumevanje uvedimo še pojem luninega meseca. To je čas med dvema zaporednima praznima lunama.</a:t>
            </a:r>
          </a:p>
          <a:p>
            <a:endParaRPr lang="sl-SI" dirty="0"/>
          </a:p>
          <a:p>
            <a:r>
              <a:rPr lang="sl-SI" dirty="0"/>
              <a:t>Leta 325 je bil v uporabi julijanski koledar. Tega sestavljajo običajna leta, dolga 365 dni, in prestopna leta, dolga 366 dni, pri čemer je vsako s 4 deljivo leto prestopno. V povprečju tako eno leto v julijanskem koledarju traja 365,25 dni. Postopek določanja </a:t>
            </a:r>
            <a:r>
              <a:rPr lang="sl-SI" dirty="0" err="1"/>
              <a:t>pashalne</a:t>
            </a:r>
            <a:r>
              <a:rPr lang="sl-SI" dirty="0"/>
              <a:t> polne lune temelji na </a:t>
            </a:r>
            <a:r>
              <a:rPr lang="sl-SI" dirty="0" err="1"/>
              <a:t>metonskem</a:t>
            </a:r>
            <a:r>
              <a:rPr lang="sl-SI" dirty="0"/>
              <a:t> ciklu, opazki, da je 19 let v julijanskem koledarju dolgih natanko toliko kot 235 luninih mesecev. Tako se datumi praznih lun in posledično tudi datumi </a:t>
            </a:r>
            <a:r>
              <a:rPr lang="sl-SI" dirty="0" err="1"/>
              <a:t>pashalnih</a:t>
            </a:r>
            <a:r>
              <a:rPr lang="sl-SI" dirty="0"/>
              <a:t> polnih lun vsakih 19 let ponavljajo. Vsakemu letu torej lahko glede na položaj v tem ciklu pripišemo število med 1 in 19. To število imenujemo zlato število in ga izračunamo po formuli $</a:t>
            </a:r>
            <a:r>
              <a:rPr lang="sl-SI" dirty="0" err="1"/>
              <a:t>n_a</a:t>
            </a:r>
            <a:r>
              <a:rPr lang="sl-SI" dirty="0"/>
              <a:t> = (leto \</a:t>
            </a:r>
            <a:r>
              <a:rPr lang="sl-SI" dirty="0" err="1"/>
              <a:t>bmod</a:t>
            </a:r>
            <a:r>
              <a:rPr lang="sl-SI" dirty="0"/>
              <a:t> 19) + 1$ Datum </a:t>
            </a:r>
            <a:r>
              <a:rPr lang="sl-SI" dirty="0" err="1"/>
              <a:t>pashalne</a:t>
            </a:r>
            <a:r>
              <a:rPr lang="sl-SI" dirty="0"/>
              <a:t> polne lune potem lahko preberemo iz tabele, veliko noč pa praznujemo na prvo nedeljo po tem datumu.</a:t>
            </a:r>
          </a:p>
          <a:p>
            <a:endParaRPr lang="sl-SI" b="0" dirty="0">
              <a:solidFill>
                <a:srgbClr val="D4D4D4"/>
              </a:solidFill>
              <a:effectLst/>
              <a:latin typeface="Consolas" panose="020B0609020204030204" pitchFamily="49" charset="0"/>
            </a:endParaRPr>
          </a:p>
          <a:p>
            <a:r>
              <a:rPr lang="sl-SI" b="0" dirty="0">
                <a:solidFill>
                  <a:srgbClr val="D4D4D4"/>
                </a:solidFill>
                <a:effectLst/>
                <a:latin typeface="Consolas" panose="020B0609020204030204" pitchFamily="49" charset="0"/>
              </a:rPr>
              <a:t>Določanje datuma velike noči se zaplete leta 1582, ko so zaradi neskladja med dolžino Zemljinega obhoda okoli Sonca in dolžine julijanskega leta uvedli nov, gregorijanski koledar. Tudi tega sestavljajo običajna, 365 dni dolga leta in prestopna, 366 dni dolga leta, le da prestopno leto nastopi vsako s 4 deljivo leto, ki ni hkrati deljivo tudi s 100, pri tem pa so leta, ki so deljiva s 400, vseeno prestopna. Nov koledar naj bi to neskladje zmanjšal.</a:t>
            </a:r>
          </a:p>
          <a:p>
            <a:r>
              <a:rPr lang="sl-SI" b="0" dirty="0">
                <a:solidFill>
                  <a:srgbClr val="D4D4D4"/>
                </a:solidFill>
                <a:effectLst/>
                <a:latin typeface="Consolas" panose="020B0609020204030204" pitchFamily="49" charset="0"/>
              </a:rPr>
              <a:t>Poleg reforme koledarja pa so leta 1582 uvedli tudi reformo določanja datuma velike noči. </a:t>
            </a:r>
            <a:r>
              <a:rPr lang="sl-SI" b="0" dirty="0" err="1">
                <a:solidFill>
                  <a:srgbClr val="D4D4D4"/>
                </a:solidFill>
                <a:effectLst/>
                <a:latin typeface="Consolas" panose="020B0609020204030204" pitchFamily="49" charset="0"/>
              </a:rPr>
              <a:t>Metonski</a:t>
            </a:r>
            <a:r>
              <a:rPr lang="sl-SI" b="0" dirty="0">
                <a:solidFill>
                  <a:srgbClr val="D4D4D4"/>
                </a:solidFill>
                <a:effectLst/>
                <a:latin typeface="Consolas" panose="020B0609020204030204" pitchFamily="49" charset="0"/>
              </a:rPr>
              <a:t> cikel se je namreč izkazal za netočnega, poleg tega pa je bil z gregorijanskim koledarjem še slabše usklajen kot z julijanskim.</a:t>
            </a:r>
          </a:p>
          <a:p>
            <a:endParaRPr lang="sl-SI" b="0" dirty="0">
              <a:solidFill>
                <a:srgbClr val="D4D4D4"/>
              </a:solidFill>
              <a:effectLst/>
              <a:latin typeface="Consolas" panose="020B0609020204030204" pitchFamily="49" charset="0"/>
            </a:endParaRPr>
          </a:p>
          <a:p>
            <a:r>
              <a:rPr lang="sl-SI" b="0" dirty="0">
                <a:solidFill>
                  <a:srgbClr val="D4D4D4"/>
                </a:solidFill>
                <a:effectLst/>
                <a:latin typeface="Consolas" panose="020B0609020204030204" pitchFamily="49" charset="0"/>
              </a:rPr>
              <a:t>V ta namen so v postopek določanja datuma velike noči uvedli epakto. To je mera za starost lune na določen dan in je enaka številu dni od dneva, ko je luna prvič vidna (to je praviloma dan po prazni luni). V julijanskem koledarju epakto leta definiramo kot epakto lune na 22. marec, v gregorijanskem koledarju pa kot epakto lune ob začetku leta.</a:t>
            </a:r>
          </a:p>
          <a:p>
            <a:endParaRPr lang="sl-SI" b="0" dirty="0">
              <a:solidFill>
                <a:srgbClr val="D4D4D4"/>
              </a:solidFill>
              <a:effectLst/>
              <a:latin typeface="Consolas" panose="020B0609020204030204" pitchFamily="49" charset="0"/>
            </a:endParaRPr>
          </a:p>
          <a:p>
            <a:r>
              <a:rPr lang="sl-SI" b="0" dirty="0">
                <a:solidFill>
                  <a:srgbClr val="D4D4D4"/>
                </a:solidFill>
                <a:effectLst/>
                <a:latin typeface="Consolas" panose="020B0609020204030204" pitchFamily="49" charset="0"/>
              </a:rPr>
              <a:t>Epakto lahko izračunamo s pomočjo zlatega števila.</a:t>
            </a:r>
          </a:p>
          <a:p>
            <a:r>
              <a:rPr lang="sl-SI" b="0" dirty="0">
                <a:solidFill>
                  <a:srgbClr val="D4D4D4"/>
                </a:solidFill>
                <a:effectLst/>
                <a:latin typeface="Consolas" panose="020B0609020204030204" pitchFamily="49" charset="0"/>
              </a:rPr>
              <a:t>Ob predpostavki, da za julijanski koledar velja </a:t>
            </a:r>
            <a:r>
              <a:rPr lang="sl-SI" b="0" dirty="0" err="1">
                <a:solidFill>
                  <a:srgbClr val="D4D4D4"/>
                </a:solidFill>
                <a:effectLst/>
                <a:latin typeface="Consolas" panose="020B0609020204030204" pitchFamily="49" charset="0"/>
              </a:rPr>
              <a:t>metonski</a:t>
            </a:r>
            <a:r>
              <a:rPr lang="sl-SI" b="0" dirty="0">
                <a:solidFill>
                  <a:srgbClr val="D4D4D4"/>
                </a:solidFill>
                <a:effectLst/>
                <a:latin typeface="Consolas" panose="020B0609020204030204" pitchFamily="49" charset="0"/>
              </a:rPr>
              <a:t> cikel, velja naslednja relacija:</a:t>
            </a:r>
            <a:r>
              <a:rPr lang="de-DE" b="0" dirty="0">
                <a:solidFill>
                  <a:srgbClr val="D4D4D4"/>
                </a:solidFill>
                <a:effectLst/>
                <a:latin typeface="Consolas" panose="020B0609020204030204" pitchFamily="49" charset="0"/>
              </a:rPr>
              <a:t> </a:t>
            </a:r>
            <a:r>
              <a:rPr lang="de-DE" b="0" dirty="0">
                <a:solidFill>
                  <a:srgbClr val="4EC9B0"/>
                </a:solidFill>
                <a:effectLst/>
                <a:latin typeface="Consolas" panose="020B0609020204030204" pitchFamily="49" charset="0"/>
              </a:rPr>
              <a:t>$e' = (</a:t>
            </a:r>
            <a:r>
              <a:rPr lang="de-DE" b="0" dirty="0">
                <a:solidFill>
                  <a:srgbClr val="B5CEA8"/>
                </a:solidFill>
                <a:effectLst/>
                <a:latin typeface="Consolas" panose="020B0609020204030204" pitchFamily="49" charset="0"/>
              </a:rPr>
              <a:t>11</a:t>
            </a:r>
            <a:r>
              <a:rPr lang="de-DE" b="0" dirty="0">
                <a:solidFill>
                  <a:srgbClr val="4EC9B0"/>
                </a:solidFill>
                <a:effectLst/>
                <a:latin typeface="Consolas" panose="020B0609020204030204" pitchFamily="49" charset="0"/>
              </a:rPr>
              <a:t> </a:t>
            </a:r>
            <a:r>
              <a:rPr lang="de-DE" b="0" dirty="0">
                <a:solidFill>
                  <a:srgbClr val="569CD6"/>
                </a:solidFill>
                <a:effectLst/>
                <a:latin typeface="Consolas" panose="020B0609020204030204" pitchFamily="49" charset="0"/>
              </a:rPr>
              <a:t>\</a:t>
            </a:r>
            <a:r>
              <a:rPr lang="de-DE" b="0" dirty="0" err="1">
                <a:solidFill>
                  <a:srgbClr val="569CD6"/>
                </a:solidFill>
                <a:effectLst/>
                <a:latin typeface="Consolas" panose="020B0609020204030204" pitchFamily="49" charset="0"/>
              </a:rPr>
              <a:t>cdot</a:t>
            </a:r>
            <a:r>
              <a:rPr lang="de-DE" b="0" dirty="0">
                <a:solidFill>
                  <a:srgbClr val="4EC9B0"/>
                </a:solidFill>
                <a:effectLst/>
                <a:latin typeface="Consolas" panose="020B0609020204030204" pitchFamily="49" charset="0"/>
              </a:rPr>
              <a:t> (a - </a:t>
            </a:r>
            <a:r>
              <a:rPr lang="de-DE" b="0" dirty="0">
                <a:solidFill>
                  <a:srgbClr val="B5CEA8"/>
                </a:solidFill>
                <a:effectLst/>
                <a:latin typeface="Consolas" panose="020B0609020204030204" pitchFamily="49" charset="0"/>
              </a:rPr>
              <a:t>1</a:t>
            </a:r>
            <a:r>
              <a:rPr lang="de-DE" b="0" dirty="0">
                <a:solidFill>
                  <a:srgbClr val="4EC9B0"/>
                </a:solidFill>
                <a:effectLst/>
                <a:latin typeface="Consolas" panose="020B0609020204030204" pitchFamily="49" charset="0"/>
              </a:rPr>
              <a:t>)) \</a:t>
            </a:r>
            <a:r>
              <a:rPr lang="de-DE" b="0" dirty="0" err="1">
                <a:solidFill>
                  <a:srgbClr val="4EC9B0"/>
                </a:solidFill>
                <a:effectLst/>
                <a:latin typeface="Consolas" panose="020B0609020204030204" pitchFamily="49" charset="0"/>
              </a:rPr>
              <a:t>bmod</a:t>
            </a:r>
            <a:r>
              <a:rPr lang="de-DE" b="0" dirty="0">
                <a:solidFill>
                  <a:srgbClr val="4EC9B0"/>
                </a:solidFill>
                <a:effectLst/>
                <a:latin typeface="Consolas" panose="020B0609020204030204" pitchFamily="49" charset="0"/>
              </a:rPr>
              <a:t> </a:t>
            </a:r>
            <a:r>
              <a:rPr lang="de-DE" b="0" dirty="0">
                <a:solidFill>
                  <a:srgbClr val="B5CEA8"/>
                </a:solidFill>
                <a:effectLst/>
                <a:latin typeface="Consolas" panose="020B0609020204030204" pitchFamily="49" charset="0"/>
              </a:rPr>
              <a:t>30</a:t>
            </a:r>
            <a:r>
              <a:rPr lang="de-DE" b="0" dirty="0">
                <a:solidFill>
                  <a:srgbClr val="4EC9B0"/>
                </a:solidFill>
                <a:effectLst/>
                <a:latin typeface="Consolas" panose="020B0609020204030204" pitchFamily="49" charset="0"/>
              </a:rPr>
              <a:t>$</a:t>
            </a:r>
            <a:endParaRPr lang="sl-SI" b="0" dirty="0">
              <a:solidFill>
                <a:srgbClr val="4EC9B0"/>
              </a:solidFill>
              <a:effectLst/>
              <a:latin typeface="Consolas" panose="020B0609020204030204" pitchFamily="49" charset="0"/>
            </a:endParaRPr>
          </a:p>
          <a:p>
            <a:r>
              <a:rPr lang="sl-SI" b="0" dirty="0">
                <a:solidFill>
                  <a:srgbClr val="4EC9B0"/>
                </a:solidFill>
                <a:effectLst/>
                <a:latin typeface="Consolas" panose="020B0609020204030204" pitchFamily="49" charset="0"/>
              </a:rPr>
              <a:t>Epakta je potem enaka $e‘$ razen v primeru, ko je $e‘ = 0$ in namesto 0 raje vzamemo 30 (včasih ljudje res niso marali ničle).</a:t>
            </a:r>
          </a:p>
          <a:p>
            <a:r>
              <a:rPr lang="sl-SI" b="0" dirty="0">
                <a:solidFill>
                  <a:srgbClr val="4EC9B0"/>
                </a:solidFill>
                <a:effectLst/>
                <a:latin typeface="Consolas" panose="020B0609020204030204" pitchFamily="49" charset="0"/>
              </a:rPr>
              <a:t>Ker imamo le 19 možnih zlatih števil, je tudi različnih vrednosti epakte julijanskega leta 19 --</a:t>
            </a:r>
            <a:r>
              <a:rPr lang="de-DE" b="0" dirty="0">
                <a:solidFill>
                  <a:srgbClr val="D4D4D4"/>
                </a:solidFill>
                <a:effectLst/>
                <a:latin typeface="Consolas" panose="020B0609020204030204" pitchFamily="49" charset="0"/>
              </a:rPr>
              <a:t> 1, 3, 4, 6, 7, 9, 11, 12, 14, 15, 17, 18, 20, 22, 23, 25, 26, 28 in 30.</a:t>
            </a:r>
            <a:endParaRPr lang="sl-SI" b="0" dirty="0">
              <a:solidFill>
                <a:srgbClr val="D4D4D4"/>
              </a:solidFill>
              <a:effectLst/>
              <a:latin typeface="Consolas" panose="020B0609020204030204" pitchFamily="49" charset="0"/>
            </a:endParaRPr>
          </a:p>
          <a:p>
            <a:endParaRPr lang="sl-SI" b="0" dirty="0">
              <a:solidFill>
                <a:srgbClr val="D4D4D4"/>
              </a:solidFill>
              <a:effectLst/>
              <a:latin typeface="Consolas" panose="020B0609020204030204" pitchFamily="49" charset="0"/>
            </a:endParaRPr>
          </a:p>
          <a:p>
            <a:r>
              <a:rPr lang="sl-SI" b="0" dirty="0">
                <a:solidFill>
                  <a:srgbClr val="D4D4D4"/>
                </a:solidFill>
                <a:effectLst/>
                <a:latin typeface="Consolas" panose="020B0609020204030204" pitchFamily="49" charset="0"/>
              </a:rPr>
              <a:t>V gregorijanskem koledarju računanje epakte prilagodimo in uvedemo nekaj popravkov, da bo izračunana vrednost čim bližje pravi, astronomsko določeni. Epakto v gregorijanskem koledarju določimo po naslednjem postopku, pri čemer so vsa deljenja celoštevilska:</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sl-SI" b="0" dirty="0">
                <a:solidFill>
                  <a:srgbClr val="D4D4D4"/>
                </a:solidFill>
                <a:effectLst/>
                <a:latin typeface="Consolas" panose="020B0609020204030204" pitchFamily="49" charset="0"/>
              </a:rPr>
              <a:t>Uporabimo formulo za julijanski koledar </a:t>
            </a:r>
            <a:r>
              <a:rPr lang="de-DE" b="0" dirty="0">
                <a:solidFill>
                  <a:srgbClr val="4EC9B0"/>
                </a:solidFill>
                <a:effectLst/>
                <a:latin typeface="Consolas" panose="020B0609020204030204" pitchFamily="49" charset="0"/>
              </a:rPr>
              <a:t>$</a:t>
            </a:r>
            <a:r>
              <a:rPr lang="de-DE" b="0" dirty="0" err="1">
                <a:solidFill>
                  <a:srgbClr val="4EC9B0"/>
                </a:solidFill>
                <a:effectLst/>
                <a:latin typeface="Consolas" panose="020B0609020204030204" pitchFamily="49" charset="0"/>
              </a:rPr>
              <a:t>e_j</a:t>
            </a:r>
            <a:r>
              <a:rPr lang="de-DE" b="0" dirty="0">
                <a:solidFill>
                  <a:srgbClr val="4EC9B0"/>
                </a:solidFill>
                <a:effectLst/>
                <a:latin typeface="Consolas" panose="020B0609020204030204" pitchFamily="49" charset="0"/>
              </a:rPr>
              <a:t> = (</a:t>
            </a:r>
            <a:r>
              <a:rPr lang="de-DE" b="0" dirty="0">
                <a:solidFill>
                  <a:srgbClr val="B5CEA8"/>
                </a:solidFill>
                <a:effectLst/>
                <a:latin typeface="Consolas" panose="020B0609020204030204" pitchFamily="49" charset="0"/>
              </a:rPr>
              <a:t>11</a:t>
            </a:r>
            <a:r>
              <a:rPr lang="de-DE" b="0" dirty="0">
                <a:solidFill>
                  <a:srgbClr val="4EC9B0"/>
                </a:solidFill>
                <a:effectLst/>
                <a:latin typeface="Consolas" panose="020B0609020204030204" pitchFamily="49" charset="0"/>
              </a:rPr>
              <a:t> </a:t>
            </a:r>
            <a:r>
              <a:rPr lang="de-DE" b="0" dirty="0">
                <a:solidFill>
                  <a:srgbClr val="569CD6"/>
                </a:solidFill>
                <a:effectLst/>
                <a:latin typeface="Consolas" panose="020B0609020204030204" pitchFamily="49" charset="0"/>
              </a:rPr>
              <a:t>\</a:t>
            </a:r>
            <a:r>
              <a:rPr lang="de-DE" b="0" dirty="0" err="1">
                <a:solidFill>
                  <a:srgbClr val="569CD6"/>
                </a:solidFill>
                <a:effectLst/>
                <a:latin typeface="Consolas" panose="020B0609020204030204" pitchFamily="49" charset="0"/>
              </a:rPr>
              <a:t>cdot</a:t>
            </a:r>
            <a:r>
              <a:rPr lang="de-DE" b="0" dirty="0">
                <a:solidFill>
                  <a:srgbClr val="4EC9B0"/>
                </a:solidFill>
                <a:effectLst/>
                <a:latin typeface="Consolas" panose="020B0609020204030204" pitchFamily="49" charset="0"/>
              </a:rPr>
              <a:t> (a - </a:t>
            </a:r>
            <a:r>
              <a:rPr lang="de-DE" b="0" dirty="0">
                <a:solidFill>
                  <a:srgbClr val="B5CEA8"/>
                </a:solidFill>
                <a:effectLst/>
                <a:latin typeface="Consolas" panose="020B0609020204030204" pitchFamily="49" charset="0"/>
              </a:rPr>
              <a:t>1</a:t>
            </a:r>
            <a:r>
              <a:rPr lang="de-DE" b="0" dirty="0">
                <a:solidFill>
                  <a:srgbClr val="4EC9B0"/>
                </a:solidFill>
                <a:effectLst/>
                <a:latin typeface="Consolas" panose="020B0609020204030204" pitchFamily="49" charset="0"/>
              </a:rPr>
              <a:t>)) \</a:t>
            </a:r>
            <a:r>
              <a:rPr lang="de-DE" b="0" dirty="0" err="1">
                <a:solidFill>
                  <a:srgbClr val="4EC9B0"/>
                </a:solidFill>
                <a:effectLst/>
                <a:latin typeface="Consolas" panose="020B0609020204030204" pitchFamily="49" charset="0"/>
              </a:rPr>
              <a:t>bmod</a:t>
            </a:r>
            <a:r>
              <a:rPr lang="de-DE" b="0" dirty="0">
                <a:solidFill>
                  <a:srgbClr val="4EC9B0"/>
                </a:solidFill>
                <a:effectLst/>
                <a:latin typeface="Consolas" panose="020B0609020204030204" pitchFamily="49" charset="0"/>
              </a:rPr>
              <a:t> </a:t>
            </a:r>
            <a:r>
              <a:rPr lang="de-DE" b="0" dirty="0">
                <a:solidFill>
                  <a:srgbClr val="B5CEA8"/>
                </a:solidFill>
                <a:effectLst/>
                <a:latin typeface="Consolas" panose="020B0609020204030204" pitchFamily="49" charset="0"/>
              </a:rPr>
              <a:t>30</a:t>
            </a:r>
            <a:r>
              <a:rPr lang="de-DE" b="0" dirty="0">
                <a:solidFill>
                  <a:srgbClr val="4EC9B0"/>
                </a:solidFill>
                <a:effectLst/>
                <a:latin typeface="Consolas" panose="020B0609020204030204" pitchFamily="49" charset="0"/>
              </a:rPr>
              <a:t>$</a:t>
            </a:r>
            <a:endParaRPr lang="sl-SI" b="0" dirty="0">
              <a:solidFill>
                <a:srgbClr val="D4D4D4"/>
              </a:solidFill>
              <a:effectLst/>
              <a:latin typeface="Consolas" panose="020B0609020204030204" pitchFamily="49" charset="0"/>
            </a:endParaRPr>
          </a:p>
          <a:p>
            <a:pPr marL="228600" indent="-228600">
              <a:buAutoNum type="arabicPeriod"/>
            </a:pPr>
            <a:r>
              <a:rPr lang="sl-SI" b="0" dirty="0">
                <a:solidFill>
                  <a:srgbClr val="D4D4D4"/>
                </a:solidFill>
                <a:effectLst/>
                <a:latin typeface="Consolas" panose="020B0609020204030204" pitchFamily="49" charset="0"/>
              </a:rPr>
              <a:t>Uvedemo solarno enačbo </a:t>
            </a:r>
            <a:r>
              <a:rPr lang="de-DE" b="0" dirty="0">
                <a:solidFill>
                  <a:srgbClr val="4EC9B0"/>
                </a:solidFill>
                <a:effectLst/>
                <a:latin typeface="Consolas" panose="020B0609020204030204" pitchFamily="49" charset="0"/>
              </a:rPr>
              <a:t>$S = \</a:t>
            </a:r>
            <a:r>
              <a:rPr lang="de-DE" b="0" dirty="0" err="1">
                <a:solidFill>
                  <a:srgbClr val="4EC9B0"/>
                </a:solidFill>
                <a:effectLst/>
                <a:latin typeface="Consolas" panose="020B0609020204030204" pitchFamily="49" charset="0"/>
              </a:rPr>
              <a:t>frac</a:t>
            </a:r>
            <a:r>
              <a:rPr lang="de-DE" b="0" dirty="0">
                <a:solidFill>
                  <a:srgbClr val="4EC9B0"/>
                </a:solidFill>
                <a:effectLst/>
                <a:latin typeface="Consolas" panose="020B0609020204030204" pitchFamily="49" charset="0"/>
              </a:rPr>
              <a:t>{</a:t>
            </a:r>
            <a:r>
              <a:rPr lang="de-DE" b="0" dirty="0">
                <a:solidFill>
                  <a:srgbClr val="B5CEA8"/>
                </a:solidFill>
                <a:effectLst/>
                <a:latin typeface="Consolas" panose="020B0609020204030204" pitchFamily="49" charset="0"/>
              </a:rPr>
              <a:t>3</a:t>
            </a:r>
            <a:r>
              <a:rPr lang="de-DE" b="0" dirty="0">
                <a:solidFill>
                  <a:srgbClr val="4EC9B0"/>
                </a:solidFill>
                <a:effectLst/>
                <a:latin typeface="Consolas" panose="020B0609020204030204" pitchFamily="49" charset="0"/>
              </a:rPr>
              <a:t> </a:t>
            </a:r>
            <a:r>
              <a:rPr lang="de-DE" b="0" dirty="0">
                <a:solidFill>
                  <a:srgbClr val="569CD6"/>
                </a:solidFill>
                <a:effectLst/>
                <a:latin typeface="Consolas" panose="020B0609020204030204" pitchFamily="49" charset="0"/>
              </a:rPr>
              <a:t>\</a:t>
            </a:r>
            <a:r>
              <a:rPr lang="de-DE" b="0" dirty="0" err="1">
                <a:solidFill>
                  <a:srgbClr val="569CD6"/>
                </a:solidFill>
                <a:effectLst/>
                <a:latin typeface="Consolas" panose="020B0609020204030204" pitchFamily="49" charset="0"/>
              </a:rPr>
              <a:t>cdot</a:t>
            </a:r>
            <a:r>
              <a:rPr lang="de-DE" b="0" dirty="0">
                <a:solidFill>
                  <a:srgbClr val="4EC9B0"/>
                </a:solidFill>
                <a:effectLst/>
                <a:latin typeface="Consolas" panose="020B0609020204030204" pitchFamily="49" charset="0"/>
              </a:rPr>
              <a:t> </a:t>
            </a:r>
            <a:r>
              <a:rPr lang="de-DE" b="0" dirty="0" err="1">
                <a:solidFill>
                  <a:srgbClr val="4EC9B0"/>
                </a:solidFill>
                <a:effectLst/>
                <a:latin typeface="Consolas" panose="020B0609020204030204" pitchFamily="49" charset="0"/>
              </a:rPr>
              <a:t>cen</a:t>
            </a:r>
            <a:r>
              <a:rPr lang="de-DE" b="0" dirty="0">
                <a:solidFill>
                  <a:srgbClr val="4EC9B0"/>
                </a:solidFill>
                <a:effectLst/>
                <a:latin typeface="Consolas" panose="020B0609020204030204" pitchFamily="49" charset="0"/>
              </a:rPr>
              <a:t>}{</a:t>
            </a:r>
            <a:r>
              <a:rPr lang="de-DE" b="0" dirty="0">
                <a:solidFill>
                  <a:srgbClr val="B5CEA8"/>
                </a:solidFill>
                <a:effectLst/>
                <a:latin typeface="Consolas" panose="020B0609020204030204" pitchFamily="49" charset="0"/>
              </a:rPr>
              <a:t>4</a:t>
            </a:r>
            <a:r>
              <a:rPr lang="de-DE" b="0" dirty="0">
                <a:solidFill>
                  <a:srgbClr val="4EC9B0"/>
                </a:solidFill>
                <a:effectLst/>
                <a:latin typeface="Consolas" panose="020B0609020204030204" pitchFamily="49" charset="0"/>
              </a:rPr>
              <a:t>}$</a:t>
            </a:r>
            <a:endParaRPr lang="sl-SI" b="0" dirty="0">
              <a:solidFill>
                <a:srgbClr val="D4D4D4"/>
              </a:solidFill>
              <a:effectLst/>
              <a:latin typeface="Consolas" panose="020B0609020204030204" pitchFamily="49" charset="0"/>
            </a:endParaRPr>
          </a:p>
          <a:p>
            <a:pPr marL="457200" lvl="1" indent="0">
              <a:buNone/>
            </a:pPr>
            <a:r>
              <a:rPr lang="sl-SI" b="0" dirty="0">
                <a:solidFill>
                  <a:srgbClr val="D4D4D4"/>
                </a:solidFill>
                <a:effectLst/>
                <a:latin typeface="Consolas" panose="020B0609020204030204" pitchFamily="49" charset="0"/>
              </a:rPr>
              <a:t>Ta odraža razliko med julijanskim in gregorijanskim koledarjem in se vsako leto, ki je prestopno v julijanskem, ne pa tudi v gregorijanskem koledarju, poveča za 1.</a:t>
            </a:r>
          </a:p>
          <a:p>
            <a:pPr marL="228600" indent="-228600">
              <a:buAutoNum type="arabicPeriod"/>
            </a:pPr>
            <a:r>
              <a:rPr lang="sl-SI" b="0" dirty="0">
                <a:solidFill>
                  <a:srgbClr val="D4D4D4"/>
                </a:solidFill>
                <a:effectLst/>
                <a:latin typeface="Consolas" panose="020B0609020204030204" pitchFamily="49" charset="0"/>
              </a:rPr>
              <a:t>Uvedemo lunarno enačbo </a:t>
            </a:r>
            <a:r>
              <a:rPr lang="de-DE" b="0" dirty="0">
                <a:solidFill>
                  <a:srgbClr val="4EC9B0"/>
                </a:solidFill>
                <a:effectLst/>
                <a:latin typeface="Consolas" panose="020B0609020204030204" pitchFamily="49" charset="0"/>
              </a:rPr>
              <a:t>$L = \</a:t>
            </a:r>
            <a:r>
              <a:rPr lang="de-DE" b="0" dirty="0" err="1">
                <a:solidFill>
                  <a:srgbClr val="4EC9B0"/>
                </a:solidFill>
                <a:effectLst/>
                <a:latin typeface="Consolas" panose="020B0609020204030204" pitchFamily="49" charset="0"/>
              </a:rPr>
              <a:t>frac</a:t>
            </a:r>
            <a:r>
              <a:rPr lang="de-DE" b="0" dirty="0">
                <a:solidFill>
                  <a:srgbClr val="4EC9B0"/>
                </a:solidFill>
                <a:effectLst/>
                <a:latin typeface="Consolas" panose="020B0609020204030204" pitchFamily="49" charset="0"/>
              </a:rPr>
              <a:t>{</a:t>
            </a:r>
            <a:r>
              <a:rPr lang="de-DE" b="0" dirty="0">
                <a:solidFill>
                  <a:srgbClr val="B5CEA8"/>
                </a:solidFill>
                <a:effectLst/>
                <a:latin typeface="Consolas" panose="020B0609020204030204" pitchFamily="49" charset="0"/>
              </a:rPr>
              <a:t>8</a:t>
            </a:r>
            <a:r>
              <a:rPr lang="de-DE" b="0" dirty="0">
                <a:solidFill>
                  <a:srgbClr val="4EC9B0"/>
                </a:solidFill>
                <a:effectLst/>
                <a:latin typeface="Consolas" panose="020B0609020204030204" pitchFamily="49" charset="0"/>
              </a:rPr>
              <a:t> </a:t>
            </a:r>
            <a:r>
              <a:rPr lang="de-DE" b="0" dirty="0">
                <a:solidFill>
                  <a:srgbClr val="569CD6"/>
                </a:solidFill>
                <a:effectLst/>
                <a:latin typeface="Consolas" panose="020B0609020204030204" pitchFamily="49" charset="0"/>
              </a:rPr>
              <a:t>\</a:t>
            </a:r>
            <a:r>
              <a:rPr lang="de-DE" b="0" dirty="0" err="1">
                <a:solidFill>
                  <a:srgbClr val="569CD6"/>
                </a:solidFill>
                <a:effectLst/>
                <a:latin typeface="Consolas" panose="020B0609020204030204" pitchFamily="49" charset="0"/>
              </a:rPr>
              <a:t>cdot</a:t>
            </a:r>
            <a:r>
              <a:rPr lang="de-DE" b="0" dirty="0">
                <a:solidFill>
                  <a:srgbClr val="4EC9B0"/>
                </a:solidFill>
                <a:effectLst/>
                <a:latin typeface="Consolas" panose="020B0609020204030204" pitchFamily="49" charset="0"/>
              </a:rPr>
              <a:t> </a:t>
            </a:r>
            <a:r>
              <a:rPr lang="de-DE" b="0" dirty="0" err="1">
                <a:solidFill>
                  <a:srgbClr val="4EC9B0"/>
                </a:solidFill>
                <a:effectLst/>
                <a:latin typeface="Consolas" panose="020B0609020204030204" pitchFamily="49" charset="0"/>
              </a:rPr>
              <a:t>cen</a:t>
            </a:r>
            <a:r>
              <a:rPr lang="de-DE" b="0" dirty="0">
                <a:solidFill>
                  <a:srgbClr val="4EC9B0"/>
                </a:solidFill>
                <a:effectLst/>
                <a:latin typeface="Consolas" panose="020B0609020204030204" pitchFamily="49" charset="0"/>
              </a:rPr>
              <a:t> + </a:t>
            </a:r>
            <a:r>
              <a:rPr lang="de-DE" b="0" dirty="0">
                <a:solidFill>
                  <a:srgbClr val="B5CEA8"/>
                </a:solidFill>
                <a:effectLst/>
                <a:latin typeface="Consolas" panose="020B0609020204030204" pitchFamily="49" charset="0"/>
              </a:rPr>
              <a:t>5</a:t>
            </a:r>
            <a:r>
              <a:rPr lang="de-DE" b="0" dirty="0">
                <a:solidFill>
                  <a:srgbClr val="4EC9B0"/>
                </a:solidFill>
                <a:effectLst/>
                <a:latin typeface="Consolas" panose="020B0609020204030204" pitchFamily="49" charset="0"/>
              </a:rPr>
              <a:t>}{</a:t>
            </a:r>
            <a:r>
              <a:rPr lang="de-DE" b="0" dirty="0">
                <a:solidFill>
                  <a:srgbClr val="B5CEA8"/>
                </a:solidFill>
                <a:effectLst/>
                <a:latin typeface="Consolas" panose="020B0609020204030204" pitchFamily="49" charset="0"/>
              </a:rPr>
              <a:t>25</a:t>
            </a:r>
            <a:r>
              <a:rPr lang="de-DE" b="0" dirty="0">
                <a:solidFill>
                  <a:srgbClr val="4EC9B0"/>
                </a:solidFill>
                <a:effectLst/>
                <a:latin typeface="Consolas" panose="020B0609020204030204" pitchFamily="49" charset="0"/>
              </a:rPr>
              <a:t>}$</a:t>
            </a:r>
            <a:endParaRPr lang="sl-SI" b="0" dirty="0">
              <a:solidFill>
                <a:srgbClr val="4EC9B0"/>
              </a:solidFill>
              <a:effectLst/>
              <a:latin typeface="Consolas" panose="020B0609020204030204" pitchFamily="49" charset="0"/>
            </a:endParaRPr>
          </a:p>
          <a:p>
            <a:pPr marL="457200" lvl="1" indent="0">
              <a:buNone/>
            </a:pPr>
            <a:r>
              <a:rPr lang="sl-SI" b="0" dirty="0">
                <a:solidFill>
                  <a:srgbClr val="4EC9B0"/>
                </a:solidFill>
                <a:effectLst/>
                <a:latin typeface="Consolas" panose="020B0609020204030204" pitchFamily="49" charset="0"/>
              </a:rPr>
              <a:t>Ta odraža napako pri uporabi </a:t>
            </a:r>
            <a:r>
              <a:rPr lang="sl-SI" b="0" dirty="0" err="1">
                <a:solidFill>
                  <a:srgbClr val="4EC9B0"/>
                </a:solidFill>
                <a:effectLst/>
                <a:latin typeface="Consolas" panose="020B0609020204030204" pitchFamily="49" charset="0"/>
              </a:rPr>
              <a:t>metonskega</a:t>
            </a:r>
            <a:r>
              <a:rPr lang="sl-SI" b="0" dirty="0">
                <a:solidFill>
                  <a:srgbClr val="4EC9B0"/>
                </a:solidFill>
                <a:effectLst/>
                <a:latin typeface="Consolas" panose="020B0609020204030204" pitchFamily="49" charset="0"/>
              </a:rPr>
              <a:t> cikla v gregorijanskem koledarju in se vsakih 2500 let osemkrat poveča za 1.</a:t>
            </a:r>
            <a:endParaRPr lang="sl-SI" b="0" dirty="0">
              <a:solidFill>
                <a:srgbClr val="D4D4D4"/>
              </a:solidFill>
              <a:effectLst/>
              <a:latin typeface="Consolas" panose="020B0609020204030204" pitchFamily="49" charset="0"/>
            </a:endParaRPr>
          </a:p>
          <a:p>
            <a:pPr marL="228600" indent="-228600">
              <a:buAutoNum type="arabicPeriod"/>
            </a:pPr>
            <a:r>
              <a:rPr lang="sl-SI" b="0" dirty="0">
                <a:solidFill>
                  <a:srgbClr val="D4D4D4"/>
                </a:solidFill>
                <a:effectLst/>
                <a:latin typeface="Consolas" panose="020B0609020204030204" pitchFamily="49" charset="0"/>
              </a:rPr>
              <a:t>Izračunamo </a:t>
            </a:r>
            <a:r>
              <a:rPr lang="de-DE" b="0" dirty="0">
                <a:solidFill>
                  <a:srgbClr val="4EC9B0"/>
                </a:solidFill>
                <a:effectLst/>
                <a:latin typeface="Consolas" panose="020B0609020204030204" pitchFamily="49" charset="0"/>
              </a:rPr>
              <a:t>$</a:t>
            </a:r>
            <a:r>
              <a:rPr lang="de-DE" b="0" dirty="0" err="1">
                <a:solidFill>
                  <a:srgbClr val="4EC9B0"/>
                </a:solidFill>
                <a:effectLst/>
                <a:latin typeface="Consolas" panose="020B0609020204030204" pitchFamily="49" charset="0"/>
              </a:rPr>
              <a:t>e_g</a:t>
            </a:r>
            <a:r>
              <a:rPr lang="de-DE" b="0" dirty="0">
                <a:solidFill>
                  <a:srgbClr val="4EC9B0"/>
                </a:solidFill>
                <a:effectLst/>
                <a:latin typeface="Consolas" panose="020B0609020204030204" pitchFamily="49" charset="0"/>
              </a:rPr>
              <a:t>' = </a:t>
            </a:r>
            <a:r>
              <a:rPr lang="de-DE" b="0" dirty="0" err="1">
                <a:solidFill>
                  <a:srgbClr val="4EC9B0"/>
                </a:solidFill>
                <a:effectLst/>
                <a:latin typeface="Consolas" panose="020B0609020204030204" pitchFamily="49" charset="0"/>
              </a:rPr>
              <a:t>e_j</a:t>
            </a:r>
            <a:r>
              <a:rPr lang="de-DE" b="0" dirty="0">
                <a:solidFill>
                  <a:srgbClr val="4EC9B0"/>
                </a:solidFill>
                <a:effectLst/>
                <a:latin typeface="Consolas" panose="020B0609020204030204" pitchFamily="49" charset="0"/>
              </a:rPr>
              <a:t> - S + L + </a:t>
            </a:r>
            <a:r>
              <a:rPr lang="de-DE" b="0" dirty="0">
                <a:solidFill>
                  <a:srgbClr val="B5CEA8"/>
                </a:solidFill>
                <a:effectLst/>
                <a:latin typeface="Consolas" panose="020B0609020204030204" pitchFamily="49" charset="0"/>
              </a:rPr>
              <a:t>8</a:t>
            </a:r>
            <a:r>
              <a:rPr lang="de-DE" b="0" dirty="0">
                <a:solidFill>
                  <a:srgbClr val="4EC9B0"/>
                </a:solidFill>
                <a:effectLst/>
                <a:latin typeface="Consolas" panose="020B0609020204030204" pitchFamily="49" charset="0"/>
              </a:rPr>
              <a:t>$</a:t>
            </a:r>
            <a:r>
              <a:rPr lang="de-DE" b="0" dirty="0">
                <a:solidFill>
                  <a:srgbClr val="D4D4D4"/>
                </a:solidFill>
                <a:effectLst/>
                <a:latin typeface="Consolas" panose="020B0609020204030204" pitchFamily="49" charset="0"/>
              </a:rPr>
              <a:t>. </a:t>
            </a:r>
            <a:endParaRPr lang="sl-SI" b="0" dirty="0">
              <a:solidFill>
                <a:srgbClr val="D4D4D4"/>
              </a:solidFill>
              <a:effectLst/>
              <a:latin typeface="Consolas" panose="020B0609020204030204" pitchFamily="49" charset="0"/>
            </a:endParaRPr>
          </a:p>
          <a:p>
            <a:pPr marL="228600" indent="-228600">
              <a:buAutoNum type="arabicPeriod"/>
            </a:pPr>
            <a:r>
              <a:rPr lang="sl-SI" b="0" dirty="0">
                <a:solidFill>
                  <a:srgbClr val="D4D4D4"/>
                </a:solidFill>
                <a:effectLst/>
                <a:latin typeface="Consolas" panose="020B0609020204030204" pitchFamily="49" charset="0"/>
              </a:rPr>
              <a:t>Podamo gregorijansko epakto </a:t>
            </a:r>
            <a:r>
              <a:rPr lang="de-DE" b="0" dirty="0">
                <a:solidFill>
                  <a:srgbClr val="4EC9B0"/>
                </a:solidFill>
                <a:effectLst/>
                <a:latin typeface="Consolas" panose="020B0609020204030204" pitchFamily="49" charset="0"/>
              </a:rPr>
              <a:t>$</a:t>
            </a:r>
            <a:r>
              <a:rPr lang="de-DE" b="0" dirty="0" err="1">
                <a:solidFill>
                  <a:srgbClr val="4EC9B0"/>
                </a:solidFill>
                <a:effectLst/>
                <a:latin typeface="Consolas" panose="020B0609020204030204" pitchFamily="49" charset="0"/>
              </a:rPr>
              <a:t>e_g</a:t>
            </a:r>
            <a:r>
              <a:rPr lang="de-DE" b="0" dirty="0">
                <a:solidFill>
                  <a:srgbClr val="4EC9B0"/>
                </a:solidFill>
                <a:effectLst/>
                <a:latin typeface="Consolas" panose="020B0609020204030204" pitchFamily="49" charset="0"/>
              </a:rPr>
              <a:t>' \</a:t>
            </a:r>
            <a:r>
              <a:rPr lang="de-DE" b="0" dirty="0" err="1">
                <a:solidFill>
                  <a:srgbClr val="4EC9B0"/>
                </a:solidFill>
                <a:effectLst/>
                <a:latin typeface="Consolas" panose="020B0609020204030204" pitchFamily="49" charset="0"/>
              </a:rPr>
              <a:t>bmod</a:t>
            </a:r>
            <a:r>
              <a:rPr lang="de-DE" b="0" dirty="0">
                <a:solidFill>
                  <a:srgbClr val="4EC9B0"/>
                </a:solidFill>
                <a:effectLst/>
                <a:latin typeface="Consolas" panose="020B0609020204030204" pitchFamily="49" charset="0"/>
              </a:rPr>
              <a:t> </a:t>
            </a:r>
            <a:r>
              <a:rPr lang="de-DE" b="0" dirty="0">
                <a:solidFill>
                  <a:srgbClr val="B5CEA8"/>
                </a:solidFill>
                <a:effectLst/>
                <a:latin typeface="Consolas" panose="020B0609020204030204" pitchFamily="49" charset="0"/>
              </a:rPr>
              <a:t>30</a:t>
            </a:r>
            <a:r>
              <a:rPr lang="de-DE" b="0" dirty="0">
                <a:solidFill>
                  <a:srgbClr val="4EC9B0"/>
                </a:solidFill>
                <a:effectLst/>
                <a:latin typeface="Consolas" panose="020B0609020204030204" pitchFamily="49" charset="0"/>
              </a:rPr>
              <a:t>$</a:t>
            </a:r>
            <a:r>
              <a:rPr lang="de-DE" b="0" dirty="0">
                <a:solidFill>
                  <a:srgbClr val="D4D4D4"/>
                </a:solidFill>
                <a:effectLst/>
                <a:latin typeface="Consolas" panose="020B0609020204030204" pitchFamily="49" charset="0"/>
              </a:rPr>
              <a:t>, </a:t>
            </a:r>
            <a:r>
              <a:rPr lang="sl-SI" b="0" dirty="0">
                <a:solidFill>
                  <a:srgbClr val="D4D4D4"/>
                </a:solidFill>
                <a:effectLst/>
                <a:latin typeface="Consolas" panose="020B0609020204030204" pitchFamily="49" charset="0"/>
              </a:rPr>
              <a:t>pri čemer ponovno namesto 0 vzamemo 30.</a:t>
            </a:r>
          </a:p>
          <a:p>
            <a:pPr marL="228600" indent="-228600">
              <a:buAutoNum type="arabicPeriod"/>
            </a:pPr>
            <a:endParaRPr lang="sl-SI" b="0" dirty="0">
              <a:solidFill>
                <a:srgbClr val="D4D4D4"/>
              </a:solidFill>
              <a:effectLst/>
              <a:latin typeface="Consolas" panose="020B0609020204030204" pitchFamily="49" charset="0"/>
            </a:endParaRPr>
          </a:p>
          <a:p>
            <a:pPr marL="0" indent="0">
              <a:buNone/>
            </a:pPr>
            <a:r>
              <a:rPr lang="sl-SI" b="0" dirty="0">
                <a:solidFill>
                  <a:srgbClr val="D4D4D4"/>
                </a:solidFill>
                <a:effectLst/>
                <a:latin typeface="Consolas" panose="020B0609020204030204" pitchFamily="49" charset="0"/>
              </a:rPr>
              <a:t>Kljub temu da je možnih julijanskih epakt le 19, gregorijanska epakta lahko zavzame poljubno vrednost med 1 in 30.</a:t>
            </a:r>
          </a:p>
          <a:p>
            <a:pPr marL="0" indent="0">
              <a:buNone/>
            </a:pPr>
            <a:endParaRPr lang="sl-SI" b="0" dirty="0">
              <a:solidFill>
                <a:srgbClr val="D4D4D4"/>
              </a:solidFill>
              <a:effectLst/>
              <a:latin typeface="Consolas" panose="020B0609020204030204" pitchFamily="49" charset="0"/>
            </a:endParaRPr>
          </a:p>
          <a:p>
            <a:pPr marL="0" indent="0">
              <a:buNone/>
            </a:pPr>
            <a:r>
              <a:rPr lang="sl-SI" b="0" dirty="0">
                <a:solidFill>
                  <a:srgbClr val="D4D4D4"/>
                </a:solidFill>
                <a:effectLst/>
                <a:latin typeface="Consolas" panose="020B0609020204030204" pitchFamily="49" charset="0"/>
              </a:rPr>
              <a:t>Datum velike noči po gregorijanskem koledarju določimo glede na epakto. Datum </a:t>
            </a:r>
            <a:r>
              <a:rPr lang="sl-SI" b="0" dirty="0" err="1">
                <a:solidFill>
                  <a:srgbClr val="D4D4D4"/>
                </a:solidFill>
                <a:effectLst/>
                <a:latin typeface="Consolas" panose="020B0609020204030204" pitchFamily="49" charset="0"/>
              </a:rPr>
              <a:t>pashalne</a:t>
            </a:r>
            <a:r>
              <a:rPr lang="sl-SI" b="0" dirty="0">
                <a:solidFill>
                  <a:srgbClr val="D4D4D4"/>
                </a:solidFill>
                <a:effectLst/>
                <a:latin typeface="Consolas" panose="020B0609020204030204" pitchFamily="49" charset="0"/>
              </a:rPr>
              <a:t> polne lune preberemo iz tabele, veliko noč pa praznujemo na nedeljo, ki temu datumu sledi.</a:t>
            </a:r>
          </a:p>
          <a:p>
            <a:pPr marL="0" indent="0">
              <a:buNone/>
            </a:pPr>
            <a:endParaRPr lang="sl-SI" b="0" dirty="0">
              <a:solidFill>
                <a:srgbClr val="D4D4D4"/>
              </a:solidFill>
              <a:effectLst/>
              <a:latin typeface="Consolas" panose="020B0609020204030204" pitchFamily="49" charset="0"/>
            </a:endParaRPr>
          </a:p>
          <a:p>
            <a:pPr marL="0" indent="0">
              <a:buNone/>
            </a:pPr>
            <a:r>
              <a:rPr lang="sl-SI" b="0" dirty="0">
                <a:solidFill>
                  <a:srgbClr val="D4D4D4"/>
                </a:solidFill>
                <a:effectLst/>
                <a:latin typeface="Consolas" panose="020B0609020204030204" pitchFamily="49" charset="0"/>
              </a:rPr>
              <a:t>Kot vidimo v tabeli, sta pri epakti 25 možna dva različna datuma. Pravega izberemo na enega od ekvivalentnih načinov:</a:t>
            </a:r>
          </a:p>
          <a:p>
            <a:pPr marL="171450" indent="-171450">
              <a:buFontTx/>
              <a:buChar char="-"/>
            </a:pPr>
            <a:r>
              <a:rPr lang="sl-SI" b="0" dirty="0">
                <a:solidFill>
                  <a:srgbClr val="D4D4D4"/>
                </a:solidFill>
                <a:effectLst/>
                <a:latin typeface="Consolas" panose="020B0609020204030204" pitchFamily="49" charset="0"/>
              </a:rPr>
              <a:t>Če trenutno stoletje vsebuje leto z epakto 24, izberemo 17. april, sicer pa 18.</a:t>
            </a:r>
          </a:p>
          <a:p>
            <a:pPr marL="171450" indent="-171450">
              <a:buFontTx/>
              <a:buChar char="-"/>
            </a:pPr>
            <a:r>
              <a:rPr lang="sl-SI" b="0" dirty="0">
                <a:solidFill>
                  <a:srgbClr val="D4D4D4"/>
                </a:solidFill>
                <a:effectLst/>
                <a:latin typeface="Consolas" panose="020B0609020204030204" pitchFamily="49" charset="0"/>
              </a:rPr>
              <a:t>Če je zlato število strogo večje od 11, izberemo 17. april, sicer pa 18.</a:t>
            </a:r>
          </a:p>
          <a:p>
            <a:pPr marL="0" indent="0">
              <a:buFontTx/>
              <a:buNone/>
            </a:pPr>
            <a:r>
              <a:rPr lang="sl-SI" b="0" dirty="0">
                <a:solidFill>
                  <a:srgbClr val="D4D4D4"/>
                </a:solidFill>
                <a:effectLst/>
                <a:latin typeface="Consolas" panose="020B0609020204030204" pitchFamily="49" charset="0"/>
              </a:rPr>
              <a:t>Dokaz, da sta oba načina ekvivalentna, opustimo, lahko pa ga preberete v članku.</a:t>
            </a:r>
          </a:p>
          <a:p>
            <a:endParaRPr lang="sl-SI" dirty="0"/>
          </a:p>
          <a:p>
            <a:endParaRPr lang="sl-SI" dirty="0"/>
          </a:p>
          <a:p>
            <a:r>
              <a:rPr lang="sl-SI" dirty="0"/>
              <a:t>-----------------------------------------------------------------------------------------------------------------------------------------------------------------------------------</a:t>
            </a:r>
          </a:p>
          <a:p>
            <a:endParaRPr lang="sl-SI" dirty="0"/>
          </a:p>
          <a:p>
            <a:endParaRPr lang="sl-SI" dirty="0"/>
          </a:p>
          <a:p>
            <a:r>
              <a:rPr lang="sl-SI" dirty="0"/>
              <a:t>Naivna splošno znana „definicija“ velike noči je „prva nedelja po prvi spomladanski polni luni“, a ta ni povsem natančna.</a:t>
            </a:r>
          </a:p>
          <a:p>
            <a:r>
              <a:rPr lang="sl-SI" dirty="0"/>
              <a:t>Veliko noč so do leta 325 praznovali na dan, ki ga je sproti določal papež, leta 325 pa so na podlagi opazovanj določili postopek za določanje tega datuma.</a:t>
            </a:r>
          </a:p>
          <a:p>
            <a:r>
              <a:rPr lang="sl-SI" dirty="0"/>
              <a:t>Skušali so najti postopek</a:t>
            </a:r>
          </a:p>
          <a:p>
            <a:endParaRPr lang="sl-SI" dirty="0"/>
          </a:p>
          <a:p>
            <a:endParaRPr lang="sl-SI" dirty="0"/>
          </a:p>
          <a:p>
            <a:r>
              <a:rPr lang="sl-SI" dirty="0"/>
              <a:t>izhaja iz židovskega koledarja, ki ga ne moremo prenesti v našega (Julijanski, </a:t>
            </a:r>
            <a:r>
              <a:rPr lang="sl-SI" dirty="0" err="1"/>
              <a:t>Gregorjanski</a:t>
            </a:r>
            <a:r>
              <a:rPr lang="sl-SI" dirty="0"/>
              <a:t>) na fiksen datum -&gt; se določa po polnih lunah </a:t>
            </a:r>
            <a:r>
              <a:rPr lang="sl-SI" dirty="0" err="1"/>
              <a:t>ipd</a:t>
            </a:r>
            <a:endParaRPr lang="sl-SI" dirty="0"/>
          </a:p>
          <a:p>
            <a:endParaRPr lang="sl-SI" dirty="0"/>
          </a:p>
          <a:p>
            <a:r>
              <a:rPr lang="sl-SI" dirty="0"/>
              <a:t>spomladansko -&gt; enakonočje</a:t>
            </a:r>
          </a:p>
          <a:p>
            <a:r>
              <a:rPr lang="sl-SI" dirty="0"/>
              <a:t>tik pred polnočjo + različni časovni pasovi -&gt; tik po nekje drugje?</a:t>
            </a:r>
          </a:p>
          <a:p>
            <a:r>
              <a:rPr lang="sl-SI" dirty="0"/>
              <a:t> -</a:t>
            </a:r>
            <a:r>
              <a:rPr lang="sl-SI" dirty="0">
                <a:sym typeface="Wingdings" panose="05000000000000000000" pitchFamily="2" charset="2"/>
              </a:rPr>
              <a:t>&gt; imamo nek idealiziran sistem določanja polne lune in ne dejanskega ekvinokcija – uporablja 21. marec (20? – polna luna po 20, oz. </a:t>
            </a:r>
            <a:r>
              <a:rPr lang="sl-SI" dirty="0" err="1">
                <a:sym typeface="Wingdings" panose="05000000000000000000" pitchFamily="2" charset="2"/>
              </a:rPr>
              <a:t>vkljucno</a:t>
            </a:r>
            <a:r>
              <a:rPr lang="sl-SI" dirty="0">
                <a:sym typeface="Wingdings" panose="05000000000000000000" pitchFamily="2" charset="2"/>
              </a:rPr>
              <a:t> 21) (dejanski ekvinokcij lahko pride na 19 /20/21)</a:t>
            </a:r>
          </a:p>
          <a:p>
            <a:r>
              <a:rPr lang="sl-SI" dirty="0">
                <a:sym typeface="Wingdings" panose="05000000000000000000" pitchFamily="2" charset="2"/>
              </a:rPr>
              <a:t>-&gt; </a:t>
            </a:r>
            <a:r>
              <a:rPr lang="sl-SI" dirty="0" err="1">
                <a:sym typeface="Wingdings" panose="05000000000000000000" pitchFamily="2" charset="2"/>
              </a:rPr>
              <a:t>pashalne</a:t>
            </a:r>
            <a:r>
              <a:rPr lang="sl-SI" dirty="0">
                <a:sym typeface="Wingdings" panose="05000000000000000000" pitchFamily="2" charset="2"/>
              </a:rPr>
              <a:t> tabele</a:t>
            </a:r>
          </a:p>
          <a:p>
            <a:endParaRPr lang="sl-SI" dirty="0">
              <a:sym typeface="Wingdings" panose="05000000000000000000" pitchFamily="2" charset="2"/>
            </a:endParaRPr>
          </a:p>
          <a:p>
            <a:r>
              <a:rPr lang="sl-SI" dirty="0">
                <a:sym typeface="Wingdings" panose="05000000000000000000" pitchFamily="2" charset="2"/>
              </a:rPr>
              <a:t>junija 325 so astronomi </a:t>
            </a:r>
            <a:r>
              <a:rPr lang="sl-SI" dirty="0" err="1">
                <a:sym typeface="Wingdings" panose="05000000000000000000" pitchFamily="2" charset="2"/>
              </a:rPr>
              <a:t>izracunali</a:t>
            </a:r>
            <a:r>
              <a:rPr lang="sl-SI" dirty="0">
                <a:sym typeface="Wingdings" panose="05000000000000000000" pitchFamily="2" charset="2"/>
              </a:rPr>
              <a:t> polne lune za naprej, ki se od dejanskih razlikujejo za </a:t>
            </a:r>
            <a:r>
              <a:rPr lang="sl-SI" dirty="0" err="1">
                <a:sym typeface="Wingdings" panose="05000000000000000000" pitchFamily="2" charset="2"/>
              </a:rPr>
              <a:t>max</a:t>
            </a:r>
            <a:r>
              <a:rPr lang="sl-SI" dirty="0">
                <a:sym typeface="Wingdings" panose="05000000000000000000" pitchFamily="2" charset="2"/>
              </a:rPr>
              <a:t> 3 dni (navadno ne več kot 1 dan, nikoli pa več kot 3 – je pa res, da je astronomska polna luna lahko dvodneven dogodek glede na časovne pasove, </a:t>
            </a:r>
            <a:r>
              <a:rPr lang="sl-SI" dirty="0" err="1">
                <a:sym typeface="Wingdings" panose="05000000000000000000" pitchFamily="2" charset="2"/>
              </a:rPr>
              <a:t>pashalna</a:t>
            </a:r>
            <a:r>
              <a:rPr lang="sl-SI" dirty="0">
                <a:sym typeface="Wingdings" panose="05000000000000000000" pitchFamily="2" charset="2"/>
              </a:rPr>
              <a:t> je pa samo en dan)</a:t>
            </a:r>
          </a:p>
          <a:p>
            <a:r>
              <a:rPr lang="sl-SI" dirty="0">
                <a:sym typeface="Wingdings" panose="05000000000000000000" pitchFamily="2" charset="2"/>
              </a:rPr>
              <a:t>pred tem so imeli druge metode in niti niso praznovali tako kot danes (glede na luno) – drug datum, ne druga metoda </a:t>
            </a:r>
            <a:r>
              <a:rPr lang="sl-SI" dirty="0" err="1">
                <a:sym typeface="Wingdings" panose="05000000000000000000" pitchFamily="2" charset="2"/>
              </a:rPr>
              <a:t>dolocanja</a:t>
            </a:r>
            <a:r>
              <a:rPr lang="sl-SI" dirty="0">
                <a:sym typeface="Wingdings" panose="05000000000000000000" pitchFamily="2" charset="2"/>
              </a:rPr>
              <a:t> iste stvari (glede na židovsko pasho</a:t>
            </a:r>
          </a:p>
          <a:p>
            <a:endParaRPr lang="sl-SI" dirty="0">
              <a:sym typeface="Wingdings" panose="05000000000000000000" pitchFamily="2" charset="2"/>
            </a:endParaRPr>
          </a:p>
          <a:p>
            <a:r>
              <a:rPr lang="sl-SI" dirty="0">
                <a:sym typeface="Wingdings" panose="05000000000000000000" pitchFamily="2" charset="2"/>
              </a:rPr>
              <a:t>velika noč == nedelja točno po </a:t>
            </a:r>
            <a:r>
              <a:rPr lang="sl-SI" dirty="0" err="1">
                <a:sym typeface="Wingdings" panose="05000000000000000000" pitchFamily="2" charset="2"/>
              </a:rPr>
              <a:t>paschal</a:t>
            </a:r>
            <a:r>
              <a:rPr lang="sl-SI" dirty="0">
                <a:sym typeface="Wingdings" panose="05000000000000000000" pitchFamily="2" charset="2"/>
              </a:rPr>
              <a:t> </a:t>
            </a:r>
            <a:r>
              <a:rPr lang="sl-SI" dirty="0" err="1">
                <a:sym typeface="Wingdings" panose="05000000000000000000" pitchFamily="2" charset="2"/>
              </a:rPr>
              <a:t>full</a:t>
            </a:r>
            <a:r>
              <a:rPr lang="sl-SI" dirty="0">
                <a:sym typeface="Wingdings" panose="05000000000000000000" pitchFamily="2" charset="2"/>
              </a:rPr>
              <a:t> </a:t>
            </a:r>
            <a:r>
              <a:rPr lang="sl-SI" dirty="0" err="1">
                <a:sym typeface="Wingdings" panose="05000000000000000000" pitchFamily="2" charset="2"/>
              </a:rPr>
              <a:t>moon</a:t>
            </a:r>
            <a:r>
              <a:rPr lang="sl-SI" dirty="0">
                <a:sym typeface="Wingdings" panose="05000000000000000000" pitchFamily="2" charset="2"/>
              </a:rPr>
              <a:t> (</a:t>
            </a:r>
            <a:r>
              <a:rPr lang="sl-SI" dirty="0" err="1">
                <a:sym typeface="Wingdings" panose="05000000000000000000" pitchFamily="2" charset="2"/>
              </a:rPr>
              <a:t>pashalna</a:t>
            </a:r>
            <a:r>
              <a:rPr lang="sl-SI" dirty="0">
                <a:sym typeface="Wingdings" panose="05000000000000000000" pitchFamily="2" charset="2"/>
              </a:rPr>
              <a:t> polna luna)</a:t>
            </a:r>
          </a:p>
          <a:p>
            <a:r>
              <a:rPr lang="sl-SI" dirty="0">
                <a:sym typeface="Wingdings" panose="05000000000000000000" pitchFamily="2" charset="2"/>
              </a:rPr>
              <a:t>-&gt; glavni problem je določiti </a:t>
            </a:r>
            <a:r>
              <a:rPr lang="sl-SI" dirty="0" err="1">
                <a:sym typeface="Wingdings" panose="05000000000000000000" pitchFamily="2" charset="2"/>
              </a:rPr>
              <a:t>paschal</a:t>
            </a:r>
            <a:r>
              <a:rPr lang="sl-SI" dirty="0">
                <a:sym typeface="Wingdings" panose="05000000000000000000" pitchFamily="2" charset="2"/>
              </a:rPr>
              <a:t> </a:t>
            </a:r>
            <a:r>
              <a:rPr lang="sl-SI" dirty="0" err="1">
                <a:sym typeface="Wingdings" panose="05000000000000000000" pitchFamily="2" charset="2"/>
              </a:rPr>
              <a:t>full</a:t>
            </a:r>
            <a:r>
              <a:rPr lang="sl-SI" dirty="0">
                <a:sym typeface="Wingdings" panose="05000000000000000000" pitchFamily="2" charset="2"/>
              </a:rPr>
              <a:t> </a:t>
            </a:r>
            <a:r>
              <a:rPr lang="sl-SI" dirty="0" err="1">
                <a:sym typeface="Wingdings" panose="05000000000000000000" pitchFamily="2" charset="2"/>
              </a:rPr>
              <a:t>moon</a:t>
            </a:r>
            <a:endParaRPr lang="de-DE" dirty="0"/>
          </a:p>
        </p:txBody>
      </p:sp>
      <p:sp>
        <p:nvSpPr>
          <p:cNvPr id="4" name="Slide Number Placeholder 3"/>
          <p:cNvSpPr>
            <a:spLocks noGrp="1"/>
          </p:cNvSpPr>
          <p:nvPr>
            <p:ph type="sldNum" sz="quarter" idx="5"/>
          </p:nvPr>
        </p:nvSpPr>
        <p:spPr/>
        <p:txBody>
          <a:bodyPr/>
          <a:lstStyle/>
          <a:p>
            <a:fld id="{178BE90A-DB1C-4E46-BD38-792447FB06EB}" type="slidenum">
              <a:rPr lang="de-DE" smtClean="0"/>
              <a:t>2</a:t>
            </a:fld>
            <a:endParaRPr lang="de-DE"/>
          </a:p>
        </p:txBody>
      </p:sp>
    </p:spTree>
    <p:extLst>
      <p:ext uri="{BB962C8B-B14F-4D97-AF65-F5344CB8AC3E}">
        <p14:creationId xmlns:p14="http://schemas.microsoft.com/office/powerpoint/2010/main" val="2496974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l-SI" dirty="0"/>
              <a:t>Kot prej tudi tu utemeljimo, da je izbira $e$ prava. Tokrat moramo za izhodišče izbrati neki datum po 15. oktobru 1582. Kot Gauss bomo tudi mi vzeli nedeljo, 21. marec 1700.</a:t>
            </a:r>
          </a:p>
          <a:p>
            <a:r>
              <a:rPr lang="sl-SI" dirty="0"/>
              <a:t>Dobimo:</a:t>
            </a:r>
          </a:p>
          <a:p>
            <a:r>
              <a:rPr lang="sl-SI" dirty="0"/>
              <a:t>$d + e + 1 + (A – 1700 – (A \</a:t>
            </a:r>
            <a:r>
              <a:rPr lang="sl-SI" dirty="0" err="1"/>
              <a:t>bmod</a:t>
            </a:r>
            <a:r>
              <a:rPr lang="sl-SI" dirty="0"/>
              <a:t> 4))/4 – cen + 18 + ()/4$</a:t>
            </a:r>
          </a:p>
          <a:p>
            <a:r>
              <a:rPr lang="sl-SI" dirty="0"/>
              <a:t>$$</a:t>
            </a:r>
          </a:p>
          <a:p>
            <a:r>
              <a:rPr lang="sl-SI" dirty="0"/>
              <a:t>$$</a:t>
            </a:r>
            <a:endParaRPr lang="de-DE" dirty="0"/>
          </a:p>
        </p:txBody>
      </p:sp>
      <p:sp>
        <p:nvSpPr>
          <p:cNvPr id="4" name="Slide Number Placeholder 3"/>
          <p:cNvSpPr>
            <a:spLocks noGrp="1"/>
          </p:cNvSpPr>
          <p:nvPr>
            <p:ph type="sldNum" sz="quarter" idx="5"/>
          </p:nvPr>
        </p:nvSpPr>
        <p:spPr/>
        <p:txBody>
          <a:bodyPr/>
          <a:lstStyle/>
          <a:p>
            <a:fld id="{178BE90A-DB1C-4E46-BD38-792447FB06EB}" type="slidenum">
              <a:rPr lang="de-DE" smtClean="0"/>
              <a:t>20</a:t>
            </a:fld>
            <a:endParaRPr lang="de-DE"/>
          </a:p>
        </p:txBody>
      </p:sp>
    </p:spTree>
    <p:extLst>
      <p:ext uri="{BB962C8B-B14F-4D97-AF65-F5344CB8AC3E}">
        <p14:creationId xmlns:p14="http://schemas.microsoft.com/office/powerpoint/2010/main" val="2172651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l-SI" dirty="0"/>
              <a:t>Ustavimo se še pri izjemah, ki ju navaja Gaussov algoritem za izračun datuma velike noči po gregorijanskem koledarju. Spomnimo se, da smo pri izpeljavi formule v gregorijanskem koledarju predpostavili, da $</a:t>
            </a:r>
            <a:r>
              <a:rPr lang="sl-SI" dirty="0" err="1"/>
              <a:t>e_g</a:t>
            </a:r>
            <a:r>
              <a:rPr lang="sl-SI" dirty="0"/>
              <a:t>$ ni enak 24 ali 25. Ta dva primera pokrivata ravno ti dve izjemi.</a:t>
            </a:r>
          </a:p>
          <a:p>
            <a:endParaRPr lang="sl-SI" dirty="0"/>
          </a:p>
          <a:p>
            <a:r>
              <a:rPr lang="sl-SI" dirty="0"/>
              <a:t>Gaussov algoritem vrne 26. april natanko tedaj, ko je d + e – 9 = 26. Ker je d ostanek pri deljenju s 30, e pa ostanek pri deljenju s 7, je edina možnost za to d = 29 in e = 6. V tem primeru je epakta 24.</a:t>
            </a:r>
          </a:p>
          <a:p>
            <a:endParaRPr lang="sl-SI" dirty="0"/>
          </a:p>
          <a:p>
            <a:r>
              <a:rPr lang="sl-SI" dirty="0"/>
              <a:t>Drug primer 25.</a:t>
            </a:r>
            <a:endParaRPr lang="de-DE" dirty="0"/>
          </a:p>
        </p:txBody>
      </p:sp>
      <p:sp>
        <p:nvSpPr>
          <p:cNvPr id="4" name="Slide Number Placeholder 3"/>
          <p:cNvSpPr>
            <a:spLocks noGrp="1"/>
          </p:cNvSpPr>
          <p:nvPr>
            <p:ph type="sldNum" sz="quarter" idx="5"/>
          </p:nvPr>
        </p:nvSpPr>
        <p:spPr/>
        <p:txBody>
          <a:bodyPr/>
          <a:lstStyle/>
          <a:p>
            <a:fld id="{178BE90A-DB1C-4E46-BD38-792447FB06EB}" type="slidenum">
              <a:rPr lang="de-DE" smtClean="0"/>
              <a:t>21</a:t>
            </a:fld>
            <a:endParaRPr lang="de-DE"/>
          </a:p>
        </p:txBody>
      </p:sp>
    </p:spTree>
    <p:extLst>
      <p:ext uri="{BB962C8B-B14F-4D97-AF65-F5344CB8AC3E}">
        <p14:creationId xmlns:p14="http://schemas.microsoft.com/office/powerpoint/2010/main" val="27096275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l-SI" dirty="0"/>
              <a:t>Gaussov rojstni dan</a:t>
            </a:r>
            <a:endParaRPr lang="de-DE" dirty="0"/>
          </a:p>
        </p:txBody>
      </p:sp>
      <p:sp>
        <p:nvSpPr>
          <p:cNvPr id="4" name="Slide Number Placeholder 3"/>
          <p:cNvSpPr>
            <a:spLocks noGrp="1"/>
          </p:cNvSpPr>
          <p:nvPr>
            <p:ph type="sldNum" sz="quarter" idx="5"/>
          </p:nvPr>
        </p:nvSpPr>
        <p:spPr/>
        <p:txBody>
          <a:bodyPr/>
          <a:lstStyle/>
          <a:p>
            <a:fld id="{178BE90A-DB1C-4E46-BD38-792447FB06EB}" type="slidenum">
              <a:rPr lang="de-DE" smtClean="0"/>
              <a:t>22</a:t>
            </a:fld>
            <a:endParaRPr lang="de-DE"/>
          </a:p>
        </p:txBody>
      </p:sp>
    </p:spTree>
    <p:extLst>
      <p:ext uri="{BB962C8B-B14F-4D97-AF65-F5344CB8AC3E}">
        <p14:creationId xmlns:p14="http://schemas.microsoft.com/office/powerpoint/2010/main" val="32788089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l-SI" b="1" dirty="0"/>
              <a:t>O določanju datuma velike noči:</a:t>
            </a:r>
          </a:p>
          <a:p>
            <a:r>
              <a:rPr lang="de-DE" dirty="0"/>
              <a:t>https://web.archive.org/web/20081103111329/http://www.smart.net/~mmontes/ec-cal.html</a:t>
            </a:r>
            <a:endParaRPr lang="sl-SI" dirty="0"/>
          </a:p>
          <a:p>
            <a:pPr marL="0" marR="0" lvl="0" indent="0" algn="l" defTabSz="914400" rtl="0" eaLnBrk="1" fontAlgn="auto" latinLnBrk="0" hangingPunct="1">
              <a:lnSpc>
                <a:spcPct val="100000"/>
              </a:lnSpc>
              <a:spcBef>
                <a:spcPts val="0"/>
              </a:spcBef>
              <a:spcAft>
                <a:spcPts val="0"/>
              </a:spcAft>
              <a:buClrTx/>
              <a:buSzTx/>
              <a:buFontTx/>
              <a:buNone/>
              <a:tabLst/>
              <a:defRPr/>
            </a:pPr>
            <a:r>
              <a:rPr lang="sl-SI" dirty="0"/>
              <a:t>- </a:t>
            </a:r>
            <a:r>
              <a:rPr lang="de-DE" dirty="0"/>
              <a:t>https://www.newadvent.org/cathen/05224d.htm</a:t>
            </a:r>
            <a:r>
              <a:rPr lang="sl-SI" dirty="0"/>
              <a:t> (</a:t>
            </a:r>
            <a:r>
              <a:rPr lang="sl-SI" dirty="0" err="1"/>
              <a:t>uno</a:t>
            </a:r>
            <a:r>
              <a:rPr lang="sl-SI" dirty="0"/>
              <a:t> o judovskem koledarju z neko </a:t>
            </a:r>
            <a:r>
              <a:rPr lang="sl-SI" dirty="0" err="1"/>
              <a:t>faco</a:t>
            </a:r>
            <a:r>
              <a:rPr lang="sl-SI" dirty="0"/>
              <a:t> v </a:t>
            </a:r>
            <a:r>
              <a:rPr lang="sl-SI" dirty="0" err="1"/>
              <a:t>faviconu</a:t>
            </a:r>
            <a:r>
              <a:rPr lang="sl-SI"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https://web.archive.org/web/20081217101213/http://www.assa.org.au/edm.html#Method</a:t>
            </a:r>
            <a:r>
              <a:rPr lang="sl-SI" dirty="0"/>
              <a:t> (</a:t>
            </a:r>
            <a:r>
              <a:rPr lang="sl-SI" dirty="0" err="1"/>
              <a:t>una</a:t>
            </a:r>
            <a:r>
              <a:rPr lang="sl-SI" dirty="0"/>
              <a:t> stvar na oranžnem ozadju)</a:t>
            </a:r>
          </a:p>
          <a:p>
            <a:pPr marL="0" marR="0" lvl="0" indent="0" algn="l" defTabSz="914400" rtl="0" eaLnBrk="1" fontAlgn="auto" latinLnBrk="0" hangingPunct="1">
              <a:lnSpc>
                <a:spcPct val="100000"/>
              </a:lnSpc>
              <a:spcBef>
                <a:spcPts val="0"/>
              </a:spcBef>
              <a:spcAft>
                <a:spcPts val="0"/>
              </a:spcAft>
              <a:buClrTx/>
              <a:buSzTx/>
              <a:buFontTx/>
              <a:buNone/>
              <a:tabLst/>
              <a:defRPr/>
            </a:pPr>
            <a:r>
              <a:rPr lang="sl-SI" dirty="0"/>
              <a:t>https://web.archive.org/web/20081029062823/http://users.sa.chariot.net.au/~gmarts/easter.htm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l-SI" dirty="0"/>
          </a:p>
          <a:p>
            <a:pPr marL="0" marR="0" lvl="0" indent="0" algn="l" defTabSz="914400" rtl="0" eaLnBrk="1" fontAlgn="auto" latinLnBrk="0" hangingPunct="1">
              <a:lnSpc>
                <a:spcPct val="100000"/>
              </a:lnSpc>
              <a:spcBef>
                <a:spcPts val="0"/>
              </a:spcBef>
              <a:spcAft>
                <a:spcPts val="0"/>
              </a:spcAft>
              <a:buClrTx/>
              <a:buSzTx/>
              <a:buFontTx/>
              <a:buNone/>
              <a:tabLst/>
              <a:defRPr/>
            </a:pPr>
            <a:r>
              <a:rPr lang="sl-SI" b="1" dirty="0"/>
              <a:t>Solar, </a:t>
            </a:r>
            <a:r>
              <a:rPr lang="sl-SI" b="1" dirty="0" err="1"/>
              <a:t>lunar</a:t>
            </a:r>
            <a:r>
              <a:rPr lang="sl-SI" b="1" dirty="0"/>
              <a:t> </a:t>
            </a:r>
            <a:r>
              <a:rPr lang="sl-SI" b="1" dirty="0" err="1"/>
              <a:t>equation</a:t>
            </a:r>
            <a:r>
              <a:rPr lang="sl-SI" b="1" dirty="0"/>
              <a:t>:</a:t>
            </a:r>
            <a:endParaRPr lang="sl-SI" b="0" dirty="0"/>
          </a:p>
          <a:p>
            <a:pPr marL="0" marR="0" lvl="0" indent="0" algn="l" defTabSz="914400" rtl="0" eaLnBrk="1" fontAlgn="auto" latinLnBrk="0" hangingPunct="1">
              <a:lnSpc>
                <a:spcPct val="100000"/>
              </a:lnSpc>
              <a:spcBef>
                <a:spcPts val="0"/>
              </a:spcBef>
              <a:spcAft>
                <a:spcPts val="0"/>
              </a:spcAft>
              <a:buClrTx/>
              <a:buSzTx/>
              <a:buFontTx/>
              <a:buNone/>
              <a:tabLst/>
              <a:defRPr/>
            </a:pPr>
            <a:r>
              <a:rPr lang="sl-SI" b="0" dirty="0"/>
              <a:t>- https://www.merriam-webster.com/dictionary/lunar%20equation</a:t>
            </a:r>
          </a:p>
          <a:p>
            <a:pPr marL="0" marR="0" lvl="0" indent="0" algn="l" defTabSz="914400" rtl="0" eaLnBrk="1" fontAlgn="auto" latinLnBrk="0" hangingPunct="1">
              <a:lnSpc>
                <a:spcPct val="100000"/>
              </a:lnSpc>
              <a:spcBef>
                <a:spcPts val="0"/>
              </a:spcBef>
              <a:spcAft>
                <a:spcPts val="0"/>
              </a:spcAft>
              <a:buClrTx/>
              <a:buSzTx/>
              <a:buFontTx/>
              <a:buNone/>
              <a:tabLst/>
              <a:defRPr/>
            </a:pPr>
            <a:r>
              <a:rPr lang="sl-SI" b="0" dirty="0"/>
              <a:t>- https://www.merriam-webster.com/dictionary/solar%20equation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sl-SI" dirty="0"/>
          </a:p>
          <a:p>
            <a:r>
              <a:rPr lang="sl-SI" b="1" dirty="0"/>
              <a:t>Članek o koledarjih in natančno razlago datuma velike noči:</a:t>
            </a:r>
          </a:p>
          <a:p>
            <a:r>
              <a:rPr lang="sl-SI" dirty="0"/>
              <a:t>- </a:t>
            </a:r>
            <a:r>
              <a:rPr lang="de-DE" dirty="0"/>
              <a:t>https://web.archive.org/web/20081001150504/http://www.tondering.dk/claus/cal/node3.html#SECTION003131000000000000000</a:t>
            </a:r>
            <a:endParaRPr lang="sl-SI" dirty="0"/>
          </a:p>
          <a:p>
            <a:endParaRPr lang="sl-SI" dirty="0"/>
          </a:p>
          <a:p>
            <a:r>
              <a:rPr lang="de-DE" dirty="0"/>
              <a:t>https://de.wikipedia.org/wiki/Gau%C3%9Fsche_Osterformel</a:t>
            </a:r>
            <a:endParaRPr lang="sl-SI" dirty="0"/>
          </a:p>
          <a:p>
            <a:r>
              <a:rPr lang="sl-SI" dirty="0"/>
              <a:t>https://en.wikipedia.org/wiki/Date_of_Easter</a:t>
            </a:r>
          </a:p>
          <a:p>
            <a:r>
              <a:rPr lang="sl-SI" dirty="0"/>
              <a:t>https://de.wikipedia.org/wiki/Meton-Zyklus</a:t>
            </a:r>
          </a:p>
          <a:p>
            <a:endParaRPr lang="sl-SI"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1" i="0" dirty="0">
                <a:solidFill>
                  <a:srgbClr val="2E2E2E"/>
                </a:solidFill>
                <a:effectLst/>
                <a:latin typeface="ElsevierGulliver"/>
              </a:rPr>
              <a:t>Zur Interpretation der Gaußschen Osterformel und ihrer Ausnahmeregeln</a:t>
            </a:r>
            <a:r>
              <a:rPr lang="sl-SI" b="1" i="0" dirty="0">
                <a:solidFill>
                  <a:srgbClr val="2E2E2E"/>
                </a:solidFill>
                <a:effectLst/>
                <a:latin typeface="ElsevierGulliver"/>
              </a:rPr>
              <a:t>:</a:t>
            </a:r>
            <a:endParaRPr lang="sl-SI" b="1" dirty="0"/>
          </a:p>
          <a:p>
            <a:r>
              <a:rPr lang="de-DE" dirty="0"/>
              <a:t>https://reader.elsevier.com/reader/sd/pii/S0315086097921704?token=724460038E6C00D2DA16DD48977642268DFDD391444F17C1C08B296A175ECD8BE296C10052D476909C69F4DAA10E10E6&amp;originRegion=eu-west-1&amp;originCreation=20230213205336</a:t>
            </a:r>
            <a:endParaRPr lang="sl-SI" dirty="0"/>
          </a:p>
          <a:p>
            <a:endParaRPr lang="sl-SI"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1" i="0" dirty="0">
                <a:solidFill>
                  <a:srgbClr val="2E2E2E"/>
                </a:solidFill>
                <a:effectLst/>
                <a:latin typeface="ElsevierGulliver"/>
              </a:rPr>
              <a:t>Noch einmal zu den Ausnahmeregeln der </a:t>
            </a:r>
            <a:r>
              <a:rPr lang="de-DE" b="1" i="0" dirty="0" err="1">
                <a:solidFill>
                  <a:srgbClr val="2E2E2E"/>
                </a:solidFill>
                <a:effectLst/>
                <a:latin typeface="ElsevierGulliver"/>
              </a:rPr>
              <a:t>Gauss'schen</a:t>
            </a:r>
            <a:r>
              <a:rPr lang="de-DE" b="1" i="0" dirty="0">
                <a:solidFill>
                  <a:srgbClr val="2E2E2E"/>
                </a:solidFill>
                <a:effectLst/>
                <a:latin typeface="ElsevierGulliver"/>
              </a:rPr>
              <a:t> Osterformel</a:t>
            </a:r>
            <a:r>
              <a:rPr lang="sl-SI" b="1" i="0" dirty="0">
                <a:solidFill>
                  <a:srgbClr val="2E2E2E"/>
                </a:solidFill>
                <a:effectLst/>
                <a:latin typeface="ElsevierGulliver"/>
              </a:rPr>
              <a:t>:</a:t>
            </a:r>
            <a:endParaRPr lang="sl-SI" b="1" dirty="0"/>
          </a:p>
          <a:p>
            <a:r>
              <a:rPr lang="de-DE" dirty="0"/>
              <a:t>https://www.sciencedirect.com/science/article/pii/031508609090003V</a:t>
            </a:r>
            <a:endParaRPr lang="sl-SI" dirty="0"/>
          </a:p>
          <a:p>
            <a:endParaRPr lang="sl-SI" dirty="0"/>
          </a:p>
          <a:p>
            <a:r>
              <a:rPr lang="sl-SI" b="1" dirty="0"/>
              <a:t>Original:</a:t>
            </a:r>
          </a:p>
          <a:p>
            <a:r>
              <a:rPr lang="sl-SI" dirty="0"/>
              <a:t>- </a:t>
            </a:r>
            <a:r>
              <a:rPr lang="de-DE" dirty="0"/>
              <a:t>http://webdoc.sub.gwdg.de/ebook/e/2005/gausscd/html/Osterformel/Seite5.htm</a:t>
            </a:r>
            <a:endParaRPr lang="sl-SI" dirty="0"/>
          </a:p>
          <a:p>
            <a:endParaRPr lang="sl-SI" dirty="0"/>
          </a:p>
          <a:p>
            <a:r>
              <a:rPr lang="sl-SI" dirty="0"/>
              <a:t>- </a:t>
            </a:r>
            <a:r>
              <a:rPr lang="sl-SI" dirty="0" err="1"/>
              <a:t>downloadan</a:t>
            </a:r>
            <a:r>
              <a:rPr lang="sl-SI" dirty="0"/>
              <a:t> </a:t>
            </a:r>
            <a:r>
              <a:rPr lang="sl-SI" dirty="0" err="1"/>
              <a:t>pdf</a:t>
            </a:r>
            <a:r>
              <a:rPr lang="sl-SI" dirty="0"/>
              <a:t> 1</a:t>
            </a:r>
          </a:p>
          <a:p>
            <a:r>
              <a:rPr lang="sl-SI" dirty="0" err="1"/>
              <a:t>downloadan</a:t>
            </a:r>
            <a:r>
              <a:rPr lang="sl-SI" dirty="0"/>
              <a:t> </a:t>
            </a:r>
            <a:r>
              <a:rPr lang="sl-SI" dirty="0" err="1"/>
              <a:t>pdf</a:t>
            </a:r>
            <a:r>
              <a:rPr lang="sl-SI" dirty="0"/>
              <a:t> 2</a:t>
            </a:r>
          </a:p>
          <a:p>
            <a:endParaRPr lang="sl-SI" dirty="0"/>
          </a:p>
          <a:p>
            <a:r>
              <a:rPr lang="sl-SI" dirty="0"/>
              <a:t>neki: https://zbmath.org/46.1369.04</a:t>
            </a:r>
          </a:p>
        </p:txBody>
      </p:sp>
      <p:sp>
        <p:nvSpPr>
          <p:cNvPr id="4" name="Slide Number Placeholder 3"/>
          <p:cNvSpPr>
            <a:spLocks noGrp="1"/>
          </p:cNvSpPr>
          <p:nvPr>
            <p:ph type="sldNum" sz="quarter" idx="5"/>
          </p:nvPr>
        </p:nvSpPr>
        <p:spPr/>
        <p:txBody>
          <a:bodyPr/>
          <a:lstStyle/>
          <a:p>
            <a:fld id="{178BE90A-DB1C-4E46-BD38-792447FB06EB}" type="slidenum">
              <a:rPr lang="de-DE" smtClean="0"/>
              <a:t>23</a:t>
            </a:fld>
            <a:endParaRPr lang="de-DE"/>
          </a:p>
        </p:txBody>
      </p:sp>
    </p:spTree>
    <p:extLst>
      <p:ext uri="{BB962C8B-B14F-4D97-AF65-F5344CB8AC3E}">
        <p14:creationId xmlns:p14="http://schemas.microsoft.com/office/powerpoint/2010/main" val="6228017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178BE90A-DB1C-4E46-BD38-792447FB06EB}" type="slidenum">
              <a:rPr lang="de-DE" smtClean="0"/>
              <a:t>24</a:t>
            </a:fld>
            <a:endParaRPr lang="de-DE"/>
          </a:p>
        </p:txBody>
      </p:sp>
    </p:spTree>
    <p:extLst>
      <p:ext uri="{BB962C8B-B14F-4D97-AF65-F5344CB8AC3E}">
        <p14:creationId xmlns:p14="http://schemas.microsoft.com/office/powerpoint/2010/main" val="32462074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l-SI" dirty="0"/>
              <a:t>Da bomo lahko razumeli Gaussov algoritem za določanje datuma velike noči, moramo najprej vedeti, kdaj sploh praznujemo veliko noč. Naivna splošno znana „definicija“ velike noči je „prva nedelja po prvi spomladanski polni luni,“ a ta ni povsem natančna in med drugim tudi ne enolična.</a:t>
            </a:r>
          </a:p>
          <a:p>
            <a:r>
              <a:rPr lang="sl-SI" dirty="0"/>
              <a:t>Velika noč se je do leta 325 praznovala na dan, ki ga je sproti določil papež, leta 325 pa so na podlagi opazovanj določili postopek za izračun datuma prve spomladanske polne lune in veliko noč praznovali na prvo nedeljo po njej. Ker ta postopek ni bil povsem natančen, se napovedani datumi ne ujemajo nujno z dejanskimi datumi, na katere lahko vidimo polno luno. Ker so pri določanju datuma velike noči pomembni le datumi iz napovedi, namesto o prvi spomladanski polni luni raje govorimo o </a:t>
            </a:r>
            <a:r>
              <a:rPr lang="sl-SI" dirty="0" err="1"/>
              <a:t>pashalni</a:t>
            </a:r>
            <a:r>
              <a:rPr lang="sl-SI" dirty="0"/>
              <a:t> polni luni.</a:t>
            </a:r>
          </a:p>
          <a:p>
            <a:endParaRPr lang="sl-SI" dirty="0"/>
          </a:p>
          <a:p>
            <a:r>
              <a:rPr lang="sl-SI" dirty="0"/>
              <a:t>Za lažje razumevanje uvedimo še pojem luninega meseca. To je čas med dvema zaporednima praznima lunama.</a:t>
            </a:r>
          </a:p>
          <a:p>
            <a:endParaRPr lang="sl-SI" dirty="0"/>
          </a:p>
          <a:p>
            <a:r>
              <a:rPr lang="sl-SI" dirty="0"/>
              <a:t>Leta 325 je bil v uporabi julijanski koledar. Tega sestavljajo običajna leta, dolga 365 dni, in prestopna leta, dolga 366 dni, pri čemer je vsako s 4 deljivo leto prestopno. V povprečju tako eno leto v julijanskem koledarju traja 365,25 dni. Postopek določanja </a:t>
            </a:r>
            <a:r>
              <a:rPr lang="sl-SI" dirty="0" err="1"/>
              <a:t>pashalne</a:t>
            </a:r>
            <a:r>
              <a:rPr lang="sl-SI" dirty="0"/>
              <a:t> polne lune temelji na </a:t>
            </a:r>
            <a:r>
              <a:rPr lang="sl-SI" dirty="0" err="1"/>
              <a:t>metonskem</a:t>
            </a:r>
            <a:r>
              <a:rPr lang="sl-SI" dirty="0"/>
              <a:t> ciklu, opazki, da je 19 let v julijanskem koledarju dolgih natanko toliko kot 235 luninih mesecev. Tako se datumi praznih lun in posledično tudi datumi </a:t>
            </a:r>
            <a:r>
              <a:rPr lang="sl-SI" dirty="0" err="1"/>
              <a:t>pashalnih</a:t>
            </a:r>
            <a:r>
              <a:rPr lang="sl-SI" dirty="0"/>
              <a:t> polnih lun vsakih 19 let ponavljajo. Vsakemu letu torej lahko glede na položaj v tem ciklu pripišemo število med 1 in 19. To število imenujemo zlato število in ga izračunamo po formuli $</a:t>
            </a:r>
            <a:r>
              <a:rPr lang="sl-SI" dirty="0" err="1"/>
              <a:t>n_a</a:t>
            </a:r>
            <a:r>
              <a:rPr lang="sl-SI" dirty="0"/>
              <a:t> = (leto \</a:t>
            </a:r>
            <a:r>
              <a:rPr lang="sl-SI" dirty="0" err="1"/>
              <a:t>bmod</a:t>
            </a:r>
            <a:r>
              <a:rPr lang="sl-SI" dirty="0"/>
              <a:t> 19) + 1$ Datum </a:t>
            </a:r>
            <a:r>
              <a:rPr lang="sl-SI" dirty="0" err="1"/>
              <a:t>pashalne</a:t>
            </a:r>
            <a:r>
              <a:rPr lang="sl-SI" dirty="0"/>
              <a:t> polne lune potem lahko preberemo iz tabele, veliko noč pa praznujemo na prvo nedeljo po tem datumu.</a:t>
            </a:r>
          </a:p>
          <a:p>
            <a:endParaRPr lang="sl-SI" b="0" dirty="0">
              <a:solidFill>
                <a:srgbClr val="D4D4D4"/>
              </a:solidFill>
              <a:effectLst/>
              <a:latin typeface="Consolas" panose="020B0609020204030204" pitchFamily="49" charset="0"/>
            </a:endParaRPr>
          </a:p>
          <a:p>
            <a:r>
              <a:rPr lang="sl-SI" b="0" dirty="0">
                <a:solidFill>
                  <a:srgbClr val="D4D4D4"/>
                </a:solidFill>
                <a:effectLst/>
                <a:latin typeface="Consolas" panose="020B0609020204030204" pitchFamily="49" charset="0"/>
              </a:rPr>
              <a:t>Določanje datuma velike noči se zaplete leta 1582, ko so zaradi neskladja med dolžino Zemljinega obhoda okoli Sonca in dolžine julijanskega leta uvedli nov, gregorijanski koledar. Tudi tega sestavljajo običajna, 365 dni dolga leta in prestopna, 366 dni dolga leta, le da prestopno leto nastopi vsako s 4 deljivo leto, ki ni hkrati deljivo tudi s 100, pri tem pa so leta, ki so deljiva s 400, vseeno prestopna. Nov koledar naj bi to neskladje zmanjšal.</a:t>
            </a:r>
          </a:p>
          <a:p>
            <a:r>
              <a:rPr lang="sl-SI" b="0" dirty="0">
                <a:solidFill>
                  <a:srgbClr val="D4D4D4"/>
                </a:solidFill>
                <a:effectLst/>
                <a:latin typeface="Consolas" panose="020B0609020204030204" pitchFamily="49" charset="0"/>
              </a:rPr>
              <a:t>Poleg reforme koledarja pa so leta 1582 uvedli tudi reformo določanja datuma velike noči. </a:t>
            </a:r>
            <a:r>
              <a:rPr lang="sl-SI" b="0" dirty="0" err="1">
                <a:solidFill>
                  <a:srgbClr val="D4D4D4"/>
                </a:solidFill>
                <a:effectLst/>
                <a:latin typeface="Consolas" panose="020B0609020204030204" pitchFamily="49" charset="0"/>
              </a:rPr>
              <a:t>Metonski</a:t>
            </a:r>
            <a:r>
              <a:rPr lang="sl-SI" b="0" dirty="0">
                <a:solidFill>
                  <a:srgbClr val="D4D4D4"/>
                </a:solidFill>
                <a:effectLst/>
                <a:latin typeface="Consolas" panose="020B0609020204030204" pitchFamily="49" charset="0"/>
              </a:rPr>
              <a:t> cikel se je namreč izkazal za netočnega, poleg tega pa je bil z gregorijanskim koledarjem še slabše usklajen kot z julijanskim.</a:t>
            </a:r>
          </a:p>
          <a:p>
            <a:endParaRPr lang="sl-SI" b="0" dirty="0">
              <a:solidFill>
                <a:srgbClr val="D4D4D4"/>
              </a:solidFill>
              <a:effectLst/>
              <a:latin typeface="Consolas" panose="020B0609020204030204" pitchFamily="49" charset="0"/>
            </a:endParaRPr>
          </a:p>
          <a:p>
            <a:r>
              <a:rPr lang="sl-SI" b="0" dirty="0">
                <a:solidFill>
                  <a:srgbClr val="D4D4D4"/>
                </a:solidFill>
                <a:effectLst/>
                <a:latin typeface="Consolas" panose="020B0609020204030204" pitchFamily="49" charset="0"/>
              </a:rPr>
              <a:t>V ta namen so v postopek določanja datuma velike noči uvedli epakto. To je mera za starost lune na določen dan in je enaka številu dni od dneva, ko je luna prvič vidna (to je praviloma dan po prazni luni). V julijanskem koledarju epakto leta definiramo kot epakto lune na 22. marec, v gregorijanskem koledarju pa kot epakto lune ob začetku leta.</a:t>
            </a:r>
          </a:p>
          <a:p>
            <a:endParaRPr lang="sl-SI" b="0" dirty="0">
              <a:solidFill>
                <a:srgbClr val="D4D4D4"/>
              </a:solidFill>
              <a:effectLst/>
              <a:latin typeface="Consolas" panose="020B0609020204030204" pitchFamily="49" charset="0"/>
            </a:endParaRPr>
          </a:p>
          <a:p>
            <a:r>
              <a:rPr lang="sl-SI" b="0" dirty="0">
                <a:solidFill>
                  <a:srgbClr val="D4D4D4"/>
                </a:solidFill>
                <a:effectLst/>
                <a:latin typeface="Consolas" panose="020B0609020204030204" pitchFamily="49" charset="0"/>
              </a:rPr>
              <a:t>Epakto lahko izračunamo s pomočjo zlatega števila.</a:t>
            </a:r>
          </a:p>
          <a:p>
            <a:r>
              <a:rPr lang="sl-SI" b="0" dirty="0">
                <a:solidFill>
                  <a:srgbClr val="D4D4D4"/>
                </a:solidFill>
                <a:effectLst/>
                <a:latin typeface="Consolas" panose="020B0609020204030204" pitchFamily="49" charset="0"/>
              </a:rPr>
              <a:t>Ob predpostavki, da za julijanski koledar velja </a:t>
            </a:r>
            <a:r>
              <a:rPr lang="sl-SI" b="0" dirty="0" err="1">
                <a:solidFill>
                  <a:srgbClr val="D4D4D4"/>
                </a:solidFill>
                <a:effectLst/>
                <a:latin typeface="Consolas" panose="020B0609020204030204" pitchFamily="49" charset="0"/>
              </a:rPr>
              <a:t>metonski</a:t>
            </a:r>
            <a:r>
              <a:rPr lang="sl-SI" b="0" dirty="0">
                <a:solidFill>
                  <a:srgbClr val="D4D4D4"/>
                </a:solidFill>
                <a:effectLst/>
                <a:latin typeface="Consolas" panose="020B0609020204030204" pitchFamily="49" charset="0"/>
              </a:rPr>
              <a:t> cikel, velja naslednja relacija:</a:t>
            </a:r>
            <a:r>
              <a:rPr lang="de-DE" b="0" dirty="0">
                <a:solidFill>
                  <a:srgbClr val="D4D4D4"/>
                </a:solidFill>
                <a:effectLst/>
                <a:latin typeface="Consolas" panose="020B0609020204030204" pitchFamily="49" charset="0"/>
              </a:rPr>
              <a:t> </a:t>
            </a:r>
            <a:r>
              <a:rPr lang="de-DE" b="0" dirty="0">
                <a:solidFill>
                  <a:srgbClr val="4EC9B0"/>
                </a:solidFill>
                <a:effectLst/>
                <a:latin typeface="Consolas" panose="020B0609020204030204" pitchFamily="49" charset="0"/>
              </a:rPr>
              <a:t>$e' = (</a:t>
            </a:r>
            <a:r>
              <a:rPr lang="de-DE" b="0" dirty="0">
                <a:solidFill>
                  <a:srgbClr val="B5CEA8"/>
                </a:solidFill>
                <a:effectLst/>
                <a:latin typeface="Consolas" panose="020B0609020204030204" pitchFamily="49" charset="0"/>
              </a:rPr>
              <a:t>11</a:t>
            </a:r>
            <a:r>
              <a:rPr lang="de-DE" b="0" dirty="0">
                <a:solidFill>
                  <a:srgbClr val="4EC9B0"/>
                </a:solidFill>
                <a:effectLst/>
                <a:latin typeface="Consolas" panose="020B0609020204030204" pitchFamily="49" charset="0"/>
              </a:rPr>
              <a:t> </a:t>
            </a:r>
            <a:r>
              <a:rPr lang="de-DE" b="0" dirty="0">
                <a:solidFill>
                  <a:srgbClr val="569CD6"/>
                </a:solidFill>
                <a:effectLst/>
                <a:latin typeface="Consolas" panose="020B0609020204030204" pitchFamily="49" charset="0"/>
              </a:rPr>
              <a:t>\</a:t>
            </a:r>
            <a:r>
              <a:rPr lang="de-DE" b="0" dirty="0" err="1">
                <a:solidFill>
                  <a:srgbClr val="569CD6"/>
                </a:solidFill>
                <a:effectLst/>
                <a:latin typeface="Consolas" panose="020B0609020204030204" pitchFamily="49" charset="0"/>
              </a:rPr>
              <a:t>cdot</a:t>
            </a:r>
            <a:r>
              <a:rPr lang="de-DE" b="0" dirty="0">
                <a:solidFill>
                  <a:srgbClr val="4EC9B0"/>
                </a:solidFill>
                <a:effectLst/>
                <a:latin typeface="Consolas" panose="020B0609020204030204" pitchFamily="49" charset="0"/>
              </a:rPr>
              <a:t> (a - </a:t>
            </a:r>
            <a:r>
              <a:rPr lang="de-DE" b="0" dirty="0">
                <a:solidFill>
                  <a:srgbClr val="B5CEA8"/>
                </a:solidFill>
                <a:effectLst/>
                <a:latin typeface="Consolas" panose="020B0609020204030204" pitchFamily="49" charset="0"/>
              </a:rPr>
              <a:t>1</a:t>
            </a:r>
            <a:r>
              <a:rPr lang="de-DE" b="0" dirty="0">
                <a:solidFill>
                  <a:srgbClr val="4EC9B0"/>
                </a:solidFill>
                <a:effectLst/>
                <a:latin typeface="Consolas" panose="020B0609020204030204" pitchFamily="49" charset="0"/>
              </a:rPr>
              <a:t>)) \</a:t>
            </a:r>
            <a:r>
              <a:rPr lang="de-DE" b="0" dirty="0" err="1">
                <a:solidFill>
                  <a:srgbClr val="4EC9B0"/>
                </a:solidFill>
                <a:effectLst/>
                <a:latin typeface="Consolas" panose="020B0609020204030204" pitchFamily="49" charset="0"/>
              </a:rPr>
              <a:t>bmod</a:t>
            </a:r>
            <a:r>
              <a:rPr lang="de-DE" b="0" dirty="0">
                <a:solidFill>
                  <a:srgbClr val="4EC9B0"/>
                </a:solidFill>
                <a:effectLst/>
                <a:latin typeface="Consolas" panose="020B0609020204030204" pitchFamily="49" charset="0"/>
              </a:rPr>
              <a:t> </a:t>
            </a:r>
            <a:r>
              <a:rPr lang="de-DE" b="0" dirty="0">
                <a:solidFill>
                  <a:srgbClr val="B5CEA8"/>
                </a:solidFill>
                <a:effectLst/>
                <a:latin typeface="Consolas" panose="020B0609020204030204" pitchFamily="49" charset="0"/>
              </a:rPr>
              <a:t>30</a:t>
            </a:r>
            <a:r>
              <a:rPr lang="de-DE" b="0" dirty="0">
                <a:solidFill>
                  <a:srgbClr val="4EC9B0"/>
                </a:solidFill>
                <a:effectLst/>
                <a:latin typeface="Consolas" panose="020B0609020204030204" pitchFamily="49" charset="0"/>
              </a:rPr>
              <a:t>$</a:t>
            </a:r>
            <a:endParaRPr lang="sl-SI" b="0" dirty="0">
              <a:solidFill>
                <a:srgbClr val="4EC9B0"/>
              </a:solidFill>
              <a:effectLst/>
              <a:latin typeface="Consolas" panose="020B0609020204030204" pitchFamily="49" charset="0"/>
            </a:endParaRPr>
          </a:p>
          <a:p>
            <a:r>
              <a:rPr lang="sl-SI" b="0" dirty="0">
                <a:solidFill>
                  <a:srgbClr val="4EC9B0"/>
                </a:solidFill>
                <a:effectLst/>
                <a:latin typeface="Consolas" panose="020B0609020204030204" pitchFamily="49" charset="0"/>
              </a:rPr>
              <a:t>Epakta je potem enaka $e‘$ razen v primeru, ko je $e‘ = 0$ in namesto 0 raje vzamemo 30 (včasih ljudje res niso marali ničle).</a:t>
            </a:r>
          </a:p>
          <a:p>
            <a:r>
              <a:rPr lang="sl-SI" b="0" dirty="0">
                <a:solidFill>
                  <a:srgbClr val="4EC9B0"/>
                </a:solidFill>
                <a:effectLst/>
                <a:latin typeface="Consolas" panose="020B0609020204030204" pitchFamily="49" charset="0"/>
              </a:rPr>
              <a:t>Ker imamo le 19 možnih zlatih števil, je tudi različnih vrednosti epakte julijanskega leta 19 --</a:t>
            </a:r>
            <a:r>
              <a:rPr lang="de-DE" b="0" dirty="0">
                <a:solidFill>
                  <a:srgbClr val="D4D4D4"/>
                </a:solidFill>
                <a:effectLst/>
                <a:latin typeface="Consolas" panose="020B0609020204030204" pitchFamily="49" charset="0"/>
              </a:rPr>
              <a:t> 1, 3, 4, 6, 7, 9, 11, 12, 14, 15, 17, 18, 20, 22, 23, 25, 26, 28 in 30.</a:t>
            </a:r>
            <a:endParaRPr lang="sl-SI" b="0" dirty="0">
              <a:solidFill>
                <a:srgbClr val="D4D4D4"/>
              </a:solidFill>
              <a:effectLst/>
              <a:latin typeface="Consolas" panose="020B0609020204030204" pitchFamily="49" charset="0"/>
            </a:endParaRPr>
          </a:p>
          <a:p>
            <a:endParaRPr lang="sl-SI" b="0" dirty="0">
              <a:solidFill>
                <a:srgbClr val="D4D4D4"/>
              </a:solidFill>
              <a:effectLst/>
              <a:latin typeface="Consolas" panose="020B0609020204030204" pitchFamily="49" charset="0"/>
            </a:endParaRPr>
          </a:p>
          <a:p>
            <a:r>
              <a:rPr lang="sl-SI" b="0" dirty="0">
                <a:solidFill>
                  <a:srgbClr val="D4D4D4"/>
                </a:solidFill>
                <a:effectLst/>
                <a:latin typeface="Consolas" panose="020B0609020204030204" pitchFamily="49" charset="0"/>
              </a:rPr>
              <a:t>V gregorijanskem koledarju računanje epakte prilagodimo in uvedemo nekaj popravkov, da bo izračunana vrednost čim bližje pravi, astronomsko določeni. Epakto v gregorijanskem koledarju določimo po naslednjem postopku, pri čemer so vsa deljenja celoštevilska:</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sl-SI" b="0" dirty="0">
                <a:solidFill>
                  <a:srgbClr val="D4D4D4"/>
                </a:solidFill>
                <a:effectLst/>
                <a:latin typeface="Consolas" panose="020B0609020204030204" pitchFamily="49" charset="0"/>
              </a:rPr>
              <a:t>Uporabimo formulo za julijanski koledar </a:t>
            </a:r>
            <a:r>
              <a:rPr lang="de-DE" b="0" dirty="0">
                <a:solidFill>
                  <a:srgbClr val="4EC9B0"/>
                </a:solidFill>
                <a:effectLst/>
                <a:latin typeface="Consolas" panose="020B0609020204030204" pitchFamily="49" charset="0"/>
              </a:rPr>
              <a:t>$</a:t>
            </a:r>
            <a:r>
              <a:rPr lang="de-DE" b="0" dirty="0" err="1">
                <a:solidFill>
                  <a:srgbClr val="4EC9B0"/>
                </a:solidFill>
                <a:effectLst/>
                <a:latin typeface="Consolas" panose="020B0609020204030204" pitchFamily="49" charset="0"/>
              </a:rPr>
              <a:t>e_j</a:t>
            </a:r>
            <a:r>
              <a:rPr lang="de-DE" b="0" dirty="0">
                <a:solidFill>
                  <a:srgbClr val="4EC9B0"/>
                </a:solidFill>
                <a:effectLst/>
                <a:latin typeface="Consolas" panose="020B0609020204030204" pitchFamily="49" charset="0"/>
              </a:rPr>
              <a:t> = (</a:t>
            </a:r>
            <a:r>
              <a:rPr lang="de-DE" b="0" dirty="0">
                <a:solidFill>
                  <a:srgbClr val="B5CEA8"/>
                </a:solidFill>
                <a:effectLst/>
                <a:latin typeface="Consolas" panose="020B0609020204030204" pitchFamily="49" charset="0"/>
              </a:rPr>
              <a:t>11</a:t>
            </a:r>
            <a:r>
              <a:rPr lang="de-DE" b="0" dirty="0">
                <a:solidFill>
                  <a:srgbClr val="4EC9B0"/>
                </a:solidFill>
                <a:effectLst/>
                <a:latin typeface="Consolas" panose="020B0609020204030204" pitchFamily="49" charset="0"/>
              </a:rPr>
              <a:t> </a:t>
            </a:r>
            <a:r>
              <a:rPr lang="de-DE" b="0" dirty="0">
                <a:solidFill>
                  <a:srgbClr val="569CD6"/>
                </a:solidFill>
                <a:effectLst/>
                <a:latin typeface="Consolas" panose="020B0609020204030204" pitchFamily="49" charset="0"/>
              </a:rPr>
              <a:t>\</a:t>
            </a:r>
            <a:r>
              <a:rPr lang="de-DE" b="0" dirty="0" err="1">
                <a:solidFill>
                  <a:srgbClr val="569CD6"/>
                </a:solidFill>
                <a:effectLst/>
                <a:latin typeface="Consolas" panose="020B0609020204030204" pitchFamily="49" charset="0"/>
              </a:rPr>
              <a:t>cdot</a:t>
            </a:r>
            <a:r>
              <a:rPr lang="de-DE" b="0" dirty="0">
                <a:solidFill>
                  <a:srgbClr val="4EC9B0"/>
                </a:solidFill>
                <a:effectLst/>
                <a:latin typeface="Consolas" panose="020B0609020204030204" pitchFamily="49" charset="0"/>
              </a:rPr>
              <a:t> (a - </a:t>
            </a:r>
            <a:r>
              <a:rPr lang="de-DE" b="0" dirty="0">
                <a:solidFill>
                  <a:srgbClr val="B5CEA8"/>
                </a:solidFill>
                <a:effectLst/>
                <a:latin typeface="Consolas" panose="020B0609020204030204" pitchFamily="49" charset="0"/>
              </a:rPr>
              <a:t>1</a:t>
            </a:r>
            <a:r>
              <a:rPr lang="de-DE" b="0" dirty="0">
                <a:solidFill>
                  <a:srgbClr val="4EC9B0"/>
                </a:solidFill>
                <a:effectLst/>
                <a:latin typeface="Consolas" panose="020B0609020204030204" pitchFamily="49" charset="0"/>
              </a:rPr>
              <a:t>)) \</a:t>
            </a:r>
            <a:r>
              <a:rPr lang="de-DE" b="0" dirty="0" err="1">
                <a:solidFill>
                  <a:srgbClr val="4EC9B0"/>
                </a:solidFill>
                <a:effectLst/>
                <a:latin typeface="Consolas" panose="020B0609020204030204" pitchFamily="49" charset="0"/>
              </a:rPr>
              <a:t>bmod</a:t>
            </a:r>
            <a:r>
              <a:rPr lang="de-DE" b="0" dirty="0">
                <a:solidFill>
                  <a:srgbClr val="4EC9B0"/>
                </a:solidFill>
                <a:effectLst/>
                <a:latin typeface="Consolas" panose="020B0609020204030204" pitchFamily="49" charset="0"/>
              </a:rPr>
              <a:t> </a:t>
            </a:r>
            <a:r>
              <a:rPr lang="de-DE" b="0" dirty="0">
                <a:solidFill>
                  <a:srgbClr val="B5CEA8"/>
                </a:solidFill>
                <a:effectLst/>
                <a:latin typeface="Consolas" panose="020B0609020204030204" pitchFamily="49" charset="0"/>
              </a:rPr>
              <a:t>30</a:t>
            </a:r>
            <a:r>
              <a:rPr lang="de-DE" b="0" dirty="0">
                <a:solidFill>
                  <a:srgbClr val="4EC9B0"/>
                </a:solidFill>
                <a:effectLst/>
                <a:latin typeface="Consolas" panose="020B0609020204030204" pitchFamily="49" charset="0"/>
              </a:rPr>
              <a:t>$</a:t>
            </a:r>
            <a:endParaRPr lang="sl-SI" b="0" dirty="0">
              <a:solidFill>
                <a:srgbClr val="D4D4D4"/>
              </a:solidFill>
              <a:effectLst/>
              <a:latin typeface="Consolas" panose="020B0609020204030204" pitchFamily="49" charset="0"/>
            </a:endParaRPr>
          </a:p>
          <a:p>
            <a:pPr marL="228600" indent="-228600">
              <a:buAutoNum type="arabicPeriod"/>
            </a:pPr>
            <a:r>
              <a:rPr lang="sl-SI" b="0" dirty="0">
                <a:solidFill>
                  <a:srgbClr val="D4D4D4"/>
                </a:solidFill>
                <a:effectLst/>
                <a:latin typeface="Consolas" panose="020B0609020204030204" pitchFamily="49" charset="0"/>
              </a:rPr>
              <a:t>Uvedemo solarno enačbo </a:t>
            </a:r>
            <a:r>
              <a:rPr lang="de-DE" b="0" dirty="0">
                <a:solidFill>
                  <a:srgbClr val="4EC9B0"/>
                </a:solidFill>
                <a:effectLst/>
                <a:latin typeface="Consolas" panose="020B0609020204030204" pitchFamily="49" charset="0"/>
              </a:rPr>
              <a:t>$S = \</a:t>
            </a:r>
            <a:r>
              <a:rPr lang="de-DE" b="0" dirty="0" err="1">
                <a:solidFill>
                  <a:srgbClr val="4EC9B0"/>
                </a:solidFill>
                <a:effectLst/>
                <a:latin typeface="Consolas" panose="020B0609020204030204" pitchFamily="49" charset="0"/>
              </a:rPr>
              <a:t>frac</a:t>
            </a:r>
            <a:r>
              <a:rPr lang="de-DE" b="0" dirty="0">
                <a:solidFill>
                  <a:srgbClr val="4EC9B0"/>
                </a:solidFill>
                <a:effectLst/>
                <a:latin typeface="Consolas" panose="020B0609020204030204" pitchFamily="49" charset="0"/>
              </a:rPr>
              <a:t>{</a:t>
            </a:r>
            <a:r>
              <a:rPr lang="de-DE" b="0" dirty="0">
                <a:solidFill>
                  <a:srgbClr val="B5CEA8"/>
                </a:solidFill>
                <a:effectLst/>
                <a:latin typeface="Consolas" panose="020B0609020204030204" pitchFamily="49" charset="0"/>
              </a:rPr>
              <a:t>3</a:t>
            </a:r>
            <a:r>
              <a:rPr lang="de-DE" b="0" dirty="0">
                <a:solidFill>
                  <a:srgbClr val="4EC9B0"/>
                </a:solidFill>
                <a:effectLst/>
                <a:latin typeface="Consolas" panose="020B0609020204030204" pitchFamily="49" charset="0"/>
              </a:rPr>
              <a:t> </a:t>
            </a:r>
            <a:r>
              <a:rPr lang="de-DE" b="0" dirty="0">
                <a:solidFill>
                  <a:srgbClr val="569CD6"/>
                </a:solidFill>
                <a:effectLst/>
                <a:latin typeface="Consolas" panose="020B0609020204030204" pitchFamily="49" charset="0"/>
              </a:rPr>
              <a:t>\</a:t>
            </a:r>
            <a:r>
              <a:rPr lang="de-DE" b="0" dirty="0" err="1">
                <a:solidFill>
                  <a:srgbClr val="569CD6"/>
                </a:solidFill>
                <a:effectLst/>
                <a:latin typeface="Consolas" panose="020B0609020204030204" pitchFamily="49" charset="0"/>
              </a:rPr>
              <a:t>cdot</a:t>
            </a:r>
            <a:r>
              <a:rPr lang="de-DE" b="0" dirty="0">
                <a:solidFill>
                  <a:srgbClr val="4EC9B0"/>
                </a:solidFill>
                <a:effectLst/>
                <a:latin typeface="Consolas" panose="020B0609020204030204" pitchFamily="49" charset="0"/>
              </a:rPr>
              <a:t> </a:t>
            </a:r>
            <a:r>
              <a:rPr lang="de-DE" b="0" dirty="0" err="1">
                <a:solidFill>
                  <a:srgbClr val="4EC9B0"/>
                </a:solidFill>
                <a:effectLst/>
                <a:latin typeface="Consolas" panose="020B0609020204030204" pitchFamily="49" charset="0"/>
              </a:rPr>
              <a:t>cen</a:t>
            </a:r>
            <a:r>
              <a:rPr lang="de-DE" b="0" dirty="0">
                <a:solidFill>
                  <a:srgbClr val="4EC9B0"/>
                </a:solidFill>
                <a:effectLst/>
                <a:latin typeface="Consolas" panose="020B0609020204030204" pitchFamily="49" charset="0"/>
              </a:rPr>
              <a:t>}{</a:t>
            </a:r>
            <a:r>
              <a:rPr lang="de-DE" b="0" dirty="0">
                <a:solidFill>
                  <a:srgbClr val="B5CEA8"/>
                </a:solidFill>
                <a:effectLst/>
                <a:latin typeface="Consolas" panose="020B0609020204030204" pitchFamily="49" charset="0"/>
              </a:rPr>
              <a:t>4</a:t>
            </a:r>
            <a:r>
              <a:rPr lang="de-DE" b="0" dirty="0">
                <a:solidFill>
                  <a:srgbClr val="4EC9B0"/>
                </a:solidFill>
                <a:effectLst/>
                <a:latin typeface="Consolas" panose="020B0609020204030204" pitchFamily="49" charset="0"/>
              </a:rPr>
              <a:t>}$</a:t>
            </a:r>
            <a:endParaRPr lang="sl-SI" b="0" dirty="0">
              <a:solidFill>
                <a:srgbClr val="D4D4D4"/>
              </a:solidFill>
              <a:effectLst/>
              <a:latin typeface="Consolas" panose="020B0609020204030204" pitchFamily="49" charset="0"/>
            </a:endParaRPr>
          </a:p>
          <a:p>
            <a:pPr marL="457200" lvl="1" indent="0">
              <a:buNone/>
            </a:pPr>
            <a:r>
              <a:rPr lang="sl-SI" b="0" dirty="0">
                <a:solidFill>
                  <a:srgbClr val="D4D4D4"/>
                </a:solidFill>
                <a:effectLst/>
                <a:latin typeface="Consolas" panose="020B0609020204030204" pitchFamily="49" charset="0"/>
              </a:rPr>
              <a:t>Ta odraža razliko med julijanskim in gregorijanskim koledarjem in se vsako leto, ki je prestopno v julijanskem, ne pa tudi v gregorijanskem koledarju, poveča za 1.</a:t>
            </a:r>
          </a:p>
          <a:p>
            <a:pPr marL="228600" indent="-228600">
              <a:buAutoNum type="arabicPeriod"/>
            </a:pPr>
            <a:r>
              <a:rPr lang="sl-SI" b="0" dirty="0">
                <a:solidFill>
                  <a:srgbClr val="D4D4D4"/>
                </a:solidFill>
                <a:effectLst/>
                <a:latin typeface="Consolas" panose="020B0609020204030204" pitchFamily="49" charset="0"/>
              </a:rPr>
              <a:t>Uvedemo lunarno enačbo </a:t>
            </a:r>
            <a:r>
              <a:rPr lang="de-DE" b="0" dirty="0">
                <a:solidFill>
                  <a:srgbClr val="4EC9B0"/>
                </a:solidFill>
                <a:effectLst/>
                <a:latin typeface="Consolas" panose="020B0609020204030204" pitchFamily="49" charset="0"/>
              </a:rPr>
              <a:t>$L = \</a:t>
            </a:r>
            <a:r>
              <a:rPr lang="de-DE" b="0" dirty="0" err="1">
                <a:solidFill>
                  <a:srgbClr val="4EC9B0"/>
                </a:solidFill>
                <a:effectLst/>
                <a:latin typeface="Consolas" panose="020B0609020204030204" pitchFamily="49" charset="0"/>
              </a:rPr>
              <a:t>frac</a:t>
            </a:r>
            <a:r>
              <a:rPr lang="de-DE" b="0" dirty="0">
                <a:solidFill>
                  <a:srgbClr val="4EC9B0"/>
                </a:solidFill>
                <a:effectLst/>
                <a:latin typeface="Consolas" panose="020B0609020204030204" pitchFamily="49" charset="0"/>
              </a:rPr>
              <a:t>{</a:t>
            </a:r>
            <a:r>
              <a:rPr lang="de-DE" b="0" dirty="0">
                <a:solidFill>
                  <a:srgbClr val="B5CEA8"/>
                </a:solidFill>
                <a:effectLst/>
                <a:latin typeface="Consolas" panose="020B0609020204030204" pitchFamily="49" charset="0"/>
              </a:rPr>
              <a:t>8</a:t>
            </a:r>
            <a:r>
              <a:rPr lang="de-DE" b="0" dirty="0">
                <a:solidFill>
                  <a:srgbClr val="4EC9B0"/>
                </a:solidFill>
                <a:effectLst/>
                <a:latin typeface="Consolas" panose="020B0609020204030204" pitchFamily="49" charset="0"/>
              </a:rPr>
              <a:t> </a:t>
            </a:r>
            <a:r>
              <a:rPr lang="de-DE" b="0" dirty="0">
                <a:solidFill>
                  <a:srgbClr val="569CD6"/>
                </a:solidFill>
                <a:effectLst/>
                <a:latin typeface="Consolas" panose="020B0609020204030204" pitchFamily="49" charset="0"/>
              </a:rPr>
              <a:t>\</a:t>
            </a:r>
            <a:r>
              <a:rPr lang="de-DE" b="0" dirty="0" err="1">
                <a:solidFill>
                  <a:srgbClr val="569CD6"/>
                </a:solidFill>
                <a:effectLst/>
                <a:latin typeface="Consolas" panose="020B0609020204030204" pitchFamily="49" charset="0"/>
              </a:rPr>
              <a:t>cdot</a:t>
            </a:r>
            <a:r>
              <a:rPr lang="de-DE" b="0" dirty="0">
                <a:solidFill>
                  <a:srgbClr val="4EC9B0"/>
                </a:solidFill>
                <a:effectLst/>
                <a:latin typeface="Consolas" panose="020B0609020204030204" pitchFamily="49" charset="0"/>
              </a:rPr>
              <a:t> </a:t>
            </a:r>
            <a:r>
              <a:rPr lang="de-DE" b="0" dirty="0" err="1">
                <a:solidFill>
                  <a:srgbClr val="4EC9B0"/>
                </a:solidFill>
                <a:effectLst/>
                <a:latin typeface="Consolas" panose="020B0609020204030204" pitchFamily="49" charset="0"/>
              </a:rPr>
              <a:t>cen</a:t>
            </a:r>
            <a:r>
              <a:rPr lang="de-DE" b="0" dirty="0">
                <a:solidFill>
                  <a:srgbClr val="4EC9B0"/>
                </a:solidFill>
                <a:effectLst/>
                <a:latin typeface="Consolas" panose="020B0609020204030204" pitchFamily="49" charset="0"/>
              </a:rPr>
              <a:t> + </a:t>
            </a:r>
            <a:r>
              <a:rPr lang="de-DE" b="0" dirty="0">
                <a:solidFill>
                  <a:srgbClr val="B5CEA8"/>
                </a:solidFill>
                <a:effectLst/>
                <a:latin typeface="Consolas" panose="020B0609020204030204" pitchFamily="49" charset="0"/>
              </a:rPr>
              <a:t>5</a:t>
            </a:r>
            <a:r>
              <a:rPr lang="de-DE" b="0" dirty="0">
                <a:solidFill>
                  <a:srgbClr val="4EC9B0"/>
                </a:solidFill>
                <a:effectLst/>
                <a:latin typeface="Consolas" panose="020B0609020204030204" pitchFamily="49" charset="0"/>
              </a:rPr>
              <a:t>}{</a:t>
            </a:r>
            <a:r>
              <a:rPr lang="de-DE" b="0" dirty="0">
                <a:solidFill>
                  <a:srgbClr val="B5CEA8"/>
                </a:solidFill>
                <a:effectLst/>
                <a:latin typeface="Consolas" panose="020B0609020204030204" pitchFamily="49" charset="0"/>
              </a:rPr>
              <a:t>25</a:t>
            </a:r>
            <a:r>
              <a:rPr lang="de-DE" b="0" dirty="0">
                <a:solidFill>
                  <a:srgbClr val="4EC9B0"/>
                </a:solidFill>
                <a:effectLst/>
                <a:latin typeface="Consolas" panose="020B0609020204030204" pitchFamily="49" charset="0"/>
              </a:rPr>
              <a:t>}$</a:t>
            </a:r>
            <a:endParaRPr lang="sl-SI" b="0" dirty="0">
              <a:solidFill>
                <a:srgbClr val="4EC9B0"/>
              </a:solidFill>
              <a:effectLst/>
              <a:latin typeface="Consolas" panose="020B0609020204030204" pitchFamily="49" charset="0"/>
            </a:endParaRPr>
          </a:p>
          <a:p>
            <a:pPr marL="457200" lvl="1" indent="0">
              <a:buNone/>
            </a:pPr>
            <a:r>
              <a:rPr lang="sl-SI" b="0" dirty="0">
                <a:solidFill>
                  <a:srgbClr val="4EC9B0"/>
                </a:solidFill>
                <a:effectLst/>
                <a:latin typeface="Consolas" panose="020B0609020204030204" pitchFamily="49" charset="0"/>
              </a:rPr>
              <a:t>Ta odraža napako pri uporabi </a:t>
            </a:r>
            <a:r>
              <a:rPr lang="sl-SI" b="0" dirty="0" err="1">
                <a:solidFill>
                  <a:srgbClr val="4EC9B0"/>
                </a:solidFill>
                <a:effectLst/>
                <a:latin typeface="Consolas" panose="020B0609020204030204" pitchFamily="49" charset="0"/>
              </a:rPr>
              <a:t>metonskega</a:t>
            </a:r>
            <a:r>
              <a:rPr lang="sl-SI" b="0" dirty="0">
                <a:solidFill>
                  <a:srgbClr val="4EC9B0"/>
                </a:solidFill>
                <a:effectLst/>
                <a:latin typeface="Consolas" panose="020B0609020204030204" pitchFamily="49" charset="0"/>
              </a:rPr>
              <a:t> cikla v gregorijanskem koledarju in se vsakih 2500 let osemkrat poveča za 1.</a:t>
            </a:r>
            <a:endParaRPr lang="sl-SI" b="0" dirty="0">
              <a:solidFill>
                <a:srgbClr val="D4D4D4"/>
              </a:solidFill>
              <a:effectLst/>
              <a:latin typeface="Consolas" panose="020B0609020204030204" pitchFamily="49" charset="0"/>
            </a:endParaRPr>
          </a:p>
          <a:p>
            <a:pPr marL="228600" indent="-228600">
              <a:buAutoNum type="arabicPeriod"/>
            </a:pPr>
            <a:r>
              <a:rPr lang="sl-SI" b="0" dirty="0">
                <a:solidFill>
                  <a:srgbClr val="D4D4D4"/>
                </a:solidFill>
                <a:effectLst/>
                <a:latin typeface="Consolas" panose="020B0609020204030204" pitchFamily="49" charset="0"/>
              </a:rPr>
              <a:t>Izračunamo </a:t>
            </a:r>
            <a:r>
              <a:rPr lang="de-DE" b="0" dirty="0">
                <a:solidFill>
                  <a:srgbClr val="4EC9B0"/>
                </a:solidFill>
                <a:effectLst/>
                <a:latin typeface="Consolas" panose="020B0609020204030204" pitchFamily="49" charset="0"/>
              </a:rPr>
              <a:t>$</a:t>
            </a:r>
            <a:r>
              <a:rPr lang="de-DE" b="0" dirty="0" err="1">
                <a:solidFill>
                  <a:srgbClr val="4EC9B0"/>
                </a:solidFill>
                <a:effectLst/>
                <a:latin typeface="Consolas" panose="020B0609020204030204" pitchFamily="49" charset="0"/>
              </a:rPr>
              <a:t>e_g</a:t>
            </a:r>
            <a:r>
              <a:rPr lang="de-DE" b="0" dirty="0">
                <a:solidFill>
                  <a:srgbClr val="4EC9B0"/>
                </a:solidFill>
                <a:effectLst/>
                <a:latin typeface="Consolas" panose="020B0609020204030204" pitchFamily="49" charset="0"/>
              </a:rPr>
              <a:t>' = </a:t>
            </a:r>
            <a:r>
              <a:rPr lang="de-DE" b="0" dirty="0" err="1">
                <a:solidFill>
                  <a:srgbClr val="4EC9B0"/>
                </a:solidFill>
                <a:effectLst/>
                <a:latin typeface="Consolas" panose="020B0609020204030204" pitchFamily="49" charset="0"/>
              </a:rPr>
              <a:t>e_j</a:t>
            </a:r>
            <a:r>
              <a:rPr lang="de-DE" b="0" dirty="0">
                <a:solidFill>
                  <a:srgbClr val="4EC9B0"/>
                </a:solidFill>
                <a:effectLst/>
                <a:latin typeface="Consolas" panose="020B0609020204030204" pitchFamily="49" charset="0"/>
              </a:rPr>
              <a:t> - S + L + </a:t>
            </a:r>
            <a:r>
              <a:rPr lang="de-DE" b="0" dirty="0">
                <a:solidFill>
                  <a:srgbClr val="B5CEA8"/>
                </a:solidFill>
                <a:effectLst/>
                <a:latin typeface="Consolas" panose="020B0609020204030204" pitchFamily="49" charset="0"/>
              </a:rPr>
              <a:t>8</a:t>
            </a:r>
            <a:r>
              <a:rPr lang="de-DE" b="0" dirty="0">
                <a:solidFill>
                  <a:srgbClr val="4EC9B0"/>
                </a:solidFill>
                <a:effectLst/>
                <a:latin typeface="Consolas" panose="020B0609020204030204" pitchFamily="49" charset="0"/>
              </a:rPr>
              <a:t>$</a:t>
            </a:r>
            <a:r>
              <a:rPr lang="de-DE" b="0" dirty="0">
                <a:solidFill>
                  <a:srgbClr val="D4D4D4"/>
                </a:solidFill>
                <a:effectLst/>
                <a:latin typeface="Consolas" panose="020B0609020204030204" pitchFamily="49" charset="0"/>
              </a:rPr>
              <a:t>. </a:t>
            </a:r>
            <a:endParaRPr lang="sl-SI" b="0" dirty="0">
              <a:solidFill>
                <a:srgbClr val="D4D4D4"/>
              </a:solidFill>
              <a:effectLst/>
              <a:latin typeface="Consolas" panose="020B0609020204030204" pitchFamily="49" charset="0"/>
            </a:endParaRPr>
          </a:p>
          <a:p>
            <a:pPr marL="228600" indent="-228600">
              <a:buAutoNum type="arabicPeriod"/>
            </a:pPr>
            <a:r>
              <a:rPr lang="sl-SI" b="0" dirty="0">
                <a:solidFill>
                  <a:srgbClr val="D4D4D4"/>
                </a:solidFill>
                <a:effectLst/>
                <a:latin typeface="Consolas" panose="020B0609020204030204" pitchFamily="49" charset="0"/>
              </a:rPr>
              <a:t>Podamo gregorijansko epakto </a:t>
            </a:r>
            <a:r>
              <a:rPr lang="de-DE" b="0" dirty="0">
                <a:solidFill>
                  <a:srgbClr val="4EC9B0"/>
                </a:solidFill>
                <a:effectLst/>
                <a:latin typeface="Consolas" panose="020B0609020204030204" pitchFamily="49" charset="0"/>
              </a:rPr>
              <a:t>$</a:t>
            </a:r>
            <a:r>
              <a:rPr lang="de-DE" b="0" dirty="0" err="1">
                <a:solidFill>
                  <a:srgbClr val="4EC9B0"/>
                </a:solidFill>
                <a:effectLst/>
                <a:latin typeface="Consolas" panose="020B0609020204030204" pitchFamily="49" charset="0"/>
              </a:rPr>
              <a:t>e_g</a:t>
            </a:r>
            <a:r>
              <a:rPr lang="de-DE" b="0" dirty="0">
                <a:solidFill>
                  <a:srgbClr val="4EC9B0"/>
                </a:solidFill>
                <a:effectLst/>
                <a:latin typeface="Consolas" panose="020B0609020204030204" pitchFamily="49" charset="0"/>
              </a:rPr>
              <a:t>' \</a:t>
            </a:r>
            <a:r>
              <a:rPr lang="de-DE" b="0" dirty="0" err="1">
                <a:solidFill>
                  <a:srgbClr val="4EC9B0"/>
                </a:solidFill>
                <a:effectLst/>
                <a:latin typeface="Consolas" panose="020B0609020204030204" pitchFamily="49" charset="0"/>
              </a:rPr>
              <a:t>bmod</a:t>
            </a:r>
            <a:r>
              <a:rPr lang="de-DE" b="0" dirty="0">
                <a:solidFill>
                  <a:srgbClr val="4EC9B0"/>
                </a:solidFill>
                <a:effectLst/>
                <a:latin typeface="Consolas" panose="020B0609020204030204" pitchFamily="49" charset="0"/>
              </a:rPr>
              <a:t> </a:t>
            </a:r>
            <a:r>
              <a:rPr lang="de-DE" b="0" dirty="0">
                <a:solidFill>
                  <a:srgbClr val="B5CEA8"/>
                </a:solidFill>
                <a:effectLst/>
                <a:latin typeface="Consolas" panose="020B0609020204030204" pitchFamily="49" charset="0"/>
              </a:rPr>
              <a:t>30</a:t>
            </a:r>
            <a:r>
              <a:rPr lang="de-DE" b="0" dirty="0">
                <a:solidFill>
                  <a:srgbClr val="4EC9B0"/>
                </a:solidFill>
                <a:effectLst/>
                <a:latin typeface="Consolas" panose="020B0609020204030204" pitchFamily="49" charset="0"/>
              </a:rPr>
              <a:t>$</a:t>
            </a:r>
            <a:r>
              <a:rPr lang="de-DE" b="0" dirty="0">
                <a:solidFill>
                  <a:srgbClr val="D4D4D4"/>
                </a:solidFill>
                <a:effectLst/>
                <a:latin typeface="Consolas" panose="020B0609020204030204" pitchFamily="49" charset="0"/>
              </a:rPr>
              <a:t>, </a:t>
            </a:r>
            <a:r>
              <a:rPr lang="sl-SI" b="0" dirty="0">
                <a:solidFill>
                  <a:srgbClr val="D4D4D4"/>
                </a:solidFill>
                <a:effectLst/>
                <a:latin typeface="Consolas" panose="020B0609020204030204" pitchFamily="49" charset="0"/>
              </a:rPr>
              <a:t>pri čemer ponovno namesto 0 vzamemo 30.</a:t>
            </a:r>
          </a:p>
          <a:p>
            <a:pPr marL="228600" indent="-228600">
              <a:buAutoNum type="arabicPeriod"/>
            </a:pPr>
            <a:endParaRPr lang="sl-SI" b="0" dirty="0">
              <a:solidFill>
                <a:srgbClr val="D4D4D4"/>
              </a:solidFill>
              <a:effectLst/>
              <a:latin typeface="Consolas" panose="020B0609020204030204" pitchFamily="49" charset="0"/>
            </a:endParaRPr>
          </a:p>
          <a:p>
            <a:pPr marL="0" indent="0">
              <a:buNone/>
            </a:pPr>
            <a:r>
              <a:rPr lang="sl-SI" b="0" dirty="0">
                <a:solidFill>
                  <a:srgbClr val="D4D4D4"/>
                </a:solidFill>
                <a:effectLst/>
                <a:latin typeface="Consolas" panose="020B0609020204030204" pitchFamily="49" charset="0"/>
              </a:rPr>
              <a:t>Kljub temu da je možnih julijanskih epakt le 19, gregorijanska epakta lahko zavzame poljubno vrednost med 1 in 30.</a:t>
            </a:r>
          </a:p>
          <a:p>
            <a:pPr marL="0" indent="0">
              <a:buNone/>
            </a:pPr>
            <a:endParaRPr lang="sl-SI" b="0" dirty="0">
              <a:solidFill>
                <a:srgbClr val="D4D4D4"/>
              </a:solidFill>
              <a:effectLst/>
              <a:latin typeface="Consolas" panose="020B0609020204030204" pitchFamily="49" charset="0"/>
            </a:endParaRPr>
          </a:p>
          <a:p>
            <a:pPr marL="0" indent="0">
              <a:buNone/>
            </a:pPr>
            <a:r>
              <a:rPr lang="sl-SI" b="0" dirty="0">
                <a:solidFill>
                  <a:srgbClr val="D4D4D4"/>
                </a:solidFill>
                <a:effectLst/>
                <a:latin typeface="Consolas" panose="020B0609020204030204" pitchFamily="49" charset="0"/>
              </a:rPr>
              <a:t>Datum velike noči po gregorijanskem koledarju določimo glede na epakto. Datum </a:t>
            </a:r>
            <a:r>
              <a:rPr lang="sl-SI" b="0" dirty="0" err="1">
                <a:solidFill>
                  <a:srgbClr val="D4D4D4"/>
                </a:solidFill>
                <a:effectLst/>
                <a:latin typeface="Consolas" panose="020B0609020204030204" pitchFamily="49" charset="0"/>
              </a:rPr>
              <a:t>pashalne</a:t>
            </a:r>
            <a:r>
              <a:rPr lang="sl-SI" b="0" dirty="0">
                <a:solidFill>
                  <a:srgbClr val="D4D4D4"/>
                </a:solidFill>
                <a:effectLst/>
                <a:latin typeface="Consolas" panose="020B0609020204030204" pitchFamily="49" charset="0"/>
              </a:rPr>
              <a:t> polne lune preberemo iz tabele, veliko noč pa praznujemo na nedeljo, ki temu datumu sledi.</a:t>
            </a:r>
          </a:p>
          <a:p>
            <a:pPr marL="0" indent="0">
              <a:buNone/>
            </a:pPr>
            <a:endParaRPr lang="sl-SI" b="0" dirty="0">
              <a:solidFill>
                <a:srgbClr val="D4D4D4"/>
              </a:solidFill>
              <a:effectLst/>
              <a:latin typeface="Consolas" panose="020B0609020204030204" pitchFamily="49" charset="0"/>
            </a:endParaRPr>
          </a:p>
          <a:p>
            <a:pPr marL="0" indent="0">
              <a:buNone/>
            </a:pPr>
            <a:r>
              <a:rPr lang="sl-SI" b="0" dirty="0">
                <a:solidFill>
                  <a:srgbClr val="D4D4D4"/>
                </a:solidFill>
                <a:effectLst/>
                <a:latin typeface="Consolas" panose="020B0609020204030204" pitchFamily="49" charset="0"/>
              </a:rPr>
              <a:t>Kot vidimo v tabeli, sta pri epakti 25 možna dva različna datuma. Pravega izberemo na enega od ekvivalentnih načinov:</a:t>
            </a:r>
          </a:p>
          <a:p>
            <a:pPr marL="171450" indent="-171450">
              <a:buFontTx/>
              <a:buChar char="-"/>
            </a:pPr>
            <a:r>
              <a:rPr lang="sl-SI" b="0" dirty="0">
                <a:solidFill>
                  <a:srgbClr val="D4D4D4"/>
                </a:solidFill>
                <a:effectLst/>
                <a:latin typeface="Consolas" panose="020B0609020204030204" pitchFamily="49" charset="0"/>
              </a:rPr>
              <a:t>Če trenutno stoletje vsebuje leto z epakto 24, izberemo 17. april, sicer pa 18.</a:t>
            </a:r>
          </a:p>
          <a:p>
            <a:pPr marL="171450" indent="-171450">
              <a:buFontTx/>
              <a:buChar char="-"/>
            </a:pPr>
            <a:r>
              <a:rPr lang="sl-SI" b="0" dirty="0">
                <a:solidFill>
                  <a:srgbClr val="D4D4D4"/>
                </a:solidFill>
                <a:effectLst/>
                <a:latin typeface="Consolas" panose="020B0609020204030204" pitchFamily="49" charset="0"/>
              </a:rPr>
              <a:t>Če je zlato število strogo večje od 11, izberemo 17. april, sicer pa 18.</a:t>
            </a:r>
          </a:p>
          <a:p>
            <a:pPr marL="0" indent="0">
              <a:buFontTx/>
              <a:buNone/>
            </a:pPr>
            <a:r>
              <a:rPr lang="sl-SI" b="0" dirty="0">
                <a:solidFill>
                  <a:srgbClr val="D4D4D4"/>
                </a:solidFill>
                <a:effectLst/>
                <a:latin typeface="Consolas" panose="020B0609020204030204" pitchFamily="49" charset="0"/>
              </a:rPr>
              <a:t>Dokaz, da sta oba načina ekvivalentna, opustimo, lahko pa ga preberete v članku.</a:t>
            </a:r>
          </a:p>
          <a:p>
            <a:endParaRPr lang="sl-SI" dirty="0"/>
          </a:p>
          <a:p>
            <a:endParaRPr lang="sl-SI" dirty="0"/>
          </a:p>
          <a:p>
            <a:r>
              <a:rPr lang="sl-SI" dirty="0"/>
              <a:t>-----------------------------------------------------------------------------------------------------------------------------------------------------------------------------------</a:t>
            </a:r>
          </a:p>
          <a:p>
            <a:endParaRPr lang="sl-SI" dirty="0"/>
          </a:p>
          <a:p>
            <a:endParaRPr lang="sl-SI" dirty="0"/>
          </a:p>
          <a:p>
            <a:r>
              <a:rPr lang="sl-SI" dirty="0"/>
              <a:t>Naivna splošno znana „definicija“ velike noči je „prva nedelja po prvi spomladanski polni luni“, a ta ni povsem natančna.</a:t>
            </a:r>
          </a:p>
          <a:p>
            <a:r>
              <a:rPr lang="sl-SI" dirty="0"/>
              <a:t>Veliko noč so do leta 325 praznovali na dan, ki ga je sproti določal papež, leta 325 pa so na podlagi opazovanj določili postopek za določanje tega datuma.</a:t>
            </a:r>
          </a:p>
          <a:p>
            <a:r>
              <a:rPr lang="sl-SI" dirty="0"/>
              <a:t>Skušali so najti postopek</a:t>
            </a:r>
          </a:p>
          <a:p>
            <a:endParaRPr lang="sl-SI" dirty="0"/>
          </a:p>
          <a:p>
            <a:endParaRPr lang="sl-SI" dirty="0"/>
          </a:p>
          <a:p>
            <a:r>
              <a:rPr lang="sl-SI" dirty="0"/>
              <a:t>izhaja iz židovskega koledarja, ki ga ne moremo prenesti v našega (Julijanski, </a:t>
            </a:r>
            <a:r>
              <a:rPr lang="sl-SI" dirty="0" err="1"/>
              <a:t>Gregorjanski</a:t>
            </a:r>
            <a:r>
              <a:rPr lang="sl-SI" dirty="0"/>
              <a:t>) na fiksen datum -&gt; se določa po polnih lunah </a:t>
            </a:r>
            <a:r>
              <a:rPr lang="sl-SI" dirty="0" err="1"/>
              <a:t>ipd</a:t>
            </a:r>
            <a:endParaRPr lang="sl-SI" dirty="0"/>
          </a:p>
          <a:p>
            <a:endParaRPr lang="sl-SI" dirty="0"/>
          </a:p>
          <a:p>
            <a:r>
              <a:rPr lang="sl-SI" dirty="0"/>
              <a:t>spomladansko -&gt; enakonočje</a:t>
            </a:r>
          </a:p>
          <a:p>
            <a:r>
              <a:rPr lang="sl-SI" dirty="0"/>
              <a:t>tik pred polnočjo + različni časovni pasovi -&gt; tik po nekje drugje?</a:t>
            </a:r>
          </a:p>
          <a:p>
            <a:r>
              <a:rPr lang="sl-SI" dirty="0"/>
              <a:t> -</a:t>
            </a:r>
            <a:r>
              <a:rPr lang="sl-SI" dirty="0">
                <a:sym typeface="Wingdings" panose="05000000000000000000" pitchFamily="2" charset="2"/>
              </a:rPr>
              <a:t>&gt; imamo nek idealiziran sistem določanja polne lune in ne dejanskega ekvinokcija – uporablja 21. marec (20? – polna luna po 20, oz. </a:t>
            </a:r>
            <a:r>
              <a:rPr lang="sl-SI" dirty="0" err="1">
                <a:sym typeface="Wingdings" panose="05000000000000000000" pitchFamily="2" charset="2"/>
              </a:rPr>
              <a:t>vkljucno</a:t>
            </a:r>
            <a:r>
              <a:rPr lang="sl-SI" dirty="0">
                <a:sym typeface="Wingdings" panose="05000000000000000000" pitchFamily="2" charset="2"/>
              </a:rPr>
              <a:t> 21) (dejanski ekvinokcij lahko pride na 19 /20/21)</a:t>
            </a:r>
          </a:p>
          <a:p>
            <a:r>
              <a:rPr lang="sl-SI" dirty="0">
                <a:sym typeface="Wingdings" panose="05000000000000000000" pitchFamily="2" charset="2"/>
              </a:rPr>
              <a:t>-&gt; </a:t>
            </a:r>
            <a:r>
              <a:rPr lang="sl-SI" dirty="0" err="1">
                <a:sym typeface="Wingdings" panose="05000000000000000000" pitchFamily="2" charset="2"/>
              </a:rPr>
              <a:t>pashalne</a:t>
            </a:r>
            <a:r>
              <a:rPr lang="sl-SI" dirty="0">
                <a:sym typeface="Wingdings" panose="05000000000000000000" pitchFamily="2" charset="2"/>
              </a:rPr>
              <a:t> tabele</a:t>
            </a:r>
          </a:p>
          <a:p>
            <a:endParaRPr lang="sl-SI" dirty="0">
              <a:sym typeface="Wingdings" panose="05000000000000000000" pitchFamily="2" charset="2"/>
            </a:endParaRPr>
          </a:p>
          <a:p>
            <a:r>
              <a:rPr lang="sl-SI" dirty="0">
                <a:sym typeface="Wingdings" panose="05000000000000000000" pitchFamily="2" charset="2"/>
              </a:rPr>
              <a:t>junija 325 so astronomi </a:t>
            </a:r>
            <a:r>
              <a:rPr lang="sl-SI" dirty="0" err="1">
                <a:sym typeface="Wingdings" panose="05000000000000000000" pitchFamily="2" charset="2"/>
              </a:rPr>
              <a:t>izracunali</a:t>
            </a:r>
            <a:r>
              <a:rPr lang="sl-SI" dirty="0">
                <a:sym typeface="Wingdings" panose="05000000000000000000" pitchFamily="2" charset="2"/>
              </a:rPr>
              <a:t> polne lune za naprej, ki se od dejanskih razlikujejo za </a:t>
            </a:r>
            <a:r>
              <a:rPr lang="sl-SI" dirty="0" err="1">
                <a:sym typeface="Wingdings" panose="05000000000000000000" pitchFamily="2" charset="2"/>
              </a:rPr>
              <a:t>max</a:t>
            </a:r>
            <a:r>
              <a:rPr lang="sl-SI" dirty="0">
                <a:sym typeface="Wingdings" panose="05000000000000000000" pitchFamily="2" charset="2"/>
              </a:rPr>
              <a:t> 3 dni (navadno ne več kot 1 dan, nikoli pa več kot 3 – je pa res, da je astronomska polna luna lahko dvodneven dogodek glede na časovne pasove, </a:t>
            </a:r>
            <a:r>
              <a:rPr lang="sl-SI" dirty="0" err="1">
                <a:sym typeface="Wingdings" panose="05000000000000000000" pitchFamily="2" charset="2"/>
              </a:rPr>
              <a:t>pashalna</a:t>
            </a:r>
            <a:r>
              <a:rPr lang="sl-SI" dirty="0">
                <a:sym typeface="Wingdings" panose="05000000000000000000" pitchFamily="2" charset="2"/>
              </a:rPr>
              <a:t> je pa samo en dan)</a:t>
            </a:r>
          </a:p>
          <a:p>
            <a:r>
              <a:rPr lang="sl-SI" dirty="0">
                <a:sym typeface="Wingdings" panose="05000000000000000000" pitchFamily="2" charset="2"/>
              </a:rPr>
              <a:t>pred tem so imeli druge metode in niti niso praznovali tako kot danes (glede na luno) – drug datum, ne druga metoda </a:t>
            </a:r>
            <a:r>
              <a:rPr lang="sl-SI" dirty="0" err="1">
                <a:sym typeface="Wingdings" panose="05000000000000000000" pitchFamily="2" charset="2"/>
              </a:rPr>
              <a:t>dolocanja</a:t>
            </a:r>
            <a:r>
              <a:rPr lang="sl-SI" dirty="0">
                <a:sym typeface="Wingdings" panose="05000000000000000000" pitchFamily="2" charset="2"/>
              </a:rPr>
              <a:t> iste stvari (glede na židovsko pasho</a:t>
            </a:r>
          </a:p>
          <a:p>
            <a:endParaRPr lang="sl-SI" dirty="0">
              <a:sym typeface="Wingdings" panose="05000000000000000000" pitchFamily="2" charset="2"/>
            </a:endParaRPr>
          </a:p>
          <a:p>
            <a:r>
              <a:rPr lang="sl-SI" dirty="0">
                <a:sym typeface="Wingdings" panose="05000000000000000000" pitchFamily="2" charset="2"/>
              </a:rPr>
              <a:t>velika noč == nedelja točno po </a:t>
            </a:r>
            <a:r>
              <a:rPr lang="sl-SI" dirty="0" err="1">
                <a:sym typeface="Wingdings" panose="05000000000000000000" pitchFamily="2" charset="2"/>
              </a:rPr>
              <a:t>paschal</a:t>
            </a:r>
            <a:r>
              <a:rPr lang="sl-SI" dirty="0">
                <a:sym typeface="Wingdings" panose="05000000000000000000" pitchFamily="2" charset="2"/>
              </a:rPr>
              <a:t> </a:t>
            </a:r>
            <a:r>
              <a:rPr lang="sl-SI" dirty="0" err="1">
                <a:sym typeface="Wingdings" panose="05000000000000000000" pitchFamily="2" charset="2"/>
              </a:rPr>
              <a:t>full</a:t>
            </a:r>
            <a:r>
              <a:rPr lang="sl-SI" dirty="0">
                <a:sym typeface="Wingdings" panose="05000000000000000000" pitchFamily="2" charset="2"/>
              </a:rPr>
              <a:t> </a:t>
            </a:r>
            <a:r>
              <a:rPr lang="sl-SI" dirty="0" err="1">
                <a:sym typeface="Wingdings" panose="05000000000000000000" pitchFamily="2" charset="2"/>
              </a:rPr>
              <a:t>moon</a:t>
            </a:r>
            <a:r>
              <a:rPr lang="sl-SI" dirty="0">
                <a:sym typeface="Wingdings" panose="05000000000000000000" pitchFamily="2" charset="2"/>
              </a:rPr>
              <a:t> (</a:t>
            </a:r>
            <a:r>
              <a:rPr lang="sl-SI" dirty="0" err="1">
                <a:sym typeface="Wingdings" panose="05000000000000000000" pitchFamily="2" charset="2"/>
              </a:rPr>
              <a:t>pashalna</a:t>
            </a:r>
            <a:r>
              <a:rPr lang="sl-SI" dirty="0">
                <a:sym typeface="Wingdings" panose="05000000000000000000" pitchFamily="2" charset="2"/>
              </a:rPr>
              <a:t> polna luna)</a:t>
            </a:r>
          </a:p>
          <a:p>
            <a:r>
              <a:rPr lang="sl-SI" dirty="0">
                <a:sym typeface="Wingdings" panose="05000000000000000000" pitchFamily="2" charset="2"/>
              </a:rPr>
              <a:t>-&gt; glavni problem je določiti </a:t>
            </a:r>
            <a:r>
              <a:rPr lang="sl-SI" dirty="0" err="1">
                <a:sym typeface="Wingdings" panose="05000000000000000000" pitchFamily="2" charset="2"/>
              </a:rPr>
              <a:t>paschal</a:t>
            </a:r>
            <a:r>
              <a:rPr lang="sl-SI" dirty="0">
                <a:sym typeface="Wingdings" panose="05000000000000000000" pitchFamily="2" charset="2"/>
              </a:rPr>
              <a:t> </a:t>
            </a:r>
            <a:r>
              <a:rPr lang="sl-SI" dirty="0" err="1">
                <a:sym typeface="Wingdings" panose="05000000000000000000" pitchFamily="2" charset="2"/>
              </a:rPr>
              <a:t>full</a:t>
            </a:r>
            <a:r>
              <a:rPr lang="sl-SI" dirty="0">
                <a:sym typeface="Wingdings" panose="05000000000000000000" pitchFamily="2" charset="2"/>
              </a:rPr>
              <a:t> </a:t>
            </a:r>
            <a:r>
              <a:rPr lang="sl-SI" dirty="0" err="1">
                <a:sym typeface="Wingdings" panose="05000000000000000000" pitchFamily="2" charset="2"/>
              </a:rPr>
              <a:t>moon</a:t>
            </a:r>
            <a:endParaRPr lang="de-DE" dirty="0"/>
          </a:p>
        </p:txBody>
      </p:sp>
      <p:sp>
        <p:nvSpPr>
          <p:cNvPr id="4" name="Slide Number Placeholder 3"/>
          <p:cNvSpPr>
            <a:spLocks noGrp="1"/>
          </p:cNvSpPr>
          <p:nvPr>
            <p:ph type="sldNum" sz="quarter" idx="5"/>
          </p:nvPr>
        </p:nvSpPr>
        <p:spPr/>
        <p:txBody>
          <a:bodyPr/>
          <a:lstStyle/>
          <a:p>
            <a:fld id="{178BE90A-DB1C-4E46-BD38-792447FB06EB}" type="slidenum">
              <a:rPr lang="de-DE" smtClean="0"/>
              <a:t>25</a:t>
            </a:fld>
            <a:endParaRPr lang="de-DE"/>
          </a:p>
        </p:txBody>
      </p:sp>
    </p:spTree>
    <p:extLst>
      <p:ext uri="{BB962C8B-B14F-4D97-AF65-F5344CB8AC3E}">
        <p14:creationId xmlns:p14="http://schemas.microsoft.com/office/powerpoint/2010/main" val="33295620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l-SI" dirty="0"/>
              <a:t>Gauss v svojem delu podaja enostavnejši algoritem za izračun datuma velike noči tako po julijanskem kot tudi po gregorijanskem koledarju. Najprej vpelje nekatere oznake: $a$, $b$, $c$, $d$, $e$, pri čemer sta M in N za računanje datuma v julijanskem koledarju konstanti, za računanje datuma v gregorijanskem koledarju pa ju v splošnem lahko izračunamo iz stoletja na naslednji način: …</a:t>
            </a:r>
          </a:p>
          <a:p>
            <a:endParaRPr lang="sl-SI" dirty="0"/>
          </a:p>
          <a:p>
            <a:endParaRPr lang="sl-SI" dirty="0"/>
          </a:p>
          <a:p>
            <a:r>
              <a:rPr lang="sl-SI" dirty="0"/>
              <a:t>zgled – </a:t>
            </a:r>
            <a:r>
              <a:rPr lang="sl-SI" dirty="0" err="1"/>
              <a:t>gaussov</a:t>
            </a:r>
            <a:r>
              <a:rPr lang="sl-SI" dirty="0"/>
              <a:t> rojstni dan</a:t>
            </a:r>
          </a:p>
          <a:p>
            <a:endParaRPr lang="sl-SI" dirty="0"/>
          </a:p>
        </p:txBody>
      </p:sp>
      <p:sp>
        <p:nvSpPr>
          <p:cNvPr id="4" name="Slide Number Placeholder 3"/>
          <p:cNvSpPr>
            <a:spLocks noGrp="1"/>
          </p:cNvSpPr>
          <p:nvPr>
            <p:ph type="sldNum" sz="quarter" idx="5"/>
          </p:nvPr>
        </p:nvSpPr>
        <p:spPr/>
        <p:txBody>
          <a:bodyPr/>
          <a:lstStyle/>
          <a:p>
            <a:fld id="{178BE90A-DB1C-4E46-BD38-792447FB06EB}" type="slidenum">
              <a:rPr lang="de-DE" smtClean="0"/>
              <a:t>26</a:t>
            </a:fld>
            <a:endParaRPr lang="de-DE"/>
          </a:p>
        </p:txBody>
      </p:sp>
    </p:spTree>
    <p:extLst>
      <p:ext uri="{BB962C8B-B14F-4D97-AF65-F5344CB8AC3E}">
        <p14:creationId xmlns:p14="http://schemas.microsoft.com/office/powerpoint/2010/main" val="1493085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178BE90A-DB1C-4E46-BD38-792447FB06EB}" type="slidenum">
              <a:rPr lang="de-DE" smtClean="0"/>
              <a:t>3</a:t>
            </a:fld>
            <a:endParaRPr lang="de-DE"/>
          </a:p>
        </p:txBody>
      </p:sp>
    </p:spTree>
    <p:extLst>
      <p:ext uri="{BB962C8B-B14F-4D97-AF65-F5344CB8AC3E}">
        <p14:creationId xmlns:p14="http://schemas.microsoft.com/office/powerpoint/2010/main" val="650715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l-SI" dirty="0"/>
              <a:t>Da bomo lahko razumeli Gaussov algoritem za določanje datuma velike noči, moramo najprej vedeti, kdaj sploh praznujemo veliko noč. Naivna splošno znana „definicija“ velike noči je „prva nedelja po prvi spomladanski polni luni,“ a ta ni povsem natančna in med drugim tudi ne enolična.</a:t>
            </a:r>
          </a:p>
          <a:p>
            <a:r>
              <a:rPr lang="sl-SI" dirty="0"/>
              <a:t>Velika noč se je do leta 325 praznovala na dan, ki ga je sproti določil papež, leta 325 pa so na podlagi opazovanj določili postopek za izračun datuma prve spomladanske polne lune in veliko noč praznovali na prvo nedeljo po njej. Ker ta postopek ni bil povsem natančen, se napovedani datumi ne ujemajo nujno z dejanskimi datumi, na katere lahko vidimo polno luno. Ker so pri določanju datuma velike noči pomembni le datumi iz napovedi, namesto o prvi spomladanski polni luni raje govorimo o </a:t>
            </a:r>
            <a:r>
              <a:rPr lang="sl-SI" dirty="0" err="1"/>
              <a:t>pashalni</a:t>
            </a:r>
            <a:r>
              <a:rPr lang="sl-SI" dirty="0"/>
              <a:t> polni luni.</a:t>
            </a:r>
          </a:p>
          <a:p>
            <a:endParaRPr lang="sl-SI" dirty="0"/>
          </a:p>
          <a:p>
            <a:r>
              <a:rPr lang="sl-SI" dirty="0"/>
              <a:t>Za lažje razumevanje uvedimo še pojem luninega meseca. To je čas med dvema zaporednima praznima lunama.</a:t>
            </a:r>
          </a:p>
          <a:p>
            <a:endParaRPr lang="sl-SI" dirty="0"/>
          </a:p>
          <a:p>
            <a:r>
              <a:rPr lang="sl-SI" dirty="0"/>
              <a:t>Leta 325 je bil v uporabi julijanski koledar. Tega sestavljajo običajna leta, dolga 365 dni, in prestopna leta, dolga 366 dni, pri čemer je vsako s 4 deljivo leto prestopno. V povprečju tako eno leto v julijanskem koledarju traja 365,25 dni. Postopek določanja </a:t>
            </a:r>
            <a:r>
              <a:rPr lang="sl-SI" dirty="0" err="1"/>
              <a:t>pashalne</a:t>
            </a:r>
            <a:r>
              <a:rPr lang="sl-SI" dirty="0"/>
              <a:t> polne lune temelji na </a:t>
            </a:r>
            <a:r>
              <a:rPr lang="sl-SI" dirty="0" err="1"/>
              <a:t>metonskem</a:t>
            </a:r>
            <a:r>
              <a:rPr lang="sl-SI" dirty="0"/>
              <a:t> ciklu, opazki, da je 19 let v julijanskem koledarju dolgih natanko toliko kot 235 luninih mesecev. Tako se datumi praznih lun in posledično tudi datumi </a:t>
            </a:r>
            <a:r>
              <a:rPr lang="sl-SI" dirty="0" err="1"/>
              <a:t>pashalnih</a:t>
            </a:r>
            <a:r>
              <a:rPr lang="sl-SI" dirty="0"/>
              <a:t> polnih lun vsakih 19 let ponavljajo. Vsakemu letu torej lahko glede na položaj v tem ciklu pripišemo število med 1 in 19. To število imenujemo zlato število in ga izračunamo po formuli $</a:t>
            </a:r>
            <a:r>
              <a:rPr lang="sl-SI" dirty="0" err="1"/>
              <a:t>n_a</a:t>
            </a:r>
            <a:r>
              <a:rPr lang="sl-SI" dirty="0"/>
              <a:t> = (leto \</a:t>
            </a:r>
            <a:r>
              <a:rPr lang="sl-SI" dirty="0" err="1"/>
              <a:t>bmod</a:t>
            </a:r>
            <a:r>
              <a:rPr lang="sl-SI" dirty="0"/>
              <a:t> 19) + 1$ Datum </a:t>
            </a:r>
            <a:r>
              <a:rPr lang="sl-SI" dirty="0" err="1"/>
              <a:t>pashalne</a:t>
            </a:r>
            <a:r>
              <a:rPr lang="sl-SI" dirty="0"/>
              <a:t> polne lune potem lahko preberemo iz tabele, veliko noč pa praznujemo na prvo nedeljo po tem datumu.</a:t>
            </a:r>
          </a:p>
          <a:p>
            <a:endParaRPr lang="sl-SI" b="0" dirty="0">
              <a:solidFill>
                <a:srgbClr val="D4D4D4"/>
              </a:solidFill>
              <a:effectLst/>
              <a:latin typeface="Consolas" panose="020B0609020204030204" pitchFamily="49" charset="0"/>
            </a:endParaRPr>
          </a:p>
          <a:p>
            <a:r>
              <a:rPr lang="sl-SI" b="0" dirty="0">
                <a:solidFill>
                  <a:srgbClr val="D4D4D4"/>
                </a:solidFill>
                <a:effectLst/>
                <a:latin typeface="Consolas" panose="020B0609020204030204" pitchFamily="49" charset="0"/>
              </a:rPr>
              <a:t>Določanje datuma velike noči se zaplete leta 1582, ko so zaradi neskladja med dolžino Zemljinega obhoda okoli Sonca in dolžine julijanskega leta uvedli nov, gregorijanski koledar. Tudi tega sestavljajo običajna, 365 dni dolga leta in prestopna, 366 dni dolga leta, le da prestopno leto nastopi vsako s 4 deljivo leto, ki ni hkrati deljivo tudi s 100, pri tem pa so leta, ki so deljiva s 400, vseeno prestopna. Nov koledar naj bi to neskladje zmanjšal.</a:t>
            </a:r>
          </a:p>
          <a:p>
            <a:r>
              <a:rPr lang="sl-SI" b="0" dirty="0">
                <a:solidFill>
                  <a:srgbClr val="D4D4D4"/>
                </a:solidFill>
                <a:effectLst/>
                <a:latin typeface="Consolas" panose="020B0609020204030204" pitchFamily="49" charset="0"/>
              </a:rPr>
              <a:t>Poleg reforme koledarja pa so leta 1582 uvedli tudi reformo določanja datuma velike noči. </a:t>
            </a:r>
            <a:r>
              <a:rPr lang="sl-SI" b="0" dirty="0" err="1">
                <a:solidFill>
                  <a:srgbClr val="D4D4D4"/>
                </a:solidFill>
                <a:effectLst/>
                <a:latin typeface="Consolas" panose="020B0609020204030204" pitchFamily="49" charset="0"/>
              </a:rPr>
              <a:t>Metonski</a:t>
            </a:r>
            <a:r>
              <a:rPr lang="sl-SI" b="0" dirty="0">
                <a:solidFill>
                  <a:srgbClr val="D4D4D4"/>
                </a:solidFill>
                <a:effectLst/>
                <a:latin typeface="Consolas" panose="020B0609020204030204" pitchFamily="49" charset="0"/>
              </a:rPr>
              <a:t> cikel se je namreč izkazal za netočnega, poleg tega pa je bil z gregorijanskim koledarjem še slabše usklajen kot z julijanskim.</a:t>
            </a:r>
          </a:p>
          <a:p>
            <a:endParaRPr lang="sl-SI" b="0" dirty="0">
              <a:solidFill>
                <a:srgbClr val="D4D4D4"/>
              </a:solidFill>
              <a:effectLst/>
              <a:latin typeface="Consolas" panose="020B0609020204030204" pitchFamily="49" charset="0"/>
            </a:endParaRPr>
          </a:p>
          <a:p>
            <a:r>
              <a:rPr lang="sl-SI" b="0" dirty="0">
                <a:solidFill>
                  <a:srgbClr val="D4D4D4"/>
                </a:solidFill>
                <a:effectLst/>
                <a:latin typeface="Consolas" panose="020B0609020204030204" pitchFamily="49" charset="0"/>
              </a:rPr>
              <a:t>V ta namen so v postopek določanja datuma velike noči uvedli epakto. To je mera za starost lune na določen dan in je enaka številu dni od dneva, ko je luna prvič vidna (to je praviloma dan po prazni luni). V julijanskem koledarju epakto leta definiramo kot epakto lune na 22. marec, v gregorijanskem koledarju pa kot epakto lune ob začetku leta.</a:t>
            </a:r>
          </a:p>
          <a:p>
            <a:endParaRPr lang="sl-SI" b="0" dirty="0">
              <a:solidFill>
                <a:srgbClr val="D4D4D4"/>
              </a:solidFill>
              <a:effectLst/>
              <a:latin typeface="Consolas" panose="020B0609020204030204" pitchFamily="49" charset="0"/>
            </a:endParaRPr>
          </a:p>
          <a:p>
            <a:r>
              <a:rPr lang="sl-SI" b="0" dirty="0">
                <a:solidFill>
                  <a:srgbClr val="D4D4D4"/>
                </a:solidFill>
                <a:effectLst/>
                <a:latin typeface="Consolas" panose="020B0609020204030204" pitchFamily="49" charset="0"/>
              </a:rPr>
              <a:t>Epakto lahko izračunamo s pomočjo zlatega števila.</a:t>
            </a:r>
          </a:p>
          <a:p>
            <a:r>
              <a:rPr lang="sl-SI" b="0" dirty="0">
                <a:solidFill>
                  <a:srgbClr val="D4D4D4"/>
                </a:solidFill>
                <a:effectLst/>
                <a:latin typeface="Consolas" panose="020B0609020204030204" pitchFamily="49" charset="0"/>
              </a:rPr>
              <a:t>Ob predpostavki, da za julijanski koledar velja </a:t>
            </a:r>
            <a:r>
              <a:rPr lang="sl-SI" b="0" dirty="0" err="1">
                <a:solidFill>
                  <a:srgbClr val="D4D4D4"/>
                </a:solidFill>
                <a:effectLst/>
                <a:latin typeface="Consolas" panose="020B0609020204030204" pitchFamily="49" charset="0"/>
              </a:rPr>
              <a:t>metonski</a:t>
            </a:r>
            <a:r>
              <a:rPr lang="sl-SI" b="0" dirty="0">
                <a:solidFill>
                  <a:srgbClr val="D4D4D4"/>
                </a:solidFill>
                <a:effectLst/>
                <a:latin typeface="Consolas" panose="020B0609020204030204" pitchFamily="49" charset="0"/>
              </a:rPr>
              <a:t> cikel, velja naslednja relacija:</a:t>
            </a:r>
            <a:r>
              <a:rPr lang="de-DE" b="0" dirty="0">
                <a:solidFill>
                  <a:srgbClr val="D4D4D4"/>
                </a:solidFill>
                <a:effectLst/>
                <a:latin typeface="Consolas" panose="020B0609020204030204" pitchFamily="49" charset="0"/>
              </a:rPr>
              <a:t> </a:t>
            </a:r>
            <a:r>
              <a:rPr lang="de-DE" b="0" dirty="0">
                <a:solidFill>
                  <a:srgbClr val="4EC9B0"/>
                </a:solidFill>
                <a:effectLst/>
                <a:latin typeface="Consolas" panose="020B0609020204030204" pitchFamily="49" charset="0"/>
              </a:rPr>
              <a:t>$e' = (</a:t>
            </a:r>
            <a:r>
              <a:rPr lang="de-DE" b="0" dirty="0">
                <a:solidFill>
                  <a:srgbClr val="B5CEA8"/>
                </a:solidFill>
                <a:effectLst/>
                <a:latin typeface="Consolas" panose="020B0609020204030204" pitchFamily="49" charset="0"/>
              </a:rPr>
              <a:t>11</a:t>
            </a:r>
            <a:r>
              <a:rPr lang="de-DE" b="0" dirty="0">
                <a:solidFill>
                  <a:srgbClr val="4EC9B0"/>
                </a:solidFill>
                <a:effectLst/>
                <a:latin typeface="Consolas" panose="020B0609020204030204" pitchFamily="49" charset="0"/>
              </a:rPr>
              <a:t> </a:t>
            </a:r>
            <a:r>
              <a:rPr lang="de-DE" b="0" dirty="0">
                <a:solidFill>
                  <a:srgbClr val="569CD6"/>
                </a:solidFill>
                <a:effectLst/>
                <a:latin typeface="Consolas" panose="020B0609020204030204" pitchFamily="49" charset="0"/>
              </a:rPr>
              <a:t>\</a:t>
            </a:r>
            <a:r>
              <a:rPr lang="de-DE" b="0" dirty="0" err="1">
                <a:solidFill>
                  <a:srgbClr val="569CD6"/>
                </a:solidFill>
                <a:effectLst/>
                <a:latin typeface="Consolas" panose="020B0609020204030204" pitchFamily="49" charset="0"/>
              </a:rPr>
              <a:t>cdot</a:t>
            </a:r>
            <a:r>
              <a:rPr lang="de-DE" b="0" dirty="0">
                <a:solidFill>
                  <a:srgbClr val="4EC9B0"/>
                </a:solidFill>
                <a:effectLst/>
                <a:latin typeface="Consolas" panose="020B0609020204030204" pitchFamily="49" charset="0"/>
              </a:rPr>
              <a:t> (a - </a:t>
            </a:r>
            <a:r>
              <a:rPr lang="de-DE" b="0" dirty="0">
                <a:solidFill>
                  <a:srgbClr val="B5CEA8"/>
                </a:solidFill>
                <a:effectLst/>
                <a:latin typeface="Consolas" panose="020B0609020204030204" pitchFamily="49" charset="0"/>
              </a:rPr>
              <a:t>1</a:t>
            </a:r>
            <a:r>
              <a:rPr lang="de-DE" b="0" dirty="0">
                <a:solidFill>
                  <a:srgbClr val="4EC9B0"/>
                </a:solidFill>
                <a:effectLst/>
                <a:latin typeface="Consolas" panose="020B0609020204030204" pitchFamily="49" charset="0"/>
              </a:rPr>
              <a:t>)) \</a:t>
            </a:r>
            <a:r>
              <a:rPr lang="de-DE" b="0" dirty="0" err="1">
                <a:solidFill>
                  <a:srgbClr val="4EC9B0"/>
                </a:solidFill>
                <a:effectLst/>
                <a:latin typeface="Consolas" panose="020B0609020204030204" pitchFamily="49" charset="0"/>
              </a:rPr>
              <a:t>bmod</a:t>
            </a:r>
            <a:r>
              <a:rPr lang="de-DE" b="0" dirty="0">
                <a:solidFill>
                  <a:srgbClr val="4EC9B0"/>
                </a:solidFill>
                <a:effectLst/>
                <a:latin typeface="Consolas" panose="020B0609020204030204" pitchFamily="49" charset="0"/>
              </a:rPr>
              <a:t> </a:t>
            </a:r>
            <a:r>
              <a:rPr lang="de-DE" b="0" dirty="0">
                <a:solidFill>
                  <a:srgbClr val="B5CEA8"/>
                </a:solidFill>
                <a:effectLst/>
                <a:latin typeface="Consolas" panose="020B0609020204030204" pitchFamily="49" charset="0"/>
              </a:rPr>
              <a:t>30</a:t>
            </a:r>
            <a:r>
              <a:rPr lang="de-DE" b="0" dirty="0">
                <a:solidFill>
                  <a:srgbClr val="4EC9B0"/>
                </a:solidFill>
                <a:effectLst/>
                <a:latin typeface="Consolas" panose="020B0609020204030204" pitchFamily="49" charset="0"/>
              </a:rPr>
              <a:t>$</a:t>
            </a:r>
            <a:endParaRPr lang="sl-SI" b="0" dirty="0">
              <a:solidFill>
                <a:srgbClr val="4EC9B0"/>
              </a:solidFill>
              <a:effectLst/>
              <a:latin typeface="Consolas" panose="020B0609020204030204" pitchFamily="49" charset="0"/>
            </a:endParaRPr>
          </a:p>
          <a:p>
            <a:r>
              <a:rPr lang="sl-SI" b="0" dirty="0">
                <a:solidFill>
                  <a:srgbClr val="4EC9B0"/>
                </a:solidFill>
                <a:effectLst/>
                <a:latin typeface="Consolas" panose="020B0609020204030204" pitchFamily="49" charset="0"/>
              </a:rPr>
              <a:t>Epakta je potem enaka $e‘$ razen v primeru, ko je $e‘ = 0$ in namesto 0 raje vzamemo 30 (včasih ljudje res niso marali ničle).</a:t>
            </a:r>
          </a:p>
          <a:p>
            <a:r>
              <a:rPr lang="sl-SI" b="0" dirty="0">
                <a:solidFill>
                  <a:srgbClr val="4EC9B0"/>
                </a:solidFill>
                <a:effectLst/>
                <a:latin typeface="Consolas" panose="020B0609020204030204" pitchFamily="49" charset="0"/>
              </a:rPr>
              <a:t>Ker imamo le 19 možnih zlatih števil, je tudi različnih vrednosti epakte julijanskega leta 19 --</a:t>
            </a:r>
            <a:r>
              <a:rPr lang="de-DE" b="0" dirty="0">
                <a:solidFill>
                  <a:srgbClr val="D4D4D4"/>
                </a:solidFill>
                <a:effectLst/>
                <a:latin typeface="Consolas" panose="020B0609020204030204" pitchFamily="49" charset="0"/>
              </a:rPr>
              <a:t> 1, 3, 4, 6, 7, 9, 11, 12, 14, 15, 17, 18, 20, 22, 23, 25, 26, 28 in 30.</a:t>
            </a:r>
            <a:endParaRPr lang="sl-SI" b="0" dirty="0">
              <a:solidFill>
                <a:srgbClr val="D4D4D4"/>
              </a:solidFill>
              <a:effectLst/>
              <a:latin typeface="Consolas" panose="020B0609020204030204" pitchFamily="49" charset="0"/>
            </a:endParaRPr>
          </a:p>
          <a:p>
            <a:endParaRPr lang="sl-SI" b="0" dirty="0">
              <a:solidFill>
                <a:srgbClr val="D4D4D4"/>
              </a:solidFill>
              <a:effectLst/>
              <a:latin typeface="Consolas" panose="020B0609020204030204" pitchFamily="49" charset="0"/>
            </a:endParaRPr>
          </a:p>
          <a:p>
            <a:r>
              <a:rPr lang="sl-SI" b="0" dirty="0">
                <a:solidFill>
                  <a:srgbClr val="D4D4D4"/>
                </a:solidFill>
                <a:effectLst/>
                <a:latin typeface="Consolas" panose="020B0609020204030204" pitchFamily="49" charset="0"/>
              </a:rPr>
              <a:t>V gregorijanskem koledarju računanje epakte prilagodimo in uvedemo nekaj popravkov, da bo izračunana vrednost čim bližje pravi, astronomsko določeni. Epakto v gregorijanskem koledarju določimo po naslednjem postopku, pri čemer so vsa deljenja celoštevilska:</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sl-SI" b="0" dirty="0">
                <a:solidFill>
                  <a:srgbClr val="D4D4D4"/>
                </a:solidFill>
                <a:effectLst/>
                <a:latin typeface="Consolas" panose="020B0609020204030204" pitchFamily="49" charset="0"/>
              </a:rPr>
              <a:t>Uporabimo formulo za julijanski koledar </a:t>
            </a:r>
            <a:r>
              <a:rPr lang="de-DE" b="0" dirty="0">
                <a:solidFill>
                  <a:srgbClr val="4EC9B0"/>
                </a:solidFill>
                <a:effectLst/>
                <a:latin typeface="Consolas" panose="020B0609020204030204" pitchFamily="49" charset="0"/>
              </a:rPr>
              <a:t>$</a:t>
            </a:r>
            <a:r>
              <a:rPr lang="de-DE" b="0" dirty="0" err="1">
                <a:solidFill>
                  <a:srgbClr val="4EC9B0"/>
                </a:solidFill>
                <a:effectLst/>
                <a:latin typeface="Consolas" panose="020B0609020204030204" pitchFamily="49" charset="0"/>
              </a:rPr>
              <a:t>e_j</a:t>
            </a:r>
            <a:r>
              <a:rPr lang="de-DE" b="0" dirty="0">
                <a:solidFill>
                  <a:srgbClr val="4EC9B0"/>
                </a:solidFill>
                <a:effectLst/>
                <a:latin typeface="Consolas" panose="020B0609020204030204" pitchFamily="49" charset="0"/>
              </a:rPr>
              <a:t> = (</a:t>
            </a:r>
            <a:r>
              <a:rPr lang="de-DE" b="0" dirty="0">
                <a:solidFill>
                  <a:srgbClr val="B5CEA8"/>
                </a:solidFill>
                <a:effectLst/>
                <a:latin typeface="Consolas" panose="020B0609020204030204" pitchFamily="49" charset="0"/>
              </a:rPr>
              <a:t>11</a:t>
            </a:r>
            <a:r>
              <a:rPr lang="de-DE" b="0" dirty="0">
                <a:solidFill>
                  <a:srgbClr val="4EC9B0"/>
                </a:solidFill>
                <a:effectLst/>
                <a:latin typeface="Consolas" panose="020B0609020204030204" pitchFamily="49" charset="0"/>
              </a:rPr>
              <a:t> </a:t>
            </a:r>
            <a:r>
              <a:rPr lang="de-DE" b="0" dirty="0">
                <a:solidFill>
                  <a:srgbClr val="569CD6"/>
                </a:solidFill>
                <a:effectLst/>
                <a:latin typeface="Consolas" panose="020B0609020204030204" pitchFamily="49" charset="0"/>
              </a:rPr>
              <a:t>\</a:t>
            </a:r>
            <a:r>
              <a:rPr lang="de-DE" b="0" dirty="0" err="1">
                <a:solidFill>
                  <a:srgbClr val="569CD6"/>
                </a:solidFill>
                <a:effectLst/>
                <a:latin typeface="Consolas" panose="020B0609020204030204" pitchFamily="49" charset="0"/>
              </a:rPr>
              <a:t>cdot</a:t>
            </a:r>
            <a:r>
              <a:rPr lang="de-DE" b="0" dirty="0">
                <a:solidFill>
                  <a:srgbClr val="4EC9B0"/>
                </a:solidFill>
                <a:effectLst/>
                <a:latin typeface="Consolas" panose="020B0609020204030204" pitchFamily="49" charset="0"/>
              </a:rPr>
              <a:t> (a - </a:t>
            </a:r>
            <a:r>
              <a:rPr lang="de-DE" b="0" dirty="0">
                <a:solidFill>
                  <a:srgbClr val="B5CEA8"/>
                </a:solidFill>
                <a:effectLst/>
                <a:latin typeface="Consolas" panose="020B0609020204030204" pitchFamily="49" charset="0"/>
              </a:rPr>
              <a:t>1</a:t>
            </a:r>
            <a:r>
              <a:rPr lang="de-DE" b="0" dirty="0">
                <a:solidFill>
                  <a:srgbClr val="4EC9B0"/>
                </a:solidFill>
                <a:effectLst/>
                <a:latin typeface="Consolas" panose="020B0609020204030204" pitchFamily="49" charset="0"/>
              </a:rPr>
              <a:t>)) \</a:t>
            </a:r>
            <a:r>
              <a:rPr lang="de-DE" b="0" dirty="0" err="1">
                <a:solidFill>
                  <a:srgbClr val="4EC9B0"/>
                </a:solidFill>
                <a:effectLst/>
                <a:latin typeface="Consolas" panose="020B0609020204030204" pitchFamily="49" charset="0"/>
              </a:rPr>
              <a:t>bmod</a:t>
            </a:r>
            <a:r>
              <a:rPr lang="de-DE" b="0" dirty="0">
                <a:solidFill>
                  <a:srgbClr val="4EC9B0"/>
                </a:solidFill>
                <a:effectLst/>
                <a:latin typeface="Consolas" panose="020B0609020204030204" pitchFamily="49" charset="0"/>
              </a:rPr>
              <a:t> </a:t>
            </a:r>
            <a:r>
              <a:rPr lang="de-DE" b="0" dirty="0">
                <a:solidFill>
                  <a:srgbClr val="B5CEA8"/>
                </a:solidFill>
                <a:effectLst/>
                <a:latin typeface="Consolas" panose="020B0609020204030204" pitchFamily="49" charset="0"/>
              </a:rPr>
              <a:t>30</a:t>
            </a:r>
            <a:r>
              <a:rPr lang="de-DE" b="0" dirty="0">
                <a:solidFill>
                  <a:srgbClr val="4EC9B0"/>
                </a:solidFill>
                <a:effectLst/>
                <a:latin typeface="Consolas" panose="020B0609020204030204" pitchFamily="49" charset="0"/>
              </a:rPr>
              <a:t>$</a:t>
            </a:r>
            <a:endParaRPr lang="sl-SI" b="0" dirty="0">
              <a:solidFill>
                <a:srgbClr val="D4D4D4"/>
              </a:solidFill>
              <a:effectLst/>
              <a:latin typeface="Consolas" panose="020B0609020204030204" pitchFamily="49" charset="0"/>
            </a:endParaRPr>
          </a:p>
          <a:p>
            <a:pPr marL="228600" indent="-228600">
              <a:buAutoNum type="arabicPeriod"/>
            </a:pPr>
            <a:r>
              <a:rPr lang="sl-SI" b="0" dirty="0">
                <a:solidFill>
                  <a:srgbClr val="D4D4D4"/>
                </a:solidFill>
                <a:effectLst/>
                <a:latin typeface="Consolas" panose="020B0609020204030204" pitchFamily="49" charset="0"/>
              </a:rPr>
              <a:t>Uvedemo solarno enačbo </a:t>
            </a:r>
            <a:r>
              <a:rPr lang="de-DE" b="0" dirty="0">
                <a:solidFill>
                  <a:srgbClr val="4EC9B0"/>
                </a:solidFill>
                <a:effectLst/>
                <a:latin typeface="Consolas" panose="020B0609020204030204" pitchFamily="49" charset="0"/>
              </a:rPr>
              <a:t>$S = \</a:t>
            </a:r>
            <a:r>
              <a:rPr lang="de-DE" b="0" dirty="0" err="1">
                <a:solidFill>
                  <a:srgbClr val="4EC9B0"/>
                </a:solidFill>
                <a:effectLst/>
                <a:latin typeface="Consolas" panose="020B0609020204030204" pitchFamily="49" charset="0"/>
              </a:rPr>
              <a:t>frac</a:t>
            </a:r>
            <a:r>
              <a:rPr lang="de-DE" b="0" dirty="0">
                <a:solidFill>
                  <a:srgbClr val="4EC9B0"/>
                </a:solidFill>
                <a:effectLst/>
                <a:latin typeface="Consolas" panose="020B0609020204030204" pitchFamily="49" charset="0"/>
              </a:rPr>
              <a:t>{</a:t>
            </a:r>
            <a:r>
              <a:rPr lang="de-DE" b="0" dirty="0">
                <a:solidFill>
                  <a:srgbClr val="B5CEA8"/>
                </a:solidFill>
                <a:effectLst/>
                <a:latin typeface="Consolas" panose="020B0609020204030204" pitchFamily="49" charset="0"/>
              </a:rPr>
              <a:t>3</a:t>
            </a:r>
            <a:r>
              <a:rPr lang="de-DE" b="0" dirty="0">
                <a:solidFill>
                  <a:srgbClr val="4EC9B0"/>
                </a:solidFill>
                <a:effectLst/>
                <a:latin typeface="Consolas" panose="020B0609020204030204" pitchFamily="49" charset="0"/>
              </a:rPr>
              <a:t> </a:t>
            </a:r>
            <a:r>
              <a:rPr lang="de-DE" b="0" dirty="0">
                <a:solidFill>
                  <a:srgbClr val="569CD6"/>
                </a:solidFill>
                <a:effectLst/>
                <a:latin typeface="Consolas" panose="020B0609020204030204" pitchFamily="49" charset="0"/>
              </a:rPr>
              <a:t>\</a:t>
            </a:r>
            <a:r>
              <a:rPr lang="de-DE" b="0" dirty="0" err="1">
                <a:solidFill>
                  <a:srgbClr val="569CD6"/>
                </a:solidFill>
                <a:effectLst/>
                <a:latin typeface="Consolas" panose="020B0609020204030204" pitchFamily="49" charset="0"/>
              </a:rPr>
              <a:t>cdot</a:t>
            </a:r>
            <a:r>
              <a:rPr lang="de-DE" b="0" dirty="0">
                <a:solidFill>
                  <a:srgbClr val="4EC9B0"/>
                </a:solidFill>
                <a:effectLst/>
                <a:latin typeface="Consolas" panose="020B0609020204030204" pitchFamily="49" charset="0"/>
              </a:rPr>
              <a:t> </a:t>
            </a:r>
            <a:r>
              <a:rPr lang="de-DE" b="0" dirty="0" err="1">
                <a:solidFill>
                  <a:srgbClr val="4EC9B0"/>
                </a:solidFill>
                <a:effectLst/>
                <a:latin typeface="Consolas" panose="020B0609020204030204" pitchFamily="49" charset="0"/>
              </a:rPr>
              <a:t>cen</a:t>
            </a:r>
            <a:r>
              <a:rPr lang="de-DE" b="0" dirty="0">
                <a:solidFill>
                  <a:srgbClr val="4EC9B0"/>
                </a:solidFill>
                <a:effectLst/>
                <a:latin typeface="Consolas" panose="020B0609020204030204" pitchFamily="49" charset="0"/>
              </a:rPr>
              <a:t>}{</a:t>
            </a:r>
            <a:r>
              <a:rPr lang="de-DE" b="0" dirty="0">
                <a:solidFill>
                  <a:srgbClr val="B5CEA8"/>
                </a:solidFill>
                <a:effectLst/>
                <a:latin typeface="Consolas" panose="020B0609020204030204" pitchFamily="49" charset="0"/>
              </a:rPr>
              <a:t>4</a:t>
            </a:r>
            <a:r>
              <a:rPr lang="de-DE" b="0" dirty="0">
                <a:solidFill>
                  <a:srgbClr val="4EC9B0"/>
                </a:solidFill>
                <a:effectLst/>
                <a:latin typeface="Consolas" panose="020B0609020204030204" pitchFamily="49" charset="0"/>
              </a:rPr>
              <a:t>}$</a:t>
            </a:r>
            <a:endParaRPr lang="sl-SI" b="0" dirty="0">
              <a:solidFill>
                <a:srgbClr val="D4D4D4"/>
              </a:solidFill>
              <a:effectLst/>
              <a:latin typeface="Consolas" panose="020B0609020204030204" pitchFamily="49" charset="0"/>
            </a:endParaRPr>
          </a:p>
          <a:p>
            <a:pPr marL="457200" lvl="1" indent="0">
              <a:buNone/>
            </a:pPr>
            <a:r>
              <a:rPr lang="sl-SI" b="0" dirty="0">
                <a:solidFill>
                  <a:srgbClr val="D4D4D4"/>
                </a:solidFill>
                <a:effectLst/>
                <a:latin typeface="Consolas" panose="020B0609020204030204" pitchFamily="49" charset="0"/>
              </a:rPr>
              <a:t>Ta odraža razliko med julijanskim in gregorijanskim koledarjem in se vsako leto, ki je prestopno v julijanskem, ne pa tudi v gregorijanskem koledarju, poveča za 1.</a:t>
            </a:r>
          </a:p>
          <a:p>
            <a:pPr marL="228600" indent="-228600">
              <a:buAutoNum type="arabicPeriod"/>
            </a:pPr>
            <a:r>
              <a:rPr lang="sl-SI" b="0" dirty="0">
                <a:solidFill>
                  <a:srgbClr val="D4D4D4"/>
                </a:solidFill>
                <a:effectLst/>
                <a:latin typeface="Consolas" panose="020B0609020204030204" pitchFamily="49" charset="0"/>
              </a:rPr>
              <a:t>Uvedemo lunarno enačbo </a:t>
            </a:r>
            <a:r>
              <a:rPr lang="de-DE" b="0" dirty="0">
                <a:solidFill>
                  <a:srgbClr val="4EC9B0"/>
                </a:solidFill>
                <a:effectLst/>
                <a:latin typeface="Consolas" panose="020B0609020204030204" pitchFamily="49" charset="0"/>
              </a:rPr>
              <a:t>$L = \</a:t>
            </a:r>
            <a:r>
              <a:rPr lang="de-DE" b="0" dirty="0" err="1">
                <a:solidFill>
                  <a:srgbClr val="4EC9B0"/>
                </a:solidFill>
                <a:effectLst/>
                <a:latin typeface="Consolas" panose="020B0609020204030204" pitchFamily="49" charset="0"/>
              </a:rPr>
              <a:t>frac</a:t>
            </a:r>
            <a:r>
              <a:rPr lang="de-DE" b="0" dirty="0">
                <a:solidFill>
                  <a:srgbClr val="4EC9B0"/>
                </a:solidFill>
                <a:effectLst/>
                <a:latin typeface="Consolas" panose="020B0609020204030204" pitchFamily="49" charset="0"/>
              </a:rPr>
              <a:t>{</a:t>
            </a:r>
            <a:r>
              <a:rPr lang="de-DE" b="0" dirty="0">
                <a:solidFill>
                  <a:srgbClr val="B5CEA8"/>
                </a:solidFill>
                <a:effectLst/>
                <a:latin typeface="Consolas" panose="020B0609020204030204" pitchFamily="49" charset="0"/>
              </a:rPr>
              <a:t>8</a:t>
            </a:r>
            <a:r>
              <a:rPr lang="de-DE" b="0" dirty="0">
                <a:solidFill>
                  <a:srgbClr val="4EC9B0"/>
                </a:solidFill>
                <a:effectLst/>
                <a:latin typeface="Consolas" panose="020B0609020204030204" pitchFamily="49" charset="0"/>
              </a:rPr>
              <a:t> </a:t>
            </a:r>
            <a:r>
              <a:rPr lang="de-DE" b="0" dirty="0">
                <a:solidFill>
                  <a:srgbClr val="569CD6"/>
                </a:solidFill>
                <a:effectLst/>
                <a:latin typeface="Consolas" panose="020B0609020204030204" pitchFamily="49" charset="0"/>
              </a:rPr>
              <a:t>\</a:t>
            </a:r>
            <a:r>
              <a:rPr lang="de-DE" b="0" dirty="0" err="1">
                <a:solidFill>
                  <a:srgbClr val="569CD6"/>
                </a:solidFill>
                <a:effectLst/>
                <a:latin typeface="Consolas" panose="020B0609020204030204" pitchFamily="49" charset="0"/>
              </a:rPr>
              <a:t>cdot</a:t>
            </a:r>
            <a:r>
              <a:rPr lang="de-DE" b="0" dirty="0">
                <a:solidFill>
                  <a:srgbClr val="4EC9B0"/>
                </a:solidFill>
                <a:effectLst/>
                <a:latin typeface="Consolas" panose="020B0609020204030204" pitchFamily="49" charset="0"/>
              </a:rPr>
              <a:t> </a:t>
            </a:r>
            <a:r>
              <a:rPr lang="de-DE" b="0" dirty="0" err="1">
                <a:solidFill>
                  <a:srgbClr val="4EC9B0"/>
                </a:solidFill>
                <a:effectLst/>
                <a:latin typeface="Consolas" panose="020B0609020204030204" pitchFamily="49" charset="0"/>
              </a:rPr>
              <a:t>cen</a:t>
            </a:r>
            <a:r>
              <a:rPr lang="de-DE" b="0" dirty="0">
                <a:solidFill>
                  <a:srgbClr val="4EC9B0"/>
                </a:solidFill>
                <a:effectLst/>
                <a:latin typeface="Consolas" panose="020B0609020204030204" pitchFamily="49" charset="0"/>
              </a:rPr>
              <a:t> + </a:t>
            </a:r>
            <a:r>
              <a:rPr lang="de-DE" b="0" dirty="0">
                <a:solidFill>
                  <a:srgbClr val="B5CEA8"/>
                </a:solidFill>
                <a:effectLst/>
                <a:latin typeface="Consolas" panose="020B0609020204030204" pitchFamily="49" charset="0"/>
              </a:rPr>
              <a:t>5</a:t>
            </a:r>
            <a:r>
              <a:rPr lang="de-DE" b="0" dirty="0">
                <a:solidFill>
                  <a:srgbClr val="4EC9B0"/>
                </a:solidFill>
                <a:effectLst/>
                <a:latin typeface="Consolas" panose="020B0609020204030204" pitchFamily="49" charset="0"/>
              </a:rPr>
              <a:t>}{</a:t>
            </a:r>
            <a:r>
              <a:rPr lang="de-DE" b="0" dirty="0">
                <a:solidFill>
                  <a:srgbClr val="B5CEA8"/>
                </a:solidFill>
                <a:effectLst/>
                <a:latin typeface="Consolas" panose="020B0609020204030204" pitchFamily="49" charset="0"/>
              </a:rPr>
              <a:t>25</a:t>
            </a:r>
            <a:r>
              <a:rPr lang="de-DE" b="0" dirty="0">
                <a:solidFill>
                  <a:srgbClr val="4EC9B0"/>
                </a:solidFill>
                <a:effectLst/>
                <a:latin typeface="Consolas" panose="020B0609020204030204" pitchFamily="49" charset="0"/>
              </a:rPr>
              <a:t>}$</a:t>
            </a:r>
            <a:endParaRPr lang="sl-SI" b="0" dirty="0">
              <a:solidFill>
                <a:srgbClr val="4EC9B0"/>
              </a:solidFill>
              <a:effectLst/>
              <a:latin typeface="Consolas" panose="020B0609020204030204" pitchFamily="49" charset="0"/>
            </a:endParaRPr>
          </a:p>
          <a:p>
            <a:pPr marL="457200" lvl="1" indent="0">
              <a:buNone/>
            </a:pPr>
            <a:r>
              <a:rPr lang="sl-SI" b="0" dirty="0">
                <a:solidFill>
                  <a:srgbClr val="4EC9B0"/>
                </a:solidFill>
                <a:effectLst/>
                <a:latin typeface="Consolas" panose="020B0609020204030204" pitchFamily="49" charset="0"/>
              </a:rPr>
              <a:t>Ta odraža napako pri uporabi </a:t>
            </a:r>
            <a:r>
              <a:rPr lang="sl-SI" b="0" dirty="0" err="1">
                <a:solidFill>
                  <a:srgbClr val="4EC9B0"/>
                </a:solidFill>
                <a:effectLst/>
                <a:latin typeface="Consolas" panose="020B0609020204030204" pitchFamily="49" charset="0"/>
              </a:rPr>
              <a:t>metonskega</a:t>
            </a:r>
            <a:r>
              <a:rPr lang="sl-SI" b="0" dirty="0">
                <a:solidFill>
                  <a:srgbClr val="4EC9B0"/>
                </a:solidFill>
                <a:effectLst/>
                <a:latin typeface="Consolas" panose="020B0609020204030204" pitchFamily="49" charset="0"/>
              </a:rPr>
              <a:t> cikla v gregorijanskem koledarju in se vsakih 2500 let osemkrat poveča za 1.</a:t>
            </a:r>
            <a:endParaRPr lang="sl-SI" b="0" dirty="0">
              <a:solidFill>
                <a:srgbClr val="D4D4D4"/>
              </a:solidFill>
              <a:effectLst/>
              <a:latin typeface="Consolas" panose="020B0609020204030204" pitchFamily="49" charset="0"/>
            </a:endParaRPr>
          </a:p>
          <a:p>
            <a:pPr marL="228600" indent="-228600">
              <a:buAutoNum type="arabicPeriod"/>
            </a:pPr>
            <a:r>
              <a:rPr lang="sl-SI" b="0" dirty="0">
                <a:solidFill>
                  <a:srgbClr val="D4D4D4"/>
                </a:solidFill>
                <a:effectLst/>
                <a:latin typeface="Consolas" panose="020B0609020204030204" pitchFamily="49" charset="0"/>
              </a:rPr>
              <a:t>Izračunamo </a:t>
            </a:r>
            <a:r>
              <a:rPr lang="de-DE" b="0" dirty="0">
                <a:solidFill>
                  <a:srgbClr val="4EC9B0"/>
                </a:solidFill>
                <a:effectLst/>
                <a:latin typeface="Consolas" panose="020B0609020204030204" pitchFamily="49" charset="0"/>
              </a:rPr>
              <a:t>$</a:t>
            </a:r>
            <a:r>
              <a:rPr lang="de-DE" b="0" dirty="0" err="1">
                <a:solidFill>
                  <a:srgbClr val="4EC9B0"/>
                </a:solidFill>
                <a:effectLst/>
                <a:latin typeface="Consolas" panose="020B0609020204030204" pitchFamily="49" charset="0"/>
              </a:rPr>
              <a:t>e_g</a:t>
            </a:r>
            <a:r>
              <a:rPr lang="de-DE" b="0" dirty="0">
                <a:solidFill>
                  <a:srgbClr val="4EC9B0"/>
                </a:solidFill>
                <a:effectLst/>
                <a:latin typeface="Consolas" panose="020B0609020204030204" pitchFamily="49" charset="0"/>
              </a:rPr>
              <a:t>' = </a:t>
            </a:r>
            <a:r>
              <a:rPr lang="de-DE" b="0" dirty="0" err="1">
                <a:solidFill>
                  <a:srgbClr val="4EC9B0"/>
                </a:solidFill>
                <a:effectLst/>
                <a:latin typeface="Consolas" panose="020B0609020204030204" pitchFamily="49" charset="0"/>
              </a:rPr>
              <a:t>e_j</a:t>
            </a:r>
            <a:r>
              <a:rPr lang="de-DE" b="0" dirty="0">
                <a:solidFill>
                  <a:srgbClr val="4EC9B0"/>
                </a:solidFill>
                <a:effectLst/>
                <a:latin typeface="Consolas" panose="020B0609020204030204" pitchFamily="49" charset="0"/>
              </a:rPr>
              <a:t> - S + L + </a:t>
            </a:r>
            <a:r>
              <a:rPr lang="de-DE" b="0" dirty="0">
                <a:solidFill>
                  <a:srgbClr val="B5CEA8"/>
                </a:solidFill>
                <a:effectLst/>
                <a:latin typeface="Consolas" panose="020B0609020204030204" pitchFamily="49" charset="0"/>
              </a:rPr>
              <a:t>8</a:t>
            </a:r>
            <a:r>
              <a:rPr lang="de-DE" b="0" dirty="0">
                <a:solidFill>
                  <a:srgbClr val="4EC9B0"/>
                </a:solidFill>
                <a:effectLst/>
                <a:latin typeface="Consolas" panose="020B0609020204030204" pitchFamily="49" charset="0"/>
              </a:rPr>
              <a:t>$</a:t>
            </a:r>
            <a:r>
              <a:rPr lang="de-DE" b="0" dirty="0">
                <a:solidFill>
                  <a:srgbClr val="D4D4D4"/>
                </a:solidFill>
                <a:effectLst/>
                <a:latin typeface="Consolas" panose="020B0609020204030204" pitchFamily="49" charset="0"/>
              </a:rPr>
              <a:t>. </a:t>
            </a:r>
            <a:endParaRPr lang="sl-SI" b="0" dirty="0">
              <a:solidFill>
                <a:srgbClr val="D4D4D4"/>
              </a:solidFill>
              <a:effectLst/>
              <a:latin typeface="Consolas" panose="020B0609020204030204" pitchFamily="49" charset="0"/>
            </a:endParaRPr>
          </a:p>
          <a:p>
            <a:pPr marL="228600" indent="-228600">
              <a:buAutoNum type="arabicPeriod"/>
            </a:pPr>
            <a:r>
              <a:rPr lang="sl-SI" b="0" dirty="0">
                <a:solidFill>
                  <a:srgbClr val="D4D4D4"/>
                </a:solidFill>
                <a:effectLst/>
                <a:latin typeface="Consolas" panose="020B0609020204030204" pitchFamily="49" charset="0"/>
              </a:rPr>
              <a:t>Podamo gregorijansko epakto </a:t>
            </a:r>
            <a:r>
              <a:rPr lang="de-DE" b="0" dirty="0">
                <a:solidFill>
                  <a:srgbClr val="4EC9B0"/>
                </a:solidFill>
                <a:effectLst/>
                <a:latin typeface="Consolas" panose="020B0609020204030204" pitchFamily="49" charset="0"/>
              </a:rPr>
              <a:t>$</a:t>
            </a:r>
            <a:r>
              <a:rPr lang="de-DE" b="0" dirty="0" err="1">
                <a:solidFill>
                  <a:srgbClr val="4EC9B0"/>
                </a:solidFill>
                <a:effectLst/>
                <a:latin typeface="Consolas" panose="020B0609020204030204" pitchFamily="49" charset="0"/>
              </a:rPr>
              <a:t>e_g</a:t>
            </a:r>
            <a:r>
              <a:rPr lang="de-DE" b="0" dirty="0">
                <a:solidFill>
                  <a:srgbClr val="4EC9B0"/>
                </a:solidFill>
                <a:effectLst/>
                <a:latin typeface="Consolas" panose="020B0609020204030204" pitchFamily="49" charset="0"/>
              </a:rPr>
              <a:t>' \</a:t>
            </a:r>
            <a:r>
              <a:rPr lang="de-DE" b="0" dirty="0" err="1">
                <a:solidFill>
                  <a:srgbClr val="4EC9B0"/>
                </a:solidFill>
                <a:effectLst/>
                <a:latin typeface="Consolas" panose="020B0609020204030204" pitchFamily="49" charset="0"/>
              </a:rPr>
              <a:t>bmod</a:t>
            </a:r>
            <a:r>
              <a:rPr lang="de-DE" b="0" dirty="0">
                <a:solidFill>
                  <a:srgbClr val="4EC9B0"/>
                </a:solidFill>
                <a:effectLst/>
                <a:latin typeface="Consolas" panose="020B0609020204030204" pitchFamily="49" charset="0"/>
              </a:rPr>
              <a:t> </a:t>
            </a:r>
            <a:r>
              <a:rPr lang="de-DE" b="0" dirty="0">
                <a:solidFill>
                  <a:srgbClr val="B5CEA8"/>
                </a:solidFill>
                <a:effectLst/>
                <a:latin typeface="Consolas" panose="020B0609020204030204" pitchFamily="49" charset="0"/>
              </a:rPr>
              <a:t>30</a:t>
            </a:r>
            <a:r>
              <a:rPr lang="de-DE" b="0" dirty="0">
                <a:solidFill>
                  <a:srgbClr val="4EC9B0"/>
                </a:solidFill>
                <a:effectLst/>
                <a:latin typeface="Consolas" panose="020B0609020204030204" pitchFamily="49" charset="0"/>
              </a:rPr>
              <a:t>$</a:t>
            </a:r>
            <a:r>
              <a:rPr lang="de-DE" b="0" dirty="0">
                <a:solidFill>
                  <a:srgbClr val="D4D4D4"/>
                </a:solidFill>
                <a:effectLst/>
                <a:latin typeface="Consolas" panose="020B0609020204030204" pitchFamily="49" charset="0"/>
              </a:rPr>
              <a:t>, </a:t>
            </a:r>
            <a:r>
              <a:rPr lang="sl-SI" b="0" dirty="0">
                <a:solidFill>
                  <a:srgbClr val="D4D4D4"/>
                </a:solidFill>
                <a:effectLst/>
                <a:latin typeface="Consolas" panose="020B0609020204030204" pitchFamily="49" charset="0"/>
              </a:rPr>
              <a:t>pri čemer ponovno namesto 0 vzamemo 30.</a:t>
            </a:r>
          </a:p>
          <a:p>
            <a:pPr marL="228600" indent="-228600">
              <a:buAutoNum type="arabicPeriod"/>
            </a:pPr>
            <a:endParaRPr lang="sl-SI" b="0" dirty="0">
              <a:solidFill>
                <a:srgbClr val="D4D4D4"/>
              </a:solidFill>
              <a:effectLst/>
              <a:latin typeface="Consolas" panose="020B0609020204030204" pitchFamily="49" charset="0"/>
            </a:endParaRPr>
          </a:p>
          <a:p>
            <a:pPr marL="0" indent="0">
              <a:buNone/>
            </a:pPr>
            <a:r>
              <a:rPr lang="sl-SI" b="0" dirty="0">
                <a:solidFill>
                  <a:srgbClr val="D4D4D4"/>
                </a:solidFill>
                <a:effectLst/>
                <a:latin typeface="Consolas" panose="020B0609020204030204" pitchFamily="49" charset="0"/>
              </a:rPr>
              <a:t>Kljub temu da je možnih julijanskih epakt le 19, gregorijanska epakta lahko zavzame poljubno vrednost med 1 in 30.</a:t>
            </a:r>
          </a:p>
          <a:p>
            <a:pPr marL="0" indent="0">
              <a:buNone/>
            </a:pPr>
            <a:endParaRPr lang="sl-SI" b="0" dirty="0">
              <a:solidFill>
                <a:srgbClr val="D4D4D4"/>
              </a:solidFill>
              <a:effectLst/>
              <a:latin typeface="Consolas" panose="020B0609020204030204" pitchFamily="49" charset="0"/>
            </a:endParaRPr>
          </a:p>
          <a:p>
            <a:pPr marL="0" indent="0">
              <a:buNone/>
            </a:pPr>
            <a:r>
              <a:rPr lang="sl-SI" b="0" dirty="0">
                <a:solidFill>
                  <a:srgbClr val="D4D4D4"/>
                </a:solidFill>
                <a:effectLst/>
                <a:latin typeface="Consolas" panose="020B0609020204030204" pitchFamily="49" charset="0"/>
              </a:rPr>
              <a:t>Datum velike noči po gregorijanskem koledarju določimo glede na epakto. Datum </a:t>
            </a:r>
            <a:r>
              <a:rPr lang="sl-SI" b="0" dirty="0" err="1">
                <a:solidFill>
                  <a:srgbClr val="D4D4D4"/>
                </a:solidFill>
                <a:effectLst/>
                <a:latin typeface="Consolas" panose="020B0609020204030204" pitchFamily="49" charset="0"/>
              </a:rPr>
              <a:t>pashalne</a:t>
            </a:r>
            <a:r>
              <a:rPr lang="sl-SI" b="0" dirty="0">
                <a:solidFill>
                  <a:srgbClr val="D4D4D4"/>
                </a:solidFill>
                <a:effectLst/>
                <a:latin typeface="Consolas" panose="020B0609020204030204" pitchFamily="49" charset="0"/>
              </a:rPr>
              <a:t> polne lune preberemo iz tabele, veliko noč pa praznujemo na nedeljo, ki temu datumu sledi.</a:t>
            </a:r>
          </a:p>
          <a:p>
            <a:pPr marL="0" indent="0">
              <a:buNone/>
            </a:pPr>
            <a:endParaRPr lang="sl-SI" b="0" dirty="0">
              <a:solidFill>
                <a:srgbClr val="D4D4D4"/>
              </a:solidFill>
              <a:effectLst/>
              <a:latin typeface="Consolas" panose="020B0609020204030204" pitchFamily="49" charset="0"/>
            </a:endParaRPr>
          </a:p>
          <a:p>
            <a:pPr marL="0" indent="0">
              <a:buNone/>
            </a:pPr>
            <a:r>
              <a:rPr lang="sl-SI" b="0" dirty="0">
                <a:solidFill>
                  <a:srgbClr val="D4D4D4"/>
                </a:solidFill>
                <a:effectLst/>
                <a:latin typeface="Consolas" panose="020B0609020204030204" pitchFamily="49" charset="0"/>
              </a:rPr>
              <a:t>Kot vidimo v tabeli, sta pri epakti 25 možna dva različna datuma. Pravega izberemo na enega od ekvivalentnih načinov:</a:t>
            </a:r>
          </a:p>
          <a:p>
            <a:pPr marL="171450" indent="-171450">
              <a:buFontTx/>
              <a:buChar char="-"/>
            </a:pPr>
            <a:r>
              <a:rPr lang="sl-SI" b="0" dirty="0">
                <a:solidFill>
                  <a:srgbClr val="D4D4D4"/>
                </a:solidFill>
                <a:effectLst/>
                <a:latin typeface="Consolas" panose="020B0609020204030204" pitchFamily="49" charset="0"/>
              </a:rPr>
              <a:t>Če trenutno stoletje vsebuje leto z epakto 24, izberemo 17. april, sicer pa 18.</a:t>
            </a:r>
          </a:p>
          <a:p>
            <a:pPr marL="171450" indent="-171450">
              <a:buFontTx/>
              <a:buChar char="-"/>
            </a:pPr>
            <a:r>
              <a:rPr lang="sl-SI" b="0" dirty="0">
                <a:solidFill>
                  <a:srgbClr val="D4D4D4"/>
                </a:solidFill>
                <a:effectLst/>
                <a:latin typeface="Consolas" panose="020B0609020204030204" pitchFamily="49" charset="0"/>
              </a:rPr>
              <a:t>Če je zlato število strogo večje od 11, izberemo 17. april, sicer pa 18.</a:t>
            </a:r>
          </a:p>
          <a:p>
            <a:pPr marL="0" indent="0">
              <a:buFontTx/>
              <a:buNone/>
            </a:pPr>
            <a:r>
              <a:rPr lang="sl-SI" b="0" dirty="0">
                <a:solidFill>
                  <a:srgbClr val="D4D4D4"/>
                </a:solidFill>
                <a:effectLst/>
                <a:latin typeface="Consolas" panose="020B0609020204030204" pitchFamily="49" charset="0"/>
              </a:rPr>
              <a:t>Dokaz, da sta oba načina ekvivalentna, opustimo, lahko pa ga preberete v članku.</a:t>
            </a:r>
          </a:p>
          <a:p>
            <a:endParaRPr lang="sl-SI" dirty="0"/>
          </a:p>
          <a:p>
            <a:endParaRPr lang="sl-SI" dirty="0"/>
          </a:p>
          <a:p>
            <a:r>
              <a:rPr lang="sl-SI" dirty="0"/>
              <a:t>-----------------------------------------------------------------------------------------------------------------------------------------------------------------------------------</a:t>
            </a:r>
          </a:p>
          <a:p>
            <a:endParaRPr lang="sl-SI" dirty="0"/>
          </a:p>
          <a:p>
            <a:endParaRPr lang="sl-SI" dirty="0"/>
          </a:p>
          <a:p>
            <a:r>
              <a:rPr lang="sl-SI" dirty="0"/>
              <a:t>Naivna splošno znana „definicija“ velike noči je „prva nedelja po prvi spomladanski polni luni“, a ta ni povsem natančna.</a:t>
            </a:r>
          </a:p>
          <a:p>
            <a:r>
              <a:rPr lang="sl-SI" dirty="0"/>
              <a:t>Veliko noč so do leta 325 praznovali na dan, ki ga je sproti določal papež, leta 325 pa so na podlagi opazovanj določili postopek za določanje tega datuma.</a:t>
            </a:r>
          </a:p>
          <a:p>
            <a:r>
              <a:rPr lang="sl-SI" dirty="0"/>
              <a:t>Skušali so najti postopek</a:t>
            </a:r>
          </a:p>
          <a:p>
            <a:endParaRPr lang="sl-SI" dirty="0"/>
          </a:p>
          <a:p>
            <a:endParaRPr lang="sl-SI" dirty="0"/>
          </a:p>
          <a:p>
            <a:r>
              <a:rPr lang="sl-SI" dirty="0"/>
              <a:t>izhaja iz židovskega koledarja, ki ga ne moremo prenesti v našega (Julijanski, </a:t>
            </a:r>
            <a:r>
              <a:rPr lang="sl-SI" dirty="0" err="1"/>
              <a:t>Gregorjanski</a:t>
            </a:r>
            <a:r>
              <a:rPr lang="sl-SI" dirty="0"/>
              <a:t>) na fiksen datum -&gt; se določa po polnih lunah </a:t>
            </a:r>
            <a:r>
              <a:rPr lang="sl-SI" dirty="0" err="1"/>
              <a:t>ipd</a:t>
            </a:r>
            <a:endParaRPr lang="sl-SI" dirty="0"/>
          </a:p>
          <a:p>
            <a:endParaRPr lang="sl-SI" dirty="0"/>
          </a:p>
          <a:p>
            <a:r>
              <a:rPr lang="sl-SI" dirty="0"/>
              <a:t>spomladansko -&gt; enakonočje</a:t>
            </a:r>
          </a:p>
          <a:p>
            <a:r>
              <a:rPr lang="sl-SI" dirty="0"/>
              <a:t>tik pred polnočjo + različni časovni pasovi -&gt; tik po nekje drugje?</a:t>
            </a:r>
          </a:p>
          <a:p>
            <a:r>
              <a:rPr lang="sl-SI" dirty="0"/>
              <a:t> -</a:t>
            </a:r>
            <a:r>
              <a:rPr lang="sl-SI" dirty="0">
                <a:sym typeface="Wingdings" panose="05000000000000000000" pitchFamily="2" charset="2"/>
              </a:rPr>
              <a:t>&gt; imamo nek idealiziran sistem določanja polne lune in ne dejanskega ekvinokcija – uporablja 21. marec (20? – polna luna po 20, oz. </a:t>
            </a:r>
            <a:r>
              <a:rPr lang="sl-SI" dirty="0" err="1">
                <a:sym typeface="Wingdings" panose="05000000000000000000" pitchFamily="2" charset="2"/>
              </a:rPr>
              <a:t>vkljucno</a:t>
            </a:r>
            <a:r>
              <a:rPr lang="sl-SI" dirty="0">
                <a:sym typeface="Wingdings" panose="05000000000000000000" pitchFamily="2" charset="2"/>
              </a:rPr>
              <a:t> 21) (dejanski ekvinokcij lahko pride na 19 /20/21)</a:t>
            </a:r>
          </a:p>
          <a:p>
            <a:r>
              <a:rPr lang="sl-SI" dirty="0">
                <a:sym typeface="Wingdings" panose="05000000000000000000" pitchFamily="2" charset="2"/>
              </a:rPr>
              <a:t>-&gt; </a:t>
            </a:r>
            <a:r>
              <a:rPr lang="sl-SI" dirty="0" err="1">
                <a:sym typeface="Wingdings" panose="05000000000000000000" pitchFamily="2" charset="2"/>
              </a:rPr>
              <a:t>pashalne</a:t>
            </a:r>
            <a:r>
              <a:rPr lang="sl-SI" dirty="0">
                <a:sym typeface="Wingdings" panose="05000000000000000000" pitchFamily="2" charset="2"/>
              </a:rPr>
              <a:t> tabele</a:t>
            </a:r>
          </a:p>
          <a:p>
            <a:endParaRPr lang="sl-SI" dirty="0">
              <a:sym typeface="Wingdings" panose="05000000000000000000" pitchFamily="2" charset="2"/>
            </a:endParaRPr>
          </a:p>
          <a:p>
            <a:r>
              <a:rPr lang="sl-SI" dirty="0">
                <a:sym typeface="Wingdings" panose="05000000000000000000" pitchFamily="2" charset="2"/>
              </a:rPr>
              <a:t>junija 325 so astronomi </a:t>
            </a:r>
            <a:r>
              <a:rPr lang="sl-SI" dirty="0" err="1">
                <a:sym typeface="Wingdings" panose="05000000000000000000" pitchFamily="2" charset="2"/>
              </a:rPr>
              <a:t>izracunali</a:t>
            </a:r>
            <a:r>
              <a:rPr lang="sl-SI" dirty="0">
                <a:sym typeface="Wingdings" panose="05000000000000000000" pitchFamily="2" charset="2"/>
              </a:rPr>
              <a:t> polne lune za naprej, ki se od dejanskih razlikujejo za </a:t>
            </a:r>
            <a:r>
              <a:rPr lang="sl-SI" dirty="0" err="1">
                <a:sym typeface="Wingdings" panose="05000000000000000000" pitchFamily="2" charset="2"/>
              </a:rPr>
              <a:t>max</a:t>
            </a:r>
            <a:r>
              <a:rPr lang="sl-SI" dirty="0">
                <a:sym typeface="Wingdings" panose="05000000000000000000" pitchFamily="2" charset="2"/>
              </a:rPr>
              <a:t> 3 dni (navadno ne več kot 1 dan, nikoli pa več kot 3 – je pa res, da je astronomska polna luna lahko dvodneven dogodek glede na časovne pasove, </a:t>
            </a:r>
            <a:r>
              <a:rPr lang="sl-SI" dirty="0" err="1">
                <a:sym typeface="Wingdings" panose="05000000000000000000" pitchFamily="2" charset="2"/>
              </a:rPr>
              <a:t>pashalna</a:t>
            </a:r>
            <a:r>
              <a:rPr lang="sl-SI" dirty="0">
                <a:sym typeface="Wingdings" panose="05000000000000000000" pitchFamily="2" charset="2"/>
              </a:rPr>
              <a:t> je pa samo en dan)</a:t>
            </a:r>
          </a:p>
          <a:p>
            <a:r>
              <a:rPr lang="sl-SI" dirty="0">
                <a:sym typeface="Wingdings" panose="05000000000000000000" pitchFamily="2" charset="2"/>
              </a:rPr>
              <a:t>pred tem so imeli druge metode in niti niso praznovali tako kot danes (glede na luno) – drug datum, ne druga metoda </a:t>
            </a:r>
            <a:r>
              <a:rPr lang="sl-SI" dirty="0" err="1">
                <a:sym typeface="Wingdings" panose="05000000000000000000" pitchFamily="2" charset="2"/>
              </a:rPr>
              <a:t>dolocanja</a:t>
            </a:r>
            <a:r>
              <a:rPr lang="sl-SI" dirty="0">
                <a:sym typeface="Wingdings" panose="05000000000000000000" pitchFamily="2" charset="2"/>
              </a:rPr>
              <a:t> iste stvari (glede na židovsko pasho</a:t>
            </a:r>
          </a:p>
          <a:p>
            <a:endParaRPr lang="sl-SI" dirty="0">
              <a:sym typeface="Wingdings" panose="05000000000000000000" pitchFamily="2" charset="2"/>
            </a:endParaRPr>
          </a:p>
          <a:p>
            <a:r>
              <a:rPr lang="sl-SI" dirty="0">
                <a:sym typeface="Wingdings" panose="05000000000000000000" pitchFamily="2" charset="2"/>
              </a:rPr>
              <a:t>velika noč == nedelja točno po </a:t>
            </a:r>
            <a:r>
              <a:rPr lang="sl-SI" dirty="0" err="1">
                <a:sym typeface="Wingdings" panose="05000000000000000000" pitchFamily="2" charset="2"/>
              </a:rPr>
              <a:t>paschal</a:t>
            </a:r>
            <a:r>
              <a:rPr lang="sl-SI" dirty="0">
                <a:sym typeface="Wingdings" panose="05000000000000000000" pitchFamily="2" charset="2"/>
              </a:rPr>
              <a:t> </a:t>
            </a:r>
            <a:r>
              <a:rPr lang="sl-SI" dirty="0" err="1">
                <a:sym typeface="Wingdings" panose="05000000000000000000" pitchFamily="2" charset="2"/>
              </a:rPr>
              <a:t>full</a:t>
            </a:r>
            <a:r>
              <a:rPr lang="sl-SI" dirty="0">
                <a:sym typeface="Wingdings" panose="05000000000000000000" pitchFamily="2" charset="2"/>
              </a:rPr>
              <a:t> </a:t>
            </a:r>
            <a:r>
              <a:rPr lang="sl-SI" dirty="0" err="1">
                <a:sym typeface="Wingdings" panose="05000000000000000000" pitchFamily="2" charset="2"/>
              </a:rPr>
              <a:t>moon</a:t>
            </a:r>
            <a:r>
              <a:rPr lang="sl-SI" dirty="0">
                <a:sym typeface="Wingdings" panose="05000000000000000000" pitchFamily="2" charset="2"/>
              </a:rPr>
              <a:t> (</a:t>
            </a:r>
            <a:r>
              <a:rPr lang="sl-SI" dirty="0" err="1">
                <a:sym typeface="Wingdings" panose="05000000000000000000" pitchFamily="2" charset="2"/>
              </a:rPr>
              <a:t>pashalna</a:t>
            </a:r>
            <a:r>
              <a:rPr lang="sl-SI" dirty="0">
                <a:sym typeface="Wingdings" panose="05000000000000000000" pitchFamily="2" charset="2"/>
              </a:rPr>
              <a:t> polna luna)</a:t>
            </a:r>
          </a:p>
          <a:p>
            <a:r>
              <a:rPr lang="sl-SI" dirty="0">
                <a:sym typeface="Wingdings" panose="05000000000000000000" pitchFamily="2" charset="2"/>
              </a:rPr>
              <a:t>-&gt; glavni problem je določiti </a:t>
            </a:r>
            <a:r>
              <a:rPr lang="sl-SI" dirty="0" err="1">
                <a:sym typeface="Wingdings" panose="05000000000000000000" pitchFamily="2" charset="2"/>
              </a:rPr>
              <a:t>paschal</a:t>
            </a:r>
            <a:r>
              <a:rPr lang="sl-SI" dirty="0">
                <a:sym typeface="Wingdings" panose="05000000000000000000" pitchFamily="2" charset="2"/>
              </a:rPr>
              <a:t> </a:t>
            </a:r>
            <a:r>
              <a:rPr lang="sl-SI" dirty="0" err="1">
                <a:sym typeface="Wingdings" panose="05000000000000000000" pitchFamily="2" charset="2"/>
              </a:rPr>
              <a:t>full</a:t>
            </a:r>
            <a:r>
              <a:rPr lang="sl-SI" dirty="0">
                <a:sym typeface="Wingdings" panose="05000000000000000000" pitchFamily="2" charset="2"/>
              </a:rPr>
              <a:t> </a:t>
            </a:r>
            <a:r>
              <a:rPr lang="sl-SI" dirty="0" err="1">
                <a:sym typeface="Wingdings" panose="05000000000000000000" pitchFamily="2" charset="2"/>
              </a:rPr>
              <a:t>moon</a:t>
            </a:r>
            <a:endParaRPr lang="de-DE" dirty="0"/>
          </a:p>
        </p:txBody>
      </p:sp>
      <p:sp>
        <p:nvSpPr>
          <p:cNvPr id="4" name="Slide Number Placeholder 3"/>
          <p:cNvSpPr>
            <a:spLocks noGrp="1"/>
          </p:cNvSpPr>
          <p:nvPr>
            <p:ph type="sldNum" sz="quarter" idx="5"/>
          </p:nvPr>
        </p:nvSpPr>
        <p:spPr/>
        <p:txBody>
          <a:bodyPr/>
          <a:lstStyle/>
          <a:p>
            <a:fld id="{178BE90A-DB1C-4E46-BD38-792447FB06EB}" type="slidenum">
              <a:rPr lang="de-DE" smtClean="0"/>
              <a:t>4</a:t>
            </a:fld>
            <a:endParaRPr lang="de-DE"/>
          </a:p>
        </p:txBody>
      </p:sp>
    </p:spTree>
    <p:extLst>
      <p:ext uri="{BB962C8B-B14F-4D97-AF65-F5344CB8AC3E}">
        <p14:creationId xmlns:p14="http://schemas.microsoft.com/office/powerpoint/2010/main" val="56381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178BE90A-DB1C-4E46-BD38-792447FB06EB}" type="slidenum">
              <a:rPr lang="de-DE" smtClean="0"/>
              <a:t>5</a:t>
            </a:fld>
            <a:endParaRPr lang="de-DE"/>
          </a:p>
        </p:txBody>
      </p:sp>
    </p:spTree>
    <p:extLst>
      <p:ext uri="{BB962C8B-B14F-4D97-AF65-F5344CB8AC3E}">
        <p14:creationId xmlns:p14="http://schemas.microsoft.com/office/powerpoint/2010/main" val="4228947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l-SI" dirty="0"/>
              <a:t>Primer: velika noč letos</a:t>
            </a:r>
            <a:endParaRPr lang="de-DE" dirty="0"/>
          </a:p>
        </p:txBody>
      </p:sp>
      <p:sp>
        <p:nvSpPr>
          <p:cNvPr id="4" name="Slide Number Placeholder 3"/>
          <p:cNvSpPr>
            <a:spLocks noGrp="1"/>
          </p:cNvSpPr>
          <p:nvPr>
            <p:ph type="sldNum" sz="quarter" idx="5"/>
          </p:nvPr>
        </p:nvSpPr>
        <p:spPr/>
        <p:txBody>
          <a:bodyPr/>
          <a:lstStyle/>
          <a:p>
            <a:fld id="{178BE90A-DB1C-4E46-BD38-792447FB06EB}" type="slidenum">
              <a:rPr lang="de-DE" smtClean="0"/>
              <a:t>6</a:t>
            </a:fld>
            <a:endParaRPr lang="de-DE"/>
          </a:p>
        </p:txBody>
      </p:sp>
    </p:spTree>
    <p:extLst>
      <p:ext uri="{BB962C8B-B14F-4D97-AF65-F5344CB8AC3E}">
        <p14:creationId xmlns:p14="http://schemas.microsoft.com/office/powerpoint/2010/main" val="4071864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178BE90A-DB1C-4E46-BD38-792447FB06EB}" type="slidenum">
              <a:rPr lang="de-DE" smtClean="0"/>
              <a:t>7</a:t>
            </a:fld>
            <a:endParaRPr lang="de-DE"/>
          </a:p>
        </p:txBody>
      </p:sp>
    </p:spTree>
    <p:extLst>
      <p:ext uri="{BB962C8B-B14F-4D97-AF65-F5344CB8AC3E}">
        <p14:creationId xmlns:p14="http://schemas.microsoft.com/office/powerpoint/2010/main" val="1529205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l-SI" dirty="0"/>
              <a:t>Gauss v svojem delu podaja enostavnejši algoritem za izračun datuma velike noči tako po julijanskem kot tudi po gregorijanskem koledarju. Najprej vpelje nekatere oznake: $a$, $b$, $c$, $d$, $e$, pri čemer sta M in N za računanje datuma v julijanskem koledarju konstanti, za računanje datuma v gregorijanskem koledarju pa ju v splošnem lahko izračunamo iz stoletja na naslednji način: … (k je za leta 100k do 100k + 99, pred uveljavitvijo pa 16 (za 1582 -)).</a:t>
            </a:r>
          </a:p>
          <a:p>
            <a:endParaRPr lang="sl-SI" dirty="0"/>
          </a:p>
          <a:p>
            <a:r>
              <a:rPr lang="sl-SI" dirty="0"/>
              <a:t>Pri tem imamo v gregorijanskem koledarju ti dve izjemi:</a:t>
            </a:r>
          </a:p>
          <a:p>
            <a:pPr marL="228600" indent="-228600">
              <a:buAutoNum type="arabicPeriod"/>
            </a:pPr>
            <a:r>
              <a:rPr lang="sl-SI" dirty="0"/>
              <a:t>Če za datum velike noči dobimo 26. april, namesto tega vedno vzamemo 19. april.</a:t>
            </a:r>
          </a:p>
          <a:p>
            <a:pPr marL="228600" indent="-228600">
              <a:buAutoNum type="arabicPeriod"/>
            </a:pPr>
            <a:r>
              <a:rPr lang="sl-SI" dirty="0"/>
              <a:t>Če dobimo d = 28 in e = 6 ter število 11M+11 pri deljenju s 30 da ostanek, manjši od 19, namesto 25. aprila vzamemo 18.</a:t>
            </a:r>
          </a:p>
          <a:p>
            <a:endParaRPr lang="sl-SI" dirty="0"/>
          </a:p>
          <a:p>
            <a:endParaRPr lang="sl-SI" dirty="0"/>
          </a:p>
          <a:p>
            <a:r>
              <a:rPr lang="sl-SI" dirty="0"/>
              <a:t>zgled – letošnja velika noč</a:t>
            </a:r>
          </a:p>
          <a:p>
            <a:endParaRPr lang="sl-SI" dirty="0"/>
          </a:p>
          <a:p>
            <a:endParaRPr lang="sl-SI" dirty="0"/>
          </a:p>
          <a:p>
            <a:r>
              <a:rPr lang="sl-SI" dirty="0"/>
              <a:t>Razmislimo, da podan algoritem velja. Začnimo pri julijanskem koledarju. Prvi korak algoritma je deljenje po modulu 19, ki ga najdemo tudi v prej opisanem postopku. Z njim namreč določimo zlato število leta.</a:t>
            </a:r>
          </a:p>
        </p:txBody>
      </p:sp>
      <p:sp>
        <p:nvSpPr>
          <p:cNvPr id="4" name="Slide Number Placeholder 3"/>
          <p:cNvSpPr>
            <a:spLocks noGrp="1"/>
          </p:cNvSpPr>
          <p:nvPr>
            <p:ph type="sldNum" sz="quarter" idx="5"/>
          </p:nvPr>
        </p:nvSpPr>
        <p:spPr/>
        <p:txBody>
          <a:bodyPr/>
          <a:lstStyle/>
          <a:p>
            <a:fld id="{178BE90A-DB1C-4E46-BD38-792447FB06EB}" type="slidenum">
              <a:rPr lang="de-DE" smtClean="0"/>
              <a:t>8</a:t>
            </a:fld>
            <a:endParaRPr lang="de-DE"/>
          </a:p>
        </p:txBody>
      </p:sp>
    </p:spTree>
    <p:extLst>
      <p:ext uri="{BB962C8B-B14F-4D97-AF65-F5344CB8AC3E}">
        <p14:creationId xmlns:p14="http://schemas.microsoft.com/office/powerpoint/2010/main" val="3364923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l-SI" dirty="0"/>
              <a:t>Datum </a:t>
            </a:r>
            <a:r>
              <a:rPr lang="sl-SI" dirty="0" err="1"/>
              <a:t>pashalne</a:t>
            </a:r>
            <a:r>
              <a:rPr lang="sl-SI" dirty="0"/>
              <a:t> polne lune smo potem prebrali s tabele.</a:t>
            </a:r>
            <a:endParaRPr lang="de-DE" dirty="0"/>
          </a:p>
        </p:txBody>
      </p:sp>
      <p:sp>
        <p:nvSpPr>
          <p:cNvPr id="4" name="Slide Number Placeholder 3"/>
          <p:cNvSpPr>
            <a:spLocks noGrp="1"/>
          </p:cNvSpPr>
          <p:nvPr>
            <p:ph type="sldNum" sz="quarter" idx="5"/>
          </p:nvPr>
        </p:nvSpPr>
        <p:spPr/>
        <p:txBody>
          <a:bodyPr/>
          <a:lstStyle/>
          <a:p>
            <a:fld id="{178BE90A-DB1C-4E46-BD38-792447FB06EB}" type="slidenum">
              <a:rPr lang="de-DE" smtClean="0"/>
              <a:t>9</a:t>
            </a:fld>
            <a:endParaRPr lang="de-DE"/>
          </a:p>
        </p:txBody>
      </p:sp>
    </p:spTree>
    <p:extLst>
      <p:ext uri="{BB962C8B-B14F-4D97-AF65-F5344CB8AC3E}">
        <p14:creationId xmlns:p14="http://schemas.microsoft.com/office/powerpoint/2010/main" val="3971134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2421E-E1C8-62C2-CA60-B8CA00A39C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5E87E847-DE96-C496-2FFB-63776AEBD0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F70075BB-2845-94CF-4059-0558FE2748F2}"/>
              </a:ext>
            </a:extLst>
          </p:cNvPr>
          <p:cNvSpPr>
            <a:spLocks noGrp="1"/>
          </p:cNvSpPr>
          <p:nvPr>
            <p:ph type="dt" sz="half" idx="10"/>
          </p:nvPr>
        </p:nvSpPr>
        <p:spPr/>
        <p:txBody>
          <a:bodyPr/>
          <a:lstStyle/>
          <a:p>
            <a:fld id="{A9446DD5-8117-4B97-BA48-97937E653A73}" type="datetimeFigureOut">
              <a:rPr lang="de-DE" smtClean="0"/>
              <a:t>11.04.2023</a:t>
            </a:fld>
            <a:endParaRPr lang="de-DE"/>
          </a:p>
        </p:txBody>
      </p:sp>
      <p:sp>
        <p:nvSpPr>
          <p:cNvPr id="5" name="Footer Placeholder 4">
            <a:extLst>
              <a:ext uri="{FF2B5EF4-FFF2-40B4-BE49-F238E27FC236}">
                <a16:creationId xmlns:a16="http://schemas.microsoft.com/office/drawing/2014/main" id="{A0E55428-02A5-0A80-6254-B7FC1A193FB6}"/>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141FFCC0-1F39-B3A7-61C7-F2C0A1F221E6}"/>
              </a:ext>
            </a:extLst>
          </p:cNvPr>
          <p:cNvSpPr>
            <a:spLocks noGrp="1"/>
          </p:cNvSpPr>
          <p:nvPr>
            <p:ph type="sldNum" sz="quarter" idx="12"/>
          </p:nvPr>
        </p:nvSpPr>
        <p:spPr/>
        <p:txBody>
          <a:bodyPr/>
          <a:lstStyle/>
          <a:p>
            <a:fld id="{9530CB49-8C7D-4ADF-83B2-93A2496CA9AD}" type="slidenum">
              <a:rPr lang="de-DE" smtClean="0"/>
              <a:t>‹#›</a:t>
            </a:fld>
            <a:endParaRPr lang="de-DE"/>
          </a:p>
        </p:txBody>
      </p:sp>
    </p:spTree>
    <p:extLst>
      <p:ext uri="{BB962C8B-B14F-4D97-AF65-F5344CB8AC3E}">
        <p14:creationId xmlns:p14="http://schemas.microsoft.com/office/powerpoint/2010/main" val="1228238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33FFF-A91B-5A82-0445-A0E4176F45AD}"/>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A063393F-1665-2BF8-3E51-A6F6BC6F3E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29D0E90E-4DC7-BE30-3FAE-DC396EDAAEC1}"/>
              </a:ext>
            </a:extLst>
          </p:cNvPr>
          <p:cNvSpPr>
            <a:spLocks noGrp="1"/>
          </p:cNvSpPr>
          <p:nvPr>
            <p:ph type="dt" sz="half" idx="10"/>
          </p:nvPr>
        </p:nvSpPr>
        <p:spPr/>
        <p:txBody>
          <a:bodyPr/>
          <a:lstStyle/>
          <a:p>
            <a:fld id="{A9446DD5-8117-4B97-BA48-97937E653A73}" type="datetimeFigureOut">
              <a:rPr lang="de-DE" smtClean="0"/>
              <a:t>11.04.2023</a:t>
            </a:fld>
            <a:endParaRPr lang="de-DE"/>
          </a:p>
        </p:txBody>
      </p:sp>
      <p:sp>
        <p:nvSpPr>
          <p:cNvPr id="5" name="Footer Placeholder 4">
            <a:extLst>
              <a:ext uri="{FF2B5EF4-FFF2-40B4-BE49-F238E27FC236}">
                <a16:creationId xmlns:a16="http://schemas.microsoft.com/office/drawing/2014/main" id="{33635DE3-B0B6-892F-E340-0C69063B70C2}"/>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D3B9EEE8-EF75-0080-F959-52DBA550A173}"/>
              </a:ext>
            </a:extLst>
          </p:cNvPr>
          <p:cNvSpPr>
            <a:spLocks noGrp="1"/>
          </p:cNvSpPr>
          <p:nvPr>
            <p:ph type="sldNum" sz="quarter" idx="12"/>
          </p:nvPr>
        </p:nvSpPr>
        <p:spPr/>
        <p:txBody>
          <a:bodyPr/>
          <a:lstStyle/>
          <a:p>
            <a:fld id="{9530CB49-8C7D-4ADF-83B2-93A2496CA9AD}" type="slidenum">
              <a:rPr lang="de-DE" smtClean="0"/>
              <a:t>‹#›</a:t>
            </a:fld>
            <a:endParaRPr lang="de-DE"/>
          </a:p>
        </p:txBody>
      </p:sp>
    </p:spTree>
    <p:extLst>
      <p:ext uri="{BB962C8B-B14F-4D97-AF65-F5344CB8AC3E}">
        <p14:creationId xmlns:p14="http://schemas.microsoft.com/office/powerpoint/2010/main" val="304154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95968F-E4A0-079B-8231-3323E674EB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28BEA84F-9BE9-9115-34A2-50B59BB4A7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87546A40-B2EB-3EC6-2AE3-57220CA891B4}"/>
              </a:ext>
            </a:extLst>
          </p:cNvPr>
          <p:cNvSpPr>
            <a:spLocks noGrp="1"/>
          </p:cNvSpPr>
          <p:nvPr>
            <p:ph type="dt" sz="half" idx="10"/>
          </p:nvPr>
        </p:nvSpPr>
        <p:spPr/>
        <p:txBody>
          <a:bodyPr/>
          <a:lstStyle/>
          <a:p>
            <a:fld id="{A9446DD5-8117-4B97-BA48-97937E653A73}" type="datetimeFigureOut">
              <a:rPr lang="de-DE" smtClean="0"/>
              <a:t>11.04.2023</a:t>
            </a:fld>
            <a:endParaRPr lang="de-DE"/>
          </a:p>
        </p:txBody>
      </p:sp>
      <p:sp>
        <p:nvSpPr>
          <p:cNvPr id="5" name="Footer Placeholder 4">
            <a:extLst>
              <a:ext uri="{FF2B5EF4-FFF2-40B4-BE49-F238E27FC236}">
                <a16:creationId xmlns:a16="http://schemas.microsoft.com/office/drawing/2014/main" id="{11307B21-4DA9-4BAA-9D9C-3A9E1185D585}"/>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4F375F68-7DC1-4F2A-AD6A-8341ACE00CC5}"/>
              </a:ext>
            </a:extLst>
          </p:cNvPr>
          <p:cNvSpPr>
            <a:spLocks noGrp="1"/>
          </p:cNvSpPr>
          <p:nvPr>
            <p:ph type="sldNum" sz="quarter" idx="12"/>
          </p:nvPr>
        </p:nvSpPr>
        <p:spPr/>
        <p:txBody>
          <a:bodyPr/>
          <a:lstStyle/>
          <a:p>
            <a:fld id="{9530CB49-8C7D-4ADF-83B2-93A2496CA9AD}" type="slidenum">
              <a:rPr lang="de-DE" smtClean="0"/>
              <a:t>‹#›</a:t>
            </a:fld>
            <a:endParaRPr lang="de-DE"/>
          </a:p>
        </p:txBody>
      </p:sp>
    </p:spTree>
    <p:extLst>
      <p:ext uri="{BB962C8B-B14F-4D97-AF65-F5344CB8AC3E}">
        <p14:creationId xmlns:p14="http://schemas.microsoft.com/office/powerpoint/2010/main" val="3490238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A9502-242C-2287-41CA-90AF5A81ADC3}"/>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83625D7B-BC91-01DE-1CA2-7B83335E87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2985B5DB-3B69-05B1-9924-8964CE3A4FFA}"/>
              </a:ext>
            </a:extLst>
          </p:cNvPr>
          <p:cNvSpPr>
            <a:spLocks noGrp="1"/>
          </p:cNvSpPr>
          <p:nvPr>
            <p:ph type="dt" sz="half" idx="10"/>
          </p:nvPr>
        </p:nvSpPr>
        <p:spPr/>
        <p:txBody>
          <a:bodyPr/>
          <a:lstStyle/>
          <a:p>
            <a:fld id="{A9446DD5-8117-4B97-BA48-97937E653A73}" type="datetimeFigureOut">
              <a:rPr lang="de-DE" smtClean="0"/>
              <a:t>11.04.2023</a:t>
            </a:fld>
            <a:endParaRPr lang="de-DE"/>
          </a:p>
        </p:txBody>
      </p:sp>
      <p:sp>
        <p:nvSpPr>
          <p:cNvPr id="5" name="Footer Placeholder 4">
            <a:extLst>
              <a:ext uri="{FF2B5EF4-FFF2-40B4-BE49-F238E27FC236}">
                <a16:creationId xmlns:a16="http://schemas.microsoft.com/office/drawing/2014/main" id="{7C6B20D8-D160-9194-EC71-BCBC20B92991}"/>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D66ABB3F-2DDF-D07A-902E-1478B40F3FBE}"/>
              </a:ext>
            </a:extLst>
          </p:cNvPr>
          <p:cNvSpPr>
            <a:spLocks noGrp="1"/>
          </p:cNvSpPr>
          <p:nvPr>
            <p:ph type="sldNum" sz="quarter" idx="12"/>
          </p:nvPr>
        </p:nvSpPr>
        <p:spPr/>
        <p:txBody>
          <a:bodyPr/>
          <a:lstStyle/>
          <a:p>
            <a:fld id="{9530CB49-8C7D-4ADF-83B2-93A2496CA9AD}" type="slidenum">
              <a:rPr lang="de-DE" smtClean="0"/>
              <a:t>‹#›</a:t>
            </a:fld>
            <a:endParaRPr lang="de-DE"/>
          </a:p>
        </p:txBody>
      </p:sp>
    </p:spTree>
    <p:extLst>
      <p:ext uri="{BB962C8B-B14F-4D97-AF65-F5344CB8AC3E}">
        <p14:creationId xmlns:p14="http://schemas.microsoft.com/office/powerpoint/2010/main" val="3017470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BB274-A6F4-7DC2-4A18-81BFA20D7D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F117B5D2-3CD3-AFA4-6EA4-0A0E27D341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181604-390F-F3B0-CA52-BFB275B3D43E}"/>
              </a:ext>
            </a:extLst>
          </p:cNvPr>
          <p:cNvSpPr>
            <a:spLocks noGrp="1"/>
          </p:cNvSpPr>
          <p:nvPr>
            <p:ph type="dt" sz="half" idx="10"/>
          </p:nvPr>
        </p:nvSpPr>
        <p:spPr/>
        <p:txBody>
          <a:bodyPr/>
          <a:lstStyle/>
          <a:p>
            <a:fld id="{A9446DD5-8117-4B97-BA48-97937E653A73}" type="datetimeFigureOut">
              <a:rPr lang="de-DE" smtClean="0"/>
              <a:t>11.04.2023</a:t>
            </a:fld>
            <a:endParaRPr lang="de-DE"/>
          </a:p>
        </p:txBody>
      </p:sp>
      <p:sp>
        <p:nvSpPr>
          <p:cNvPr id="5" name="Footer Placeholder 4">
            <a:extLst>
              <a:ext uri="{FF2B5EF4-FFF2-40B4-BE49-F238E27FC236}">
                <a16:creationId xmlns:a16="http://schemas.microsoft.com/office/drawing/2014/main" id="{2B92D9E6-4844-6721-805D-20714602F8E5}"/>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044AFF57-9DDD-9746-4A53-595931B10470}"/>
              </a:ext>
            </a:extLst>
          </p:cNvPr>
          <p:cNvSpPr>
            <a:spLocks noGrp="1"/>
          </p:cNvSpPr>
          <p:nvPr>
            <p:ph type="sldNum" sz="quarter" idx="12"/>
          </p:nvPr>
        </p:nvSpPr>
        <p:spPr/>
        <p:txBody>
          <a:bodyPr/>
          <a:lstStyle/>
          <a:p>
            <a:fld id="{9530CB49-8C7D-4ADF-83B2-93A2496CA9AD}" type="slidenum">
              <a:rPr lang="de-DE" smtClean="0"/>
              <a:t>‹#›</a:t>
            </a:fld>
            <a:endParaRPr lang="de-DE"/>
          </a:p>
        </p:txBody>
      </p:sp>
    </p:spTree>
    <p:extLst>
      <p:ext uri="{BB962C8B-B14F-4D97-AF65-F5344CB8AC3E}">
        <p14:creationId xmlns:p14="http://schemas.microsoft.com/office/powerpoint/2010/main" val="3781124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41C41-E96B-6199-9209-04E15A846DC9}"/>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31672D57-BED0-55CF-8CBC-2CD8FD032D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65D8CC86-FBE8-75BA-1254-AA3098B753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FE8062FC-0A27-6DBF-3337-2AE97B4D0260}"/>
              </a:ext>
            </a:extLst>
          </p:cNvPr>
          <p:cNvSpPr>
            <a:spLocks noGrp="1"/>
          </p:cNvSpPr>
          <p:nvPr>
            <p:ph type="dt" sz="half" idx="10"/>
          </p:nvPr>
        </p:nvSpPr>
        <p:spPr/>
        <p:txBody>
          <a:bodyPr/>
          <a:lstStyle/>
          <a:p>
            <a:fld id="{A9446DD5-8117-4B97-BA48-97937E653A73}" type="datetimeFigureOut">
              <a:rPr lang="de-DE" smtClean="0"/>
              <a:t>11.04.2023</a:t>
            </a:fld>
            <a:endParaRPr lang="de-DE"/>
          </a:p>
        </p:txBody>
      </p:sp>
      <p:sp>
        <p:nvSpPr>
          <p:cNvPr id="6" name="Footer Placeholder 5">
            <a:extLst>
              <a:ext uri="{FF2B5EF4-FFF2-40B4-BE49-F238E27FC236}">
                <a16:creationId xmlns:a16="http://schemas.microsoft.com/office/drawing/2014/main" id="{C6F9AE1B-F912-3295-A1DF-ABCFCCA64673}"/>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EE399A13-12B2-4963-BD5A-442EB13AD2BB}"/>
              </a:ext>
            </a:extLst>
          </p:cNvPr>
          <p:cNvSpPr>
            <a:spLocks noGrp="1"/>
          </p:cNvSpPr>
          <p:nvPr>
            <p:ph type="sldNum" sz="quarter" idx="12"/>
          </p:nvPr>
        </p:nvSpPr>
        <p:spPr/>
        <p:txBody>
          <a:bodyPr/>
          <a:lstStyle/>
          <a:p>
            <a:fld id="{9530CB49-8C7D-4ADF-83B2-93A2496CA9AD}" type="slidenum">
              <a:rPr lang="de-DE" smtClean="0"/>
              <a:t>‹#›</a:t>
            </a:fld>
            <a:endParaRPr lang="de-DE"/>
          </a:p>
        </p:txBody>
      </p:sp>
    </p:spTree>
    <p:extLst>
      <p:ext uri="{BB962C8B-B14F-4D97-AF65-F5344CB8AC3E}">
        <p14:creationId xmlns:p14="http://schemas.microsoft.com/office/powerpoint/2010/main" val="2571446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4514-DF5B-7438-3A9F-931141413718}"/>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A4DF8754-761F-EBC8-538B-CF22F42B11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8C1A04-5B6A-D086-E533-27C5BAEC08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7080A0DB-27B3-E543-D56C-F438D0FA4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126D01-FA24-CE62-ED39-D7DAA9B053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1F6B1815-2812-9AAE-3E09-5235F7A48DB5}"/>
              </a:ext>
            </a:extLst>
          </p:cNvPr>
          <p:cNvSpPr>
            <a:spLocks noGrp="1"/>
          </p:cNvSpPr>
          <p:nvPr>
            <p:ph type="dt" sz="half" idx="10"/>
          </p:nvPr>
        </p:nvSpPr>
        <p:spPr/>
        <p:txBody>
          <a:bodyPr/>
          <a:lstStyle/>
          <a:p>
            <a:fld id="{A9446DD5-8117-4B97-BA48-97937E653A73}" type="datetimeFigureOut">
              <a:rPr lang="de-DE" smtClean="0"/>
              <a:t>11.04.2023</a:t>
            </a:fld>
            <a:endParaRPr lang="de-DE"/>
          </a:p>
        </p:txBody>
      </p:sp>
      <p:sp>
        <p:nvSpPr>
          <p:cNvPr id="8" name="Footer Placeholder 7">
            <a:extLst>
              <a:ext uri="{FF2B5EF4-FFF2-40B4-BE49-F238E27FC236}">
                <a16:creationId xmlns:a16="http://schemas.microsoft.com/office/drawing/2014/main" id="{EA190B73-E12B-3912-80B5-0E698D18BCFB}"/>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38445BD5-84C6-8865-ED68-FBB79ED764D5}"/>
              </a:ext>
            </a:extLst>
          </p:cNvPr>
          <p:cNvSpPr>
            <a:spLocks noGrp="1"/>
          </p:cNvSpPr>
          <p:nvPr>
            <p:ph type="sldNum" sz="quarter" idx="12"/>
          </p:nvPr>
        </p:nvSpPr>
        <p:spPr/>
        <p:txBody>
          <a:bodyPr/>
          <a:lstStyle/>
          <a:p>
            <a:fld id="{9530CB49-8C7D-4ADF-83B2-93A2496CA9AD}" type="slidenum">
              <a:rPr lang="de-DE" smtClean="0"/>
              <a:t>‹#›</a:t>
            </a:fld>
            <a:endParaRPr lang="de-DE"/>
          </a:p>
        </p:txBody>
      </p:sp>
    </p:spTree>
    <p:extLst>
      <p:ext uri="{BB962C8B-B14F-4D97-AF65-F5344CB8AC3E}">
        <p14:creationId xmlns:p14="http://schemas.microsoft.com/office/powerpoint/2010/main" val="2446001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30DCE-2264-F99E-E632-71798559CFA6}"/>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EA1A92D4-BB65-DA56-857B-1004BD011E4D}"/>
              </a:ext>
            </a:extLst>
          </p:cNvPr>
          <p:cNvSpPr>
            <a:spLocks noGrp="1"/>
          </p:cNvSpPr>
          <p:nvPr>
            <p:ph type="dt" sz="half" idx="10"/>
          </p:nvPr>
        </p:nvSpPr>
        <p:spPr/>
        <p:txBody>
          <a:bodyPr/>
          <a:lstStyle/>
          <a:p>
            <a:fld id="{A9446DD5-8117-4B97-BA48-97937E653A73}" type="datetimeFigureOut">
              <a:rPr lang="de-DE" smtClean="0"/>
              <a:t>11.04.2023</a:t>
            </a:fld>
            <a:endParaRPr lang="de-DE"/>
          </a:p>
        </p:txBody>
      </p:sp>
      <p:sp>
        <p:nvSpPr>
          <p:cNvPr id="4" name="Footer Placeholder 3">
            <a:extLst>
              <a:ext uri="{FF2B5EF4-FFF2-40B4-BE49-F238E27FC236}">
                <a16:creationId xmlns:a16="http://schemas.microsoft.com/office/drawing/2014/main" id="{478FA53E-CC04-2EA5-65FF-70EEBC28D8AF}"/>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2F0928FC-4455-1038-9756-186F18082DCC}"/>
              </a:ext>
            </a:extLst>
          </p:cNvPr>
          <p:cNvSpPr>
            <a:spLocks noGrp="1"/>
          </p:cNvSpPr>
          <p:nvPr>
            <p:ph type="sldNum" sz="quarter" idx="12"/>
          </p:nvPr>
        </p:nvSpPr>
        <p:spPr/>
        <p:txBody>
          <a:bodyPr/>
          <a:lstStyle/>
          <a:p>
            <a:fld id="{9530CB49-8C7D-4ADF-83B2-93A2496CA9AD}" type="slidenum">
              <a:rPr lang="de-DE" smtClean="0"/>
              <a:t>‹#›</a:t>
            </a:fld>
            <a:endParaRPr lang="de-DE"/>
          </a:p>
        </p:txBody>
      </p:sp>
    </p:spTree>
    <p:extLst>
      <p:ext uri="{BB962C8B-B14F-4D97-AF65-F5344CB8AC3E}">
        <p14:creationId xmlns:p14="http://schemas.microsoft.com/office/powerpoint/2010/main" val="2841153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60A17E-A443-0BF4-3241-75AD500A4A4E}"/>
              </a:ext>
            </a:extLst>
          </p:cNvPr>
          <p:cNvSpPr>
            <a:spLocks noGrp="1"/>
          </p:cNvSpPr>
          <p:nvPr>
            <p:ph type="dt" sz="half" idx="10"/>
          </p:nvPr>
        </p:nvSpPr>
        <p:spPr/>
        <p:txBody>
          <a:bodyPr/>
          <a:lstStyle/>
          <a:p>
            <a:fld id="{A9446DD5-8117-4B97-BA48-97937E653A73}" type="datetimeFigureOut">
              <a:rPr lang="de-DE" smtClean="0"/>
              <a:t>11.04.2023</a:t>
            </a:fld>
            <a:endParaRPr lang="de-DE"/>
          </a:p>
        </p:txBody>
      </p:sp>
      <p:sp>
        <p:nvSpPr>
          <p:cNvPr id="3" name="Footer Placeholder 2">
            <a:extLst>
              <a:ext uri="{FF2B5EF4-FFF2-40B4-BE49-F238E27FC236}">
                <a16:creationId xmlns:a16="http://schemas.microsoft.com/office/drawing/2014/main" id="{4FE80C56-ED43-2F1F-66B5-A50D847A0E4A}"/>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13158206-5130-FD56-8B7C-04E417E9DDB3}"/>
              </a:ext>
            </a:extLst>
          </p:cNvPr>
          <p:cNvSpPr>
            <a:spLocks noGrp="1"/>
          </p:cNvSpPr>
          <p:nvPr>
            <p:ph type="sldNum" sz="quarter" idx="12"/>
          </p:nvPr>
        </p:nvSpPr>
        <p:spPr/>
        <p:txBody>
          <a:bodyPr/>
          <a:lstStyle/>
          <a:p>
            <a:fld id="{9530CB49-8C7D-4ADF-83B2-93A2496CA9AD}" type="slidenum">
              <a:rPr lang="de-DE" smtClean="0"/>
              <a:t>‹#›</a:t>
            </a:fld>
            <a:endParaRPr lang="de-DE"/>
          </a:p>
        </p:txBody>
      </p:sp>
    </p:spTree>
    <p:extLst>
      <p:ext uri="{BB962C8B-B14F-4D97-AF65-F5344CB8AC3E}">
        <p14:creationId xmlns:p14="http://schemas.microsoft.com/office/powerpoint/2010/main" val="3243864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CD4AF-AB81-03DB-2713-0E1738134F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8FB5204A-0B48-C750-A697-327E0B9DE9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A74F1574-11D2-149B-8314-ED02EB35CD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C86784-D0D3-F733-555E-742F5442B59D}"/>
              </a:ext>
            </a:extLst>
          </p:cNvPr>
          <p:cNvSpPr>
            <a:spLocks noGrp="1"/>
          </p:cNvSpPr>
          <p:nvPr>
            <p:ph type="dt" sz="half" idx="10"/>
          </p:nvPr>
        </p:nvSpPr>
        <p:spPr/>
        <p:txBody>
          <a:bodyPr/>
          <a:lstStyle/>
          <a:p>
            <a:fld id="{A9446DD5-8117-4B97-BA48-97937E653A73}" type="datetimeFigureOut">
              <a:rPr lang="de-DE" smtClean="0"/>
              <a:t>11.04.2023</a:t>
            </a:fld>
            <a:endParaRPr lang="de-DE"/>
          </a:p>
        </p:txBody>
      </p:sp>
      <p:sp>
        <p:nvSpPr>
          <p:cNvPr id="6" name="Footer Placeholder 5">
            <a:extLst>
              <a:ext uri="{FF2B5EF4-FFF2-40B4-BE49-F238E27FC236}">
                <a16:creationId xmlns:a16="http://schemas.microsoft.com/office/drawing/2014/main" id="{45C70A75-7A44-97CA-186C-8363C79B4EFA}"/>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95804AE2-B735-8B99-4694-BFEFC3148D88}"/>
              </a:ext>
            </a:extLst>
          </p:cNvPr>
          <p:cNvSpPr>
            <a:spLocks noGrp="1"/>
          </p:cNvSpPr>
          <p:nvPr>
            <p:ph type="sldNum" sz="quarter" idx="12"/>
          </p:nvPr>
        </p:nvSpPr>
        <p:spPr/>
        <p:txBody>
          <a:bodyPr/>
          <a:lstStyle/>
          <a:p>
            <a:fld id="{9530CB49-8C7D-4ADF-83B2-93A2496CA9AD}" type="slidenum">
              <a:rPr lang="de-DE" smtClean="0"/>
              <a:t>‹#›</a:t>
            </a:fld>
            <a:endParaRPr lang="de-DE"/>
          </a:p>
        </p:txBody>
      </p:sp>
    </p:spTree>
    <p:extLst>
      <p:ext uri="{BB962C8B-B14F-4D97-AF65-F5344CB8AC3E}">
        <p14:creationId xmlns:p14="http://schemas.microsoft.com/office/powerpoint/2010/main" val="989320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47FD-7C61-C41D-A65A-3C2B56D2AE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F932355F-5EA6-7DDF-A46D-04AB77424D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38B34AA3-1E31-B7B7-BB13-5148F17C9F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7A5225-74A9-7B51-1FB3-83FB85B0FFD3}"/>
              </a:ext>
            </a:extLst>
          </p:cNvPr>
          <p:cNvSpPr>
            <a:spLocks noGrp="1"/>
          </p:cNvSpPr>
          <p:nvPr>
            <p:ph type="dt" sz="half" idx="10"/>
          </p:nvPr>
        </p:nvSpPr>
        <p:spPr/>
        <p:txBody>
          <a:bodyPr/>
          <a:lstStyle/>
          <a:p>
            <a:fld id="{A9446DD5-8117-4B97-BA48-97937E653A73}" type="datetimeFigureOut">
              <a:rPr lang="de-DE" smtClean="0"/>
              <a:t>11.04.2023</a:t>
            </a:fld>
            <a:endParaRPr lang="de-DE"/>
          </a:p>
        </p:txBody>
      </p:sp>
      <p:sp>
        <p:nvSpPr>
          <p:cNvPr id="6" name="Footer Placeholder 5">
            <a:extLst>
              <a:ext uri="{FF2B5EF4-FFF2-40B4-BE49-F238E27FC236}">
                <a16:creationId xmlns:a16="http://schemas.microsoft.com/office/drawing/2014/main" id="{91E25F03-DAE4-9194-AB1B-728D68BAA599}"/>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02AA8B01-882F-AF03-25C7-AB61138AE533}"/>
              </a:ext>
            </a:extLst>
          </p:cNvPr>
          <p:cNvSpPr>
            <a:spLocks noGrp="1"/>
          </p:cNvSpPr>
          <p:nvPr>
            <p:ph type="sldNum" sz="quarter" idx="12"/>
          </p:nvPr>
        </p:nvSpPr>
        <p:spPr/>
        <p:txBody>
          <a:bodyPr/>
          <a:lstStyle/>
          <a:p>
            <a:fld id="{9530CB49-8C7D-4ADF-83B2-93A2496CA9AD}" type="slidenum">
              <a:rPr lang="de-DE" smtClean="0"/>
              <a:t>‹#›</a:t>
            </a:fld>
            <a:endParaRPr lang="de-DE"/>
          </a:p>
        </p:txBody>
      </p:sp>
    </p:spTree>
    <p:extLst>
      <p:ext uri="{BB962C8B-B14F-4D97-AF65-F5344CB8AC3E}">
        <p14:creationId xmlns:p14="http://schemas.microsoft.com/office/powerpoint/2010/main" val="66863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516A95-FA90-EEA0-A738-C959EB3EB9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79CCD17D-A981-A3F7-67FC-FCF2C30D37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5B58B933-D8AB-B07B-73B1-9B4487BAC6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46DD5-8117-4B97-BA48-97937E653A73}" type="datetimeFigureOut">
              <a:rPr lang="de-DE" smtClean="0"/>
              <a:t>11.04.2023</a:t>
            </a:fld>
            <a:endParaRPr lang="de-DE"/>
          </a:p>
        </p:txBody>
      </p:sp>
      <p:sp>
        <p:nvSpPr>
          <p:cNvPr id="5" name="Footer Placeholder 4">
            <a:extLst>
              <a:ext uri="{FF2B5EF4-FFF2-40B4-BE49-F238E27FC236}">
                <a16:creationId xmlns:a16="http://schemas.microsoft.com/office/drawing/2014/main" id="{890006A7-1B1D-5BD8-D3A9-75C3C50173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6E670132-67C9-324F-8B4B-761177F180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30CB49-8C7D-4ADF-83B2-93A2496CA9AD}" type="slidenum">
              <a:rPr lang="de-DE" smtClean="0"/>
              <a:t>‹#›</a:t>
            </a:fld>
            <a:endParaRPr lang="de-DE"/>
          </a:p>
        </p:txBody>
      </p:sp>
    </p:spTree>
    <p:extLst>
      <p:ext uri="{BB962C8B-B14F-4D97-AF65-F5344CB8AC3E}">
        <p14:creationId xmlns:p14="http://schemas.microsoft.com/office/powerpoint/2010/main" val="449061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3.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73951-4A02-2BC6-A93E-ED8BED4FE85F}"/>
              </a:ext>
            </a:extLst>
          </p:cNvPr>
          <p:cNvSpPr>
            <a:spLocks noGrp="1"/>
          </p:cNvSpPr>
          <p:nvPr>
            <p:ph type="ctrTitle"/>
          </p:nvPr>
        </p:nvSpPr>
        <p:spPr>
          <a:xfrm>
            <a:off x="1524000" y="1485899"/>
            <a:ext cx="9144000" cy="1833563"/>
          </a:xfrm>
        </p:spPr>
        <p:txBody>
          <a:bodyPr/>
          <a:lstStyle/>
          <a:p>
            <a:r>
              <a:rPr lang="sl-SI" b="1" dirty="0"/>
              <a:t>Gaussov algoritem za računanje datuma velike noči</a:t>
            </a:r>
            <a:endParaRPr lang="de-DE" b="1" dirty="0"/>
          </a:p>
        </p:txBody>
      </p:sp>
      <p:sp>
        <p:nvSpPr>
          <p:cNvPr id="3" name="Subtitle 2">
            <a:extLst>
              <a:ext uri="{FF2B5EF4-FFF2-40B4-BE49-F238E27FC236}">
                <a16:creationId xmlns:a16="http://schemas.microsoft.com/office/drawing/2014/main" id="{058CECCF-367F-E1D0-A457-C854A8277C3D}"/>
              </a:ext>
            </a:extLst>
          </p:cNvPr>
          <p:cNvSpPr>
            <a:spLocks noGrp="1"/>
          </p:cNvSpPr>
          <p:nvPr>
            <p:ph type="subTitle" idx="1"/>
          </p:nvPr>
        </p:nvSpPr>
        <p:spPr>
          <a:xfrm>
            <a:off x="1524000" y="3623294"/>
            <a:ext cx="9144000" cy="1655762"/>
          </a:xfrm>
        </p:spPr>
        <p:txBody>
          <a:bodyPr>
            <a:normAutofit lnSpcReduction="10000"/>
          </a:bodyPr>
          <a:lstStyle/>
          <a:p>
            <a:r>
              <a:rPr lang="sl-SI" dirty="0"/>
              <a:t>Marjetka Zupan</a:t>
            </a:r>
          </a:p>
          <a:p>
            <a:r>
              <a:rPr lang="sl-SI" dirty="0"/>
              <a:t>Fakulteta za matematiko in fiziko</a:t>
            </a:r>
          </a:p>
          <a:p>
            <a:r>
              <a:rPr lang="sl-SI" dirty="0"/>
              <a:t>Oddelek za matematiko</a:t>
            </a:r>
          </a:p>
          <a:p>
            <a:r>
              <a:rPr lang="sl-SI" dirty="0"/>
              <a:t>13. marec 2023</a:t>
            </a:r>
            <a:endParaRPr lang="de-DE" dirty="0"/>
          </a:p>
        </p:txBody>
      </p:sp>
    </p:spTree>
    <p:extLst>
      <p:ext uri="{BB962C8B-B14F-4D97-AF65-F5344CB8AC3E}">
        <p14:creationId xmlns:p14="http://schemas.microsoft.com/office/powerpoint/2010/main" val="2130876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8B96D67-E6FB-6CDE-D994-523C1758AB89}"/>
              </a:ext>
            </a:extLst>
          </p:cNvPr>
          <p:cNvGraphicFramePr>
            <a:graphicFrameLocks noGrp="1"/>
          </p:cNvGraphicFramePr>
          <p:nvPr>
            <p:ph idx="1"/>
          </p:nvPr>
        </p:nvGraphicFramePr>
        <p:xfrm>
          <a:off x="2316000" y="1811020"/>
          <a:ext cx="7560000" cy="3235960"/>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1789930596"/>
                    </a:ext>
                  </a:extLst>
                </a:gridCol>
                <a:gridCol w="1620000">
                  <a:extLst>
                    <a:ext uri="{9D8B030D-6E8A-4147-A177-3AD203B41FA5}">
                      <a16:colId xmlns:a16="http://schemas.microsoft.com/office/drawing/2014/main" val="200628695"/>
                    </a:ext>
                  </a:extLst>
                </a:gridCol>
                <a:gridCol w="900000">
                  <a:extLst>
                    <a:ext uri="{9D8B030D-6E8A-4147-A177-3AD203B41FA5}">
                      <a16:colId xmlns:a16="http://schemas.microsoft.com/office/drawing/2014/main" val="967780668"/>
                    </a:ext>
                  </a:extLst>
                </a:gridCol>
                <a:gridCol w="1620000">
                  <a:extLst>
                    <a:ext uri="{9D8B030D-6E8A-4147-A177-3AD203B41FA5}">
                      <a16:colId xmlns:a16="http://schemas.microsoft.com/office/drawing/2014/main" val="241665302"/>
                    </a:ext>
                  </a:extLst>
                </a:gridCol>
                <a:gridCol w="900000">
                  <a:extLst>
                    <a:ext uri="{9D8B030D-6E8A-4147-A177-3AD203B41FA5}">
                      <a16:colId xmlns:a16="http://schemas.microsoft.com/office/drawing/2014/main" val="2076923025"/>
                    </a:ext>
                  </a:extLst>
                </a:gridCol>
                <a:gridCol w="1620000">
                  <a:extLst>
                    <a:ext uri="{9D8B030D-6E8A-4147-A177-3AD203B41FA5}">
                      <a16:colId xmlns:a16="http://schemas.microsoft.com/office/drawing/2014/main" val="1817176030"/>
                    </a:ext>
                  </a:extLst>
                </a:gridCol>
              </a:tblGrid>
              <a:tr h="370840">
                <a:tc>
                  <a:txBody>
                    <a:bodyPr/>
                    <a:lstStyle/>
                    <a:p>
                      <a:pPr algn="ctr"/>
                      <a:r>
                        <a:rPr lang="sl-SI" dirty="0">
                          <a:latin typeface="Cambria Math" panose="02040503050406030204" pitchFamily="18" charset="0"/>
                          <a:ea typeface="Cambria Math" panose="02040503050406030204" pitchFamily="18" charset="0"/>
                        </a:rPr>
                        <a:t>zlato število</a:t>
                      </a:r>
                      <a:endParaRPr lang="de-DE" dirty="0">
                        <a:latin typeface="Cambria Math" panose="02040503050406030204" pitchFamily="18" charset="0"/>
                        <a:ea typeface="Cambria Math" panose="02040503050406030204" pitchFamily="18" charset="0"/>
                      </a:endParaRP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err="1">
                          <a:latin typeface="Cambria Math" panose="02040503050406030204" pitchFamily="18" charset="0"/>
                          <a:ea typeface="Cambria Math" panose="02040503050406030204" pitchFamily="18" charset="0"/>
                        </a:rPr>
                        <a:t>pashalna</a:t>
                      </a:r>
                      <a:r>
                        <a:rPr lang="sl-SI" dirty="0">
                          <a:latin typeface="Cambria Math" panose="02040503050406030204" pitchFamily="18" charset="0"/>
                          <a:ea typeface="Cambria Math" panose="02040503050406030204" pitchFamily="18" charset="0"/>
                        </a:rPr>
                        <a:t> polna luna</a:t>
                      </a:r>
                      <a:endParaRPr lang="de-DE" dirty="0">
                        <a:latin typeface="Cambria Math" panose="02040503050406030204" pitchFamily="18" charset="0"/>
                        <a:ea typeface="Cambria Math" panose="02040503050406030204" pitchFamily="18" charset="0"/>
                      </a:endParaRP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zlato število</a:t>
                      </a:r>
                      <a:endParaRPr lang="de-DE" dirty="0">
                        <a:latin typeface="Cambria Math" panose="02040503050406030204" pitchFamily="18" charset="0"/>
                        <a:ea typeface="Cambria Math" panose="02040503050406030204" pitchFamily="18" charset="0"/>
                      </a:endParaRP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err="1">
                          <a:latin typeface="Cambria Math" panose="02040503050406030204" pitchFamily="18" charset="0"/>
                          <a:ea typeface="Cambria Math" panose="02040503050406030204" pitchFamily="18" charset="0"/>
                        </a:rPr>
                        <a:t>pashalna</a:t>
                      </a:r>
                      <a:r>
                        <a:rPr lang="sl-SI" dirty="0">
                          <a:latin typeface="Cambria Math" panose="02040503050406030204" pitchFamily="18" charset="0"/>
                          <a:ea typeface="Cambria Math" panose="02040503050406030204" pitchFamily="18" charset="0"/>
                        </a:rPr>
                        <a:t> polna luna</a:t>
                      </a:r>
                      <a:endParaRPr lang="de-DE" dirty="0">
                        <a:latin typeface="Cambria Math" panose="02040503050406030204" pitchFamily="18" charset="0"/>
                        <a:ea typeface="Cambria Math" panose="02040503050406030204" pitchFamily="18" charset="0"/>
                      </a:endParaRP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zlato število</a:t>
                      </a:r>
                      <a:endParaRPr lang="de-DE" dirty="0">
                        <a:latin typeface="Cambria Math" panose="02040503050406030204" pitchFamily="18" charset="0"/>
                        <a:ea typeface="Cambria Math" panose="02040503050406030204" pitchFamily="18" charset="0"/>
                      </a:endParaRP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err="1">
                          <a:latin typeface="Cambria Math" panose="02040503050406030204" pitchFamily="18" charset="0"/>
                          <a:ea typeface="Cambria Math" panose="02040503050406030204" pitchFamily="18" charset="0"/>
                        </a:rPr>
                        <a:t>pashalna</a:t>
                      </a:r>
                      <a:r>
                        <a:rPr lang="sl-SI" dirty="0">
                          <a:latin typeface="Cambria Math" panose="02040503050406030204" pitchFamily="18" charset="0"/>
                          <a:ea typeface="Cambria Math" panose="02040503050406030204" pitchFamily="18" charset="0"/>
                        </a:rPr>
                        <a:t> polna luna</a:t>
                      </a:r>
                      <a:endParaRPr lang="de-DE" dirty="0">
                        <a:latin typeface="Cambria Math" panose="02040503050406030204" pitchFamily="18" charset="0"/>
                        <a:ea typeface="Cambria Math" panose="02040503050406030204" pitchFamily="18" charset="0"/>
                      </a:endParaRP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1410178"/>
                  </a:ext>
                </a:extLst>
              </a:tr>
              <a:tr h="370840">
                <a:tc>
                  <a:txBody>
                    <a:bodyPr/>
                    <a:lstStyle/>
                    <a:p>
                      <a:pPr algn="ctr"/>
                      <a:r>
                        <a:rPr lang="sl-SI" dirty="0">
                          <a:latin typeface="Cambria Math" panose="02040503050406030204" pitchFamily="18" charset="0"/>
                          <a:ea typeface="Cambria Math" panose="02040503050406030204" pitchFamily="18" charset="0"/>
                        </a:rPr>
                        <a:t>1</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5.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8</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18.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15</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indent="0" algn="ctr">
                        <a:buNone/>
                      </a:pPr>
                      <a:r>
                        <a:rPr lang="sl-SI" dirty="0">
                          <a:latin typeface="Cambria Math" panose="02040503050406030204" pitchFamily="18" charset="0"/>
                          <a:ea typeface="Cambria Math" panose="02040503050406030204" pitchFamily="18" charset="0"/>
                        </a:rPr>
                        <a:t>1.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74090514"/>
                  </a:ext>
                </a:extLst>
              </a:tr>
              <a:tr h="370840">
                <a:tc>
                  <a:txBody>
                    <a:bodyPr/>
                    <a:lstStyle/>
                    <a:p>
                      <a:pPr algn="ctr"/>
                      <a:r>
                        <a:rPr lang="sl-SI" dirty="0">
                          <a:latin typeface="Cambria Math" panose="02040503050406030204" pitchFamily="18" charset="0"/>
                          <a:ea typeface="Cambria Math" panose="02040503050406030204" pitchFamily="18" charset="0"/>
                        </a:rPr>
                        <a:t>2</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25. marec</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9</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7.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16</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21. marec</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527997717"/>
                  </a:ext>
                </a:extLst>
              </a:tr>
              <a:tr h="370840">
                <a:tc>
                  <a:txBody>
                    <a:bodyPr/>
                    <a:lstStyle/>
                    <a:p>
                      <a:pPr algn="ctr"/>
                      <a:r>
                        <a:rPr lang="sl-SI" dirty="0">
                          <a:latin typeface="Cambria Math" panose="02040503050406030204" pitchFamily="18" charset="0"/>
                          <a:ea typeface="Cambria Math" panose="02040503050406030204" pitchFamily="18" charset="0"/>
                        </a:rPr>
                        <a:t>3</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13.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10</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27. marec</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17</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9.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962470863"/>
                  </a:ext>
                </a:extLst>
              </a:tr>
              <a:tr h="370840">
                <a:tc>
                  <a:txBody>
                    <a:bodyPr/>
                    <a:lstStyle/>
                    <a:p>
                      <a:pPr algn="ctr"/>
                      <a:r>
                        <a:rPr lang="sl-SI" dirty="0">
                          <a:latin typeface="Cambria Math" panose="02040503050406030204" pitchFamily="18" charset="0"/>
                          <a:ea typeface="Cambria Math" panose="02040503050406030204" pitchFamily="18" charset="0"/>
                        </a:rPr>
                        <a:t>4</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11</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15.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18</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29. marec</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513440324"/>
                  </a:ext>
                </a:extLst>
              </a:tr>
              <a:tr h="370840">
                <a:tc>
                  <a:txBody>
                    <a:bodyPr/>
                    <a:lstStyle/>
                    <a:p>
                      <a:pPr algn="ctr"/>
                      <a:r>
                        <a:rPr lang="sl-SI" dirty="0">
                          <a:latin typeface="Cambria Math" panose="02040503050406030204" pitchFamily="18" charset="0"/>
                          <a:ea typeface="Cambria Math" panose="02040503050406030204" pitchFamily="18" charset="0"/>
                        </a:rPr>
                        <a:t>5</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22. marec</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12</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4.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19</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17.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410812561"/>
                  </a:ext>
                </a:extLst>
              </a:tr>
              <a:tr h="370840">
                <a:tc>
                  <a:txBody>
                    <a:bodyPr/>
                    <a:lstStyle/>
                    <a:p>
                      <a:pPr algn="ctr"/>
                      <a:r>
                        <a:rPr lang="sl-SI" dirty="0">
                          <a:latin typeface="Cambria Math" panose="02040503050406030204" pitchFamily="18" charset="0"/>
                          <a:ea typeface="Cambria Math" panose="02040503050406030204" pitchFamily="18" charset="0"/>
                        </a:rPr>
                        <a:t>6</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10.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13</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24. marec</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73307243"/>
                  </a:ext>
                </a:extLst>
              </a:tr>
              <a:tr h="370840">
                <a:tc>
                  <a:txBody>
                    <a:bodyPr/>
                    <a:lstStyle/>
                    <a:p>
                      <a:pPr algn="ctr"/>
                      <a:r>
                        <a:rPr lang="sl-SI" dirty="0">
                          <a:latin typeface="Cambria Math" panose="02040503050406030204" pitchFamily="18" charset="0"/>
                          <a:ea typeface="Cambria Math" panose="02040503050406030204" pitchFamily="18" charset="0"/>
                        </a:rPr>
                        <a:t>7</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30. marec</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14</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12.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128130"/>
                  </a:ext>
                </a:extLst>
              </a:tr>
            </a:tbl>
          </a:graphicData>
        </a:graphic>
      </p:graphicFrame>
    </p:spTree>
    <p:extLst>
      <p:ext uri="{BB962C8B-B14F-4D97-AF65-F5344CB8AC3E}">
        <p14:creationId xmlns:p14="http://schemas.microsoft.com/office/powerpoint/2010/main" val="4024233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8B96D67-E6FB-6CDE-D994-523C1758AB89}"/>
              </a:ext>
            </a:extLst>
          </p:cNvPr>
          <p:cNvGraphicFramePr>
            <a:graphicFrameLocks noGrp="1"/>
          </p:cNvGraphicFramePr>
          <p:nvPr>
            <p:ph idx="1"/>
            <p:extLst>
              <p:ext uri="{D42A27DB-BD31-4B8C-83A1-F6EECF244321}">
                <p14:modId xmlns:p14="http://schemas.microsoft.com/office/powerpoint/2010/main" val="263294353"/>
              </p:ext>
            </p:extLst>
          </p:nvPr>
        </p:nvGraphicFramePr>
        <p:xfrm>
          <a:off x="2316000" y="1811020"/>
          <a:ext cx="7560000" cy="3235960"/>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1789930596"/>
                    </a:ext>
                  </a:extLst>
                </a:gridCol>
                <a:gridCol w="1620000">
                  <a:extLst>
                    <a:ext uri="{9D8B030D-6E8A-4147-A177-3AD203B41FA5}">
                      <a16:colId xmlns:a16="http://schemas.microsoft.com/office/drawing/2014/main" val="200628695"/>
                    </a:ext>
                  </a:extLst>
                </a:gridCol>
                <a:gridCol w="900000">
                  <a:extLst>
                    <a:ext uri="{9D8B030D-6E8A-4147-A177-3AD203B41FA5}">
                      <a16:colId xmlns:a16="http://schemas.microsoft.com/office/drawing/2014/main" val="967780668"/>
                    </a:ext>
                  </a:extLst>
                </a:gridCol>
                <a:gridCol w="1620000">
                  <a:extLst>
                    <a:ext uri="{9D8B030D-6E8A-4147-A177-3AD203B41FA5}">
                      <a16:colId xmlns:a16="http://schemas.microsoft.com/office/drawing/2014/main" val="241665302"/>
                    </a:ext>
                  </a:extLst>
                </a:gridCol>
                <a:gridCol w="900000">
                  <a:extLst>
                    <a:ext uri="{9D8B030D-6E8A-4147-A177-3AD203B41FA5}">
                      <a16:colId xmlns:a16="http://schemas.microsoft.com/office/drawing/2014/main" val="2076923025"/>
                    </a:ext>
                  </a:extLst>
                </a:gridCol>
                <a:gridCol w="1620000">
                  <a:extLst>
                    <a:ext uri="{9D8B030D-6E8A-4147-A177-3AD203B41FA5}">
                      <a16:colId xmlns:a16="http://schemas.microsoft.com/office/drawing/2014/main" val="1817176030"/>
                    </a:ext>
                  </a:extLst>
                </a:gridCol>
              </a:tblGrid>
              <a:tr h="370840">
                <a:tc>
                  <a:txBody>
                    <a:bodyPr/>
                    <a:lstStyle/>
                    <a:p>
                      <a:pPr algn="ctr"/>
                      <a:r>
                        <a:rPr lang="sl-SI" dirty="0">
                          <a:latin typeface="Cambria Math" panose="02040503050406030204" pitchFamily="18" charset="0"/>
                          <a:ea typeface="Cambria Math" panose="02040503050406030204" pitchFamily="18" charset="0"/>
                        </a:rPr>
                        <a:t>zlato število</a:t>
                      </a:r>
                      <a:endParaRPr lang="de-DE" dirty="0">
                        <a:latin typeface="Cambria Math" panose="02040503050406030204" pitchFamily="18" charset="0"/>
                        <a:ea typeface="Cambria Math" panose="02040503050406030204" pitchFamily="18" charset="0"/>
                      </a:endParaRP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err="1">
                          <a:latin typeface="Cambria Math" panose="02040503050406030204" pitchFamily="18" charset="0"/>
                          <a:ea typeface="Cambria Math" panose="02040503050406030204" pitchFamily="18" charset="0"/>
                        </a:rPr>
                        <a:t>pashalna</a:t>
                      </a:r>
                      <a:r>
                        <a:rPr lang="sl-SI" dirty="0">
                          <a:latin typeface="Cambria Math" panose="02040503050406030204" pitchFamily="18" charset="0"/>
                          <a:ea typeface="Cambria Math" panose="02040503050406030204" pitchFamily="18" charset="0"/>
                        </a:rPr>
                        <a:t> polna luna</a:t>
                      </a:r>
                      <a:endParaRPr lang="de-DE" dirty="0">
                        <a:latin typeface="Cambria Math" panose="02040503050406030204" pitchFamily="18" charset="0"/>
                        <a:ea typeface="Cambria Math" panose="02040503050406030204" pitchFamily="18" charset="0"/>
                      </a:endParaRP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zlato število</a:t>
                      </a:r>
                      <a:endParaRPr lang="de-DE" dirty="0">
                        <a:latin typeface="Cambria Math" panose="02040503050406030204" pitchFamily="18" charset="0"/>
                        <a:ea typeface="Cambria Math" panose="02040503050406030204" pitchFamily="18" charset="0"/>
                      </a:endParaRP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err="1">
                          <a:latin typeface="Cambria Math" panose="02040503050406030204" pitchFamily="18" charset="0"/>
                          <a:ea typeface="Cambria Math" panose="02040503050406030204" pitchFamily="18" charset="0"/>
                        </a:rPr>
                        <a:t>pashalna</a:t>
                      </a:r>
                      <a:r>
                        <a:rPr lang="sl-SI" dirty="0">
                          <a:latin typeface="Cambria Math" panose="02040503050406030204" pitchFamily="18" charset="0"/>
                          <a:ea typeface="Cambria Math" panose="02040503050406030204" pitchFamily="18" charset="0"/>
                        </a:rPr>
                        <a:t> polna luna</a:t>
                      </a:r>
                      <a:endParaRPr lang="de-DE" dirty="0">
                        <a:latin typeface="Cambria Math" panose="02040503050406030204" pitchFamily="18" charset="0"/>
                        <a:ea typeface="Cambria Math" panose="02040503050406030204" pitchFamily="18" charset="0"/>
                      </a:endParaRP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zlato število</a:t>
                      </a:r>
                      <a:endParaRPr lang="de-DE" dirty="0">
                        <a:latin typeface="Cambria Math" panose="02040503050406030204" pitchFamily="18" charset="0"/>
                        <a:ea typeface="Cambria Math" panose="02040503050406030204" pitchFamily="18" charset="0"/>
                      </a:endParaRP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err="1">
                          <a:latin typeface="Cambria Math" panose="02040503050406030204" pitchFamily="18" charset="0"/>
                          <a:ea typeface="Cambria Math" panose="02040503050406030204" pitchFamily="18" charset="0"/>
                        </a:rPr>
                        <a:t>pashalna</a:t>
                      </a:r>
                      <a:r>
                        <a:rPr lang="sl-SI" dirty="0">
                          <a:latin typeface="Cambria Math" panose="02040503050406030204" pitchFamily="18" charset="0"/>
                          <a:ea typeface="Cambria Math" panose="02040503050406030204" pitchFamily="18" charset="0"/>
                        </a:rPr>
                        <a:t> polna luna</a:t>
                      </a:r>
                      <a:endParaRPr lang="de-DE" dirty="0">
                        <a:latin typeface="Cambria Math" panose="02040503050406030204" pitchFamily="18" charset="0"/>
                        <a:ea typeface="Cambria Math" panose="02040503050406030204" pitchFamily="18" charset="0"/>
                      </a:endParaRP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1410178"/>
                  </a:ext>
                </a:extLst>
              </a:tr>
              <a:tr h="370840">
                <a:tc>
                  <a:txBody>
                    <a:bodyPr/>
                    <a:lstStyle/>
                    <a:p>
                      <a:pPr algn="ctr"/>
                      <a:r>
                        <a:rPr lang="sl-SI" dirty="0">
                          <a:latin typeface="Cambria Math" panose="02040503050406030204" pitchFamily="18" charset="0"/>
                          <a:ea typeface="Cambria Math" panose="02040503050406030204" pitchFamily="18" charset="0"/>
                        </a:rPr>
                        <a:t>1</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15</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8</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28</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15</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indent="0" algn="ctr">
                        <a:buNone/>
                      </a:pPr>
                      <a:r>
                        <a:rPr lang="sl-SI" dirty="0">
                          <a:latin typeface="Cambria Math" panose="02040503050406030204" pitchFamily="18" charset="0"/>
                          <a:ea typeface="Cambria Math" panose="02040503050406030204" pitchFamily="18" charset="0"/>
                        </a:rPr>
                        <a:t>11</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74090514"/>
                  </a:ext>
                </a:extLst>
              </a:tr>
              <a:tr h="370840">
                <a:tc>
                  <a:txBody>
                    <a:bodyPr/>
                    <a:lstStyle/>
                    <a:p>
                      <a:pPr algn="ctr"/>
                      <a:r>
                        <a:rPr lang="sl-SI" dirty="0">
                          <a:latin typeface="Cambria Math" panose="02040503050406030204" pitchFamily="18" charset="0"/>
                          <a:ea typeface="Cambria Math" panose="02040503050406030204" pitchFamily="18" charset="0"/>
                        </a:rPr>
                        <a:t>2</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4</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9</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17</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16</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0</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527997717"/>
                  </a:ext>
                </a:extLst>
              </a:tr>
              <a:tr h="370840">
                <a:tc>
                  <a:txBody>
                    <a:bodyPr/>
                    <a:lstStyle/>
                    <a:p>
                      <a:pPr algn="ctr"/>
                      <a:r>
                        <a:rPr lang="sl-SI" dirty="0">
                          <a:latin typeface="Cambria Math" panose="02040503050406030204" pitchFamily="18" charset="0"/>
                          <a:ea typeface="Cambria Math" panose="02040503050406030204" pitchFamily="18" charset="0"/>
                        </a:rPr>
                        <a:t>3</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23</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10</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6</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17</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19</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962470863"/>
                  </a:ext>
                </a:extLst>
              </a:tr>
              <a:tr h="370840">
                <a:tc>
                  <a:txBody>
                    <a:bodyPr/>
                    <a:lstStyle/>
                    <a:p>
                      <a:pPr algn="ctr"/>
                      <a:r>
                        <a:rPr lang="sl-SI" dirty="0">
                          <a:latin typeface="Cambria Math" panose="02040503050406030204" pitchFamily="18" charset="0"/>
                          <a:ea typeface="Cambria Math" panose="02040503050406030204" pitchFamily="18" charset="0"/>
                        </a:rPr>
                        <a:t>4</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12</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11</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25</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18</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8</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513440324"/>
                  </a:ext>
                </a:extLst>
              </a:tr>
              <a:tr h="370840">
                <a:tc>
                  <a:txBody>
                    <a:bodyPr/>
                    <a:lstStyle/>
                    <a:p>
                      <a:pPr algn="ctr"/>
                      <a:r>
                        <a:rPr lang="sl-SI" dirty="0">
                          <a:latin typeface="Cambria Math" panose="02040503050406030204" pitchFamily="18" charset="0"/>
                          <a:ea typeface="Cambria Math" panose="02040503050406030204" pitchFamily="18" charset="0"/>
                        </a:rPr>
                        <a:t>5</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12</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14</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19</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27</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410812561"/>
                  </a:ext>
                </a:extLst>
              </a:tr>
              <a:tr h="370840">
                <a:tc>
                  <a:txBody>
                    <a:bodyPr/>
                    <a:lstStyle/>
                    <a:p>
                      <a:pPr algn="ctr"/>
                      <a:r>
                        <a:rPr lang="sl-SI" dirty="0">
                          <a:latin typeface="Cambria Math" panose="02040503050406030204" pitchFamily="18" charset="0"/>
                          <a:ea typeface="Cambria Math" panose="02040503050406030204" pitchFamily="18" charset="0"/>
                        </a:rPr>
                        <a:t>6</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20</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13</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3</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73307243"/>
                  </a:ext>
                </a:extLst>
              </a:tr>
              <a:tr h="370840">
                <a:tc>
                  <a:txBody>
                    <a:bodyPr/>
                    <a:lstStyle/>
                    <a:p>
                      <a:pPr algn="ctr"/>
                      <a:r>
                        <a:rPr lang="sl-SI" dirty="0">
                          <a:latin typeface="Cambria Math" panose="02040503050406030204" pitchFamily="18" charset="0"/>
                          <a:ea typeface="Cambria Math" panose="02040503050406030204" pitchFamily="18" charset="0"/>
                        </a:rPr>
                        <a:t>7</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9</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14</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22</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128130"/>
                  </a:ext>
                </a:extLst>
              </a:tr>
            </a:tbl>
          </a:graphicData>
        </a:graphic>
      </p:graphicFrame>
    </p:spTree>
    <p:extLst>
      <p:ext uri="{BB962C8B-B14F-4D97-AF65-F5344CB8AC3E}">
        <p14:creationId xmlns:p14="http://schemas.microsoft.com/office/powerpoint/2010/main" val="3072611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5">
                <a:extLst>
                  <a:ext uri="{FF2B5EF4-FFF2-40B4-BE49-F238E27FC236}">
                    <a16:creationId xmlns:a16="http://schemas.microsoft.com/office/drawing/2014/main" id="{BEDD670B-FF5A-1817-101F-CF4D1B54BB9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sl-SI" i="1" smtClean="0">
                          <a:solidFill>
                            <a:schemeClr val="bg1"/>
                          </a:solidFill>
                          <a:latin typeface="Cambria Math" panose="02040503050406030204" pitchFamily="18" charset="0"/>
                        </a:rPr>
                        <m:t>𝑎</m:t>
                      </m:r>
                      <m:r>
                        <a:rPr lang="sl-SI" i="1" smtClean="0">
                          <a:solidFill>
                            <a:schemeClr val="bg1"/>
                          </a:solidFill>
                          <a:latin typeface="Cambria Math" panose="02040503050406030204" pitchFamily="18" charset="0"/>
                        </a:rPr>
                        <m:t>=</m:t>
                      </m:r>
                      <m:r>
                        <a:rPr lang="sl-SI" i="1" smtClean="0">
                          <a:solidFill>
                            <a:schemeClr val="bg1"/>
                          </a:solidFill>
                          <a:latin typeface="Cambria Math" panose="02040503050406030204" pitchFamily="18" charset="0"/>
                        </a:rPr>
                        <m:t>𝑙𝑒𝑡𝑜</m:t>
                      </m:r>
                      <m:r>
                        <a:rPr lang="sl-SI" i="1" smtClean="0">
                          <a:solidFill>
                            <a:schemeClr val="bg1"/>
                          </a:solidFill>
                          <a:latin typeface="Cambria Math" panose="02040503050406030204" pitchFamily="18" charset="0"/>
                        </a:rPr>
                        <m:t> </m:t>
                      </m:r>
                      <m:r>
                        <m:rPr>
                          <m:nor/>
                        </m:rPr>
                        <a:rPr lang="sl-SI" smtClean="0">
                          <a:solidFill>
                            <a:schemeClr val="bg1"/>
                          </a:solidFill>
                          <a:latin typeface="Cambria Math" panose="02040503050406030204" pitchFamily="18" charset="0"/>
                        </a:rPr>
                        <m:t>mod</m:t>
                      </m:r>
                      <m:r>
                        <a:rPr lang="sl-SI" i="1" smtClean="0">
                          <a:solidFill>
                            <a:schemeClr val="bg1"/>
                          </a:solidFill>
                          <a:latin typeface="Cambria Math" panose="02040503050406030204" pitchFamily="18" charset="0"/>
                        </a:rPr>
                        <m:t> 19</m:t>
                      </m:r>
                      <m:r>
                        <a:rPr lang="sl-SI" b="0" i="1" smtClean="0">
                          <a:solidFill>
                            <a:schemeClr val="bg1"/>
                          </a:solidFill>
                          <a:latin typeface="Cambria Math" panose="02040503050406030204" pitchFamily="18" charset="0"/>
                        </a:rPr>
                        <m:t>          </m:t>
                      </m:r>
                      <m:r>
                        <a:rPr lang="sl-SI" i="1" smtClean="0">
                          <a:solidFill>
                            <a:schemeClr val="accent6">
                              <a:lumMod val="75000"/>
                            </a:schemeClr>
                          </a:solidFill>
                          <a:latin typeface="Cambria Math" panose="02040503050406030204" pitchFamily="18" charset="0"/>
                        </a:rPr>
                        <m:t>✔</m:t>
                      </m:r>
                    </m:oMath>
                  </m:oMathPara>
                </a14:m>
                <a:endParaRPr lang="sl-SI" dirty="0">
                  <a:solidFill>
                    <a:schemeClr val="accent6">
                      <a:lumMod val="75000"/>
                    </a:schemeClr>
                  </a:solidFill>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sl-SI" i="1" smtClean="0">
                          <a:solidFill>
                            <a:schemeClr val="bg1"/>
                          </a:solidFill>
                          <a:latin typeface="Cambria Math" panose="02040503050406030204" pitchFamily="18" charset="0"/>
                        </a:rPr>
                        <m:t>𝑏</m:t>
                      </m:r>
                      <m:r>
                        <a:rPr lang="sl-SI" i="1" smtClean="0">
                          <a:solidFill>
                            <a:schemeClr val="bg1"/>
                          </a:solidFill>
                          <a:latin typeface="Cambria Math" panose="02040503050406030204" pitchFamily="18" charset="0"/>
                        </a:rPr>
                        <m:t>=</m:t>
                      </m:r>
                      <m:r>
                        <a:rPr lang="sl-SI" i="1" smtClean="0">
                          <a:solidFill>
                            <a:schemeClr val="bg1"/>
                          </a:solidFill>
                          <a:latin typeface="Cambria Math" panose="02040503050406030204" pitchFamily="18" charset="0"/>
                        </a:rPr>
                        <m:t>𝑙𝑒𝑡𝑜</m:t>
                      </m:r>
                      <m:r>
                        <a:rPr lang="sl-SI" i="1" smtClean="0">
                          <a:solidFill>
                            <a:schemeClr val="bg1"/>
                          </a:solidFill>
                          <a:latin typeface="Cambria Math" panose="02040503050406030204" pitchFamily="18" charset="0"/>
                        </a:rPr>
                        <m:t> </m:t>
                      </m:r>
                      <m:r>
                        <m:rPr>
                          <m:nor/>
                        </m:rPr>
                        <a:rPr lang="sl-SI" smtClean="0">
                          <a:solidFill>
                            <a:schemeClr val="bg1"/>
                          </a:solidFill>
                          <a:latin typeface="Cambria Math" panose="02040503050406030204" pitchFamily="18" charset="0"/>
                        </a:rPr>
                        <m:t>mod</m:t>
                      </m:r>
                      <m:r>
                        <a:rPr lang="sl-SI" i="1" smtClean="0">
                          <a:solidFill>
                            <a:schemeClr val="bg1"/>
                          </a:solidFill>
                          <a:latin typeface="Cambria Math" panose="02040503050406030204" pitchFamily="18" charset="0"/>
                        </a:rPr>
                        <m:t> 4</m:t>
                      </m:r>
                    </m:oMath>
                  </m:oMathPara>
                </a14:m>
                <a:endParaRPr lang="sl-SI" dirty="0">
                  <a:solidFill>
                    <a:schemeClr val="bg1"/>
                  </a:solidFill>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sl-SI" i="1" smtClean="0">
                          <a:solidFill>
                            <a:schemeClr val="bg1"/>
                          </a:solidFill>
                          <a:latin typeface="Cambria Math" panose="02040503050406030204" pitchFamily="18" charset="0"/>
                        </a:rPr>
                        <m:t>𝑐</m:t>
                      </m:r>
                      <m:r>
                        <a:rPr lang="sl-SI" i="1" smtClean="0">
                          <a:solidFill>
                            <a:schemeClr val="bg1"/>
                          </a:solidFill>
                          <a:latin typeface="Cambria Math" panose="02040503050406030204" pitchFamily="18" charset="0"/>
                        </a:rPr>
                        <m:t>=</m:t>
                      </m:r>
                      <m:r>
                        <a:rPr lang="sl-SI" i="1" smtClean="0">
                          <a:solidFill>
                            <a:schemeClr val="bg1"/>
                          </a:solidFill>
                          <a:latin typeface="Cambria Math" panose="02040503050406030204" pitchFamily="18" charset="0"/>
                        </a:rPr>
                        <m:t>𝑙𝑒𝑡𝑜</m:t>
                      </m:r>
                      <m:r>
                        <a:rPr lang="sl-SI" i="1" smtClean="0">
                          <a:solidFill>
                            <a:schemeClr val="bg1"/>
                          </a:solidFill>
                          <a:latin typeface="Cambria Math" panose="02040503050406030204" pitchFamily="18" charset="0"/>
                        </a:rPr>
                        <m:t> </m:t>
                      </m:r>
                      <m:r>
                        <m:rPr>
                          <m:nor/>
                        </m:rPr>
                        <a:rPr lang="sl-SI" smtClean="0">
                          <a:solidFill>
                            <a:schemeClr val="bg1"/>
                          </a:solidFill>
                          <a:latin typeface="Cambria Math" panose="02040503050406030204" pitchFamily="18" charset="0"/>
                        </a:rPr>
                        <m:t>mod</m:t>
                      </m:r>
                      <m:r>
                        <a:rPr lang="sl-SI" i="1" smtClean="0">
                          <a:solidFill>
                            <a:schemeClr val="bg1"/>
                          </a:solidFill>
                          <a:latin typeface="Cambria Math" panose="02040503050406030204" pitchFamily="18" charset="0"/>
                        </a:rPr>
                        <m:t> 7</m:t>
                      </m:r>
                    </m:oMath>
                  </m:oMathPara>
                </a14:m>
                <a:endParaRPr lang="sl-SI" dirty="0">
                  <a:solidFill>
                    <a:schemeClr val="bg1"/>
                  </a:solidFill>
                </a:endParaRPr>
              </a:p>
              <a:p>
                <a:pPr marL="0" indent="0">
                  <a:buNone/>
                </a:pPr>
                <a14:m>
                  <m:oMathPara xmlns:m="http://schemas.openxmlformats.org/officeDocument/2006/math">
                    <m:oMathParaPr>
                      <m:jc m:val="centerGroup"/>
                    </m:oMathParaPr>
                    <m:oMath xmlns:m="http://schemas.openxmlformats.org/officeDocument/2006/math">
                      <m:r>
                        <a:rPr lang="sl-SI" i="1" smtClean="0">
                          <a:solidFill>
                            <a:schemeClr val="bg1"/>
                          </a:solidFill>
                          <a:latin typeface="Cambria Math" panose="02040503050406030204" pitchFamily="18" charset="0"/>
                        </a:rPr>
                        <m:t>𝑑</m:t>
                      </m:r>
                      <m:r>
                        <a:rPr lang="sl-SI" i="1" smtClean="0">
                          <a:solidFill>
                            <a:schemeClr val="bg1"/>
                          </a:solidFill>
                          <a:latin typeface="Cambria Math" panose="02040503050406030204" pitchFamily="18" charset="0"/>
                        </a:rPr>
                        <m:t>=(19⋅</m:t>
                      </m:r>
                      <m:r>
                        <a:rPr lang="sl-SI" i="1" smtClean="0">
                          <a:solidFill>
                            <a:schemeClr val="bg1"/>
                          </a:solidFill>
                          <a:latin typeface="Cambria Math" panose="02040503050406030204" pitchFamily="18" charset="0"/>
                        </a:rPr>
                        <m:t>𝑎</m:t>
                      </m:r>
                      <m:r>
                        <a:rPr lang="sl-SI" i="1" smtClean="0">
                          <a:solidFill>
                            <a:schemeClr val="bg1"/>
                          </a:solidFill>
                          <a:latin typeface="Cambria Math" panose="02040503050406030204" pitchFamily="18" charset="0"/>
                        </a:rPr>
                        <m:t>+</m:t>
                      </m:r>
                      <m:r>
                        <a:rPr lang="sl-SI" i="1" smtClean="0">
                          <a:solidFill>
                            <a:schemeClr val="bg1"/>
                          </a:solidFill>
                          <a:latin typeface="Cambria Math" panose="02040503050406030204" pitchFamily="18" charset="0"/>
                        </a:rPr>
                        <m:t>𝑀</m:t>
                      </m:r>
                      <m:r>
                        <a:rPr lang="sl-SI" i="1" smtClean="0">
                          <a:solidFill>
                            <a:schemeClr val="bg1"/>
                          </a:solidFill>
                          <a:latin typeface="Cambria Math" panose="02040503050406030204" pitchFamily="18" charset="0"/>
                        </a:rPr>
                        <m:t>)</m:t>
                      </m:r>
                      <m:r>
                        <m:rPr>
                          <m:nor/>
                        </m:rPr>
                        <a:rPr lang="sl-SI" smtClean="0">
                          <a:solidFill>
                            <a:schemeClr val="bg1"/>
                          </a:solidFill>
                          <a:latin typeface="Cambria Math" panose="02040503050406030204" pitchFamily="18" charset="0"/>
                        </a:rPr>
                        <m:t> </m:t>
                      </m:r>
                      <m:r>
                        <m:rPr>
                          <m:nor/>
                        </m:rPr>
                        <a:rPr lang="sl-SI" smtClean="0">
                          <a:solidFill>
                            <a:schemeClr val="bg1"/>
                          </a:solidFill>
                          <a:latin typeface="Cambria Math" panose="02040503050406030204" pitchFamily="18" charset="0"/>
                        </a:rPr>
                        <m:t>mod</m:t>
                      </m:r>
                      <m:r>
                        <m:rPr>
                          <m:nor/>
                        </m:rPr>
                        <a:rPr lang="sl-SI" smtClean="0">
                          <a:solidFill>
                            <a:schemeClr val="bg1"/>
                          </a:solidFill>
                          <a:latin typeface="Cambria Math" panose="02040503050406030204" pitchFamily="18" charset="0"/>
                        </a:rPr>
                        <m:t> 30          </m:t>
                      </m:r>
                      <m:r>
                        <a:rPr lang="sl-SI" i="1">
                          <a:solidFill>
                            <a:schemeClr val="accent6">
                              <a:lumMod val="75000"/>
                            </a:schemeClr>
                          </a:solidFill>
                          <a:latin typeface="Cambria Math" panose="02040503050406030204" pitchFamily="18" charset="0"/>
                        </a:rPr>
                        <m:t>✔</m:t>
                      </m:r>
                    </m:oMath>
                  </m:oMathPara>
                </a14:m>
                <a:endParaRPr lang="sl-SI" dirty="0">
                  <a:solidFill>
                    <a:schemeClr val="bg1"/>
                  </a:solidFill>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sl-SI" i="1" smtClean="0">
                          <a:solidFill>
                            <a:schemeClr val="bg1"/>
                          </a:solidFill>
                          <a:latin typeface="Cambria Math" panose="02040503050406030204" pitchFamily="18" charset="0"/>
                        </a:rPr>
                        <m:t>𝑒</m:t>
                      </m:r>
                      <m:r>
                        <a:rPr lang="sl-SI" i="1" smtClean="0">
                          <a:solidFill>
                            <a:schemeClr val="bg1"/>
                          </a:solidFill>
                          <a:latin typeface="Cambria Math" panose="02040503050406030204" pitchFamily="18" charset="0"/>
                        </a:rPr>
                        <m:t>=</m:t>
                      </m:r>
                      <m:d>
                        <m:dPr>
                          <m:ctrlPr>
                            <a:rPr lang="sl-SI" i="1" smtClean="0">
                              <a:solidFill>
                                <a:schemeClr val="bg1"/>
                              </a:solidFill>
                              <a:latin typeface="Cambria Math" panose="02040503050406030204" pitchFamily="18" charset="0"/>
                            </a:rPr>
                          </m:ctrlPr>
                        </m:dPr>
                        <m:e>
                          <m:r>
                            <a:rPr lang="sl-SI" i="1" smtClean="0">
                              <a:solidFill>
                                <a:schemeClr val="bg1"/>
                              </a:solidFill>
                              <a:latin typeface="Cambria Math" panose="02040503050406030204" pitchFamily="18" charset="0"/>
                            </a:rPr>
                            <m:t>2⋅</m:t>
                          </m:r>
                          <m:r>
                            <a:rPr lang="sl-SI" i="1" smtClean="0">
                              <a:solidFill>
                                <a:schemeClr val="bg1"/>
                              </a:solidFill>
                              <a:latin typeface="Cambria Math" panose="02040503050406030204" pitchFamily="18" charset="0"/>
                            </a:rPr>
                            <m:t>𝑏</m:t>
                          </m:r>
                          <m:r>
                            <a:rPr lang="sl-SI" i="1" smtClean="0">
                              <a:solidFill>
                                <a:schemeClr val="bg1"/>
                              </a:solidFill>
                              <a:latin typeface="Cambria Math" panose="02040503050406030204" pitchFamily="18" charset="0"/>
                            </a:rPr>
                            <m:t>+4⋅</m:t>
                          </m:r>
                          <m:r>
                            <a:rPr lang="sl-SI" i="1" smtClean="0">
                              <a:solidFill>
                                <a:schemeClr val="bg1"/>
                              </a:solidFill>
                              <a:latin typeface="Cambria Math" panose="02040503050406030204" pitchFamily="18" charset="0"/>
                            </a:rPr>
                            <m:t>𝑐</m:t>
                          </m:r>
                          <m:r>
                            <a:rPr lang="sl-SI" i="1" smtClean="0">
                              <a:solidFill>
                                <a:schemeClr val="bg1"/>
                              </a:solidFill>
                              <a:latin typeface="Cambria Math" panose="02040503050406030204" pitchFamily="18" charset="0"/>
                            </a:rPr>
                            <m:t>+6⋅</m:t>
                          </m:r>
                          <m:r>
                            <a:rPr lang="sl-SI" i="1" smtClean="0">
                              <a:solidFill>
                                <a:schemeClr val="bg1"/>
                              </a:solidFill>
                              <a:latin typeface="Cambria Math" panose="02040503050406030204" pitchFamily="18" charset="0"/>
                            </a:rPr>
                            <m:t>𝑑</m:t>
                          </m:r>
                          <m:r>
                            <a:rPr lang="sl-SI" i="1" smtClean="0">
                              <a:solidFill>
                                <a:schemeClr val="bg1"/>
                              </a:solidFill>
                              <a:latin typeface="Cambria Math" panose="02040503050406030204" pitchFamily="18" charset="0"/>
                            </a:rPr>
                            <m:t>+</m:t>
                          </m:r>
                          <m:r>
                            <a:rPr lang="sl-SI" i="1" smtClean="0">
                              <a:solidFill>
                                <a:schemeClr val="bg1"/>
                              </a:solidFill>
                              <a:latin typeface="Cambria Math" panose="02040503050406030204" pitchFamily="18" charset="0"/>
                            </a:rPr>
                            <m:t>𝑁</m:t>
                          </m:r>
                        </m:e>
                      </m:d>
                      <m:r>
                        <m:rPr>
                          <m:nor/>
                        </m:rPr>
                        <a:rPr lang="sl-SI" smtClean="0">
                          <a:solidFill>
                            <a:schemeClr val="bg1"/>
                          </a:solidFill>
                          <a:latin typeface="Cambria Math" panose="02040503050406030204" pitchFamily="18" charset="0"/>
                        </a:rPr>
                        <m:t> </m:t>
                      </m:r>
                      <m:r>
                        <m:rPr>
                          <m:nor/>
                        </m:rPr>
                        <a:rPr lang="sl-SI" smtClean="0">
                          <a:solidFill>
                            <a:schemeClr val="bg1"/>
                          </a:solidFill>
                          <a:latin typeface="Cambria Math" panose="02040503050406030204" pitchFamily="18" charset="0"/>
                        </a:rPr>
                        <m:t>mod</m:t>
                      </m:r>
                      <m:r>
                        <a:rPr lang="sl-SI" i="1" smtClean="0">
                          <a:solidFill>
                            <a:schemeClr val="bg1"/>
                          </a:solidFill>
                          <a:latin typeface="Cambria Math" panose="02040503050406030204" pitchFamily="18" charset="0"/>
                        </a:rPr>
                        <m:t> 7</m:t>
                      </m:r>
                    </m:oMath>
                  </m:oMathPara>
                </a14:m>
                <a:endParaRPr lang="sl-SI" dirty="0">
                  <a:solidFill>
                    <a:schemeClr val="bg1"/>
                  </a:solidFill>
                </a:endParaRPr>
              </a:p>
              <a:p>
                <a:pPr marL="0" indent="0">
                  <a:buFont typeface="Arial" panose="020B0604020202020204" pitchFamily="34" charset="0"/>
                  <a:buNone/>
                </a:pPr>
                <a:endParaRPr lang="sl-SI" dirty="0">
                  <a:solidFill>
                    <a:schemeClr val="bg1"/>
                  </a:solidFill>
                </a:endParaRPr>
              </a:p>
              <a:p>
                <a:pPr marL="0" indent="0">
                  <a:buFont typeface="Arial" panose="020B0604020202020204" pitchFamily="34" charset="0"/>
                  <a:buNone/>
                </a:pPr>
                <a:endParaRPr lang="sl-SI" dirty="0">
                  <a:solidFill>
                    <a:schemeClr val="bg1"/>
                  </a:solidFill>
                </a:endParaRPr>
              </a:p>
              <a:p>
                <a:pPr marL="0" indent="0">
                  <a:buFont typeface="Arial" panose="020B0604020202020204" pitchFamily="34" charset="0"/>
                  <a:buNone/>
                </a:pPr>
                <a:endParaRPr lang="sl-SI" dirty="0">
                  <a:solidFill>
                    <a:schemeClr val="bg1"/>
                  </a:solidFill>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sl-SI" i="1" smtClean="0">
                          <a:solidFill>
                            <a:schemeClr val="bg1"/>
                          </a:solidFill>
                          <a:latin typeface="Cambria Math" panose="02040503050406030204" pitchFamily="18" charset="0"/>
                        </a:rPr>
                        <m:t>22+</m:t>
                      </m:r>
                      <m:r>
                        <a:rPr lang="sl-SI" i="1" smtClean="0">
                          <a:solidFill>
                            <a:schemeClr val="bg1"/>
                          </a:solidFill>
                          <a:latin typeface="Cambria Math" panose="02040503050406030204" pitchFamily="18" charset="0"/>
                        </a:rPr>
                        <m:t>𝑑</m:t>
                      </m:r>
                      <m:r>
                        <a:rPr lang="sl-SI" i="1" smtClean="0">
                          <a:solidFill>
                            <a:schemeClr val="bg1"/>
                          </a:solidFill>
                          <a:latin typeface="Cambria Math" panose="02040503050406030204" pitchFamily="18" charset="0"/>
                        </a:rPr>
                        <m:t>+</m:t>
                      </m:r>
                      <m:r>
                        <a:rPr lang="sl-SI" i="1" smtClean="0">
                          <a:solidFill>
                            <a:schemeClr val="bg1"/>
                          </a:solidFill>
                          <a:latin typeface="Cambria Math" panose="02040503050406030204" pitchFamily="18" charset="0"/>
                        </a:rPr>
                        <m:t>𝑒</m:t>
                      </m:r>
                      <m:r>
                        <a:rPr lang="sl-SI" i="1" smtClean="0">
                          <a:solidFill>
                            <a:schemeClr val="bg1"/>
                          </a:solidFill>
                          <a:latin typeface="Cambria Math" panose="02040503050406030204" pitchFamily="18" charset="0"/>
                        </a:rPr>
                        <m:t>. </m:t>
                      </m:r>
                      <m:r>
                        <m:rPr>
                          <m:nor/>
                        </m:rPr>
                        <a:rPr lang="sl-SI" smtClean="0">
                          <a:solidFill>
                            <a:schemeClr val="bg1"/>
                          </a:solidFill>
                          <a:latin typeface="Cambria Math" panose="02040503050406030204" pitchFamily="18" charset="0"/>
                        </a:rPr>
                        <m:t>marec</m:t>
                      </m:r>
                    </m:oMath>
                  </m:oMathPara>
                </a14:m>
                <a:endParaRPr lang="sl-SI" dirty="0">
                  <a:solidFill>
                    <a:schemeClr val="bg1"/>
                  </a:solidFill>
                  <a:latin typeface="Cambria Math" panose="02040503050406030204" pitchFamily="18" charset="0"/>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sl-SI" i="1" smtClean="0">
                          <a:solidFill>
                            <a:schemeClr val="bg1"/>
                          </a:solidFill>
                          <a:latin typeface="Cambria Math" panose="02040503050406030204" pitchFamily="18" charset="0"/>
                        </a:rPr>
                        <m:t>𝑑</m:t>
                      </m:r>
                      <m:r>
                        <a:rPr lang="sl-SI" i="1" smtClean="0">
                          <a:solidFill>
                            <a:schemeClr val="bg1"/>
                          </a:solidFill>
                          <a:latin typeface="Cambria Math" panose="02040503050406030204" pitchFamily="18" charset="0"/>
                        </a:rPr>
                        <m:t>+</m:t>
                      </m:r>
                      <m:r>
                        <a:rPr lang="sl-SI" i="1" smtClean="0">
                          <a:solidFill>
                            <a:schemeClr val="bg1"/>
                          </a:solidFill>
                          <a:latin typeface="Cambria Math" panose="02040503050406030204" pitchFamily="18" charset="0"/>
                        </a:rPr>
                        <m:t>𝑒</m:t>
                      </m:r>
                      <m:r>
                        <a:rPr lang="sl-SI" i="1" smtClean="0">
                          <a:solidFill>
                            <a:schemeClr val="bg1"/>
                          </a:solidFill>
                          <a:latin typeface="Cambria Math" panose="02040503050406030204" pitchFamily="18" charset="0"/>
                        </a:rPr>
                        <m:t> −9. </m:t>
                      </m:r>
                      <m:r>
                        <m:rPr>
                          <m:sty m:val="p"/>
                        </m:rPr>
                        <a:rPr lang="sl-SI" i="1" smtClean="0">
                          <a:solidFill>
                            <a:schemeClr val="bg1"/>
                          </a:solidFill>
                          <a:latin typeface="Cambria Math" panose="02040503050406030204" pitchFamily="18" charset="0"/>
                        </a:rPr>
                        <m:t>april</m:t>
                      </m:r>
                    </m:oMath>
                  </m:oMathPara>
                </a14:m>
                <a:endParaRPr lang="de-DE" dirty="0">
                  <a:solidFill>
                    <a:schemeClr val="bg1"/>
                  </a:solidFill>
                </a:endParaRPr>
              </a:p>
            </p:txBody>
          </p:sp>
        </mc:Choice>
        <mc:Fallback xmlns="">
          <p:sp>
            <p:nvSpPr>
              <p:cNvPr id="5" name="Content Placeholder 5">
                <a:extLst>
                  <a:ext uri="{FF2B5EF4-FFF2-40B4-BE49-F238E27FC236}">
                    <a16:creationId xmlns:a16="http://schemas.microsoft.com/office/drawing/2014/main" id="{BEDD670B-FF5A-1817-101F-CF4D1B54BB9C}"/>
                  </a:ext>
                </a:extLst>
              </p:cNvPr>
              <p:cNvSpPr txBox="1">
                <a:spLocks noRot="1" noChangeAspect="1" noMove="1" noResize="1" noEditPoints="1" noAdjustHandles="1" noChangeArrowheads="1" noChangeShapeType="1" noTextEdit="1"/>
              </p:cNvSpPr>
              <p:nvPr/>
            </p:nvSpPr>
            <p:spPr>
              <a:xfrm>
                <a:off x="838200" y="1825625"/>
                <a:ext cx="10515600" cy="4351338"/>
              </a:xfrm>
              <a:prstGeom prst="rect">
                <a:avLst/>
              </a:prstGeom>
              <a:blipFill>
                <a:blip r:embed="rId3"/>
                <a:stretch>
                  <a:fillRect b="-1401"/>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BAAAA08-D754-597A-9BFA-C220AA680A2C}"/>
                  </a:ext>
                </a:extLst>
              </p:cNvPr>
              <p:cNvSpPr txBox="1"/>
              <p:nvPr/>
            </p:nvSpPr>
            <p:spPr>
              <a:xfrm flipH="1">
                <a:off x="4989513" y="4002345"/>
                <a:ext cx="2212975" cy="8002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sl-SI" sz="2200" b="0" i="1" smtClean="0">
                          <a:solidFill>
                            <a:schemeClr val="bg1"/>
                          </a:solidFill>
                          <a:latin typeface="Cambria Math" panose="02040503050406030204" pitchFamily="18" charset="0"/>
                        </a:rPr>
                        <m:t>𝑀</m:t>
                      </m:r>
                      <m:r>
                        <a:rPr lang="sl-SI" sz="2200" b="0" i="1" smtClean="0">
                          <a:solidFill>
                            <a:schemeClr val="bg1"/>
                          </a:solidFill>
                          <a:latin typeface="Cambria Math" panose="02040503050406030204" pitchFamily="18" charset="0"/>
                        </a:rPr>
                        <m:t>=15          </m:t>
                      </m:r>
                      <m:r>
                        <a:rPr lang="sl-SI" sz="2400" i="1">
                          <a:solidFill>
                            <a:schemeClr val="accent6">
                              <a:lumMod val="75000"/>
                            </a:schemeClr>
                          </a:solidFill>
                          <a:latin typeface="Cambria Math" panose="02040503050406030204" pitchFamily="18" charset="0"/>
                        </a:rPr>
                        <m:t>✔</m:t>
                      </m:r>
                    </m:oMath>
                  </m:oMathPara>
                </a14:m>
                <a:endParaRPr lang="sl-SI" sz="2200"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sl-SI" sz="2200" b="0" i="1" smtClean="0">
                          <a:solidFill>
                            <a:schemeClr val="bg1"/>
                          </a:solidFill>
                          <a:latin typeface="Cambria Math" panose="02040503050406030204" pitchFamily="18" charset="0"/>
                        </a:rPr>
                        <m:t>𝑁</m:t>
                      </m:r>
                      <m:r>
                        <a:rPr lang="sl-SI" sz="2200" b="0" i="1" smtClean="0">
                          <a:solidFill>
                            <a:schemeClr val="bg1"/>
                          </a:solidFill>
                          <a:latin typeface="Cambria Math" panose="02040503050406030204" pitchFamily="18" charset="0"/>
                        </a:rPr>
                        <m:t>=6</m:t>
                      </m:r>
                    </m:oMath>
                  </m:oMathPara>
                </a14:m>
                <a:endParaRPr lang="de-DE" sz="2200" dirty="0">
                  <a:solidFill>
                    <a:schemeClr val="bg1"/>
                  </a:solidFill>
                </a:endParaRPr>
              </a:p>
            </p:txBody>
          </p:sp>
        </mc:Choice>
        <mc:Fallback xmlns="">
          <p:sp>
            <p:nvSpPr>
              <p:cNvPr id="3" name="TextBox 2">
                <a:extLst>
                  <a:ext uri="{FF2B5EF4-FFF2-40B4-BE49-F238E27FC236}">
                    <a16:creationId xmlns:a16="http://schemas.microsoft.com/office/drawing/2014/main" id="{FBAAAA08-D754-597A-9BFA-C220AA680A2C}"/>
                  </a:ext>
                </a:extLst>
              </p:cNvPr>
              <p:cNvSpPr txBox="1">
                <a:spLocks noRot="1" noChangeAspect="1" noMove="1" noResize="1" noEditPoints="1" noAdjustHandles="1" noChangeArrowheads="1" noChangeShapeType="1" noTextEdit="1"/>
              </p:cNvSpPr>
              <p:nvPr/>
            </p:nvSpPr>
            <p:spPr>
              <a:xfrm flipH="1">
                <a:off x="4989513" y="4002345"/>
                <a:ext cx="2212975" cy="800219"/>
              </a:xfrm>
              <a:prstGeom prst="rect">
                <a:avLst/>
              </a:prstGeom>
              <a:blipFill>
                <a:blip r:embed="rId4"/>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CA898A3B-5CC4-730C-C241-BBB4653ECA47}"/>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𝑎</m:t>
                      </m:r>
                      <m:r>
                        <a:rPr lang="sl-SI" b="0" i="1" smtClean="0">
                          <a:latin typeface="Cambria Math" panose="02040503050406030204" pitchFamily="18" charset="0"/>
                        </a:rPr>
                        <m:t>=</m:t>
                      </m:r>
                      <m:r>
                        <a:rPr lang="sl-SI" b="0" i="1" smtClean="0">
                          <a:latin typeface="Cambria Math" panose="02040503050406030204" pitchFamily="18" charset="0"/>
                        </a:rPr>
                        <m:t>𝑙𝑒𝑡𝑜</m:t>
                      </m:r>
                      <m:r>
                        <a:rPr lang="sl-SI" b="0" i="1" smtClean="0">
                          <a:latin typeface="Cambria Math" panose="02040503050406030204" pitchFamily="18" charset="0"/>
                        </a:rPr>
                        <m:t> </m:t>
                      </m:r>
                      <m:r>
                        <m:rPr>
                          <m:nor/>
                        </m:rPr>
                        <a:rPr lang="sl-SI" b="0" i="0" smtClean="0">
                          <a:latin typeface="Cambria Math" panose="02040503050406030204" pitchFamily="18" charset="0"/>
                        </a:rPr>
                        <m:t>mod</m:t>
                      </m:r>
                      <m:r>
                        <a:rPr lang="sl-SI" b="0" i="1" smtClean="0">
                          <a:latin typeface="Cambria Math" panose="02040503050406030204" pitchFamily="18" charset="0"/>
                        </a:rPr>
                        <m:t> 19</m:t>
                      </m:r>
                    </m:oMath>
                  </m:oMathPara>
                </a14:m>
                <a:endParaRPr lang="sl-SI" b="0" dirty="0"/>
              </a:p>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𝑏</m:t>
                      </m:r>
                      <m:r>
                        <a:rPr lang="sl-SI" b="0" i="1" smtClean="0">
                          <a:latin typeface="Cambria Math" panose="02040503050406030204" pitchFamily="18" charset="0"/>
                        </a:rPr>
                        <m:t>=</m:t>
                      </m:r>
                      <m:r>
                        <a:rPr lang="sl-SI" b="0" i="1" smtClean="0">
                          <a:latin typeface="Cambria Math" panose="02040503050406030204" pitchFamily="18" charset="0"/>
                        </a:rPr>
                        <m:t>𝑙𝑒𝑡𝑜</m:t>
                      </m:r>
                      <m:r>
                        <a:rPr lang="sl-SI" b="0" i="1" smtClean="0">
                          <a:latin typeface="Cambria Math" panose="02040503050406030204" pitchFamily="18" charset="0"/>
                        </a:rPr>
                        <m:t> </m:t>
                      </m:r>
                      <m:r>
                        <m:rPr>
                          <m:nor/>
                        </m:rPr>
                        <a:rPr lang="sl-SI" b="0" i="0" smtClean="0">
                          <a:latin typeface="Cambria Math" panose="02040503050406030204" pitchFamily="18" charset="0"/>
                        </a:rPr>
                        <m:t>mod</m:t>
                      </m:r>
                      <m:r>
                        <a:rPr lang="sl-SI" b="0" i="1" smtClean="0">
                          <a:latin typeface="Cambria Math" panose="02040503050406030204" pitchFamily="18" charset="0"/>
                        </a:rPr>
                        <m:t> 4</m:t>
                      </m:r>
                    </m:oMath>
                  </m:oMathPara>
                </a14:m>
                <a:endParaRPr lang="sl-SI" b="0" dirty="0"/>
              </a:p>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𝑐</m:t>
                      </m:r>
                      <m:r>
                        <a:rPr lang="sl-SI" b="0" i="1" smtClean="0">
                          <a:latin typeface="Cambria Math" panose="02040503050406030204" pitchFamily="18" charset="0"/>
                        </a:rPr>
                        <m:t>=</m:t>
                      </m:r>
                      <m:r>
                        <a:rPr lang="sl-SI" b="0" i="1" smtClean="0">
                          <a:latin typeface="Cambria Math" panose="02040503050406030204" pitchFamily="18" charset="0"/>
                        </a:rPr>
                        <m:t>𝑙𝑒𝑡𝑜</m:t>
                      </m:r>
                      <m:r>
                        <a:rPr lang="sl-SI" b="0" i="1" smtClean="0">
                          <a:latin typeface="Cambria Math" panose="02040503050406030204" pitchFamily="18" charset="0"/>
                        </a:rPr>
                        <m:t> </m:t>
                      </m:r>
                      <m:r>
                        <m:rPr>
                          <m:nor/>
                        </m:rPr>
                        <a:rPr lang="sl-SI" b="0" i="0" smtClean="0">
                          <a:latin typeface="Cambria Math" panose="02040503050406030204" pitchFamily="18" charset="0"/>
                        </a:rPr>
                        <m:t>mod</m:t>
                      </m:r>
                      <m:r>
                        <a:rPr lang="sl-SI" b="0" i="1" smtClean="0">
                          <a:latin typeface="Cambria Math" panose="02040503050406030204" pitchFamily="18" charset="0"/>
                        </a:rPr>
                        <m:t> 7</m:t>
                      </m:r>
                    </m:oMath>
                  </m:oMathPara>
                </a14:m>
                <a:endParaRPr lang="sl-SI" b="0" dirty="0"/>
              </a:p>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𝑑</m:t>
                      </m:r>
                      <m:r>
                        <a:rPr lang="sl-SI" b="0" i="1" smtClean="0">
                          <a:latin typeface="Cambria Math" panose="02040503050406030204" pitchFamily="18" charset="0"/>
                        </a:rPr>
                        <m:t>=(19⋅</m:t>
                      </m:r>
                      <m:r>
                        <a:rPr lang="sl-SI" b="0" i="1" smtClean="0">
                          <a:latin typeface="Cambria Math" panose="02040503050406030204" pitchFamily="18" charset="0"/>
                        </a:rPr>
                        <m:t>𝑎</m:t>
                      </m:r>
                      <m:r>
                        <a:rPr lang="sl-SI" b="0" i="1" smtClean="0">
                          <a:latin typeface="Cambria Math" panose="02040503050406030204" pitchFamily="18" charset="0"/>
                        </a:rPr>
                        <m:t>+</m:t>
                      </m:r>
                      <m:r>
                        <a:rPr lang="sl-SI" b="0" i="1" smtClean="0">
                          <a:latin typeface="Cambria Math" panose="02040503050406030204" pitchFamily="18" charset="0"/>
                        </a:rPr>
                        <m:t>𝑀</m:t>
                      </m:r>
                      <m:r>
                        <a:rPr lang="sl-SI" b="0" i="1" smtClean="0">
                          <a:latin typeface="Cambria Math" panose="02040503050406030204" pitchFamily="18" charset="0"/>
                        </a:rPr>
                        <m:t>)</m:t>
                      </m:r>
                      <m:r>
                        <m:rPr>
                          <m:nor/>
                        </m:rPr>
                        <a:rPr lang="sl-SI" b="0" i="0" smtClean="0">
                          <a:latin typeface="Cambria Math" panose="02040503050406030204" pitchFamily="18" charset="0"/>
                        </a:rPr>
                        <m:t> </m:t>
                      </m:r>
                      <m:r>
                        <m:rPr>
                          <m:nor/>
                        </m:rPr>
                        <a:rPr lang="sl-SI" b="0" i="0" smtClean="0">
                          <a:latin typeface="Cambria Math" panose="02040503050406030204" pitchFamily="18" charset="0"/>
                        </a:rPr>
                        <m:t>mod</m:t>
                      </m:r>
                      <m:r>
                        <m:rPr>
                          <m:nor/>
                        </m:rPr>
                        <a:rPr lang="sl-SI" b="0" i="0" smtClean="0">
                          <a:latin typeface="Cambria Math" panose="02040503050406030204" pitchFamily="18" charset="0"/>
                        </a:rPr>
                        <m:t> 30</m:t>
                      </m:r>
                    </m:oMath>
                  </m:oMathPara>
                </a14:m>
                <a:endParaRPr lang="sl-SI" b="0" dirty="0"/>
              </a:p>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𝑒</m:t>
                      </m:r>
                      <m:r>
                        <a:rPr lang="sl-SI" b="0" i="1" smtClean="0">
                          <a:latin typeface="Cambria Math" panose="02040503050406030204" pitchFamily="18" charset="0"/>
                        </a:rPr>
                        <m:t>=</m:t>
                      </m:r>
                      <m:d>
                        <m:dPr>
                          <m:ctrlPr>
                            <a:rPr lang="sl-SI" b="0" i="1" smtClean="0">
                              <a:latin typeface="Cambria Math" panose="02040503050406030204" pitchFamily="18" charset="0"/>
                            </a:rPr>
                          </m:ctrlPr>
                        </m:dPr>
                        <m:e>
                          <m:r>
                            <a:rPr lang="sl-SI" b="0" i="1" smtClean="0">
                              <a:latin typeface="Cambria Math" panose="02040503050406030204" pitchFamily="18" charset="0"/>
                            </a:rPr>
                            <m:t>2⋅</m:t>
                          </m:r>
                          <m:r>
                            <a:rPr lang="sl-SI" b="0" i="1" smtClean="0">
                              <a:latin typeface="Cambria Math" panose="02040503050406030204" pitchFamily="18" charset="0"/>
                            </a:rPr>
                            <m:t>𝑏</m:t>
                          </m:r>
                          <m:r>
                            <a:rPr lang="sl-SI" b="0" i="1" smtClean="0">
                              <a:latin typeface="Cambria Math" panose="02040503050406030204" pitchFamily="18" charset="0"/>
                            </a:rPr>
                            <m:t>+4⋅</m:t>
                          </m:r>
                          <m:r>
                            <a:rPr lang="sl-SI" b="0" i="1" smtClean="0">
                              <a:latin typeface="Cambria Math" panose="02040503050406030204" pitchFamily="18" charset="0"/>
                            </a:rPr>
                            <m:t>𝑐</m:t>
                          </m:r>
                          <m:r>
                            <a:rPr lang="sl-SI" b="0" i="1" smtClean="0">
                              <a:latin typeface="Cambria Math" panose="02040503050406030204" pitchFamily="18" charset="0"/>
                            </a:rPr>
                            <m:t>+6⋅</m:t>
                          </m:r>
                          <m:r>
                            <a:rPr lang="sl-SI" b="0" i="1" smtClean="0">
                              <a:latin typeface="Cambria Math" panose="02040503050406030204" pitchFamily="18" charset="0"/>
                            </a:rPr>
                            <m:t>𝑑</m:t>
                          </m:r>
                          <m:r>
                            <a:rPr lang="sl-SI" b="0" i="1" smtClean="0">
                              <a:latin typeface="Cambria Math" panose="02040503050406030204" pitchFamily="18" charset="0"/>
                            </a:rPr>
                            <m:t>+</m:t>
                          </m:r>
                          <m:r>
                            <a:rPr lang="sl-SI" b="0" i="1" smtClean="0">
                              <a:latin typeface="Cambria Math" panose="02040503050406030204" pitchFamily="18" charset="0"/>
                            </a:rPr>
                            <m:t>𝑁</m:t>
                          </m:r>
                        </m:e>
                      </m:d>
                      <m:r>
                        <m:rPr>
                          <m:nor/>
                        </m:rPr>
                        <a:rPr lang="sl-SI" b="0" i="0" smtClean="0">
                          <a:latin typeface="Cambria Math" panose="02040503050406030204" pitchFamily="18" charset="0"/>
                        </a:rPr>
                        <m:t> </m:t>
                      </m:r>
                      <m:r>
                        <m:rPr>
                          <m:nor/>
                        </m:rPr>
                        <a:rPr lang="sl-SI" b="0" i="0" smtClean="0">
                          <a:latin typeface="Cambria Math" panose="02040503050406030204" pitchFamily="18" charset="0"/>
                        </a:rPr>
                        <m:t>mod</m:t>
                      </m:r>
                      <m:r>
                        <a:rPr lang="sl-SI" b="0" i="1" smtClean="0">
                          <a:latin typeface="Cambria Math" panose="02040503050406030204" pitchFamily="18" charset="0"/>
                        </a:rPr>
                        <m:t> 7</m:t>
                      </m:r>
                    </m:oMath>
                  </m:oMathPara>
                </a14:m>
                <a:endParaRPr lang="sl-SI" dirty="0"/>
              </a:p>
              <a:p>
                <a:pPr marL="0" indent="0">
                  <a:buNone/>
                </a:pPr>
                <a:endParaRPr lang="sl-SI" b="0" dirty="0"/>
              </a:p>
              <a:p>
                <a:pPr marL="0" indent="0">
                  <a:buNone/>
                </a:pPr>
                <a:endParaRPr lang="sl-SI" dirty="0"/>
              </a:p>
              <a:p>
                <a:pPr marL="0" indent="0">
                  <a:buNone/>
                </a:pPr>
                <a:endParaRPr lang="sl-SI" b="0" dirty="0"/>
              </a:p>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22+</m:t>
                      </m:r>
                      <m:r>
                        <a:rPr lang="sl-SI" b="0" i="1" smtClean="0">
                          <a:latin typeface="Cambria Math" panose="02040503050406030204" pitchFamily="18" charset="0"/>
                        </a:rPr>
                        <m:t>𝑑</m:t>
                      </m:r>
                      <m:r>
                        <a:rPr lang="sl-SI" b="0" i="1" smtClean="0">
                          <a:latin typeface="Cambria Math" panose="02040503050406030204" pitchFamily="18" charset="0"/>
                        </a:rPr>
                        <m:t>+</m:t>
                      </m:r>
                      <m:r>
                        <a:rPr lang="sl-SI" b="0" i="1" smtClean="0">
                          <a:latin typeface="Cambria Math" panose="02040503050406030204" pitchFamily="18" charset="0"/>
                        </a:rPr>
                        <m:t>𝑒</m:t>
                      </m:r>
                      <m:r>
                        <a:rPr lang="sl-SI" b="0" i="1" smtClean="0">
                          <a:latin typeface="Cambria Math" panose="02040503050406030204" pitchFamily="18" charset="0"/>
                        </a:rPr>
                        <m:t>. </m:t>
                      </m:r>
                      <m:r>
                        <m:rPr>
                          <m:nor/>
                        </m:rPr>
                        <a:rPr lang="sl-SI" b="0" i="0" smtClean="0">
                          <a:latin typeface="Cambria Math" panose="02040503050406030204" pitchFamily="18" charset="0"/>
                        </a:rPr>
                        <m:t>marec</m:t>
                      </m:r>
                    </m:oMath>
                  </m:oMathPara>
                </a14:m>
                <a:endParaRPr lang="sl-SI"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𝑑</m:t>
                      </m:r>
                      <m:r>
                        <a:rPr lang="sl-SI" b="0" i="1" smtClean="0">
                          <a:latin typeface="Cambria Math" panose="02040503050406030204" pitchFamily="18" charset="0"/>
                        </a:rPr>
                        <m:t>+</m:t>
                      </m:r>
                      <m:r>
                        <a:rPr lang="sl-SI" b="0" i="1" smtClean="0">
                          <a:latin typeface="Cambria Math" panose="02040503050406030204" pitchFamily="18" charset="0"/>
                        </a:rPr>
                        <m:t>𝑒</m:t>
                      </m:r>
                      <m:r>
                        <a:rPr lang="sl-SI" b="0" i="1" smtClean="0">
                          <a:latin typeface="Cambria Math" panose="02040503050406030204" pitchFamily="18" charset="0"/>
                        </a:rPr>
                        <m:t> −9. </m:t>
                      </m:r>
                      <m:r>
                        <m:rPr>
                          <m:sty m:val="p"/>
                        </m:rPr>
                        <a:rPr lang="sl-SI" b="0" i="1" smtClean="0">
                          <a:latin typeface="Cambria Math" panose="02040503050406030204" pitchFamily="18" charset="0"/>
                        </a:rPr>
                        <m:t>april</m:t>
                      </m:r>
                    </m:oMath>
                  </m:oMathPara>
                </a14:m>
                <a:endParaRPr lang="de-DE" dirty="0"/>
              </a:p>
            </p:txBody>
          </p:sp>
        </mc:Choice>
        <mc:Fallback xmlns="">
          <p:sp>
            <p:nvSpPr>
              <p:cNvPr id="6" name="Content Placeholder 5">
                <a:extLst>
                  <a:ext uri="{FF2B5EF4-FFF2-40B4-BE49-F238E27FC236}">
                    <a16:creationId xmlns:a16="http://schemas.microsoft.com/office/drawing/2014/main" id="{CA898A3B-5CC4-730C-C241-BBB4653ECA47}"/>
                  </a:ext>
                </a:extLst>
              </p:cNvPr>
              <p:cNvSpPr>
                <a:spLocks noGrp="1" noRot="1" noChangeAspect="1" noMove="1" noResize="1" noEditPoints="1" noAdjustHandles="1" noChangeArrowheads="1" noChangeShapeType="1" noTextEdit="1"/>
              </p:cNvSpPr>
              <p:nvPr>
                <p:ph idx="1"/>
              </p:nvPr>
            </p:nvSpPr>
            <p:spPr>
              <a:blipFill>
                <a:blip r:embed="rId5"/>
                <a:stretch>
                  <a:fillRect b="-1401"/>
                </a:stretch>
              </a:blipFill>
            </p:spPr>
            <p:txBody>
              <a:bodyPr/>
              <a:lstStyle/>
              <a:p>
                <a:r>
                  <a:rPr lang="de-DE">
                    <a:noFill/>
                  </a:rPr>
                  <a:t> </a:t>
                </a:r>
              </a:p>
            </p:txBody>
          </p:sp>
        </mc:Fallback>
      </mc:AlternateContent>
      <p:sp>
        <p:nvSpPr>
          <p:cNvPr id="2" name="Title 1">
            <a:extLst>
              <a:ext uri="{FF2B5EF4-FFF2-40B4-BE49-F238E27FC236}">
                <a16:creationId xmlns:a16="http://schemas.microsoft.com/office/drawing/2014/main" id="{B2FA727A-C845-81E0-C0ED-3058DFE4DDBC}"/>
              </a:ext>
            </a:extLst>
          </p:cNvPr>
          <p:cNvSpPr>
            <a:spLocks noGrp="1"/>
          </p:cNvSpPr>
          <p:nvPr>
            <p:ph type="title"/>
          </p:nvPr>
        </p:nvSpPr>
        <p:spPr/>
        <p:txBody>
          <a:bodyPr/>
          <a:lstStyle/>
          <a:p>
            <a:r>
              <a:rPr lang="sl-SI" b="1" dirty="0"/>
              <a:t>Gaussov algoritem – julijanski koledar</a:t>
            </a:r>
            <a:endParaRPr lang="de-DE" b="1" dirty="0"/>
          </a:p>
        </p:txBody>
      </p:sp>
      <p:cxnSp>
        <p:nvCxnSpPr>
          <p:cNvPr id="8" name="Straight Connector 7">
            <a:extLst>
              <a:ext uri="{FF2B5EF4-FFF2-40B4-BE49-F238E27FC236}">
                <a16:creationId xmlns:a16="http://schemas.microsoft.com/office/drawing/2014/main" id="{F3EBABCD-11BC-B7D9-D501-9984E678B8C4}"/>
              </a:ext>
            </a:extLst>
          </p:cNvPr>
          <p:cNvCxnSpPr>
            <a:cxnSpLocks/>
          </p:cNvCxnSpPr>
          <p:nvPr/>
        </p:nvCxnSpPr>
        <p:spPr>
          <a:xfrm>
            <a:off x="2908300" y="5054600"/>
            <a:ext cx="6375400"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6455101-3D1C-6B15-2C73-472BB8997233}"/>
                  </a:ext>
                </a:extLst>
              </p:cNvPr>
              <p:cNvSpPr txBox="1"/>
              <p:nvPr/>
            </p:nvSpPr>
            <p:spPr>
              <a:xfrm flipH="1">
                <a:off x="5480050" y="4002345"/>
                <a:ext cx="1231900"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sl-SI" sz="2200" b="0" i="1" smtClean="0">
                          <a:latin typeface="Cambria Math" panose="02040503050406030204" pitchFamily="18" charset="0"/>
                        </a:rPr>
                        <m:t>𝑀</m:t>
                      </m:r>
                      <m:r>
                        <a:rPr lang="sl-SI" sz="2200" b="0" i="1" smtClean="0">
                          <a:latin typeface="Cambria Math" panose="02040503050406030204" pitchFamily="18" charset="0"/>
                        </a:rPr>
                        <m:t>=15</m:t>
                      </m:r>
                    </m:oMath>
                  </m:oMathPara>
                </a14:m>
                <a:endParaRPr lang="sl-SI" sz="22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sl-SI" sz="2200" b="0" i="1" smtClean="0">
                          <a:latin typeface="Cambria Math" panose="02040503050406030204" pitchFamily="18" charset="0"/>
                        </a:rPr>
                        <m:t>𝑁</m:t>
                      </m:r>
                      <m:r>
                        <a:rPr lang="sl-SI" sz="2200" b="0" i="1" smtClean="0">
                          <a:latin typeface="Cambria Math" panose="02040503050406030204" pitchFamily="18" charset="0"/>
                        </a:rPr>
                        <m:t>=6</m:t>
                      </m:r>
                    </m:oMath>
                  </m:oMathPara>
                </a14:m>
                <a:endParaRPr lang="de-DE" sz="2200" dirty="0"/>
              </a:p>
            </p:txBody>
          </p:sp>
        </mc:Choice>
        <mc:Fallback xmlns="">
          <p:sp>
            <p:nvSpPr>
              <p:cNvPr id="4" name="TextBox 3">
                <a:extLst>
                  <a:ext uri="{FF2B5EF4-FFF2-40B4-BE49-F238E27FC236}">
                    <a16:creationId xmlns:a16="http://schemas.microsoft.com/office/drawing/2014/main" id="{86455101-3D1C-6B15-2C73-472BB8997233}"/>
                  </a:ext>
                </a:extLst>
              </p:cNvPr>
              <p:cNvSpPr txBox="1">
                <a:spLocks noRot="1" noChangeAspect="1" noMove="1" noResize="1" noEditPoints="1" noAdjustHandles="1" noChangeArrowheads="1" noChangeShapeType="1" noTextEdit="1"/>
              </p:cNvSpPr>
              <p:nvPr/>
            </p:nvSpPr>
            <p:spPr>
              <a:xfrm flipH="1">
                <a:off x="5480050" y="4002345"/>
                <a:ext cx="1231900" cy="769441"/>
              </a:xfrm>
              <a:prstGeom prst="rect">
                <a:avLst/>
              </a:prstGeom>
              <a:blipFill>
                <a:blip r:embed="rId6"/>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4221726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7CB3AD-4947-8C04-C35A-199582A817CE}"/>
                  </a:ext>
                </a:extLst>
              </p:cNvPr>
              <p:cNvSpPr>
                <a:spLocks noGrp="1"/>
              </p:cNvSpPr>
              <p:nvPr>
                <p:ph idx="1"/>
              </p:nvPr>
            </p:nvSpPr>
            <p:spPr>
              <a:xfrm>
                <a:off x="838200" y="742950"/>
                <a:ext cx="10515600" cy="5249068"/>
              </a:xfrm>
            </p:spPr>
            <p:txBody>
              <a:bodyPr/>
              <a:lstStyle/>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22+</m:t>
                      </m:r>
                      <m:r>
                        <a:rPr lang="sl-SI" b="0" i="1" smtClean="0">
                          <a:latin typeface="Cambria Math" panose="02040503050406030204" pitchFamily="18" charset="0"/>
                        </a:rPr>
                        <m:t>𝑑</m:t>
                      </m:r>
                      <m:r>
                        <a:rPr lang="sl-SI" b="0" i="1" smtClean="0">
                          <a:latin typeface="Cambria Math" panose="02040503050406030204" pitchFamily="18" charset="0"/>
                        </a:rPr>
                        <m:t>+</m:t>
                      </m:r>
                      <m:r>
                        <a:rPr lang="sl-SI" b="0" i="1" smtClean="0">
                          <a:latin typeface="Cambria Math" panose="02040503050406030204" pitchFamily="18" charset="0"/>
                        </a:rPr>
                        <m:t>𝑒</m:t>
                      </m:r>
                      <m:r>
                        <a:rPr lang="sl-SI" b="0" i="1" smtClean="0">
                          <a:latin typeface="Cambria Math" panose="02040503050406030204" pitchFamily="18" charset="0"/>
                        </a:rPr>
                        <m:t>. </m:t>
                      </m:r>
                      <m:r>
                        <m:rPr>
                          <m:nor/>
                        </m:rPr>
                        <a:rPr lang="sl-SI" b="0" i="0" smtClean="0">
                          <a:latin typeface="Cambria Math" panose="02040503050406030204" pitchFamily="18" charset="0"/>
                        </a:rPr>
                        <m:t>marec</m:t>
                      </m:r>
                      <m:r>
                        <m:rPr>
                          <m:nor/>
                        </m:rPr>
                        <a:rPr lang="sl-SI" b="0" i="0" smtClean="0">
                          <a:latin typeface="Cambria Math" panose="02040503050406030204" pitchFamily="18" charset="0"/>
                        </a:rPr>
                        <m:t> </m:t>
                      </m:r>
                      <m:r>
                        <a:rPr lang="sl-SI" b="0" i="1" smtClean="0">
                          <a:latin typeface="Cambria Math" panose="02040503050406030204" pitchFamily="18" charset="0"/>
                        </a:rPr>
                        <m:t>𝑙𝑒𝑡𝑜</m:t>
                      </m:r>
                    </m:oMath>
                  </m:oMathPara>
                </a14:m>
                <a:endParaRPr lang="sl-SI" dirty="0"/>
              </a:p>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19. </m:t>
                      </m:r>
                      <m:r>
                        <m:rPr>
                          <m:nor/>
                        </m:rPr>
                        <a:rPr lang="sl-SI" b="0" i="0" smtClean="0">
                          <a:latin typeface="Cambria Math" panose="02040503050406030204" pitchFamily="18" charset="0"/>
                        </a:rPr>
                        <m:t>april</m:t>
                      </m:r>
                      <m:r>
                        <m:rPr>
                          <m:nor/>
                        </m:rPr>
                        <a:rPr lang="sl-SI" b="0" i="0" smtClean="0">
                          <a:latin typeface="Cambria Math" panose="02040503050406030204" pitchFamily="18" charset="0"/>
                        </a:rPr>
                        <m:t> </m:t>
                      </m:r>
                      <m:r>
                        <a:rPr lang="sl-SI" b="0" i="1" smtClean="0">
                          <a:latin typeface="Cambria Math" panose="02040503050406030204" pitchFamily="18" charset="0"/>
                        </a:rPr>
                        <m:t>1500</m:t>
                      </m:r>
                    </m:oMath>
                  </m:oMathPara>
                </a14:m>
                <a:endParaRPr lang="sl-SI" b="0" dirty="0"/>
              </a:p>
              <a:p>
                <a:pPr marL="0" indent="0">
                  <a:lnSpc>
                    <a:spcPct val="100000"/>
                  </a:lnSpc>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𝑑</m:t>
                      </m:r>
                      <m:r>
                        <a:rPr lang="sl-SI" b="0" i="1" smtClean="0">
                          <a:latin typeface="Cambria Math" panose="02040503050406030204" pitchFamily="18" charset="0"/>
                        </a:rPr>
                        <m:t>+</m:t>
                      </m:r>
                      <m:r>
                        <a:rPr lang="sl-SI" b="0" i="1" smtClean="0">
                          <a:latin typeface="Cambria Math" panose="02040503050406030204" pitchFamily="18" charset="0"/>
                        </a:rPr>
                        <m:t>𝑒</m:t>
                      </m:r>
                      <m:r>
                        <a:rPr lang="sl-SI" b="0" i="1" smtClean="0">
                          <a:latin typeface="Cambria Math" panose="02040503050406030204" pitchFamily="18" charset="0"/>
                        </a:rPr>
                        <m:t>−28+</m:t>
                      </m:r>
                      <m:r>
                        <a:rPr lang="sl-SI" b="0" i="1" smtClean="0">
                          <a:latin typeface="Cambria Math" panose="02040503050406030204" pitchFamily="18" charset="0"/>
                        </a:rPr>
                        <m:t>𝑖</m:t>
                      </m:r>
                      <m:r>
                        <a:rPr lang="sl-SI" b="0" i="1" smtClean="0">
                          <a:latin typeface="Cambria Math" panose="02040503050406030204" pitchFamily="18" charset="0"/>
                        </a:rPr>
                        <m:t>+365</m:t>
                      </m:r>
                      <m:d>
                        <m:dPr>
                          <m:ctrlPr>
                            <a:rPr lang="sl-SI" b="0" i="1" smtClean="0">
                              <a:latin typeface="Cambria Math" panose="02040503050406030204" pitchFamily="18" charset="0"/>
                            </a:rPr>
                          </m:ctrlPr>
                        </m:dPr>
                        <m:e>
                          <m:r>
                            <a:rPr lang="sl-SI" b="0" i="1" smtClean="0">
                              <a:latin typeface="Cambria Math" panose="02040503050406030204" pitchFamily="18" charset="0"/>
                            </a:rPr>
                            <m:t>𝑙𝑒𝑡𝑜</m:t>
                          </m:r>
                          <m:r>
                            <a:rPr lang="sl-SI" b="0" i="1" smtClean="0">
                              <a:latin typeface="Cambria Math" panose="02040503050406030204" pitchFamily="18" charset="0"/>
                            </a:rPr>
                            <m:t> −1500</m:t>
                          </m:r>
                        </m:e>
                      </m:d>
                    </m:oMath>
                  </m:oMathPara>
                </a14:m>
                <a:endParaRPr lang="sl-SI" b="0" dirty="0"/>
              </a:p>
              <a:p>
                <a:pPr marL="0" indent="0">
                  <a:lnSpc>
                    <a:spcPct val="110000"/>
                  </a:lnSpc>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𝑖</m:t>
                      </m:r>
                      <m:r>
                        <a:rPr lang="sl-SI" b="0" i="1" smtClean="0">
                          <a:latin typeface="Cambria Math" panose="02040503050406030204" pitchFamily="18" charset="0"/>
                        </a:rPr>
                        <m:t>=</m:t>
                      </m:r>
                      <m:d>
                        <m:dPr>
                          <m:begChr m:val="⌊"/>
                          <m:endChr m:val="⌋"/>
                          <m:ctrlPr>
                            <a:rPr lang="sl-SI" b="0" i="1" smtClean="0">
                              <a:latin typeface="Cambria Math" panose="02040503050406030204" pitchFamily="18" charset="0"/>
                            </a:rPr>
                          </m:ctrlPr>
                        </m:dPr>
                        <m:e>
                          <m:f>
                            <m:fPr>
                              <m:ctrlPr>
                                <a:rPr lang="sl-SI" b="0" i="1" smtClean="0">
                                  <a:latin typeface="Cambria Math" panose="02040503050406030204" pitchFamily="18" charset="0"/>
                                </a:rPr>
                              </m:ctrlPr>
                            </m:fPr>
                            <m:num>
                              <m:r>
                                <a:rPr lang="sl-SI" b="0" i="1" smtClean="0">
                                  <a:latin typeface="Cambria Math" panose="02040503050406030204" pitchFamily="18" charset="0"/>
                                </a:rPr>
                                <m:t>𝑙𝑒𝑡𝑜</m:t>
                              </m:r>
                              <m:r>
                                <a:rPr lang="sl-SI" b="0" i="1" smtClean="0">
                                  <a:latin typeface="Cambria Math" panose="02040503050406030204" pitchFamily="18" charset="0"/>
                                </a:rPr>
                                <m:t> −1500</m:t>
                              </m:r>
                            </m:num>
                            <m:den>
                              <m:r>
                                <a:rPr lang="sl-SI" b="0" i="1" smtClean="0">
                                  <a:latin typeface="Cambria Math" panose="02040503050406030204" pitchFamily="18" charset="0"/>
                                </a:rPr>
                                <m:t>4</m:t>
                              </m:r>
                            </m:den>
                          </m:f>
                        </m:e>
                      </m:d>
                      <m:r>
                        <a:rPr lang="sl-SI" b="0" i="1" smtClean="0">
                          <a:latin typeface="Cambria Math" panose="02040503050406030204" pitchFamily="18" charset="0"/>
                        </a:rPr>
                        <m:t>=</m:t>
                      </m:r>
                      <m:f>
                        <m:fPr>
                          <m:ctrlPr>
                            <a:rPr lang="sl-SI" b="0" i="1" smtClean="0">
                              <a:latin typeface="Cambria Math" panose="02040503050406030204" pitchFamily="18" charset="0"/>
                            </a:rPr>
                          </m:ctrlPr>
                        </m:fPr>
                        <m:num>
                          <m:r>
                            <a:rPr lang="sl-SI" b="0" i="1" smtClean="0">
                              <a:latin typeface="Cambria Math" panose="02040503050406030204" pitchFamily="18" charset="0"/>
                            </a:rPr>
                            <m:t>𝑙𝑒𝑡𝑜</m:t>
                          </m:r>
                          <m:r>
                            <a:rPr lang="sl-SI" b="0" i="1" smtClean="0">
                              <a:latin typeface="Cambria Math" panose="02040503050406030204" pitchFamily="18" charset="0"/>
                            </a:rPr>
                            <m:t> −1500 −(</m:t>
                          </m:r>
                          <m:r>
                            <a:rPr lang="sl-SI" b="0" i="1" smtClean="0">
                              <a:latin typeface="Cambria Math" panose="02040503050406030204" pitchFamily="18" charset="0"/>
                            </a:rPr>
                            <m:t>𝑙𝑒𝑡𝑜</m:t>
                          </m:r>
                          <m:r>
                            <a:rPr lang="sl-SI" b="0" i="1" smtClean="0">
                              <a:latin typeface="Cambria Math" panose="02040503050406030204" pitchFamily="18" charset="0"/>
                            </a:rPr>
                            <m:t> </m:t>
                          </m:r>
                          <m:r>
                            <m:rPr>
                              <m:nor/>
                            </m:rPr>
                            <a:rPr lang="sl-SI" b="0" i="0" smtClean="0">
                              <a:latin typeface="Cambria Math" panose="02040503050406030204" pitchFamily="18" charset="0"/>
                            </a:rPr>
                            <m:t>mod</m:t>
                          </m:r>
                          <m:r>
                            <a:rPr lang="sl-SI" b="0" i="1" smtClean="0">
                              <a:latin typeface="Cambria Math" panose="02040503050406030204" pitchFamily="18" charset="0"/>
                            </a:rPr>
                            <m:t> 4)</m:t>
                          </m:r>
                        </m:num>
                        <m:den>
                          <m:r>
                            <a:rPr lang="sl-SI" b="0" i="1" smtClean="0">
                              <a:latin typeface="Cambria Math" panose="02040503050406030204" pitchFamily="18" charset="0"/>
                            </a:rPr>
                            <m:t>4</m:t>
                          </m:r>
                        </m:den>
                      </m:f>
                    </m:oMath>
                  </m:oMathPara>
                </a14:m>
                <a:endParaRPr lang="sl-SI" dirty="0"/>
              </a:p>
              <a:p>
                <a:pPr marL="0" indent="0">
                  <a:lnSpc>
                    <a:spcPct val="110000"/>
                  </a:lnSpc>
                  <a:buNone/>
                </a:pPr>
                <a:endParaRPr lang="sl-SI" dirty="0"/>
              </a:p>
              <a:p>
                <a:pPr marL="0" indent="0">
                  <a:lnSpc>
                    <a:spcPct val="110000"/>
                  </a:lnSpc>
                  <a:buNone/>
                </a:pPr>
                <a:endParaRPr lang="sl-SI" dirty="0"/>
              </a:p>
              <a:p>
                <a:pPr marL="0" indent="0">
                  <a:lnSpc>
                    <a:spcPct val="110000"/>
                  </a:lnSpc>
                  <a:buNone/>
                </a:pPr>
                <a:endParaRPr lang="sl-SI" dirty="0"/>
              </a:p>
              <a:p>
                <a:pPr marL="0" indent="0">
                  <a:lnSpc>
                    <a:spcPct val="110000"/>
                  </a:lnSpc>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𝑒</m:t>
                      </m:r>
                      <m:r>
                        <a:rPr lang="sl-SI" b="0" i="1" smtClean="0">
                          <a:latin typeface="Cambria Math" panose="02040503050406030204" pitchFamily="18" charset="0"/>
                        </a:rPr>
                        <m:t>=</m:t>
                      </m:r>
                      <m:d>
                        <m:dPr>
                          <m:ctrlPr>
                            <a:rPr lang="sl-SI" b="0" i="1" smtClean="0">
                              <a:latin typeface="Cambria Math" panose="02040503050406030204" pitchFamily="18" charset="0"/>
                            </a:rPr>
                          </m:ctrlPr>
                        </m:dPr>
                        <m:e>
                          <m:r>
                            <a:rPr lang="sl-SI" b="0" i="1" smtClean="0">
                              <a:latin typeface="Cambria Math" panose="02040503050406030204" pitchFamily="18" charset="0"/>
                            </a:rPr>
                            <m:t>2</m:t>
                          </m:r>
                          <m:r>
                            <a:rPr lang="sl-SI" b="0" i="1" smtClean="0">
                              <a:latin typeface="Cambria Math" panose="02040503050406030204" pitchFamily="18" charset="0"/>
                            </a:rPr>
                            <m:t>𝑏</m:t>
                          </m:r>
                          <m:r>
                            <a:rPr lang="sl-SI" b="0" i="1" smtClean="0">
                              <a:latin typeface="Cambria Math" panose="02040503050406030204" pitchFamily="18" charset="0"/>
                            </a:rPr>
                            <m:t> + 4</m:t>
                          </m:r>
                          <m:r>
                            <a:rPr lang="sl-SI" b="0" i="1" smtClean="0">
                              <a:latin typeface="Cambria Math" panose="02040503050406030204" pitchFamily="18" charset="0"/>
                            </a:rPr>
                            <m:t>𝑐</m:t>
                          </m:r>
                          <m:r>
                            <a:rPr lang="sl-SI" b="0" i="1" smtClean="0">
                              <a:latin typeface="Cambria Math" panose="02040503050406030204" pitchFamily="18" charset="0"/>
                            </a:rPr>
                            <m:t> + 6</m:t>
                          </m:r>
                          <m:r>
                            <a:rPr lang="sl-SI" b="0" i="1" smtClean="0">
                              <a:latin typeface="Cambria Math" panose="02040503050406030204" pitchFamily="18" charset="0"/>
                            </a:rPr>
                            <m:t>𝑑</m:t>
                          </m:r>
                          <m:r>
                            <a:rPr lang="sl-SI" b="0" i="1" smtClean="0">
                              <a:latin typeface="Cambria Math" panose="02040503050406030204" pitchFamily="18" charset="0"/>
                            </a:rPr>
                            <m:t> + </m:t>
                          </m:r>
                          <m:r>
                            <a:rPr lang="sl-SI" b="0" i="1" smtClean="0">
                              <a:latin typeface="Cambria Math" panose="02040503050406030204" pitchFamily="18" charset="0"/>
                            </a:rPr>
                            <m:t>𝑁</m:t>
                          </m:r>
                        </m:e>
                      </m:d>
                      <m:r>
                        <m:rPr>
                          <m:nor/>
                        </m:rPr>
                        <a:rPr lang="sl-SI" b="0" i="0" smtClean="0">
                          <a:latin typeface="Cambria Math" panose="02040503050406030204" pitchFamily="18" charset="0"/>
                        </a:rPr>
                        <m:t> </m:t>
                      </m:r>
                      <m:r>
                        <m:rPr>
                          <m:nor/>
                        </m:rPr>
                        <a:rPr lang="sl-SI" b="0" i="0" smtClean="0">
                          <a:latin typeface="Cambria Math" panose="02040503050406030204" pitchFamily="18" charset="0"/>
                        </a:rPr>
                        <m:t>mod</m:t>
                      </m:r>
                      <m:r>
                        <a:rPr lang="sl-SI" b="0" i="1" smtClean="0">
                          <a:latin typeface="Cambria Math" panose="02040503050406030204" pitchFamily="18" charset="0"/>
                        </a:rPr>
                        <m:t> 7</m:t>
                      </m:r>
                      <m:r>
                        <m:rPr>
                          <m:nor/>
                        </m:rPr>
                        <a:rPr lang="sl-SI" b="0" i="0" smtClean="0">
                          <a:latin typeface="Cambria Math" panose="02040503050406030204" pitchFamily="18" charset="0"/>
                        </a:rPr>
                        <m:t>,  </m:t>
                      </m:r>
                      <m:r>
                        <a:rPr lang="sl-SI" b="0" i="1" smtClean="0">
                          <a:latin typeface="Cambria Math" panose="02040503050406030204" pitchFamily="18" charset="0"/>
                        </a:rPr>
                        <m:t>𝑁</m:t>
                      </m:r>
                      <m:r>
                        <a:rPr lang="sl-SI" b="0" i="1" smtClean="0">
                          <a:latin typeface="Cambria Math" panose="02040503050406030204" pitchFamily="18" charset="0"/>
                        </a:rPr>
                        <m:t>=6</m:t>
                      </m:r>
                    </m:oMath>
                  </m:oMathPara>
                </a14:m>
                <a:endParaRPr lang="sl-SI" dirty="0"/>
              </a:p>
              <a:p>
                <a:pPr marL="0" indent="0">
                  <a:lnSpc>
                    <a:spcPct val="110000"/>
                  </a:lnSpc>
                  <a:buNone/>
                </a:pPr>
                <a:endParaRPr lang="sl-SI" sz="1600" dirty="0"/>
              </a:p>
              <a:p>
                <a:pPr marL="0" indent="0">
                  <a:lnSpc>
                    <a:spcPct val="110000"/>
                  </a:lnSpc>
                  <a:buNone/>
                </a:pPr>
                <a:endParaRPr lang="sl-SI" dirty="0">
                  <a:solidFill>
                    <a:schemeClr val="accent6">
                      <a:lumMod val="60000"/>
                      <a:lumOff val="40000"/>
                    </a:schemeClr>
                  </a:solidFill>
                </a:endParaRPr>
              </a:p>
            </p:txBody>
          </p:sp>
        </mc:Choice>
        <mc:Fallback xmlns="">
          <p:sp>
            <p:nvSpPr>
              <p:cNvPr id="3" name="Content Placeholder 2">
                <a:extLst>
                  <a:ext uri="{FF2B5EF4-FFF2-40B4-BE49-F238E27FC236}">
                    <a16:creationId xmlns:a16="http://schemas.microsoft.com/office/drawing/2014/main" id="{3D7CB3AD-4947-8C04-C35A-199582A817CE}"/>
                  </a:ext>
                </a:extLst>
              </p:cNvPr>
              <p:cNvSpPr>
                <a:spLocks noGrp="1" noRot="1" noChangeAspect="1" noMove="1" noResize="1" noEditPoints="1" noAdjustHandles="1" noChangeArrowheads="1" noChangeShapeType="1" noTextEdit="1"/>
              </p:cNvSpPr>
              <p:nvPr>
                <p:ph idx="1"/>
              </p:nvPr>
            </p:nvSpPr>
            <p:spPr>
              <a:xfrm>
                <a:off x="838200" y="742950"/>
                <a:ext cx="10515600" cy="5249068"/>
              </a:xfrm>
              <a:blipFill>
                <a:blip r:embed="rId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3429EE8-F048-4187-B8C1-2C5C33B71817}"/>
                  </a:ext>
                </a:extLst>
              </p:cNvPr>
              <p:cNvSpPr txBox="1"/>
              <p:nvPr/>
            </p:nvSpPr>
            <p:spPr>
              <a:xfrm>
                <a:off x="1009650" y="3276599"/>
                <a:ext cx="10172700" cy="9077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sl-SI" sz="2800" b="0" i="1" smtClean="0">
                          <a:latin typeface="Cambria Math" panose="02040503050406030204" pitchFamily="18" charset="0"/>
                        </a:rPr>
                        <m:t>𝑑</m:t>
                      </m:r>
                      <m:r>
                        <a:rPr lang="sl-SI" sz="2800" b="0" i="1" smtClean="0">
                          <a:latin typeface="Cambria Math" panose="02040503050406030204" pitchFamily="18" charset="0"/>
                        </a:rPr>
                        <m:t>+</m:t>
                      </m:r>
                      <m:r>
                        <a:rPr lang="sl-SI" sz="2800" b="0" i="1" smtClean="0">
                          <a:latin typeface="Cambria Math" panose="02040503050406030204" pitchFamily="18" charset="0"/>
                        </a:rPr>
                        <m:t>𝑒</m:t>
                      </m:r>
                      <m:r>
                        <a:rPr lang="sl-SI" sz="2800" b="0" i="1" smtClean="0">
                          <a:latin typeface="Cambria Math" panose="02040503050406030204" pitchFamily="18" charset="0"/>
                        </a:rPr>
                        <m:t>−28+ </m:t>
                      </m:r>
                      <m:f>
                        <m:fPr>
                          <m:ctrlPr>
                            <a:rPr lang="sl-SI" sz="2800" b="0" i="1" smtClean="0">
                              <a:latin typeface="Cambria Math" panose="02040503050406030204" pitchFamily="18" charset="0"/>
                            </a:rPr>
                          </m:ctrlPr>
                        </m:fPr>
                        <m:num>
                          <m:r>
                            <a:rPr lang="sl-SI" sz="2800" b="0" i="1" smtClean="0">
                              <a:latin typeface="Cambria Math" panose="02040503050406030204" pitchFamily="18" charset="0"/>
                            </a:rPr>
                            <m:t>𝑙𝑒𝑡𝑜</m:t>
                          </m:r>
                          <m:r>
                            <a:rPr lang="sl-SI" sz="2800" b="0" i="1" smtClean="0">
                              <a:latin typeface="Cambria Math" panose="02040503050406030204" pitchFamily="18" charset="0"/>
                            </a:rPr>
                            <m:t> −1500−</m:t>
                          </m:r>
                          <m:r>
                            <a:rPr lang="sl-SI" sz="2800" b="0" i="1" smtClean="0">
                              <a:latin typeface="Cambria Math" panose="02040503050406030204" pitchFamily="18" charset="0"/>
                            </a:rPr>
                            <m:t>𝑏</m:t>
                          </m:r>
                        </m:num>
                        <m:den>
                          <m:r>
                            <a:rPr lang="sl-SI" sz="2800" b="0" i="1" smtClean="0">
                              <a:latin typeface="Cambria Math" panose="02040503050406030204" pitchFamily="18" charset="0"/>
                            </a:rPr>
                            <m:t>4</m:t>
                          </m:r>
                        </m:den>
                      </m:f>
                      <m:r>
                        <a:rPr lang="sl-SI" sz="2800" b="0" i="1" smtClean="0">
                          <a:latin typeface="Cambria Math" panose="02040503050406030204" pitchFamily="18" charset="0"/>
                        </a:rPr>
                        <m:t>+365</m:t>
                      </m:r>
                      <m:d>
                        <m:dPr>
                          <m:ctrlPr>
                            <a:rPr lang="sl-SI" sz="2800" b="0" i="1" smtClean="0">
                              <a:latin typeface="Cambria Math" panose="02040503050406030204" pitchFamily="18" charset="0"/>
                            </a:rPr>
                          </m:ctrlPr>
                        </m:dPr>
                        <m:e>
                          <m:r>
                            <a:rPr lang="sl-SI" sz="2800" b="0" i="1" smtClean="0">
                              <a:latin typeface="Cambria Math" panose="02040503050406030204" pitchFamily="18" charset="0"/>
                            </a:rPr>
                            <m:t>𝑙𝑒𝑡𝑜</m:t>
                          </m:r>
                          <m:r>
                            <a:rPr lang="sl-SI" sz="2800" b="0" i="1" smtClean="0">
                              <a:latin typeface="Cambria Math" panose="02040503050406030204" pitchFamily="18" charset="0"/>
                            </a:rPr>
                            <m:t> −1500</m:t>
                          </m:r>
                        </m:e>
                      </m:d>
                      <m:r>
                        <a:rPr lang="sl-SI" sz="2800" b="0" i="1" smtClean="0">
                          <a:latin typeface="Cambria Math" panose="02040503050406030204" pitchFamily="18" charset="0"/>
                        </a:rPr>
                        <m:t> </m:t>
                      </m:r>
                      <m:r>
                        <m:rPr>
                          <m:nor/>
                        </m:rPr>
                        <a:rPr lang="sl-SI" sz="2800" b="0" i="0" smtClean="0">
                          <a:latin typeface="Cambria Math" panose="02040503050406030204" pitchFamily="18" charset="0"/>
                        </a:rPr>
                        <m:t>mod</m:t>
                      </m:r>
                      <m:r>
                        <a:rPr lang="sl-SI" sz="2800" b="0" i="1" smtClean="0">
                          <a:latin typeface="Cambria Math" panose="02040503050406030204" pitchFamily="18" charset="0"/>
                        </a:rPr>
                        <m:t> 7=0</m:t>
                      </m:r>
                    </m:oMath>
                  </m:oMathPara>
                </a14:m>
                <a:endParaRPr lang="de-DE" sz="2800" dirty="0"/>
              </a:p>
            </p:txBody>
          </p:sp>
        </mc:Choice>
        <mc:Fallback xmlns="">
          <p:sp>
            <p:nvSpPr>
              <p:cNvPr id="6" name="TextBox 5">
                <a:extLst>
                  <a:ext uri="{FF2B5EF4-FFF2-40B4-BE49-F238E27FC236}">
                    <a16:creationId xmlns:a16="http://schemas.microsoft.com/office/drawing/2014/main" id="{E3429EE8-F048-4187-B8C1-2C5C33B71817}"/>
                  </a:ext>
                </a:extLst>
              </p:cNvPr>
              <p:cNvSpPr txBox="1">
                <a:spLocks noRot="1" noChangeAspect="1" noMove="1" noResize="1" noEditPoints="1" noAdjustHandles="1" noChangeArrowheads="1" noChangeShapeType="1" noTextEdit="1"/>
              </p:cNvSpPr>
              <p:nvPr/>
            </p:nvSpPr>
            <p:spPr>
              <a:xfrm>
                <a:off x="1009650" y="3276599"/>
                <a:ext cx="10172700" cy="907749"/>
              </a:xfrm>
              <a:prstGeom prst="rect">
                <a:avLst/>
              </a:prstGeom>
              <a:blipFill>
                <a:blip r:embed="rId4"/>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C92576-4D52-F267-F808-641C8A2CF1D8}"/>
                  </a:ext>
                </a:extLst>
              </p:cNvPr>
              <p:cNvSpPr txBox="1"/>
              <p:nvPr/>
            </p:nvSpPr>
            <p:spPr>
              <a:xfrm>
                <a:off x="1790700" y="3276600"/>
                <a:ext cx="8610600" cy="9077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sl-SI" sz="2800" b="0" i="1" smtClean="0">
                          <a:latin typeface="Cambria Math" panose="02040503050406030204" pitchFamily="18" charset="0"/>
                        </a:rPr>
                        <m:t>𝑑</m:t>
                      </m:r>
                      <m:r>
                        <a:rPr lang="sl-SI" sz="2800" b="0" i="1" smtClean="0">
                          <a:latin typeface="Cambria Math" panose="02040503050406030204" pitchFamily="18" charset="0"/>
                        </a:rPr>
                        <m:t>+</m:t>
                      </m:r>
                      <m:r>
                        <a:rPr lang="sl-SI" sz="2800" b="0" i="1" smtClean="0">
                          <a:latin typeface="Cambria Math" panose="02040503050406030204" pitchFamily="18" charset="0"/>
                        </a:rPr>
                        <m:t>𝑒</m:t>
                      </m:r>
                      <m:r>
                        <a:rPr lang="sl-SI" sz="2800" b="0" i="1" smtClean="0">
                          <a:latin typeface="Cambria Math" panose="02040503050406030204" pitchFamily="18" charset="0"/>
                        </a:rPr>
                        <m:t>−28+ </m:t>
                      </m:r>
                      <m:f>
                        <m:fPr>
                          <m:ctrlPr>
                            <a:rPr lang="sl-SI" sz="2800" b="0" i="1" smtClean="0">
                              <a:latin typeface="Cambria Math" panose="02040503050406030204" pitchFamily="18" charset="0"/>
                            </a:rPr>
                          </m:ctrlPr>
                        </m:fPr>
                        <m:num>
                          <m:r>
                            <a:rPr lang="sl-SI" sz="2800" b="0" i="1" smtClean="0">
                              <a:latin typeface="Cambria Math" panose="02040503050406030204" pitchFamily="18" charset="0"/>
                            </a:rPr>
                            <m:t>𝑙𝑒𝑡𝑜</m:t>
                          </m:r>
                          <m:r>
                            <a:rPr lang="sl-SI" sz="2800" b="0" i="1" smtClean="0">
                              <a:latin typeface="Cambria Math" panose="02040503050406030204" pitchFamily="18" charset="0"/>
                            </a:rPr>
                            <m:t> −1500−</m:t>
                          </m:r>
                          <m:r>
                            <a:rPr lang="sl-SI" sz="2800" b="0" i="1" smtClean="0">
                              <a:latin typeface="Cambria Math" panose="02040503050406030204" pitchFamily="18" charset="0"/>
                            </a:rPr>
                            <m:t>𝑏</m:t>
                          </m:r>
                        </m:num>
                        <m:den>
                          <m:r>
                            <a:rPr lang="sl-SI" sz="2800" b="0" i="1" smtClean="0">
                              <a:latin typeface="Cambria Math" panose="02040503050406030204" pitchFamily="18" charset="0"/>
                            </a:rPr>
                            <m:t>4</m:t>
                          </m:r>
                        </m:den>
                      </m:f>
                      <m:r>
                        <a:rPr lang="sl-SI" sz="2800" b="0" i="1" smtClean="0">
                          <a:latin typeface="Cambria Math" panose="02040503050406030204" pitchFamily="18" charset="0"/>
                        </a:rPr>
                        <m:t>+365</m:t>
                      </m:r>
                      <m:d>
                        <m:dPr>
                          <m:ctrlPr>
                            <a:rPr lang="sl-SI" sz="2800" b="0" i="1" smtClean="0">
                              <a:latin typeface="Cambria Math" panose="02040503050406030204" pitchFamily="18" charset="0"/>
                            </a:rPr>
                          </m:ctrlPr>
                        </m:dPr>
                        <m:e>
                          <m:r>
                            <a:rPr lang="sl-SI" sz="2800" b="0" i="1" smtClean="0">
                              <a:latin typeface="Cambria Math" panose="02040503050406030204" pitchFamily="18" charset="0"/>
                            </a:rPr>
                            <m:t>𝑙𝑒𝑡𝑜</m:t>
                          </m:r>
                          <m:r>
                            <a:rPr lang="sl-SI" sz="2800" b="0" i="1" smtClean="0">
                              <a:latin typeface="Cambria Math" panose="02040503050406030204" pitchFamily="18" charset="0"/>
                            </a:rPr>
                            <m:t> −1500</m:t>
                          </m:r>
                        </m:e>
                      </m:d>
                    </m:oMath>
                  </m:oMathPara>
                </a14:m>
                <a:endParaRPr lang="de-DE" sz="2800" dirty="0"/>
              </a:p>
            </p:txBody>
          </p:sp>
        </mc:Choice>
        <mc:Fallback xmlns="">
          <p:sp>
            <p:nvSpPr>
              <p:cNvPr id="5" name="TextBox 4">
                <a:extLst>
                  <a:ext uri="{FF2B5EF4-FFF2-40B4-BE49-F238E27FC236}">
                    <a16:creationId xmlns:a16="http://schemas.microsoft.com/office/drawing/2014/main" id="{B7C92576-4D52-F267-F808-641C8A2CF1D8}"/>
                  </a:ext>
                </a:extLst>
              </p:cNvPr>
              <p:cNvSpPr txBox="1">
                <a:spLocks noRot="1" noChangeAspect="1" noMove="1" noResize="1" noEditPoints="1" noAdjustHandles="1" noChangeArrowheads="1" noChangeShapeType="1" noTextEdit="1"/>
              </p:cNvSpPr>
              <p:nvPr/>
            </p:nvSpPr>
            <p:spPr>
              <a:xfrm>
                <a:off x="1790700" y="3276600"/>
                <a:ext cx="8610600" cy="907749"/>
              </a:xfrm>
              <a:prstGeom prst="rect">
                <a:avLst/>
              </a:prstGeom>
              <a:blipFill>
                <a:blip r:embed="rId5"/>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3446808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5"/>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5" grpId="0"/>
      <p:bldP spid="5"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CA898A3B-5CC4-730C-C241-BBB4653ECA47}"/>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𝑎</m:t>
                      </m:r>
                      <m:r>
                        <a:rPr lang="sl-SI" b="0" i="1" smtClean="0">
                          <a:latin typeface="Cambria Math" panose="02040503050406030204" pitchFamily="18" charset="0"/>
                        </a:rPr>
                        <m:t>=</m:t>
                      </m:r>
                      <m:r>
                        <a:rPr lang="sl-SI" b="0" i="1" smtClean="0">
                          <a:latin typeface="Cambria Math" panose="02040503050406030204" pitchFamily="18" charset="0"/>
                        </a:rPr>
                        <m:t>𝑙𝑒𝑡𝑜</m:t>
                      </m:r>
                      <m:r>
                        <a:rPr lang="sl-SI" b="0" i="1" smtClean="0">
                          <a:latin typeface="Cambria Math" panose="02040503050406030204" pitchFamily="18" charset="0"/>
                        </a:rPr>
                        <m:t> </m:t>
                      </m:r>
                      <m:r>
                        <m:rPr>
                          <m:nor/>
                        </m:rPr>
                        <a:rPr lang="sl-SI" b="0" i="0" smtClean="0">
                          <a:latin typeface="Cambria Math" panose="02040503050406030204" pitchFamily="18" charset="0"/>
                        </a:rPr>
                        <m:t>mod</m:t>
                      </m:r>
                      <m:r>
                        <a:rPr lang="sl-SI" b="0" i="1" smtClean="0">
                          <a:latin typeface="Cambria Math" panose="02040503050406030204" pitchFamily="18" charset="0"/>
                        </a:rPr>
                        <m:t> 19</m:t>
                      </m:r>
                    </m:oMath>
                  </m:oMathPara>
                </a14:m>
                <a:endParaRPr lang="sl-SI" b="0" dirty="0"/>
              </a:p>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𝑏</m:t>
                      </m:r>
                      <m:r>
                        <a:rPr lang="sl-SI" b="0" i="1" smtClean="0">
                          <a:latin typeface="Cambria Math" panose="02040503050406030204" pitchFamily="18" charset="0"/>
                        </a:rPr>
                        <m:t>=</m:t>
                      </m:r>
                      <m:r>
                        <a:rPr lang="sl-SI" b="0" i="1" smtClean="0">
                          <a:latin typeface="Cambria Math" panose="02040503050406030204" pitchFamily="18" charset="0"/>
                        </a:rPr>
                        <m:t>𝑙𝑒𝑡𝑜</m:t>
                      </m:r>
                      <m:r>
                        <a:rPr lang="sl-SI" b="0" i="1" smtClean="0">
                          <a:latin typeface="Cambria Math" panose="02040503050406030204" pitchFamily="18" charset="0"/>
                        </a:rPr>
                        <m:t> </m:t>
                      </m:r>
                      <m:r>
                        <m:rPr>
                          <m:nor/>
                        </m:rPr>
                        <a:rPr lang="sl-SI" b="0" i="0" smtClean="0">
                          <a:latin typeface="Cambria Math" panose="02040503050406030204" pitchFamily="18" charset="0"/>
                        </a:rPr>
                        <m:t>mod</m:t>
                      </m:r>
                      <m:r>
                        <a:rPr lang="sl-SI" b="0" i="1" smtClean="0">
                          <a:latin typeface="Cambria Math" panose="02040503050406030204" pitchFamily="18" charset="0"/>
                        </a:rPr>
                        <m:t> 4</m:t>
                      </m:r>
                    </m:oMath>
                  </m:oMathPara>
                </a14:m>
                <a:endParaRPr lang="sl-SI" b="0" dirty="0"/>
              </a:p>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𝑐</m:t>
                      </m:r>
                      <m:r>
                        <a:rPr lang="sl-SI" b="0" i="1" smtClean="0">
                          <a:latin typeface="Cambria Math" panose="02040503050406030204" pitchFamily="18" charset="0"/>
                        </a:rPr>
                        <m:t>=</m:t>
                      </m:r>
                      <m:r>
                        <a:rPr lang="sl-SI" b="0" i="1" smtClean="0">
                          <a:latin typeface="Cambria Math" panose="02040503050406030204" pitchFamily="18" charset="0"/>
                        </a:rPr>
                        <m:t>𝑙𝑒𝑡𝑜</m:t>
                      </m:r>
                      <m:r>
                        <a:rPr lang="sl-SI" b="0" i="1" smtClean="0">
                          <a:latin typeface="Cambria Math" panose="02040503050406030204" pitchFamily="18" charset="0"/>
                        </a:rPr>
                        <m:t> </m:t>
                      </m:r>
                      <m:r>
                        <m:rPr>
                          <m:nor/>
                        </m:rPr>
                        <a:rPr lang="sl-SI" b="0" i="0" smtClean="0">
                          <a:latin typeface="Cambria Math" panose="02040503050406030204" pitchFamily="18" charset="0"/>
                        </a:rPr>
                        <m:t>mod</m:t>
                      </m:r>
                      <m:r>
                        <a:rPr lang="sl-SI" b="0" i="1" smtClean="0">
                          <a:latin typeface="Cambria Math" panose="02040503050406030204" pitchFamily="18" charset="0"/>
                        </a:rPr>
                        <m:t> 7</m:t>
                      </m:r>
                    </m:oMath>
                  </m:oMathPara>
                </a14:m>
                <a:endParaRPr lang="sl-SI" b="0" dirty="0"/>
              </a:p>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𝑑</m:t>
                      </m:r>
                      <m:r>
                        <a:rPr lang="sl-SI" b="0" i="1" smtClean="0">
                          <a:latin typeface="Cambria Math" panose="02040503050406030204" pitchFamily="18" charset="0"/>
                        </a:rPr>
                        <m:t>=(19⋅</m:t>
                      </m:r>
                      <m:r>
                        <a:rPr lang="sl-SI" b="0" i="1" smtClean="0">
                          <a:latin typeface="Cambria Math" panose="02040503050406030204" pitchFamily="18" charset="0"/>
                        </a:rPr>
                        <m:t>𝑎</m:t>
                      </m:r>
                      <m:r>
                        <a:rPr lang="sl-SI" b="0" i="1" smtClean="0">
                          <a:latin typeface="Cambria Math" panose="02040503050406030204" pitchFamily="18" charset="0"/>
                        </a:rPr>
                        <m:t>+</m:t>
                      </m:r>
                      <m:r>
                        <a:rPr lang="sl-SI" b="0" i="1" smtClean="0">
                          <a:latin typeface="Cambria Math" panose="02040503050406030204" pitchFamily="18" charset="0"/>
                        </a:rPr>
                        <m:t>𝑀</m:t>
                      </m:r>
                      <m:r>
                        <a:rPr lang="sl-SI" b="0" i="1" smtClean="0">
                          <a:latin typeface="Cambria Math" panose="02040503050406030204" pitchFamily="18" charset="0"/>
                        </a:rPr>
                        <m:t>)</m:t>
                      </m:r>
                      <m:r>
                        <m:rPr>
                          <m:nor/>
                        </m:rPr>
                        <a:rPr lang="sl-SI" b="0" i="0" smtClean="0">
                          <a:latin typeface="Cambria Math" panose="02040503050406030204" pitchFamily="18" charset="0"/>
                        </a:rPr>
                        <m:t> </m:t>
                      </m:r>
                      <m:r>
                        <m:rPr>
                          <m:nor/>
                        </m:rPr>
                        <a:rPr lang="sl-SI" b="0" i="0" smtClean="0">
                          <a:latin typeface="Cambria Math" panose="02040503050406030204" pitchFamily="18" charset="0"/>
                        </a:rPr>
                        <m:t>mod</m:t>
                      </m:r>
                      <m:r>
                        <m:rPr>
                          <m:nor/>
                        </m:rPr>
                        <a:rPr lang="sl-SI" b="0" i="0" smtClean="0">
                          <a:latin typeface="Cambria Math" panose="02040503050406030204" pitchFamily="18" charset="0"/>
                        </a:rPr>
                        <m:t> 30</m:t>
                      </m:r>
                    </m:oMath>
                  </m:oMathPara>
                </a14:m>
                <a:endParaRPr lang="sl-SI" b="0" dirty="0"/>
              </a:p>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𝑒</m:t>
                      </m:r>
                      <m:r>
                        <a:rPr lang="sl-SI" b="0" i="1" smtClean="0">
                          <a:latin typeface="Cambria Math" panose="02040503050406030204" pitchFamily="18" charset="0"/>
                        </a:rPr>
                        <m:t>=</m:t>
                      </m:r>
                      <m:d>
                        <m:dPr>
                          <m:ctrlPr>
                            <a:rPr lang="sl-SI" b="0" i="1" smtClean="0">
                              <a:latin typeface="Cambria Math" panose="02040503050406030204" pitchFamily="18" charset="0"/>
                            </a:rPr>
                          </m:ctrlPr>
                        </m:dPr>
                        <m:e>
                          <m:r>
                            <a:rPr lang="sl-SI" b="0" i="1" smtClean="0">
                              <a:latin typeface="Cambria Math" panose="02040503050406030204" pitchFamily="18" charset="0"/>
                            </a:rPr>
                            <m:t>2⋅</m:t>
                          </m:r>
                          <m:r>
                            <a:rPr lang="sl-SI" b="0" i="1" smtClean="0">
                              <a:latin typeface="Cambria Math" panose="02040503050406030204" pitchFamily="18" charset="0"/>
                            </a:rPr>
                            <m:t>𝑏</m:t>
                          </m:r>
                          <m:r>
                            <a:rPr lang="sl-SI" b="0" i="1" smtClean="0">
                              <a:latin typeface="Cambria Math" panose="02040503050406030204" pitchFamily="18" charset="0"/>
                            </a:rPr>
                            <m:t>+4⋅</m:t>
                          </m:r>
                          <m:r>
                            <a:rPr lang="sl-SI" b="0" i="1" smtClean="0">
                              <a:latin typeface="Cambria Math" panose="02040503050406030204" pitchFamily="18" charset="0"/>
                            </a:rPr>
                            <m:t>𝑐</m:t>
                          </m:r>
                          <m:r>
                            <a:rPr lang="sl-SI" b="0" i="1" smtClean="0">
                              <a:latin typeface="Cambria Math" panose="02040503050406030204" pitchFamily="18" charset="0"/>
                            </a:rPr>
                            <m:t>+6⋅</m:t>
                          </m:r>
                          <m:r>
                            <a:rPr lang="sl-SI" b="0" i="1" smtClean="0">
                              <a:latin typeface="Cambria Math" panose="02040503050406030204" pitchFamily="18" charset="0"/>
                            </a:rPr>
                            <m:t>𝑑</m:t>
                          </m:r>
                          <m:r>
                            <a:rPr lang="sl-SI" b="0" i="1" smtClean="0">
                              <a:latin typeface="Cambria Math" panose="02040503050406030204" pitchFamily="18" charset="0"/>
                            </a:rPr>
                            <m:t>+</m:t>
                          </m:r>
                          <m:r>
                            <a:rPr lang="sl-SI" b="0" i="1" smtClean="0">
                              <a:latin typeface="Cambria Math" panose="02040503050406030204" pitchFamily="18" charset="0"/>
                            </a:rPr>
                            <m:t>𝑁</m:t>
                          </m:r>
                        </m:e>
                      </m:d>
                      <m:r>
                        <m:rPr>
                          <m:nor/>
                        </m:rPr>
                        <a:rPr lang="sl-SI" b="0" i="0" smtClean="0">
                          <a:latin typeface="Cambria Math" panose="02040503050406030204" pitchFamily="18" charset="0"/>
                        </a:rPr>
                        <m:t> </m:t>
                      </m:r>
                      <m:r>
                        <m:rPr>
                          <m:nor/>
                        </m:rPr>
                        <a:rPr lang="sl-SI" b="0" i="0" smtClean="0">
                          <a:latin typeface="Cambria Math" panose="02040503050406030204" pitchFamily="18" charset="0"/>
                        </a:rPr>
                        <m:t>mod</m:t>
                      </m:r>
                      <m:r>
                        <a:rPr lang="sl-SI" b="0" i="1" smtClean="0">
                          <a:latin typeface="Cambria Math" panose="02040503050406030204" pitchFamily="18" charset="0"/>
                        </a:rPr>
                        <m:t> 7</m:t>
                      </m:r>
                    </m:oMath>
                  </m:oMathPara>
                </a14:m>
                <a:endParaRPr lang="sl-SI" dirty="0"/>
              </a:p>
              <a:p>
                <a:pPr marL="0" indent="0">
                  <a:buNone/>
                </a:pPr>
                <a:endParaRPr lang="sl-SI" b="0" dirty="0"/>
              </a:p>
              <a:p>
                <a:pPr marL="0" indent="0">
                  <a:buNone/>
                </a:pPr>
                <a:endParaRPr lang="sl-SI" dirty="0"/>
              </a:p>
              <a:p>
                <a:pPr marL="0" indent="0">
                  <a:buNone/>
                </a:pPr>
                <a:endParaRPr lang="sl-SI" b="0" dirty="0"/>
              </a:p>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22+</m:t>
                      </m:r>
                      <m:r>
                        <a:rPr lang="sl-SI" b="0" i="1" smtClean="0">
                          <a:latin typeface="Cambria Math" panose="02040503050406030204" pitchFamily="18" charset="0"/>
                        </a:rPr>
                        <m:t>𝑑</m:t>
                      </m:r>
                      <m:r>
                        <a:rPr lang="sl-SI" b="0" i="1" smtClean="0">
                          <a:latin typeface="Cambria Math" panose="02040503050406030204" pitchFamily="18" charset="0"/>
                        </a:rPr>
                        <m:t>+</m:t>
                      </m:r>
                      <m:r>
                        <a:rPr lang="sl-SI" b="0" i="1" smtClean="0">
                          <a:latin typeface="Cambria Math" panose="02040503050406030204" pitchFamily="18" charset="0"/>
                        </a:rPr>
                        <m:t>𝑒</m:t>
                      </m:r>
                      <m:r>
                        <a:rPr lang="sl-SI" b="0" i="1" smtClean="0">
                          <a:latin typeface="Cambria Math" panose="02040503050406030204" pitchFamily="18" charset="0"/>
                        </a:rPr>
                        <m:t>. </m:t>
                      </m:r>
                      <m:r>
                        <m:rPr>
                          <m:nor/>
                        </m:rPr>
                        <a:rPr lang="sl-SI" b="0" i="0" smtClean="0">
                          <a:latin typeface="Cambria Math" panose="02040503050406030204" pitchFamily="18" charset="0"/>
                        </a:rPr>
                        <m:t>marec</m:t>
                      </m:r>
                    </m:oMath>
                  </m:oMathPara>
                </a14:m>
                <a:endParaRPr lang="sl-SI"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𝑑</m:t>
                      </m:r>
                      <m:r>
                        <a:rPr lang="sl-SI" b="0" i="1" smtClean="0">
                          <a:latin typeface="Cambria Math" panose="02040503050406030204" pitchFamily="18" charset="0"/>
                        </a:rPr>
                        <m:t>+</m:t>
                      </m:r>
                      <m:r>
                        <a:rPr lang="sl-SI" b="0" i="1" smtClean="0">
                          <a:latin typeface="Cambria Math" panose="02040503050406030204" pitchFamily="18" charset="0"/>
                        </a:rPr>
                        <m:t>𝑒</m:t>
                      </m:r>
                      <m:r>
                        <a:rPr lang="sl-SI" b="0" i="1" smtClean="0">
                          <a:latin typeface="Cambria Math" panose="02040503050406030204" pitchFamily="18" charset="0"/>
                        </a:rPr>
                        <m:t> −9. </m:t>
                      </m:r>
                      <m:r>
                        <m:rPr>
                          <m:sty m:val="p"/>
                        </m:rPr>
                        <a:rPr lang="sl-SI" b="0" i="1" smtClean="0">
                          <a:latin typeface="Cambria Math" panose="02040503050406030204" pitchFamily="18" charset="0"/>
                        </a:rPr>
                        <m:t>april</m:t>
                      </m:r>
                    </m:oMath>
                  </m:oMathPara>
                </a14:m>
                <a:endParaRPr lang="de-DE" dirty="0"/>
              </a:p>
            </p:txBody>
          </p:sp>
        </mc:Choice>
        <mc:Fallback xmlns="">
          <p:sp>
            <p:nvSpPr>
              <p:cNvPr id="6" name="Content Placeholder 5">
                <a:extLst>
                  <a:ext uri="{FF2B5EF4-FFF2-40B4-BE49-F238E27FC236}">
                    <a16:creationId xmlns:a16="http://schemas.microsoft.com/office/drawing/2014/main" id="{CA898A3B-5CC4-730C-C241-BBB4653ECA47}"/>
                  </a:ext>
                </a:extLst>
              </p:cNvPr>
              <p:cNvSpPr>
                <a:spLocks noGrp="1" noRot="1" noChangeAspect="1" noMove="1" noResize="1" noEditPoints="1" noAdjustHandles="1" noChangeArrowheads="1" noChangeShapeType="1" noTextEdit="1"/>
              </p:cNvSpPr>
              <p:nvPr>
                <p:ph idx="1"/>
              </p:nvPr>
            </p:nvSpPr>
            <p:spPr>
              <a:blipFill>
                <a:blip r:embed="rId4"/>
                <a:stretch>
                  <a:fillRect b="-1401"/>
                </a:stretch>
              </a:blipFill>
            </p:spPr>
            <p:txBody>
              <a:bodyPr/>
              <a:lstStyle/>
              <a:p>
                <a:r>
                  <a:rPr lang="de-DE">
                    <a:noFill/>
                  </a:rPr>
                  <a:t> </a:t>
                </a:r>
              </a:p>
            </p:txBody>
          </p:sp>
        </mc:Fallback>
      </mc:AlternateContent>
      <p:sp>
        <p:nvSpPr>
          <p:cNvPr id="2" name="Title 1">
            <a:extLst>
              <a:ext uri="{FF2B5EF4-FFF2-40B4-BE49-F238E27FC236}">
                <a16:creationId xmlns:a16="http://schemas.microsoft.com/office/drawing/2014/main" id="{B2FA727A-C845-81E0-C0ED-3058DFE4DDBC}"/>
              </a:ext>
            </a:extLst>
          </p:cNvPr>
          <p:cNvSpPr>
            <a:spLocks noGrp="1"/>
          </p:cNvSpPr>
          <p:nvPr>
            <p:ph type="title"/>
          </p:nvPr>
        </p:nvSpPr>
        <p:spPr/>
        <p:txBody>
          <a:bodyPr/>
          <a:lstStyle/>
          <a:p>
            <a:r>
              <a:rPr lang="sl-SI" b="1" dirty="0"/>
              <a:t>Gaussov algoritem – julijanski koledar</a:t>
            </a:r>
            <a:endParaRPr lang="de-DE" b="1" dirty="0"/>
          </a:p>
        </p:txBody>
      </p:sp>
      <p:cxnSp>
        <p:nvCxnSpPr>
          <p:cNvPr id="8" name="Straight Connector 7">
            <a:extLst>
              <a:ext uri="{FF2B5EF4-FFF2-40B4-BE49-F238E27FC236}">
                <a16:creationId xmlns:a16="http://schemas.microsoft.com/office/drawing/2014/main" id="{F3EBABCD-11BC-B7D9-D501-9984E678B8C4}"/>
              </a:ext>
            </a:extLst>
          </p:cNvPr>
          <p:cNvCxnSpPr>
            <a:cxnSpLocks/>
          </p:cNvCxnSpPr>
          <p:nvPr/>
        </p:nvCxnSpPr>
        <p:spPr>
          <a:xfrm>
            <a:off x="2908300" y="5054600"/>
            <a:ext cx="6375400"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6455101-3D1C-6B15-2C73-472BB8997233}"/>
                  </a:ext>
                </a:extLst>
              </p:cNvPr>
              <p:cNvSpPr txBox="1"/>
              <p:nvPr/>
            </p:nvSpPr>
            <p:spPr>
              <a:xfrm flipH="1">
                <a:off x="5480050" y="4002345"/>
                <a:ext cx="1231900"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sl-SI" sz="2200" b="0" i="1" smtClean="0">
                          <a:latin typeface="Cambria Math" panose="02040503050406030204" pitchFamily="18" charset="0"/>
                        </a:rPr>
                        <m:t>𝑀</m:t>
                      </m:r>
                      <m:r>
                        <a:rPr lang="sl-SI" sz="2200" b="0" i="1" smtClean="0">
                          <a:latin typeface="Cambria Math" panose="02040503050406030204" pitchFamily="18" charset="0"/>
                        </a:rPr>
                        <m:t>=15</m:t>
                      </m:r>
                    </m:oMath>
                  </m:oMathPara>
                </a14:m>
                <a:endParaRPr lang="sl-SI" sz="22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sl-SI" sz="2200" b="0" i="1" smtClean="0">
                          <a:latin typeface="Cambria Math" panose="02040503050406030204" pitchFamily="18" charset="0"/>
                        </a:rPr>
                        <m:t>𝑁</m:t>
                      </m:r>
                      <m:r>
                        <a:rPr lang="sl-SI" sz="2200" b="0" i="1" smtClean="0">
                          <a:latin typeface="Cambria Math" panose="02040503050406030204" pitchFamily="18" charset="0"/>
                        </a:rPr>
                        <m:t>=6</m:t>
                      </m:r>
                    </m:oMath>
                  </m:oMathPara>
                </a14:m>
                <a:endParaRPr lang="de-DE" sz="2200" dirty="0"/>
              </a:p>
            </p:txBody>
          </p:sp>
        </mc:Choice>
        <mc:Fallback xmlns="">
          <p:sp>
            <p:nvSpPr>
              <p:cNvPr id="4" name="TextBox 3">
                <a:extLst>
                  <a:ext uri="{FF2B5EF4-FFF2-40B4-BE49-F238E27FC236}">
                    <a16:creationId xmlns:a16="http://schemas.microsoft.com/office/drawing/2014/main" id="{86455101-3D1C-6B15-2C73-472BB8997233}"/>
                  </a:ext>
                </a:extLst>
              </p:cNvPr>
              <p:cNvSpPr txBox="1">
                <a:spLocks noRot="1" noChangeAspect="1" noMove="1" noResize="1" noEditPoints="1" noAdjustHandles="1" noChangeArrowheads="1" noChangeShapeType="1" noTextEdit="1"/>
              </p:cNvSpPr>
              <p:nvPr/>
            </p:nvSpPr>
            <p:spPr>
              <a:xfrm flipH="1">
                <a:off x="5480050" y="4002345"/>
                <a:ext cx="1231900" cy="769441"/>
              </a:xfrm>
              <a:prstGeom prst="rect">
                <a:avLst/>
              </a:prstGeom>
              <a:blipFill>
                <a:blip r:embed="rId5"/>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2082159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A727A-C845-81E0-C0ED-3058DFE4DDBC}"/>
              </a:ext>
            </a:extLst>
          </p:cNvPr>
          <p:cNvSpPr>
            <a:spLocks noGrp="1"/>
          </p:cNvSpPr>
          <p:nvPr>
            <p:ph type="title"/>
          </p:nvPr>
        </p:nvSpPr>
        <p:spPr/>
        <p:txBody>
          <a:bodyPr/>
          <a:lstStyle/>
          <a:p>
            <a:r>
              <a:rPr lang="sl-SI" b="1" dirty="0"/>
              <a:t>Gaussov algoritem – gregorijanski koledar</a:t>
            </a:r>
            <a:endParaRPr lang="de-DE" b="1"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CA898A3B-5CC4-730C-C241-BBB4653ECA47}"/>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𝑎</m:t>
                      </m:r>
                      <m:r>
                        <a:rPr lang="sl-SI" b="0" i="1" smtClean="0">
                          <a:latin typeface="Cambria Math" panose="02040503050406030204" pitchFamily="18" charset="0"/>
                        </a:rPr>
                        <m:t>=</m:t>
                      </m:r>
                      <m:r>
                        <a:rPr lang="sl-SI" b="0" i="1" smtClean="0">
                          <a:latin typeface="Cambria Math" panose="02040503050406030204" pitchFamily="18" charset="0"/>
                        </a:rPr>
                        <m:t>𝑙𝑒𝑡𝑜</m:t>
                      </m:r>
                      <m:r>
                        <a:rPr lang="sl-SI" b="0" i="1" smtClean="0">
                          <a:latin typeface="Cambria Math" panose="02040503050406030204" pitchFamily="18" charset="0"/>
                        </a:rPr>
                        <m:t> </m:t>
                      </m:r>
                      <m:r>
                        <m:rPr>
                          <m:nor/>
                        </m:rPr>
                        <a:rPr lang="sl-SI" b="0" i="0" smtClean="0">
                          <a:latin typeface="Cambria Math" panose="02040503050406030204" pitchFamily="18" charset="0"/>
                        </a:rPr>
                        <m:t>mod</m:t>
                      </m:r>
                      <m:r>
                        <a:rPr lang="sl-SI" b="0" i="1" smtClean="0">
                          <a:latin typeface="Cambria Math" panose="02040503050406030204" pitchFamily="18" charset="0"/>
                        </a:rPr>
                        <m:t> 19</m:t>
                      </m:r>
                    </m:oMath>
                  </m:oMathPara>
                </a14:m>
                <a:endParaRPr lang="sl-SI" b="0" dirty="0"/>
              </a:p>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𝑏</m:t>
                      </m:r>
                      <m:r>
                        <a:rPr lang="sl-SI" b="0" i="1" smtClean="0">
                          <a:latin typeface="Cambria Math" panose="02040503050406030204" pitchFamily="18" charset="0"/>
                        </a:rPr>
                        <m:t>=</m:t>
                      </m:r>
                      <m:r>
                        <a:rPr lang="sl-SI" b="0" i="1" smtClean="0">
                          <a:latin typeface="Cambria Math" panose="02040503050406030204" pitchFamily="18" charset="0"/>
                        </a:rPr>
                        <m:t>𝑙𝑒𝑡𝑜</m:t>
                      </m:r>
                      <m:r>
                        <a:rPr lang="sl-SI" b="0" i="1" smtClean="0">
                          <a:latin typeface="Cambria Math" panose="02040503050406030204" pitchFamily="18" charset="0"/>
                        </a:rPr>
                        <m:t> </m:t>
                      </m:r>
                      <m:r>
                        <m:rPr>
                          <m:nor/>
                        </m:rPr>
                        <a:rPr lang="sl-SI" b="0" i="0" smtClean="0">
                          <a:latin typeface="Cambria Math" panose="02040503050406030204" pitchFamily="18" charset="0"/>
                        </a:rPr>
                        <m:t>mod</m:t>
                      </m:r>
                      <m:r>
                        <a:rPr lang="sl-SI" b="0" i="1" smtClean="0">
                          <a:latin typeface="Cambria Math" panose="02040503050406030204" pitchFamily="18" charset="0"/>
                        </a:rPr>
                        <m:t> 4</m:t>
                      </m:r>
                    </m:oMath>
                  </m:oMathPara>
                </a14:m>
                <a:endParaRPr lang="sl-SI" b="0" dirty="0"/>
              </a:p>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𝑐</m:t>
                      </m:r>
                      <m:r>
                        <a:rPr lang="sl-SI" b="0" i="1" smtClean="0">
                          <a:latin typeface="Cambria Math" panose="02040503050406030204" pitchFamily="18" charset="0"/>
                        </a:rPr>
                        <m:t>=</m:t>
                      </m:r>
                      <m:r>
                        <a:rPr lang="sl-SI" b="0" i="1" smtClean="0">
                          <a:latin typeface="Cambria Math" panose="02040503050406030204" pitchFamily="18" charset="0"/>
                        </a:rPr>
                        <m:t>𝑙𝑒𝑡𝑜</m:t>
                      </m:r>
                      <m:r>
                        <a:rPr lang="sl-SI" b="0" i="1" smtClean="0">
                          <a:latin typeface="Cambria Math" panose="02040503050406030204" pitchFamily="18" charset="0"/>
                        </a:rPr>
                        <m:t> </m:t>
                      </m:r>
                      <m:r>
                        <m:rPr>
                          <m:nor/>
                        </m:rPr>
                        <a:rPr lang="sl-SI" b="0" i="0" smtClean="0">
                          <a:latin typeface="Cambria Math" panose="02040503050406030204" pitchFamily="18" charset="0"/>
                        </a:rPr>
                        <m:t>mod</m:t>
                      </m:r>
                      <m:r>
                        <a:rPr lang="sl-SI" b="0" i="1" smtClean="0">
                          <a:latin typeface="Cambria Math" panose="02040503050406030204" pitchFamily="18" charset="0"/>
                        </a:rPr>
                        <m:t> 7</m:t>
                      </m:r>
                    </m:oMath>
                  </m:oMathPara>
                </a14:m>
                <a:endParaRPr lang="sl-SI" b="0" dirty="0"/>
              </a:p>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𝑑</m:t>
                      </m:r>
                      <m:r>
                        <a:rPr lang="sl-SI" b="0" i="1" smtClean="0">
                          <a:latin typeface="Cambria Math" panose="02040503050406030204" pitchFamily="18" charset="0"/>
                        </a:rPr>
                        <m:t>=(19⋅</m:t>
                      </m:r>
                      <m:r>
                        <a:rPr lang="sl-SI" b="0" i="1" smtClean="0">
                          <a:latin typeface="Cambria Math" panose="02040503050406030204" pitchFamily="18" charset="0"/>
                        </a:rPr>
                        <m:t>𝑎</m:t>
                      </m:r>
                      <m:r>
                        <a:rPr lang="sl-SI" b="0" i="1" smtClean="0">
                          <a:latin typeface="Cambria Math" panose="02040503050406030204" pitchFamily="18" charset="0"/>
                        </a:rPr>
                        <m:t>+</m:t>
                      </m:r>
                      <m:r>
                        <a:rPr lang="sl-SI" b="0" i="1" smtClean="0">
                          <a:latin typeface="Cambria Math" panose="02040503050406030204" pitchFamily="18" charset="0"/>
                        </a:rPr>
                        <m:t>𝑀</m:t>
                      </m:r>
                      <m:r>
                        <a:rPr lang="sl-SI" b="0" i="1" smtClean="0">
                          <a:latin typeface="Cambria Math" panose="02040503050406030204" pitchFamily="18" charset="0"/>
                        </a:rPr>
                        <m:t>)</m:t>
                      </m:r>
                      <m:r>
                        <m:rPr>
                          <m:nor/>
                        </m:rPr>
                        <a:rPr lang="sl-SI" b="0" i="0" smtClean="0">
                          <a:latin typeface="Cambria Math" panose="02040503050406030204" pitchFamily="18" charset="0"/>
                        </a:rPr>
                        <m:t> </m:t>
                      </m:r>
                      <m:r>
                        <m:rPr>
                          <m:nor/>
                        </m:rPr>
                        <a:rPr lang="sl-SI" b="0" i="0" smtClean="0">
                          <a:latin typeface="Cambria Math" panose="02040503050406030204" pitchFamily="18" charset="0"/>
                        </a:rPr>
                        <m:t>mod</m:t>
                      </m:r>
                      <m:r>
                        <m:rPr>
                          <m:nor/>
                        </m:rPr>
                        <a:rPr lang="sl-SI" b="0" i="0" smtClean="0">
                          <a:latin typeface="Cambria Math" panose="02040503050406030204" pitchFamily="18" charset="0"/>
                        </a:rPr>
                        <m:t> 30</m:t>
                      </m:r>
                    </m:oMath>
                  </m:oMathPara>
                </a14:m>
                <a:endParaRPr lang="sl-SI" b="0" dirty="0"/>
              </a:p>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𝑒</m:t>
                      </m:r>
                      <m:r>
                        <a:rPr lang="sl-SI" b="0" i="1" smtClean="0">
                          <a:latin typeface="Cambria Math" panose="02040503050406030204" pitchFamily="18" charset="0"/>
                        </a:rPr>
                        <m:t>=</m:t>
                      </m:r>
                      <m:d>
                        <m:dPr>
                          <m:ctrlPr>
                            <a:rPr lang="sl-SI" b="0" i="1" smtClean="0">
                              <a:latin typeface="Cambria Math" panose="02040503050406030204" pitchFamily="18" charset="0"/>
                            </a:rPr>
                          </m:ctrlPr>
                        </m:dPr>
                        <m:e>
                          <m:r>
                            <a:rPr lang="sl-SI" b="0" i="1" smtClean="0">
                              <a:latin typeface="Cambria Math" panose="02040503050406030204" pitchFamily="18" charset="0"/>
                            </a:rPr>
                            <m:t>2⋅</m:t>
                          </m:r>
                          <m:r>
                            <a:rPr lang="sl-SI" b="0" i="1" smtClean="0">
                              <a:latin typeface="Cambria Math" panose="02040503050406030204" pitchFamily="18" charset="0"/>
                            </a:rPr>
                            <m:t>𝑏</m:t>
                          </m:r>
                          <m:r>
                            <a:rPr lang="sl-SI" b="0" i="1" smtClean="0">
                              <a:latin typeface="Cambria Math" panose="02040503050406030204" pitchFamily="18" charset="0"/>
                            </a:rPr>
                            <m:t>+4⋅</m:t>
                          </m:r>
                          <m:r>
                            <a:rPr lang="sl-SI" b="0" i="1" smtClean="0">
                              <a:latin typeface="Cambria Math" panose="02040503050406030204" pitchFamily="18" charset="0"/>
                            </a:rPr>
                            <m:t>𝑐</m:t>
                          </m:r>
                          <m:r>
                            <a:rPr lang="sl-SI" b="0" i="1" smtClean="0">
                              <a:latin typeface="Cambria Math" panose="02040503050406030204" pitchFamily="18" charset="0"/>
                            </a:rPr>
                            <m:t>+6⋅</m:t>
                          </m:r>
                          <m:r>
                            <a:rPr lang="sl-SI" b="0" i="1" smtClean="0">
                              <a:latin typeface="Cambria Math" panose="02040503050406030204" pitchFamily="18" charset="0"/>
                            </a:rPr>
                            <m:t>𝑑</m:t>
                          </m:r>
                          <m:r>
                            <a:rPr lang="sl-SI" b="0" i="1" smtClean="0">
                              <a:latin typeface="Cambria Math" panose="02040503050406030204" pitchFamily="18" charset="0"/>
                            </a:rPr>
                            <m:t>+</m:t>
                          </m:r>
                          <m:r>
                            <a:rPr lang="sl-SI" b="0" i="1" smtClean="0">
                              <a:latin typeface="Cambria Math" panose="02040503050406030204" pitchFamily="18" charset="0"/>
                            </a:rPr>
                            <m:t>𝑁</m:t>
                          </m:r>
                        </m:e>
                      </m:d>
                      <m:r>
                        <m:rPr>
                          <m:nor/>
                        </m:rPr>
                        <a:rPr lang="sl-SI" b="0" i="0" smtClean="0">
                          <a:latin typeface="Cambria Math" panose="02040503050406030204" pitchFamily="18" charset="0"/>
                        </a:rPr>
                        <m:t> </m:t>
                      </m:r>
                      <m:r>
                        <m:rPr>
                          <m:nor/>
                        </m:rPr>
                        <a:rPr lang="sl-SI" b="0" i="0" smtClean="0">
                          <a:latin typeface="Cambria Math" panose="02040503050406030204" pitchFamily="18" charset="0"/>
                        </a:rPr>
                        <m:t>mod</m:t>
                      </m:r>
                      <m:r>
                        <a:rPr lang="sl-SI" b="0" i="1" smtClean="0">
                          <a:latin typeface="Cambria Math" panose="02040503050406030204" pitchFamily="18" charset="0"/>
                        </a:rPr>
                        <m:t> 7</m:t>
                      </m:r>
                    </m:oMath>
                  </m:oMathPara>
                </a14:m>
                <a:endParaRPr lang="sl-SI" dirty="0"/>
              </a:p>
              <a:p>
                <a:pPr marL="0" indent="0">
                  <a:buNone/>
                </a:pPr>
                <a:endParaRPr lang="sl-SI" b="0" dirty="0"/>
              </a:p>
              <a:p>
                <a:pPr marL="0" indent="0">
                  <a:buNone/>
                </a:pPr>
                <a:endParaRPr lang="sl-SI" dirty="0"/>
              </a:p>
              <a:p>
                <a:pPr marL="0" indent="0">
                  <a:buNone/>
                </a:pPr>
                <a:endParaRPr lang="sl-SI" b="0" dirty="0"/>
              </a:p>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22+</m:t>
                      </m:r>
                      <m:r>
                        <a:rPr lang="sl-SI" b="0" i="1" smtClean="0">
                          <a:latin typeface="Cambria Math" panose="02040503050406030204" pitchFamily="18" charset="0"/>
                        </a:rPr>
                        <m:t>𝑑</m:t>
                      </m:r>
                      <m:r>
                        <a:rPr lang="sl-SI" b="0" i="1" smtClean="0">
                          <a:latin typeface="Cambria Math" panose="02040503050406030204" pitchFamily="18" charset="0"/>
                        </a:rPr>
                        <m:t>+</m:t>
                      </m:r>
                      <m:r>
                        <a:rPr lang="sl-SI" b="0" i="1" smtClean="0">
                          <a:latin typeface="Cambria Math" panose="02040503050406030204" pitchFamily="18" charset="0"/>
                        </a:rPr>
                        <m:t>𝑒</m:t>
                      </m:r>
                      <m:r>
                        <a:rPr lang="sl-SI" b="0" i="1" smtClean="0">
                          <a:latin typeface="Cambria Math" panose="02040503050406030204" pitchFamily="18" charset="0"/>
                        </a:rPr>
                        <m:t>. </m:t>
                      </m:r>
                      <m:r>
                        <m:rPr>
                          <m:nor/>
                        </m:rPr>
                        <a:rPr lang="sl-SI" b="0" i="0" smtClean="0">
                          <a:latin typeface="Cambria Math" panose="02040503050406030204" pitchFamily="18" charset="0"/>
                        </a:rPr>
                        <m:t>marec</m:t>
                      </m:r>
                    </m:oMath>
                  </m:oMathPara>
                </a14:m>
                <a:endParaRPr lang="sl-SI"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𝑑</m:t>
                      </m:r>
                      <m:r>
                        <a:rPr lang="sl-SI" b="0" i="1" smtClean="0">
                          <a:latin typeface="Cambria Math" panose="02040503050406030204" pitchFamily="18" charset="0"/>
                        </a:rPr>
                        <m:t>+</m:t>
                      </m:r>
                      <m:r>
                        <a:rPr lang="sl-SI" b="0" i="1" smtClean="0">
                          <a:latin typeface="Cambria Math" panose="02040503050406030204" pitchFamily="18" charset="0"/>
                        </a:rPr>
                        <m:t>𝑒</m:t>
                      </m:r>
                      <m:r>
                        <a:rPr lang="sl-SI" b="0" i="1" smtClean="0">
                          <a:latin typeface="Cambria Math" panose="02040503050406030204" pitchFamily="18" charset="0"/>
                        </a:rPr>
                        <m:t> −9. </m:t>
                      </m:r>
                      <m:r>
                        <m:rPr>
                          <m:sty m:val="p"/>
                        </m:rPr>
                        <a:rPr lang="sl-SI" b="0" i="1" smtClean="0">
                          <a:latin typeface="Cambria Math" panose="02040503050406030204" pitchFamily="18" charset="0"/>
                        </a:rPr>
                        <m:t>april</m:t>
                      </m:r>
                    </m:oMath>
                  </m:oMathPara>
                </a14:m>
                <a:endParaRPr lang="de-DE" dirty="0"/>
              </a:p>
            </p:txBody>
          </p:sp>
        </mc:Choice>
        <mc:Fallback xmlns="">
          <p:sp>
            <p:nvSpPr>
              <p:cNvPr id="6" name="Content Placeholder 5">
                <a:extLst>
                  <a:ext uri="{FF2B5EF4-FFF2-40B4-BE49-F238E27FC236}">
                    <a16:creationId xmlns:a16="http://schemas.microsoft.com/office/drawing/2014/main" id="{CA898A3B-5CC4-730C-C241-BBB4653ECA47}"/>
                  </a:ext>
                </a:extLst>
              </p:cNvPr>
              <p:cNvSpPr>
                <a:spLocks noGrp="1" noRot="1" noChangeAspect="1" noMove="1" noResize="1" noEditPoints="1" noAdjustHandles="1" noChangeArrowheads="1" noChangeShapeType="1" noTextEdit="1"/>
              </p:cNvSpPr>
              <p:nvPr>
                <p:ph idx="1"/>
              </p:nvPr>
            </p:nvSpPr>
            <p:spPr>
              <a:blipFill>
                <a:blip r:embed="rId3"/>
                <a:stretch>
                  <a:fillRect b="-1401"/>
                </a:stretch>
              </a:blipFill>
            </p:spPr>
            <p:txBody>
              <a:bodyPr/>
              <a:lstStyle/>
              <a:p>
                <a:r>
                  <a:rPr lang="de-DE">
                    <a:noFill/>
                  </a:rPr>
                  <a:t> </a:t>
                </a:r>
              </a:p>
            </p:txBody>
          </p:sp>
        </mc:Fallback>
      </mc:AlternateContent>
      <p:cxnSp>
        <p:nvCxnSpPr>
          <p:cNvPr id="8" name="Straight Connector 7">
            <a:extLst>
              <a:ext uri="{FF2B5EF4-FFF2-40B4-BE49-F238E27FC236}">
                <a16:creationId xmlns:a16="http://schemas.microsoft.com/office/drawing/2014/main" id="{F3EBABCD-11BC-B7D9-D501-9984E678B8C4}"/>
              </a:ext>
            </a:extLst>
          </p:cNvPr>
          <p:cNvCxnSpPr>
            <a:cxnSpLocks/>
          </p:cNvCxnSpPr>
          <p:nvPr/>
        </p:nvCxnSpPr>
        <p:spPr>
          <a:xfrm>
            <a:off x="2908300" y="5054600"/>
            <a:ext cx="6375400"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720A421-FE74-4AF1-43AD-A56234215484}"/>
                  </a:ext>
                </a:extLst>
              </p:cNvPr>
              <p:cNvSpPr txBox="1"/>
              <p:nvPr/>
            </p:nvSpPr>
            <p:spPr>
              <a:xfrm>
                <a:off x="4158226" y="3803669"/>
                <a:ext cx="3875548" cy="1166794"/>
              </a:xfrm>
              <a:prstGeom prst="rect">
                <a:avLst/>
              </a:prstGeom>
              <a:noFill/>
            </p:spPr>
            <p:txBody>
              <a:bodyPr wrap="none" rtlCol="0">
                <a:spAutoFit/>
              </a:bodyPr>
              <a:lstStyle/>
              <a:p>
                <a:pPr marL="0" indent="0" algn="ctr">
                  <a:buNone/>
                </a:pPr>
                <a14:m>
                  <m:oMath xmlns:m="http://schemas.openxmlformats.org/officeDocument/2006/math">
                    <m:r>
                      <a:rPr lang="sl-SI" sz="2200" b="0" i="1" smtClean="0">
                        <a:latin typeface="Cambria Math" panose="02040503050406030204" pitchFamily="18" charset="0"/>
                      </a:rPr>
                      <m:t>𝑝</m:t>
                    </m:r>
                    <m:r>
                      <a:rPr lang="sl-SI" sz="2200" b="0" i="1" smtClean="0">
                        <a:latin typeface="Cambria Math" panose="02040503050406030204" pitchFamily="18" charset="0"/>
                      </a:rPr>
                      <m:t>= </m:t>
                    </m:r>
                    <m:d>
                      <m:dPr>
                        <m:begChr m:val="⌊"/>
                        <m:endChr m:val="⌋"/>
                        <m:ctrlPr>
                          <a:rPr lang="sl-SI" sz="2200" b="0" i="1" smtClean="0">
                            <a:latin typeface="Cambria Math" panose="02040503050406030204" pitchFamily="18" charset="0"/>
                          </a:rPr>
                        </m:ctrlPr>
                      </m:dPr>
                      <m:e>
                        <m:box>
                          <m:boxPr>
                            <m:ctrlPr>
                              <a:rPr lang="sl-SI" sz="2200" b="0" i="1" smtClean="0">
                                <a:latin typeface="Cambria Math" panose="02040503050406030204" pitchFamily="18" charset="0"/>
                              </a:rPr>
                            </m:ctrlPr>
                          </m:boxPr>
                          <m:e>
                            <m:argPr>
                              <m:argSz m:val="-1"/>
                            </m:argPr>
                            <m:f>
                              <m:fPr>
                                <m:ctrlPr>
                                  <a:rPr lang="sl-SI" sz="2200" b="0" i="1" smtClean="0">
                                    <a:latin typeface="Cambria Math" panose="02040503050406030204" pitchFamily="18" charset="0"/>
                                  </a:rPr>
                                </m:ctrlPr>
                              </m:fPr>
                              <m:num>
                                <m:r>
                                  <a:rPr lang="sl-SI" sz="2200" b="0" i="1" smtClean="0">
                                    <a:latin typeface="Cambria Math" panose="02040503050406030204" pitchFamily="18" charset="0"/>
                                  </a:rPr>
                                  <m:t>8</m:t>
                                </m:r>
                                <m:r>
                                  <a:rPr lang="sl-SI" sz="2200" b="0" i="1" smtClean="0">
                                    <a:latin typeface="Cambria Math" panose="02040503050406030204" pitchFamily="18" charset="0"/>
                                  </a:rPr>
                                  <m:t>𝑘</m:t>
                                </m:r>
                                <m:r>
                                  <a:rPr lang="sl-SI" sz="2200" b="0" i="1" smtClean="0">
                                    <a:latin typeface="Cambria Math" panose="02040503050406030204" pitchFamily="18" charset="0"/>
                                  </a:rPr>
                                  <m:t>+13</m:t>
                                </m:r>
                              </m:num>
                              <m:den>
                                <m:r>
                                  <a:rPr lang="sl-SI" sz="2200" b="0" i="1" smtClean="0">
                                    <a:latin typeface="Cambria Math" panose="02040503050406030204" pitchFamily="18" charset="0"/>
                                  </a:rPr>
                                  <m:t>25</m:t>
                                </m:r>
                              </m:den>
                            </m:f>
                          </m:e>
                        </m:box>
                      </m:e>
                    </m:d>
                    <m:r>
                      <a:rPr lang="sl-SI" sz="2200" b="0" i="1" smtClean="0">
                        <a:latin typeface="Cambria Math" panose="02040503050406030204" pitchFamily="18" charset="0"/>
                      </a:rPr>
                      <m:t> </m:t>
                    </m:r>
                  </m:oMath>
                </a14:m>
                <a:r>
                  <a:rPr lang="sl-SI" sz="2200" b="0" dirty="0"/>
                  <a:t>	</a:t>
                </a:r>
                <a14:m>
                  <m:oMath xmlns:m="http://schemas.openxmlformats.org/officeDocument/2006/math">
                    <m:r>
                      <a:rPr lang="sl-SI" sz="2200" b="0" i="1" smtClean="0">
                        <a:latin typeface="Cambria Math" panose="02040503050406030204" pitchFamily="18" charset="0"/>
                      </a:rPr>
                      <m:t>𝑞</m:t>
                    </m:r>
                    <m:r>
                      <a:rPr lang="sl-SI" sz="2200" i="1">
                        <a:latin typeface="Cambria Math" panose="02040503050406030204" pitchFamily="18" charset="0"/>
                      </a:rPr>
                      <m:t>= </m:t>
                    </m:r>
                    <m:d>
                      <m:dPr>
                        <m:begChr m:val="⌊"/>
                        <m:endChr m:val="⌋"/>
                        <m:ctrlPr>
                          <a:rPr lang="sl-SI" sz="2200" i="1">
                            <a:latin typeface="Cambria Math" panose="02040503050406030204" pitchFamily="18" charset="0"/>
                          </a:rPr>
                        </m:ctrlPr>
                      </m:dPr>
                      <m:e>
                        <m:box>
                          <m:boxPr>
                            <m:ctrlPr>
                              <a:rPr lang="sl-SI" sz="2200" i="1">
                                <a:latin typeface="Cambria Math" panose="02040503050406030204" pitchFamily="18" charset="0"/>
                              </a:rPr>
                            </m:ctrlPr>
                          </m:boxPr>
                          <m:e>
                            <m:argPr>
                              <m:argSz m:val="-1"/>
                            </m:argPr>
                            <m:f>
                              <m:fPr>
                                <m:ctrlPr>
                                  <a:rPr lang="sl-SI" sz="2200" i="1">
                                    <a:latin typeface="Cambria Math" panose="02040503050406030204" pitchFamily="18" charset="0"/>
                                  </a:rPr>
                                </m:ctrlPr>
                              </m:fPr>
                              <m:num>
                                <m:r>
                                  <a:rPr lang="sl-SI" sz="2200" i="1">
                                    <a:latin typeface="Cambria Math" panose="02040503050406030204" pitchFamily="18" charset="0"/>
                                  </a:rPr>
                                  <m:t>𝑘</m:t>
                                </m:r>
                              </m:num>
                              <m:den>
                                <m:r>
                                  <a:rPr lang="sl-SI" sz="2200" b="0" i="1" smtClean="0">
                                    <a:latin typeface="Cambria Math" panose="02040503050406030204" pitchFamily="18" charset="0"/>
                                  </a:rPr>
                                  <m:t>4</m:t>
                                </m:r>
                              </m:den>
                            </m:f>
                          </m:e>
                        </m:box>
                      </m:e>
                    </m:d>
                  </m:oMath>
                </a14:m>
                <a:endParaRPr lang="sl-SI" sz="2200" b="0" dirty="0"/>
              </a:p>
              <a:p>
                <a:pPr marL="0" indent="0">
                  <a:buNone/>
                </a:pPr>
                <a14:m>
                  <m:oMathPara xmlns:m="http://schemas.openxmlformats.org/officeDocument/2006/math">
                    <m:oMathParaPr>
                      <m:jc m:val="centerGroup"/>
                    </m:oMathParaPr>
                    <m:oMath xmlns:m="http://schemas.openxmlformats.org/officeDocument/2006/math">
                      <m:r>
                        <a:rPr lang="sl-SI" sz="2200" i="1">
                          <a:latin typeface="Cambria Math" panose="02040503050406030204" pitchFamily="18" charset="0"/>
                        </a:rPr>
                        <m:t>𝑀</m:t>
                      </m:r>
                      <m:r>
                        <a:rPr lang="sl-SI" sz="2200" i="1">
                          <a:latin typeface="Cambria Math" panose="02040503050406030204" pitchFamily="18" charset="0"/>
                        </a:rPr>
                        <m:t>=</m:t>
                      </m:r>
                      <m:d>
                        <m:dPr>
                          <m:ctrlPr>
                            <a:rPr lang="sl-SI" sz="2200" b="0" i="1" smtClean="0">
                              <a:latin typeface="Cambria Math" panose="02040503050406030204" pitchFamily="18" charset="0"/>
                            </a:rPr>
                          </m:ctrlPr>
                        </m:dPr>
                        <m:e>
                          <m:r>
                            <a:rPr lang="sl-SI" sz="2200" i="1">
                              <a:latin typeface="Cambria Math" panose="02040503050406030204" pitchFamily="18" charset="0"/>
                            </a:rPr>
                            <m:t>15+</m:t>
                          </m:r>
                          <m:r>
                            <a:rPr lang="sl-SI" sz="2200" i="1">
                              <a:latin typeface="Cambria Math" panose="02040503050406030204" pitchFamily="18" charset="0"/>
                            </a:rPr>
                            <m:t>𝑘</m:t>
                          </m:r>
                          <m:r>
                            <a:rPr lang="sl-SI" sz="2200" i="1">
                              <a:latin typeface="Cambria Math" panose="02040503050406030204" pitchFamily="18" charset="0"/>
                            </a:rPr>
                            <m:t>−</m:t>
                          </m:r>
                          <m:r>
                            <a:rPr lang="sl-SI" sz="2200" i="1">
                              <a:latin typeface="Cambria Math" panose="02040503050406030204" pitchFamily="18" charset="0"/>
                            </a:rPr>
                            <m:t>𝑝</m:t>
                          </m:r>
                          <m:r>
                            <a:rPr lang="sl-SI" sz="2200" i="1">
                              <a:latin typeface="Cambria Math" panose="02040503050406030204" pitchFamily="18" charset="0"/>
                            </a:rPr>
                            <m:t>−</m:t>
                          </m:r>
                          <m:r>
                            <a:rPr lang="sl-SI" sz="2200" i="1">
                              <a:latin typeface="Cambria Math" panose="02040503050406030204" pitchFamily="18" charset="0"/>
                            </a:rPr>
                            <m:t>𝑞</m:t>
                          </m:r>
                        </m:e>
                      </m:d>
                      <m:r>
                        <m:rPr>
                          <m:nor/>
                        </m:rPr>
                        <a:rPr lang="sl-SI" sz="2200" b="0" i="0" smtClean="0">
                          <a:latin typeface="Cambria Math" panose="02040503050406030204" pitchFamily="18" charset="0"/>
                        </a:rPr>
                        <m:t> </m:t>
                      </m:r>
                      <m:r>
                        <m:rPr>
                          <m:nor/>
                        </m:rPr>
                        <a:rPr lang="sl-SI" sz="2200" b="0" i="0" smtClean="0">
                          <a:latin typeface="Cambria Math" panose="02040503050406030204" pitchFamily="18" charset="0"/>
                        </a:rPr>
                        <m:t>mod</m:t>
                      </m:r>
                      <m:r>
                        <m:rPr>
                          <m:nor/>
                        </m:rPr>
                        <a:rPr lang="sl-SI" sz="2200" b="0" i="0" smtClean="0">
                          <a:latin typeface="Cambria Math" panose="02040503050406030204" pitchFamily="18" charset="0"/>
                        </a:rPr>
                        <m:t> </m:t>
                      </m:r>
                      <m:r>
                        <a:rPr lang="sl-SI" sz="2200" b="0" i="1" smtClean="0">
                          <a:latin typeface="Cambria Math" panose="02040503050406030204" pitchFamily="18" charset="0"/>
                        </a:rPr>
                        <m:t>30</m:t>
                      </m:r>
                    </m:oMath>
                  </m:oMathPara>
                </a14:m>
                <a:endParaRPr lang="sl-SI" sz="2200" b="0" dirty="0"/>
              </a:p>
              <a:p>
                <a:pPr marL="0" indent="0">
                  <a:buNone/>
                </a:pPr>
                <a14:m>
                  <m:oMathPara xmlns:m="http://schemas.openxmlformats.org/officeDocument/2006/math">
                    <m:oMathParaPr>
                      <m:jc m:val="centerGroup"/>
                    </m:oMathParaPr>
                    <m:oMath xmlns:m="http://schemas.openxmlformats.org/officeDocument/2006/math">
                      <m:r>
                        <a:rPr lang="sl-SI" sz="2200" b="0" i="1" smtClean="0">
                          <a:latin typeface="Cambria Math" panose="02040503050406030204" pitchFamily="18" charset="0"/>
                        </a:rPr>
                        <m:t>𝑁</m:t>
                      </m:r>
                      <m:r>
                        <a:rPr lang="sl-SI" sz="2200" b="0" i="1" smtClean="0">
                          <a:latin typeface="Cambria Math" panose="02040503050406030204" pitchFamily="18" charset="0"/>
                        </a:rPr>
                        <m:t>=</m:t>
                      </m:r>
                      <m:d>
                        <m:dPr>
                          <m:ctrlPr>
                            <a:rPr lang="sl-SI" sz="2200" b="0" i="1" smtClean="0">
                              <a:latin typeface="Cambria Math" panose="02040503050406030204" pitchFamily="18" charset="0"/>
                            </a:rPr>
                          </m:ctrlPr>
                        </m:dPr>
                        <m:e>
                          <m:r>
                            <a:rPr lang="sl-SI" sz="2200" b="0" i="1" smtClean="0">
                              <a:latin typeface="Cambria Math" panose="02040503050406030204" pitchFamily="18" charset="0"/>
                            </a:rPr>
                            <m:t>4+</m:t>
                          </m:r>
                          <m:r>
                            <a:rPr lang="sl-SI" sz="2200" b="0" i="1" smtClean="0">
                              <a:latin typeface="Cambria Math" panose="02040503050406030204" pitchFamily="18" charset="0"/>
                            </a:rPr>
                            <m:t>𝑘</m:t>
                          </m:r>
                          <m:r>
                            <a:rPr lang="sl-SI" sz="2200" b="0" i="1" smtClean="0">
                              <a:latin typeface="Cambria Math" panose="02040503050406030204" pitchFamily="18" charset="0"/>
                            </a:rPr>
                            <m:t>−</m:t>
                          </m:r>
                          <m:r>
                            <a:rPr lang="sl-SI" sz="2200" b="0" i="1" smtClean="0">
                              <a:latin typeface="Cambria Math" panose="02040503050406030204" pitchFamily="18" charset="0"/>
                            </a:rPr>
                            <m:t>𝑞</m:t>
                          </m:r>
                        </m:e>
                      </m:d>
                      <m:r>
                        <m:rPr>
                          <m:nor/>
                        </m:rPr>
                        <a:rPr lang="sl-SI" sz="2200" b="0" i="0" smtClean="0">
                          <a:latin typeface="Cambria Math" panose="02040503050406030204" pitchFamily="18" charset="0"/>
                        </a:rPr>
                        <m:t> </m:t>
                      </m:r>
                      <m:r>
                        <m:rPr>
                          <m:nor/>
                        </m:rPr>
                        <a:rPr lang="sl-SI" sz="2200" b="0" i="0" smtClean="0">
                          <a:latin typeface="Cambria Math" panose="02040503050406030204" pitchFamily="18" charset="0"/>
                        </a:rPr>
                        <m:t>mod</m:t>
                      </m:r>
                      <m:r>
                        <a:rPr lang="sl-SI" sz="2200" b="0" i="1" smtClean="0">
                          <a:latin typeface="Cambria Math" panose="02040503050406030204" pitchFamily="18" charset="0"/>
                        </a:rPr>
                        <m:t> 7</m:t>
                      </m:r>
                    </m:oMath>
                  </m:oMathPara>
                </a14:m>
                <a:endParaRPr lang="sl-SI" sz="2200" dirty="0"/>
              </a:p>
            </p:txBody>
          </p:sp>
        </mc:Choice>
        <mc:Fallback xmlns="">
          <p:sp>
            <p:nvSpPr>
              <p:cNvPr id="3" name="TextBox 2">
                <a:extLst>
                  <a:ext uri="{FF2B5EF4-FFF2-40B4-BE49-F238E27FC236}">
                    <a16:creationId xmlns:a16="http://schemas.microsoft.com/office/drawing/2014/main" id="{0720A421-FE74-4AF1-43AD-A56234215484}"/>
                  </a:ext>
                </a:extLst>
              </p:cNvPr>
              <p:cNvSpPr txBox="1">
                <a:spLocks noRot="1" noChangeAspect="1" noMove="1" noResize="1" noEditPoints="1" noAdjustHandles="1" noChangeArrowheads="1" noChangeShapeType="1" noTextEdit="1"/>
              </p:cNvSpPr>
              <p:nvPr/>
            </p:nvSpPr>
            <p:spPr>
              <a:xfrm>
                <a:off x="4158226" y="3803669"/>
                <a:ext cx="3875548" cy="1166794"/>
              </a:xfrm>
              <a:prstGeom prst="rect">
                <a:avLst/>
              </a:prstGeom>
              <a:blipFill>
                <a:blip r:embed="rId4"/>
                <a:stretch>
                  <a:fillRect b="-3141"/>
                </a:stretch>
              </a:blipFill>
            </p:spPr>
            <p:txBody>
              <a:bodyPr/>
              <a:lstStyle/>
              <a:p>
                <a:r>
                  <a:rPr lang="de-DE">
                    <a:noFill/>
                  </a:rPr>
                  <a:t> </a:t>
                </a:r>
              </a:p>
            </p:txBody>
          </p:sp>
        </mc:Fallback>
      </mc:AlternateContent>
    </p:spTree>
    <p:extLst>
      <p:ext uri="{BB962C8B-B14F-4D97-AF65-F5344CB8AC3E}">
        <p14:creationId xmlns:p14="http://schemas.microsoft.com/office/powerpoint/2010/main" val="1259056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18AFB-AEDA-6734-EBDD-937D99678DD4}"/>
              </a:ext>
            </a:extLst>
          </p:cNvPr>
          <p:cNvSpPr>
            <a:spLocks noGrp="1"/>
          </p:cNvSpPr>
          <p:nvPr>
            <p:ph type="title"/>
          </p:nvPr>
        </p:nvSpPr>
        <p:spPr/>
        <p:txBody>
          <a:bodyPr/>
          <a:lstStyle/>
          <a:p>
            <a:r>
              <a:rPr lang="sl-SI" b="1" dirty="0"/>
              <a:t>Kdaj sploh praznujemo veliko noč?</a:t>
            </a:r>
            <a:endParaRPr lang="de-DE"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1CB094-6A81-0D26-C090-82CA1F314944}"/>
                  </a:ext>
                </a:extLst>
              </p:cNvPr>
              <p:cNvSpPr>
                <a:spLocks noGrp="1"/>
              </p:cNvSpPr>
              <p:nvPr>
                <p:ph idx="1"/>
              </p:nvPr>
            </p:nvSpPr>
            <p:spPr/>
            <p:txBody>
              <a:bodyPr/>
              <a:lstStyle/>
              <a:p>
                <a:r>
                  <a:rPr lang="sl-SI" dirty="0"/>
                  <a:t>„prva nedelja po prvi spomladanski polni luni“</a:t>
                </a:r>
              </a:p>
              <a:p>
                <a:pPr marL="0" indent="0">
                  <a:buNone/>
                </a:pPr>
                <a:endParaRPr lang="sl-SI" dirty="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sl-SI" b="0" i="1" smtClean="0">
                              <a:latin typeface="Cambria Math" panose="02040503050406030204" pitchFamily="18" charset="0"/>
                            </a:rPr>
                          </m:ctrlPr>
                        </m:sSubPr>
                        <m:e>
                          <m:r>
                            <a:rPr lang="sl-SI" b="0" i="1" smtClean="0">
                              <a:latin typeface="Cambria Math" panose="02040503050406030204" pitchFamily="18" charset="0"/>
                            </a:rPr>
                            <m:t>𝑛</m:t>
                          </m:r>
                        </m:e>
                        <m:sub>
                          <m:r>
                            <a:rPr lang="sl-SI" b="0" i="1" smtClean="0">
                              <a:latin typeface="Cambria Math" panose="02040503050406030204" pitchFamily="18" charset="0"/>
                            </a:rPr>
                            <m:t>𝑎</m:t>
                          </m:r>
                        </m:sub>
                      </m:sSub>
                      <m:r>
                        <a:rPr lang="sl-SI" b="0" i="1" smtClean="0">
                          <a:latin typeface="Cambria Math" panose="02040503050406030204" pitchFamily="18" charset="0"/>
                        </a:rPr>
                        <m:t>=(</m:t>
                      </m:r>
                      <m:r>
                        <a:rPr lang="sl-SI" b="0" i="1" smtClean="0">
                          <a:latin typeface="Cambria Math" panose="02040503050406030204" pitchFamily="18" charset="0"/>
                        </a:rPr>
                        <m:t>𝑙𝑒𝑡𝑜</m:t>
                      </m:r>
                      <m:r>
                        <a:rPr lang="sl-SI" b="0" i="1" smtClean="0">
                          <a:latin typeface="Cambria Math" panose="02040503050406030204" pitchFamily="18" charset="0"/>
                        </a:rPr>
                        <m:t> </m:t>
                      </m:r>
                      <m:r>
                        <m:rPr>
                          <m:nor/>
                        </m:rPr>
                        <a:rPr lang="sl-SI" b="0" i="0" smtClean="0">
                          <a:latin typeface="Cambria Math" panose="02040503050406030204" pitchFamily="18" charset="0"/>
                        </a:rPr>
                        <m:t>mod</m:t>
                      </m:r>
                      <m:r>
                        <a:rPr lang="sl-SI" b="0" i="1" smtClean="0">
                          <a:latin typeface="Cambria Math" panose="02040503050406030204" pitchFamily="18" charset="0"/>
                        </a:rPr>
                        <m:t> 19)+1</m:t>
                      </m:r>
                    </m:oMath>
                  </m:oMathPara>
                </a14:m>
                <a:endParaRPr lang="sl-SI"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sl-SI" b="0" i="1" smtClean="0">
                              <a:latin typeface="Cambria Math" panose="02040503050406030204" pitchFamily="18" charset="0"/>
                            </a:rPr>
                          </m:ctrlPr>
                        </m:sSubPr>
                        <m:e>
                          <m:r>
                            <a:rPr lang="sl-SI" b="0" i="1" smtClean="0">
                              <a:latin typeface="Cambria Math" panose="02040503050406030204" pitchFamily="18" charset="0"/>
                            </a:rPr>
                            <m:t>𝑒</m:t>
                          </m:r>
                        </m:e>
                        <m:sub>
                          <m:r>
                            <a:rPr lang="sl-SI" b="0" i="1" smtClean="0">
                              <a:latin typeface="Cambria Math" panose="02040503050406030204" pitchFamily="18" charset="0"/>
                            </a:rPr>
                            <m:t>𝑗</m:t>
                          </m:r>
                        </m:sub>
                      </m:sSub>
                      <m:r>
                        <a:rPr lang="sl-SI" b="0" i="1" smtClean="0">
                          <a:latin typeface="Cambria Math" panose="02040503050406030204" pitchFamily="18" charset="0"/>
                        </a:rPr>
                        <m:t>=(11⋅</m:t>
                      </m:r>
                      <m:d>
                        <m:dPr>
                          <m:ctrlPr>
                            <a:rPr lang="sl-SI" b="0" i="1" smtClean="0">
                              <a:latin typeface="Cambria Math" panose="02040503050406030204" pitchFamily="18" charset="0"/>
                            </a:rPr>
                          </m:ctrlPr>
                        </m:dPr>
                        <m:e>
                          <m:sSub>
                            <m:sSubPr>
                              <m:ctrlPr>
                                <a:rPr lang="sl-SI" b="0" i="1" smtClean="0">
                                  <a:latin typeface="Cambria Math" panose="02040503050406030204" pitchFamily="18" charset="0"/>
                                </a:rPr>
                              </m:ctrlPr>
                            </m:sSubPr>
                            <m:e>
                              <m:r>
                                <a:rPr lang="sl-SI" b="0" i="1" smtClean="0">
                                  <a:latin typeface="Cambria Math" panose="02040503050406030204" pitchFamily="18" charset="0"/>
                                </a:rPr>
                                <m:t>𝑛</m:t>
                              </m:r>
                            </m:e>
                            <m:sub>
                              <m:r>
                                <a:rPr lang="sl-SI" b="0" i="1" smtClean="0">
                                  <a:latin typeface="Cambria Math" panose="02040503050406030204" pitchFamily="18" charset="0"/>
                                </a:rPr>
                                <m:t>𝑎</m:t>
                              </m:r>
                            </m:sub>
                          </m:sSub>
                          <m:r>
                            <a:rPr lang="sl-SI" b="0" i="1" smtClean="0">
                              <a:latin typeface="Cambria Math" panose="02040503050406030204" pitchFamily="18" charset="0"/>
                            </a:rPr>
                            <m:t>−1</m:t>
                          </m:r>
                        </m:e>
                      </m:d>
                      <m:r>
                        <a:rPr lang="sl-SI" b="0" i="1" smtClean="0">
                          <a:latin typeface="Cambria Math" panose="02040503050406030204" pitchFamily="18" charset="0"/>
                        </a:rPr>
                        <m:t>) </m:t>
                      </m:r>
                      <m:r>
                        <m:rPr>
                          <m:nor/>
                        </m:rPr>
                        <a:rPr lang="sl-SI" b="0" i="0" smtClean="0">
                          <a:latin typeface="Cambria Math" panose="02040503050406030204" pitchFamily="18" charset="0"/>
                        </a:rPr>
                        <m:t>mod</m:t>
                      </m:r>
                      <m:r>
                        <a:rPr lang="sl-SI" b="0" i="1" smtClean="0">
                          <a:latin typeface="Cambria Math" panose="02040503050406030204" pitchFamily="18" charset="0"/>
                        </a:rPr>
                        <m:t> 30</m:t>
                      </m:r>
                    </m:oMath>
                  </m:oMathPara>
                </a14:m>
                <a:endParaRPr lang="sl-SI" dirty="0"/>
              </a:p>
              <a:p>
                <a:pPr marL="0" indent="0" algn="ctr">
                  <a:buNone/>
                </a:pPr>
                <a14:m>
                  <m:oMath xmlns:m="http://schemas.openxmlformats.org/officeDocument/2006/math">
                    <m:r>
                      <a:rPr lang="sl-SI" b="0" i="1" smtClean="0">
                        <a:latin typeface="Cambria Math" panose="02040503050406030204" pitchFamily="18" charset="0"/>
                      </a:rPr>
                      <m:t>𝑆</m:t>
                    </m:r>
                    <m:r>
                      <a:rPr lang="sl-SI" b="0" i="1" smtClean="0">
                        <a:latin typeface="Cambria Math" panose="02040503050406030204" pitchFamily="18" charset="0"/>
                      </a:rPr>
                      <m:t>=</m:t>
                    </m:r>
                    <m:d>
                      <m:dPr>
                        <m:begChr m:val="⌊"/>
                        <m:endChr m:val="⌋"/>
                        <m:ctrlPr>
                          <a:rPr lang="sl-SI" b="0" i="1" smtClean="0">
                            <a:latin typeface="Cambria Math" panose="02040503050406030204" pitchFamily="18" charset="0"/>
                          </a:rPr>
                        </m:ctrlPr>
                      </m:dPr>
                      <m:e>
                        <m:f>
                          <m:fPr>
                            <m:ctrlPr>
                              <a:rPr lang="sl-SI" b="0" i="1" smtClean="0">
                                <a:latin typeface="Cambria Math" panose="02040503050406030204" pitchFamily="18" charset="0"/>
                              </a:rPr>
                            </m:ctrlPr>
                          </m:fPr>
                          <m:num>
                            <m:r>
                              <a:rPr lang="sl-SI" b="0" i="1" smtClean="0">
                                <a:latin typeface="Cambria Math" panose="02040503050406030204" pitchFamily="18" charset="0"/>
                              </a:rPr>
                              <m:t>3⋅</m:t>
                            </m:r>
                            <m:r>
                              <a:rPr lang="sl-SI" b="0" i="1" smtClean="0">
                                <a:latin typeface="Cambria Math" panose="02040503050406030204" pitchFamily="18" charset="0"/>
                              </a:rPr>
                              <m:t>𝑐𝑒𝑛</m:t>
                            </m:r>
                          </m:num>
                          <m:den>
                            <m:r>
                              <a:rPr lang="sl-SI" b="0" i="1" smtClean="0">
                                <a:latin typeface="Cambria Math" panose="02040503050406030204" pitchFamily="18" charset="0"/>
                              </a:rPr>
                              <m:t>4</m:t>
                            </m:r>
                          </m:den>
                        </m:f>
                      </m:e>
                    </m:d>
                  </m:oMath>
                </a14:m>
                <a:r>
                  <a:rPr lang="sl-SI" dirty="0"/>
                  <a:t> 		</a:t>
                </a:r>
                <a14:m>
                  <m:oMath xmlns:m="http://schemas.openxmlformats.org/officeDocument/2006/math">
                    <m:r>
                      <a:rPr lang="sl-SI" b="0" i="1" smtClean="0">
                        <a:latin typeface="Cambria Math" panose="02040503050406030204" pitchFamily="18" charset="0"/>
                      </a:rPr>
                      <m:t>𝐿</m:t>
                    </m:r>
                    <m:r>
                      <a:rPr lang="sl-SI" b="0" i="1" smtClean="0">
                        <a:latin typeface="Cambria Math" panose="02040503050406030204" pitchFamily="18" charset="0"/>
                      </a:rPr>
                      <m:t>= </m:t>
                    </m:r>
                    <m:d>
                      <m:dPr>
                        <m:begChr m:val="⌊"/>
                        <m:endChr m:val="⌋"/>
                        <m:ctrlPr>
                          <a:rPr lang="sl-SI" b="0" i="1" smtClean="0">
                            <a:latin typeface="Cambria Math" panose="02040503050406030204" pitchFamily="18" charset="0"/>
                          </a:rPr>
                        </m:ctrlPr>
                      </m:dPr>
                      <m:e>
                        <m:f>
                          <m:fPr>
                            <m:ctrlPr>
                              <a:rPr lang="sl-SI" b="0" i="1" smtClean="0">
                                <a:latin typeface="Cambria Math" panose="02040503050406030204" pitchFamily="18" charset="0"/>
                              </a:rPr>
                            </m:ctrlPr>
                          </m:fPr>
                          <m:num>
                            <m:r>
                              <a:rPr lang="sl-SI" b="0" i="1" smtClean="0">
                                <a:latin typeface="Cambria Math" panose="02040503050406030204" pitchFamily="18" charset="0"/>
                              </a:rPr>
                              <m:t>8⋅</m:t>
                            </m:r>
                            <m:r>
                              <a:rPr lang="sl-SI" b="0" i="1" smtClean="0">
                                <a:latin typeface="Cambria Math" panose="02040503050406030204" pitchFamily="18" charset="0"/>
                              </a:rPr>
                              <m:t>𝑐𝑒𝑛</m:t>
                            </m:r>
                            <m:r>
                              <a:rPr lang="sl-SI" b="0" i="1" smtClean="0">
                                <a:latin typeface="Cambria Math" panose="02040503050406030204" pitchFamily="18" charset="0"/>
                              </a:rPr>
                              <m:t>+5</m:t>
                            </m:r>
                          </m:num>
                          <m:den>
                            <m:r>
                              <a:rPr lang="sl-SI" b="0" i="1" smtClean="0">
                                <a:latin typeface="Cambria Math" panose="02040503050406030204" pitchFamily="18" charset="0"/>
                              </a:rPr>
                              <m:t>25</m:t>
                            </m:r>
                          </m:den>
                        </m:f>
                      </m:e>
                    </m:d>
                  </m:oMath>
                </a14:m>
                <a:endParaRPr lang="sl-SI" b="0" dirty="0"/>
              </a:p>
              <a:p>
                <a:pPr marL="0" indent="0" algn="ctr">
                  <a:lnSpc>
                    <a:spcPct val="130000"/>
                  </a:lnSpc>
                  <a:buNone/>
                </a:pPr>
                <a14:m>
                  <m:oMathPara xmlns:m="http://schemas.openxmlformats.org/officeDocument/2006/math">
                    <m:oMathParaPr>
                      <m:jc m:val="centerGroup"/>
                    </m:oMathParaPr>
                    <m:oMath xmlns:m="http://schemas.openxmlformats.org/officeDocument/2006/math">
                      <m:sSub>
                        <m:sSubPr>
                          <m:ctrlPr>
                            <a:rPr lang="sl-SI" b="0" i="1" smtClean="0">
                              <a:latin typeface="Cambria Math" panose="02040503050406030204" pitchFamily="18" charset="0"/>
                            </a:rPr>
                          </m:ctrlPr>
                        </m:sSubPr>
                        <m:e>
                          <m:r>
                            <a:rPr lang="sl-SI" b="0" i="1" smtClean="0">
                              <a:latin typeface="Cambria Math" panose="02040503050406030204" pitchFamily="18" charset="0"/>
                            </a:rPr>
                            <m:t>𝑒</m:t>
                          </m:r>
                        </m:e>
                        <m:sub>
                          <m:r>
                            <a:rPr lang="sl-SI" b="0" i="1" smtClean="0">
                              <a:latin typeface="Cambria Math" panose="02040503050406030204" pitchFamily="18" charset="0"/>
                            </a:rPr>
                            <m:t>𝑔</m:t>
                          </m:r>
                        </m:sub>
                      </m:sSub>
                      <m:r>
                        <a:rPr lang="sl-SI" b="0" i="1" smtClean="0">
                          <a:latin typeface="Cambria Math" panose="02040503050406030204" pitchFamily="18" charset="0"/>
                        </a:rPr>
                        <m:t>=</m:t>
                      </m:r>
                      <m:d>
                        <m:dPr>
                          <m:ctrlPr>
                            <a:rPr lang="sl-SI" b="0" i="1" smtClean="0">
                              <a:latin typeface="Cambria Math" panose="02040503050406030204" pitchFamily="18" charset="0"/>
                            </a:rPr>
                          </m:ctrlPr>
                        </m:dPr>
                        <m:e>
                          <m:sSub>
                            <m:sSubPr>
                              <m:ctrlPr>
                                <a:rPr lang="sl-SI" b="0" i="1" smtClean="0">
                                  <a:latin typeface="Cambria Math" panose="02040503050406030204" pitchFamily="18" charset="0"/>
                                </a:rPr>
                              </m:ctrlPr>
                            </m:sSubPr>
                            <m:e>
                              <m:r>
                                <a:rPr lang="sl-SI" b="0" i="1" smtClean="0">
                                  <a:latin typeface="Cambria Math" panose="02040503050406030204" pitchFamily="18" charset="0"/>
                                </a:rPr>
                                <m:t>𝑒</m:t>
                              </m:r>
                            </m:e>
                            <m:sub>
                              <m:r>
                                <a:rPr lang="sl-SI" b="0" i="1" smtClean="0">
                                  <a:latin typeface="Cambria Math" panose="02040503050406030204" pitchFamily="18" charset="0"/>
                                </a:rPr>
                                <m:t>𝑗</m:t>
                              </m:r>
                            </m:sub>
                          </m:sSub>
                          <m:r>
                            <a:rPr lang="sl-SI" b="0" i="1" smtClean="0">
                              <a:latin typeface="Cambria Math" panose="02040503050406030204" pitchFamily="18" charset="0"/>
                            </a:rPr>
                            <m:t>−</m:t>
                          </m:r>
                          <m:r>
                            <a:rPr lang="sl-SI" b="0" i="1" smtClean="0">
                              <a:latin typeface="Cambria Math" panose="02040503050406030204" pitchFamily="18" charset="0"/>
                            </a:rPr>
                            <m:t>𝑆</m:t>
                          </m:r>
                          <m:r>
                            <a:rPr lang="sl-SI" b="0" i="1" smtClean="0">
                              <a:latin typeface="Cambria Math" panose="02040503050406030204" pitchFamily="18" charset="0"/>
                            </a:rPr>
                            <m:t>+</m:t>
                          </m:r>
                          <m:r>
                            <a:rPr lang="sl-SI" b="0" i="1" smtClean="0">
                              <a:latin typeface="Cambria Math" panose="02040503050406030204" pitchFamily="18" charset="0"/>
                            </a:rPr>
                            <m:t>𝐿</m:t>
                          </m:r>
                          <m:r>
                            <a:rPr lang="sl-SI" b="0" i="1" smtClean="0">
                              <a:latin typeface="Cambria Math" panose="02040503050406030204" pitchFamily="18" charset="0"/>
                            </a:rPr>
                            <m:t>+8</m:t>
                          </m:r>
                        </m:e>
                      </m:d>
                      <m:r>
                        <a:rPr lang="sl-SI" b="0" i="1" smtClean="0">
                          <a:latin typeface="Cambria Math" panose="02040503050406030204" pitchFamily="18" charset="0"/>
                        </a:rPr>
                        <m:t> </m:t>
                      </m:r>
                      <m:r>
                        <m:rPr>
                          <m:sty m:val="p"/>
                        </m:rPr>
                        <a:rPr lang="sl-SI" b="0" i="1" smtClean="0">
                          <a:latin typeface="Cambria Math" panose="02040503050406030204" pitchFamily="18" charset="0"/>
                        </a:rPr>
                        <m:t>mod</m:t>
                      </m:r>
                      <m:r>
                        <a:rPr lang="sl-SI" b="0" i="1" smtClean="0">
                          <a:latin typeface="Cambria Math" panose="02040503050406030204" pitchFamily="18" charset="0"/>
                        </a:rPr>
                        <m:t> 30</m:t>
                      </m:r>
                    </m:oMath>
                  </m:oMathPara>
                </a14:m>
                <a:endParaRPr lang="sl-SI" dirty="0"/>
              </a:p>
            </p:txBody>
          </p:sp>
        </mc:Choice>
        <mc:Fallback xmlns="">
          <p:sp>
            <p:nvSpPr>
              <p:cNvPr id="3" name="Content Placeholder 2">
                <a:extLst>
                  <a:ext uri="{FF2B5EF4-FFF2-40B4-BE49-F238E27FC236}">
                    <a16:creationId xmlns:a16="http://schemas.microsoft.com/office/drawing/2014/main" id="{B21CB094-6A81-0D26-C090-82CA1F314944}"/>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de-DE">
                    <a:noFill/>
                  </a:rPr>
                  <a:t> </a:t>
                </a:r>
              </a:p>
            </p:txBody>
          </p:sp>
        </mc:Fallback>
      </mc:AlternateContent>
      <p:cxnSp>
        <p:nvCxnSpPr>
          <p:cNvPr id="6" name="Straight Connector 5">
            <a:extLst>
              <a:ext uri="{FF2B5EF4-FFF2-40B4-BE49-F238E27FC236}">
                <a16:creationId xmlns:a16="http://schemas.microsoft.com/office/drawing/2014/main" id="{7DEA9D87-822A-024D-095D-8273D9B0F606}"/>
              </a:ext>
            </a:extLst>
          </p:cNvPr>
          <p:cNvCxnSpPr>
            <a:cxnSpLocks/>
          </p:cNvCxnSpPr>
          <p:nvPr/>
        </p:nvCxnSpPr>
        <p:spPr>
          <a:xfrm>
            <a:off x="1155700" y="2070100"/>
            <a:ext cx="66675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43615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8B96D67-E6FB-6CDE-D994-523C1758AB89}"/>
              </a:ext>
            </a:extLst>
          </p:cNvPr>
          <p:cNvGraphicFramePr>
            <a:graphicFrameLocks noGrp="1"/>
          </p:cNvGraphicFramePr>
          <p:nvPr>
            <p:ph idx="1"/>
          </p:nvPr>
        </p:nvGraphicFramePr>
        <p:xfrm>
          <a:off x="2316000" y="1254760"/>
          <a:ext cx="7560000" cy="4348480"/>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1789930596"/>
                    </a:ext>
                  </a:extLst>
                </a:gridCol>
                <a:gridCol w="1620000">
                  <a:extLst>
                    <a:ext uri="{9D8B030D-6E8A-4147-A177-3AD203B41FA5}">
                      <a16:colId xmlns:a16="http://schemas.microsoft.com/office/drawing/2014/main" val="200628695"/>
                    </a:ext>
                  </a:extLst>
                </a:gridCol>
                <a:gridCol w="900000">
                  <a:extLst>
                    <a:ext uri="{9D8B030D-6E8A-4147-A177-3AD203B41FA5}">
                      <a16:colId xmlns:a16="http://schemas.microsoft.com/office/drawing/2014/main" val="967780668"/>
                    </a:ext>
                  </a:extLst>
                </a:gridCol>
                <a:gridCol w="1620000">
                  <a:extLst>
                    <a:ext uri="{9D8B030D-6E8A-4147-A177-3AD203B41FA5}">
                      <a16:colId xmlns:a16="http://schemas.microsoft.com/office/drawing/2014/main" val="241665302"/>
                    </a:ext>
                  </a:extLst>
                </a:gridCol>
                <a:gridCol w="885600">
                  <a:extLst>
                    <a:ext uri="{9D8B030D-6E8A-4147-A177-3AD203B41FA5}">
                      <a16:colId xmlns:a16="http://schemas.microsoft.com/office/drawing/2014/main" val="2076923025"/>
                    </a:ext>
                  </a:extLst>
                </a:gridCol>
                <a:gridCol w="1634400">
                  <a:extLst>
                    <a:ext uri="{9D8B030D-6E8A-4147-A177-3AD203B41FA5}">
                      <a16:colId xmlns:a16="http://schemas.microsoft.com/office/drawing/2014/main" val="1817176030"/>
                    </a:ext>
                  </a:extLst>
                </a:gridCol>
              </a:tblGrid>
              <a:tr h="370840">
                <a:tc>
                  <a:txBody>
                    <a:bodyPr/>
                    <a:lstStyle/>
                    <a:p>
                      <a:pPr algn="ctr"/>
                      <a:r>
                        <a:rPr lang="sl-SI" dirty="0">
                          <a:latin typeface="Cambria Math" panose="02040503050406030204" pitchFamily="18" charset="0"/>
                          <a:ea typeface="Cambria Math" panose="02040503050406030204" pitchFamily="18" charset="0"/>
                        </a:rPr>
                        <a:t>epakta</a:t>
                      </a:r>
                      <a:endParaRPr lang="de-DE" dirty="0">
                        <a:latin typeface="Cambria Math" panose="02040503050406030204" pitchFamily="18" charset="0"/>
                        <a:ea typeface="Cambria Math" panose="02040503050406030204" pitchFamily="18" charset="0"/>
                      </a:endParaRP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err="1">
                          <a:latin typeface="Cambria Math" panose="02040503050406030204" pitchFamily="18" charset="0"/>
                          <a:ea typeface="Cambria Math" panose="02040503050406030204" pitchFamily="18" charset="0"/>
                        </a:rPr>
                        <a:t>pashalna</a:t>
                      </a:r>
                      <a:r>
                        <a:rPr lang="sl-SI" dirty="0">
                          <a:latin typeface="Cambria Math" panose="02040503050406030204" pitchFamily="18" charset="0"/>
                          <a:ea typeface="Cambria Math" panose="02040503050406030204" pitchFamily="18" charset="0"/>
                        </a:rPr>
                        <a:t> polna luna</a:t>
                      </a:r>
                      <a:endParaRPr lang="de-DE" dirty="0">
                        <a:latin typeface="Cambria Math" panose="02040503050406030204" pitchFamily="18" charset="0"/>
                        <a:ea typeface="Cambria Math" panose="02040503050406030204" pitchFamily="18" charset="0"/>
                      </a:endParaRP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epakta</a:t>
                      </a:r>
                      <a:endParaRPr lang="de-DE" dirty="0">
                        <a:latin typeface="Cambria Math" panose="02040503050406030204" pitchFamily="18" charset="0"/>
                        <a:ea typeface="Cambria Math" panose="02040503050406030204" pitchFamily="18" charset="0"/>
                      </a:endParaRP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err="1">
                          <a:latin typeface="Cambria Math" panose="02040503050406030204" pitchFamily="18" charset="0"/>
                          <a:ea typeface="Cambria Math" panose="02040503050406030204" pitchFamily="18" charset="0"/>
                        </a:rPr>
                        <a:t>pashalna</a:t>
                      </a:r>
                      <a:r>
                        <a:rPr lang="sl-SI" dirty="0">
                          <a:latin typeface="Cambria Math" panose="02040503050406030204" pitchFamily="18" charset="0"/>
                          <a:ea typeface="Cambria Math" panose="02040503050406030204" pitchFamily="18" charset="0"/>
                        </a:rPr>
                        <a:t> polna luna</a:t>
                      </a:r>
                      <a:endParaRPr lang="de-DE" dirty="0">
                        <a:latin typeface="Cambria Math" panose="02040503050406030204" pitchFamily="18" charset="0"/>
                        <a:ea typeface="Cambria Math" panose="02040503050406030204" pitchFamily="18" charset="0"/>
                      </a:endParaRP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epakta</a:t>
                      </a:r>
                      <a:endParaRPr lang="de-DE" dirty="0">
                        <a:latin typeface="Cambria Math" panose="02040503050406030204" pitchFamily="18" charset="0"/>
                        <a:ea typeface="Cambria Math" panose="02040503050406030204" pitchFamily="18" charset="0"/>
                      </a:endParaRP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err="1">
                          <a:latin typeface="Cambria Math" panose="02040503050406030204" pitchFamily="18" charset="0"/>
                          <a:ea typeface="Cambria Math" panose="02040503050406030204" pitchFamily="18" charset="0"/>
                        </a:rPr>
                        <a:t>pashalna</a:t>
                      </a:r>
                      <a:r>
                        <a:rPr lang="sl-SI" dirty="0">
                          <a:latin typeface="Cambria Math" panose="02040503050406030204" pitchFamily="18" charset="0"/>
                          <a:ea typeface="Cambria Math" panose="02040503050406030204" pitchFamily="18" charset="0"/>
                        </a:rPr>
                        <a:t> polna luna</a:t>
                      </a:r>
                      <a:endParaRPr lang="de-DE" dirty="0">
                        <a:latin typeface="Cambria Math" panose="02040503050406030204" pitchFamily="18" charset="0"/>
                        <a:ea typeface="Cambria Math" panose="02040503050406030204" pitchFamily="18" charset="0"/>
                      </a:endParaRP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1410178"/>
                  </a:ext>
                </a:extLst>
              </a:tr>
              <a:tr h="370840">
                <a:tc>
                  <a:txBody>
                    <a:bodyPr/>
                    <a:lstStyle/>
                    <a:p>
                      <a:pPr algn="ctr"/>
                      <a:r>
                        <a:rPr lang="sl-SI" dirty="0">
                          <a:latin typeface="Cambria Math" panose="02040503050406030204" pitchFamily="18" charset="0"/>
                          <a:ea typeface="Cambria Math" panose="02040503050406030204" pitchFamily="18" charset="0"/>
                        </a:rPr>
                        <a:t>1</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12.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11</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21</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indent="0" algn="ctr">
                        <a:buNone/>
                      </a:pPr>
                      <a:r>
                        <a:rPr lang="sl-SI" dirty="0">
                          <a:latin typeface="Cambria Math" panose="02040503050406030204" pitchFamily="18" charset="0"/>
                          <a:ea typeface="Cambria Math" panose="02040503050406030204" pitchFamily="18" charset="0"/>
                        </a:rPr>
                        <a:t>23. marec</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74090514"/>
                  </a:ext>
                </a:extLst>
              </a:tr>
              <a:tr h="370840">
                <a:tc>
                  <a:txBody>
                    <a:bodyPr/>
                    <a:lstStyle/>
                    <a:p>
                      <a:pPr algn="ctr"/>
                      <a:r>
                        <a:rPr lang="sl-SI" dirty="0">
                          <a:latin typeface="Cambria Math" panose="02040503050406030204" pitchFamily="18" charset="0"/>
                          <a:ea typeface="Cambria Math" panose="02040503050406030204" pitchFamily="18" charset="0"/>
                        </a:rPr>
                        <a:t>2</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11.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12</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indent="0" algn="ctr">
                        <a:buNone/>
                      </a:pPr>
                      <a:r>
                        <a:rPr lang="sl-SI" dirty="0">
                          <a:latin typeface="Cambria Math" panose="02040503050406030204" pitchFamily="18" charset="0"/>
                          <a:ea typeface="Cambria Math" panose="02040503050406030204" pitchFamily="18" charset="0"/>
                        </a:rPr>
                        <a:t>1.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22</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22. marec</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527997717"/>
                  </a:ext>
                </a:extLst>
              </a:tr>
              <a:tr h="370840">
                <a:tc>
                  <a:txBody>
                    <a:bodyPr/>
                    <a:lstStyle/>
                    <a:p>
                      <a:pPr algn="ctr"/>
                      <a:r>
                        <a:rPr lang="sl-SI" dirty="0">
                          <a:latin typeface="Cambria Math" panose="02040503050406030204" pitchFamily="18" charset="0"/>
                          <a:ea typeface="Cambria Math" panose="02040503050406030204" pitchFamily="18" charset="0"/>
                        </a:rPr>
                        <a:t>3</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10.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13</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31. marec</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23</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21. marec</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962470863"/>
                  </a:ext>
                </a:extLst>
              </a:tr>
              <a:tr h="370840">
                <a:tc>
                  <a:txBody>
                    <a:bodyPr/>
                    <a:lstStyle/>
                    <a:p>
                      <a:pPr algn="ctr"/>
                      <a:r>
                        <a:rPr lang="sl-SI" dirty="0">
                          <a:latin typeface="Cambria Math" panose="02040503050406030204" pitchFamily="18" charset="0"/>
                          <a:ea typeface="Cambria Math" panose="02040503050406030204" pitchFamily="18" charset="0"/>
                        </a:rPr>
                        <a:t>4</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9.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14</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30. marec</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24</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18.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513440324"/>
                  </a:ext>
                </a:extLst>
              </a:tr>
              <a:tr h="370840">
                <a:tc>
                  <a:txBody>
                    <a:bodyPr/>
                    <a:lstStyle/>
                    <a:p>
                      <a:pPr algn="ctr"/>
                      <a:r>
                        <a:rPr lang="sl-SI" dirty="0">
                          <a:latin typeface="Cambria Math" panose="02040503050406030204" pitchFamily="18" charset="0"/>
                          <a:ea typeface="Cambria Math" panose="02040503050406030204" pitchFamily="18" charset="0"/>
                        </a:rPr>
                        <a:t>5</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8.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15</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29. marec</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25</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18. ali 17.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410812561"/>
                  </a:ext>
                </a:extLst>
              </a:tr>
              <a:tr h="370840">
                <a:tc>
                  <a:txBody>
                    <a:bodyPr/>
                    <a:lstStyle/>
                    <a:p>
                      <a:pPr algn="ctr"/>
                      <a:r>
                        <a:rPr lang="sl-SI" dirty="0">
                          <a:latin typeface="Cambria Math" panose="02040503050406030204" pitchFamily="18" charset="0"/>
                          <a:ea typeface="Cambria Math" panose="02040503050406030204" pitchFamily="18" charset="0"/>
                        </a:rPr>
                        <a:t>6</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7.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16</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28. marec</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26</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17.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73307243"/>
                  </a:ext>
                </a:extLst>
              </a:tr>
              <a:tr h="370840">
                <a:tc>
                  <a:txBody>
                    <a:bodyPr/>
                    <a:lstStyle/>
                    <a:p>
                      <a:pPr algn="ctr"/>
                      <a:r>
                        <a:rPr lang="sl-SI" dirty="0">
                          <a:latin typeface="Cambria Math" panose="02040503050406030204" pitchFamily="18" charset="0"/>
                          <a:ea typeface="Cambria Math" panose="02040503050406030204" pitchFamily="18" charset="0"/>
                        </a:rPr>
                        <a:t>7</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6.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17</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27. marec</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27</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16.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981927566"/>
                  </a:ext>
                </a:extLst>
              </a:tr>
              <a:tr h="370840">
                <a:tc>
                  <a:txBody>
                    <a:bodyPr/>
                    <a:lstStyle/>
                    <a:p>
                      <a:pPr algn="ctr"/>
                      <a:r>
                        <a:rPr lang="sl-SI" dirty="0">
                          <a:latin typeface="Cambria Math" panose="02040503050406030204" pitchFamily="18" charset="0"/>
                          <a:ea typeface="Cambria Math" panose="02040503050406030204" pitchFamily="18" charset="0"/>
                        </a:rPr>
                        <a:t>8</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5.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18</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26. marec</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28</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15.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99825463"/>
                  </a:ext>
                </a:extLst>
              </a:tr>
              <a:tr h="370840">
                <a:tc>
                  <a:txBody>
                    <a:bodyPr/>
                    <a:lstStyle/>
                    <a:p>
                      <a:pPr algn="ctr"/>
                      <a:r>
                        <a:rPr lang="sl-SI" dirty="0">
                          <a:latin typeface="Cambria Math" panose="02040503050406030204" pitchFamily="18" charset="0"/>
                          <a:ea typeface="Cambria Math" panose="02040503050406030204" pitchFamily="18" charset="0"/>
                        </a:rPr>
                        <a:t>9</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4.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19</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25. marec</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29</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14.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460011596"/>
                  </a:ext>
                </a:extLst>
              </a:tr>
              <a:tr h="370840">
                <a:tc>
                  <a:txBody>
                    <a:bodyPr/>
                    <a:lstStyle/>
                    <a:p>
                      <a:pPr algn="ctr"/>
                      <a:r>
                        <a:rPr lang="sl-SI" dirty="0">
                          <a:latin typeface="Cambria Math" panose="02040503050406030204" pitchFamily="18" charset="0"/>
                          <a:ea typeface="Cambria Math" panose="02040503050406030204" pitchFamily="18" charset="0"/>
                        </a:rPr>
                        <a:t>10</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3.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20</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24. marec</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30</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13.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128130"/>
                  </a:ext>
                </a:extLst>
              </a:tr>
            </a:tbl>
          </a:graphicData>
        </a:graphic>
      </p:graphicFrame>
    </p:spTree>
    <p:extLst>
      <p:ext uri="{BB962C8B-B14F-4D97-AF65-F5344CB8AC3E}">
        <p14:creationId xmlns:p14="http://schemas.microsoft.com/office/powerpoint/2010/main" val="631534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8B96D67-E6FB-6CDE-D994-523C1758AB89}"/>
              </a:ext>
            </a:extLst>
          </p:cNvPr>
          <p:cNvGraphicFramePr>
            <a:graphicFrameLocks noGrp="1"/>
          </p:cNvGraphicFramePr>
          <p:nvPr>
            <p:ph idx="1"/>
            <p:extLst>
              <p:ext uri="{D42A27DB-BD31-4B8C-83A1-F6EECF244321}">
                <p14:modId xmlns:p14="http://schemas.microsoft.com/office/powerpoint/2010/main" val="763990008"/>
              </p:ext>
            </p:extLst>
          </p:nvPr>
        </p:nvGraphicFramePr>
        <p:xfrm>
          <a:off x="2316000" y="1254760"/>
          <a:ext cx="7560000" cy="4348480"/>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1789930596"/>
                    </a:ext>
                  </a:extLst>
                </a:gridCol>
                <a:gridCol w="1620000">
                  <a:extLst>
                    <a:ext uri="{9D8B030D-6E8A-4147-A177-3AD203B41FA5}">
                      <a16:colId xmlns:a16="http://schemas.microsoft.com/office/drawing/2014/main" val="200628695"/>
                    </a:ext>
                  </a:extLst>
                </a:gridCol>
                <a:gridCol w="900000">
                  <a:extLst>
                    <a:ext uri="{9D8B030D-6E8A-4147-A177-3AD203B41FA5}">
                      <a16:colId xmlns:a16="http://schemas.microsoft.com/office/drawing/2014/main" val="967780668"/>
                    </a:ext>
                  </a:extLst>
                </a:gridCol>
                <a:gridCol w="1620000">
                  <a:extLst>
                    <a:ext uri="{9D8B030D-6E8A-4147-A177-3AD203B41FA5}">
                      <a16:colId xmlns:a16="http://schemas.microsoft.com/office/drawing/2014/main" val="241665302"/>
                    </a:ext>
                  </a:extLst>
                </a:gridCol>
                <a:gridCol w="885600">
                  <a:extLst>
                    <a:ext uri="{9D8B030D-6E8A-4147-A177-3AD203B41FA5}">
                      <a16:colId xmlns:a16="http://schemas.microsoft.com/office/drawing/2014/main" val="2076923025"/>
                    </a:ext>
                  </a:extLst>
                </a:gridCol>
                <a:gridCol w="1634400">
                  <a:extLst>
                    <a:ext uri="{9D8B030D-6E8A-4147-A177-3AD203B41FA5}">
                      <a16:colId xmlns:a16="http://schemas.microsoft.com/office/drawing/2014/main" val="1817176030"/>
                    </a:ext>
                  </a:extLst>
                </a:gridCol>
              </a:tblGrid>
              <a:tr h="370840">
                <a:tc>
                  <a:txBody>
                    <a:bodyPr/>
                    <a:lstStyle/>
                    <a:p>
                      <a:pPr algn="ctr"/>
                      <a:r>
                        <a:rPr lang="sl-SI" dirty="0">
                          <a:latin typeface="Cambria Math" panose="02040503050406030204" pitchFamily="18" charset="0"/>
                          <a:ea typeface="Cambria Math" panose="02040503050406030204" pitchFamily="18" charset="0"/>
                        </a:rPr>
                        <a:t>epakta</a:t>
                      </a:r>
                      <a:endParaRPr lang="de-DE" dirty="0">
                        <a:latin typeface="Cambria Math" panose="02040503050406030204" pitchFamily="18" charset="0"/>
                        <a:ea typeface="Cambria Math" panose="02040503050406030204" pitchFamily="18" charset="0"/>
                      </a:endParaRP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err="1">
                          <a:latin typeface="Cambria Math" panose="02040503050406030204" pitchFamily="18" charset="0"/>
                          <a:ea typeface="Cambria Math" panose="02040503050406030204" pitchFamily="18" charset="0"/>
                        </a:rPr>
                        <a:t>pashalna</a:t>
                      </a:r>
                      <a:r>
                        <a:rPr lang="sl-SI" dirty="0">
                          <a:latin typeface="Cambria Math" panose="02040503050406030204" pitchFamily="18" charset="0"/>
                          <a:ea typeface="Cambria Math" panose="02040503050406030204" pitchFamily="18" charset="0"/>
                        </a:rPr>
                        <a:t> polna luna</a:t>
                      </a:r>
                      <a:endParaRPr lang="de-DE" dirty="0">
                        <a:latin typeface="Cambria Math" panose="02040503050406030204" pitchFamily="18" charset="0"/>
                        <a:ea typeface="Cambria Math" panose="02040503050406030204" pitchFamily="18" charset="0"/>
                      </a:endParaRP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epakta</a:t>
                      </a:r>
                      <a:endParaRPr lang="de-DE" dirty="0">
                        <a:latin typeface="Cambria Math" panose="02040503050406030204" pitchFamily="18" charset="0"/>
                        <a:ea typeface="Cambria Math" panose="02040503050406030204" pitchFamily="18" charset="0"/>
                      </a:endParaRP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err="1">
                          <a:latin typeface="Cambria Math" panose="02040503050406030204" pitchFamily="18" charset="0"/>
                          <a:ea typeface="Cambria Math" panose="02040503050406030204" pitchFamily="18" charset="0"/>
                        </a:rPr>
                        <a:t>pashalna</a:t>
                      </a:r>
                      <a:r>
                        <a:rPr lang="sl-SI" dirty="0">
                          <a:latin typeface="Cambria Math" panose="02040503050406030204" pitchFamily="18" charset="0"/>
                          <a:ea typeface="Cambria Math" panose="02040503050406030204" pitchFamily="18" charset="0"/>
                        </a:rPr>
                        <a:t> polna luna</a:t>
                      </a:r>
                      <a:endParaRPr lang="de-DE" dirty="0">
                        <a:latin typeface="Cambria Math" panose="02040503050406030204" pitchFamily="18" charset="0"/>
                        <a:ea typeface="Cambria Math" panose="02040503050406030204" pitchFamily="18" charset="0"/>
                      </a:endParaRP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epakta</a:t>
                      </a:r>
                      <a:endParaRPr lang="de-DE" dirty="0">
                        <a:latin typeface="Cambria Math" panose="02040503050406030204" pitchFamily="18" charset="0"/>
                        <a:ea typeface="Cambria Math" panose="02040503050406030204" pitchFamily="18" charset="0"/>
                      </a:endParaRP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err="1">
                          <a:latin typeface="Cambria Math" panose="02040503050406030204" pitchFamily="18" charset="0"/>
                          <a:ea typeface="Cambria Math" panose="02040503050406030204" pitchFamily="18" charset="0"/>
                        </a:rPr>
                        <a:t>pashalna</a:t>
                      </a:r>
                      <a:r>
                        <a:rPr lang="sl-SI" dirty="0">
                          <a:latin typeface="Cambria Math" panose="02040503050406030204" pitchFamily="18" charset="0"/>
                          <a:ea typeface="Cambria Math" panose="02040503050406030204" pitchFamily="18" charset="0"/>
                        </a:rPr>
                        <a:t> polna luna</a:t>
                      </a:r>
                      <a:endParaRPr lang="de-DE" dirty="0">
                        <a:latin typeface="Cambria Math" panose="02040503050406030204" pitchFamily="18" charset="0"/>
                        <a:ea typeface="Cambria Math" panose="02040503050406030204" pitchFamily="18" charset="0"/>
                      </a:endParaRP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1410178"/>
                  </a:ext>
                </a:extLst>
              </a:tr>
              <a:tr h="370840">
                <a:tc>
                  <a:txBody>
                    <a:bodyPr/>
                    <a:lstStyle/>
                    <a:p>
                      <a:pPr algn="ctr"/>
                      <a:r>
                        <a:rPr lang="sl-SI" dirty="0">
                          <a:latin typeface="Cambria Math" panose="02040503050406030204" pitchFamily="18" charset="0"/>
                          <a:ea typeface="Cambria Math" panose="02040503050406030204" pitchFamily="18" charset="0"/>
                        </a:rPr>
                        <a:t>1</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22</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11</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12</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21</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indent="0" algn="ctr">
                        <a:buNone/>
                      </a:pPr>
                      <a:r>
                        <a:rPr lang="sl-SI" dirty="0">
                          <a:latin typeface="Cambria Math" panose="02040503050406030204" pitchFamily="18" charset="0"/>
                          <a:ea typeface="Cambria Math" panose="02040503050406030204" pitchFamily="18" charset="0"/>
                        </a:rPr>
                        <a:t>2</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74090514"/>
                  </a:ext>
                </a:extLst>
              </a:tr>
              <a:tr h="370840">
                <a:tc>
                  <a:txBody>
                    <a:bodyPr/>
                    <a:lstStyle/>
                    <a:p>
                      <a:pPr algn="ctr"/>
                      <a:r>
                        <a:rPr lang="sl-SI" dirty="0">
                          <a:latin typeface="Cambria Math" panose="02040503050406030204" pitchFamily="18" charset="0"/>
                          <a:ea typeface="Cambria Math" panose="02040503050406030204" pitchFamily="18" charset="0"/>
                        </a:rPr>
                        <a:t>2</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21</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12</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indent="0" algn="ctr">
                        <a:buNone/>
                      </a:pPr>
                      <a:r>
                        <a:rPr lang="sl-SI" dirty="0">
                          <a:latin typeface="Cambria Math" panose="02040503050406030204" pitchFamily="18" charset="0"/>
                          <a:ea typeface="Cambria Math" panose="02040503050406030204" pitchFamily="18" charset="0"/>
                        </a:rPr>
                        <a:t>11</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22</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527997717"/>
                  </a:ext>
                </a:extLst>
              </a:tr>
              <a:tr h="370840">
                <a:tc>
                  <a:txBody>
                    <a:bodyPr/>
                    <a:lstStyle/>
                    <a:p>
                      <a:pPr algn="ctr"/>
                      <a:r>
                        <a:rPr lang="sl-SI" dirty="0">
                          <a:latin typeface="Cambria Math" panose="02040503050406030204" pitchFamily="18" charset="0"/>
                          <a:ea typeface="Cambria Math" panose="02040503050406030204" pitchFamily="18" charset="0"/>
                        </a:rPr>
                        <a:t>3</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20</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13</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10</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23</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0</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962470863"/>
                  </a:ext>
                </a:extLst>
              </a:tr>
              <a:tr h="370840">
                <a:tc>
                  <a:txBody>
                    <a:bodyPr/>
                    <a:lstStyle/>
                    <a:p>
                      <a:pPr algn="ctr"/>
                      <a:r>
                        <a:rPr lang="sl-SI" dirty="0">
                          <a:latin typeface="Cambria Math" panose="02040503050406030204" pitchFamily="18" charset="0"/>
                          <a:ea typeface="Cambria Math" panose="02040503050406030204" pitchFamily="18" charset="0"/>
                        </a:rPr>
                        <a:t>4</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19</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14</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9</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24</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28</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513440324"/>
                  </a:ext>
                </a:extLst>
              </a:tr>
              <a:tr h="370840">
                <a:tc>
                  <a:txBody>
                    <a:bodyPr/>
                    <a:lstStyle/>
                    <a:p>
                      <a:pPr algn="ctr"/>
                      <a:r>
                        <a:rPr lang="sl-SI" dirty="0">
                          <a:latin typeface="Cambria Math" panose="02040503050406030204" pitchFamily="18" charset="0"/>
                          <a:ea typeface="Cambria Math" panose="02040503050406030204" pitchFamily="18" charset="0"/>
                        </a:rPr>
                        <a:t>5</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18</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15</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8</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25</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28 ali 27</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410812561"/>
                  </a:ext>
                </a:extLst>
              </a:tr>
              <a:tr h="370840">
                <a:tc>
                  <a:txBody>
                    <a:bodyPr/>
                    <a:lstStyle/>
                    <a:p>
                      <a:pPr algn="ctr"/>
                      <a:r>
                        <a:rPr lang="sl-SI" dirty="0">
                          <a:latin typeface="Cambria Math" panose="02040503050406030204" pitchFamily="18" charset="0"/>
                          <a:ea typeface="Cambria Math" panose="02040503050406030204" pitchFamily="18" charset="0"/>
                        </a:rPr>
                        <a:t>6</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17</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16</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7</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26</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27</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73307243"/>
                  </a:ext>
                </a:extLst>
              </a:tr>
              <a:tr h="370840">
                <a:tc>
                  <a:txBody>
                    <a:bodyPr/>
                    <a:lstStyle/>
                    <a:p>
                      <a:pPr algn="ctr"/>
                      <a:r>
                        <a:rPr lang="sl-SI" dirty="0">
                          <a:latin typeface="Cambria Math" panose="02040503050406030204" pitchFamily="18" charset="0"/>
                          <a:ea typeface="Cambria Math" panose="02040503050406030204" pitchFamily="18" charset="0"/>
                        </a:rPr>
                        <a:t>7</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16</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17</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6</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27</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26</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981927566"/>
                  </a:ext>
                </a:extLst>
              </a:tr>
              <a:tr h="370840">
                <a:tc>
                  <a:txBody>
                    <a:bodyPr/>
                    <a:lstStyle/>
                    <a:p>
                      <a:pPr algn="ctr"/>
                      <a:r>
                        <a:rPr lang="sl-SI" dirty="0">
                          <a:latin typeface="Cambria Math" panose="02040503050406030204" pitchFamily="18" charset="0"/>
                          <a:ea typeface="Cambria Math" panose="02040503050406030204" pitchFamily="18" charset="0"/>
                        </a:rPr>
                        <a:t>8</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15</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18</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5</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28</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25</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99825463"/>
                  </a:ext>
                </a:extLst>
              </a:tr>
              <a:tr h="370840">
                <a:tc>
                  <a:txBody>
                    <a:bodyPr/>
                    <a:lstStyle/>
                    <a:p>
                      <a:pPr algn="ctr"/>
                      <a:r>
                        <a:rPr lang="sl-SI" dirty="0">
                          <a:latin typeface="Cambria Math" panose="02040503050406030204" pitchFamily="18" charset="0"/>
                          <a:ea typeface="Cambria Math" panose="02040503050406030204" pitchFamily="18" charset="0"/>
                        </a:rPr>
                        <a:t>9</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14</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19</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4</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29</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24</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460011596"/>
                  </a:ext>
                </a:extLst>
              </a:tr>
              <a:tr h="370840">
                <a:tc>
                  <a:txBody>
                    <a:bodyPr/>
                    <a:lstStyle/>
                    <a:p>
                      <a:pPr algn="ctr"/>
                      <a:r>
                        <a:rPr lang="sl-SI" dirty="0">
                          <a:latin typeface="Cambria Math" panose="02040503050406030204" pitchFamily="18" charset="0"/>
                          <a:ea typeface="Cambria Math" panose="02040503050406030204" pitchFamily="18" charset="0"/>
                        </a:rPr>
                        <a:t>10</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13</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20</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3</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30</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23</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128130"/>
                  </a:ext>
                </a:extLst>
              </a:tr>
            </a:tbl>
          </a:graphicData>
        </a:graphic>
      </p:graphicFrame>
    </p:spTree>
    <p:extLst>
      <p:ext uri="{BB962C8B-B14F-4D97-AF65-F5344CB8AC3E}">
        <p14:creationId xmlns:p14="http://schemas.microsoft.com/office/powerpoint/2010/main" val="2812034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710BE87-B755-D396-E10F-3E2CA5919351}"/>
                  </a:ext>
                </a:extLst>
              </p:cNvPr>
              <p:cNvSpPr txBox="1"/>
              <p:nvPr/>
            </p:nvSpPr>
            <p:spPr>
              <a:xfrm>
                <a:off x="3719804" y="3798533"/>
                <a:ext cx="4752391" cy="1197572"/>
              </a:xfrm>
              <a:prstGeom prst="rect">
                <a:avLst/>
              </a:prstGeom>
              <a:noFill/>
            </p:spPr>
            <p:txBody>
              <a:bodyPr wrap="none" rtlCol="0">
                <a:spAutoFit/>
              </a:bodyPr>
              <a:lstStyle/>
              <a:p>
                <a:pPr algn="ctr"/>
                <a14:m>
                  <m:oMath xmlns:m="http://schemas.openxmlformats.org/officeDocument/2006/math">
                    <m:r>
                      <a:rPr lang="sl-SI" sz="2200" b="0" i="1" smtClean="0">
                        <a:solidFill>
                          <a:schemeClr val="bg1"/>
                        </a:solidFill>
                        <a:latin typeface="Cambria Math" panose="02040503050406030204" pitchFamily="18" charset="0"/>
                      </a:rPr>
                      <m:t>𝑝</m:t>
                    </m:r>
                    <m:r>
                      <a:rPr lang="sl-SI" sz="2200" b="0" i="1" smtClean="0">
                        <a:solidFill>
                          <a:schemeClr val="bg1"/>
                        </a:solidFill>
                        <a:latin typeface="Cambria Math" panose="02040503050406030204" pitchFamily="18" charset="0"/>
                      </a:rPr>
                      <m:t>= </m:t>
                    </m:r>
                    <m:d>
                      <m:dPr>
                        <m:begChr m:val="⌊"/>
                        <m:endChr m:val="⌋"/>
                        <m:ctrlPr>
                          <a:rPr lang="sl-SI" sz="2200" b="0" i="1" smtClean="0">
                            <a:solidFill>
                              <a:schemeClr val="bg1"/>
                            </a:solidFill>
                            <a:latin typeface="Cambria Math" panose="02040503050406030204" pitchFamily="18" charset="0"/>
                          </a:rPr>
                        </m:ctrlPr>
                      </m:dPr>
                      <m:e>
                        <m:box>
                          <m:boxPr>
                            <m:ctrlPr>
                              <a:rPr lang="sl-SI" sz="2200" b="0" i="1" smtClean="0">
                                <a:solidFill>
                                  <a:schemeClr val="bg1"/>
                                </a:solidFill>
                                <a:latin typeface="Cambria Math" panose="02040503050406030204" pitchFamily="18" charset="0"/>
                              </a:rPr>
                            </m:ctrlPr>
                          </m:boxPr>
                          <m:e>
                            <m:argPr>
                              <m:argSz m:val="-1"/>
                            </m:argPr>
                            <m:f>
                              <m:fPr>
                                <m:ctrlPr>
                                  <a:rPr lang="sl-SI" sz="2200" b="0" i="1" smtClean="0">
                                    <a:solidFill>
                                      <a:schemeClr val="bg1"/>
                                    </a:solidFill>
                                    <a:latin typeface="Cambria Math" panose="02040503050406030204" pitchFamily="18" charset="0"/>
                                  </a:rPr>
                                </m:ctrlPr>
                              </m:fPr>
                              <m:num>
                                <m:r>
                                  <a:rPr lang="sl-SI" sz="2200" b="0" i="1" smtClean="0">
                                    <a:solidFill>
                                      <a:schemeClr val="bg1"/>
                                    </a:solidFill>
                                    <a:latin typeface="Cambria Math" panose="02040503050406030204" pitchFamily="18" charset="0"/>
                                  </a:rPr>
                                  <m:t>8</m:t>
                                </m:r>
                                <m:r>
                                  <a:rPr lang="sl-SI" sz="2200" b="0" i="1" smtClean="0">
                                    <a:solidFill>
                                      <a:schemeClr val="bg1"/>
                                    </a:solidFill>
                                    <a:latin typeface="Cambria Math" panose="02040503050406030204" pitchFamily="18" charset="0"/>
                                  </a:rPr>
                                  <m:t>𝑘</m:t>
                                </m:r>
                                <m:r>
                                  <a:rPr lang="sl-SI" sz="2200" b="0" i="1" smtClean="0">
                                    <a:solidFill>
                                      <a:schemeClr val="bg1"/>
                                    </a:solidFill>
                                    <a:latin typeface="Cambria Math" panose="02040503050406030204" pitchFamily="18" charset="0"/>
                                  </a:rPr>
                                  <m:t>+13</m:t>
                                </m:r>
                              </m:num>
                              <m:den>
                                <m:r>
                                  <a:rPr lang="sl-SI" sz="2200" b="0" i="1" smtClean="0">
                                    <a:solidFill>
                                      <a:schemeClr val="bg1"/>
                                    </a:solidFill>
                                    <a:latin typeface="Cambria Math" panose="02040503050406030204" pitchFamily="18" charset="0"/>
                                  </a:rPr>
                                  <m:t>25</m:t>
                                </m:r>
                              </m:den>
                            </m:f>
                          </m:e>
                        </m:box>
                      </m:e>
                    </m:d>
                    <m:r>
                      <a:rPr lang="sl-SI" sz="2200" b="0" i="1" smtClean="0">
                        <a:solidFill>
                          <a:schemeClr val="bg1"/>
                        </a:solidFill>
                        <a:latin typeface="Cambria Math" panose="02040503050406030204" pitchFamily="18" charset="0"/>
                      </a:rPr>
                      <m:t>       </m:t>
                    </m:r>
                    <m:r>
                      <a:rPr lang="sl-SI" sz="2200" i="1" smtClean="0">
                        <a:solidFill>
                          <a:schemeClr val="accent6">
                            <a:lumMod val="75000"/>
                          </a:schemeClr>
                        </a:solidFill>
                        <a:latin typeface="Cambria Math" panose="02040503050406030204" pitchFamily="18" charset="0"/>
                      </a:rPr>
                      <m:t>✔</m:t>
                    </m:r>
                  </m:oMath>
                </a14:m>
                <a:r>
                  <a:rPr lang="sl-SI" sz="2200" b="0" dirty="0">
                    <a:solidFill>
                      <a:schemeClr val="bg1"/>
                    </a:solidFill>
                  </a:rPr>
                  <a:t>	       </a:t>
                </a:r>
                <a14:m>
                  <m:oMath xmlns:m="http://schemas.openxmlformats.org/officeDocument/2006/math">
                    <m:r>
                      <a:rPr lang="sl-SI" sz="2200" i="1" smtClean="0">
                        <a:solidFill>
                          <a:schemeClr val="accent6">
                            <a:lumMod val="75000"/>
                          </a:schemeClr>
                        </a:solidFill>
                        <a:latin typeface="Cambria Math" panose="02040503050406030204" pitchFamily="18" charset="0"/>
                      </a:rPr>
                      <m:t>✔</m:t>
                    </m:r>
                  </m:oMath>
                </a14:m>
                <a:endParaRPr lang="sl-SI" sz="2200" b="0" dirty="0">
                  <a:solidFill>
                    <a:schemeClr val="accent6">
                      <a:lumMod val="75000"/>
                    </a:schemeClr>
                  </a:solidFill>
                </a:endParaRPr>
              </a:p>
              <a:p>
                <a:pPr/>
                <a14:m>
                  <m:oMathPara xmlns:m="http://schemas.openxmlformats.org/officeDocument/2006/math">
                    <m:oMathParaPr>
                      <m:jc m:val="centerGroup"/>
                    </m:oMathParaPr>
                    <m:oMath xmlns:m="http://schemas.openxmlformats.org/officeDocument/2006/math">
                      <m:r>
                        <a:rPr lang="sl-SI" sz="2200" i="1">
                          <a:solidFill>
                            <a:schemeClr val="bg1"/>
                          </a:solidFill>
                          <a:latin typeface="Cambria Math" panose="02040503050406030204" pitchFamily="18" charset="0"/>
                        </a:rPr>
                        <m:t>𝑀</m:t>
                      </m:r>
                      <m:r>
                        <a:rPr lang="sl-SI" sz="2200" i="1">
                          <a:solidFill>
                            <a:schemeClr val="bg1"/>
                          </a:solidFill>
                          <a:latin typeface="Cambria Math" panose="02040503050406030204" pitchFamily="18" charset="0"/>
                        </a:rPr>
                        <m:t>=</m:t>
                      </m:r>
                      <m:d>
                        <m:dPr>
                          <m:ctrlPr>
                            <a:rPr lang="sl-SI" sz="2200" b="0" i="1" smtClean="0">
                              <a:solidFill>
                                <a:schemeClr val="bg1"/>
                              </a:solidFill>
                              <a:latin typeface="Cambria Math" panose="02040503050406030204" pitchFamily="18" charset="0"/>
                            </a:rPr>
                          </m:ctrlPr>
                        </m:dPr>
                        <m:e>
                          <m:r>
                            <a:rPr lang="sl-SI" sz="2200" i="1">
                              <a:solidFill>
                                <a:schemeClr val="bg1"/>
                              </a:solidFill>
                              <a:latin typeface="Cambria Math" panose="02040503050406030204" pitchFamily="18" charset="0"/>
                            </a:rPr>
                            <m:t>15+</m:t>
                          </m:r>
                          <m:r>
                            <a:rPr lang="sl-SI" sz="2200" i="1">
                              <a:solidFill>
                                <a:schemeClr val="bg1"/>
                              </a:solidFill>
                              <a:latin typeface="Cambria Math" panose="02040503050406030204" pitchFamily="18" charset="0"/>
                            </a:rPr>
                            <m:t>𝑘</m:t>
                          </m:r>
                          <m:r>
                            <a:rPr lang="sl-SI" sz="2200" i="1">
                              <a:solidFill>
                                <a:schemeClr val="bg1"/>
                              </a:solidFill>
                              <a:latin typeface="Cambria Math" panose="02040503050406030204" pitchFamily="18" charset="0"/>
                            </a:rPr>
                            <m:t>−</m:t>
                          </m:r>
                          <m:r>
                            <a:rPr lang="sl-SI" sz="2200" i="1">
                              <a:solidFill>
                                <a:schemeClr val="bg1"/>
                              </a:solidFill>
                              <a:latin typeface="Cambria Math" panose="02040503050406030204" pitchFamily="18" charset="0"/>
                            </a:rPr>
                            <m:t>𝑝</m:t>
                          </m:r>
                          <m:r>
                            <a:rPr lang="sl-SI" sz="2200" i="1">
                              <a:solidFill>
                                <a:schemeClr val="bg1"/>
                              </a:solidFill>
                              <a:latin typeface="Cambria Math" panose="02040503050406030204" pitchFamily="18" charset="0"/>
                            </a:rPr>
                            <m:t>−</m:t>
                          </m:r>
                          <m:r>
                            <a:rPr lang="sl-SI" sz="2200" i="1">
                              <a:solidFill>
                                <a:schemeClr val="bg1"/>
                              </a:solidFill>
                              <a:latin typeface="Cambria Math" panose="02040503050406030204" pitchFamily="18" charset="0"/>
                            </a:rPr>
                            <m:t>𝑞</m:t>
                          </m:r>
                        </m:e>
                      </m:d>
                      <m:r>
                        <m:rPr>
                          <m:nor/>
                        </m:rPr>
                        <a:rPr lang="sl-SI" sz="2200" b="0" i="0" smtClean="0">
                          <a:solidFill>
                            <a:schemeClr val="bg1"/>
                          </a:solidFill>
                          <a:latin typeface="Cambria Math" panose="02040503050406030204" pitchFamily="18" charset="0"/>
                        </a:rPr>
                        <m:t> </m:t>
                      </m:r>
                      <m:r>
                        <m:rPr>
                          <m:nor/>
                        </m:rPr>
                        <a:rPr lang="sl-SI" sz="2200" b="0" i="0" smtClean="0">
                          <a:solidFill>
                            <a:schemeClr val="bg1"/>
                          </a:solidFill>
                          <a:latin typeface="Cambria Math" panose="02040503050406030204" pitchFamily="18" charset="0"/>
                        </a:rPr>
                        <m:t>mod</m:t>
                      </m:r>
                      <m:r>
                        <m:rPr>
                          <m:nor/>
                        </m:rPr>
                        <a:rPr lang="sl-SI" sz="2200" b="0" i="0" smtClean="0">
                          <a:solidFill>
                            <a:schemeClr val="bg1"/>
                          </a:solidFill>
                          <a:latin typeface="Cambria Math" panose="02040503050406030204" pitchFamily="18" charset="0"/>
                        </a:rPr>
                        <m:t> </m:t>
                      </m:r>
                      <m:r>
                        <a:rPr lang="sl-SI" sz="2200" b="0" i="1" smtClean="0">
                          <a:solidFill>
                            <a:schemeClr val="bg1"/>
                          </a:solidFill>
                          <a:latin typeface="Cambria Math" panose="02040503050406030204" pitchFamily="18" charset="0"/>
                        </a:rPr>
                        <m:t>30          </m:t>
                      </m:r>
                      <m:r>
                        <a:rPr lang="sl-SI" sz="2200" i="1" smtClean="0">
                          <a:solidFill>
                            <a:schemeClr val="accent6">
                              <a:lumMod val="75000"/>
                            </a:schemeClr>
                          </a:solidFill>
                          <a:latin typeface="Cambria Math" panose="02040503050406030204" pitchFamily="18" charset="0"/>
                        </a:rPr>
                        <m:t>✔</m:t>
                      </m:r>
                    </m:oMath>
                  </m:oMathPara>
                </a14:m>
                <a:endParaRPr lang="sl-SI" sz="2200" b="0" dirty="0">
                  <a:solidFill>
                    <a:schemeClr val="bg1"/>
                  </a:solidFill>
                </a:endParaRPr>
              </a:p>
              <a:p>
                <a:pPr marL="0" indent="0">
                  <a:buNone/>
                </a:pPr>
                <a14:m>
                  <m:oMathPara xmlns:m="http://schemas.openxmlformats.org/officeDocument/2006/math">
                    <m:oMathParaPr>
                      <m:jc m:val="centerGroup"/>
                    </m:oMathParaPr>
                    <m:oMath xmlns:m="http://schemas.openxmlformats.org/officeDocument/2006/math">
                      <m:r>
                        <a:rPr lang="sl-SI" sz="2200" b="0" i="1" smtClean="0">
                          <a:solidFill>
                            <a:schemeClr val="bg1"/>
                          </a:solidFill>
                          <a:latin typeface="Cambria Math" panose="02040503050406030204" pitchFamily="18" charset="0"/>
                        </a:rPr>
                        <m:t>𝑁</m:t>
                      </m:r>
                      <m:r>
                        <a:rPr lang="sl-SI" sz="2200" b="0" i="1" smtClean="0">
                          <a:solidFill>
                            <a:schemeClr val="bg1"/>
                          </a:solidFill>
                          <a:latin typeface="Cambria Math" panose="02040503050406030204" pitchFamily="18" charset="0"/>
                        </a:rPr>
                        <m:t>=</m:t>
                      </m:r>
                      <m:d>
                        <m:dPr>
                          <m:ctrlPr>
                            <a:rPr lang="sl-SI" sz="2200" b="0" i="1" smtClean="0">
                              <a:solidFill>
                                <a:schemeClr val="bg1"/>
                              </a:solidFill>
                              <a:latin typeface="Cambria Math" panose="02040503050406030204" pitchFamily="18" charset="0"/>
                            </a:rPr>
                          </m:ctrlPr>
                        </m:dPr>
                        <m:e>
                          <m:r>
                            <a:rPr lang="sl-SI" sz="2200" b="0" i="1" smtClean="0">
                              <a:solidFill>
                                <a:schemeClr val="bg1"/>
                              </a:solidFill>
                              <a:latin typeface="Cambria Math" panose="02040503050406030204" pitchFamily="18" charset="0"/>
                            </a:rPr>
                            <m:t>4+</m:t>
                          </m:r>
                          <m:r>
                            <a:rPr lang="sl-SI" sz="2200" b="0" i="1" smtClean="0">
                              <a:solidFill>
                                <a:schemeClr val="bg1"/>
                              </a:solidFill>
                              <a:latin typeface="Cambria Math" panose="02040503050406030204" pitchFamily="18" charset="0"/>
                            </a:rPr>
                            <m:t>𝑘</m:t>
                          </m:r>
                          <m:r>
                            <a:rPr lang="sl-SI" sz="2200" b="0" i="1" smtClean="0">
                              <a:solidFill>
                                <a:schemeClr val="bg1"/>
                              </a:solidFill>
                              <a:latin typeface="Cambria Math" panose="02040503050406030204" pitchFamily="18" charset="0"/>
                            </a:rPr>
                            <m:t>−</m:t>
                          </m:r>
                          <m:r>
                            <a:rPr lang="sl-SI" sz="2200" b="0" i="1" smtClean="0">
                              <a:solidFill>
                                <a:schemeClr val="bg1"/>
                              </a:solidFill>
                              <a:latin typeface="Cambria Math" panose="02040503050406030204" pitchFamily="18" charset="0"/>
                            </a:rPr>
                            <m:t>𝑞</m:t>
                          </m:r>
                        </m:e>
                      </m:d>
                      <m:r>
                        <m:rPr>
                          <m:nor/>
                        </m:rPr>
                        <a:rPr lang="sl-SI" sz="2200" b="0" i="0" smtClean="0">
                          <a:solidFill>
                            <a:schemeClr val="bg1"/>
                          </a:solidFill>
                          <a:latin typeface="Cambria Math" panose="02040503050406030204" pitchFamily="18" charset="0"/>
                        </a:rPr>
                        <m:t> </m:t>
                      </m:r>
                      <m:r>
                        <m:rPr>
                          <m:nor/>
                        </m:rPr>
                        <a:rPr lang="sl-SI" sz="2200" b="0" i="0" smtClean="0">
                          <a:solidFill>
                            <a:schemeClr val="bg1"/>
                          </a:solidFill>
                          <a:latin typeface="Cambria Math" panose="02040503050406030204" pitchFamily="18" charset="0"/>
                        </a:rPr>
                        <m:t>mod</m:t>
                      </m:r>
                      <m:r>
                        <a:rPr lang="sl-SI" sz="2200" b="0" i="1" smtClean="0">
                          <a:solidFill>
                            <a:schemeClr val="bg1"/>
                          </a:solidFill>
                          <a:latin typeface="Cambria Math" panose="02040503050406030204" pitchFamily="18" charset="0"/>
                        </a:rPr>
                        <m:t> 7</m:t>
                      </m:r>
                    </m:oMath>
                  </m:oMathPara>
                </a14:m>
                <a:endParaRPr lang="sl-SI" sz="2200" dirty="0">
                  <a:solidFill>
                    <a:schemeClr val="bg1"/>
                  </a:solidFill>
                </a:endParaRPr>
              </a:p>
            </p:txBody>
          </p:sp>
        </mc:Choice>
        <mc:Fallback xmlns="">
          <p:sp>
            <p:nvSpPr>
              <p:cNvPr id="5" name="TextBox 4">
                <a:extLst>
                  <a:ext uri="{FF2B5EF4-FFF2-40B4-BE49-F238E27FC236}">
                    <a16:creationId xmlns:a16="http://schemas.microsoft.com/office/drawing/2014/main" id="{6710BE87-B755-D396-E10F-3E2CA5919351}"/>
                  </a:ext>
                </a:extLst>
              </p:cNvPr>
              <p:cNvSpPr txBox="1">
                <a:spLocks noRot="1" noChangeAspect="1" noMove="1" noResize="1" noEditPoints="1" noAdjustHandles="1" noChangeArrowheads="1" noChangeShapeType="1" noTextEdit="1"/>
              </p:cNvSpPr>
              <p:nvPr/>
            </p:nvSpPr>
            <p:spPr>
              <a:xfrm>
                <a:off x="3719804" y="3798533"/>
                <a:ext cx="4752391" cy="1197572"/>
              </a:xfrm>
              <a:prstGeom prst="rect">
                <a:avLst/>
              </a:prstGeom>
              <a:blipFill>
                <a:blip r:embed="rId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 name="Content Placeholder 5">
                <a:extLst>
                  <a:ext uri="{FF2B5EF4-FFF2-40B4-BE49-F238E27FC236}">
                    <a16:creationId xmlns:a16="http://schemas.microsoft.com/office/drawing/2014/main" id="{F489EA61-B957-0E24-0E6A-3148BD885117}"/>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sl-SI" i="1" smtClean="0">
                          <a:solidFill>
                            <a:schemeClr val="bg1"/>
                          </a:solidFill>
                          <a:latin typeface="Cambria Math" panose="02040503050406030204" pitchFamily="18" charset="0"/>
                        </a:rPr>
                        <m:t>𝑎</m:t>
                      </m:r>
                      <m:r>
                        <a:rPr lang="sl-SI" i="1" smtClean="0">
                          <a:solidFill>
                            <a:schemeClr val="bg1"/>
                          </a:solidFill>
                          <a:latin typeface="Cambria Math" panose="02040503050406030204" pitchFamily="18" charset="0"/>
                        </a:rPr>
                        <m:t>=</m:t>
                      </m:r>
                      <m:r>
                        <a:rPr lang="sl-SI" i="1" smtClean="0">
                          <a:solidFill>
                            <a:schemeClr val="bg1"/>
                          </a:solidFill>
                          <a:latin typeface="Cambria Math" panose="02040503050406030204" pitchFamily="18" charset="0"/>
                        </a:rPr>
                        <m:t>𝑙𝑒𝑡𝑜</m:t>
                      </m:r>
                      <m:r>
                        <a:rPr lang="sl-SI" i="1" smtClean="0">
                          <a:solidFill>
                            <a:schemeClr val="bg1"/>
                          </a:solidFill>
                          <a:latin typeface="Cambria Math" panose="02040503050406030204" pitchFamily="18" charset="0"/>
                        </a:rPr>
                        <m:t> </m:t>
                      </m:r>
                      <m:r>
                        <m:rPr>
                          <m:nor/>
                        </m:rPr>
                        <a:rPr lang="sl-SI" smtClean="0">
                          <a:solidFill>
                            <a:schemeClr val="bg1"/>
                          </a:solidFill>
                          <a:latin typeface="Cambria Math" panose="02040503050406030204" pitchFamily="18" charset="0"/>
                        </a:rPr>
                        <m:t>mod</m:t>
                      </m:r>
                      <m:r>
                        <a:rPr lang="sl-SI" i="1" smtClean="0">
                          <a:solidFill>
                            <a:schemeClr val="bg1"/>
                          </a:solidFill>
                          <a:latin typeface="Cambria Math" panose="02040503050406030204" pitchFamily="18" charset="0"/>
                        </a:rPr>
                        <m:t> 19</m:t>
                      </m:r>
                      <m:r>
                        <a:rPr lang="sl-SI" b="0" i="1" smtClean="0">
                          <a:solidFill>
                            <a:schemeClr val="bg1"/>
                          </a:solidFill>
                          <a:latin typeface="Cambria Math" panose="02040503050406030204" pitchFamily="18" charset="0"/>
                        </a:rPr>
                        <m:t>          </m:t>
                      </m:r>
                      <m:r>
                        <a:rPr lang="sl-SI" i="1" smtClean="0">
                          <a:solidFill>
                            <a:schemeClr val="accent6">
                              <a:lumMod val="75000"/>
                            </a:schemeClr>
                          </a:solidFill>
                          <a:latin typeface="Cambria Math" panose="02040503050406030204" pitchFamily="18" charset="0"/>
                        </a:rPr>
                        <m:t>✔</m:t>
                      </m:r>
                    </m:oMath>
                  </m:oMathPara>
                </a14:m>
                <a:endParaRPr lang="sl-SI" dirty="0">
                  <a:solidFill>
                    <a:schemeClr val="accent6">
                      <a:lumMod val="75000"/>
                    </a:schemeClr>
                  </a:solidFill>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sl-SI" i="1" smtClean="0">
                          <a:solidFill>
                            <a:schemeClr val="bg1"/>
                          </a:solidFill>
                          <a:latin typeface="Cambria Math" panose="02040503050406030204" pitchFamily="18" charset="0"/>
                        </a:rPr>
                        <m:t>𝑏</m:t>
                      </m:r>
                      <m:r>
                        <a:rPr lang="sl-SI" i="1" smtClean="0">
                          <a:solidFill>
                            <a:schemeClr val="bg1"/>
                          </a:solidFill>
                          <a:latin typeface="Cambria Math" panose="02040503050406030204" pitchFamily="18" charset="0"/>
                        </a:rPr>
                        <m:t>=</m:t>
                      </m:r>
                      <m:r>
                        <a:rPr lang="sl-SI" i="1" smtClean="0">
                          <a:solidFill>
                            <a:schemeClr val="bg1"/>
                          </a:solidFill>
                          <a:latin typeface="Cambria Math" panose="02040503050406030204" pitchFamily="18" charset="0"/>
                        </a:rPr>
                        <m:t>𝑙𝑒𝑡𝑜</m:t>
                      </m:r>
                      <m:r>
                        <a:rPr lang="sl-SI" i="1" smtClean="0">
                          <a:solidFill>
                            <a:schemeClr val="bg1"/>
                          </a:solidFill>
                          <a:latin typeface="Cambria Math" panose="02040503050406030204" pitchFamily="18" charset="0"/>
                        </a:rPr>
                        <m:t> </m:t>
                      </m:r>
                      <m:r>
                        <m:rPr>
                          <m:nor/>
                        </m:rPr>
                        <a:rPr lang="sl-SI" smtClean="0">
                          <a:solidFill>
                            <a:schemeClr val="bg1"/>
                          </a:solidFill>
                          <a:latin typeface="Cambria Math" panose="02040503050406030204" pitchFamily="18" charset="0"/>
                        </a:rPr>
                        <m:t>mod</m:t>
                      </m:r>
                      <m:r>
                        <a:rPr lang="sl-SI" i="1" smtClean="0">
                          <a:solidFill>
                            <a:schemeClr val="bg1"/>
                          </a:solidFill>
                          <a:latin typeface="Cambria Math" panose="02040503050406030204" pitchFamily="18" charset="0"/>
                        </a:rPr>
                        <m:t> 4</m:t>
                      </m:r>
                    </m:oMath>
                  </m:oMathPara>
                </a14:m>
                <a:endParaRPr lang="sl-SI" dirty="0">
                  <a:solidFill>
                    <a:schemeClr val="bg1"/>
                  </a:solidFill>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sl-SI" i="1" smtClean="0">
                          <a:solidFill>
                            <a:schemeClr val="bg1"/>
                          </a:solidFill>
                          <a:latin typeface="Cambria Math" panose="02040503050406030204" pitchFamily="18" charset="0"/>
                        </a:rPr>
                        <m:t>𝑐</m:t>
                      </m:r>
                      <m:r>
                        <a:rPr lang="sl-SI" i="1" smtClean="0">
                          <a:solidFill>
                            <a:schemeClr val="bg1"/>
                          </a:solidFill>
                          <a:latin typeface="Cambria Math" panose="02040503050406030204" pitchFamily="18" charset="0"/>
                        </a:rPr>
                        <m:t>=</m:t>
                      </m:r>
                      <m:r>
                        <a:rPr lang="sl-SI" i="1" smtClean="0">
                          <a:solidFill>
                            <a:schemeClr val="bg1"/>
                          </a:solidFill>
                          <a:latin typeface="Cambria Math" panose="02040503050406030204" pitchFamily="18" charset="0"/>
                        </a:rPr>
                        <m:t>𝑙𝑒𝑡𝑜</m:t>
                      </m:r>
                      <m:r>
                        <a:rPr lang="sl-SI" i="1" smtClean="0">
                          <a:solidFill>
                            <a:schemeClr val="bg1"/>
                          </a:solidFill>
                          <a:latin typeface="Cambria Math" panose="02040503050406030204" pitchFamily="18" charset="0"/>
                        </a:rPr>
                        <m:t> </m:t>
                      </m:r>
                      <m:r>
                        <m:rPr>
                          <m:nor/>
                        </m:rPr>
                        <a:rPr lang="sl-SI" smtClean="0">
                          <a:solidFill>
                            <a:schemeClr val="bg1"/>
                          </a:solidFill>
                          <a:latin typeface="Cambria Math" panose="02040503050406030204" pitchFamily="18" charset="0"/>
                        </a:rPr>
                        <m:t>mod</m:t>
                      </m:r>
                      <m:r>
                        <a:rPr lang="sl-SI" i="1" smtClean="0">
                          <a:solidFill>
                            <a:schemeClr val="bg1"/>
                          </a:solidFill>
                          <a:latin typeface="Cambria Math" panose="02040503050406030204" pitchFamily="18" charset="0"/>
                        </a:rPr>
                        <m:t> 7</m:t>
                      </m:r>
                    </m:oMath>
                  </m:oMathPara>
                </a14:m>
                <a:endParaRPr lang="sl-SI" dirty="0">
                  <a:solidFill>
                    <a:schemeClr val="bg1"/>
                  </a:solidFill>
                </a:endParaRPr>
              </a:p>
              <a:p>
                <a:pPr marL="0" indent="0">
                  <a:buNone/>
                </a:pPr>
                <a14:m>
                  <m:oMathPara xmlns:m="http://schemas.openxmlformats.org/officeDocument/2006/math">
                    <m:oMathParaPr>
                      <m:jc m:val="centerGroup"/>
                    </m:oMathParaPr>
                    <m:oMath xmlns:m="http://schemas.openxmlformats.org/officeDocument/2006/math">
                      <m:r>
                        <a:rPr lang="sl-SI" i="1" smtClean="0">
                          <a:solidFill>
                            <a:schemeClr val="bg1"/>
                          </a:solidFill>
                          <a:latin typeface="Cambria Math" panose="02040503050406030204" pitchFamily="18" charset="0"/>
                        </a:rPr>
                        <m:t>𝑑</m:t>
                      </m:r>
                      <m:r>
                        <a:rPr lang="sl-SI" i="1" smtClean="0">
                          <a:solidFill>
                            <a:schemeClr val="bg1"/>
                          </a:solidFill>
                          <a:latin typeface="Cambria Math" panose="02040503050406030204" pitchFamily="18" charset="0"/>
                        </a:rPr>
                        <m:t>=(19⋅</m:t>
                      </m:r>
                      <m:r>
                        <a:rPr lang="sl-SI" i="1" smtClean="0">
                          <a:solidFill>
                            <a:schemeClr val="bg1"/>
                          </a:solidFill>
                          <a:latin typeface="Cambria Math" panose="02040503050406030204" pitchFamily="18" charset="0"/>
                        </a:rPr>
                        <m:t>𝑎</m:t>
                      </m:r>
                      <m:r>
                        <a:rPr lang="sl-SI" i="1" smtClean="0">
                          <a:solidFill>
                            <a:schemeClr val="bg1"/>
                          </a:solidFill>
                          <a:latin typeface="Cambria Math" panose="02040503050406030204" pitchFamily="18" charset="0"/>
                        </a:rPr>
                        <m:t>+</m:t>
                      </m:r>
                      <m:r>
                        <a:rPr lang="sl-SI" i="1" smtClean="0">
                          <a:solidFill>
                            <a:schemeClr val="bg1"/>
                          </a:solidFill>
                          <a:latin typeface="Cambria Math" panose="02040503050406030204" pitchFamily="18" charset="0"/>
                        </a:rPr>
                        <m:t>𝑀</m:t>
                      </m:r>
                      <m:r>
                        <a:rPr lang="sl-SI" i="1" smtClean="0">
                          <a:solidFill>
                            <a:schemeClr val="bg1"/>
                          </a:solidFill>
                          <a:latin typeface="Cambria Math" panose="02040503050406030204" pitchFamily="18" charset="0"/>
                        </a:rPr>
                        <m:t>)</m:t>
                      </m:r>
                      <m:r>
                        <m:rPr>
                          <m:nor/>
                        </m:rPr>
                        <a:rPr lang="sl-SI" smtClean="0">
                          <a:solidFill>
                            <a:schemeClr val="bg1"/>
                          </a:solidFill>
                          <a:latin typeface="Cambria Math" panose="02040503050406030204" pitchFamily="18" charset="0"/>
                        </a:rPr>
                        <m:t> </m:t>
                      </m:r>
                      <m:r>
                        <m:rPr>
                          <m:nor/>
                        </m:rPr>
                        <a:rPr lang="sl-SI" smtClean="0">
                          <a:solidFill>
                            <a:schemeClr val="bg1"/>
                          </a:solidFill>
                          <a:latin typeface="Cambria Math" panose="02040503050406030204" pitchFamily="18" charset="0"/>
                        </a:rPr>
                        <m:t>mod</m:t>
                      </m:r>
                      <m:r>
                        <m:rPr>
                          <m:nor/>
                        </m:rPr>
                        <a:rPr lang="sl-SI" smtClean="0">
                          <a:solidFill>
                            <a:schemeClr val="bg1"/>
                          </a:solidFill>
                          <a:latin typeface="Cambria Math" panose="02040503050406030204" pitchFamily="18" charset="0"/>
                        </a:rPr>
                        <m:t> 30          </m:t>
                      </m:r>
                      <m:r>
                        <a:rPr lang="sl-SI" i="1">
                          <a:solidFill>
                            <a:schemeClr val="accent6">
                              <a:lumMod val="75000"/>
                            </a:schemeClr>
                          </a:solidFill>
                          <a:latin typeface="Cambria Math" panose="02040503050406030204" pitchFamily="18" charset="0"/>
                        </a:rPr>
                        <m:t>✔</m:t>
                      </m:r>
                    </m:oMath>
                  </m:oMathPara>
                </a14:m>
                <a:endParaRPr lang="sl-SI" dirty="0">
                  <a:solidFill>
                    <a:schemeClr val="bg1"/>
                  </a:solidFill>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sl-SI" i="1" smtClean="0">
                          <a:solidFill>
                            <a:schemeClr val="bg1"/>
                          </a:solidFill>
                          <a:latin typeface="Cambria Math" panose="02040503050406030204" pitchFamily="18" charset="0"/>
                        </a:rPr>
                        <m:t>𝑒</m:t>
                      </m:r>
                      <m:r>
                        <a:rPr lang="sl-SI" i="1" smtClean="0">
                          <a:solidFill>
                            <a:schemeClr val="bg1"/>
                          </a:solidFill>
                          <a:latin typeface="Cambria Math" panose="02040503050406030204" pitchFamily="18" charset="0"/>
                        </a:rPr>
                        <m:t>=</m:t>
                      </m:r>
                      <m:d>
                        <m:dPr>
                          <m:ctrlPr>
                            <a:rPr lang="sl-SI" i="1" smtClean="0">
                              <a:solidFill>
                                <a:schemeClr val="bg1"/>
                              </a:solidFill>
                              <a:latin typeface="Cambria Math" panose="02040503050406030204" pitchFamily="18" charset="0"/>
                            </a:rPr>
                          </m:ctrlPr>
                        </m:dPr>
                        <m:e>
                          <m:r>
                            <a:rPr lang="sl-SI" i="1" smtClean="0">
                              <a:solidFill>
                                <a:schemeClr val="bg1"/>
                              </a:solidFill>
                              <a:latin typeface="Cambria Math" panose="02040503050406030204" pitchFamily="18" charset="0"/>
                            </a:rPr>
                            <m:t>2⋅</m:t>
                          </m:r>
                          <m:r>
                            <a:rPr lang="sl-SI" i="1" smtClean="0">
                              <a:solidFill>
                                <a:schemeClr val="bg1"/>
                              </a:solidFill>
                              <a:latin typeface="Cambria Math" panose="02040503050406030204" pitchFamily="18" charset="0"/>
                            </a:rPr>
                            <m:t>𝑏</m:t>
                          </m:r>
                          <m:r>
                            <a:rPr lang="sl-SI" i="1" smtClean="0">
                              <a:solidFill>
                                <a:schemeClr val="bg1"/>
                              </a:solidFill>
                              <a:latin typeface="Cambria Math" panose="02040503050406030204" pitchFamily="18" charset="0"/>
                            </a:rPr>
                            <m:t>+4⋅</m:t>
                          </m:r>
                          <m:r>
                            <a:rPr lang="sl-SI" i="1" smtClean="0">
                              <a:solidFill>
                                <a:schemeClr val="bg1"/>
                              </a:solidFill>
                              <a:latin typeface="Cambria Math" panose="02040503050406030204" pitchFamily="18" charset="0"/>
                            </a:rPr>
                            <m:t>𝑐</m:t>
                          </m:r>
                          <m:r>
                            <a:rPr lang="sl-SI" i="1" smtClean="0">
                              <a:solidFill>
                                <a:schemeClr val="bg1"/>
                              </a:solidFill>
                              <a:latin typeface="Cambria Math" panose="02040503050406030204" pitchFamily="18" charset="0"/>
                            </a:rPr>
                            <m:t>+6⋅</m:t>
                          </m:r>
                          <m:r>
                            <a:rPr lang="sl-SI" i="1" smtClean="0">
                              <a:solidFill>
                                <a:schemeClr val="bg1"/>
                              </a:solidFill>
                              <a:latin typeface="Cambria Math" panose="02040503050406030204" pitchFamily="18" charset="0"/>
                            </a:rPr>
                            <m:t>𝑑</m:t>
                          </m:r>
                          <m:r>
                            <a:rPr lang="sl-SI" i="1" smtClean="0">
                              <a:solidFill>
                                <a:schemeClr val="bg1"/>
                              </a:solidFill>
                              <a:latin typeface="Cambria Math" panose="02040503050406030204" pitchFamily="18" charset="0"/>
                            </a:rPr>
                            <m:t>+</m:t>
                          </m:r>
                          <m:r>
                            <a:rPr lang="sl-SI" i="1" smtClean="0">
                              <a:solidFill>
                                <a:schemeClr val="bg1"/>
                              </a:solidFill>
                              <a:latin typeface="Cambria Math" panose="02040503050406030204" pitchFamily="18" charset="0"/>
                            </a:rPr>
                            <m:t>𝑁</m:t>
                          </m:r>
                        </m:e>
                      </m:d>
                      <m:r>
                        <m:rPr>
                          <m:nor/>
                        </m:rPr>
                        <a:rPr lang="sl-SI" smtClean="0">
                          <a:solidFill>
                            <a:schemeClr val="bg1"/>
                          </a:solidFill>
                          <a:latin typeface="Cambria Math" panose="02040503050406030204" pitchFamily="18" charset="0"/>
                        </a:rPr>
                        <m:t> </m:t>
                      </m:r>
                      <m:r>
                        <m:rPr>
                          <m:nor/>
                        </m:rPr>
                        <a:rPr lang="sl-SI" smtClean="0">
                          <a:solidFill>
                            <a:schemeClr val="bg1"/>
                          </a:solidFill>
                          <a:latin typeface="Cambria Math" panose="02040503050406030204" pitchFamily="18" charset="0"/>
                        </a:rPr>
                        <m:t>mod</m:t>
                      </m:r>
                      <m:r>
                        <a:rPr lang="sl-SI" i="1" smtClean="0">
                          <a:solidFill>
                            <a:schemeClr val="bg1"/>
                          </a:solidFill>
                          <a:latin typeface="Cambria Math" panose="02040503050406030204" pitchFamily="18" charset="0"/>
                        </a:rPr>
                        <m:t> 7</m:t>
                      </m:r>
                    </m:oMath>
                  </m:oMathPara>
                </a14:m>
                <a:endParaRPr lang="sl-SI" dirty="0">
                  <a:solidFill>
                    <a:schemeClr val="bg1"/>
                  </a:solidFill>
                </a:endParaRPr>
              </a:p>
              <a:p>
                <a:pPr marL="0" indent="0">
                  <a:buFont typeface="Arial" panose="020B0604020202020204" pitchFamily="34" charset="0"/>
                  <a:buNone/>
                </a:pPr>
                <a:endParaRPr lang="sl-SI" dirty="0">
                  <a:solidFill>
                    <a:schemeClr val="bg1"/>
                  </a:solidFill>
                </a:endParaRPr>
              </a:p>
              <a:p>
                <a:pPr marL="0" indent="0">
                  <a:buFont typeface="Arial" panose="020B0604020202020204" pitchFamily="34" charset="0"/>
                  <a:buNone/>
                </a:pPr>
                <a:endParaRPr lang="sl-SI" dirty="0">
                  <a:solidFill>
                    <a:schemeClr val="bg1"/>
                  </a:solidFill>
                </a:endParaRPr>
              </a:p>
              <a:p>
                <a:pPr marL="0" indent="0">
                  <a:buFont typeface="Arial" panose="020B0604020202020204" pitchFamily="34" charset="0"/>
                  <a:buNone/>
                </a:pPr>
                <a:endParaRPr lang="sl-SI" dirty="0">
                  <a:solidFill>
                    <a:schemeClr val="bg1"/>
                  </a:solidFill>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sl-SI" i="1" smtClean="0">
                          <a:solidFill>
                            <a:schemeClr val="bg1"/>
                          </a:solidFill>
                          <a:latin typeface="Cambria Math" panose="02040503050406030204" pitchFamily="18" charset="0"/>
                        </a:rPr>
                        <m:t>22+</m:t>
                      </m:r>
                      <m:r>
                        <a:rPr lang="sl-SI" i="1" smtClean="0">
                          <a:solidFill>
                            <a:schemeClr val="bg1"/>
                          </a:solidFill>
                          <a:latin typeface="Cambria Math" panose="02040503050406030204" pitchFamily="18" charset="0"/>
                        </a:rPr>
                        <m:t>𝑑</m:t>
                      </m:r>
                      <m:r>
                        <a:rPr lang="sl-SI" i="1" smtClean="0">
                          <a:solidFill>
                            <a:schemeClr val="bg1"/>
                          </a:solidFill>
                          <a:latin typeface="Cambria Math" panose="02040503050406030204" pitchFamily="18" charset="0"/>
                        </a:rPr>
                        <m:t>+</m:t>
                      </m:r>
                      <m:r>
                        <a:rPr lang="sl-SI" i="1" smtClean="0">
                          <a:solidFill>
                            <a:schemeClr val="bg1"/>
                          </a:solidFill>
                          <a:latin typeface="Cambria Math" panose="02040503050406030204" pitchFamily="18" charset="0"/>
                        </a:rPr>
                        <m:t>𝑒</m:t>
                      </m:r>
                      <m:r>
                        <a:rPr lang="sl-SI" i="1" smtClean="0">
                          <a:solidFill>
                            <a:schemeClr val="bg1"/>
                          </a:solidFill>
                          <a:latin typeface="Cambria Math" panose="02040503050406030204" pitchFamily="18" charset="0"/>
                        </a:rPr>
                        <m:t>. </m:t>
                      </m:r>
                      <m:r>
                        <m:rPr>
                          <m:nor/>
                        </m:rPr>
                        <a:rPr lang="sl-SI" smtClean="0">
                          <a:solidFill>
                            <a:schemeClr val="bg1"/>
                          </a:solidFill>
                          <a:latin typeface="Cambria Math" panose="02040503050406030204" pitchFamily="18" charset="0"/>
                        </a:rPr>
                        <m:t>marec</m:t>
                      </m:r>
                    </m:oMath>
                  </m:oMathPara>
                </a14:m>
                <a:endParaRPr lang="sl-SI" dirty="0">
                  <a:solidFill>
                    <a:schemeClr val="bg1"/>
                  </a:solidFill>
                  <a:latin typeface="Cambria Math" panose="02040503050406030204" pitchFamily="18" charset="0"/>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sl-SI" i="1" smtClean="0">
                          <a:solidFill>
                            <a:schemeClr val="bg1"/>
                          </a:solidFill>
                          <a:latin typeface="Cambria Math" panose="02040503050406030204" pitchFamily="18" charset="0"/>
                        </a:rPr>
                        <m:t>𝑑</m:t>
                      </m:r>
                      <m:r>
                        <a:rPr lang="sl-SI" i="1" smtClean="0">
                          <a:solidFill>
                            <a:schemeClr val="bg1"/>
                          </a:solidFill>
                          <a:latin typeface="Cambria Math" panose="02040503050406030204" pitchFamily="18" charset="0"/>
                        </a:rPr>
                        <m:t>+</m:t>
                      </m:r>
                      <m:r>
                        <a:rPr lang="sl-SI" i="1" smtClean="0">
                          <a:solidFill>
                            <a:schemeClr val="bg1"/>
                          </a:solidFill>
                          <a:latin typeface="Cambria Math" panose="02040503050406030204" pitchFamily="18" charset="0"/>
                        </a:rPr>
                        <m:t>𝑒</m:t>
                      </m:r>
                      <m:r>
                        <a:rPr lang="sl-SI" i="1" smtClean="0">
                          <a:solidFill>
                            <a:schemeClr val="bg1"/>
                          </a:solidFill>
                          <a:latin typeface="Cambria Math" panose="02040503050406030204" pitchFamily="18" charset="0"/>
                        </a:rPr>
                        <m:t> −9. </m:t>
                      </m:r>
                      <m:r>
                        <m:rPr>
                          <m:sty m:val="p"/>
                        </m:rPr>
                        <a:rPr lang="sl-SI" i="1" smtClean="0">
                          <a:solidFill>
                            <a:schemeClr val="bg1"/>
                          </a:solidFill>
                          <a:latin typeface="Cambria Math" panose="02040503050406030204" pitchFamily="18" charset="0"/>
                        </a:rPr>
                        <m:t>april</m:t>
                      </m:r>
                    </m:oMath>
                  </m:oMathPara>
                </a14:m>
                <a:endParaRPr lang="de-DE" dirty="0">
                  <a:solidFill>
                    <a:schemeClr val="bg1"/>
                  </a:solidFill>
                </a:endParaRPr>
              </a:p>
            </p:txBody>
          </p:sp>
        </mc:Choice>
        <mc:Fallback xmlns="">
          <p:sp>
            <p:nvSpPr>
              <p:cNvPr id="4" name="Content Placeholder 5">
                <a:extLst>
                  <a:ext uri="{FF2B5EF4-FFF2-40B4-BE49-F238E27FC236}">
                    <a16:creationId xmlns:a16="http://schemas.microsoft.com/office/drawing/2014/main" id="{F489EA61-B957-0E24-0E6A-3148BD885117}"/>
                  </a:ext>
                </a:extLst>
              </p:cNvPr>
              <p:cNvSpPr txBox="1">
                <a:spLocks noRot="1" noChangeAspect="1" noMove="1" noResize="1" noEditPoints="1" noAdjustHandles="1" noChangeArrowheads="1" noChangeShapeType="1" noTextEdit="1"/>
              </p:cNvSpPr>
              <p:nvPr/>
            </p:nvSpPr>
            <p:spPr>
              <a:xfrm>
                <a:off x="838200" y="1825625"/>
                <a:ext cx="10515600" cy="4351338"/>
              </a:xfrm>
              <a:prstGeom prst="rect">
                <a:avLst/>
              </a:prstGeom>
              <a:blipFill>
                <a:blip r:embed="rId4"/>
                <a:stretch>
                  <a:fillRect b="-1401"/>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720A421-FE74-4AF1-43AD-A56234215484}"/>
                  </a:ext>
                </a:extLst>
              </p:cNvPr>
              <p:cNvSpPr txBox="1"/>
              <p:nvPr/>
            </p:nvSpPr>
            <p:spPr>
              <a:xfrm>
                <a:off x="4158226" y="3803669"/>
                <a:ext cx="3875548" cy="1166794"/>
              </a:xfrm>
              <a:prstGeom prst="rect">
                <a:avLst/>
              </a:prstGeom>
              <a:noFill/>
            </p:spPr>
            <p:txBody>
              <a:bodyPr wrap="none" rtlCol="0">
                <a:spAutoFit/>
              </a:bodyPr>
              <a:lstStyle/>
              <a:p>
                <a:pPr marL="0" indent="0" algn="ctr">
                  <a:buNone/>
                </a:pPr>
                <a14:m>
                  <m:oMath xmlns:m="http://schemas.openxmlformats.org/officeDocument/2006/math">
                    <m:r>
                      <a:rPr lang="sl-SI" sz="2200" b="0" i="1" smtClean="0">
                        <a:latin typeface="Cambria Math" panose="02040503050406030204" pitchFamily="18" charset="0"/>
                      </a:rPr>
                      <m:t>𝑝</m:t>
                    </m:r>
                    <m:r>
                      <a:rPr lang="sl-SI" sz="2200" b="0" i="1" smtClean="0">
                        <a:latin typeface="Cambria Math" panose="02040503050406030204" pitchFamily="18" charset="0"/>
                      </a:rPr>
                      <m:t>= </m:t>
                    </m:r>
                    <m:d>
                      <m:dPr>
                        <m:begChr m:val="⌊"/>
                        <m:endChr m:val="⌋"/>
                        <m:ctrlPr>
                          <a:rPr lang="sl-SI" sz="2200" b="0" i="1" smtClean="0">
                            <a:latin typeface="Cambria Math" panose="02040503050406030204" pitchFamily="18" charset="0"/>
                          </a:rPr>
                        </m:ctrlPr>
                      </m:dPr>
                      <m:e>
                        <m:box>
                          <m:boxPr>
                            <m:ctrlPr>
                              <a:rPr lang="sl-SI" sz="2200" b="0" i="1" smtClean="0">
                                <a:latin typeface="Cambria Math" panose="02040503050406030204" pitchFamily="18" charset="0"/>
                              </a:rPr>
                            </m:ctrlPr>
                          </m:boxPr>
                          <m:e>
                            <m:argPr>
                              <m:argSz m:val="-1"/>
                            </m:argPr>
                            <m:f>
                              <m:fPr>
                                <m:ctrlPr>
                                  <a:rPr lang="sl-SI" sz="2200" b="0" i="1" smtClean="0">
                                    <a:latin typeface="Cambria Math" panose="02040503050406030204" pitchFamily="18" charset="0"/>
                                  </a:rPr>
                                </m:ctrlPr>
                              </m:fPr>
                              <m:num>
                                <m:r>
                                  <a:rPr lang="sl-SI" sz="2200" b="0" i="1" smtClean="0">
                                    <a:latin typeface="Cambria Math" panose="02040503050406030204" pitchFamily="18" charset="0"/>
                                  </a:rPr>
                                  <m:t>8</m:t>
                                </m:r>
                                <m:r>
                                  <a:rPr lang="sl-SI" sz="2200" b="0" i="1" smtClean="0">
                                    <a:latin typeface="Cambria Math" panose="02040503050406030204" pitchFamily="18" charset="0"/>
                                  </a:rPr>
                                  <m:t>𝑘</m:t>
                                </m:r>
                                <m:r>
                                  <a:rPr lang="sl-SI" sz="2200" b="0" i="1" smtClean="0">
                                    <a:latin typeface="Cambria Math" panose="02040503050406030204" pitchFamily="18" charset="0"/>
                                  </a:rPr>
                                  <m:t>+13</m:t>
                                </m:r>
                              </m:num>
                              <m:den>
                                <m:r>
                                  <a:rPr lang="sl-SI" sz="2200" b="0" i="1" smtClean="0">
                                    <a:latin typeface="Cambria Math" panose="02040503050406030204" pitchFamily="18" charset="0"/>
                                  </a:rPr>
                                  <m:t>25</m:t>
                                </m:r>
                              </m:den>
                            </m:f>
                          </m:e>
                        </m:box>
                      </m:e>
                    </m:d>
                    <m:r>
                      <a:rPr lang="sl-SI" sz="2200" b="0" i="1" smtClean="0">
                        <a:latin typeface="Cambria Math" panose="02040503050406030204" pitchFamily="18" charset="0"/>
                      </a:rPr>
                      <m:t> </m:t>
                    </m:r>
                  </m:oMath>
                </a14:m>
                <a:r>
                  <a:rPr lang="sl-SI" sz="2200" b="0" dirty="0"/>
                  <a:t>	</a:t>
                </a:r>
                <a14:m>
                  <m:oMath xmlns:m="http://schemas.openxmlformats.org/officeDocument/2006/math">
                    <m:r>
                      <a:rPr lang="sl-SI" sz="2200" b="0" i="1" smtClean="0">
                        <a:latin typeface="Cambria Math" panose="02040503050406030204" pitchFamily="18" charset="0"/>
                      </a:rPr>
                      <m:t>𝑞</m:t>
                    </m:r>
                    <m:r>
                      <a:rPr lang="sl-SI" sz="2200" i="1">
                        <a:latin typeface="Cambria Math" panose="02040503050406030204" pitchFamily="18" charset="0"/>
                      </a:rPr>
                      <m:t>= </m:t>
                    </m:r>
                    <m:d>
                      <m:dPr>
                        <m:begChr m:val="⌊"/>
                        <m:endChr m:val="⌋"/>
                        <m:ctrlPr>
                          <a:rPr lang="sl-SI" sz="2200" i="1">
                            <a:latin typeface="Cambria Math" panose="02040503050406030204" pitchFamily="18" charset="0"/>
                          </a:rPr>
                        </m:ctrlPr>
                      </m:dPr>
                      <m:e>
                        <m:box>
                          <m:boxPr>
                            <m:ctrlPr>
                              <a:rPr lang="sl-SI" sz="2200" i="1">
                                <a:latin typeface="Cambria Math" panose="02040503050406030204" pitchFamily="18" charset="0"/>
                              </a:rPr>
                            </m:ctrlPr>
                          </m:boxPr>
                          <m:e>
                            <m:argPr>
                              <m:argSz m:val="-1"/>
                            </m:argPr>
                            <m:f>
                              <m:fPr>
                                <m:ctrlPr>
                                  <a:rPr lang="sl-SI" sz="2200" i="1">
                                    <a:latin typeface="Cambria Math" panose="02040503050406030204" pitchFamily="18" charset="0"/>
                                  </a:rPr>
                                </m:ctrlPr>
                              </m:fPr>
                              <m:num>
                                <m:r>
                                  <a:rPr lang="sl-SI" sz="2200" i="1">
                                    <a:latin typeface="Cambria Math" panose="02040503050406030204" pitchFamily="18" charset="0"/>
                                  </a:rPr>
                                  <m:t>𝑘</m:t>
                                </m:r>
                              </m:num>
                              <m:den>
                                <m:r>
                                  <a:rPr lang="sl-SI" sz="2200" b="0" i="1" smtClean="0">
                                    <a:latin typeface="Cambria Math" panose="02040503050406030204" pitchFamily="18" charset="0"/>
                                  </a:rPr>
                                  <m:t>4</m:t>
                                </m:r>
                              </m:den>
                            </m:f>
                          </m:e>
                        </m:box>
                      </m:e>
                    </m:d>
                  </m:oMath>
                </a14:m>
                <a:endParaRPr lang="sl-SI" sz="2200" b="0" dirty="0"/>
              </a:p>
              <a:p>
                <a:pPr marL="0" indent="0">
                  <a:buNone/>
                </a:pPr>
                <a14:m>
                  <m:oMathPara xmlns:m="http://schemas.openxmlformats.org/officeDocument/2006/math">
                    <m:oMathParaPr>
                      <m:jc m:val="centerGroup"/>
                    </m:oMathParaPr>
                    <m:oMath xmlns:m="http://schemas.openxmlformats.org/officeDocument/2006/math">
                      <m:r>
                        <a:rPr lang="sl-SI" sz="2200" i="1">
                          <a:latin typeface="Cambria Math" panose="02040503050406030204" pitchFamily="18" charset="0"/>
                        </a:rPr>
                        <m:t>𝑀</m:t>
                      </m:r>
                      <m:r>
                        <a:rPr lang="sl-SI" sz="2200" i="1">
                          <a:latin typeface="Cambria Math" panose="02040503050406030204" pitchFamily="18" charset="0"/>
                        </a:rPr>
                        <m:t>=</m:t>
                      </m:r>
                      <m:d>
                        <m:dPr>
                          <m:ctrlPr>
                            <a:rPr lang="sl-SI" sz="2200" b="0" i="1" smtClean="0">
                              <a:latin typeface="Cambria Math" panose="02040503050406030204" pitchFamily="18" charset="0"/>
                            </a:rPr>
                          </m:ctrlPr>
                        </m:dPr>
                        <m:e>
                          <m:r>
                            <a:rPr lang="sl-SI" sz="2200" i="1">
                              <a:latin typeface="Cambria Math" panose="02040503050406030204" pitchFamily="18" charset="0"/>
                            </a:rPr>
                            <m:t>15+</m:t>
                          </m:r>
                          <m:r>
                            <a:rPr lang="sl-SI" sz="2200" i="1">
                              <a:latin typeface="Cambria Math" panose="02040503050406030204" pitchFamily="18" charset="0"/>
                            </a:rPr>
                            <m:t>𝑘</m:t>
                          </m:r>
                          <m:r>
                            <a:rPr lang="sl-SI" sz="2200" i="1">
                              <a:latin typeface="Cambria Math" panose="02040503050406030204" pitchFamily="18" charset="0"/>
                            </a:rPr>
                            <m:t>−</m:t>
                          </m:r>
                          <m:r>
                            <a:rPr lang="sl-SI" sz="2200" i="1">
                              <a:latin typeface="Cambria Math" panose="02040503050406030204" pitchFamily="18" charset="0"/>
                            </a:rPr>
                            <m:t>𝑝</m:t>
                          </m:r>
                          <m:r>
                            <a:rPr lang="sl-SI" sz="2200" i="1">
                              <a:latin typeface="Cambria Math" panose="02040503050406030204" pitchFamily="18" charset="0"/>
                            </a:rPr>
                            <m:t>−</m:t>
                          </m:r>
                          <m:r>
                            <a:rPr lang="sl-SI" sz="2200" i="1">
                              <a:latin typeface="Cambria Math" panose="02040503050406030204" pitchFamily="18" charset="0"/>
                            </a:rPr>
                            <m:t>𝑞</m:t>
                          </m:r>
                        </m:e>
                      </m:d>
                      <m:r>
                        <m:rPr>
                          <m:nor/>
                        </m:rPr>
                        <a:rPr lang="sl-SI" sz="2200" b="0" i="0" smtClean="0">
                          <a:latin typeface="Cambria Math" panose="02040503050406030204" pitchFamily="18" charset="0"/>
                        </a:rPr>
                        <m:t> </m:t>
                      </m:r>
                      <m:r>
                        <m:rPr>
                          <m:nor/>
                        </m:rPr>
                        <a:rPr lang="sl-SI" sz="2200" b="0" i="0" smtClean="0">
                          <a:latin typeface="Cambria Math" panose="02040503050406030204" pitchFamily="18" charset="0"/>
                        </a:rPr>
                        <m:t>mod</m:t>
                      </m:r>
                      <m:r>
                        <m:rPr>
                          <m:nor/>
                        </m:rPr>
                        <a:rPr lang="sl-SI" sz="2200" b="0" i="0" smtClean="0">
                          <a:latin typeface="Cambria Math" panose="02040503050406030204" pitchFamily="18" charset="0"/>
                        </a:rPr>
                        <m:t> </m:t>
                      </m:r>
                      <m:r>
                        <a:rPr lang="sl-SI" sz="2200" b="0" i="1" smtClean="0">
                          <a:latin typeface="Cambria Math" panose="02040503050406030204" pitchFamily="18" charset="0"/>
                        </a:rPr>
                        <m:t>30</m:t>
                      </m:r>
                    </m:oMath>
                  </m:oMathPara>
                </a14:m>
                <a:endParaRPr lang="sl-SI" sz="2200" b="0" dirty="0"/>
              </a:p>
              <a:p>
                <a:pPr marL="0" indent="0">
                  <a:buNone/>
                </a:pPr>
                <a14:m>
                  <m:oMathPara xmlns:m="http://schemas.openxmlformats.org/officeDocument/2006/math">
                    <m:oMathParaPr>
                      <m:jc m:val="centerGroup"/>
                    </m:oMathParaPr>
                    <m:oMath xmlns:m="http://schemas.openxmlformats.org/officeDocument/2006/math">
                      <m:r>
                        <a:rPr lang="sl-SI" sz="2200" b="0" i="1" smtClean="0">
                          <a:latin typeface="Cambria Math" panose="02040503050406030204" pitchFamily="18" charset="0"/>
                        </a:rPr>
                        <m:t>𝑁</m:t>
                      </m:r>
                      <m:r>
                        <a:rPr lang="sl-SI" sz="2200" b="0" i="1" smtClean="0">
                          <a:latin typeface="Cambria Math" panose="02040503050406030204" pitchFamily="18" charset="0"/>
                        </a:rPr>
                        <m:t>=</m:t>
                      </m:r>
                      <m:d>
                        <m:dPr>
                          <m:ctrlPr>
                            <a:rPr lang="sl-SI" sz="2200" b="0" i="1" smtClean="0">
                              <a:latin typeface="Cambria Math" panose="02040503050406030204" pitchFamily="18" charset="0"/>
                            </a:rPr>
                          </m:ctrlPr>
                        </m:dPr>
                        <m:e>
                          <m:r>
                            <a:rPr lang="sl-SI" sz="2200" b="0" i="1" smtClean="0">
                              <a:latin typeface="Cambria Math" panose="02040503050406030204" pitchFamily="18" charset="0"/>
                            </a:rPr>
                            <m:t>4+</m:t>
                          </m:r>
                          <m:r>
                            <a:rPr lang="sl-SI" sz="2200" b="0" i="1" smtClean="0">
                              <a:latin typeface="Cambria Math" panose="02040503050406030204" pitchFamily="18" charset="0"/>
                            </a:rPr>
                            <m:t>𝑘</m:t>
                          </m:r>
                          <m:r>
                            <a:rPr lang="sl-SI" sz="2200" b="0" i="1" smtClean="0">
                              <a:latin typeface="Cambria Math" panose="02040503050406030204" pitchFamily="18" charset="0"/>
                            </a:rPr>
                            <m:t>−</m:t>
                          </m:r>
                          <m:r>
                            <a:rPr lang="sl-SI" sz="2200" b="0" i="1" smtClean="0">
                              <a:latin typeface="Cambria Math" panose="02040503050406030204" pitchFamily="18" charset="0"/>
                            </a:rPr>
                            <m:t>𝑞</m:t>
                          </m:r>
                        </m:e>
                      </m:d>
                      <m:r>
                        <m:rPr>
                          <m:nor/>
                        </m:rPr>
                        <a:rPr lang="sl-SI" sz="2200" b="0" i="0" smtClean="0">
                          <a:latin typeface="Cambria Math" panose="02040503050406030204" pitchFamily="18" charset="0"/>
                        </a:rPr>
                        <m:t> </m:t>
                      </m:r>
                      <m:r>
                        <m:rPr>
                          <m:nor/>
                        </m:rPr>
                        <a:rPr lang="sl-SI" sz="2200" b="0" i="0" smtClean="0">
                          <a:latin typeface="Cambria Math" panose="02040503050406030204" pitchFamily="18" charset="0"/>
                        </a:rPr>
                        <m:t>mod</m:t>
                      </m:r>
                      <m:r>
                        <a:rPr lang="sl-SI" sz="2200" b="0" i="1" smtClean="0">
                          <a:latin typeface="Cambria Math" panose="02040503050406030204" pitchFamily="18" charset="0"/>
                        </a:rPr>
                        <m:t> 7</m:t>
                      </m:r>
                    </m:oMath>
                  </m:oMathPara>
                </a14:m>
                <a:endParaRPr lang="sl-SI" sz="2200" dirty="0"/>
              </a:p>
            </p:txBody>
          </p:sp>
        </mc:Choice>
        <mc:Fallback xmlns="">
          <p:sp>
            <p:nvSpPr>
              <p:cNvPr id="3" name="TextBox 2">
                <a:extLst>
                  <a:ext uri="{FF2B5EF4-FFF2-40B4-BE49-F238E27FC236}">
                    <a16:creationId xmlns:a16="http://schemas.microsoft.com/office/drawing/2014/main" id="{0720A421-FE74-4AF1-43AD-A56234215484}"/>
                  </a:ext>
                </a:extLst>
              </p:cNvPr>
              <p:cNvSpPr txBox="1">
                <a:spLocks noRot="1" noChangeAspect="1" noMove="1" noResize="1" noEditPoints="1" noAdjustHandles="1" noChangeArrowheads="1" noChangeShapeType="1" noTextEdit="1"/>
              </p:cNvSpPr>
              <p:nvPr/>
            </p:nvSpPr>
            <p:spPr>
              <a:xfrm>
                <a:off x="4158226" y="3803669"/>
                <a:ext cx="3875548" cy="1166794"/>
              </a:xfrm>
              <a:prstGeom prst="rect">
                <a:avLst/>
              </a:prstGeom>
              <a:blipFill>
                <a:blip r:embed="rId5"/>
                <a:stretch>
                  <a:fillRect b="-3141"/>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CA898A3B-5CC4-730C-C241-BBB4653ECA47}"/>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𝑎</m:t>
                      </m:r>
                      <m:r>
                        <a:rPr lang="sl-SI" b="0" i="1" smtClean="0">
                          <a:latin typeface="Cambria Math" panose="02040503050406030204" pitchFamily="18" charset="0"/>
                        </a:rPr>
                        <m:t>=</m:t>
                      </m:r>
                      <m:r>
                        <a:rPr lang="sl-SI" b="0" i="1" smtClean="0">
                          <a:latin typeface="Cambria Math" panose="02040503050406030204" pitchFamily="18" charset="0"/>
                        </a:rPr>
                        <m:t>𝑙𝑒𝑡𝑜</m:t>
                      </m:r>
                      <m:r>
                        <a:rPr lang="sl-SI" b="0" i="1" smtClean="0">
                          <a:latin typeface="Cambria Math" panose="02040503050406030204" pitchFamily="18" charset="0"/>
                        </a:rPr>
                        <m:t> </m:t>
                      </m:r>
                      <m:r>
                        <m:rPr>
                          <m:nor/>
                        </m:rPr>
                        <a:rPr lang="sl-SI" b="0" i="0" smtClean="0">
                          <a:latin typeface="Cambria Math" panose="02040503050406030204" pitchFamily="18" charset="0"/>
                        </a:rPr>
                        <m:t>mod</m:t>
                      </m:r>
                      <m:r>
                        <a:rPr lang="sl-SI" b="0" i="1" smtClean="0">
                          <a:latin typeface="Cambria Math" panose="02040503050406030204" pitchFamily="18" charset="0"/>
                        </a:rPr>
                        <m:t> 19</m:t>
                      </m:r>
                    </m:oMath>
                  </m:oMathPara>
                </a14:m>
                <a:endParaRPr lang="sl-SI" b="0" dirty="0"/>
              </a:p>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𝑏</m:t>
                      </m:r>
                      <m:r>
                        <a:rPr lang="sl-SI" b="0" i="1" smtClean="0">
                          <a:latin typeface="Cambria Math" panose="02040503050406030204" pitchFamily="18" charset="0"/>
                        </a:rPr>
                        <m:t>=</m:t>
                      </m:r>
                      <m:r>
                        <a:rPr lang="sl-SI" b="0" i="1" smtClean="0">
                          <a:latin typeface="Cambria Math" panose="02040503050406030204" pitchFamily="18" charset="0"/>
                        </a:rPr>
                        <m:t>𝑙𝑒𝑡𝑜</m:t>
                      </m:r>
                      <m:r>
                        <a:rPr lang="sl-SI" b="0" i="1" smtClean="0">
                          <a:latin typeface="Cambria Math" panose="02040503050406030204" pitchFamily="18" charset="0"/>
                        </a:rPr>
                        <m:t> </m:t>
                      </m:r>
                      <m:r>
                        <m:rPr>
                          <m:nor/>
                        </m:rPr>
                        <a:rPr lang="sl-SI" b="0" i="0" smtClean="0">
                          <a:latin typeface="Cambria Math" panose="02040503050406030204" pitchFamily="18" charset="0"/>
                        </a:rPr>
                        <m:t>mod</m:t>
                      </m:r>
                      <m:r>
                        <a:rPr lang="sl-SI" b="0" i="1" smtClean="0">
                          <a:latin typeface="Cambria Math" panose="02040503050406030204" pitchFamily="18" charset="0"/>
                        </a:rPr>
                        <m:t> 4</m:t>
                      </m:r>
                    </m:oMath>
                  </m:oMathPara>
                </a14:m>
                <a:endParaRPr lang="sl-SI" b="0" dirty="0"/>
              </a:p>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𝑐</m:t>
                      </m:r>
                      <m:r>
                        <a:rPr lang="sl-SI" b="0" i="1" smtClean="0">
                          <a:latin typeface="Cambria Math" panose="02040503050406030204" pitchFamily="18" charset="0"/>
                        </a:rPr>
                        <m:t>=</m:t>
                      </m:r>
                      <m:r>
                        <a:rPr lang="sl-SI" b="0" i="1" smtClean="0">
                          <a:latin typeface="Cambria Math" panose="02040503050406030204" pitchFamily="18" charset="0"/>
                        </a:rPr>
                        <m:t>𝑙𝑒𝑡𝑜</m:t>
                      </m:r>
                      <m:r>
                        <a:rPr lang="sl-SI" b="0" i="1" smtClean="0">
                          <a:latin typeface="Cambria Math" panose="02040503050406030204" pitchFamily="18" charset="0"/>
                        </a:rPr>
                        <m:t> </m:t>
                      </m:r>
                      <m:r>
                        <m:rPr>
                          <m:nor/>
                        </m:rPr>
                        <a:rPr lang="sl-SI" b="0" i="0" smtClean="0">
                          <a:latin typeface="Cambria Math" panose="02040503050406030204" pitchFamily="18" charset="0"/>
                        </a:rPr>
                        <m:t>mod</m:t>
                      </m:r>
                      <m:r>
                        <a:rPr lang="sl-SI" b="0" i="1" smtClean="0">
                          <a:latin typeface="Cambria Math" panose="02040503050406030204" pitchFamily="18" charset="0"/>
                        </a:rPr>
                        <m:t> 7</m:t>
                      </m:r>
                    </m:oMath>
                  </m:oMathPara>
                </a14:m>
                <a:endParaRPr lang="sl-SI" b="0" dirty="0"/>
              </a:p>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𝑑</m:t>
                      </m:r>
                      <m:r>
                        <a:rPr lang="sl-SI" b="0" i="1" smtClean="0">
                          <a:latin typeface="Cambria Math" panose="02040503050406030204" pitchFamily="18" charset="0"/>
                        </a:rPr>
                        <m:t>=(19⋅</m:t>
                      </m:r>
                      <m:r>
                        <a:rPr lang="sl-SI" b="0" i="1" smtClean="0">
                          <a:latin typeface="Cambria Math" panose="02040503050406030204" pitchFamily="18" charset="0"/>
                        </a:rPr>
                        <m:t>𝑎</m:t>
                      </m:r>
                      <m:r>
                        <a:rPr lang="sl-SI" b="0" i="1" smtClean="0">
                          <a:latin typeface="Cambria Math" panose="02040503050406030204" pitchFamily="18" charset="0"/>
                        </a:rPr>
                        <m:t>+</m:t>
                      </m:r>
                      <m:r>
                        <a:rPr lang="sl-SI" b="0" i="1" smtClean="0">
                          <a:latin typeface="Cambria Math" panose="02040503050406030204" pitchFamily="18" charset="0"/>
                        </a:rPr>
                        <m:t>𝑀</m:t>
                      </m:r>
                      <m:r>
                        <a:rPr lang="sl-SI" b="0" i="1" smtClean="0">
                          <a:latin typeface="Cambria Math" panose="02040503050406030204" pitchFamily="18" charset="0"/>
                        </a:rPr>
                        <m:t>)</m:t>
                      </m:r>
                      <m:r>
                        <m:rPr>
                          <m:nor/>
                        </m:rPr>
                        <a:rPr lang="sl-SI" b="0" i="0" smtClean="0">
                          <a:latin typeface="Cambria Math" panose="02040503050406030204" pitchFamily="18" charset="0"/>
                        </a:rPr>
                        <m:t> </m:t>
                      </m:r>
                      <m:r>
                        <m:rPr>
                          <m:nor/>
                        </m:rPr>
                        <a:rPr lang="sl-SI" b="0" i="0" smtClean="0">
                          <a:latin typeface="Cambria Math" panose="02040503050406030204" pitchFamily="18" charset="0"/>
                        </a:rPr>
                        <m:t>mod</m:t>
                      </m:r>
                      <m:r>
                        <m:rPr>
                          <m:nor/>
                        </m:rPr>
                        <a:rPr lang="sl-SI" b="0" i="0" smtClean="0">
                          <a:latin typeface="Cambria Math" panose="02040503050406030204" pitchFamily="18" charset="0"/>
                        </a:rPr>
                        <m:t> 30</m:t>
                      </m:r>
                    </m:oMath>
                  </m:oMathPara>
                </a14:m>
                <a:endParaRPr lang="sl-SI" b="0" dirty="0"/>
              </a:p>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𝑒</m:t>
                      </m:r>
                      <m:r>
                        <a:rPr lang="sl-SI" b="0" i="1" smtClean="0">
                          <a:latin typeface="Cambria Math" panose="02040503050406030204" pitchFamily="18" charset="0"/>
                        </a:rPr>
                        <m:t>=</m:t>
                      </m:r>
                      <m:d>
                        <m:dPr>
                          <m:ctrlPr>
                            <a:rPr lang="sl-SI" b="0" i="1" smtClean="0">
                              <a:latin typeface="Cambria Math" panose="02040503050406030204" pitchFamily="18" charset="0"/>
                            </a:rPr>
                          </m:ctrlPr>
                        </m:dPr>
                        <m:e>
                          <m:r>
                            <a:rPr lang="sl-SI" b="0" i="1" smtClean="0">
                              <a:latin typeface="Cambria Math" panose="02040503050406030204" pitchFamily="18" charset="0"/>
                            </a:rPr>
                            <m:t>2⋅</m:t>
                          </m:r>
                          <m:r>
                            <a:rPr lang="sl-SI" b="0" i="1" smtClean="0">
                              <a:latin typeface="Cambria Math" panose="02040503050406030204" pitchFamily="18" charset="0"/>
                            </a:rPr>
                            <m:t>𝑏</m:t>
                          </m:r>
                          <m:r>
                            <a:rPr lang="sl-SI" b="0" i="1" smtClean="0">
                              <a:latin typeface="Cambria Math" panose="02040503050406030204" pitchFamily="18" charset="0"/>
                            </a:rPr>
                            <m:t>+4⋅</m:t>
                          </m:r>
                          <m:r>
                            <a:rPr lang="sl-SI" b="0" i="1" smtClean="0">
                              <a:latin typeface="Cambria Math" panose="02040503050406030204" pitchFamily="18" charset="0"/>
                            </a:rPr>
                            <m:t>𝑐</m:t>
                          </m:r>
                          <m:r>
                            <a:rPr lang="sl-SI" b="0" i="1" smtClean="0">
                              <a:latin typeface="Cambria Math" panose="02040503050406030204" pitchFamily="18" charset="0"/>
                            </a:rPr>
                            <m:t>+6⋅</m:t>
                          </m:r>
                          <m:r>
                            <a:rPr lang="sl-SI" b="0" i="1" smtClean="0">
                              <a:latin typeface="Cambria Math" panose="02040503050406030204" pitchFamily="18" charset="0"/>
                            </a:rPr>
                            <m:t>𝑑</m:t>
                          </m:r>
                          <m:r>
                            <a:rPr lang="sl-SI" b="0" i="1" smtClean="0">
                              <a:latin typeface="Cambria Math" panose="02040503050406030204" pitchFamily="18" charset="0"/>
                            </a:rPr>
                            <m:t>+</m:t>
                          </m:r>
                          <m:r>
                            <a:rPr lang="sl-SI" b="0" i="1" smtClean="0">
                              <a:latin typeface="Cambria Math" panose="02040503050406030204" pitchFamily="18" charset="0"/>
                            </a:rPr>
                            <m:t>𝑁</m:t>
                          </m:r>
                        </m:e>
                      </m:d>
                      <m:r>
                        <m:rPr>
                          <m:nor/>
                        </m:rPr>
                        <a:rPr lang="sl-SI" b="0" i="0" smtClean="0">
                          <a:latin typeface="Cambria Math" panose="02040503050406030204" pitchFamily="18" charset="0"/>
                        </a:rPr>
                        <m:t> </m:t>
                      </m:r>
                      <m:r>
                        <m:rPr>
                          <m:nor/>
                        </m:rPr>
                        <a:rPr lang="sl-SI" b="0" i="0" smtClean="0">
                          <a:latin typeface="Cambria Math" panose="02040503050406030204" pitchFamily="18" charset="0"/>
                        </a:rPr>
                        <m:t>mod</m:t>
                      </m:r>
                      <m:r>
                        <a:rPr lang="sl-SI" b="0" i="1" smtClean="0">
                          <a:latin typeface="Cambria Math" panose="02040503050406030204" pitchFamily="18" charset="0"/>
                        </a:rPr>
                        <m:t> 7</m:t>
                      </m:r>
                    </m:oMath>
                  </m:oMathPara>
                </a14:m>
                <a:endParaRPr lang="sl-SI" dirty="0"/>
              </a:p>
              <a:p>
                <a:pPr marL="0" indent="0">
                  <a:buNone/>
                </a:pPr>
                <a:endParaRPr lang="sl-SI" b="0" dirty="0"/>
              </a:p>
              <a:p>
                <a:pPr marL="0" indent="0">
                  <a:buNone/>
                </a:pPr>
                <a:endParaRPr lang="sl-SI" dirty="0"/>
              </a:p>
              <a:p>
                <a:pPr marL="0" indent="0">
                  <a:buNone/>
                </a:pPr>
                <a:endParaRPr lang="sl-SI" b="0" dirty="0"/>
              </a:p>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22+</m:t>
                      </m:r>
                      <m:r>
                        <a:rPr lang="sl-SI" b="0" i="1" smtClean="0">
                          <a:latin typeface="Cambria Math" panose="02040503050406030204" pitchFamily="18" charset="0"/>
                        </a:rPr>
                        <m:t>𝑑</m:t>
                      </m:r>
                      <m:r>
                        <a:rPr lang="sl-SI" b="0" i="1" smtClean="0">
                          <a:latin typeface="Cambria Math" panose="02040503050406030204" pitchFamily="18" charset="0"/>
                        </a:rPr>
                        <m:t>+</m:t>
                      </m:r>
                      <m:r>
                        <a:rPr lang="sl-SI" b="0" i="1" smtClean="0">
                          <a:latin typeface="Cambria Math" panose="02040503050406030204" pitchFamily="18" charset="0"/>
                        </a:rPr>
                        <m:t>𝑒</m:t>
                      </m:r>
                      <m:r>
                        <a:rPr lang="sl-SI" b="0" i="1" smtClean="0">
                          <a:latin typeface="Cambria Math" panose="02040503050406030204" pitchFamily="18" charset="0"/>
                        </a:rPr>
                        <m:t>. </m:t>
                      </m:r>
                      <m:r>
                        <m:rPr>
                          <m:nor/>
                        </m:rPr>
                        <a:rPr lang="sl-SI" b="0" i="0" smtClean="0">
                          <a:latin typeface="Cambria Math" panose="02040503050406030204" pitchFamily="18" charset="0"/>
                        </a:rPr>
                        <m:t>marec</m:t>
                      </m:r>
                    </m:oMath>
                  </m:oMathPara>
                </a14:m>
                <a:endParaRPr lang="sl-SI"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𝑑</m:t>
                      </m:r>
                      <m:r>
                        <a:rPr lang="sl-SI" b="0" i="1" smtClean="0">
                          <a:latin typeface="Cambria Math" panose="02040503050406030204" pitchFamily="18" charset="0"/>
                        </a:rPr>
                        <m:t>+</m:t>
                      </m:r>
                      <m:r>
                        <a:rPr lang="sl-SI" b="0" i="1" smtClean="0">
                          <a:latin typeface="Cambria Math" panose="02040503050406030204" pitchFamily="18" charset="0"/>
                        </a:rPr>
                        <m:t>𝑒</m:t>
                      </m:r>
                      <m:r>
                        <a:rPr lang="sl-SI" b="0" i="1" smtClean="0">
                          <a:latin typeface="Cambria Math" panose="02040503050406030204" pitchFamily="18" charset="0"/>
                        </a:rPr>
                        <m:t> −9. </m:t>
                      </m:r>
                      <m:r>
                        <m:rPr>
                          <m:sty m:val="p"/>
                        </m:rPr>
                        <a:rPr lang="sl-SI" b="0" i="1" smtClean="0">
                          <a:latin typeface="Cambria Math" panose="02040503050406030204" pitchFamily="18" charset="0"/>
                        </a:rPr>
                        <m:t>april</m:t>
                      </m:r>
                    </m:oMath>
                  </m:oMathPara>
                </a14:m>
                <a:endParaRPr lang="de-DE" dirty="0"/>
              </a:p>
            </p:txBody>
          </p:sp>
        </mc:Choice>
        <mc:Fallback xmlns="">
          <p:sp>
            <p:nvSpPr>
              <p:cNvPr id="6" name="Content Placeholder 5">
                <a:extLst>
                  <a:ext uri="{FF2B5EF4-FFF2-40B4-BE49-F238E27FC236}">
                    <a16:creationId xmlns:a16="http://schemas.microsoft.com/office/drawing/2014/main" id="{CA898A3B-5CC4-730C-C241-BBB4653ECA47}"/>
                  </a:ext>
                </a:extLst>
              </p:cNvPr>
              <p:cNvSpPr>
                <a:spLocks noGrp="1" noRot="1" noChangeAspect="1" noMove="1" noResize="1" noEditPoints="1" noAdjustHandles="1" noChangeArrowheads="1" noChangeShapeType="1" noTextEdit="1"/>
              </p:cNvSpPr>
              <p:nvPr>
                <p:ph idx="1"/>
              </p:nvPr>
            </p:nvSpPr>
            <p:spPr>
              <a:blipFill>
                <a:blip r:embed="rId6"/>
                <a:stretch>
                  <a:fillRect b="-1401"/>
                </a:stretch>
              </a:blipFill>
            </p:spPr>
            <p:txBody>
              <a:bodyPr/>
              <a:lstStyle/>
              <a:p>
                <a:r>
                  <a:rPr lang="de-DE">
                    <a:noFill/>
                  </a:rPr>
                  <a:t> </a:t>
                </a:r>
              </a:p>
            </p:txBody>
          </p:sp>
        </mc:Fallback>
      </mc:AlternateContent>
      <p:sp>
        <p:nvSpPr>
          <p:cNvPr id="2" name="Title 1">
            <a:extLst>
              <a:ext uri="{FF2B5EF4-FFF2-40B4-BE49-F238E27FC236}">
                <a16:creationId xmlns:a16="http://schemas.microsoft.com/office/drawing/2014/main" id="{B2FA727A-C845-81E0-C0ED-3058DFE4DDBC}"/>
              </a:ext>
            </a:extLst>
          </p:cNvPr>
          <p:cNvSpPr>
            <a:spLocks noGrp="1"/>
          </p:cNvSpPr>
          <p:nvPr>
            <p:ph type="title"/>
          </p:nvPr>
        </p:nvSpPr>
        <p:spPr/>
        <p:txBody>
          <a:bodyPr/>
          <a:lstStyle/>
          <a:p>
            <a:r>
              <a:rPr lang="sl-SI" b="1" dirty="0"/>
              <a:t>Gaussov algoritem – gregorijanski koledar</a:t>
            </a:r>
            <a:endParaRPr lang="de-DE" b="1" dirty="0"/>
          </a:p>
        </p:txBody>
      </p:sp>
      <p:cxnSp>
        <p:nvCxnSpPr>
          <p:cNvPr id="8" name="Straight Connector 7">
            <a:extLst>
              <a:ext uri="{FF2B5EF4-FFF2-40B4-BE49-F238E27FC236}">
                <a16:creationId xmlns:a16="http://schemas.microsoft.com/office/drawing/2014/main" id="{F3EBABCD-11BC-B7D9-D501-9984E678B8C4}"/>
              </a:ext>
            </a:extLst>
          </p:cNvPr>
          <p:cNvCxnSpPr>
            <a:cxnSpLocks/>
          </p:cNvCxnSpPr>
          <p:nvPr/>
        </p:nvCxnSpPr>
        <p:spPr>
          <a:xfrm>
            <a:off x="2908300" y="5054600"/>
            <a:ext cx="637540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57098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18AFB-AEDA-6734-EBDD-937D99678DD4}"/>
              </a:ext>
            </a:extLst>
          </p:cNvPr>
          <p:cNvSpPr>
            <a:spLocks noGrp="1"/>
          </p:cNvSpPr>
          <p:nvPr>
            <p:ph type="title"/>
          </p:nvPr>
        </p:nvSpPr>
        <p:spPr/>
        <p:txBody>
          <a:bodyPr/>
          <a:lstStyle/>
          <a:p>
            <a:r>
              <a:rPr lang="sl-SI" b="1" dirty="0"/>
              <a:t>Kdaj sploh praznujemo veliko noč?</a:t>
            </a:r>
            <a:endParaRPr lang="de-DE"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1CB094-6A81-0D26-C090-82CA1F314944}"/>
                  </a:ext>
                </a:extLst>
              </p:cNvPr>
              <p:cNvSpPr>
                <a:spLocks noGrp="1"/>
              </p:cNvSpPr>
              <p:nvPr>
                <p:ph idx="1"/>
              </p:nvPr>
            </p:nvSpPr>
            <p:spPr/>
            <p:txBody>
              <a:bodyPr/>
              <a:lstStyle/>
              <a:p>
                <a:r>
                  <a:rPr lang="sl-SI" dirty="0"/>
                  <a:t>„prva nedelja po prvi spomladanski polni luni“</a:t>
                </a:r>
              </a:p>
              <a:p>
                <a:pPr marL="0" indent="0">
                  <a:buNone/>
                </a:pPr>
                <a:endParaRPr lang="sl-SI" dirty="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sl-SI" b="0" i="1" smtClean="0">
                              <a:latin typeface="Cambria Math" panose="02040503050406030204" pitchFamily="18" charset="0"/>
                            </a:rPr>
                          </m:ctrlPr>
                        </m:sSubPr>
                        <m:e>
                          <m:r>
                            <a:rPr lang="sl-SI" b="0" i="1" smtClean="0">
                              <a:latin typeface="Cambria Math" panose="02040503050406030204" pitchFamily="18" charset="0"/>
                            </a:rPr>
                            <m:t>𝑛</m:t>
                          </m:r>
                        </m:e>
                        <m:sub>
                          <m:r>
                            <a:rPr lang="sl-SI" b="0" i="1" smtClean="0">
                              <a:latin typeface="Cambria Math" panose="02040503050406030204" pitchFamily="18" charset="0"/>
                            </a:rPr>
                            <m:t>𝑎</m:t>
                          </m:r>
                        </m:sub>
                      </m:sSub>
                      <m:r>
                        <a:rPr lang="sl-SI" b="0" i="1" smtClean="0">
                          <a:latin typeface="Cambria Math" panose="02040503050406030204" pitchFamily="18" charset="0"/>
                        </a:rPr>
                        <m:t>=(</m:t>
                      </m:r>
                      <m:r>
                        <a:rPr lang="sl-SI" b="0" i="1" smtClean="0">
                          <a:latin typeface="Cambria Math" panose="02040503050406030204" pitchFamily="18" charset="0"/>
                        </a:rPr>
                        <m:t>𝑙𝑒𝑡𝑜</m:t>
                      </m:r>
                      <m:r>
                        <a:rPr lang="sl-SI" b="0" i="1" smtClean="0">
                          <a:latin typeface="Cambria Math" panose="02040503050406030204" pitchFamily="18" charset="0"/>
                        </a:rPr>
                        <m:t> </m:t>
                      </m:r>
                      <m:r>
                        <m:rPr>
                          <m:nor/>
                        </m:rPr>
                        <a:rPr lang="sl-SI" b="0" i="0" smtClean="0">
                          <a:latin typeface="Cambria Math" panose="02040503050406030204" pitchFamily="18" charset="0"/>
                        </a:rPr>
                        <m:t>mod</m:t>
                      </m:r>
                      <m:r>
                        <a:rPr lang="sl-SI" b="0" i="1" smtClean="0">
                          <a:latin typeface="Cambria Math" panose="02040503050406030204" pitchFamily="18" charset="0"/>
                        </a:rPr>
                        <m:t> 19)+1</m:t>
                      </m:r>
                    </m:oMath>
                  </m:oMathPara>
                </a14:m>
                <a:endParaRPr lang="sl-SI" dirty="0"/>
              </a:p>
            </p:txBody>
          </p:sp>
        </mc:Choice>
        <mc:Fallback xmlns="">
          <p:sp>
            <p:nvSpPr>
              <p:cNvPr id="3" name="Content Placeholder 2">
                <a:extLst>
                  <a:ext uri="{FF2B5EF4-FFF2-40B4-BE49-F238E27FC236}">
                    <a16:creationId xmlns:a16="http://schemas.microsoft.com/office/drawing/2014/main" id="{B21CB094-6A81-0D26-C090-82CA1F314944}"/>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de-DE">
                    <a:noFill/>
                  </a:rPr>
                  <a:t> </a:t>
                </a:r>
              </a:p>
            </p:txBody>
          </p:sp>
        </mc:Fallback>
      </mc:AlternateContent>
      <p:cxnSp>
        <p:nvCxnSpPr>
          <p:cNvPr id="6" name="Straight Connector 5">
            <a:extLst>
              <a:ext uri="{FF2B5EF4-FFF2-40B4-BE49-F238E27FC236}">
                <a16:creationId xmlns:a16="http://schemas.microsoft.com/office/drawing/2014/main" id="{7DEA9D87-822A-024D-095D-8273D9B0F606}"/>
              </a:ext>
            </a:extLst>
          </p:cNvPr>
          <p:cNvCxnSpPr>
            <a:cxnSpLocks/>
          </p:cNvCxnSpPr>
          <p:nvPr/>
        </p:nvCxnSpPr>
        <p:spPr>
          <a:xfrm>
            <a:off x="1155700" y="2070100"/>
            <a:ext cx="66675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9070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BD05E5A-0A8E-A689-DA51-650E09F7D9D0}"/>
                  </a:ext>
                </a:extLst>
              </p:cNvPr>
              <p:cNvSpPr>
                <a:spLocks noGrp="1"/>
              </p:cNvSpPr>
              <p:nvPr>
                <p:ph idx="1"/>
              </p:nvPr>
            </p:nvSpPr>
            <p:spPr>
              <a:xfrm>
                <a:off x="838200" y="742950"/>
                <a:ext cx="10515600" cy="5249068"/>
              </a:xfrm>
            </p:spPr>
            <p:txBody>
              <a:bodyPr>
                <a:noAutofit/>
              </a:bodyPr>
              <a:lstStyle/>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22+</m:t>
                      </m:r>
                      <m:r>
                        <a:rPr lang="sl-SI" b="0" i="1" smtClean="0">
                          <a:latin typeface="Cambria Math" panose="02040503050406030204" pitchFamily="18" charset="0"/>
                        </a:rPr>
                        <m:t>𝑑</m:t>
                      </m:r>
                      <m:r>
                        <a:rPr lang="sl-SI" b="0" i="1" smtClean="0">
                          <a:latin typeface="Cambria Math" panose="02040503050406030204" pitchFamily="18" charset="0"/>
                        </a:rPr>
                        <m:t>+</m:t>
                      </m:r>
                      <m:r>
                        <a:rPr lang="sl-SI" b="0" i="1" smtClean="0">
                          <a:latin typeface="Cambria Math" panose="02040503050406030204" pitchFamily="18" charset="0"/>
                        </a:rPr>
                        <m:t>𝑒</m:t>
                      </m:r>
                      <m:r>
                        <a:rPr lang="sl-SI" b="0" i="1" smtClean="0">
                          <a:latin typeface="Cambria Math" panose="02040503050406030204" pitchFamily="18" charset="0"/>
                        </a:rPr>
                        <m:t>. </m:t>
                      </m:r>
                      <m:r>
                        <m:rPr>
                          <m:nor/>
                        </m:rPr>
                        <a:rPr lang="sl-SI" b="0" i="0" smtClean="0">
                          <a:latin typeface="Cambria Math" panose="02040503050406030204" pitchFamily="18" charset="0"/>
                        </a:rPr>
                        <m:t>marec</m:t>
                      </m:r>
                      <m:r>
                        <m:rPr>
                          <m:nor/>
                        </m:rPr>
                        <a:rPr lang="sl-SI" b="0" i="0" smtClean="0">
                          <a:latin typeface="Cambria Math" panose="02040503050406030204" pitchFamily="18" charset="0"/>
                        </a:rPr>
                        <m:t> </m:t>
                      </m:r>
                      <m:r>
                        <a:rPr lang="sl-SI" b="0" i="1" smtClean="0">
                          <a:latin typeface="Cambria Math" panose="02040503050406030204" pitchFamily="18" charset="0"/>
                        </a:rPr>
                        <m:t>𝑙𝑒𝑡𝑜</m:t>
                      </m:r>
                    </m:oMath>
                  </m:oMathPara>
                </a14:m>
                <a:endParaRPr lang="sl-SI" dirty="0"/>
              </a:p>
              <a:p>
                <a:pPr marL="0" indent="0">
                  <a:buNone/>
                </a:pPr>
                <a14:m>
                  <m:oMathPara xmlns:m="http://schemas.openxmlformats.org/officeDocument/2006/math">
                    <m:oMathParaPr>
                      <m:jc m:val="centerGroup"/>
                    </m:oMathParaPr>
                    <m:oMath xmlns:m="http://schemas.openxmlformats.org/officeDocument/2006/math">
                      <m:r>
                        <a:rPr lang="sl-SI" i="1">
                          <a:latin typeface="Cambria Math" panose="02040503050406030204" pitchFamily="18" charset="0"/>
                        </a:rPr>
                        <m:t>2</m:t>
                      </m:r>
                      <m:r>
                        <a:rPr lang="sl-SI" b="0" i="1" smtClean="0">
                          <a:latin typeface="Cambria Math" panose="02040503050406030204" pitchFamily="18" charset="0"/>
                        </a:rPr>
                        <m:t>1. </m:t>
                      </m:r>
                      <m:r>
                        <m:rPr>
                          <m:nor/>
                        </m:rPr>
                        <a:rPr lang="sl-SI" b="0" i="0" smtClean="0">
                          <a:latin typeface="Cambria Math" panose="02040503050406030204" pitchFamily="18" charset="0"/>
                        </a:rPr>
                        <m:t>marec</m:t>
                      </m:r>
                      <m:r>
                        <m:rPr>
                          <m:nor/>
                        </m:rPr>
                        <a:rPr lang="sl-SI" b="0" i="0" smtClean="0">
                          <a:latin typeface="Cambria Math" panose="02040503050406030204" pitchFamily="18" charset="0"/>
                        </a:rPr>
                        <m:t> </m:t>
                      </m:r>
                      <m:r>
                        <a:rPr lang="sl-SI" b="0" i="1" smtClean="0">
                          <a:latin typeface="Cambria Math" panose="02040503050406030204" pitchFamily="18" charset="0"/>
                        </a:rPr>
                        <m:t>1700</m:t>
                      </m:r>
                    </m:oMath>
                  </m:oMathPara>
                </a14:m>
                <a:endParaRPr lang="sl-SI" b="0" dirty="0"/>
              </a:p>
              <a:p>
                <a:pPr marL="0" indent="0">
                  <a:lnSpc>
                    <a:spcPct val="100000"/>
                  </a:lnSpc>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𝑑</m:t>
                      </m:r>
                      <m:r>
                        <a:rPr lang="sl-SI" b="0" i="1" smtClean="0">
                          <a:latin typeface="Cambria Math" panose="02040503050406030204" pitchFamily="18" charset="0"/>
                        </a:rPr>
                        <m:t>+</m:t>
                      </m:r>
                      <m:r>
                        <a:rPr lang="sl-SI" b="0" i="1" smtClean="0">
                          <a:latin typeface="Cambria Math" panose="02040503050406030204" pitchFamily="18" charset="0"/>
                        </a:rPr>
                        <m:t>𝑒</m:t>
                      </m:r>
                      <m:r>
                        <a:rPr lang="sl-SI" b="0" i="1" smtClean="0">
                          <a:latin typeface="Cambria Math" panose="02040503050406030204" pitchFamily="18" charset="0"/>
                        </a:rPr>
                        <m:t>+1+</m:t>
                      </m:r>
                      <m:r>
                        <a:rPr lang="sl-SI" b="0" i="1" smtClean="0">
                          <a:latin typeface="Cambria Math" panose="02040503050406030204" pitchFamily="18" charset="0"/>
                        </a:rPr>
                        <m:t>𝑖</m:t>
                      </m:r>
                      <m:r>
                        <a:rPr lang="sl-SI" b="0" i="1" smtClean="0">
                          <a:latin typeface="Cambria Math" panose="02040503050406030204" pitchFamily="18" charset="0"/>
                        </a:rPr>
                        <m:t>+365 </m:t>
                      </m:r>
                      <m:d>
                        <m:dPr>
                          <m:ctrlPr>
                            <a:rPr lang="sl-SI" b="0" i="1" smtClean="0">
                              <a:latin typeface="Cambria Math" panose="02040503050406030204" pitchFamily="18" charset="0"/>
                            </a:rPr>
                          </m:ctrlPr>
                        </m:dPr>
                        <m:e>
                          <m:r>
                            <a:rPr lang="sl-SI" b="0" i="1" smtClean="0">
                              <a:latin typeface="Cambria Math" panose="02040503050406030204" pitchFamily="18" charset="0"/>
                            </a:rPr>
                            <m:t>𝑙𝑒𝑡𝑜</m:t>
                          </m:r>
                          <m:r>
                            <a:rPr lang="sl-SI" b="0" i="1" smtClean="0">
                              <a:latin typeface="Cambria Math" panose="02040503050406030204" pitchFamily="18" charset="0"/>
                            </a:rPr>
                            <m:t> −1700</m:t>
                          </m:r>
                        </m:e>
                      </m:d>
                    </m:oMath>
                  </m:oMathPara>
                </a14:m>
                <a:endParaRPr lang="sl-SI" b="0" dirty="0"/>
              </a:p>
              <a:p>
                <a:pPr marL="0" indent="0">
                  <a:lnSpc>
                    <a:spcPct val="110000"/>
                  </a:lnSpc>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𝑖</m:t>
                      </m:r>
                      <m:r>
                        <a:rPr lang="sl-SI" b="0" i="1" smtClean="0">
                          <a:latin typeface="Cambria Math" panose="02040503050406030204" pitchFamily="18" charset="0"/>
                        </a:rPr>
                        <m:t>=</m:t>
                      </m:r>
                      <m:d>
                        <m:dPr>
                          <m:begChr m:val="⌊"/>
                          <m:endChr m:val="⌋"/>
                          <m:ctrlPr>
                            <a:rPr lang="sl-SI" b="0" i="1" smtClean="0">
                              <a:latin typeface="Cambria Math" panose="02040503050406030204" pitchFamily="18" charset="0"/>
                            </a:rPr>
                          </m:ctrlPr>
                        </m:dPr>
                        <m:e>
                          <m:f>
                            <m:fPr>
                              <m:ctrlPr>
                                <a:rPr lang="sl-SI" b="0" i="1" smtClean="0">
                                  <a:latin typeface="Cambria Math" panose="02040503050406030204" pitchFamily="18" charset="0"/>
                                </a:rPr>
                              </m:ctrlPr>
                            </m:fPr>
                            <m:num>
                              <m:r>
                                <a:rPr lang="sl-SI" b="0" i="1" smtClean="0">
                                  <a:latin typeface="Cambria Math" panose="02040503050406030204" pitchFamily="18" charset="0"/>
                                </a:rPr>
                                <m:t>𝑙𝑒𝑡𝑜</m:t>
                              </m:r>
                              <m:r>
                                <a:rPr lang="sl-SI" b="0" i="1" smtClean="0">
                                  <a:latin typeface="Cambria Math" panose="02040503050406030204" pitchFamily="18" charset="0"/>
                                </a:rPr>
                                <m:t> −1700</m:t>
                              </m:r>
                            </m:num>
                            <m:den>
                              <m:r>
                                <a:rPr lang="sl-SI" b="0" i="1" smtClean="0">
                                  <a:latin typeface="Cambria Math" panose="02040503050406030204" pitchFamily="18" charset="0"/>
                                </a:rPr>
                                <m:t>4</m:t>
                              </m:r>
                            </m:den>
                          </m:f>
                        </m:e>
                      </m:d>
                      <m:r>
                        <a:rPr lang="sl-SI" b="0" i="1" smtClean="0">
                          <a:latin typeface="Cambria Math" panose="02040503050406030204" pitchFamily="18" charset="0"/>
                        </a:rPr>
                        <m:t>−</m:t>
                      </m:r>
                      <m:d>
                        <m:dPr>
                          <m:begChr m:val="⌊"/>
                          <m:endChr m:val="⌋"/>
                          <m:ctrlPr>
                            <a:rPr lang="sl-SI" b="0" i="1" smtClean="0">
                              <a:latin typeface="Cambria Math" panose="02040503050406030204" pitchFamily="18" charset="0"/>
                            </a:rPr>
                          </m:ctrlPr>
                        </m:dPr>
                        <m:e>
                          <m:f>
                            <m:fPr>
                              <m:ctrlPr>
                                <a:rPr lang="sl-SI" b="0" i="1" smtClean="0">
                                  <a:latin typeface="Cambria Math" panose="02040503050406030204" pitchFamily="18" charset="0"/>
                                </a:rPr>
                              </m:ctrlPr>
                            </m:fPr>
                            <m:num>
                              <m:r>
                                <a:rPr lang="sl-SI" b="0" i="1" smtClean="0">
                                  <a:latin typeface="Cambria Math" panose="02040503050406030204" pitchFamily="18" charset="0"/>
                                </a:rPr>
                                <m:t>𝑙𝑒𝑡𝑜</m:t>
                              </m:r>
                              <m:r>
                                <a:rPr lang="sl-SI" b="0" i="1" smtClean="0">
                                  <a:latin typeface="Cambria Math" panose="02040503050406030204" pitchFamily="18" charset="0"/>
                                </a:rPr>
                                <m:t> −1700</m:t>
                              </m:r>
                            </m:num>
                            <m:den>
                              <m:r>
                                <a:rPr lang="sl-SI" b="0" i="1" smtClean="0">
                                  <a:latin typeface="Cambria Math" panose="02040503050406030204" pitchFamily="18" charset="0"/>
                                </a:rPr>
                                <m:t>100</m:t>
                              </m:r>
                            </m:den>
                          </m:f>
                        </m:e>
                      </m:d>
                      <m:r>
                        <a:rPr lang="sl-SI" b="0" i="1" smtClean="0">
                          <a:latin typeface="Cambria Math" panose="02040503050406030204" pitchFamily="18" charset="0"/>
                        </a:rPr>
                        <m:t>+</m:t>
                      </m:r>
                      <m:d>
                        <m:dPr>
                          <m:begChr m:val="⌊"/>
                          <m:endChr m:val="⌋"/>
                          <m:ctrlPr>
                            <a:rPr lang="sl-SI" b="0" i="1" smtClean="0">
                              <a:latin typeface="Cambria Math" panose="02040503050406030204" pitchFamily="18" charset="0"/>
                            </a:rPr>
                          </m:ctrlPr>
                        </m:dPr>
                        <m:e>
                          <m:f>
                            <m:fPr>
                              <m:ctrlPr>
                                <a:rPr lang="sl-SI" b="0" i="1" smtClean="0">
                                  <a:latin typeface="Cambria Math" panose="02040503050406030204" pitchFamily="18" charset="0"/>
                                </a:rPr>
                              </m:ctrlPr>
                            </m:fPr>
                            <m:num>
                              <m:r>
                                <a:rPr lang="sl-SI" b="0" i="1" smtClean="0">
                                  <a:latin typeface="Cambria Math" panose="02040503050406030204" pitchFamily="18" charset="0"/>
                                </a:rPr>
                                <m:t>𝑙𝑒𝑡𝑜</m:t>
                              </m:r>
                              <m:r>
                                <a:rPr lang="sl-SI" b="0" i="1" smtClean="0">
                                  <a:latin typeface="Cambria Math" panose="02040503050406030204" pitchFamily="18" charset="0"/>
                                </a:rPr>
                                <m:t> −1700</m:t>
                              </m:r>
                            </m:num>
                            <m:den>
                              <m:r>
                                <a:rPr lang="sl-SI" b="0" i="1" smtClean="0">
                                  <a:latin typeface="Cambria Math" panose="02040503050406030204" pitchFamily="18" charset="0"/>
                                </a:rPr>
                                <m:t>400</m:t>
                              </m:r>
                            </m:den>
                          </m:f>
                        </m:e>
                      </m:d>
                    </m:oMath>
                  </m:oMathPara>
                </a14:m>
                <a:endParaRPr lang="sl-SI" dirty="0"/>
              </a:p>
              <a:p>
                <a:pPr marL="0" indent="0">
                  <a:lnSpc>
                    <a:spcPct val="150000"/>
                  </a:lnSpc>
                  <a:buNone/>
                </a:pPr>
                <a14:m>
                  <m:oMathPara xmlns:m="http://schemas.openxmlformats.org/officeDocument/2006/math">
                    <m:oMathParaPr>
                      <m:jc m:val="centerGroup"/>
                    </m:oMathParaPr>
                    <m:oMath xmlns:m="http://schemas.openxmlformats.org/officeDocument/2006/math">
                      <m:r>
                        <a:rPr lang="sl-SI" sz="2200" b="0" i="1" smtClean="0">
                          <a:latin typeface="Cambria Math" panose="02040503050406030204" pitchFamily="18" charset="0"/>
                        </a:rPr>
                        <m:t>𝑖</m:t>
                      </m:r>
                      <m:r>
                        <a:rPr lang="sl-SI" sz="2200" i="1">
                          <a:latin typeface="Cambria Math" panose="02040503050406030204" pitchFamily="18" charset="0"/>
                        </a:rPr>
                        <m:t>=</m:t>
                      </m:r>
                      <m:f>
                        <m:fPr>
                          <m:ctrlPr>
                            <a:rPr lang="sl-SI" sz="2200" i="1" smtClean="0">
                              <a:latin typeface="Cambria Math" panose="02040503050406030204" pitchFamily="18" charset="0"/>
                            </a:rPr>
                          </m:ctrlPr>
                        </m:fPr>
                        <m:num>
                          <m:r>
                            <a:rPr lang="sl-SI" sz="2200" b="0" i="1" smtClean="0">
                              <a:latin typeface="Cambria Math" panose="02040503050406030204" pitchFamily="18" charset="0"/>
                            </a:rPr>
                            <m:t>𝑙𝑒𝑡𝑜</m:t>
                          </m:r>
                          <m:r>
                            <a:rPr lang="sl-SI" sz="2200" b="0" i="1" smtClean="0">
                              <a:latin typeface="Cambria Math" panose="02040503050406030204" pitchFamily="18" charset="0"/>
                            </a:rPr>
                            <m:t> −1700−(</m:t>
                          </m:r>
                          <m:r>
                            <a:rPr lang="sl-SI" sz="2200" b="0" i="1" smtClean="0">
                              <a:latin typeface="Cambria Math" panose="02040503050406030204" pitchFamily="18" charset="0"/>
                            </a:rPr>
                            <m:t>𝑙𝑒𝑡𝑜</m:t>
                          </m:r>
                          <m:r>
                            <a:rPr lang="sl-SI" sz="2200" b="0" i="1" smtClean="0">
                              <a:latin typeface="Cambria Math" panose="02040503050406030204" pitchFamily="18" charset="0"/>
                            </a:rPr>
                            <m:t> </m:t>
                          </m:r>
                          <m:r>
                            <m:rPr>
                              <m:nor/>
                            </m:rPr>
                            <a:rPr lang="sl-SI" sz="2200" b="0" i="0" smtClean="0">
                              <a:latin typeface="Cambria Math" panose="02040503050406030204" pitchFamily="18" charset="0"/>
                            </a:rPr>
                            <m:t>mod</m:t>
                          </m:r>
                          <m:r>
                            <a:rPr lang="sl-SI" sz="2200" b="0" i="1" smtClean="0">
                              <a:latin typeface="Cambria Math" panose="02040503050406030204" pitchFamily="18" charset="0"/>
                            </a:rPr>
                            <m:t> 4)</m:t>
                          </m:r>
                        </m:num>
                        <m:den>
                          <m:r>
                            <a:rPr lang="sl-SI" sz="2200" b="0" i="1" smtClean="0">
                              <a:latin typeface="Cambria Math" panose="02040503050406030204" pitchFamily="18" charset="0"/>
                            </a:rPr>
                            <m:t>4</m:t>
                          </m:r>
                        </m:den>
                      </m:f>
                      <m:r>
                        <a:rPr lang="sl-SI" sz="2200" b="0" i="1" smtClean="0">
                          <a:latin typeface="Cambria Math" panose="02040503050406030204" pitchFamily="18" charset="0"/>
                        </a:rPr>
                        <m:t> −</m:t>
                      </m:r>
                      <m:r>
                        <a:rPr lang="sl-SI" sz="2200" b="0" i="1" smtClean="0">
                          <a:latin typeface="Cambria Math" panose="02040503050406030204" pitchFamily="18" charset="0"/>
                        </a:rPr>
                        <m:t>𝑐𝑒𝑛</m:t>
                      </m:r>
                      <m:r>
                        <a:rPr lang="sl-SI" sz="2200" b="0" i="1" smtClean="0">
                          <a:latin typeface="Cambria Math" panose="02040503050406030204" pitchFamily="18" charset="0"/>
                        </a:rPr>
                        <m:t>+18+</m:t>
                      </m:r>
                      <m:f>
                        <m:fPr>
                          <m:ctrlPr>
                            <a:rPr lang="sl-SI" sz="2200" b="0" i="1" smtClean="0">
                              <a:latin typeface="Cambria Math" panose="02040503050406030204" pitchFamily="18" charset="0"/>
                            </a:rPr>
                          </m:ctrlPr>
                        </m:fPr>
                        <m:num>
                          <m:r>
                            <a:rPr lang="sl-SI" sz="2200" b="0" i="1" smtClean="0">
                              <a:latin typeface="Cambria Math" panose="02040503050406030204" pitchFamily="18" charset="0"/>
                            </a:rPr>
                            <m:t>𝑐𝑒𝑛</m:t>
                          </m:r>
                          <m:r>
                            <a:rPr lang="sl-SI" sz="2200" b="0" i="1" smtClean="0">
                              <a:latin typeface="Cambria Math" panose="02040503050406030204" pitchFamily="18" charset="0"/>
                            </a:rPr>
                            <m:t> −17 −((</m:t>
                          </m:r>
                          <m:r>
                            <a:rPr lang="sl-SI" sz="2200" b="0" i="1" smtClean="0">
                              <a:latin typeface="Cambria Math" panose="02040503050406030204" pitchFamily="18" charset="0"/>
                            </a:rPr>
                            <m:t>𝑐𝑒𝑛</m:t>
                          </m:r>
                          <m:r>
                            <a:rPr lang="sl-SI" sz="2200" b="0" i="1" smtClean="0">
                              <a:latin typeface="Cambria Math" panose="02040503050406030204" pitchFamily="18" charset="0"/>
                            </a:rPr>
                            <m:t> −1) </m:t>
                          </m:r>
                          <m:r>
                            <m:rPr>
                              <m:nor/>
                            </m:rPr>
                            <a:rPr lang="sl-SI" sz="2200" b="0" i="0" smtClean="0">
                              <a:latin typeface="Cambria Math" panose="02040503050406030204" pitchFamily="18" charset="0"/>
                            </a:rPr>
                            <m:t>mod</m:t>
                          </m:r>
                          <m:r>
                            <a:rPr lang="sl-SI" sz="2200" b="0" i="1" smtClean="0">
                              <a:latin typeface="Cambria Math" panose="02040503050406030204" pitchFamily="18" charset="0"/>
                            </a:rPr>
                            <m:t> 4)</m:t>
                          </m:r>
                        </m:num>
                        <m:den>
                          <m:r>
                            <a:rPr lang="sl-SI" sz="2200" b="0" i="1" smtClean="0">
                              <a:latin typeface="Cambria Math" panose="02040503050406030204" pitchFamily="18" charset="0"/>
                            </a:rPr>
                            <m:t>4</m:t>
                          </m:r>
                        </m:den>
                      </m:f>
                    </m:oMath>
                  </m:oMathPara>
                </a14:m>
                <a:endParaRPr lang="sl-SI" sz="2200" dirty="0"/>
              </a:p>
              <a:p>
                <a:pPr marL="0" indent="0">
                  <a:lnSpc>
                    <a:spcPct val="110000"/>
                  </a:lnSpc>
                  <a:buNone/>
                </a:pPr>
                <a:endParaRPr lang="sl-SI" sz="2000" dirty="0"/>
              </a:p>
              <a:p>
                <a:pPr marL="0" indent="0">
                  <a:lnSpc>
                    <a:spcPct val="110000"/>
                  </a:lnSpc>
                  <a:buNone/>
                </a:pPr>
                <a14:m>
                  <m:oMathPara xmlns:m="http://schemas.openxmlformats.org/officeDocument/2006/math">
                    <m:oMathParaPr>
                      <m:jc m:val="centerGroup"/>
                    </m:oMathParaPr>
                    <m:oMath xmlns:m="http://schemas.openxmlformats.org/officeDocument/2006/math">
                      <m:r>
                        <a:rPr lang="sl-SI" i="1">
                          <a:latin typeface="Cambria Math" panose="02040503050406030204" pitchFamily="18" charset="0"/>
                        </a:rPr>
                        <m:t>𝑑</m:t>
                      </m:r>
                      <m:r>
                        <a:rPr lang="sl-SI" i="1">
                          <a:latin typeface="Cambria Math" panose="02040503050406030204" pitchFamily="18" charset="0"/>
                        </a:rPr>
                        <m:t>+</m:t>
                      </m:r>
                      <m:r>
                        <a:rPr lang="sl-SI" i="1">
                          <a:latin typeface="Cambria Math" panose="02040503050406030204" pitchFamily="18" charset="0"/>
                        </a:rPr>
                        <m:t>𝑒</m:t>
                      </m:r>
                      <m:r>
                        <a:rPr lang="sl-SI" i="1">
                          <a:latin typeface="Cambria Math" panose="02040503050406030204" pitchFamily="18" charset="0"/>
                        </a:rPr>
                        <m:t>+1+</m:t>
                      </m:r>
                      <m:r>
                        <a:rPr lang="sl-SI" i="1">
                          <a:latin typeface="Cambria Math" panose="02040503050406030204" pitchFamily="18" charset="0"/>
                        </a:rPr>
                        <m:t>𝑖</m:t>
                      </m:r>
                      <m:r>
                        <a:rPr lang="sl-SI" i="1">
                          <a:latin typeface="Cambria Math" panose="02040503050406030204" pitchFamily="18" charset="0"/>
                        </a:rPr>
                        <m:t>+365 </m:t>
                      </m:r>
                      <m:d>
                        <m:dPr>
                          <m:ctrlPr>
                            <a:rPr lang="sl-SI" i="1">
                              <a:latin typeface="Cambria Math" panose="02040503050406030204" pitchFamily="18" charset="0"/>
                            </a:rPr>
                          </m:ctrlPr>
                        </m:dPr>
                        <m:e>
                          <m:r>
                            <a:rPr lang="sl-SI" i="1">
                              <a:latin typeface="Cambria Math" panose="02040503050406030204" pitchFamily="18" charset="0"/>
                            </a:rPr>
                            <m:t>𝑙𝑒𝑡𝑜</m:t>
                          </m:r>
                          <m:r>
                            <a:rPr lang="sl-SI" i="1">
                              <a:latin typeface="Cambria Math" panose="02040503050406030204" pitchFamily="18" charset="0"/>
                            </a:rPr>
                            <m:t> −1700</m:t>
                          </m:r>
                        </m:e>
                      </m:d>
                      <m:r>
                        <a:rPr lang="sl-SI" i="1">
                          <a:latin typeface="Cambria Math" panose="02040503050406030204" pitchFamily="18" charset="0"/>
                        </a:rPr>
                        <m:t> </m:t>
                      </m:r>
                      <m:r>
                        <m:rPr>
                          <m:nor/>
                        </m:rPr>
                        <a:rPr lang="sl-SI">
                          <a:latin typeface="Cambria Math" panose="02040503050406030204" pitchFamily="18" charset="0"/>
                        </a:rPr>
                        <m:t>mod</m:t>
                      </m:r>
                      <m:r>
                        <a:rPr lang="sl-SI" i="1">
                          <a:latin typeface="Cambria Math" panose="02040503050406030204" pitchFamily="18" charset="0"/>
                        </a:rPr>
                        <m:t> 7=0</m:t>
                      </m:r>
                    </m:oMath>
                  </m:oMathPara>
                </a14:m>
                <a:endParaRPr lang="de-DE" dirty="0"/>
              </a:p>
              <a:p>
                <a:pPr marL="0" indent="0">
                  <a:lnSpc>
                    <a:spcPct val="110000"/>
                  </a:lnSpc>
                  <a:buNone/>
                </a:pPr>
                <a:endParaRPr lang="sl-SI" dirty="0"/>
              </a:p>
              <a:p>
                <a:pPr marL="0" indent="0">
                  <a:lnSpc>
                    <a:spcPct val="110000"/>
                  </a:lnSpc>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𝑒</m:t>
                      </m:r>
                      <m:r>
                        <a:rPr lang="sl-SI" b="0" i="1" smtClean="0">
                          <a:latin typeface="Cambria Math" panose="02040503050406030204" pitchFamily="18" charset="0"/>
                        </a:rPr>
                        <m:t>=</m:t>
                      </m:r>
                      <m:d>
                        <m:dPr>
                          <m:ctrlPr>
                            <a:rPr lang="sl-SI" b="0" i="1" smtClean="0">
                              <a:latin typeface="Cambria Math" panose="02040503050406030204" pitchFamily="18" charset="0"/>
                            </a:rPr>
                          </m:ctrlPr>
                        </m:dPr>
                        <m:e>
                          <m:r>
                            <a:rPr lang="sl-SI" b="0" i="1" smtClean="0">
                              <a:latin typeface="Cambria Math" panose="02040503050406030204" pitchFamily="18" charset="0"/>
                            </a:rPr>
                            <m:t>2</m:t>
                          </m:r>
                          <m:r>
                            <a:rPr lang="sl-SI" b="0" i="1" smtClean="0">
                              <a:latin typeface="Cambria Math" panose="02040503050406030204" pitchFamily="18" charset="0"/>
                            </a:rPr>
                            <m:t>𝑏</m:t>
                          </m:r>
                          <m:r>
                            <a:rPr lang="sl-SI" b="0" i="1" smtClean="0">
                              <a:latin typeface="Cambria Math" panose="02040503050406030204" pitchFamily="18" charset="0"/>
                            </a:rPr>
                            <m:t> + 4</m:t>
                          </m:r>
                          <m:r>
                            <a:rPr lang="sl-SI" b="0" i="1" smtClean="0">
                              <a:latin typeface="Cambria Math" panose="02040503050406030204" pitchFamily="18" charset="0"/>
                            </a:rPr>
                            <m:t>𝑐</m:t>
                          </m:r>
                          <m:r>
                            <a:rPr lang="sl-SI" b="0" i="1" smtClean="0">
                              <a:latin typeface="Cambria Math" panose="02040503050406030204" pitchFamily="18" charset="0"/>
                            </a:rPr>
                            <m:t> + 6</m:t>
                          </m:r>
                          <m:r>
                            <a:rPr lang="sl-SI" b="0" i="1" smtClean="0">
                              <a:latin typeface="Cambria Math" panose="02040503050406030204" pitchFamily="18" charset="0"/>
                            </a:rPr>
                            <m:t>𝑑</m:t>
                          </m:r>
                          <m:r>
                            <a:rPr lang="sl-SI" b="0" i="1" smtClean="0">
                              <a:latin typeface="Cambria Math" panose="02040503050406030204" pitchFamily="18" charset="0"/>
                            </a:rPr>
                            <m:t> + </m:t>
                          </m:r>
                          <m:r>
                            <a:rPr lang="sl-SI" b="0" i="1" smtClean="0">
                              <a:latin typeface="Cambria Math" panose="02040503050406030204" pitchFamily="18" charset="0"/>
                            </a:rPr>
                            <m:t>𝑁</m:t>
                          </m:r>
                        </m:e>
                      </m:d>
                      <m:r>
                        <m:rPr>
                          <m:nor/>
                        </m:rPr>
                        <a:rPr lang="sl-SI" b="0" i="0" smtClean="0">
                          <a:latin typeface="Cambria Math" panose="02040503050406030204" pitchFamily="18" charset="0"/>
                        </a:rPr>
                        <m:t> </m:t>
                      </m:r>
                      <m:r>
                        <m:rPr>
                          <m:nor/>
                        </m:rPr>
                        <a:rPr lang="sl-SI" b="0" i="0" smtClean="0">
                          <a:latin typeface="Cambria Math" panose="02040503050406030204" pitchFamily="18" charset="0"/>
                        </a:rPr>
                        <m:t>mod</m:t>
                      </m:r>
                      <m:r>
                        <a:rPr lang="sl-SI" b="0" i="1" smtClean="0">
                          <a:latin typeface="Cambria Math" panose="02040503050406030204" pitchFamily="18" charset="0"/>
                        </a:rPr>
                        <m:t> 7</m:t>
                      </m:r>
                      <m:r>
                        <m:rPr>
                          <m:nor/>
                        </m:rPr>
                        <a:rPr lang="sl-SI" b="0" i="0" smtClean="0">
                          <a:latin typeface="Cambria Math" panose="02040503050406030204" pitchFamily="18" charset="0"/>
                        </a:rPr>
                        <m:t>,  </m:t>
                      </m:r>
                      <m:r>
                        <a:rPr lang="sl-SI" b="0" i="1" smtClean="0">
                          <a:latin typeface="Cambria Math" panose="02040503050406030204" pitchFamily="18" charset="0"/>
                        </a:rPr>
                        <m:t>𝑁</m:t>
                      </m:r>
                      <m:r>
                        <a:rPr lang="sl-SI" b="0" i="1" smtClean="0">
                          <a:latin typeface="Cambria Math" panose="02040503050406030204" pitchFamily="18" charset="0"/>
                        </a:rPr>
                        <m:t>=(4+</m:t>
                      </m:r>
                      <m:r>
                        <a:rPr lang="sl-SI" b="0" i="1" smtClean="0">
                          <a:latin typeface="Cambria Math" panose="02040503050406030204" pitchFamily="18" charset="0"/>
                        </a:rPr>
                        <m:t>𝑘</m:t>
                      </m:r>
                      <m:r>
                        <a:rPr lang="sl-SI" b="0" i="1" smtClean="0">
                          <a:latin typeface="Cambria Math" panose="02040503050406030204" pitchFamily="18" charset="0"/>
                        </a:rPr>
                        <m:t>−</m:t>
                      </m:r>
                      <m:r>
                        <a:rPr lang="sl-SI" b="0" i="1" smtClean="0">
                          <a:latin typeface="Cambria Math" panose="02040503050406030204" pitchFamily="18" charset="0"/>
                        </a:rPr>
                        <m:t>𝑞</m:t>
                      </m:r>
                      <m:r>
                        <a:rPr lang="sl-SI" b="0" i="1" smtClean="0">
                          <a:latin typeface="Cambria Math" panose="02040503050406030204" pitchFamily="18" charset="0"/>
                        </a:rPr>
                        <m:t>)</m:t>
                      </m:r>
                      <m:r>
                        <m:rPr>
                          <m:nor/>
                        </m:rPr>
                        <a:rPr lang="sl-SI" b="0" i="0" smtClean="0">
                          <a:latin typeface="Cambria Math" panose="02040503050406030204" pitchFamily="18" charset="0"/>
                        </a:rPr>
                        <m:t> </m:t>
                      </m:r>
                      <m:r>
                        <m:rPr>
                          <m:nor/>
                        </m:rPr>
                        <a:rPr lang="sl-SI" b="0" i="0" smtClean="0">
                          <a:latin typeface="Cambria Math" panose="02040503050406030204" pitchFamily="18" charset="0"/>
                        </a:rPr>
                        <m:t>mod</m:t>
                      </m:r>
                      <m:r>
                        <m:rPr>
                          <m:nor/>
                        </m:rPr>
                        <a:rPr lang="sl-SI" b="0" i="0" smtClean="0">
                          <a:latin typeface="Cambria Math" panose="02040503050406030204" pitchFamily="18" charset="0"/>
                        </a:rPr>
                        <m:t> 7</m:t>
                      </m:r>
                    </m:oMath>
                  </m:oMathPara>
                </a14:m>
                <a:endParaRPr lang="sl-SI" dirty="0"/>
              </a:p>
            </p:txBody>
          </p:sp>
        </mc:Choice>
        <mc:Fallback xmlns="">
          <p:sp>
            <p:nvSpPr>
              <p:cNvPr id="4" name="Content Placeholder 2">
                <a:extLst>
                  <a:ext uri="{FF2B5EF4-FFF2-40B4-BE49-F238E27FC236}">
                    <a16:creationId xmlns:a16="http://schemas.microsoft.com/office/drawing/2014/main" id="{5BD05E5A-0A8E-A689-DA51-650E09F7D9D0}"/>
                  </a:ext>
                </a:extLst>
              </p:cNvPr>
              <p:cNvSpPr>
                <a:spLocks noGrp="1" noRot="1" noChangeAspect="1" noMove="1" noResize="1" noEditPoints="1" noAdjustHandles="1" noChangeArrowheads="1" noChangeShapeType="1" noTextEdit="1"/>
              </p:cNvSpPr>
              <p:nvPr>
                <p:ph idx="1"/>
              </p:nvPr>
            </p:nvSpPr>
            <p:spPr>
              <a:xfrm>
                <a:off x="838200" y="742950"/>
                <a:ext cx="10515600" cy="5249068"/>
              </a:xfrm>
              <a:blipFill>
                <a:blip r:embed="rId3"/>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375847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A400-DB05-D506-A380-0DB5756E7DFF}"/>
              </a:ext>
            </a:extLst>
          </p:cNvPr>
          <p:cNvSpPr>
            <a:spLocks noGrp="1"/>
          </p:cNvSpPr>
          <p:nvPr>
            <p:ph type="title"/>
          </p:nvPr>
        </p:nvSpPr>
        <p:spPr/>
        <p:txBody>
          <a:bodyPr/>
          <a:lstStyle/>
          <a:p>
            <a:r>
              <a:rPr lang="sl-SI" b="1" dirty="0"/>
              <a:t>Izjemi</a:t>
            </a:r>
            <a:endParaRPr lang="de-DE"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054876-E731-01EA-87D9-D4F8A6745012}"/>
                  </a:ext>
                </a:extLst>
              </p:cNvPr>
              <p:cNvSpPr>
                <a:spLocks noGrp="1"/>
              </p:cNvSpPr>
              <p:nvPr>
                <p:ph idx="1"/>
              </p:nvPr>
            </p:nvSpPr>
            <p:spPr/>
            <p:txBody>
              <a:bodyPr/>
              <a:lstStyle/>
              <a:p>
                <a:pPr marL="514350" indent="-514350">
                  <a:buFont typeface="+mj-lt"/>
                  <a:buAutoNum type="arabicPeriod"/>
                </a:pPr>
                <a:r>
                  <a:rPr lang="sl-SI" dirty="0"/>
                  <a:t>Če za datum velike noči dobimo 26. april, namesto tega vedno vzamemo 19. april.</a:t>
                </a:r>
              </a:p>
              <a:p>
                <a:pPr marL="514350" indent="-514350">
                  <a:buFont typeface="+mj-lt"/>
                  <a:buAutoNum type="arabicPeriod"/>
                </a:pPr>
                <a:r>
                  <a:rPr lang="sl-SI" dirty="0"/>
                  <a:t>Če dobimo </a:t>
                </a:r>
                <a14:m>
                  <m:oMath xmlns:m="http://schemas.openxmlformats.org/officeDocument/2006/math">
                    <m:r>
                      <a:rPr lang="sl-SI" b="0" i="1" smtClean="0">
                        <a:latin typeface="Cambria Math" panose="02040503050406030204" pitchFamily="18" charset="0"/>
                      </a:rPr>
                      <m:t>𝑑</m:t>
                    </m:r>
                    <m:r>
                      <a:rPr lang="sl-SI" b="0" i="1" smtClean="0">
                        <a:latin typeface="Cambria Math" panose="02040503050406030204" pitchFamily="18" charset="0"/>
                      </a:rPr>
                      <m:t>=28</m:t>
                    </m:r>
                  </m:oMath>
                </a14:m>
                <a:r>
                  <a:rPr lang="sl-SI" dirty="0"/>
                  <a:t> in </a:t>
                </a:r>
                <a14:m>
                  <m:oMath xmlns:m="http://schemas.openxmlformats.org/officeDocument/2006/math">
                    <m:r>
                      <a:rPr lang="sl-SI" b="0" i="1" smtClean="0">
                        <a:latin typeface="Cambria Math" panose="02040503050406030204" pitchFamily="18" charset="0"/>
                      </a:rPr>
                      <m:t>𝑒</m:t>
                    </m:r>
                    <m:r>
                      <a:rPr lang="sl-SI" b="0" i="1" smtClean="0">
                        <a:latin typeface="Cambria Math" panose="02040503050406030204" pitchFamily="18" charset="0"/>
                      </a:rPr>
                      <m:t>=6</m:t>
                    </m:r>
                  </m:oMath>
                </a14:m>
                <a:r>
                  <a:rPr lang="sl-SI" dirty="0"/>
                  <a:t> ter število </a:t>
                </a:r>
                <a14:m>
                  <m:oMath xmlns:m="http://schemas.openxmlformats.org/officeDocument/2006/math">
                    <m:r>
                      <a:rPr lang="sl-SI" b="0" i="1" smtClean="0">
                        <a:latin typeface="Cambria Math" panose="02040503050406030204" pitchFamily="18" charset="0"/>
                      </a:rPr>
                      <m:t>11⋅</m:t>
                    </m:r>
                    <m:r>
                      <a:rPr lang="sl-SI" b="0" i="1" smtClean="0">
                        <a:latin typeface="Cambria Math" panose="02040503050406030204" pitchFamily="18" charset="0"/>
                      </a:rPr>
                      <m:t>𝑀</m:t>
                    </m:r>
                    <m:r>
                      <a:rPr lang="sl-SI" b="0" i="1" smtClean="0">
                        <a:latin typeface="Cambria Math" panose="02040503050406030204" pitchFamily="18" charset="0"/>
                      </a:rPr>
                      <m:t>+11</m:t>
                    </m:r>
                  </m:oMath>
                </a14:m>
                <a:r>
                  <a:rPr lang="sl-SI" dirty="0"/>
                  <a:t> pri deljenju s 30 da ostanek, manjši od 19, namesto 25. aprila vzamemo 18.</a:t>
                </a:r>
              </a:p>
              <a:p>
                <a:endParaRPr lang="de-DE" dirty="0"/>
              </a:p>
            </p:txBody>
          </p:sp>
        </mc:Choice>
        <mc:Fallback xmlns="">
          <p:sp>
            <p:nvSpPr>
              <p:cNvPr id="3" name="Content Placeholder 2">
                <a:extLst>
                  <a:ext uri="{FF2B5EF4-FFF2-40B4-BE49-F238E27FC236}">
                    <a16:creationId xmlns:a16="http://schemas.microsoft.com/office/drawing/2014/main" id="{39054876-E731-01EA-87D9-D4F8A6745012}"/>
                  </a:ext>
                </a:extLst>
              </p:cNvPr>
              <p:cNvSpPr>
                <a:spLocks noGrp="1" noRot="1" noChangeAspect="1" noMove="1" noResize="1" noEditPoints="1" noAdjustHandles="1" noChangeArrowheads="1" noChangeShapeType="1" noTextEdit="1"/>
              </p:cNvSpPr>
              <p:nvPr>
                <p:ph idx="1"/>
              </p:nvPr>
            </p:nvSpPr>
            <p:spPr>
              <a:blipFill>
                <a:blip r:embed="rId3"/>
                <a:stretch>
                  <a:fillRect l="-1217" t="-2381" r="-1217"/>
                </a:stretch>
              </a:blipFill>
            </p:spPr>
            <p:txBody>
              <a:bodyPr/>
              <a:lstStyle/>
              <a:p>
                <a:r>
                  <a:rPr lang="de-DE">
                    <a:noFill/>
                  </a:rPr>
                  <a:t> </a:t>
                </a:r>
              </a:p>
            </p:txBody>
          </p:sp>
        </mc:Fallback>
      </mc:AlternateContent>
    </p:spTree>
    <p:extLst>
      <p:ext uri="{BB962C8B-B14F-4D97-AF65-F5344CB8AC3E}">
        <p14:creationId xmlns:p14="http://schemas.microsoft.com/office/powerpoint/2010/main" val="1323085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271A7-39AA-AB81-11E0-8E64FEB17182}"/>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94B2C459-EF58-2F76-6340-8061EDBCFE36}"/>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929082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516E5-1DD2-E61F-2569-EB6ECCF2077C}"/>
              </a:ext>
            </a:extLst>
          </p:cNvPr>
          <p:cNvSpPr>
            <a:spLocks noGrp="1"/>
          </p:cNvSpPr>
          <p:nvPr>
            <p:ph type="title"/>
          </p:nvPr>
        </p:nvSpPr>
        <p:spPr/>
        <p:txBody>
          <a:bodyPr/>
          <a:lstStyle/>
          <a:p>
            <a:r>
              <a:rPr lang="sl-SI" b="1" dirty="0"/>
              <a:t>Viri in literatura</a:t>
            </a:r>
            <a:endParaRPr lang="de-DE" b="1" dirty="0"/>
          </a:p>
        </p:txBody>
      </p:sp>
      <p:sp>
        <p:nvSpPr>
          <p:cNvPr id="3" name="Content Placeholder 2">
            <a:extLst>
              <a:ext uri="{FF2B5EF4-FFF2-40B4-BE49-F238E27FC236}">
                <a16:creationId xmlns:a16="http://schemas.microsoft.com/office/drawing/2014/main" id="{0F85E0E4-F7A8-DDA6-C65A-A7B4076DC416}"/>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3219194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C814-AAF3-D593-7B9D-CA031AA7909F}"/>
              </a:ext>
            </a:extLst>
          </p:cNvPr>
          <p:cNvSpPr>
            <a:spLocks noGrp="1"/>
          </p:cNvSpPr>
          <p:nvPr>
            <p:ph type="title"/>
          </p:nvPr>
        </p:nvSpPr>
        <p:spPr/>
        <p:txBody>
          <a:bodyPr/>
          <a:lstStyle/>
          <a:p>
            <a:r>
              <a:rPr lang="sl-SI" b="1" dirty="0"/>
              <a:t>TODO</a:t>
            </a:r>
            <a:endParaRPr lang="de-DE" b="1" dirty="0"/>
          </a:p>
        </p:txBody>
      </p:sp>
      <p:sp>
        <p:nvSpPr>
          <p:cNvPr id="3" name="Content Placeholder 2">
            <a:extLst>
              <a:ext uri="{FF2B5EF4-FFF2-40B4-BE49-F238E27FC236}">
                <a16:creationId xmlns:a16="http://schemas.microsoft.com/office/drawing/2014/main" id="{AB3ADFBA-71F6-5F09-0F55-44D8D8CA2955}"/>
              </a:ext>
            </a:extLst>
          </p:cNvPr>
          <p:cNvSpPr>
            <a:spLocks noGrp="1"/>
          </p:cNvSpPr>
          <p:nvPr>
            <p:ph idx="1"/>
          </p:nvPr>
        </p:nvSpPr>
        <p:spPr/>
        <p:txBody>
          <a:bodyPr/>
          <a:lstStyle/>
          <a:p>
            <a:pPr marL="0" indent="0">
              <a:buNone/>
            </a:pPr>
            <a:r>
              <a:rPr lang="sl-SI" dirty="0"/>
              <a:t>dodaj vir original popravek od </a:t>
            </a:r>
            <a:r>
              <a:rPr lang="sl-SI" dirty="0" err="1"/>
              <a:t>gaussa</a:t>
            </a:r>
            <a:r>
              <a:rPr lang="sl-SI" dirty="0"/>
              <a:t> iz 1816</a:t>
            </a:r>
            <a:endParaRPr lang="de-DE" dirty="0"/>
          </a:p>
        </p:txBody>
      </p:sp>
    </p:spTree>
    <p:extLst>
      <p:ext uri="{BB962C8B-B14F-4D97-AF65-F5344CB8AC3E}">
        <p14:creationId xmlns:p14="http://schemas.microsoft.com/office/powerpoint/2010/main" val="1957149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18AFB-AEDA-6734-EBDD-937D99678DD4}"/>
              </a:ext>
            </a:extLst>
          </p:cNvPr>
          <p:cNvSpPr>
            <a:spLocks noGrp="1"/>
          </p:cNvSpPr>
          <p:nvPr>
            <p:ph type="title"/>
          </p:nvPr>
        </p:nvSpPr>
        <p:spPr/>
        <p:txBody>
          <a:bodyPr/>
          <a:lstStyle/>
          <a:p>
            <a:r>
              <a:rPr lang="sl-SI" b="1" dirty="0"/>
              <a:t>Kdaj sploh praznujemo veliko noč?</a:t>
            </a:r>
            <a:endParaRPr lang="de-DE"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1CB094-6A81-0D26-C090-82CA1F314944}"/>
                  </a:ext>
                </a:extLst>
              </p:cNvPr>
              <p:cNvSpPr>
                <a:spLocks noGrp="1"/>
              </p:cNvSpPr>
              <p:nvPr>
                <p:ph idx="1"/>
              </p:nvPr>
            </p:nvSpPr>
            <p:spPr/>
            <p:txBody>
              <a:bodyPr/>
              <a:lstStyle/>
              <a:p>
                <a:r>
                  <a:rPr lang="sl-SI" dirty="0"/>
                  <a:t>„prva nedelja po prvi spomladanski polni luni“</a:t>
                </a:r>
              </a:p>
              <a:p>
                <a:pPr marL="0" indent="0">
                  <a:buNone/>
                </a:pPr>
                <a:endParaRPr lang="sl-SI" dirty="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sl-SI" b="0" i="1" smtClean="0">
                              <a:latin typeface="Cambria Math" panose="02040503050406030204" pitchFamily="18" charset="0"/>
                            </a:rPr>
                          </m:ctrlPr>
                        </m:sSubPr>
                        <m:e>
                          <m:r>
                            <a:rPr lang="sl-SI" b="0" i="1" smtClean="0">
                              <a:latin typeface="Cambria Math" panose="02040503050406030204" pitchFamily="18" charset="0"/>
                            </a:rPr>
                            <m:t>𝑛</m:t>
                          </m:r>
                        </m:e>
                        <m:sub>
                          <m:r>
                            <a:rPr lang="sl-SI" b="0" i="1" smtClean="0">
                              <a:latin typeface="Cambria Math" panose="02040503050406030204" pitchFamily="18" charset="0"/>
                            </a:rPr>
                            <m:t>𝑎</m:t>
                          </m:r>
                        </m:sub>
                      </m:sSub>
                      <m:r>
                        <a:rPr lang="sl-SI" b="0" i="1" smtClean="0">
                          <a:latin typeface="Cambria Math" panose="02040503050406030204" pitchFamily="18" charset="0"/>
                        </a:rPr>
                        <m:t>=(</m:t>
                      </m:r>
                      <m:r>
                        <a:rPr lang="sl-SI" b="0" i="1" smtClean="0">
                          <a:latin typeface="Cambria Math" panose="02040503050406030204" pitchFamily="18" charset="0"/>
                        </a:rPr>
                        <m:t>𝑙𝑒𝑡𝑜</m:t>
                      </m:r>
                      <m:r>
                        <a:rPr lang="sl-SI" b="0" i="1" smtClean="0">
                          <a:latin typeface="Cambria Math" panose="02040503050406030204" pitchFamily="18" charset="0"/>
                        </a:rPr>
                        <m:t> </m:t>
                      </m:r>
                      <m:r>
                        <m:rPr>
                          <m:nor/>
                        </m:rPr>
                        <a:rPr lang="sl-SI" b="0" i="0" smtClean="0">
                          <a:latin typeface="Cambria Math" panose="02040503050406030204" pitchFamily="18" charset="0"/>
                        </a:rPr>
                        <m:t>mod</m:t>
                      </m:r>
                      <m:r>
                        <a:rPr lang="sl-SI" b="0" i="1" smtClean="0">
                          <a:latin typeface="Cambria Math" panose="02040503050406030204" pitchFamily="18" charset="0"/>
                        </a:rPr>
                        <m:t> 19)+1</m:t>
                      </m:r>
                    </m:oMath>
                  </m:oMathPara>
                </a14:m>
                <a:endParaRPr lang="sl-SI"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sl-SI" b="0" i="1" smtClean="0">
                              <a:latin typeface="Cambria Math" panose="02040503050406030204" pitchFamily="18" charset="0"/>
                            </a:rPr>
                          </m:ctrlPr>
                        </m:sSubPr>
                        <m:e>
                          <m:r>
                            <a:rPr lang="sl-SI" b="0" i="1" smtClean="0">
                              <a:latin typeface="Cambria Math" panose="02040503050406030204" pitchFamily="18" charset="0"/>
                            </a:rPr>
                            <m:t>𝑒</m:t>
                          </m:r>
                        </m:e>
                        <m:sub>
                          <m:r>
                            <a:rPr lang="sl-SI" b="0" i="1" smtClean="0">
                              <a:latin typeface="Cambria Math" panose="02040503050406030204" pitchFamily="18" charset="0"/>
                            </a:rPr>
                            <m:t>𝑗</m:t>
                          </m:r>
                        </m:sub>
                      </m:sSub>
                      <m:r>
                        <a:rPr lang="sl-SI" b="0" i="1" smtClean="0">
                          <a:latin typeface="Cambria Math" panose="02040503050406030204" pitchFamily="18" charset="0"/>
                        </a:rPr>
                        <m:t>=(11⋅</m:t>
                      </m:r>
                      <m:d>
                        <m:dPr>
                          <m:ctrlPr>
                            <a:rPr lang="sl-SI" b="0" i="1" smtClean="0">
                              <a:latin typeface="Cambria Math" panose="02040503050406030204" pitchFamily="18" charset="0"/>
                            </a:rPr>
                          </m:ctrlPr>
                        </m:dPr>
                        <m:e>
                          <m:sSub>
                            <m:sSubPr>
                              <m:ctrlPr>
                                <a:rPr lang="sl-SI" b="0" i="1" smtClean="0">
                                  <a:latin typeface="Cambria Math" panose="02040503050406030204" pitchFamily="18" charset="0"/>
                                </a:rPr>
                              </m:ctrlPr>
                            </m:sSubPr>
                            <m:e>
                              <m:r>
                                <a:rPr lang="sl-SI" b="0" i="1" smtClean="0">
                                  <a:latin typeface="Cambria Math" panose="02040503050406030204" pitchFamily="18" charset="0"/>
                                </a:rPr>
                                <m:t>𝑛</m:t>
                              </m:r>
                            </m:e>
                            <m:sub>
                              <m:r>
                                <a:rPr lang="sl-SI" b="0" i="1" smtClean="0">
                                  <a:latin typeface="Cambria Math" panose="02040503050406030204" pitchFamily="18" charset="0"/>
                                </a:rPr>
                                <m:t>𝑎</m:t>
                              </m:r>
                            </m:sub>
                          </m:sSub>
                          <m:r>
                            <a:rPr lang="sl-SI" b="0" i="1" smtClean="0">
                              <a:latin typeface="Cambria Math" panose="02040503050406030204" pitchFamily="18" charset="0"/>
                            </a:rPr>
                            <m:t>−1</m:t>
                          </m:r>
                        </m:e>
                      </m:d>
                      <m:r>
                        <a:rPr lang="sl-SI" b="0" i="1" smtClean="0">
                          <a:latin typeface="Cambria Math" panose="02040503050406030204" pitchFamily="18" charset="0"/>
                        </a:rPr>
                        <m:t>) </m:t>
                      </m:r>
                      <m:r>
                        <m:rPr>
                          <m:nor/>
                        </m:rPr>
                        <a:rPr lang="sl-SI" b="0" i="0" smtClean="0">
                          <a:latin typeface="Cambria Math" panose="02040503050406030204" pitchFamily="18" charset="0"/>
                        </a:rPr>
                        <m:t>mod</m:t>
                      </m:r>
                      <m:r>
                        <a:rPr lang="sl-SI" b="0" i="1" smtClean="0">
                          <a:latin typeface="Cambria Math" panose="02040503050406030204" pitchFamily="18" charset="0"/>
                        </a:rPr>
                        <m:t> 30</m:t>
                      </m:r>
                    </m:oMath>
                  </m:oMathPara>
                </a14:m>
                <a:endParaRPr lang="sl-SI" dirty="0"/>
              </a:p>
              <a:p>
                <a:pPr marL="0" indent="0" algn="ctr">
                  <a:buNone/>
                </a:pPr>
                <a14:m>
                  <m:oMath xmlns:m="http://schemas.openxmlformats.org/officeDocument/2006/math">
                    <m:r>
                      <a:rPr lang="sl-SI" b="0" i="1" smtClean="0">
                        <a:latin typeface="Cambria Math" panose="02040503050406030204" pitchFamily="18" charset="0"/>
                      </a:rPr>
                      <m:t>𝑆</m:t>
                    </m:r>
                    <m:r>
                      <a:rPr lang="sl-SI" b="0" i="1" smtClean="0">
                        <a:latin typeface="Cambria Math" panose="02040503050406030204" pitchFamily="18" charset="0"/>
                      </a:rPr>
                      <m:t>=</m:t>
                    </m:r>
                    <m:d>
                      <m:dPr>
                        <m:begChr m:val="⌊"/>
                        <m:endChr m:val="⌋"/>
                        <m:ctrlPr>
                          <a:rPr lang="sl-SI" b="0" i="1" smtClean="0">
                            <a:latin typeface="Cambria Math" panose="02040503050406030204" pitchFamily="18" charset="0"/>
                          </a:rPr>
                        </m:ctrlPr>
                      </m:dPr>
                      <m:e>
                        <m:f>
                          <m:fPr>
                            <m:ctrlPr>
                              <a:rPr lang="sl-SI" b="0" i="1" smtClean="0">
                                <a:latin typeface="Cambria Math" panose="02040503050406030204" pitchFamily="18" charset="0"/>
                              </a:rPr>
                            </m:ctrlPr>
                          </m:fPr>
                          <m:num>
                            <m:r>
                              <a:rPr lang="sl-SI" b="0" i="1" smtClean="0">
                                <a:latin typeface="Cambria Math" panose="02040503050406030204" pitchFamily="18" charset="0"/>
                              </a:rPr>
                              <m:t>3⋅</m:t>
                            </m:r>
                            <m:r>
                              <a:rPr lang="sl-SI" b="0" i="1" smtClean="0">
                                <a:latin typeface="Cambria Math" panose="02040503050406030204" pitchFamily="18" charset="0"/>
                              </a:rPr>
                              <m:t>𝑐𝑒𝑛</m:t>
                            </m:r>
                          </m:num>
                          <m:den>
                            <m:r>
                              <a:rPr lang="sl-SI" b="0" i="1" smtClean="0">
                                <a:latin typeface="Cambria Math" panose="02040503050406030204" pitchFamily="18" charset="0"/>
                              </a:rPr>
                              <m:t>4</m:t>
                            </m:r>
                          </m:den>
                        </m:f>
                      </m:e>
                    </m:d>
                  </m:oMath>
                </a14:m>
                <a:r>
                  <a:rPr lang="sl-SI" dirty="0"/>
                  <a:t> 		</a:t>
                </a:r>
                <a14:m>
                  <m:oMath xmlns:m="http://schemas.openxmlformats.org/officeDocument/2006/math">
                    <m:r>
                      <a:rPr lang="sl-SI" b="0" i="1" smtClean="0">
                        <a:latin typeface="Cambria Math" panose="02040503050406030204" pitchFamily="18" charset="0"/>
                      </a:rPr>
                      <m:t>𝐿</m:t>
                    </m:r>
                    <m:r>
                      <a:rPr lang="sl-SI" b="0" i="1" smtClean="0">
                        <a:latin typeface="Cambria Math" panose="02040503050406030204" pitchFamily="18" charset="0"/>
                      </a:rPr>
                      <m:t>= </m:t>
                    </m:r>
                    <m:d>
                      <m:dPr>
                        <m:begChr m:val="⌊"/>
                        <m:endChr m:val="⌋"/>
                        <m:ctrlPr>
                          <a:rPr lang="sl-SI" b="0" i="1" smtClean="0">
                            <a:latin typeface="Cambria Math" panose="02040503050406030204" pitchFamily="18" charset="0"/>
                          </a:rPr>
                        </m:ctrlPr>
                      </m:dPr>
                      <m:e>
                        <m:f>
                          <m:fPr>
                            <m:ctrlPr>
                              <a:rPr lang="sl-SI" b="0" i="1" smtClean="0">
                                <a:latin typeface="Cambria Math" panose="02040503050406030204" pitchFamily="18" charset="0"/>
                              </a:rPr>
                            </m:ctrlPr>
                          </m:fPr>
                          <m:num>
                            <m:r>
                              <a:rPr lang="sl-SI" b="0" i="1" smtClean="0">
                                <a:latin typeface="Cambria Math" panose="02040503050406030204" pitchFamily="18" charset="0"/>
                              </a:rPr>
                              <m:t>8⋅</m:t>
                            </m:r>
                            <m:r>
                              <a:rPr lang="sl-SI" b="0" i="1" smtClean="0">
                                <a:latin typeface="Cambria Math" panose="02040503050406030204" pitchFamily="18" charset="0"/>
                              </a:rPr>
                              <m:t>𝑐𝑒𝑛</m:t>
                            </m:r>
                            <m:r>
                              <a:rPr lang="sl-SI" b="0" i="1" smtClean="0">
                                <a:latin typeface="Cambria Math" panose="02040503050406030204" pitchFamily="18" charset="0"/>
                              </a:rPr>
                              <m:t>+5</m:t>
                            </m:r>
                          </m:num>
                          <m:den>
                            <m:r>
                              <a:rPr lang="sl-SI" b="0" i="1" smtClean="0">
                                <a:latin typeface="Cambria Math" panose="02040503050406030204" pitchFamily="18" charset="0"/>
                              </a:rPr>
                              <m:t>25</m:t>
                            </m:r>
                          </m:den>
                        </m:f>
                      </m:e>
                    </m:d>
                  </m:oMath>
                </a14:m>
                <a:endParaRPr lang="sl-SI" b="0" dirty="0"/>
              </a:p>
              <a:p>
                <a:pPr marL="0" indent="0" algn="ctr">
                  <a:lnSpc>
                    <a:spcPct val="130000"/>
                  </a:lnSpc>
                  <a:buNone/>
                </a:pPr>
                <a14:m>
                  <m:oMathPara xmlns:m="http://schemas.openxmlformats.org/officeDocument/2006/math">
                    <m:oMathParaPr>
                      <m:jc m:val="centerGroup"/>
                    </m:oMathParaPr>
                    <m:oMath xmlns:m="http://schemas.openxmlformats.org/officeDocument/2006/math">
                      <m:sSub>
                        <m:sSubPr>
                          <m:ctrlPr>
                            <a:rPr lang="sl-SI" b="0" i="1" smtClean="0">
                              <a:latin typeface="Cambria Math" panose="02040503050406030204" pitchFamily="18" charset="0"/>
                            </a:rPr>
                          </m:ctrlPr>
                        </m:sSubPr>
                        <m:e>
                          <m:r>
                            <a:rPr lang="sl-SI" b="0" i="1" smtClean="0">
                              <a:latin typeface="Cambria Math" panose="02040503050406030204" pitchFamily="18" charset="0"/>
                            </a:rPr>
                            <m:t>𝑒</m:t>
                          </m:r>
                        </m:e>
                        <m:sub>
                          <m:r>
                            <a:rPr lang="sl-SI" b="0" i="1" smtClean="0">
                              <a:latin typeface="Cambria Math" panose="02040503050406030204" pitchFamily="18" charset="0"/>
                            </a:rPr>
                            <m:t>𝑔</m:t>
                          </m:r>
                        </m:sub>
                      </m:sSub>
                      <m:r>
                        <a:rPr lang="sl-SI" b="0" i="1" smtClean="0">
                          <a:latin typeface="Cambria Math" panose="02040503050406030204" pitchFamily="18" charset="0"/>
                        </a:rPr>
                        <m:t>=</m:t>
                      </m:r>
                      <m:d>
                        <m:dPr>
                          <m:ctrlPr>
                            <a:rPr lang="sl-SI" b="0" i="1" smtClean="0">
                              <a:latin typeface="Cambria Math" panose="02040503050406030204" pitchFamily="18" charset="0"/>
                            </a:rPr>
                          </m:ctrlPr>
                        </m:dPr>
                        <m:e>
                          <m:sSub>
                            <m:sSubPr>
                              <m:ctrlPr>
                                <a:rPr lang="sl-SI" b="0" i="1" smtClean="0">
                                  <a:latin typeface="Cambria Math" panose="02040503050406030204" pitchFamily="18" charset="0"/>
                                </a:rPr>
                              </m:ctrlPr>
                            </m:sSubPr>
                            <m:e>
                              <m:r>
                                <a:rPr lang="sl-SI" b="0" i="1" smtClean="0">
                                  <a:latin typeface="Cambria Math" panose="02040503050406030204" pitchFamily="18" charset="0"/>
                                </a:rPr>
                                <m:t>𝑒</m:t>
                              </m:r>
                            </m:e>
                            <m:sub>
                              <m:r>
                                <a:rPr lang="sl-SI" b="0" i="1" smtClean="0">
                                  <a:latin typeface="Cambria Math" panose="02040503050406030204" pitchFamily="18" charset="0"/>
                                </a:rPr>
                                <m:t>𝑗</m:t>
                              </m:r>
                            </m:sub>
                          </m:sSub>
                          <m:r>
                            <a:rPr lang="sl-SI" b="0" i="1" smtClean="0">
                              <a:latin typeface="Cambria Math" panose="02040503050406030204" pitchFamily="18" charset="0"/>
                            </a:rPr>
                            <m:t>−</m:t>
                          </m:r>
                          <m:r>
                            <a:rPr lang="sl-SI" b="0" i="1" smtClean="0">
                              <a:latin typeface="Cambria Math" panose="02040503050406030204" pitchFamily="18" charset="0"/>
                            </a:rPr>
                            <m:t>𝑆</m:t>
                          </m:r>
                          <m:r>
                            <a:rPr lang="sl-SI" b="0" i="1" smtClean="0">
                              <a:latin typeface="Cambria Math" panose="02040503050406030204" pitchFamily="18" charset="0"/>
                            </a:rPr>
                            <m:t>+</m:t>
                          </m:r>
                          <m:r>
                            <a:rPr lang="sl-SI" b="0" i="1" smtClean="0">
                              <a:latin typeface="Cambria Math" panose="02040503050406030204" pitchFamily="18" charset="0"/>
                            </a:rPr>
                            <m:t>𝐿</m:t>
                          </m:r>
                          <m:r>
                            <a:rPr lang="sl-SI" b="0" i="1" smtClean="0">
                              <a:latin typeface="Cambria Math" panose="02040503050406030204" pitchFamily="18" charset="0"/>
                            </a:rPr>
                            <m:t>+8</m:t>
                          </m:r>
                        </m:e>
                      </m:d>
                      <m:r>
                        <a:rPr lang="sl-SI" b="0" i="1" smtClean="0">
                          <a:latin typeface="Cambria Math" panose="02040503050406030204" pitchFamily="18" charset="0"/>
                        </a:rPr>
                        <m:t> </m:t>
                      </m:r>
                      <m:r>
                        <m:rPr>
                          <m:sty m:val="p"/>
                        </m:rPr>
                        <a:rPr lang="sl-SI" b="0" i="1" smtClean="0">
                          <a:latin typeface="Cambria Math" panose="02040503050406030204" pitchFamily="18" charset="0"/>
                        </a:rPr>
                        <m:t>mod</m:t>
                      </m:r>
                      <m:r>
                        <a:rPr lang="sl-SI" b="0" i="1" smtClean="0">
                          <a:latin typeface="Cambria Math" panose="02040503050406030204" pitchFamily="18" charset="0"/>
                        </a:rPr>
                        <m:t> 30</m:t>
                      </m:r>
                    </m:oMath>
                  </m:oMathPara>
                </a14:m>
                <a:endParaRPr lang="sl-SI" dirty="0"/>
              </a:p>
            </p:txBody>
          </p:sp>
        </mc:Choice>
        <mc:Fallback xmlns="">
          <p:sp>
            <p:nvSpPr>
              <p:cNvPr id="3" name="Content Placeholder 2">
                <a:extLst>
                  <a:ext uri="{FF2B5EF4-FFF2-40B4-BE49-F238E27FC236}">
                    <a16:creationId xmlns:a16="http://schemas.microsoft.com/office/drawing/2014/main" id="{B21CB094-6A81-0D26-C090-82CA1F314944}"/>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de-DE">
                    <a:noFill/>
                  </a:rPr>
                  <a:t> </a:t>
                </a:r>
              </a:p>
            </p:txBody>
          </p:sp>
        </mc:Fallback>
      </mc:AlternateContent>
      <p:cxnSp>
        <p:nvCxnSpPr>
          <p:cNvPr id="6" name="Straight Connector 5">
            <a:extLst>
              <a:ext uri="{FF2B5EF4-FFF2-40B4-BE49-F238E27FC236}">
                <a16:creationId xmlns:a16="http://schemas.microsoft.com/office/drawing/2014/main" id="{7DEA9D87-822A-024D-095D-8273D9B0F606}"/>
              </a:ext>
            </a:extLst>
          </p:cNvPr>
          <p:cNvCxnSpPr>
            <a:cxnSpLocks/>
          </p:cNvCxnSpPr>
          <p:nvPr/>
        </p:nvCxnSpPr>
        <p:spPr>
          <a:xfrm>
            <a:off x="1155700" y="2070100"/>
            <a:ext cx="66675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5696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A727A-C845-81E0-C0ED-3058DFE4DDBC}"/>
              </a:ext>
            </a:extLst>
          </p:cNvPr>
          <p:cNvSpPr>
            <a:spLocks noGrp="1"/>
          </p:cNvSpPr>
          <p:nvPr>
            <p:ph type="title"/>
          </p:nvPr>
        </p:nvSpPr>
        <p:spPr/>
        <p:txBody>
          <a:bodyPr/>
          <a:lstStyle/>
          <a:p>
            <a:r>
              <a:rPr lang="sl-SI" b="1" dirty="0"/>
              <a:t>Gaussov algoritem</a:t>
            </a:r>
            <a:endParaRPr lang="de-DE" b="1"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CA898A3B-5CC4-730C-C241-BBB4653ECA47}"/>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𝑎</m:t>
                      </m:r>
                      <m:r>
                        <a:rPr lang="sl-SI" b="0" i="1" smtClean="0">
                          <a:latin typeface="Cambria Math" panose="02040503050406030204" pitchFamily="18" charset="0"/>
                        </a:rPr>
                        <m:t>=</m:t>
                      </m:r>
                      <m:r>
                        <a:rPr lang="sl-SI" b="0" i="1" smtClean="0">
                          <a:latin typeface="Cambria Math" panose="02040503050406030204" pitchFamily="18" charset="0"/>
                        </a:rPr>
                        <m:t>𝑙𝑒𝑡𝑜</m:t>
                      </m:r>
                      <m:r>
                        <a:rPr lang="sl-SI" b="0" i="1" smtClean="0">
                          <a:latin typeface="Cambria Math" panose="02040503050406030204" pitchFamily="18" charset="0"/>
                        </a:rPr>
                        <m:t> </m:t>
                      </m:r>
                      <m:r>
                        <m:rPr>
                          <m:nor/>
                        </m:rPr>
                        <a:rPr lang="sl-SI" b="0" i="0" smtClean="0">
                          <a:latin typeface="Cambria Math" panose="02040503050406030204" pitchFamily="18" charset="0"/>
                        </a:rPr>
                        <m:t>mod</m:t>
                      </m:r>
                      <m:r>
                        <a:rPr lang="sl-SI" b="0" i="1" smtClean="0">
                          <a:latin typeface="Cambria Math" panose="02040503050406030204" pitchFamily="18" charset="0"/>
                        </a:rPr>
                        <m:t> 19</m:t>
                      </m:r>
                    </m:oMath>
                  </m:oMathPara>
                </a14:m>
                <a:endParaRPr lang="sl-SI" b="0" dirty="0"/>
              </a:p>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𝑏</m:t>
                      </m:r>
                      <m:r>
                        <a:rPr lang="sl-SI" b="0" i="1" smtClean="0">
                          <a:latin typeface="Cambria Math" panose="02040503050406030204" pitchFamily="18" charset="0"/>
                        </a:rPr>
                        <m:t>=</m:t>
                      </m:r>
                      <m:r>
                        <a:rPr lang="sl-SI" b="0" i="1" smtClean="0">
                          <a:latin typeface="Cambria Math" panose="02040503050406030204" pitchFamily="18" charset="0"/>
                        </a:rPr>
                        <m:t>𝑙𝑒𝑡𝑜</m:t>
                      </m:r>
                      <m:r>
                        <a:rPr lang="sl-SI" b="0" i="1" smtClean="0">
                          <a:latin typeface="Cambria Math" panose="02040503050406030204" pitchFamily="18" charset="0"/>
                        </a:rPr>
                        <m:t> </m:t>
                      </m:r>
                      <m:r>
                        <m:rPr>
                          <m:nor/>
                        </m:rPr>
                        <a:rPr lang="sl-SI" b="0" i="0" smtClean="0">
                          <a:latin typeface="Cambria Math" panose="02040503050406030204" pitchFamily="18" charset="0"/>
                        </a:rPr>
                        <m:t>mod</m:t>
                      </m:r>
                      <m:r>
                        <a:rPr lang="sl-SI" b="0" i="1" smtClean="0">
                          <a:latin typeface="Cambria Math" panose="02040503050406030204" pitchFamily="18" charset="0"/>
                        </a:rPr>
                        <m:t> 4</m:t>
                      </m:r>
                    </m:oMath>
                  </m:oMathPara>
                </a14:m>
                <a:endParaRPr lang="sl-SI" b="0" dirty="0"/>
              </a:p>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𝑐</m:t>
                      </m:r>
                      <m:r>
                        <a:rPr lang="sl-SI" b="0" i="1" smtClean="0">
                          <a:latin typeface="Cambria Math" panose="02040503050406030204" pitchFamily="18" charset="0"/>
                        </a:rPr>
                        <m:t>=</m:t>
                      </m:r>
                      <m:r>
                        <a:rPr lang="sl-SI" b="0" i="1" smtClean="0">
                          <a:latin typeface="Cambria Math" panose="02040503050406030204" pitchFamily="18" charset="0"/>
                        </a:rPr>
                        <m:t>𝑙𝑒𝑡𝑜</m:t>
                      </m:r>
                      <m:r>
                        <a:rPr lang="sl-SI" b="0" i="1" smtClean="0">
                          <a:latin typeface="Cambria Math" panose="02040503050406030204" pitchFamily="18" charset="0"/>
                        </a:rPr>
                        <m:t> </m:t>
                      </m:r>
                      <m:r>
                        <m:rPr>
                          <m:nor/>
                        </m:rPr>
                        <a:rPr lang="sl-SI" b="0" i="0" smtClean="0">
                          <a:latin typeface="Cambria Math" panose="02040503050406030204" pitchFamily="18" charset="0"/>
                        </a:rPr>
                        <m:t>mod</m:t>
                      </m:r>
                      <m:r>
                        <a:rPr lang="sl-SI" b="0" i="1" smtClean="0">
                          <a:latin typeface="Cambria Math" panose="02040503050406030204" pitchFamily="18" charset="0"/>
                        </a:rPr>
                        <m:t> 7</m:t>
                      </m:r>
                    </m:oMath>
                  </m:oMathPara>
                </a14:m>
                <a:endParaRPr lang="sl-SI" b="0" dirty="0"/>
              </a:p>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𝑑</m:t>
                      </m:r>
                      <m:r>
                        <a:rPr lang="sl-SI" b="0" i="1" smtClean="0">
                          <a:latin typeface="Cambria Math" panose="02040503050406030204" pitchFamily="18" charset="0"/>
                        </a:rPr>
                        <m:t>=(19⋅</m:t>
                      </m:r>
                      <m:r>
                        <a:rPr lang="sl-SI" b="0" i="1" smtClean="0">
                          <a:latin typeface="Cambria Math" panose="02040503050406030204" pitchFamily="18" charset="0"/>
                        </a:rPr>
                        <m:t>𝑎</m:t>
                      </m:r>
                      <m:r>
                        <a:rPr lang="sl-SI" b="0" i="1" smtClean="0">
                          <a:latin typeface="Cambria Math" panose="02040503050406030204" pitchFamily="18" charset="0"/>
                        </a:rPr>
                        <m:t>+</m:t>
                      </m:r>
                      <m:r>
                        <a:rPr lang="sl-SI" b="0" i="1" smtClean="0">
                          <a:latin typeface="Cambria Math" panose="02040503050406030204" pitchFamily="18" charset="0"/>
                        </a:rPr>
                        <m:t>𝑀</m:t>
                      </m:r>
                      <m:r>
                        <a:rPr lang="sl-SI" b="0" i="1" smtClean="0">
                          <a:latin typeface="Cambria Math" panose="02040503050406030204" pitchFamily="18" charset="0"/>
                        </a:rPr>
                        <m:t>)</m:t>
                      </m:r>
                      <m:r>
                        <m:rPr>
                          <m:nor/>
                        </m:rPr>
                        <a:rPr lang="sl-SI" b="0" i="0" smtClean="0">
                          <a:latin typeface="Cambria Math" panose="02040503050406030204" pitchFamily="18" charset="0"/>
                        </a:rPr>
                        <m:t> </m:t>
                      </m:r>
                      <m:r>
                        <m:rPr>
                          <m:nor/>
                        </m:rPr>
                        <a:rPr lang="sl-SI" b="0" i="0" smtClean="0">
                          <a:latin typeface="Cambria Math" panose="02040503050406030204" pitchFamily="18" charset="0"/>
                        </a:rPr>
                        <m:t>mod</m:t>
                      </m:r>
                      <m:r>
                        <m:rPr>
                          <m:nor/>
                        </m:rPr>
                        <a:rPr lang="sl-SI" b="0" i="0" smtClean="0">
                          <a:latin typeface="Cambria Math" panose="02040503050406030204" pitchFamily="18" charset="0"/>
                        </a:rPr>
                        <m:t> 30</m:t>
                      </m:r>
                    </m:oMath>
                  </m:oMathPara>
                </a14:m>
                <a:endParaRPr lang="sl-SI" b="0" dirty="0"/>
              </a:p>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𝑒</m:t>
                      </m:r>
                      <m:r>
                        <a:rPr lang="sl-SI" b="0" i="1" smtClean="0">
                          <a:latin typeface="Cambria Math" panose="02040503050406030204" pitchFamily="18" charset="0"/>
                        </a:rPr>
                        <m:t>=</m:t>
                      </m:r>
                      <m:d>
                        <m:dPr>
                          <m:ctrlPr>
                            <a:rPr lang="sl-SI" b="0" i="1" smtClean="0">
                              <a:latin typeface="Cambria Math" panose="02040503050406030204" pitchFamily="18" charset="0"/>
                            </a:rPr>
                          </m:ctrlPr>
                        </m:dPr>
                        <m:e>
                          <m:r>
                            <a:rPr lang="sl-SI" b="0" i="1" smtClean="0">
                              <a:latin typeface="Cambria Math" panose="02040503050406030204" pitchFamily="18" charset="0"/>
                            </a:rPr>
                            <m:t>2⋅</m:t>
                          </m:r>
                          <m:r>
                            <a:rPr lang="sl-SI" b="0" i="1" smtClean="0">
                              <a:latin typeface="Cambria Math" panose="02040503050406030204" pitchFamily="18" charset="0"/>
                            </a:rPr>
                            <m:t>𝑏</m:t>
                          </m:r>
                          <m:r>
                            <a:rPr lang="sl-SI" b="0" i="1" smtClean="0">
                              <a:latin typeface="Cambria Math" panose="02040503050406030204" pitchFamily="18" charset="0"/>
                            </a:rPr>
                            <m:t>+4⋅</m:t>
                          </m:r>
                          <m:r>
                            <a:rPr lang="sl-SI" b="0" i="1" smtClean="0">
                              <a:latin typeface="Cambria Math" panose="02040503050406030204" pitchFamily="18" charset="0"/>
                            </a:rPr>
                            <m:t>𝑐</m:t>
                          </m:r>
                          <m:r>
                            <a:rPr lang="sl-SI" b="0" i="1" smtClean="0">
                              <a:latin typeface="Cambria Math" panose="02040503050406030204" pitchFamily="18" charset="0"/>
                            </a:rPr>
                            <m:t>+6⋅</m:t>
                          </m:r>
                          <m:r>
                            <a:rPr lang="sl-SI" b="0" i="1" smtClean="0">
                              <a:latin typeface="Cambria Math" panose="02040503050406030204" pitchFamily="18" charset="0"/>
                            </a:rPr>
                            <m:t>𝑑</m:t>
                          </m:r>
                          <m:r>
                            <a:rPr lang="sl-SI" b="0" i="1" smtClean="0">
                              <a:latin typeface="Cambria Math" panose="02040503050406030204" pitchFamily="18" charset="0"/>
                            </a:rPr>
                            <m:t>+</m:t>
                          </m:r>
                          <m:r>
                            <a:rPr lang="sl-SI" b="0" i="1" smtClean="0">
                              <a:latin typeface="Cambria Math" panose="02040503050406030204" pitchFamily="18" charset="0"/>
                            </a:rPr>
                            <m:t>𝑁</m:t>
                          </m:r>
                        </m:e>
                      </m:d>
                      <m:r>
                        <m:rPr>
                          <m:nor/>
                        </m:rPr>
                        <a:rPr lang="sl-SI" b="0" i="0" smtClean="0">
                          <a:latin typeface="Cambria Math" panose="02040503050406030204" pitchFamily="18" charset="0"/>
                        </a:rPr>
                        <m:t> </m:t>
                      </m:r>
                      <m:r>
                        <m:rPr>
                          <m:nor/>
                        </m:rPr>
                        <a:rPr lang="sl-SI" b="0" i="0" smtClean="0">
                          <a:latin typeface="Cambria Math" panose="02040503050406030204" pitchFamily="18" charset="0"/>
                        </a:rPr>
                        <m:t>mod</m:t>
                      </m:r>
                      <m:r>
                        <a:rPr lang="sl-SI" b="0" i="1" smtClean="0">
                          <a:latin typeface="Cambria Math" panose="02040503050406030204" pitchFamily="18" charset="0"/>
                        </a:rPr>
                        <m:t> 7</m:t>
                      </m:r>
                    </m:oMath>
                  </m:oMathPara>
                </a14:m>
                <a:endParaRPr lang="sl-SI" dirty="0"/>
              </a:p>
              <a:p>
                <a:pPr marL="0" indent="0">
                  <a:buNone/>
                </a:pPr>
                <a:endParaRPr lang="sl-SI" sz="1800" b="0" dirty="0"/>
              </a:p>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22+</m:t>
                      </m:r>
                      <m:r>
                        <a:rPr lang="sl-SI" b="0" i="1" smtClean="0">
                          <a:latin typeface="Cambria Math" panose="02040503050406030204" pitchFamily="18" charset="0"/>
                        </a:rPr>
                        <m:t>𝑑</m:t>
                      </m:r>
                      <m:r>
                        <a:rPr lang="sl-SI" b="0" i="1" smtClean="0">
                          <a:latin typeface="Cambria Math" panose="02040503050406030204" pitchFamily="18" charset="0"/>
                        </a:rPr>
                        <m:t>+</m:t>
                      </m:r>
                      <m:r>
                        <a:rPr lang="sl-SI" b="0" i="1" smtClean="0">
                          <a:latin typeface="Cambria Math" panose="02040503050406030204" pitchFamily="18" charset="0"/>
                        </a:rPr>
                        <m:t>𝑒</m:t>
                      </m:r>
                      <m:r>
                        <a:rPr lang="sl-SI" b="0" i="1" smtClean="0">
                          <a:latin typeface="Cambria Math" panose="02040503050406030204" pitchFamily="18" charset="0"/>
                        </a:rPr>
                        <m:t>. </m:t>
                      </m:r>
                      <m:r>
                        <m:rPr>
                          <m:nor/>
                        </m:rPr>
                        <a:rPr lang="sl-SI" b="0" i="0" smtClean="0">
                          <a:latin typeface="Cambria Math" panose="02040503050406030204" pitchFamily="18" charset="0"/>
                        </a:rPr>
                        <m:t>marec</m:t>
                      </m:r>
                    </m:oMath>
                  </m:oMathPara>
                </a14:m>
                <a:endParaRPr lang="sl-SI"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𝑑</m:t>
                      </m:r>
                      <m:r>
                        <a:rPr lang="sl-SI" b="0" i="1" smtClean="0">
                          <a:latin typeface="Cambria Math" panose="02040503050406030204" pitchFamily="18" charset="0"/>
                        </a:rPr>
                        <m:t>+</m:t>
                      </m:r>
                      <m:r>
                        <a:rPr lang="sl-SI" b="0" i="1" smtClean="0">
                          <a:latin typeface="Cambria Math" panose="02040503050406030204" pitchFamily="18" charset="0"/>
                        </a:rPr>
                        <m:t>𝑒</m:t>
                      </m:r>
                      <m:r>
                        <a:rPr lang="sl-SI" b="0" i="1" smtClean="0">
                          <a:latin typeface="Cambria Math" panose="02040503050406030204" pitchFamily="18" charset="0"/>
                        </a:rPr>
                        <m:t> −9. </m:t>
                      </m:r>
                      <m:r>
                        <m:rPr>
                          <m:sty m:val="p"/>
                        </m:rPr>
                        <a:rPr lang="sl-SI" b="0" i="1" smtClean="0">
                          <a:latin typeface="Cambria Math" panose="02040503050406030204" pitchFamily="18" charset="0"/>
                        </a:rPr>
                        <m:t>april</m:t>
                      </m:r>
                    </m:oMath>
                  </m:oMathPara>
                </a14:m>
                <a:endParaRPr lang="de-DE" dirty="0"/>
              </a:p>
            </p:txBody>
          </p:sp>
        </mc:Choice>
        <mc:Fallback xmlns="">
          <p:sp>
            <p:nvSpPr>
              <p:cNvPr id="6" name="Content Placeholder 5">
                <a:extLst>
                  <a:ext uri="{FF2B5EF4-FFF2-40B4-BE49-F238E27FC236}">
                    <a16:creationId xmlns:a16="http://schemas.microsoft.com/office/drawing/2014/main" id="{CA898A3B-5CC4-730C-C241-BBB4653ECA47}"/>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de-DE">
                    <a:noFill/>
                  </a:rPr>
                  <a:t> </a:t>
                </a:r>
              </a:p>
            </p:txBody>
          </p:sp>
        </mc:Fallback>
      </mc:AlternateContent>
      <p:cxnSp>
        <p:nvCxnSpPr>
          <p:cNvPr id="8" name="Straight Connector 7">
            <a:extLst>
              <a:ext uri="{FF2B5EF4-FFF2-40B4-BE49-F238E27FC236}">
                <a16:creationId xmlns:a16="http://schemas.microsoft.com/office/drawing/2014/main" id="{F3EBABCD-11BC-B7D9-D501-9984E678B8C4}"/>
              </a:ext>
            </a:extLst>
          </p:cNvPr>
          <p:cNvCxnSpPr>
            <a:cxnSpLocks/>
          </p:cNvCxnSpPr>
          <p:nvPr/>
        </p:nvCxnSpPr>
        <p:spPr>
          <a:xfrm>
            <a:off x="2908300" y="3911600"/>
            <a:ext cx="637540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84569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par>
                          <p:cTn id="20" fill="hold">
                            <p:stCondLst>
                              <p:cond delay="500"/>
                            </p:stCondLst>
                            <p:childTnLst>
                              <p:par>
                                <p:cTn id="21" presetID="1" presetClass="entr" presetSubtype="0" fill="hold" grpId="0" nodeType="afterEffect">
                                  <p:stCondLst>
                                    <p:cond delay="10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grpId="0" nodeType="withEffect">
                                  <p:stCondLst>
                                    <p:cond delay="10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8B96D67-E6FB-6CDE-D994-523C1758AB89}"/>
              </a:ext>
            </a:extLst>
          </p:cNvPr>
          <p:cNvGraphicFramePr>
            <a:graphicFrameLocks noGrp="1"/>
          </p:cNvGraphicFramePr>
          <p:nvPr>
            <p:ph idx="1"/>
            <p:extLst>
              <p:ext uri="{D42A27DB-BD31-4B8C-83A1-F6EECF244321}">
                <p14:modId xmlns:p14="http://schemas.microsoft.com/office/powerpoint/2010/main" val="1991800881"/>
              </p:ext>
            </p:extLst>
          </p:nvPr>
        </p:nvGraphicFramePr>
        <p:xfrm>
          <a:off x="2316000" y="1811020"/>
          <a:ext cx="7560000" cy="3235960"/>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1789930596"/>
                    </a:ext>
                  </a:extLst>
                </a:gridCol>
                <a:gridCol w="1620000">
                  <a:extLst>
                    <a:ext uri="{9D8B030D-6E8A-4147-A177-3AD203B41FA5}">
                      <a16:colId xmlns:a16="http://schemas.microsoft.com/office/drawing/2014/main" val="200628695"/>
                    </a:ext>
                  </a:extLst>
                </a:gridCol>
                <a:gridCol w="900000">
                  <a:extLst>
                    <a:ext uri="{9D8B030D-6E8A-4147-A177-3AD203B41FA5}">
                      <a16:colId xmlns:a16="http://schemas.microsoft.com/office/drawing/2014/main" val="967780668"/>
                    </a:ext>
                  </a:extLst>
                </a:gridCol>
                <a:gridCol w="1620000">
                  <a:extLst>
                    <a:ext uri="{9D8B030D-6E8A-4147-A177-3AD203B41FA5}">
                      <a16:colId xmlns:a16="http://schemas.microsoft.com/office/drawing/2014/main" val="241665302"/>
                    </a:ext>
                  </a:extLst>
                </a:gridCol>
                <a:gridCol w="900000">
                  <a:extLst>
                    <a:ext uri="{9D8B030D-6E8A-4147-A177-3AD203B41FA5}">
                      <a16:colId xmlns:a16="http://schemas.microsoft.com/office/drawing/2014/main" val="2076923025"/>
                    </a:ext>
                  </a:extLst>
                </a:gridCol>
                <a:gridCol w="1620000">
                  <a:extLst>
                    <a:ext uri="{9D8B030D-6E8A-4147-A177-3AD203B41FA5}">
                      <a16:colId xmlns:a16="http://schemas.microsoft.com/office/drawing/2014/main" val="1817176030"/>
                    </a:ext>
                  </a:extLst>
                </a:gridCol>
              </a:tblGrid>
              <a:tr h="370840">
                <a:tc>
                  <a:txBody>
                    <a:bodyPr/>
                    <a:lstStyle/>
                    <a:p>
                      <a:pPr algn="ctr"/>
                      <a:r>
                        <a:rPr lang="sl-SI" dirty="0">
                          <a:latin typeface="Cambria Math" panose="02040503050406030204" pitchFamily="18" charset="0"/>
                          <a:ea typeface="Cambria Math" panose="02040503050406030204" pitchFamily="18" charset="0"/>
                        </a:rPr>
                        <a:t>zlato število</a:t>
                      </a:r>
                      <a:endParaRPr lang="de-DE" dirty="0">
                        <a:latin typeface="Cambria Math" panose="02040503050406030204" pitchFamily="18" charset="0"/>
                        <a:ea typeface="Cambria Math" panose="02040503050406030204" pitchFamily="18" charset="0"/>
                      </a:endParaRP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err="1">
                          <a:latin typeface="Cambria Math" panose="02040503050406030204" pitchFamily="18" charset="0"/>
                          <a:ea typeface="Cambria Math" panose="02040503050406030204" pitchFamily="18" charset="0"/>
                        </a:rPr>
                        <a:t>pashalna</a:t>
                      </a:r>
                      <a:r>
                        <a:rPr lang="sl-SI" dirty="0">
                          <a:latin typeface="Cambria Math" panose="02040503050406030204" pitchFamily="18" charset="0"/>
                          <a:ea typeface="Cambria Math" panose="02040503050406030204" pitchFamily="18" charset="0"/>
                        </a:rPr>
                        <a:t> polna luna</a:t>
                      </a:r>
                      <a:endParaRPr lang="de-DE" dirty="0">
                        <a:latin typeface="Cambria Math" panose="02040503050406030204" pitchFamily="18" charset="0"/>
                        <a:ea typeface="Cambria Math" panose="02040503050406030204" pitchFamily="18" charset="0"/>
                      </a:endParaRP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zlato število</a:t>
                      </a:r>
                      <a:endParaRPr lang="de-DE" dirty="0">
                        <a:latin typeface="Cambria Math" panose="02040503050406030204" pitchFamily="18" charset="0"/>
                        <a:ea typeface="Cambria Math" panose="02040503050406030204" pitchFamily="18" charset="0"/>
                      </a:endParaRP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err="1">
                          <a:latin typeface="Cambria Math" panose="02040503050406030204" pitchFamily="18" charset="0"/>
                          <a:ea typeface="Cambria Math" panose="02040503050406030204" pitchFamily="18" charset="0"/>
                        </a:rPr>
                        <a:t>pashalna</a:t>
                      </a:r>
                      <a:r>
                        <a:rPr lang="sl-SI" dirty="0">
                          <a:latin typeface="Cambria Math" panose="02040503050406030204" pitchFamily="18" charset="0"/>
                          <a:ea typeface="Cambria Math" panose="02040503050406030204" pitchFamily="18" charset="0"/>
                        </a:rPr>
                        <a:t> polna luna</a:t>
                      </a:r>
                      <a:endParaRPr lang="de-DE" dirty="0">
                        <a:latin typeface="Cambria Math" panose="02040503050406030204" pitchFamily="18" charset="0"/>
                        <a:ea typeface="Cambria Math" panose="02040503050406030204" pitchFamily="18" charset="0"/>
                      </a:endParaRP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zlato število</a:t>
                      </a:r>
                      <a:endParaRPr lang="de-DE" dirty="0">
                        <a:latin typeface="Cambria Math" panose="02040503050406030204" pitchFamily="18" charset="0"/>
                        <a:ea typeface="Cambria Math" panose="02040503050406030204" pitchFamily="18" charset="0"/>
                      </a:endParaRP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err="1">
                          <a:latin typeface="Cambria Math" panose="02040503050406030204" pitchFamily="18" charset="0"/>
                          <a:ea typeface="Cambria Math" panose="02040503050406030204" pitchFamily="18" charset="0"/>
                        </a:rPr>
                        <a:t>pashalna</a:t>
                      </a:r>
                      <a:r>
                        <a:rPr lang="sl-SI" dirty="0">
                          <a:latin typeface="Cambria Math" panose="02040503050406030204" pitchFamily="18" charset="0"/>
                          <a:ea typeface="Cambria Math" panose="02040503050406030204" pitchFamily="18" charset="0"/>
                        </a:rPr>
                        <a:t> polna luna</a:t>
                      </a:r>
                      <a:endParaRPr lang="de-DE" dirty="0">
                        <a:latin typeface="Cambria Math" panose="02040503050406030204" pitchFamily="18" charset="0"/>
                        <a:ea typeface="Cambria Math" panose="02040503050406030204" pitchFamily="18" charset="0"/>
                      </a:endParaRP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1410178"/>
                  </a:ext>
                </a:extLst>
              </a:tr>
              <a:tr h="370840">
                <a:tc>
                  <a:txBody>
                    <a:bodyPr/>
                    <a:lstStyle/>
                    <a:p>
                      <a:pPr algn="ctr"/>
                      <a:r>
                        <a:rPr lang="sl-SI" dirty="0">
                          <a:latin typeface="Cambria Math" panose="02040503050406030204" pitchFamily="18" charset="0"/>
                          <a:ea typeface="Cambria Math" panose="02040503050406030204" pitchFamily="18" charset="0"/>
                        </a:rPr>
                        <a:t>1</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5.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8</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18.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15</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indent="0" algn="ctr">
                        <a:buNone/>
                      </a:pPr>
                      <a:r>
                        <a:rPr lang="sl-SI" dirty="0">
                          <a:latin typeface="Cambria Math" panose="02040503050406030204" pitchFamily="18" charset="0"/>
                          <a:ea typeface="Cambria Math" panose="02040503050406030204" pitchFamily="18" charset="0"/>
                        </a:rPr>
                        <a:t>1.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74090514"/>
                  </a:ext>
                </a:extLst>
              </a:tr>
              <a:tr h="370840">
                <a:tc>
                  <a:txBody>
                    <a:bodyPr/>
                    <a:lstStyle/>
                    <a:p>
                      <a:pPr algn="ctr"/>
                      <a:r>
                        <a:rPr lang="sl-SI" dirty="0">
                          <a:latin typeface="Cambria Math" panose="02040503050406030204" pitchFamily="18" charset="0"/>
                          <a:ea typeface="Cambria Math" panose="02040503050406030204" pitchFamily="18" charset="0"/>
                        </a:rPr>
                        <a:t>2</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25. marec</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9</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7.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16</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21. marec</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527997717"/>
                  </a:ext>
                </a:extLst>
              </a:tr>
              <a:tr h="370840">
                <a:tc>
                  <a:txBody>
                    <a:bodyPr/>
                    <a:lstStyle/>
                    <a:p>
                      <a:pPr algn="ctr"/>
                      <a:r>
                        <a:rPr lang="sl-SI" dirty="0">
                          <a:latin typeface="Cambria Math" panose="02040503050406030204" pitchFamily="18" charset="0"/>
                          <a:ea typeface="Cambria Math" panose="02040503050406030204" pitchFamily="18" charset="0"/>
                        </a:rPr>
                        <a:t>3</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13.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10</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27. marec</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17</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9.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962470863"/>
                  </a:ext>
                </a:extLst>
              </a:tr>
              <a:tr h="370840">
                <a:tc>
                  <a:txBody>
                    <a:bodyPr/>
                    <a:lstStyle/>
                    <a:p>
                      <a:pPr algn="ctr"/>
                      <a:r>
                        <a:rPr lang="sl-SI" dirty="0">
                          <a:latin typeface="Cambria Math" panose="02040503050406030204" pitchFamily="18" charset="0"/>
                          <a:ea typeface="Cambria Math" panose="02040503050406030204" pitchFamily="18" charset="0"/>
                        </a:rPr>
                        <a:t>4</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11</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15.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18</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29. marec</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513440324"/>
                  </a:ext>
                </a:extLst>
              </a:tr>
              <a:tr h="370840">
                <a:tc>
                  <a:txBody>
                    <a:bodyPr/>
                    <a:lstStyle/>
                    <a:p>
                      <a:pPr algn="ctr"/>
                      <a:r>
                        <a:rPr lang="sl-SI" dirty="0">
                          <a:latin typeface="Cambria Math" panose="02040503050406030204" pitchFamily="18" charset="0"/>
                          <a:ea typeface="Cambria Math" panose="02040503050406030204" pitchFamily="18" charset="0"/>
                        </a:rPr>
                        <a:t>5</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22. marec</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12</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4.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19</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17.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410812561"/>
                  </a:ext>
                </a:extLst>
              </a:tr>
              <a:tr h="370840">
                <a:tc>
                  <a:txBody>
                    <a:bodyPr/>
                    <a:lstStyle/>
                    <a:p>
                      <a:pPr algn="ctr"/>
                      <a:r>
                        <a:rPr lang="sl-SI" dirty="0">
                          <a:latin typeface="Cambria Math" panose="02040503050406030204" pitchFamily="18" charset="0"/>
                          <a:ea typeface="Cambria Math" panose="02040503050406030204" pitchFamily="18" charset="0"/>
                        </a:rPr>
                        <a:t>6</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10.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13</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24. marec</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73307243"/>
                  </a:ext>
                </a:extLst>
              </a:tr>
              <a:tr h="370840">
                <a:tc>
                  <a:txBody>
                    <a:bodyPr/>
                    <a:lstStyle/>
                    <a:p>
                      <a:pPr algn="ctr"/>
                      <a:r>
                        <a:rPr lang="sl-SI" dirty="0">
                          <a:latin typeface="Cambria Math" panose="02040503050406030204" pitchFamily="18" charset="0"/>
                          <a:ea typeface="Cambria Math" panose="02040503050406030204" pitchFamily="18" charset="0"/>
                        </a:rPr>
                        <a:t>7</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30. marec</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14</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12.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128130"/>
                  </a:ext>
                </a:extLst>
              </a:tr>
            </a:tbl>
          </a:graphicData>
        </a:graphic>
      </p:graphicFrame>
    </p:spTree>
    <p:extLst>
      <p:ext uri="{BB962C8B-B14F-4D97-AF65-F5344CB8AC3E}">
        <p14:creationId xmlns:p14="http://schemas.microsoft.com/office/powerpoint/2010/main" val="2100859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18AFB-AEDA-6734-EBDD-937D99678DD4}"/>
              </a:ext>
            </a:extLst>
          </p:cNvPr>
          <p:cNvSpPr>
            <a:spLocks noGrp="1"/>
          </p:cNvSpPr>
          <p:nvPr>
            <p:ph type="title"/>
          </p:nvPr>
        </p:nvSpPr>
        <p:spPr/>
        <p:txBody>
          <a:bodyPr/>
          <a:lstStyle/>
          <a:p>
            <a:r>
              <a:rPr lang="sl-SI" b="1" dirty="0"/>
              <a:t>Kdaj sploh praznujemo veliko noč?</a:t>
            </a:r>
            <a:endParaRPr lang="de-DE"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1CB094-6A81-0D26-C090-82CA1F314944}"/>
                  </a:ext>
                </a:extLst>
              </p:cNvPr>
              <p:cNvSpPr>
                <a:spLocks noGrp="1"/>
              </p:cNvSpPr>
              <p:nvPr>
                <p:ph idx="1"/>
              </p:nvPr>
            </p:nvSpPr>
            <p:spPr/>
            <p:txBody>
              <a:bodyPr/>
              <a:lstStyle/>
              <a:p>
                <a:r>
                  <a:rPr lang="sl-SI" dirty="0"/>
                  <a:t>„prva nedelja po prvi spomladanski polni luni“</a:t>
                </a:r>
              </a:p>
              <a:p>
                <a:pPr marL="0" indent="0">
                  <a:buNone/>
                </a:pPr>
                <a:endParaRPr lang="sl-SI" dirty="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sl-SI" b="0" i="1" smtClean="0">
                              <a:latin typeface="Cambria Math" panose="02040503050406030204" pitchFamily="18" charset="0"/>
                            </a:rPr>
                          </m:ctrlPr>
                        </m:sSubPr>
                        <m:e>
                          <m:r>
                            <a:rPr lang="sl-SI" b="0" i="1" smtClean="0">
                              <a:latin typeface="Cambria Math" panose="02040503050406030204" pitchFamily="18" charset="0"/>
                            </a:rPr>
                            <m:t>𝑛</m:t>
                          </m:r>
                        </m:e>
                        <m:sub>
                          <m:r>
                            <a:rPr lang="sl-SI" b="0" i="1" smtClean="0">
                              <a:latin typeface="Cambria Math" panose="02040503050406030204" pitchFamily="18" charset="0"/>
                            </a:rPr>
                            <m:t>𝑎</m:t>
                          </m:r>
                        </m:sub>
                      </m:sSub>
                      <m:r>
                        <a:rPr lang="sl-SI" b="0" i="1" smtClean="0">
                          <a:latin typeface="Cambria Math" panose="02040503050406030204" pitchFamily="18" charset="0"/>
                        </a:rPr>
                        <m:t>=(</m:t>
                      </m:r>
                      <m:r>
                        <a:rPr lang="sl-SI" b="0" i="1" smtClean="0">
                          <a:latin typeface="Cambria Math" panose="02040503050406030204" pitchFamily="18" charset="0"/>
                        </a:rPr>
                        <m:t>𝑙𝑒𝑡𝑜</m:t>
                      </m:r>
                      <m:r>
                        <a:rPr lang="sl-SI" b="0" i="1" smtClean="0">
                          <a:latin typeface="Cambria Math" panose="02040503050406030204" pitchFamily="18" charset="0"/>
                        </a:rPr>
                        <m:t> </m:t>
                      </m:r>
                      <m:r>
                        <m:rPr>
                          <m:nor/>
                        </m:rPr>
                        <a:rPr lang="sl-SI" b="0" i="0" smtClean="0">
                          <a:latin typeface="Cambria Math" panose="02040503050406030204" pitchFamily="18" charset="0"/>
                        </a:rPr>
                        <m:t>mod</m:t>
                      </m:r>
                      <m:r>
                        <a:rPr lang="sl-SI" b="0" i="1" smtClean="0">
                          <a:latin typeface="Cambria Math" panose="02040503050406030204" pitchFamily="18" charset="0"/>
                        </a:rPr>
                        <m:t> 19)+1</m:t>
                      </m:r>
                    </m:oMath>
                  </m:oMathPara>
                </a14:m>
                <a:endParaRPr lang="sl-SI"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sl-SI" b="0" i="1" smtClean="0">
                              <a:latin typeface="Cambria Math" panose="02040503050406030204" pitchFamily="18" charset="0"/>
                            </a:rPr>
                          </m:ctrlPr>
                        </m:sSubPr>
                        <m:e>
                          <m:r>
                            <a:rPr lang="sl-SI" b="0" i="1" smtClean="0">
                              <a:latin typeface="Cambria Math" panose="02040503050406030204" pitchFamily="18" charset="0"/>
                            </a:rPr>
                            <m:t>𝑒</m:t>
                          </m:r>
                        </m:e>
                        <m:sub>
                          <m:r>
                            <a:rPr lang="sl-SI" b="0" i="1" smtClean="0">
                              <a:latin typeface="Cambria Math" panose="02040503050406030204" pitchFamily="18" charset="0"/>
                            </a:rPr>
                            <m:t>𝑗</m:t>
                          </m:r>
                        </m:sub>
                      </m:sSub>
                      <m:r>
                        <a:rPr lang="sl-SI" b="0" i="1" smtClean="0">
                          <a:latin typeface="Cambria Math" panose="02040503050406030204" pitchFamily="18" charset="0"/>
                        </a:rPr>
                        <m:t>=(11⋅</m:t>
                      </m:r>
                      <m:d>
                        <m:dPr>
                          <m:ctrlPr>
                            <a:rPr lang="sl-SI" b="0" i="1" smtClean="0">
                              <a:latin typeface="Cambria Math" panose="02040503050406030204" pitchFamily="18" charset="0"/>
                            </a:rPr>
                          </m:ctrlPr>
                        </m:dPr>
                        <m:e>
                          <m:sSub>
                            <m:sSubPr>
                              <m:ctrlPr>
                                <a:rPr lang="sl-SI" b="0" i="1" smtClean="0">
                                  <a:latin typeface="Cambria Math" panose="02040503050406030204" pitchFamily="18" charset="0"/>
                                </a:rPr>
                              </m:ctrlPr>
                            </m:sSubPr>
                            <m:e>
                              <m:r>
                                <a:rPr lang="sl-SI" b="0" i="1" smtClean="0">
                                  <a:latin typeface="Cambria Math" panose="02040503050406030204" pitchFamily="18" charset="0"/>
                                </a:rPr>
                                <m:t>𝑛</m:t>
                              </m:r>
                            </m:e>
                            <m:sub>
                              <m:r>
                                <a:rPr lang="sl-SI" b="0" i="1" smtClean="0">
                                  <a:latin typeface="Cambria Math" panose="02040503050406030204" pitchFamily="18" charset="0"/>
                                </a:rPr>
                                <m:t>𝑎</m:t>
                              </m:r>
                            </m:sub>
                          </m:sSub>
                          <m:r>
                            <a:rPr lang="sl-SI" b="0" i="1" smtClean="0">
                              <a:latin typeface="Cambria Math" panose="02040503050406030204" pitchFamily="18" charset="0"/>
                            </a:rPr>
                            <m:t>−1</m:t>
                          </m:r>
                        </m:e>
                      </m:d>
                      <m:r>
                        <a:rPr lang="sl-SI" b="0" i="1" smtClean="0">
                          <a:latin typeface="Cambria Math" panose="02040503050406030204" pitchFamily="18" charset="0"/>
                        </a:rPr>
                        <m:t>) </m:t>
                      </m:r>
                      <m:r>
                        <m:rPr>
                          <m:nor/>
                        </m:rPr>
                        <a:rPr lang="sl-SI" b="0" i="0" smtClean="0">
                          <a:latin typeface="Cambria Math" panose="02040503050406030204" pitchFamily="18" charset="0"/>
                        </a:rPr>
                        <m:t>mod</m:t>
                      </m:r>
                      <m:r>
                        <a:rPr lang="sl-SI" b="0" i="1" smtClean="0">
                          <a:latin typeface="Cambria Math" panose="02040503050406030204" pitchFamily="18" charset="0"/>
                        </a:rPr>
                        <m:t> 30</m:t>
                      </m:r>
                    </m:oMath>
                  </m:oMathPara>
                </a14:m>
                <a:endParaRPr lang="sl-SI" dirty="0"/>
              </a:p>
              <a:p>
                <a:pPr marL="0" indent="0" algn="ctr">
                  <a:buNone/>
                </a:pPr>
                <a14:m>
                  <m:oMath xmlns:m="http://schemas.openxmlformats.org/officeDocument/2006/math">
                    <m:r>
                      <a:rPr lang="sl-SI" b="0" i="1" smtClean="0">
                        <a:latin typeface="Cambria Math" panose="02040503050406030204" pitchFamily="18" charset="0"/>
                      </a:rPr>
                      <m:t>𝑆</m:t>
                    </m:r>
                    <m:r>
                      <a:rPr lang="sl-SI" b="0" i="1" smtClean="0">
                        <a:latin typeface="Cambria Math" panose="02040503050406030204" pitchFamily="18" charset="0"/>
                      </a:rPr>
                      <m:t>=</m:t>
                    </m:r>
                    <m:d>
                      <m:dPr>
                        <m:begChr m:val="⌊"/>
                        <m:endChr m:val="⌋"/>
                        <m:ctrlPr>
                          <a:rPr lang="sl-SI" b="0" i="1" smtClean="0">
                            <a:latin typeface="Cambria Math" panose="02040503050406030204" pitchFamily="18" charset="0"/>
                          </a:rPr>
                        </m:ctrlPr>
                      </m:dPr>
                      <m:e>
                        <m:f>
                          <m:fPr>
                            <m:ctrlPr>
                              <a:rPr lang="sl-SI" b="0" i="1" smtClean="0">
                                <a:latin typeface="Cambria Math" panose="02040503050406030204" pitchFamily="18" charset="0"/>
                              </a:rPr>
                            </m:ctrlPr>
                          </m:fPr>
                          <m:num>
                            <m:r>
                              <a:rPr lang="sl-SI" b="0" i="1" smtClean="0">
                                <a:latin typeface="Cambria Math" panose="02040503050406030204" pitchFamily="18" charset="0"/>
                              </a:rPr>
                              <m:t>3⋅</m:t>
                            </m:r>
                            <m:r>
                              <a:rPr lang="sl-SI" b="0" i="1" smtClean="0">
                                <a:latin typeface="Cambria Math" panose="02040503050406030204" pitchFamily="18" charset="0"/>
                              </a:rPr>
                              <m:t>𝑐𝑒𝑛</m:t>
                            </m:r>
                          </m:num>
                          <m:den>
                            <m:r>
                              <a:rPr lang="sl-SI" b="0" i="1" smtClean="0">
                                <a:latin typeface="Cambria Math" panose="02040503050406030204" pitchFamily="18" charset="0"/>
                              </a:rPr>
                              <m:t>4</m:t>
                            </m:r>
                          </m:den>
                        </m:f>
                      </m:e>
                    </m:d>
                  </m:oMath>
                </a14:m>
                <a:r>
                  <a:rPr lang="sl-SI" dirty="0"/>
                  <a:t>		</a:t>
                </a:r>
                <a14:m>
                  <m:oMath xmlns:m="http://schemas.openxmlformats.org/officeDocument/2006/math">
                    <m:r>
                      <a:rPr lang="sl-SI" b="0" i="1" smtClean="0">
                        <a:latin typeface="Cambria Math" panose="02040503050406030204" pitchFamily="18" charset="0"/>
                      </a:rPr>
                      <m:t>𝐿</m:t>
                    </m:r>
                    <m:r>
                      <a:rPr lang="sl-SI" b="0" i="1" smtClean="0">
                        <a:latin typeface="Cambria Math" panose="02040503050406030204" pitchFamily="18" charset="0"/>
                      </a:rPr>
                      <m:t>= </m:t>
                    </m:r>
                    <m:d>
                      <m:dPr>
                        <m:begChr m:val="⌊"/>
                        <m:endChr m:val="⌋"/>
                        <m:ctrlPr>
                          <a:rPr lang="sl-SI" b="0" i="1" smtClean="0">
                            <a:latin typeface="Cambria Math" panose="02040503050406030204" pitchFamily="18" charset="0"/>
                          </a:rPr>
                        </m:ctrlPr>
                      </m:dPr>
                      <m:e>
                        <m:f>
                          <m:fPr>
                            <m:ctrlPr>
                              <a:rPr lang="sl-SI" b="0" i="1" smtClean="0">
                                <a:latin typeface="Cambria Math" panose="02040503050406030204" pitchFamily="18" charset="0"/>
                              </a:rPr>
                            </m:ctrlPr>
                          </m:fPr>
                          <m:num>
                            <m:r>
                              <a:rPr lang="sl-SI" b="0" i="1" smtClean="0">
                                <a:latin typeface="Cambria Math" panose="02040503050406030204" pitchFamily="18" charset="0"/>
                              </a:rPr>
                              <m:t>8⋅</m:t>
                            </m:r>
                            <m:r>
                              <a:rPr lang="sl-SI" b="0" i="1" smtClean="0">
                                <a:latin typeface="Cambria Math" panose="02040503050406030204" pitchFamily="18" charset="0"/>
                              </a:rPr>
                              <m:t>𝑐𝑒𝑛</m:t>
                            </m:r>
                            <m:r>
                              <a:rPr lang="sl-SI" b="0" i="1" smtClean="0">
                                <a:latin typeface="Cambria Math" panose="02040503050406030204" pitchFamily="18" charset="0"/>
                              </a:rPr>
                              <m:t>+5</m:t>
                            </m:r>
                          </m:num>
                          <m:den>
                            <m:r>
                              <a:rPr lang="sl-SI" b="0" i="1" smtClean="0">
                                <a:latin typeface="Cambria Math" panose="02040503050406030204" pitchFamily="18" charset="0"/>
                              </a:rPr>
                              <m:t>25</m:t>
                            </m:r>
                          </m:den>
                        </m:f>
                      </m:e>
                    </m:d>
                  </m:oMath>
                </a14:m>
                <a:endParaRPr lang="sl-SI" b="0" dirty="0"/>
              </a:p>
              <a:p>
                <a:pPr marL="0" indent="0" algn="ctr">
                  <a:lnSpc>
                    <a:spcPct val="130000"/>
                  </a:lnSpc>
                  <a:buNone/>
                </a:pPr>
                <a14:m>
                  <m:oMathPara xmlns:m="http://schemas.openxmlformats.org/officeDocument/2006/math">
                    <m:oMathParaPr>
                      <m:jc m:val="centerGroup"/>
                    </m:oMathParaPr>
                    <m:oMath xmlns:m="http://schemas.openxmlformats.org/officeDocument/2006/math">
                      <m:sSub>
                        <m:sSubPr>
                          <m:ctrlPr>
                            <a:rPr lang="sl-SI" b="0" i="1" smtClean="0">
                              <a:latin typeface="Cambria Math" panose="02040503050406030204" pitchFamily="18" charset="0"/>
                            </a:rPr>
                          </m:ctrlPr>
                        </m:sSubPr>
                        <m:e>
                          <m:r>
                            <a:rPr lang="sl-SI" b="0" i="1" smtClean="0">
                              <a:latin typeface="Cambria Math" panose="02040503050406030204" pitchFamily="18" charset="0"/>
                            </a:rPr>
                            <m:t>𝑒</m:t>
                          </m:r>
                        </m:e>
                        <m:sub>
                          <m:r>
                            <a:rPr lang="sl-SI" b="0" i="1" smtClean="0">
                              <a:latin typeface="Cambria Math" panose="02040503050406030204" pitchFamily="18" charset="0"/>
                            </a:rPr>
                            <m:t>𝑔</m:t>
                          </m:r>
                        </m:sub>
                      </m:sSub>
                      <m:r>
                        <a:rPr lang="sl-SI" b="0" i="1" smtClean="0">
                          <a:latin typeface="Cambria Math" panose="02040503050406030204" pitchFamily="18" charset="0"/>
                        </a:rPr>
                        <m:t>=</m:t>
                      </m:r>
                      <m:d>
                        <m:dPr>
                          <m:ctrlPr>
                            <a:rPr lang="sl-SI" b="0" i="1" smtClean="0">
                              <a:latin typeface="Cambria Math" panose="02040503050406030204" pitchFamily="18" charset="0"/>
                            </a:rPr>
                          </m:ctrlPr>
                        </m:dPr>
                        <m:e>
                          <m:sSub>
                            <m:sSubPr>
                              <m:ctrlPr>
                                <a:rPr lang="sl-SI" b="0" i="1" smtClean="0">
                                  <a:latin typeface="Cambria Math" panose="02040503050406030204" pitchFamily="18" charset="0"/>
                                </a:rPr>
                              </m:ctrlPr>
                            </m:sSubPr>
                            <m:e>
                              <m:r>
                                <a:rPr lang="sl-SI" b="0" i="1" smtClean="0">
                                  <a:latin typeface="Cambria Math" panose="02040503050406030204" pitchFamily="18" charset="0"/>
                                </a:rPr>
                                <m:t>𝑒</m:t>
                              </m:r>
                            </m:e>
                            <m:sub>
                              <m:r>
                                <a:rPr lang="sl-SI" b="0" i="1" smtClean="0">
                                  <a:latin typeface="Cambria Math" panose="02040503050406030204" pitchFamily="18" charset="0"/>
                                </a:rPr>
                                <m:t>𝑗</m:t>
                              </m:r>
                            </m:sub>
                          </m:sSub>
                          <m:r>
                            <a:rPr lang="sl-SI" b="0" i="1" smtClean="0">
                              <a:latin typeface="Cambria Math" panose="02040503050406030204" pitchFamily="18" charset="0"/>
                            </a:rPr>
                            <m:t>−</m:t>
                          </m:r>
                          <m:r>
                            <a:rPr lang="sl-SI" b="0" i="1" smtClean="0">
                              <a:latin typeface="Cambria Math" panose="02040503050406030204" pitchFamily="18" charset="0"/>
                            </a:rPr>
                            <m:t>𝑆</m:t>
                          </m:r>
                          <m:r>
                            <a:rPr lang="sl-SI" b="0" i="1" smtClean="0">
                              <a:latin typeface="Cambria Math" panose="02040503050406030204" pitchFamily="18" charset="0"/>
                            </a:rPr>
                            <m:t>+</m:t>
                          </m:r>
                          <m:r>
                            <a:rPr lang="sl-SI" b="0" i="1" smtClean="0">
                              <a:latin typeface="Cambria Math" panose="02040503050406030204" pitchFamily="18" charset="0"/>
                            </a:rPr>
                            <m:t>𝐿</m:t>
                          </m:r>
                          <m:r>
                            <a:rPr lang="sl-SI" b="0" i="1" smtClean="0">
                              <a:latin typeface="Cambria Math" panose="02040503050406030204" pitchFamily="18" charset="0"/>
                            </a:rPr>
                            <m:t>+8</m:t>
                          </m:r>
                        </m:e>
                      </m:d>
                      <m:r>
                        <a:rPr lang="sl-SI" b="0" i="1" smtClean="0">
                          <a:latin typeface="Cambria Math" panose="02040503050406030204" pitchFamily="18" charset="0"/>
                        </a:rPr>
                        <m:t> </m:t>
                      </m:r>
                      <m:r>
                        <m:rPr>
                          <m:sty m:val="p"/>
                        </m:rPr>
                        <a:rPr lang="sl-SI" b="0" i="1" smtClean="0">
                          <a:latin typeface="Cambria Math" panose="02040503050406030204" pitchFamily="18" charset="0"/>
                        </a:rPr>
                        <m:t>mod</m:t>
                      </m:r>
                      <m:r>
                        <a:rPr lang="sl-SI" b="0" i="1" smtClean="0">
                          <a:latin typeface="Cambria Math" panose="02040503050406030204" pitchFamily="18" charset="0"/>
                        </a:rPr>
                        <m:t> 30</m:t>
                      </m:r>
                    </m:oMath>
                  </m:oMathPara>
                </a14:m>
                <a:endParaRPr lang="sl-SI" dirty="0"/>
              </a:p>
            </p:txBody>
          </p:sp>
        </mc:Choice>
        <mc:Fallback xmlns="">
          <p:sp>
            <p:nvSpPr>
              <p:cNvPr id="3" name="Content Placeholder 2">
                <a:extLst>
                  <a:ext uri="{FF2B5EF4-FFF2-40B4-BE49-F238E27FC236}">
                    <a16:creationId xmlns:a16="http://schemas.microsoft.com/office/drawing/2014/main" id="{B21CB094-6A81-0D26-C090-82CA1F314944}"/>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de-DE">
                    <a:noFill/>
                  </a:rPr>
                  <a:t> </a:t>
                </a:r>
              </a:p>
            </p:txBody>
          </p:sp>
        </mc:Fallback>
      </mc:AlternateContent>
      <p:cxnSp>
        <p:nvCxnSpPr>
          <p:cNvPr id="6" name="Straight Connector 5">
            <a:extLst>
              <a:ext uri="{FF2B5EF4-FFF2-40B4-BE49-F238E27FC236}">
                <a16:creationId xmlns:a16="http://schemas.microsoft.com/office/drawing/2014/main" id="{7DEA9D87-822A-024D-095D-8273D9B0F606}"/>
              </a:ext>
            </a:extLst>
          </p:cNvPr>
          <p:cNvCxnSpPr>
            <a:cxnSpLocks/>
          </p:cNvCxnSpPr>
          <p:nvPr/>
        </p:nvCxnSpPr>
        <p:spPr>
          <a:xfrm>
            <a:off x="1155700" y="2070100"/>
            <a:ext cx="66675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7007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8B96D67-E6FB-6CDE-D994-523C1758AB89}"/>
              </a:ext>
            </a:extLst>
          </p:cNvPr>
          <p:cNvGraphicFramePr>
            <a:graphicFrameLocks noGrp="1"/>
          </p:cNvGraphicFramePr>
          <p:nvPr>
            <p:ph idx="1"/>
            <p:extLst>
              <p:ext uri="{D42A27DB-BD31-4B8C-83A1-F6EECF244321}">
                <p14:modId xmlns:p14="http://schemas.microsoft.com/office/powerpoint/2010/main" val="1048813127"/>
              </p:ext>
            </p:extLst>
          </p:nvPr>
        </p:nvGraphicFramePr>
        <p:xfrm>
          <a:off x="2316000" y="1254760"/>
          <a:ext cx="7560000" cy="4348480"/>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1789930596"/>
                    </a:ext>
                  </a:extLst>
                </a:gridCol>
                <a:gridCol w="1620000">
                  <a:extLst>
                    <a:ext uri="{9D8B030D-6E8A-4147-A177-3AD203B41FA5}">
                      <a16:colId xmlns:a16="http://schemas.microsoft.com/office/drawing/2014/main" val="200628695"/>
                    </a:ext>
                  </a:extLst>
                </a:gridCol>
                <a:gridCol w="900000">
                  <a:extLst>
                    <a:ext uri="{9D8B030D-6E8A-4147-A177-3AD203B41FA5}">
                      <a16:colId xmlns:a16="http://schemas.microsoft.com/office/drawing/2014/main" val="967780668"/>
                    </a:ext>
                  </a:extLst>
                </a:gridCol>
                <a:gridCol w="1620000">
                  <a:extLst>
                    <a:ext uri="{9D8B030D-6E8A-4147-A177-3AD203B41FA5}">
                      <a16:colId xmlns:a16="http://schemas.microsoft.com/office/drawing/2014/main" val="241665302"/>
                    </a:ext>
                  </a:extLst>
                </a:gridCol>
                <a:gridCol w="885600">
                  <a:extLst>
                    <a:ext uri="{9D8B030D-6E8A-4147-A177-3AD203B41FA5}">
                      <a16:colId xmlns:a16="http://schemas.microsoft.com/office/drawing/2014/main" val="2076923025"/>
                    </a:ext>
                  </a:extLst>
                </a:gridCol>
                <a:gridCol w="1634400">
                  <a:extLst>
                    <a:ext uri="{9D8B030D-6E8A-4147-A177-3AD203B41FA5}">
                      <a16:colId xmlns:a16="http://schemas.microsoft.com/office/drawing/2014/main" val="1817176030"/>
                    </a:ext>
                  </a:extLst>
                </a:gridCol>
              </a:tblGrid>
              <a:tr h="370840">
                <a:tc>
                  <a:txBody>
                    <a:bodyPr/>
                    <a:lstStyle/>
                    <a:p>
                      <a:pPr algn="ctr"/>
                      <a:r>
                        <a:rPr lang="sl-SI" dirty="0">
                          <a:latin typeface="Cambria Math" panose="02040503050406030204" pitchFamily="18" charset="0"/>
                          <a:ea typeface="Cambria Math" panose="02040503050406030204" pitchFamily="18" charset="0"/>
                        </a:rPr>
                        <a:t>epakta</a:t>
                      </a:r>
                      <a:endParaRPr lang="de-DE" dirty="0">
                        <a:latin typeface="Cambria Math" panose="02040503050406030204" pitchFamily="18" charset="0"/>
                        <a:ea typeface="Cambria Math" panose="02040503050406030204" pitchFamily="18" charset="0"/>
                      </a:endParaRP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err="1">
                          <a:latin typeface="Cambria Math" panose="02040503050406030204" pitchFamily="18" charset="0"/>
                          <a:ea typeface="Cambria Math" panose="02040503050406030204" pitchFamily="18" charset="0"/>
                        </a:rPr>
                        <a:t>pashalna</a:t>
                      </a:r>
                      <a:r>
                        <a:rPr lang="sl-SI" dirty="0">
                          <a:latin typeface="Cambria Math" panose="02040503050406030204" pitchFamily="18" charset="0"/>
                          <a:ea typeface="Cambria Math" panose="02040503050406030204" pitchFamily="18" charset="0"/>
                        </a:rPr>
                        <a:t> polna luna</a:t>
                      </a:r>
                      <a:endParaRPr lang="de-DE" dirty="0">
                        <a:latin typeface="Cambria Math" panose="02040503050406030204" pitchFamily="18" charset="0"/>
                        <a:ea typeface="Cambria Math" panose="02040503050406030204" pitchFamily="18" charset="0"/>
                      </a:endParaRP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epakta</a:t>
                      </a:r>
                      <a:endParaRPr lang="de-DE" dirty="0">
                        <a:latin typeface="Cambria Math" panose="02040503050406030204" pitchFamily="18" charset="0"/>
                        <a:ea typeface="Cambria Math" panose="02040503050406030204" pitchFamily="18" charset="0"/>
                      </a:endParaRP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err="1">
                          <a:latin typeface="Cambria Math" panose="02040503050406030204" pitchFamily="18" charset="0"/>
                          <a:ea typeface="Cambria Math" panose="02040503050406030204" pitchFamily="18" charset="0"/>
                        </a:rPr>
                        <a:t>pashalna</a:t>
                      </a:r>
                      <a:r>
                        <a:rPr lang="sl-SI" dirty="0">
                          <a:latin typeface="Cambria Math" panose="02040503050406030204" pitchFamily="18" charset="0"/>
                          <a:ea typeface="Cambria Math" panose="02040503050406030204" pitchFamily="18" charset="0"/>
                        </a:rPr>
                        <a:t> polna luna</a:t>
                      </a:r>
                      <a:endParaRPr lang="de-DE" dirty="0">
                        <a:latin typeface="Cambria Math" panose="02040503050406030204" pitchFamily="18" charset="0"/>
                        <a:ea typeface="Cambria Math" panose="02040503050406030204" pitchFamily="18" charset="0"/>
                      </a:endParaRP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epakta</a:t>
                      </a:r>
                      <a:endParaRPr lang="de-DE" dirty="0">
                        <a:latin typeface="Cambria Math" panose="02040503050406030204" pitchFamily="18" charset="0"/>
                        <a:ea typeface="Cambria Math" panose="02040503050406030204" pitchFamily="18" charset="0"/>
                      </a:endParaRP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err="1">
                          <a:latin typeface="Cambria Math" panose="02040503050406030204" pitchFamily="18" charset="0"/>
                          <a:ea typeface="Cambria Math" panose="02040503050406030204" pitchFamily="18" charset="0"/>
                        </a:rPr>
                        <a:t>pashalna</a:t>
                      </a:r>
                      <a:r>
                        <a:rPr lang="sl-SI" dirty="0">
                          <a:latin typeface="Cambria Math" panose="02040503050406030204" pitchFamily="18" charset="0"/>
                          <a:ea typeface="Cambria Math" panose="02040503050406030204" pitchFamily="18" charset="0"/>
                        </a:rPr>
                        <a:t> polna luna</a:t>
                      </a:r>
                      <a:endParaRPr lang="de-DE" dirty="0">
                        <a:latin typeface="Cambria Math" panose="02040503050406030204" pitchFamily="18" charset="0"/>
                        <a:ea typeface="Cambria Math" panose="02040503050406030204" pitchFamily="18" charset="0"/>
                      </a:endParaRP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1410178"/>
                  </a:ext>
                </a:extLst>
              </a:tr>
              <a:tr h="370840">
                <a:tc>
                  <a:txBody>
                    <a:bodyPr/>
                    <a:lstStyle/>
                    <a:p>
                      <a:pPr algn="ctr"/>
                      <a:r>
                        <a:rPr lang="sl-SI" dirty="0">
                          <a:latin typeface="Cambria Math" panose="02040503050406030204" pitchFamily="18" charset="0"/>
                          <a:ea typeface="Cambria Math" panose="02040503050406030204" pitchFamily="18" charset="0"/>
                        </a:rPr>
                        <a:t>1</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12.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11</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21</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indent="0" algn="ctr">
                        <a:buNone/>
                      </a:pPr>
                      <a:r>
                        <a:rPr lang="sl-SI" dirty="0">
                          <a:latin typeface="Cambria Math" panose="02040503050406030204" pitchFamily="18" charset="0"/>
                          <a:ea typeface="Cambria Math" panose="02040503050406030204" pitchFamily="18" charset="0"/>
                        </a:rPr>
                        <a:t>23. marec</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74090514"/>
                  </a:ext>
                </a:extLst>
              </a:tr>
              <a:tr h="370840">
                <a:tc>
                  <a:txBody>
                    <a:bodyPr/>
                    <a:lstStyle/>
                    <a:p>
                      <a:pPr algn="ctr"/>
                      <a:r>
                        <a:rPr lang="sl-SI" dirty="0">
                          <a:latin typeface="Cambria Math" panose="02040503050406030204" pitchFamily="18" charset="0"/>
                          <a:ea typeface="Cambria Math" panose="02040503050406030204" pitchFamily="18" charset="0"/>
                        </a:rPr>
                        <a:t>2</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11.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12</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indent="0" algn="ctr">
                        <a:buNone/>
                      </a:pPr>
                      <a:r>
                        <a:rPr lang="sl-SI" dirty="0">
                          <a:latin typeface="Cambria Math" panose="02040503050406030204" pitchFamily="18" charset="0"/>
                          <a:ea typeface="Cambria Math" panose="02040503050406030204" pitchFamily="18" charset="0"/>
                        </a:rPr>
                        <a:t>1.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22</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22. marec</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527997717"/>
                  </a:ext>
                </a:extLst>
              </a:tr>
              <a:tr h="370840">
                <a:tc>
                  <a:txBody>
                    <a:bodyPr/>
                    <a:lstStyle/>
                    <a:p>
                      <a:pPr algn="ctr"/>
                      <a:r>
                        <a:rPr lang="sl-SI" dirty="0">
                          <a:latin typeface="Cambria Math" panose="02040503050406030204" pitchFamily="18" charset="0"/>
                          <a:ea typeface="Cambria Math" panose="02040503050406030204" pitchFamily="18" charset="0"/>
                        </a:rPr>
                        <a:t>3</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10.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13</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31. marec</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23</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21. marec</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962470863"/>
                  </a:ext>
                </a:extLst>
              </a:tr>
              <a:tr h="370840">
                <a:tc>
                  <a:txBody>
                    <a:bodyPr/>
                    <a:lstStyle/>
                    <a:p>
                      <a:pPr algn="ctr"/>
                      <a:r>
                        <a:rPr lang="sl-SI" dirty="0">
                          <a:latin typeface="Cambria Math" panose="02040503050406030204" pitchFamily="18" charset="0"/>
                          <a:ea typeface="Cambria Math" panose="02040503050406030204" pitchFamily="18" charset="0"/>
                        </a:rPr>
                        <a:t>4</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9.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14</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30. marec</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24</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18.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513440324"/>
                  </a:ext>
                </a:extLst>
              </a:tr>
              <a:tr h="370840">
                <a:tc>
                  <a:txBody>
                    <a:bodyPr/>
                    <a:lstStyle/>
                    <a:p>
                      <a:pPr algn="ctr"/>
                      <a:r>
                        <a:rPr lang="sl-SI" dirty="0">
                          <a:latin typeface="Cambria Math" panose="02040503050406030204" pitchFamily="18" charset="0"/>
                          <a:ea typeface="Cambria Math" panose="02040503050406030204" pitchFamily="18" charset="0"/>
                        </a:rPr>
                        <a:t>5</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8.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15</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29. marec</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25</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18. ali 17.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410812561"/>
                  </a:ext>
                </a:extLst>
              </a:tr>
              <a:tr h="370840">
                <a:tc>
                  <a:txBody>
                    <a:bodyPr/>
                    <a:lstStyle/>
                    <a:p>
                      <a:pPr algn="ctr"/>
                      <a:r>
                        <a:rPr lang="sl-SI" dirty="0">
                          <a:latin typeface="Cambria Math" panose="02040503050406030204" pitchFamily="18" charset="0"/>
                          <a:ea typeface="Cambria Math" panose="02040503050406030204" pitchFamily="18" charset="0"/>
                        </a:rPr>
                        <a:t>6</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7.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16</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28. marec</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26</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17.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73307243"/>
                  </a:ext>
                </a:extLst>
              </a:tr>
              <a:tr h="370840">
                <a:tc>
                  <a:txBody>
                    <a:bodyPr/>
                    <a:lstStyle/>
                    <a:p>
                      <a:pPr algn="ctr"/>
                      <a:r>
                        <a:rPr lang="sl-SI" dirty="0">
                          <a:latin typeface="Cambria Math" panose="02040503050406030204" pitchFamily="18" charset="0"/>
                          <a:ea typeface="Cambria Math" panose="02040503050406030204" pitchFamily="18" charset="0"/>
                        </a:rPr>
                        <a:t>7</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6.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17</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27. marec</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27</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16.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981927566"/>
                  </a:ext>
                </a:extLst>
              </a:tr>
              <a:tr h="370840">
                <a:tc>
                  <a:txBody>
                    <a:bodyPr/>
                    <a:lstStyle/>
                    <a:p>
                      <a:pPr algn="ctr"/>
                      <a:r>
                        <a:rPr lang="sl-SI" dirty="0">
                          <a:latin typeface="Cambria Math" panose="02040503050406030204" pitchFamily="18" charset="0"/>
                          <a:ea typeface="Cambria Math" panose="02040503050406030204" pitchFamily="18" charset="0"/>
                        </a:rPr>
                        <a:t>8</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5.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18</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26. marec</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28</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15.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99825463"/>
                  </a:ext>
                </a:extLst>
              </a:tr>
              <a:tr h="370840">
                <a:tc>
                  <a:txBody>
                    <a:bodyPr/>
                    <a:lstStyle/>
                    <a:p>
                      <a:pPr algn="ctr"/>
                      <a:r>
                        <a:rPr lang="sl-SI" dirty="0">
                          <a:latin typeface="Cambria Math" panose="02040503050406030204" pitchFamily="18" charset="0"/>
                          <a:ea typeface="Cambria Math" panose="02040503050406030204" pitchFamily="18" charset="0"/>
                        </a:rPr>
                        <a:t>9</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4.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19</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25. marec</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29</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14.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460011596"/>
                  </a:ext>
                </a:extLst>
              </a:tr>
              <a:tr h="370840">
                <a:tc>
                  <a:txBody>
                    <a:bodyPr/>
                    <a:lstStyle/>
                    <a:p>
                      <a:pPr algn="ctr"/>
                      <a:r>
                        <a:rPr lang="sl-SI" dirty="0">
                          <a:latin typeface="Cambria Math" panose="02040503050406030204" pitchFamily="18" charset="0"/>
                          <a:ea typeface="Cambria Math" panose="02040503050406030204" pitchFamily="18" charset="0"/>
                        </a:rPr>
                        <a:t>10</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3.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20</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24. marec</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30</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13.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128130"/>
                  </a:ext>
                </a:extLst>
              </a:tr>
            </a:tbl>
          </a:graphicData>
        </a:graphic>
      </p:graphicFrame>
    </p:spTree>
    <p:extLst>
      <p:ext uri="{BB962C8B-B14F-4D97-AF65-F5344CB8AC3E}">
        <p14:creationId xmlns:p14="http://schemas.microsoft.com/office/powerpoint/2010/main" val="2390712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18AFB-AEDA-6734-EBDD-937D99678DD4}"/>
              </a:ext>
            </a:extLst>
          </p:cNvPr>
          <p:cNvSpPr>
            <a:spLocks noGrp="1"/>
          </p:cNvSpPr>
          <p:nvPr>
            <p:ph type="title"/>
          </p:nvPr>
        </p:nvSpPr>
        <p:spPr/>
        <p:txBody>
          <a:bodyPr/>
          <a:lstStyle/>
          <a:p>
            <a:r>
              <a:rPr lang="sl-SI" b="1" dirty="0"/>
              <a:t>Kdaj sploh praznujemo veliko noč?</a:t>
            </a:r>
            <a:endParaRPr lang="de-DE"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1CB094-6A81-0D26-C090-82CA1F314944}"/>
                  </a:ext>
                </a:extLst>
              </p:cNvPr>
              <p:cNvSpPr>
                <a:spLocks noGrp="1"/>
              </p:cNvSpPr>
              <p:nvPr>
                <p:ph idx="1"/>
              </p:nvPr>
            </p:nvSpPr>
            <p:spPr/>
            <p:txBody>
              <a:bodyPr/>
              <a:lstStyle/>
              <a:p>
                <a:r>
                  <a:rPr lang="sl-SI" dirty="0"/>
                  <a:t>„prva nedelja po prvi spomladanski polni luni“</a:t>
                </a:r>
              </a:p>
              <a:p>
                <a:pPr marL="0" indent="0">
                  <a:buNone/>
                </a:pPr>
                <a:endParaRPr lang="sl-SI" dirty="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sl-SI" b="0" i="1" smtClean="0">
                              <a:latin typeface="Cambria Math" panose="02040503050406030204" pitchFamily="18" charset="0"/>
                            </a:rPr>
                          </m:ctrlPr>
                        </m:sSubPr>
                        <m:e>
                          <m:r>
                            <a:rPr lang="sl-SI" b="0" i="1" smtClean="0">
                              <a:latin typeface="Cambria Math" panose="02040503050406030204" pitchFamily="18" charset="0"/>
                            </a:rPr>
                            <m:t>𝑛</m:t>
                          </m:r>
                        </m:e>
                        <m:sub>
                          <m:r>
                            <a:rPr lang="sl-SI" b="0" i="1" smtClean="0">
                              <a:latin typeface="Cambria Math" panose="02040503050406030204" pitchFamily="18" charset="0"/>
                            </a:rPr>
                            <m:t>𝑎</m:t>
                          </m:r>
                        </m:sub>
                      </m:sSub>
                      <m:r>
                        <a:rPr lang="sl-SI" b="0" i="1" smtClean="0">
                          <a:latin typeface="Cambria Math" panose="02040503050406030204" pitchFamily="18" charset="0"/>
                        </a:rPr>
                        <m:t>=(</m:t>
                      </m:r>
                      <m:r>
                        <a:rPr lang="sl-SI" b="0" i="1" smtClean="0">
                          <a:latin typeface="Cambria Math" panose="02040503050406030204" pitchFamily="18" charset="0"/>
                        </a:rPr>
                        <m:t>𝑙𝑒𝑡𝑜</m:t>
                      </m:r>
                      <m:r>
                        <a:rPr lang="sl-SI" b="0" i="1" smtClean="0">
                          <a:latin typeface="Cambria Math" panose="02040503050406030204" pitchFamily="18" charset="0"/>
                        </a:rPr>
                        <m:t> </m:t>
                      </m:r>
                      <m:r>
                        <m:rPr>
                          <m:nor/>
                        </m:rPr>
                        <a:rPr lang="sl-SI" b="0" i="0" smtClean="0">
                          <a:latin typeface="Cambria Math" panose="02040503050406030204" pitchFamily="18" charset="0"/>
                        </a:rPr>
                        <m:t>mod</m:t>
                      </m:r>
                      <m:r>
                        <a:rPr lang="sl-SI" b="0" i="1" smtClean="0">
                          <a:latin typeface="Cambria Math" panose="02040503050406030204" pitchFamily="18" charset="0"/>
                        </a:rPr>
                        <m:t> 19)+1</m:t>
                      </m:r>
                    </m:oMath>
                  </m:oMathPara>
                </a14:m>
                <a:endParaRPr lang="sl-SI"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sl-SI" b="0" i="1" smtClean="0">
                              <a:latin typeface="Cambria Math" panose="02040503050406030204" pitchFamily="18" charset="0"/>
                            </a:rPr>
                          </m:ctrlPr>
                        </m:sSubPr>
                        <m:e>
                          <m:r>
                            <a:rPr lang="sl-SI" b="0" i="1" smtClean="0">
                              <a:latin typeface="Cambria Math" panose="02040503050406030204" pitchFamily="18" charset="0"/>
                            </a:rPr>
                            <m:t>𝑒</m:t>
                          </m:r>
                        </m:e>
                        <m:sub>
                          <m:r>
                            <a:rPr lang="sl-SI" b="0" i="1" smtClean="0">
                              <a:latin typeface="Cambria Math" panose="02040503050406030204" pitchFamily="18" charset="0"/>
                            </a:rPr>
                            <m:t>𝑗</m:t>
                          </m:r>
                        </m:sub>
                      </m:sSub>
                      <m:r>
                        <a:rPr lang="sl-SI" b="0" i="1" smtClean="0">
                          <a:latin typeface="Cambria Math" panose="02040503050406030204" pitchFamily="18" charset="0"/>
                        </a:rPr>
                        <m:t>=(11⋅</m:t>
                      </m:r>
                      <m:d>
                        <m:dPr>
                          <m:ctrlPr>
                            <a:rPr lang="sl-SI" b="0" i="1" smtClean="0">
                              <a:latin typeface="Cambria Math" panose="02040503050406030204" pitchFamily="18" charset="0"/>
                            </a:rPr>
                          </m:ctrlPr>
                        </m:dPr>
                        <m:e>
                          <m:sSub>
                            <m:sSubPr>
                              <m:ctrlPr>
                                <a:rPr lang="sl-SI" b="0" i="1" smtClean="0">
                                  <a:latin typeface="Cambria Math" panose="02040503050406030204" pitchFamily="18" charset="0"/>
                                </a:rPr>
                              </m:ctrlPr>
                            </m:sSubPr>
                            <m:e>
                              <m:r>
                                <a:rPr lang="sl-SI" b="0" i="1" smtClean="0">
                                  <a:latin typeface="Cambria Math" panose="02040503050406030204" pitchFamily="18" charset="0"/>
                                </a:rPr>
                                <m:t>𝑛</m:t>
                              </m:r>
                            </m:e>
                            <m:sub>
                              <m:r>
                                <a:rPr lang="sl-SI" b="0" i="1" smtClean="0">
                                  <a:latin typeface="Cambria Math" panose="02040503050406030204" pitchFamily="18" charset="0"/>
                                </a:rPr>
                                <m:t>𝑎</m:t>
                              </m:r>
                            </m:sub>
                          </m:sSub>
                          <m:r>
                            <a:rPr lang="sl-SI" b="0" i="1" smtClean="0">
                              <a:latin typeface="Cambria Math" panose="02040503050406030204" pitchFamily="18" charset="0"/>
                            </a:rPr>
                            <m:t>−1</m:t>
                          </m:r>
                        </m:e>
                      </m:d>
                      <m:r>
                        <a:rPr lang="sl-SI" b="0" i="1" smtClean="0">
                          <a:latin typeface="Cambria Math" panose="02040503050406030204" pitchFamily="18" charset="0"/>
                        </a:rPr>
                        <m:t>) </m:t>
                      </m:r>
                      <m:r>
                        <m:rPr>
                          <m:nor/>
                        </m:rPr>
                        <a:rPr lang="sl-SI" b="0" i="0" smtClean="0">
                          <a:latin typeface="Cambria Math" panose="02040503050406030204" pitchFamily="18" charset="0"/>
                        </a:rPr>
                        <m:t>mod</m:t>
                      </m:r>
                      <m:r>
                        <a:rPr lang="sl-SI" b="0" i="1" smtClean="0">
                          <a:latin typeface="Cambria Math" panose="02040503050406030204" pitchFamily="18" charset="0"/>
                        </a:rPr>
                        <m:t> 30</m:t>
                      </m:r>
                    </m:oMath>
                  </m:oMathPara>
                </a14:m>
                <a:endParaRPr lang="sl-SI" dirty="0"/>
              </a:p>
              <a:p>
                <a:pPr marL="0" indent="0" algn="ctr">
                  <a:buNone/>
                </a:pPr>
                <a14:m>
                  <m:oMath xmlns:m="http://schemas.openxmlformats.org/officeDocument/2006/math">
                    <m:r>
                      <a:rPr lang="sl-SI" b="0" i="1" smtClean="0">
                        <a:latin typeface="Cambria Math" panose="02040503050406030204" pitchFamily="18" charset="0"/>
                      </a:rPr>
                      <m:t>𝑆</m:t>
                    </m:r>
                    <m:r>
                      <a:rPr lang="sl-SI" b="0" i="1" smtClean="0">
                        <a:latin typeface="Cambria Math" panose="02040503050406030204" pitchFamily="18" charset="0"/>
                      </a:rPr>
                      <m:t>=</m:t>
                    </m:r>
                    <m:d>
                      <m:dPr>
                        <m:begChr m:val="⌊"/>
                        <m:endChr m:val="⌋"/>
                        <m:ctrlPr>
                          <a:rPr lang="sl-SI" b="0" i="1" smtClean="0">
                            <a:latin typeface="Cambria Math" panose="02040503050406030204" pitchFamily="18" charset="0"/>
                          </a:rPr>
                        </m:ctrlPr>
                      </m:dPr>
                      <m:e>
                        <m:f>
                          <m:fPr>
                            <m:ctrlPr>
                              <a:rPr lang="sl-SI" b="0" i="1" smtClean="0">
                                <a:latin typeface="Cambria Math" panose="02040503050406030204" pitchFamily="18" charset="0"/>
                              </a:rPr>
                            </m:ctrlPr>
                          </m:fPr>
                          <m:num>
                            <m:r>
                              <a:rPr lang="sl-SI" b="0" i="1" smtClean="0">
                                <a:latin typeface="Cambria Math" panose="02040503050406030204" pitchFamily="18" charset="0"/>
                              </a:rPr>
                              <m:t>3⋅</m:t>
                            </m:r>
                            <m:r>
                              <a:rPr lang="sl-SI" b="0" i="1" smtClean="0">
                                <a:latin typeface="Cambria Math" panose="02040503050406030204" pitchFamily="18" charset="0"/>
                              </a:rPr>
                              <m:t>𝑐𝑒𝑛</m:t>
                            </m:r>
                          </m:num>
                          <m:den>
                            <m:r>
                              <a:rPr lang="sl-SI" b="0" i="1" smtClean="0">
                                <a:latin typeface="Cambria Math" panose="02040503050406030204" pitchFamily="18" charset="0"/>
                              </a:rPr>
                              <m:t>4</m:t>
                            </m:r>
                          </m:den>
                        </m:f>
                      </m:e>
                    </m:d>
                  </m:oMath>
                </a14:m>
                <a:r>
                  <a:rPr lang="sl-SI" dirty="0"/>
                  <a:t> 		</a:t>
                </a:r>
                <a14:m>
                  <m:oMath xmlns:m="http://schemas.openxmlformats.org/officeDocument/2006/math">
                    <m:r>
                      <a:rPr lang="sl-SI" b="0" i="1" smtClean="0">
                        <a:latin typeface="Cambria Math" panose="02040503050406030204" pitchFamily="18" charset="0"/>
                      </a:rPr>
                      <m:t>𝐿</m:t>
                    </m:r>
                    <m:r>
                      <a:rPr lang="sl-SI" b="0" i="1" smtClean="0">
                        <a:latin typeface="Cambria Math" panose="02040503050406030204" pitchFamily="18" charset="0"/>
                      </a:rPr>
                      <m:t>= </m:t>
                    </m:r>
                    <m:d>
                      <m:dPr>
                        <m:begChr m:val="⌊"/>
                        <m:endChr m:val="⌋"/>
                        <m:ctrlPr>
                          <a:rPr lang="sl-SI" b="0" i="1" smtClean="0">
                            <a:latin typeface="Cambria Math" panose="02040503050406030204" pitchFamily="18" charset="0"/>
                          </a:rPr>
                        </m:ctrlPr>
                      </m:dPr>
                      <m:e>
                        <m:f>
                          <m:fPr>
                            <m:ctrlPr>
                              <a:rPr lang="sl-SI" b="0" i="1" smtClean="0">
                                <a:latin typeface="Cambria Math" panose="02040503050406030204" pitchFamily="18" charset="0"/>
                              </a:rPr>
                            </m:ctrlPr>
                          </m:fPr>
                          <m:num>
                            <m:r>
                              <a:rPr lang="sl-SI" b="0" i="1" smtClean="0">
                                <a:latin typeface="Cambria Math" panose="02040503050406030204" pitchFamily="18" charset="0"/>
                              </a:rPr>
                              <m:t>8⋅</m:t>
                            </m:r>
                            <m:r>
                              <a:rPr lang="sl-SI" b="0" i="1" smtClean="0">
                                <a:latin typeface="Cambria Math" panose="02040503050406030204" pitchFamily="18" charset="0"/>
                              </a:rPr>
                              <m:t>𝑐𝑒𝑛</m:t>
                            </m:r>
                            <m:r>
                              <a:rPr lang="sl-SI" b="0" i="1" smtClean="0">
                                <a:latin typeface="Cambria Math" panose="02040503050406030204" pitchFamily="18" charset="0"/>
                              </a:rPr>
                              <m:t>+5</m:t>
                            </m:r>
                          </m:num>
                          <m:den>
                            <m:r>
                              <a:rPr lang="sl-SI" b="0" i="1" smtClean="0">
                                <a:latin typeface="Cambria Math" panose="02040503050406030204" pitchFamily="18" charset="0"/>
                              </a:rPr>
                              <m:t>25</m:t>
                            </m:r>
                          </m:den>
                        </m:f>
                      </m:e>
                    </m:d>
                  </m:oMath>
                </a14:m>
                <a:endParaRPr lang="sl-SI" b="0" dirty="0"/>
              </a:p>
              <a:p>
                <a:pPr marL="0" indent="0" algn="ctr">
                  <a:lnSpc>
                    <a:spcPct val="130000"/>
                  </a:lnSpc>
                  <a:buNone/>
                </a:pPr>
                <a14:m>
                  <m:oMathPara xmlns:m="http://schemas.openxmlformats.org/officeDocument/2006/math">
                    <m:oMathParaPr>
                      <m:jc m:val="centerGroup"/>
                    </m:oMathParaPr>
                    <m:oMath xmlns:m="http://schemas.openxmlformats.org/officeDocument/2006/math">
                      <m:sSub>
                        <m:sSubPr>
                          <m:ctrlPr>
                            <a:rPr lang="sl-SI" b="0" i="1" smtClean="0">
                              <a:latin typeface="Cambria Math" panose="02040503050406030204" pitchFamily="18" charset="0"/>
                            </a:rPr>
                          </m:ctrlPr>
                        </m:sSubPr>
                        <m:e>
                          <m:r>
                            <a:rPr lang="sl-SI" b="0" i="1" smtClean="0">
                              <a:latin typeface="Cambria Math" panose="02040503050406030204" pitchFamily="18" charset="0"/>
                            </a:rPr>
                            <m:t>𝑒</m:t>
                          </m:r>
                        </m:e>
                        <m:sub>
                          <m:r>
                            <a:rPr lang="sl-SI" b="0" i="1" smtClean="0">
                              <a:latin typeface="Cambria Math" panose="02040503050406030204" pitchFamily="18" charset="0"/>
                            </a:rPr>
                            <m:t>𝑔</m:t>
                          </m:r>
                        </m:sub>
                      </m:sSub>
                      <m:r>
                        <a:rPr lang="sl-SI" b="0" i="1" smtClean="0">
                          <a:latin typeface="Cambria Math" panose="02040503050406030204" pitchFamily="18" charset="0"/>
                        </a:rPr>
                        <m:t>=</m:t>
                      </m:r>
                      <m:d>
                        <m:dPr>
                          <m:ctrlPr>
                            <a:rPr lang="sl-SI" b="0" i="1" smtClean="0">
                              <a:latin typeface="Cambria Math" panose="02040503050406030204" pitchFamily="18" charset="0"/>
                            </a:rPr>
                          </m:ctrlPr>
                        </m:dPr>
                        <m:e>
                          <m:sSub>
                            <m:sSubPr>
                              <m:ctrlPr>
                                <a:rPr lang="sl-SI" b="0" i="1" smtClean="0">
                                  <a:latin typeface="Cambria Math" panose="02040503050406030204" pitchFamily="18" charset="0"/>
                                </a:rPr>
                              </m:ctrlPr>
                            </m:sSubPr>
                            <m:e>
                              <m:r>
                                <a:rPr lang="sl-SI" b="0" i="1" smtClean="0">
                                  <a:latin typeface="Cambria Math" panose="02040503050406030204" pitchFamily="18" charset="0"/>
                                </a:rPr>
                                <m:t>𝑒</m:t>
                              </m:r>
                            </m:e>
                            <m:sub>
                              <m:r>
                                <a:rPr lang="sl-SI" b="0" i="1" smtClean="0">
                                  <a:latin typeface="Cambria Math" panose="02040503050406030204" pitchFamily="18" charset="0"/>
                                </a:rPr>
                                <m:t>𝑗</m:t>
                              </m:r>
                            </m:sub>
                          </m:sSub>
                          <m:r>
                            <a:rPr lang="sl-SI" b="0" i="1" smtClean="0">
                              <a:latin typeface="Cambria Math" panose="02040503050406030204" pitchFamily="18" charset="0"/>
                            </a:rPr>
                            <m:t>−</m:t>
                          </m:r>
                          <m:r>
                            <a:rPr lang="sl-SI" b="0" i="1" smtClean="0">
                              <a:latin typeface="Cambria Math" panose="02040503050406030204" pitchFamily="18" charset="0"/>
                            </a:rPr>
                            <m:t>𝑆</m:t>
                          </m:r>
                          <m:r>
                            <a:rPr lang="sl-SI" b="0" i="1" smtClean="0">
                              <a:latin typeface="Cambria Math" panose="02040503050406030204" pitchFamily="18" charset="0"/>
                            </a:rPr>
                            <m:t>+</m:t>
                          </m:r>
                          <m:r>
                            <a:rPr lang="sl-SI" b="0" i="1" smtClean="0">
                              <a:latin typeface="Cambria Math" panose="02040503050406030204" pitchFamily="18" charset="0"/>
                            </a:rPr>
                            <m:t>𝐿</m:t>
                          </m:r>
                          <m:r>
                            <a:rPr lang="sl-SI" b="0" i="1" smtClean="0">
                              <a:latin typeface="Cambria Math" panose="02040503050406030204" pitchFamily="18" charset="0"/>
                            </a:rPr>
                            <m:t>+8</m:t>
                          </m:r>
                        </m:e>
                      </m:d>
                      <m:r>
                        <a:rPr lang="sl-SI" b="0" i="1" smtClean="0">
                          <a:latin typeface="Cambria Math" panose="02040503050406030204" pitchFamily="18" charset="0"/>
                        </a:rPr>
                        <m:t> </m:t>
                      </m:r>
                      <m:r>
                        <m:rPr>
                          <m:sty m:val="p"/>
                        </m:rPr>
                        <a:rPr lang="sl-SI" b="0" i="1" smtClean="0">
                          <a:latin typeface="Cambria Math" panose="02040503050406030204" pitchFamily="18" charset="0"/>
                        </a:rPr>
                        <m:t>mod</m:t>
                      </m:r>
                      <m:r>
                        <a:rPr lang="sl-SI" b="0" i="1" smtClean="0">
                          <a:latin typeface="Cambria Math" panose="02040503050406030204" pitchFamily="18" charset="0"/>
                        </a:rPr>
                        <m:t> 30</m:t>
                      </m:r>
                    </m:oMath>
                  </m:oMathPara>
                </a14:m>
                <a:endParaRPr lang="sl-SI" dirty="0"/>
              </a:p>
            </p:txBody>
          </p:sp>
        </mc:Choice>
        <mc:Fallback xmlns="">
          <p:sp>
            <p:nvSpPr>
              <p:cNvPr id="3" name="Content Placeholder 2">
                <a:extLst>
                  <a:ext uri="{FF2B5EF4-FFF2-40B4-BE49-F238E27FC236}">
                    <a16:creationId xmlns:a16="http://schemas.microsoft.com/office/drawing/2014/main" id="{B21CB094-6A81-0D26-C090-82CA1F314944}"/>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de-DE">
                    <a:noFill/>
                  </a:rPr>
                  <a:t> </a:t>
                </a:r>
              </a:p>
            </p:txBody>
          </p:sp>
        </mc:Fallback>
      </mc:AlternateContent>
      <p:cxnSp>
        <p:nvCxnSpPr>
          <p:cNvPr id="6" name="Straight Connector 5">
            <a:extLst>
              <a:ext uri="{FF2B5EF4-FFF2-40B4-BE49-F238E27FC236}">
                <a16:creationId xmlns:a16="http://schemas.microsoft.com/office/drawing/2014/main" id="{7DEA9D87-822A-024D-095D-8273D9B0F606}"/>
              </a:ext>
            </a:extLst>
          </p:cNvPr>
          <p:cNvCxnSpPr>
            <a:cxnSpLocks/>
          </p:cNvCxnSpPr>
          <p:nvPr/>
        </p:nvCxnSpPr>
        <p:spPr>
          <a:xfrm>
            <a:off x="1155700" y="2070100"/>
            <a:ext cx="66675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41133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8B96D67-E6FB-6CDE-D994-523C1758AB89}"/>
              </a:ext>
            </a:extLst>
          </p:cNvPr>
          <p:cNvGraphicFramePr>
            <a:graphicFrameLocks noGrp="1"/>
          </p:cNvGraphicFramePr>
          <p:nvPr>
            <p:ph idx="1"/>
          </p:nvPr>
        </p:nvGraphicFramePr>
        <p:xfrm>
          <a:off x="2316000" y="1254760"/>
          <a:ext cx="7560000" cy="4348480"/>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1789930596"/>
                    </a:ext>
                  </a:extLst>
                </a:gridCol>
                <a:gridCol w="1620000">
                  <a:extLst>
                    <a:ext uri="{9D8B030D-6E8A-4147-A177-3AD203B41FA5}">
                      <a16:colId xmlns:a16="http://schemas.microsoft.com/office/drawing/2014/main" val="200628695"/>
                    </a:ext>
                  </a:extLst>
                </a:gridCol>
                <a:gridCol w="900000">
                  <a:extLst>
                    <a:ext uri="{9D8B030D-6E8A-4147-A177-3AD203B41FA5}">
                      <a16:colId xmlns:a16="http://schemas.microsoft.com/office/drawing/2014/main" val="967780668"/>
                    </a:ext>
                  </a:extLst>
                </a:gridCol>
                <a:gridCol w="1620000">
                  <a:extLst>
                    <a:ext uri="{9D8B030D-6E8A-4147-A177-3AD203B41FA5}">
                      <a16:colId xmlns:a16="http://schemas.microsoft.com/office/drawing/2014/main" val="241665302"/>
                    </a:ext>
                  </a:extLst>
                </a:gridCol>
                <a:gridCol w="885600">
                  <a:extLst>
                    <a:ext uri="{9D8B030D-6E8A-4147-A177-3AD203B41FA5}">
                      <a16:colId xmlns:a16="http://schemas.microsoft.com/office/drawing/2014/main" val="2076923025"/>
                    </a:ext>
                  </a:extLst>
                </a:gridCol>
                <a:gridCol w="1634400">
                  <a:extLst>
                    <a:ext uri="{9D8B030D-6E8A-4147-A177-3AD203B41FA5}">
                      <a16:colId xmlns:a16="http://schemas.microsoft.com/office/drawing/2014/main" val="1817176030"/>
                    </a:ext>
                  </a:extLst>
                </a:gridCol>
              </a:tblGrid>
              <a:tr h="370840">
                <a:tc>
                  <a:txBody>
                    <a:bodyPr/>
                    <a:lstStyle/>
                    <a:p>
                      <a:pPr algn="ctr"/>
                      <a:r>
                        <a:rPr lang="sl-SI" dirty="0">
                          <a:latin typeface="Cambria Math" panose="02040503050406030204" pitchFamily="18" charset="0"/>
                          <a:ea typeface="Cambria Math" panose="02040503050406030204" pitchFamily="18" charset="0"/>
                        </a:rPr>
                        <a:t>epakta</a:t>
                      </a:r>
                      <a:endParaRPr lang="de-DE" dirty="0">
                        <a:latin typeface="Cambria Math" panose="02040503050406030204" pitchFamily="18" charset="0"/>
                        <a:ea typeface="Cambria Math" panose="02040503050406030204" pitchFamily="18" charset="0"/>
                      </a:endParaRP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err="1">
                          <a:latin typeface="Cambria Math" panose="02040503050406030204" pitchFamily="18" charset="0"/>
                          <a:ea typeface="Cambria Math" panose="02040503050406030204" pitchFamily="18" charset="0"/>
                        </a:rPr>
                        <a:t>pashalna</a:t>
                      </a:r>
                      <a:r>
                        <a:rPr lang="sl-SI" dirty="0">
                          <a:latin typeface="Cambria Math" panose="02040503050406030204" pitchFamily="18" charset="0"/>
                          <a:ea typeface="Cambria Math" panose="02040503050406030204" pitchFamily="18" charset="0"/>
                        </a:rPr>
                        <a:t> polna luna</a:t>
                      </a:r>
                      <a:endParaRPr lang="de-DE" dirty="0">
                        <a:latin typeface="Cambria Math" panose="02040503050406030204" pitchFamily="18" charset="0"/>
                        <a:ea typeface="Cambria Math" panose="02040503050406030204" pitchFamily="18" charset="0"/>
                      </a:endParaRP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epakta</a:t>
                      </a:r>
                      <a:endParaRPr lang="de-DE" dirty="0">
                        <a:latin typeface="Cambria Math" panose="02040503050406030204" pitchFamily="18" charset="0"/>
                        <a:ea typeface="Cambria Math" panose="02040503050406030204" pitchFamily="18" charset="0"/>
                      </a:endParaRP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err="1">
                          <a:latin typeface="Cambria Math" panose="02040503050406030204" pitchFamily="18" charset="0"/>
                          <a:ea typeface="Cambria Math" panose="02040503050406030204" pitchFamily="18" charset="0"/>
                        </a:rPr>
                        <a:t>pashalna</a:t>
                      </a:r>
                      <a:r>
                        <a:rPr lang="sl-SI" dirty="0">
                          <a:latin typeface="Cambria Math" panose="02040503050406030204" pitchFamily="18" charset="0"/>
                          <a:ea typeface="Cambria Math" panose="02040503050406030204" pitchFamily="18" charset="0"/>
                        </a:rPr>
                        <a:t> polna luna</a:t>
                      </a:r>
                      <a:endParaRPr lang="de-DE" dirty="0">
                        <a:latin typeface="Cambria Math" panose="02040503050406030204" pitchFamily="18" charset="0"/>
                        <a:ea typeface="Cambria Math" panose="02040503050406030204" pitchFamily="18" charset="0"/>
                      </a:endParaRP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epakta</a:t>
                      </a:r>
                      <a:endParaRPr lang="de-DE" dirty="0">
                        <a:latin typeface="Cambria Math" panose="02040503050406030204" pitchFamily="18" charset="0"/>
                        <a:ea typeface="Cambria Math" panose="02040503050406030204" pitchFamily="18" charset="0"/>
                      </a:endParaRP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err="1">
                          <a:latin typeface="Cambria Math" panose="02040503050406030204" pitchFamily="18" charset="0"/>
                          <a:ea typeface="Cambria Math" panose="02040503050406030204" pitchFamily="18" charset="0"/>
                        </a:rPr>
                        <a:t>pashalna</a:t>
                      </a:r>
                      <a:r>
                        <a:rPr lang="sl-SI" dirty="0">
                          <a:latin typeface="Cambria Math" panose="02040503050406030204" pitchFamily="18" charset="0"/>
                          <a:ea typeface="Cambria Math" panose="02040503050406030204" pitchFamily="18" charset="0"/>
                        </a:rPr>
                        <a:t> polna luna</a:t>
                      </a:r>
                      <a:endParaRPr lang="de-DE" dirty="0">
                        <a:latin typeface="Cambria Math" panose="02040503050406030204" pitchFamily="18" charset="0"/>
                        <a:ea typeface="Cambria Math" panose="02040503050406030204" pitchFamily="18" charset="0"/>
                      </a:endParaRP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1410178"/>
                  </a:ext>
                </a:extLst>
              </a:tr>
              <a:tr h="370840">
                <a:tc>
                  <a:txBody>
                    <a:bodyPr/>
                    <a:lstStyle/>
                    <a:p>
                      <a:pPr algn="ctr"/>
                      <a:r>
                        <a:rPr lang="sl-SI" dirty="0">
                          <a:latin typeface="Cambria Math" panose="02040503050406030204" pitchFamily="18" charset="0"/>
                          <a:ea typeface="Cambria Math" panose="02040503050406030204" pitchFamily="18" charset="0"/>
                        </a:rPr>
                        <a:t>1</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12.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11</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21</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indent="0" algn="ctr">
                        <a:buNone/>
                      </a:pPr>
                      <a:r>
                        <a:rPr lang="sl-SI" dirty="0">
                          <a:latin typeface="Cambria Math" panose="02040503050406030204" pitchFamily="18" charset="0"/>
                          <a:ea typeface="Cambria Math" panose="02040503050406030204" pitchFamily="18" charset="0"/>
                        </a:rPr>
                        <a:t>23. marec</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74090514"/>
                  </a:ext>
                </a:extLst>
              </a:tr>
              <a:tr h="370840">
                <a:tc>
                  <a:txBody>
                    <a:bodyPr/>
                    <a:lstStyle/>
                    <a:p>
                      <a:pPr algn="ctr"/>
                      <a:r>
                        <a:rPr lang="sl-SI" dirty="0">
                          <a:latin typeface="Cambria Math" panose="02040503050406030204" pitchFamily="18" charset="0"/>
                          <a:ea typeface="Cambria Math" panose="02040503050406030204" pitchFamily="18" charset="0"/>
                        </a:rPr>
                        <a:t>2</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11.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12</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indent="0" algn="ctr">
                        <a:buNone/>
                      </a:pPr>
                      <a:r>
                        <a:rPr lang="sl-SI" dirty="0">
                          <a:latin typeface="Cambria Math" panose="02040503050406030204" pitchFamily="18" charset="0"/>
                          <a:ea typeface="Cambria Math" panose="02040503050406030204" pitchFamily="18" charset="0"/>
                        </a:rPr>
                        <a:t>1.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22</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22. marec</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527997717"/>
                  </a:ext>
                </a:extLst>
              </a:tr>
              <a:tr h="370840">
                <a:tc>
                  <a:txBody>
                    <a:bodyPr/>
                    <a:lstStyle/>
                    <a:p>
                      <a:pPr algn="ctr"/>
                      <a:r>
                        <a:rPr lang="sl-SI" dirty="0">
                          <a:latin typeface="Cambria Math" panose="02040503050406030204" pitchFamily="18" charset="0"/>
                          <a:ea typeface="Cambria Math" panose="02040503050406030204" pitchFamily="18" charset="0"/>
                        </a:rPr>
                        <a:t>3</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10.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13</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31. marec</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23</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21. marec</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962470863"/>
                  </a:ext>
                </a:extLst>
              </a:tr>
              <a:tr h="370840">
                <a:tc>
                  <a:txBody>
                    <a:bodyPr/>
                    <a:lstStyle/>
                    <a:p>
                      <a:pPr algn="ctr"/>
                      <a:r>
                        <a:rPr lang="sl-SI" dirty="0">
                          <a:latin typeface="Cambria Math" panose="02040503050406030204" pitchFamily="18" charset="0"/>
                          <a:ea typeface="Cambria Math" panose="02040503050406030204" pitchFamily="18" charset="0"/>
                        </a:rPr>
                        <a:t>4</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9.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14</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30. marec</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24</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18.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513440324"/>
                  </a:ext>
                </a:extLst>
              </a:tr>
              <a:tr h="370840">
                <a:tc>
                  <a:txBody>
                    <a:bodyPr/>
                    <a:lstStyle/>
                    <a:p>
                      <a:pPr algn="ctr"/>
                      <a:r>
                        <a:rPr lang="sl-SI" dirty="0">
                          <a:latin typeface="Cambria Math" panose="02040503050406030204" pitchFamily="18" charset="0"/>
                          <a:ea typeface="Cambria Math" panose="02040503050406030204" pitchFamily="18" charset="0"/>
                        </a:rPr>
                        <a:t>5</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8.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15</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29. marec</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25</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18. ali 17.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410812561"/>
                  </a:ext>
                </a:extLst>
              </a:tr>
              <a:tr h="370840">
                <a:tc>
                  <a:txBody>
                    <a:bodyPr/>
                    <a:lstStyle/>
                    <a:p>
                      <a:pPr algn="ctr"/>
                      <a:r>
                        <a:rPr lang="sl-SI" dirty="0">
                          <a:latin typeface="Cambria Math" panose="02040503050406030204" pitchFamily="18" charset="0"/>
                          <a:ea typeface="Cambria Math" panose="02040503050406030204" pitchFamily="18" charset="0"/>
                        </a:rPr>
                        <a:t>6</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7.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16</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28. marec</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26</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17.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73307243"/>
                  </a:ext>
                </a:extLst>
              </a:tr>
              <a:tr h="370840">
                <a:tc>
                  <a:txBody>
                    <a:bodyPr/>
                    <a:lstStyle/>
                    <a:p>
                      <a:pPr algn="ctr"/>
                      <a:r>
                        <a:rPr lang="sl-SI" dirty="0">
                          <a:latin typeface="Cambria Math" panose="02040503050406030204" pitchFamily="18" charset="0"/>
                          <a:ea typeface="Cambria Math" panose="02040503050406030204" pitchFamily="18" charset="0"/>
                        </a:rPr>
                        <a:t>7</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6.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17</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27. marec</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27</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16.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981927566"/>
                  </a:ext>
                </a:extLst>
              </a:tr>
              <a:tr h="370840">
                <a:tc>
                  <a:txBody>
                    <a:bodyPr/>
                    <a:lstStyle/>
                    <a:p>
                      <a:pPr algn="ctr"/>
                      <a:r>
                        <a:rPr lang="sl-SI" dirty="0">
                          <a:latin typeface="Cambria Math" panose="02040503050406030204" pitchFamily="18" charset="0"/>
                          <a:ea typeface="Cambria Math" panose="02040503050406030204" pitchFamily="18" charset="0"/>
                        </a:rPr>
                        <a:t>8</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5.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18</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26. marec</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28</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15.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99825463"/>
                  </a:ext>
                </a:extLst>
              </a:tr>
              <a:tr h="370840">
                <a:tc>
                  <a:txBody>
                    <a:bodyPr/>
                    <a:lstStyle/>
                    <a:p>
                      <a:pPr algn="ctr"/>
                      <a:r>
                        <a:rPr lang="sl-SI" dirty="0">
                          <a:latin typeface="Cambria Math" panose="02040503050406030204" pitchFamily="18" charset="0"/>
                          <a:ea typeface="Cambria Math" panose="02040503050406030204" pitchFamily="18" charset="0"/>
                        </a:rPr>
                        <a:t>9</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4.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19</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25. marec</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29</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14.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460011596"/>
                  </a:ext>
                </a:extLst>
              </a:tr>
              <a:tr h="370840">
                <a:tc>
                  <a:txBody>
                    <a:bodyPr/>
                    <a:lstStyle/>
                    <a:p>
                      <a:pPr algn="ctr"/>
                      <a:r>
                        <a:rPr lang="sl-SI" dirty="0">
                          <a:latin typeface="Cambria Math" panose="02040503050406030204" pitchFamily="18" charset="0"/>
                          <a:ea typeface="Cambria Math" panose="02040503050406030204" pitchFamily="18" charset="0"/>
                        </a:rPr>
                        <a:t>10</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3.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20</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24. marec</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30</a:t>
                      </a:r>
                      <a:endParaRPr lang="de-DE"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l-SI" dirty="0">
                          <a:latin typeface="Cambria Math" panose="02040503050406030204" pitchFamily="18" charset="0"/>
                          <a:ea typeface="Cambria Math" panose="02040503050406030204" pitchFamily="18" charset="0"/>
                        </a:rPr>
                        <a:t>13. april</a:t>
                      </a:r>
                      <a:endParaRPr lang="de-DE" dirty="0">
                        <a:latin typeface="Cambria Math" panose="02040503050406030204" pitchFamily="18" charset="0"/>
                        <a:ea typeface="Cambria Math"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128130"/>
                  </a:ext>
                </a:extLst>
              </a:tr>
            </a:tbl>
          </a:graphicData>
        </a:graphic>
      </p:graphicFrame>
    </p:spTree>
    <p:extLst>
      <p:ext uri="{BB962C8B-B14F-4D97-AF65-F5344CB8AC3E}">
        <p14:creationId xmlns:p14="http://schemas.microsoft.com/office/powerpoint/2010/main" val="3840812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A727A-C845-81E0-C0ED-3058DFE4DDBC}"/>
              </a:ext>
            </a:extLst>
          </p:cNvPr>
          <p:cNvSpPr>
            <a:spLocks noGrp="1"/>
          </p:cNvSpPr>
          <p:nvPr>
            <p:ph type="title"/>
          </p:nvPr>
        </p:nvSpPr>
        <p:spPr/>
        <p:txBody>
          <a:bodyPr/>
          <a:lstStyle/>
          <a:p>
            <a:r>
              <a:rPr lang="sl-SI" b="1" dirty="0"/>
              <a:t>Gaussov algoritem</a:t>
            </a:r>
            <a:endParaRPr lang="de-DE" b="1"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CA898A3B-5CC4-730C-C241-BBB4653ECA47}"/>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𝑎</m:t>
                      </m:r>
                      <m:r>
                        <a:rPr lang="sl-SI" b="0" i="1" smtClean="0">
                          <a:latin typeface="Cambria Math" panose="02040503050406030204" pitchFamily="18" charset="0"/>
                        </a:rPr>
                        <m:t>=</m:t>
                      </m:r>
                      <m:r>
                        <a:rPr lang="sl-SI" b="0" i="1" smtClean="0">
                          <a:latin typeface="Cambria Math" panose="02040503050406030204" pitchFamily="18" charset="0"/>
                        </a:rPr>
                        <m:t>𝑙𝑒𝑡𝑜</m:t>
                      </m:r>
                      <m:r>
                        <a:rPr lang="sl-SI" b="0" i="1" smtClean="0">
                          <a:latin typeface="Cambria Math" panose="02040503050406030204" pitchFamily="18" charset="0"/>
                        </a:rPr>
                        <m:t> </m:t>
                      </m:r>
                      <m:r>
                        <m:rPr>
                          <m:nor/>
                        </m:rPr>
                        <a:rPr lang="sl-SI" b="0" i="0" smtClean="0">
                          <a:latin typeface="Cambria Math" panose="02040503050406030204" pitchFamily="18" charset="0"/>
                        </a:rPr>
                        <m:t>mod</m:t>
                      </m:r>
                      <m:r>
                        <a:rPr lang="sl-SI" b="0" i="1" smtClean="0">
                          <a:latin typeface="Cambria Math" panose="02040503050406030204" pitchFamily="18" charset="0"/>
                        </a:rPr>
                        <m:t> 19</m:t>
                      </m:r>
                    </m:oMath>
                  </m:oMathPara>
                </a14:m>
                <a:endParaRPr lang="sl-SI" b="0" dirty="0"/>
              </a:p>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𝑏</m:t>
                      </m:r>
                      <m:r>
                        <a:rPr lang="sl-SI" b="0" i="1" smtClean="0">
                          <a:latin typeface="Cambria Math" panose="02040503050406030204" pitchFamily="18" charset="0"/>
                        </a:rPr>
                        <m:t>=</m:t>
                      </m:r>
                      <m:r>
                        <a:rPr lang="sl-SI" b="0" i="1" smtClean="0">
                          <a:latin typeface="Cambria Math" panose="02040503050406030204" pitchFamily="18" charset="0"/>
                        </a:rPr>
                        <m:t>𝑙𝑒𝑡𝑜</m:t>
                      </m:r>
                      <m:r>
                        <a:rPr lang="sl-SI" b="0" i="1" smtClean="0">
                          <a:latin typeface="Cambria Math" panose="02040503050406030204" pitchFamily="18" charset="0"/>
                        </a:rPr>
                        <m:t> </m:t>
                      </m:r>
                      <m:r>
                        <m:rPr>
                          <m:nor/>
                        </m:rPr>
                        <a:rPr lang="sl-SI" b="0" i="0" smtClean="0">
                          <a:latin typeface="Cambria Math" panose="02040503050406030204" pitchFamily="18" charset="0"/>
                        </a:rPr>
                        <m:t>mod</m:t>
                      </m:r>
                      <m:r>
                        <a:rPr lang="sl-SI" b="0" i="1" smtClean="0">
                          <a:latin typeface="Cambria Math" panose="02040503050406030204" pitchFamily="18" charset="0"/>
                        </a:rPr>
                        <m:t> 4</m:t>
                      </m:r>
                    </m:oMath>
                  </m:oMathPara>
                </a14:m>
                <a:endParaRPr lang="sl-SI" b="0" dirty="0"/>
              </a:p>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𝑐</m:t>
                      </m:r>
                      <m:r>
                        <a:rPr lang="sl-SI" b="0" i="1" smtClean="0">
                          <a:latin typeface="Cambria Math" panose="02040503050406030204" pitchFamily="18" charset="0"/>
                        </a:rPr>
                        <m:t>=</m:t>
                      </m:r>
                      <m:r>
                        <a:rPr lang="sl-SI" b="0" i="1" smtClean="0">
                          <a:latin typeface="Cambria Math" panose="02040503050406030204" pitchFamily="18" charset="0"/>
                        </a:rPr>
                        <m:t>𝑙𝑒𝑡𝑜</m:t>
                      </m:r>
                      <m:r>
                        <a:rPr lang="sl-SI" b="0" i="1" smtClean="0">
                          <a:latin typeface="Cambria Math" panose="02040503050406030204" pitchFamily="18" charset="0"/>
                        </a:rPr>
                        <m:t> </m:t>
                      </m:r>
                      <m:r>
                        <m:rPr>
                          <m:nor/>
                        </m:rPr>
                        <a:rPr lang="sl-SI" b="0" i="0" smtClean="0">
                          <a:latin typeface="Cambria Math" panose="02040503050406030204" pitchFamily="18" charset="0"/>
                        </a:rPr>
                        <m:t>mod</m:t>
                      </m:r>
                      <m:r>
                        <a:rPr lang="sl-SI" b="0" i="1" smtClean="0">
                          <a:latin typeface="Cambria Math" panose="02040503050406030204" pitchFamily="18" charset="0"/>
                        </a:rPr>
                        <m:t> 7</m:t>
                      </m:r>
                    </m:oMath>
                  </m:oMathPara>
                </a14:m>
                <a:endParaRPr lang="sl-SI" b="0" dirty="0"/>
              </a:p>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𝑑</m:t>
                      </m:r>
                      <m:r>
                        <a:rPr lang="sl-SI" b="0" i="1" smtClean="0">
                          <a:latin typeface="Cambria Math" panose="02040503050406030204" pitchFamily="18" charset="0"/>
                        </a:rPr>
                        <m:t>=(19⋅</m:t>
                      </m:r>
                      <m:r>
                        <a:rPr lang="sl-SI" b="0" i="1" smtClean="0">
                          <a:latin typeface="Cambria Math" panose="02040503050406030204" pitchFamily="18" charset="0"/>
                        </a:rPr>
                        <m:t>𝑎</m:t>
                      </m:r>
                      <m:r>
                        <a:rPr lang="sl-SI" b="0" i="1" smtClean="0">
                          <a:latin typeface="Cambria Math" panose="02040503050406030204" pitchFamily="18" charset="0"/>
                        </a:rPr>
                        <m:t>+</m:t>
                      </m:r>
                      <m:r>
                        <a:rPr lang="sl-SI" b="0" i="1" smtClean="0">
                          <a:latin typeface="Cambria Math" panose="02040503050406030204" pitchFamily="18" charset="0"/>
                        </a:rPr>
                        <m:t>𝑀</m:t>
                      </m:r>
                      <m:r>
                        <a:rPr lang="sl-SI" b="0" i="1" smtClean="0">
                          <a:latin typeface="Cambria Math" panose="02040503050406030204" pitchFamily="18" charset="0"/>
                        </a:rPr>
                        <m:t>)</m:t>
                      </m:r>
                      <m:r>
                        <m:rPr>
                          <m:nor/>
                        </m:rPr>
                        <a:rPr lang="sl-SI" b="0" i="0" smtClean="0">
                          <a:latin typeface="Cambria Math" panose="02040503050406030204" pitchFamily="18" charset="0"/>
                        </a:rPr>
                        <m:t> </m:t>
                      </m:r>
                      <m:r>
                        <m:rPr>
                          <m:nor/>
                        </m:rPr>
                        <a:rPr lang="sl-SI" b="0" i="0" smtClean="0">
                          <a:latin typeface="Cambria Math" panose="02040503050406030204" pitchFamily="18" charset="0"/>
                        </a:rPr>
                        <m:t>mod</m:t>
                      </m:r>
                      <m:r>
                        <m:rPr>
                          <m:nor/>
                        </m:rPr>
                        <a:rPr lang="sl-SI" b="0" i="0" smtClean="0">
                          <a:latin typeface="Cambria Math" panose="02040503050406030204" pitchFamily="18" charset="0"/>
                        </a:rPr>
                        <m:t> 30</m:t>
                      </m:r>
                    </m:oMath>
                  </m:oMathPara>
                </a14:m>
                <a:endParaRPr lang="sl-SI" b="0" dirty="0"/>
              </a:p>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𝑒</m:t>
                      </m:r>
                      <m:r>
                        <a:rPr lang="sl-SI" b="0" i="1" smtClean="0">
                          <a:latin typeface="Cambria Math" panose="02040503050406030204" pitchFamily="18" charset="0"/>
                        </a:rPr>
                        <m:t>=</m:t>
                      </m:r>
                      <m:d>
                        <m:dPr>
                          <m:ctrlPr>
                            <a:rPr lang="sl-SI" b="0" i="1" smtClean="0">
                              <a:latin typeface="Cambria Math" panose="02040503050406030204" pitchFamily="18" charset="0"/>
                            </a:rPr>
                          </m:ctrlPr>
                        </m:dPr>
                        <m:e>
                          <m:r>
                            <a:rPr lang="sl-SI" b="0" i="1" smtClean="0">
                              <a:latin typeface="Cambria Math" panose="02040503050406030204" pitchFamily="18" charset="0"/>
                            </a:rPr>
                            <m:t>2⋅</m:t>
                          </m:r>
                          <m:r>
                            <a:rPr lang="sl-SI" b="0" i="1" smtClean="0">
                              <a:latin typeface="Cambria Math" panose="02040503050406030204" pitchFamily="18" charset="0"/>
                            </a:rPr>
                            <m:t>𝑏</m:t>
                          </m:r>
                          <m:r>
                            <a:rPr lang="sl-SI" b="0" i="1" smtClean="0">
                              <a:latin typeface="Cambria Math" panose="02040503050406030204" pitchFamily="18" charset="0"/>
                            </a:rPr>
                            <m:t>+4⋅</m:t>
                          </m:r>
                          <m:r>
                            <a:rPr lang="sl-SI" b="0" i="1" smtClean="0">
                              <a:latin typeface="Cambria Math" panose="02040503050406030204" pitchFamily="18" charset="0"/>
                            </a:rPr>
                            <m:t>𝑐</m:t>
                          </m:r>
                          <m:r>
                            <a:rPr lang="sl-SI" b="0" i="1" smtClean="0">
                              <a:latin typeface="Cambria Math" panose="02040503050406030204" pitchFamily="18" charset="0"/>
                            </a:rPr>
                            <m:t>+6⋅</m:t>
                          </m:r>
                          <m:r>
                            <a:rPr lang="sl-SI" b="0" i="1" smtClean="0">
                              <a:latin typeface="Cambria Math" panose="02040503050406030204" pitchFamily="18" charset="0"/>
                            </a:rPr>
                            <m:t>𝑑</m:t>
                          </m:r>
                          <m:r>
                            <a:rPr lang="sl-SI" b="0" i="1" smtClean="0">
                              <a:latin typeface="Cambria Math" panose="02040503050406030204" pitchFamily="18" charset="0"/>
                            </a:rPr>
                            <m:t>+</m:t>
                          </m:r>
                          <m:r>
                            <a:rPr lang="sl-SI" b="0" i="1" smtClean="0">
                              <a:latin typeface="Cambria Math" panose="02040503050406030204" pitchFamily="18" charset="0"/>
                            </a:rPr>
                            <m:t>𝑁</m:t>
                          </m:r>
                        </m:e>
                      </m:d>
                      <m:r>
                        <m:rPr>
                          <m:nor/>
                        </m:rPr>
                        <a:rPr lang="sl-SI" b="0" i="0" smtClean="0">
                          <a:latin typeface="Cambria Math" panose="02040503050406030204" pitchFamily="18" charset="0"/>
                        </a:rPr>
                        <m:t> </m:t>
                      </m:r>
                      <m:r>
                        <m:rPr>
                          <m:nor/>
                        </m:rPr>
                        <a:rPr lang="sl-SI" b="0" i="0" smtClean="0">
                          <a:latin typeface="Cambria Math" panose="02040503050406030204" pitchFamily="18" charset="0"/>
                        </a:rPr>
                        <m:t>mod</m:t>
                      </m:r>
                      <m:r>
                        <a:rPr lang="sl-SI" b="0" i="1" smtClean="0">
                          <a:latin typeface="Cambria Math" panose="02040503050406030204" pitchFamily="18" charset="0"/>
                        </a:rPr>
                        <m:t> 7</m:t>
                      </m:r>
                    </m:oMath>
                  </m:oMathPara>
                </a14:m>
                <a:endParaRPr lang="sl-SI" dirty="0"/>
              </a:p>
              <a:p>
                <a:pPr marL="0" indent="0">
                  <a:buNone/>
                </a:pPr>
                <a:endParaRPr lang="sl-SI" b="0" dirty="0"/>
              </a:p>
              <a:p>
                <a:pPr marL="0" indent="0">
                  <a:buNone/>
                </a:pPr>
                <a:endParaRPr lang="sl-SI" dirty="0"/>
              </a:p>
              <a:p>
                <a:pPr marL="0" indent="0">
                  <a:buNone/>
                </a:pPr>
                <a:endParaRPr lang="sl-SI" b="0" dirty="0"/>
              </a:p>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22+</m:t>
                      </m:r>
                      <m:r>
                        <a:rPr lang="sl-SI" b="0" i="1" smtClean="0">
                          <a:latin typeface="Cambria Math" panose="02040503050406030204" pitchFamily="18" charset="0"/>
                        </a:rPr>
                        <m:t>𝑑</m:t>
                      </m:r>
                      <m:r>
                        <a:rPr lang="sl-SI" b="0" i="1" smtClean="0">
                          <a:latin typeface="Cambria Math" panose="02040503050406030204" pitchFamily="18" charset="0"/>
                        </a:rPr>
                        <m:t>+</m:t>
                      </m:r>
                      <m:r>
                        <a:rPr lang="sl-SI" b="0" i="1" smtClean="0">
                          <a:latin typeface="Cambria Math" panose="02040503050406030204" pitchFamily="18" charset="0"/>
                        </a:rPr>
                        <m:t>𝑒</m:t>
                      </m:r>
                      <m:r>
                        <a:rPr lang="sl-SI" b="0" i="1" smtClean="0">
                          <a:latin typeface="Cambria Math" panose="02040503050406030204" pitchFamily="18" charset="0"/>
                        </a:rPr>
                        <m:t>. </m:t>
                      </m:r>
                      <m:r>
                        <m:rPr>
                          <m:nor/>
                        </m:rPr>
                        <a:rPr lang="sl-SI" b="0" i="0" smtClean="0">
                          <a:latin typeface="Cambria Math" panose="02040503050406030204" pitchFamily="18" charset="0"/>
                        </a:rPr>
                        <m:t>marec</m:t>
                      </m:r>
                    </m:oMath>
                  </m:oMathPara>
                </a14:m>
                <a:endParaRPr lang="sl-SI"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sl-SI" b="0" i="1" smtClean="0">
                          <a:latin typeface="Cambria Math" panose="02040503050406030204" pitchFamily="18" charset="0"/>
                        </a:rPr>
                        <m:t>𝑑</m:t>
                      </m:r>
                      <m:r>
                        <a:rPr lang="sl-SI" b="0" i="1" smtClean="0">
                          <a:latin typeface="Cambria Math" panose="02040503050406030204" pitchFamily="18" charset="0"/>
                        </a:rPr>
                        <m:t>+</m:t>
                      </m:r>
                      <m:r>
                        <a:rPr lang="sl-SI" b="0" i="1" smtClean="0">
                          <a:latin typeface="Cambria Math" panose="02040503050406030204" pitchFamily="18" charset="0"/>
                        </a:rPr>
                        <m:t>𝑒</m:t>
                      </m:r>
                      <m:r>
                        <a:rPr lang="sl-SI" b="0" i="1" smtClean="0">
                          <a:latin typeface="Cambria Math" panose="02040503050406030204" pitchFamily="18" charset="0"/>
                        </a:rPr>
                        <m:t> −9. </m:t>
                      </m:r>
                      <m:r>
                        <m:rPr>
                          <m:sty m:val="p"/>
                        </m:rPr>
                        <a:rPr lang="sl-SI" b="0" i="1" smtClean="0">
                          <a:latin typeface="Cambria Math" panose="02040503050406030204" pitchFamily="18" charset="0"/>
                        </a:rPr>
                        <m:t>april</m:t>
                      </m:r>
                    </m:oMath>
                  </m:oMathPara>
                </a14:m>
                <a:endParaRPr lang="de-DE" dirty="0"/>
              </a:p>
            </p:txBody>
          </p:sp>
        </mc:Choice>
        <mc:Fallback xmlns="">
          <p:sp>
            <p:nvSpPr>
              <p:cNvPr id="6" name="Content Placeholder 5">
                <a:extLst>
                  <a:ext uri="{FF2B5EF4-FFF2-40B4-BE49-F238E27FC236}">
                    <a16:creationId xmlns:a16="http://schemas.microsoft.com/office/drawing/2014/main" id="{CA898A3B-5CC4-730C-C241-BBB4653ECA47}"/>
                  </a:ext>
                </a:extLst>
              </p:cNvPr>
              <p:cNvSpPr>
                <a:spLocks noGrp="1" noRot="1" noChangeAspect="1" noMove="1" noResize="1" noEditPoints="1" noAdjustHandles="1" noChangeArrowheads="1" noChangeShapeType="1" noTextEdit="1"/>
              </p:cNvSpPr>
              <p:nvPr>
                <p:ph idx="1"/>
              </p:nvPr>
            </p:nvSpPr>
            <p:spPr>
              <a:blipFill>
                <a:blip r:embed="rId3"/>
                <a:stretch>
                  <a:fillRect b="-1401"/>
                </a:stretch>
              </a:blipFill>
            </p:spPr>
            <p:txBody>
              <a:bodyPr/>
              <a:lstStyle/>
              <a:p>
                <a:r>
                  <a:rPr lang="de-DE">
                    <a:noFill/>
                  </a:rPr>
                  <a:t> </a:t>
                </a:r>
              </a:p>
            </p:txBody>
          </p:sp>
        </mc:Fallback>
      </mc:AlternateContent>
      <p:cxnSp>
        <p:nvCxnSpPr>
          <p:cNvPr id="8" name="Straight Connector 7">
            <a:extLst>
              <a:ext uri="{FF2B5EF4-FFF2-40B4-BE49-F238E27FC236}">
                <a16:creationId xmlns:a16="http://schemas.microsoft.com/office/drawing/2014/main" id="{F3EBABCD-11BC-B7D9-D501-9984E678B8C4}"/>
              </a:ext>
            </a:extLst>
          </p:cNvPr>
          <p:cNvCxnSpPr>
            <a:cxnSpLocks/>
          </p:cNvCxnSpPr>
          <p:nvPr/>
        </p:nvCxnSpPr>
        <p:spPr>
          <a:xfrm>
            <a:off x="2908300" y="5054600"/>
            <a:ext cx="6375400"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720A421-FE74-4AF1-43AD-A56234215484}"/>
                  </a:ext>
                </a:extLst>
              </p:cNvPr>
              <p:cNvSpPr txBox="1"/>
              <p:nvPr/>
            </p:nvSpPr>
            <p:spPr>
              <a:xfrm>
                <a:off x="7345926" y="3803669"/>
                <a:ext cx="3875548" cy="1166794"/>
              </a:xfrm>
              <a:prstGeom prst="rect">
                <a:avLst/>
              </a:prstGeom>
              <a:noFill/>
            </p:spPr>
            <p:txBody>
              <a:bodyPr wrap="none" rtlCol="0">
                <a:spAutoFit/>
              </a:bodyPr>
              <a:lstStyle/>
              <a:p>
                <a:pPr marL="0" indent="0" algn="ctr">
                  <a:buNone/>
                </a:pPr>
                <a14:m>
                  <m:oMath xmlns:m="http://schemas.openxmlformats.org/officeDocument/2006/math">
                    <m:r>
                      <a:rPr lang="sl-SI" sz="2200" b="0" i="1" smtClean="0">
                        <a:latin typeface="Cambria Math" panose="02040503050406030204" pitchFamily="18" charset="0"/>
                      </a:rPr>
                      <m:t>𝑝</m:t>
                    </m:r>
                    <m:r>
                      <a:rPr lang="sl-SI" sz="2200" b="0" i="1" smtClean="0">
                        <a:latin typeface="Cambria Math" panose="02040503050406030204" pitchFamily="18" charset="0"/>
                      </a:rPr>
                      <m:t>= </m:t>
                    </m:r>
                    <m:d>
                      <m:dPr>
                        <m:begChr m:val="⌊"/>
                        <m:endChr m:val="⌋"/>
                        <m:ctrlPr>
                          <a:rPr lang="sl-SI" sz="2200" b="0" i="1" smtClean="0">
                            <a:latin typeface="Cambria Math" panose="02040503050406030204" pitchFamily="18" charset="0"/>
                          </a:rPr>
                        </m:ctrlPr>
                      </m:dPr>
                      <m:e>
                        <m:box>
                          <m:boxPr>
                            <m:ctrlPr>
                              <a:rPr lang="sl-SI" sz="2200" b="0" i="1" smtClean="0">
                                <a:latin typeface="Cambria Math" panose="02040503050406030204" pitchFamily="18" charset="0"/>
                              </a:rPr>
                            </m:ctrlPr>
                          </m:boxPr>
                          <m:e>
                            <m:argPr>
                              <m:argSz m:val="-1"/>
                            </m:argPr>
                            <m:f>
                              <m:fPr>
                                <m:ctrlPr>
                                  <a:rPr lang="sl-SI" sz="2200" b="0" i="1" smtClean="0">
                                    <a:latin typeface="Cambria Math" panose="02040503050406030204" pitchFamily="18" charset="0"/>
                                  </a:rPr>
                                </m:ctrlPr>
                              </m:fPr>
                              <m:num>
                                <m:r>
                                  <a:rPr lang="sl-SI" sz="2200" b="0" i="1" smtClean="0">
                                    <a:latin typeface="Cambria Math" panose="02040503050406030204" pitchFamily="18" charset="0"/>
                                  </a:rPr>
                                  <m:t>8</m:t>
                                </m:r>
                                <m:r>
                                  <a:rPr lang="sl-SI" sz="2200" b="0" i="1" smtClean="0">
                                    <a:latin typeface="Cambria Math" panose="02040503050406030204" pitchFamily="18" charset="0"/>
                                  </a:rPr>
                                  <m:t>𝑘</m:t>
                                </m:r>
                                <m:r>
                                  <a:rPr lang="sl-SI" sz="2200" b="0" i="1" smtClean="0">
                                    <a:latin typeface="Cambria Math" panose="02040503050406030204" pitchFamily="18" charset="0"/>
                                  </a:rPr>
                                  <m:t>+13</m:t>
                                </m:r>
                              </m:num>
                              <m:den>
                                <m:r>
                                  <a:rPr lang="sl-SI" sz="2200" b="0" i="1" smtClean="0">
                                    <a:latin typeface="Cambria Math" panose="02040503050406030204" pitchFamily="18" charset="0"/>
                                  </a:rPr>
                                  <m:t>25</m:t>
                                </m:r>
                              </m:den>
                            </m:f>
                          </m:e>
                        </m:box>
                      </m:e>
                    </m:d>
                  </m:oMath>
                </a14:m>
                <a:r>
                  <a:rPr lang="sl-SI" sz="2200" b="0" dirty="0"/>
                  <a:t> 	</a:t>
                </a:r>
                <a14:m>
                  <m:oMath xmlns:m="http://schemas.openxmlformats.org/officeDocument/2006/math">
                    <m:r>
                      <a:rPr lang="sl-SI" sz="2200" b="0" i="1" smtClean="0">
                        <a:latin typeface="Cambria Math" panose="02040503050406030204" pitchFamily="18" charset="0"/>
                      </a:rPr>
                      <m:t>𝑞</m:t>
                    </m:r>
                    <m:r>
                      <a:rPr lang="sl-SI" sz="2200" i="1">
                        <a:latin typeface="Cambria Math" panose="02040503050406030204" pitchFamily="18" charset="0"/>
                      </a:rPr>
                      <m:t>= </m:t>
                    </m:r>
                    <m:d>
                      <m:dPr>
                        <m:begChr m:val="⌊"/>
                        <m:endChr m:val="⌋"/>
                        <m:ctrlPr>
                          <a:rPr lang="sl-SI" sz="2200" i="1">
                            <a:latin typeface="Cambria Math" panose="02040503050406030204" pitchFamily="18" charset="0"/>
                          </a:rPr>
                        </m:ctrlPr>
                      </m:dPr>
                      <m:e>
                        <m:box>
                          <m:boxPr>
                            <m:ctrlPr>
                              <a:rPr lang="sl-SI" sz="2200" i="1">
                                <a:latin typeface="Cambria Math" panose="02040503050406030204" pitchFamily="18" charset="0"/>
                              </a:rPr>
                            </m:ctrlPr>
                          </m:boxPr>
                          <m:e>
                            <m:argPr>
                              <m:argSz m:val="-1"/>
                            </m:argPr>
                            <m:f>
                              <m:fPr>
                                <m:ctrlPr>
                                  <a:rPr lang="sl-SI" sz="2200" i="1">
                                    <a:latin typeface="Cambria Math" panose="02040503050406030204" pitchFamily="18" charset="0"/>
                                  </a:rPr>
                                </m:ctrlPr>
                              </m:fPr>
                              <m:num>
                                <m:r>
                                  <a:rPr lang="sl-SI" sz="2200" i="1">
                                    <a:latin typeface="Cambria Math" panose="02040503050406030204" pitchFamily="18" charset="0"/>
                                  </a:rPr>
                                  <m:t>𝑘</m:t>
                                </m:r>
                              </m:num>
                              <m:den>
                                <m:r>
                                  <a:rPr lang="sl-SI" sz="2200" b="0" i="1" smtClean="0">
                                    <a:latin typeface="Cambria Math" panose="02040503050406030204" pitchFamily="18" charset="0"/>
                                  </a:rPr>
                                  <m:t>4</m:t>
                                </m:r>
                              </m:den>
                            </m:f>
                          </m:e>
                        </m:box>
                      </m:e>
                    </m:d>
                  </m:oMath>
                </a14:m>
                <a:endParaRPr lang="sl-SI" sz="2200" b="0" dirty="0"/>
              </a:p>
              <a:p>
                <a:pPr marL="0" indent="0">
                  <a:buNone/>
                </a:pPr>
                <a14:m>
                  <m:oMathPara xmlns:m="http://schemas.openxmlformats.org/officeDocument/2006/math">
                    <m:oMathParaPr>
                      <m:jc m:val="centerGroup"/>
                    </m:oMathParaPr>
                    <m:oMath xmlns:m="http://schemas.openxmlformats.org/officeDocument/2006/math">
                      <m:r>
                        <a:rPr lang="sl-SI" sz="2200" i="1">
                          <a:latin typeface="Cambria Math" panose="02040503050406030204" pitchFamily="18" charset="0"/>
                        </a:rPr>
                        <m:t>𝑀</m:t>
                      </m:r>
                      <m:r>
                        <a:rPr lang="sl-SI" sz="2200" i="1">
                          <a:latin typeface="Cambria Math" panose="02040503050406030204" pitchFamily="18" charset="0"/>
                        </a:rPr>
                        <m:t>=</m:t>
                      </m:r>
                      <m:d>
                        <m:dPr>
                          <m:ctrlPr>
                            <a:rPr lang="sl-SI" sz="2200" b="0" i="1" smtClean="0">
                              <a:latin typeface="Cambria Math" panose="02040503050406030204" pitchFamily="18" charset="0"/>
                            </a:rPr>
                          </m:ctrlPr>
                        </m:dPr>
                        <m:e>
                          <m:r>
                            <a:rPr lang="sl-SI" sz="2200" i="1">
                              <a:latin typeface="Cambria Math" panose="02040503050406030204" pitchFamily="18" charset="0"/>
                            </a:rPr>
                            <m:t>15+</m:t>
                          </m:r>
                          <m:r>
                            <a:rPr lang="sl-SI" sz="2200" i="1">
                              <a:latin typeface="Cambria Math" panose="02040503050406030204" pitchFamily="18" charset="0"/>
                            </a:rPr>
                            <m:t>𝑘</m:t>
                          </m:r>
                          <m:r>
                            <a:rPr lang="sl-SI" sz="2200" i="1">
                              <a:latin typeface="Cambria Math" panose="02040503050406030204" pitchFamily="18" charset="0"/>
                            </a:rPr>
                            <m:t>−</m:t>
                          </m:r>
                          <m:r>
                            <a:rPr lang="sl-SI" sz="2200" i="1">
                              <a:latin typeface="Cambria Math" panose="02040503050406030204" pitchFamily="18" charset="0"/>
                            </a:rPr>
                            <m:t>𝑝</m:t>
                          </m:r>
                          <m:r>
                            <a:rPr lang="sl-SI" sz="2200" i="1">
                              <a:latin typeface="Cambria Math" panose="02040503050406030204" pitchFamily="18" charset="0"/>
                            </a:rPr>
                            <m:t>−</m:t>
                          </m:r>
                          <m:r>
                            <a:rPr lang="sl-SI" sz="2200" i="1">
                              <a:latin typeface="Cambria Math" panose="02040503050406030204" pitchFamily="18" charset="0"/>
                            </a:rPr>
                            <m:t>𝑞</m:t>
                          </m:r>
                        </m:e>
                      </m:d>
                      <m:r>
                        <m:rPr>
                          <m:nor/>
                        </m:rPr>
                        <a:rPr lang="sl-SI" sz="2200" b="0" i="0" smtClean="0">
                          <a:latin typeface="Cambria Math" panose="02040503050406030204" pitchFamily="18" charset="0"/>
                        </a:rPr>
                        <m:t> </m:t>
                      </m:r>
                      <m:r>
                        <m:rPr>
                          <m:nor/>
                        </m:rPr>
                        <a:rPr lang="sl-SI" sz="2200" b="0" i="0" smtClean="0">
                          <a:latin typeface="Cambria Math" panose="02040503050406030204" pitchFamily="18" charset="0"/>
                        </a:rPr>
                        <m:t>mod</m:t>
                      </m:r>
                      <m:r>
                        <m:rPr>
                          <m:nor/>
                        </m:rPr>
                        <a:rPr lang="sl-SI" sz="2200" b="0" i="0" smtClean="0">
                          <a:latin typeface="Cambria Math" panose="02040503050406030204" pitchFamily="18" charset="0"/>
                        </a:rPr>
                        <m:t> </m:t>
                      </m:r>
                      <m:r>
                        <a:rPr lang="sl-SI" sz="2200" b="0" i="1" smtClean="0">
                          <a:latin typeface="Cambria Math" panose="02040503050406030204" pitchFamily="18" charset="0"/>
                        </a:rPr>
                        <m:t>30</m:t>
                      </m:r>
                    </m:oMath>
                  </m:oMathPara>
                </a14:m>
                <a:endParaRPr lang="sl-SI" sz="2200" b="0" dirty="0"/>
              </a:p>
              <a:p>
                <a:pPr marL="0" indent="0">
                  <a:buNone/>
                </a:pPr>
                <a14:m>
                  <m:oMathPara xmlns:m="http://schemas.openxmlformats.org/officeDocument/2006/math">
                    <m:oMathParaPr>
                      <m:jc m:val="centerGroup"/>
                    </m:oMathParaPr>
                    <m:oMath xmlns:m="http://schemas.openxmlformats.org/officeDocument/2006/math">
                      <m:r>
                        <a:rPr lang="sl-SI" sz="2200" b="0" i="1" smtClean="0">
                          <a:latin typeface="Cambria Math" panose="02040503050406030204" pitchFamily="18" charset="0"/>
                        </a:rPr>
                        <m:t>𝑁</m:t>
                      </m:r>
                      <m:r>
                        <a:rPr lang="sl-SI" sz="2200" b="0" i="1" smtClean="0">
                          <a:latin typeface="Cambria Math" panose="02040503050406030204" pitchFamily="18" charset="0"/>
                        </a:rPr>
                        <m:t>=</m:t>
                      </m:r>
                      <m:d>
                        <m:dPr>
                          <m:ctrlPr>
                            <a:rPr lang="sl-SI" sz="2200" b="0" i="1" smtClean="0">
                              <a:latin typeface="Cambria Math" panose="02040503050406030204" pitchFamily="18" charset="0"/>
                            </a:rPr>
                          </m:ctrlPr>
                        </m:dPr>
                        <m:e>
                          <m:r>
                            <a:rPr lang="sl-SI" sz="2200" b="0" i="1" smtClean="0">
                              <a:latin typeface="Cambria Math" panose="02040503050406030204" pitchFamily="18" charset="0"/>
                            </a:rPr>
                            <m:t>4+</m:t>
                          </m:r>
                          <m:r>
                            <a:rPr lang="sl-SI" sz="2200" b="0" i="1" smtClean="0">
                              <a:latin typeface="Cambria Math" panose="02040503050406030204" pitchFamily="18" charset="0"/>
                            </a:rPr>
                            <m:t>𝑘</m:t>
                          </m:r>
                          <m:r>
                            <a:rPr lang="sl-SI" sz="2200" b="0" i="1" smtClean="0">
                              <a:latin typeface="Cambria Math" panose="02040503050406030204" pitchFamily="18" charset="0"/>
                            </a:rPr>
                            <m:t>−</m:t>
                          </m:r>
                          <m:r>
                            <a:rPr lang="sl-SI" sz="2200" b="0" i="1" smtClean="0">
                              <a:latin typeface="Cambria Math" panose="02040503050406030204" pitchFamily="18" charset="0"/>
                            </a:rPr>
                            <m:t>𝑞</m:t>
                          </m:r>
                        </m:e>
                      </m:d>
                      <m:r>
                        <m:rPr>
                          <m:nor/>
                        </m:rPr>
                        <a:rPr lang="sl-SI" sz="2200" b="0" i="0" smtClean="0">
                          <a:latin typeface="Cambria Math" panose="02040503050406030204" pitchFamily="18" charset="0"/>
                        </a:rPr>
                        <m:t> </m:t>
                      </m:r>
                      <m:r>
                        <m:rPr>
                          <m:nor/>
                        </m:rPr>
                        <a:rPr lang="sl-SI" sz="2200" b="0" i="0" smtClean="0">
                          <a:latin typeface="Cambria Math" panose="02040503050406030204" pitchFamily="18" charset="0"/>
                        </a:rPr>
                        <m:t>mod</m:t>
                      </m:r>
                      <m:r>
                        <a:rPr lang="sl-SI" sz="2200" b="0" i="1" smtClean="0">
                          <a:latin typeface="Cambria Math" panose="02040503050406030204" pitchFamily="18" charset="0"/>
                        </a:rPr>
                        <m:t> 7</m:t>
                      </m:r>
                    </m:oMath>
                  </m:oMathPara>
                </a14:m>
                <a:endParaRPr lang="sl-SI" sz="2200" dirty="0"/>
              </a:p>
            </p:txBody>
          </p:sp>
        </mc:Choice>
        <mc:Fallback xmlns="">
          <p:sp>
            <p:nvSpPr>
              <p:cNvPr id="3" name="TextBox 2">
                <a:extLst>
                  <a:ext uri="{FF2B5EF4-FFF2-40B4-BE49-F238E27FC236}">
                    <a16:creationId xmlns:a16="http://schemas.microsoft.com/office/drawing/2014/main" id="{0720A421-FE74-4AF1-43AD-A56234215484}"/>
                  </a:ext>
                </a:extLst>
              </p:cNvPr>
              <p:cNvSpPr txBox="1">
                <a:spLocks noRot="1" noChangeAspect="1" noMove="1" noResize="1" noEditPoints="1" noAdjustHandles="1" noChangeArrowheads="1" noChangeShapeType="1" noTextEdit="1"/>
              </p:cNvSpPr>
              <p:nvPr/>
            </p:nvSpPr>
            <p:spPr>
              <a:xfrm>
                <a:off x="7345926" y="3803669"/>
                <a:ext cx="3875548" cy="1166794"/>
              </a:xfrm>
              <a:prstGeom prst="rect">
                <a:avLst/>
              </a:prstGeom>
              <a:blipFill>
                <a:blip r:embed="rId4"/>
                <a:stretch>
                  <a:fillRect b="-3141"/>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6455101-3D1C-6B15-2C73-472BB8997233}"/>
                  </a:ext>
                </a:extLst>
              </p:cNvPr>
              <p:cNvSpPr txBox="1"/>
              <p:nvPr/>
            </p:nvSpPr>
            <p:spPr>
              <a:xfrm flipH="1">
                <a:off x="2292350" y="4002345"/>
                <a:ext cx="1231900"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sl-SI" sz="2200" b="0" i="1" smtClean="0">
                          <a:latin typeface="Cambria Math" panose="02040503050406030204" pitchFamily="18" charset="0"/>
                        </a:rPr>
                        <m:t>𝑀</m:t>
                      </m:r>
                      <m:r>
                        <a:rPr lang="sl-SI" sz="2200" b="0" i="1" smtClean="0">
                          <a:latin typeface="Cambria Math" panose="02040503050406030204" pitchFamily="18" charset="0"/>
                        </a:rPr>
                        <m:t>=15</m:t>
                      </m:r>
                    </m:oMath>
                  </m:oMathPara>
                </a14:m>
                <a:endParaRPr lang="sl-SI" sz="22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sl-SI" sz="2200" b="0" i="1" smtClean="0">
                          <a:latin typeface="Cambria Math" panose="02040503050406030204" pitchFamily="18" charset="0"/>
                        </a:rPr>
                        <m:t>𝑁</m:t>
                      </m:r>
                      <m:r>
                        <a:rPr lang="sl-SI" sz="2200" b="0" i="1" smtClean="0">
                          <a:latin typeface="Cambria Math" panose="02040503050406030204" pitchFamily="18" charset="0"/>
                        </a:rPr>
                        <m:t>=6</m:t>
                      </m:r>
                    </m:oMath>
                  </m:oMathPara>
                </a14:m>
                <a:endParaRPr lang="de-DE" sz="2200" dirty="0"/>
              </a:p>
            </p:txBody>
          </p:sp>
        </mc:Choice>
        <mc:Fallback xmlns="">
          <p:sp>
            <p:nvSpPr>
              <p:cNvPr id="4" name="TextBox 3">
                <a:extLst>
                  <a:ext uri="{FF2B5EF4-FFF2-40B4-BE49-F238E27FC236}">
                    <a16:creationId xmlns:a16="http://schemas.microsoft.com/office/drawing/2014/main" id="{86455101-3D1C-6B15-2C73-472BB8997233}"/>
                  </a:ext>
                </a:extLst>
              </p:cNvPr>
              <p:cNvSpPr txBox="1">
                <a:spLocks noRot="1" noChangeAspect="1" noMove="1" noResize="1" noEditPoints="1" noAdjustHandles="1" noChangeArrowheads="1" noChangeShapeType="1" noTextEdit="1"/>
              </p:cNvSpPr>
              <p:nvPr/>
            </p:nvSpPr>
            <p:spPr>
              <a:xfrm flipH="1">
                <a:off x="2292350" y="4002345"/>
                <a:ext cx="1231900" cy="769441"/>
              </a:xfrm>
              <a:prstGeom prst="rect">
                <a:avLst/>
              </a:prstGeom>
              <a:blipFill>
                <a:blip r:embed="rId5"/>
                <a:stretch>
                  <a:fillRect/>
                </a:stretch>
              </a:blipFill>
            </p:spPr>
            <p:txBody>
              <a:bodyPr/>
              <a:lstStyle/>
              <a:p>
                <a:r>
                  <a:rPr lang="de-DE">
                    <a:noFill/>
                  </a:rPr>
                  <a:t> </a:t>
                </a:r>
              </a:p>
            </p:txBody>
          </p:sp>
        </mc:Fallback>
      </mc:AlternateContent>
      <p:sp>
        <p:nvSpPr>
          <p:cNvPr id="7" name="TextBox 6">
            <a:extLst>
              <a:ext uri="{FF2B5EF4-FFF2-40B4-BE49-F238E27FC236}">
                <a16:creationId xmlns:a16="http://schemas.microsoft.com/office/drawing/2014/main" id="{A5F9D8E4-03C4-05EB-4897-3D75EB8A1023}"/>
              </a:ext>
            </a:extLst>
          </p:cNvPr>
          <p:cNvSpPr txBox="1"/>
          <p:nvPr/>
        </p:nvSpPr>
        <p:spPr>
          <a:xfrm>
            <a:off x="4916558" y="616681"/>
            <a:ext cx="4827105" cy="769441"/>
          </a:xfrm>
          <a:prstGeom prst="rect">
            <a:avLst/>
          </a:prstGeom>
          <a:noFill/>
        </p:spPr>
        <p:txBody>
          <a:bodyPr wrap="square" rtlCol="0">
            <a:spAutoFit/>
          </a:bodyPr>
          <a:lstStyle/>
          <a:p>
            <a:r>
              <a:rPr lang="sl-SI" sz="4400" b="1" dirty="0">
                <a:latin typeface="+mj-lt"/>
              </a:rPr>
              <a:t> – julijanski koledar</a:t>
            </a:r>
            <a:endParaRPr lang="de-DE" sz="4400" dirty="0">
              <a:latin typeface="+mj-lt"/>
            </a:endParaRPr>
          </a:p>
        </p:txBody>
      </p:sp>
    </p:spTree>
    <p:extLst>
      <p:ext uri="{BB962C8B-B14F-4D97-AF65-F5344CB8AC3E}">
        <p14:creationId xmlns:p14="http://schemas.microsoft.com/office/powerpoint/2010/main" val="96662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par>
                          <p:cTn id="28" fill="hold">
                            <p:stCondLst>
                              <p:cond delay="500"/>
                            </p:stCondLst>
                            <p:childTnLst>
                              <p:par>
                                <p:cTn id="29" presetID="1" presetClass="entr" presetSubtype="0" fill="hold" grpId="0" nodeType="afterEffect">
                                  <p:stCondLst>
                                    <p:cond delay="10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grpId="0" nodeType="withEffect">
                                  <p:stCondLst>
                                    <p:cond delay="10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3"/>
                                        </p:tgtEl>
                                      </p:cBhvr>
                                    </p:animEffect>
                                    <p:set>
                                      <p:cBhvr>
                                        <p:cTn id="37" dur="1" fill="hold">
                                          <p:stCondLst>
                                            <p:cond delay="499"/>
                                          </p:stCondLst>
                                        </p:cTn>
                                        <p:tgtEl>
                                          <p:spTgt spid="3"/>
                                        </p:tgtEl>
                                        <p:attrNameLst>
                                          <p:attrName>style.visibility</p:attrName>
                                        </p:attrNameLst>
                                      </p:cBhvr>
                                      <p:to>
                                        <p:strVal val="hidden"/>
                                      </p:to>
                                    </p:set>
                                  </p:childTnLst>
                                </p:cTn>
                              </p:par>
                              <p:par>
                                <p:cTn id="38" presetID="63" presetClass="path" presetSubtype="0" accel="50000" decel="50000" fill="hold" grpId="0" nodeType="withEffect">
                                  <p:stCondLst>
                                    <p:cond delay="0"/>
                                  </p:stCondLst>
                                  <p:childTnLst>
                                    <p:animMotion origin="layout" path="M -1.66667E-6 -3.33333E-6 L 0.26146 -0.00069 " pathEditMode="relative" rAng="0" ptsTypes="AA">
                                      <p:cBhvr>
                                        <p:cTn id="39" dur="1000" fill="hold"/>
                                        <p:tgtEl>
                                          <p:spTgt spid="4"/>
                                        </p:tgtEl>
                                        <p:attrNameLst>
                                          <p:attrName>ppt_x</p:attrName>
                                          <p:attrName>ppt_y</p:attrName>
                                        </p:attrNameLst>
                                      </p:cBhvr>
                                      <p:rCtr x="13073" y="-46"/>
                                    </p:animMotion>
                                  </p:childTnLst>
                                </p:cTn>
                              </p:par>
                            </p:childTnLst>
                          </p:cTn>
                        </p:par>
                        <p:par>
                          <p:cTn id="40" fill="hold">
                            <p:stCondLst>
                              <p:cond delay="1000"/>
                            </p:stCondLst>
                            <p:childTnLst>
                              <p:par>
                                <p:cTn id="41" presetID="1" presetClass="entr" presetSubtype="0"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3" grpId="0"/>
      <p:bldP spid="3" grpId="1"/>
      <p:bldP spid="4" grpId="0"/>
      <p:bldP spid="4" grpId="1"/>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18AFB-AEDA-6734-EBDD-937D99678DD4}"/>
              </a:ext>
            </a:extLst>
          </p:cNvPr>
          <p:cNvSpPr>
            <a:spLocks noGrp="1"/>
          </p:cNvSpPr>
          <p:nvPr>
            <p:ph type="title"/>
          </p:nvPr>
        </p:nvSpPr>
        <p:spPr/>
        <p:txBody>
          <a:bodyPr/>
          <a:lstStyle/>
          <a:p>
            <a:r>
              <a:rPr lang="sl-SI" b="1" dirty="0"/>
              <a:t>Kdaj sploh praznujemo veliko noč?</a:t>
            </a:r>
            <a:endParaRPr lang="de-DE"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1CB094-6A81-0D26-C090-82CA1F314944}"/>
                  </a:ext>
                </a:extLst>
              </p:cNvPr>
              <p:cNvSpPr>
                <a:spLocks noGrp="1"/>
              </p:cNvSpPr>
              <p:nvPr>
                <p:ph idx="1"/>
              </p:nvPr>
            </p:nvSpPr>
            <p:spPr/>
            <p:txBody>
              <a:bodyPr/>
              <a:lstStyle/>
              <a:p>
                <a:r>
                  <a:rPr lang="sl-SI" dirty="0"/>
                  <a:t>„prva nedelja po prvi spomladanski polni luni“</a:t>
                </a:r>
              </a:p>
              <a:p>
                <a:pPr marL="0" indent="0">
                  <a:buNone/>
                </a:pPr>
                <a:endParaRPr lang="sl-SI" dirty="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sl-SI" b="0" i="1" smtClean="0">
                              <a:latin typeface="Cambria Math" panose="02040503050406030204" pitchFamily="18" charset="0"/>
                            </a:rPr>
                          </m:ctrlPr>
                        </m:sSubPr>
                        <m:e>
                          <m:r>
                            <a:rPr lang="sl-SI" b="0" i="1" smtClean="0">
                              <a:latin typeface="Cambria Math" panose="02040503050406030204" pitchFamily="18" charset="0"/>
                            </a:rPr>
                            <m:t>𝑛</m:t>
                          </m:r>
                        </m:e>
                        <m:sub>
                          <m:r>
                            <a:rPr lang="sl-SI" b="0" i="1" smtClean="0">
                              <a:latin typeface="Cambria Math" panose="02040503050406030204" pitchFamily="18" charset="0"/>
                            </a:rPr>
                            <m:t>𝑎</m:t>
                          </m:r>
                        </m:sub>
                      </m:sSub>
                      <m:r>
                        <a:rPr lang="sl-SI" b="0" i="1" smtClean="0">
                          <a:latin typeface="Cambria Math" panose="02040503050406030204" pitchFamily="18" charset="0"/>
                        </a:rPr>
                        <m:t>=(</m:t>
                      </m:r>
                      <m:r>
                        <a:rPr lang="sl-SI" b="0" i="1" smtClean="0">
                          <a:latin typeface="Cambria Math" panose="02040503050406030204" pitchFamily="18" charset="0"/>
                        </a:rPr>
                        <m:t>𝑙𝑒𝑡𝑜</m:t>
                      </m:r>
                      <m:r>
                        <a:rPr lang="sl-SI" b="0" i="1" smtClean="0">
                          <a:latin typeface="Cambria Math" panose="02040503050406030204" pitchFamily="18" charset="0"/>
                        </a:rPr>
                        <m:t> </m:t>
                      </m:r>
                      <m:r>
                        <m:rPr>
                          <m:nor/>
                        </m:rPr>
                        <a:rPr lang="sl-SI" b="0" i="0" smtClean="0">
                          <a:latin typeface="Cambria Math" panose="02040503050406030204" pitchFamily="18" charset="0"/>
                        </a:rPr>
                        <m:t>mod</m:t>
                      </m:r>
                      <m:r>
                        <a:rPr lang="sl-SI" b="0" i="1" smtClean="0">
                          <a:latin typeface="Cambria Math" panose="02040503050406030204" pitchFamily="18" charset="0"/>
                        </a:rPr>
                        <m:t> 19)+1</m:t>
                      </m:r>
                    </m:oMath>
                  </m:oMathPara>
                </a14:m>
                <a:endParaRPr lang="sl-SI" dirty="0"/>
              </a:p>
            </p:txBody>
          </p:sp>
        </mc:Choice>
        <mc:Fallback xmlns="">
          <p:sp>
            <p:nvSpPr>
              <p:cNvPr id="3" name="Content Placeholder 2">
                <a:extLst>
                  <a:ext uri="{FF2B5EF4-FFF2-40B4-BE49-F238E27FC236}">
                    <a16:creationId xmlns:a16="http://schemas.microsoft.com/office/drawing/2014/main" id="{B21CB094-6A81-0D26-C090-82CA1F314944}"/>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de-DE">
                    <a:noFill/>
                  </a:rPr>
                  <a:t> </a:t>
                </a:r>
              </a:p>
            </p:txBody>
          </p:sp>
        </mc:Fallback>
      </mc:AlternateContent>
      <p:cxnSp>
        <p:nvCxnSpPr>
          <p:cNvPr id="6" name="Straight Connector 5">
            <a:extLst>
              <a:ext uri="{FF2B5EF4-FFF2-40B4-BE49-F238E27FC236}">
                <a16:creationId xmlns:a16="http://schemas.microsoft.com/office/drawing/2014/main" id="{7DEA9D87-822A-024D-095D-8273D9B0F606}"/>
              </a:ext>
            </a:extLst>
          </p:cNvPr>
          <p:cNvCxnSpPr>
            <a:cxnSpLocks/>
          </p:cNvCxnSpPr>
          <p:nvPr/>
        </p:nvCxnSpPr>
        <p:spPr>
          <a:xfrm>
            <a:off x="1155700" y="2070100"/>
            <a:ext cx="66675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37767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7215</Words>
  <Application>Microsoft Office PowerPoint</Application>
  <PresentationFormat>Widescreen</PresentationFormat>
  <Paragraphs>864</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Cambria Math</vt:lpstr>
      <vt:lpstr>Consolas</vt:lpstr>
      <vt:lpstr>ElsevierGulliver</vt:lpstr>
      <vt:lpstr>Office Theme</vt:lpstr>
      <vt:lpstr>Gaussov algoritem za računanje datuma velike noči</vt:lpstr>
      <vt:lpstr>Kdaj sploh praznujemo veliko noč?</vt:lpstr>
      <vt:lpstr>PowerPoint Presentation</vt:lpstr>
      <vt:lpstr>Kdaj sploh praznujemo veliko noč?</vt:lpstr>
      <vt:lpstr>PowerPoint Presentation</vt:lpstr>
      <vt:lpstr>Kdaj sploh praznujemo veliko noč?</vt:lpstr>
      <vt:lpstr>PowerPoint Presentation</vt:lpstr>
      <vt:lpstr>Gaussov algoritem</vt:lpstr>
      <vt:lpstr>Kdaj sploh praznujemo veliko noč?</vt:lpstr>
      <vt:lpstr>PowerPoint Presentation</vt:lpstr>
      <vt:lpstr>PowerPoint Presentation</vt:lpstr>
      <vt:lpstr>Gaussov algoritem – julijanski koledar</vt:lpstr>
      <vt:lpstr>PowerPoint Presentation</vt:lpstr>
      <vt:lpstr>Gaussov algoritem – julijanski koledar</vt:lpstr>
      <vt:lpstr>Gaussov algoritem – gregorijanski koledar</vt:lpstr>
      <vt:lpstr>Kdaj sploh praznujemo veliko noč?</vt:lpstr>
      <vt:lpstr>PowerPoint Presentation</vt:lpstr>
      <vt:lpstr>PowerPoint Presentation</vt:lpstr>
      <vt:lpstr>Gaussov algoritem – gregorijanski koledar</vt:lpstr>
      <vt:lpstr>PowerPoint Presentation</vt:lpstr>
      <vt:lpstr>Izjemi</vt:lpstr>
      <vt:lpstr>PowerPoint Presentation</vt:lpstr>
      <vt:lpstr>Viri in literatura</vt:lpstr>
      <vt:lpstr>TODO</vt:lpstr>
      <vt:lpstr>Kdaj sploh praznujemo veliko noč?</vt:lpstr>
      <vt:lpstr>Gaussov algoritem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Gaussov algoritem za računanje datuma velike noči</dc:title>
  <dc:creator>Marjetka Zupan</dc:creator>
  <cp:lastModifiedBy>Marjetka Zupan</cp:lastModifiedBy>
  <cp:revision>1</cp:revision>
  <dcterms:created xsi:type="dcterms:W3CDTF">2023-02-14T12:20:08Z</dcterms:created>
  <dcterms:modified xsi:type="dcterms:W3CDTF">2023-04-11T16:17:14Z</dcterms:modified>
</cp:coreProperties>
</file>