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344" r:id="rId3"/>
    <p:sldId id="310" r:id="rId4"/>
    <p:sldId id="311" r:id="rId5"/>
    <p:sldId id="328" r:id="rId6"/>
    <p:sldId id="263" r:id="rId7"/>
    <p:sldId id="267" r:id="rId8"/>
    <p:sldId id="361" r:id="rId9"/>
    <p:sldId id="265" r:id="rId10"/>
    <p:sldId id="314" r:id="rId11"/>
    <p:sldId id="350" r:id="rId12"/>
    <p:sldId id="346" r:id="rId13"/>
    <p:sldId id="340" r:id="rId14"/>
    <p:sldId id="347" r:id="rId15"/>
    <p:sldId id="348" r:id="rId16"/>
    <p:sldId id="329" r:id="rId17"/>
    <p:sldId id="351" r:id="rId18"/>
    <p:sldId id="287" r:id="rId19"/>
    <p:sldId id="288" r:id="rId20"/>
    <p:sldId id="289" r:id="rId21"/>
    <p:sldId id="290" r:id="rId22"/>
    <p:sldId id="291" r:id="rId23"/>
    <p:sldId id="296" r:id="rId24"/>
    <p:sldId id="359" r:id="rId25"/>
    <p:sldId id="356" r:id="rId26"/>
    <p:sldId id="299" r:id="rId27"/>
    <p:sldId id="332" r:id="rId28"/>
    <p:sldId id="357" r:id="rId29"/>
    <p:sldId id="303" r:id="rId30"/>
    <p:sldId id="352" r:id="rId31"/>
    <p:sldId id="353" r:id="rId32"/>
    <p:sldId id="354" r:id="rId33"/>
    <p:sldId id="355" r:id="rId34"/>
    <p:sldId id="360" r:id="rId35"/>
    <p:sldId id="305" r:id="rId36"/>
    <p:sldId id="333" r:id="rId3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845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DB0BA-B8E9-454B-B6E9-4635A1D316CC}" type="datetimeFigureOut">
              <a:rPr lang="nl-NL" smtClean="0"/>
              <a:pPr/>
              <a:t>25-1-2018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1A014-72F8-4460-94B7-42F7EE4692D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9007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A014-72F8-4460-94B7-42F7EE4692DA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A014-72F8-4460-94B7-42F7EE4692DA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A014-72F8-4460-94B7-42F7EE4692DA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25-1-2018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25-1-2018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25-1-2018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25-1-2018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25-1-2018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25-1-2018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25-1-2018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25-1-2018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25-1-2018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25-1-2018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E652-3735-4870-B5EF-F938612E393B}" type="datetimeFigureOut">
              <a:rPr lang="nl-NL" smtClean="0"/>
              <a:pPr/>
              <a:t>25-1-2018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1E652-3735-4870-B5EF-F938612E393B}" type="datetimeFigureOut">
              <a:rPr lang="nl-NL" smtClean="0"/>
              <a:pPr/>
              <a:t>25-1-2018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7056F-8627-484E-AA40-7A30BCFBC298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joleinF/IOPS-SL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ebmail.campus.leidenuniv.nl/owa/redir.aspx?C=GNVj_ILG5gLw9nYhRwEnMCEX_N4mxy0rrPDxmz478AqL1_4I52PVCA..&amp;URL=https://doi.org/10.3758/s13428-017-0971-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Statistical</a:t>
            </a:r>
            <a:r>
              <a:rPr lang="nl-NL" dirty="0" smtClean="0"/>
              <a:t> </a:t>
            </a:r>
            <a:r>
              <a:rPr lang="nl-NL" dirty="0" err="1" smtClean="0"/>
              <a:t>learning</a:t>
            </a:r>
            <a:r>
              <a:rPr lang="nl-NL" dirty="0" smtClean="0"/>
              <a:t> and </a:t>
            </a:r>
            <a:r>
              <a:rPr lang="nl-NL" dirty="0" err="1" smtClean="0"/>
              <a:t>prediction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Tree and </a:t>
            </a:r>
            <a:r>
              <a:rPr lang="en-US" dirty="0" smtClean="0"/>
              <a:t>ensemble </a:t>
            </a:r>
            <a:r>
              <a:rPr lang="en-US" dirty="0" smtClean="0"/>
              <a:t>methods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1403648" y="4941168"/>
            <a:ext cx="6696744" cy="3879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Get course files from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github.com/marjoleinF/IOPS-SLP</a:t>
            </a:r>
            <a:endParaRPr lang="en-US" sz="2000" dirty="0" smtClean="0"/>
          </a:p>
          <a:p>
            <a:pPr algn="ctr"/>
            <a:endParaRPr lang="nl-N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ugly - I: Instability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Trees have high variance / instability:</a:t>
            </a:r>
            <a:endParaRPr lang="nl-NL" dirty="0"/>
          </a:p>
          <a:p>
            <a:pPr marL="857250" lvl="1" indent="-457200">
              <a:buFontTx/>
              <a:buChar char="-"/>
            </a:pPr>
            <a:r>
              <a:rPr lang="en-US" dirty="0" smtClean="0"/>
              <a:t>Each split is conditional on earlier splits</a:t>
            </a:r>
          </a:p>
          <a:p>
            <a:pPr marL="857250" lvl="1" indent="-457200">
              <a:buFontTx/>
              <a:buChar char="-"/>
            </a:pPr>
            <a:r>
              <a:rPr lang="en-US" dirty="0" smtClean="0"/>
              <a:t>A split may come out different due to minor sampling variations. All further splits are conditional on that split. -&gt; Minor sampling variations may greatly affect the tree structure.</a:t>
            </a:r>
          </a:p>
          <a:p>
            <a:pPr marL="857250" lvl="1" indent="-457200">
              <a:buFontTx/>
              <a:buChar char="-"/>
            </a:pPr>
            <a:r>
              <a:rPr lang="en-US" dirty="0" smtClean="0"/>
              <a:t>Looks very ugly if you look at the tree structure (e.g., add </a:t>
            </a:r>
            <a:r>
              <a:rPr lang="en-US" dirty="0"/>
              <a:t>o</a:t>
            </a:r>
            <a:r>
              <a:rPr lang="en-US" dirty="0" smtClean="0"/>
              <a:t>r remove only a few observations to the data and the whole tree may be different).</a:t>
            </a:r>
          </a:p>
          <a:p>
            <a:pPr marL="857250" lvl="1" indent="-457200">
              <a:buFontTx/>
              <a:buChar char="-"/>
            </a:pPr>
            <a:r>
              <a:rPr lang="en-US" dirty="0"/>
              <a:t>H</a:t>
            </a:r>
            <a:r>
              <a:rPr lang="en-US" dirty="0" smtClean="0"/>
              <a:t>owever, very different tree structure may provide very similar predictions, due to correlated covariates. Instability may look worse than it is.</a:t>
            </a:r>
          </a:p>
        </p:txBody>
      </p:sp>
      <p:pic>
        <p:nvPicPr>
          <p:cNvPr id="4" name="Picture 10" descr="https://vignette.wikia.nocookie.net/familyguy/images/0/08/Family-Guy-4ACX29-Evil-Tree.png/revision/latest/scale-to-width-down/300?cb=200705290322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2816"/>
            <a:ext cx="5329942" cy="39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81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 code </a:t>
            </a:r>
            <a:r>
              <a:rPr lang="nl-NL" dirty="0" err="1" smtClean="0"/>
              <a:t>example</a:t>
            </a:r>
            <a:endParaRPr lang="nl-NL" dirty="0"/>
          </a:p>
        </p:txBody>
      </p:sp>
      <p:pic>
        <p:nvPicPr>
          <p:cNvPr id="4" name="Tijdelijke aanduiding voor inhoud 3" descr="stare at computer scre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1916832"/>
            <a:ext cx="4723297" cy="3816424"/>
          </a:xfrm>
        </p:spPr>
      </p:pic>
    </p:spTree>
    <p:extLst>
      <p:ext uri="{BB962C8B-B14F-4D97-AF65-F5344CB8AC3E}">
        <p14:creationId xmlns:p14="http://schemas.microsoft.com/office/powerpoint/2010/main" val="259660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bias and variance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u="sng" dirty="0" smtClean="0"/>
              <a:t>Solution 1</a:t>
            </a:r>
            <a:r>
              <a:rPr lang="en-US" dirty="0" smtClean="0"/>
              <a:t>: Pruning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tree should not be too small, nor too large</a:t>
            </a: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How?</a:t>
            </a:r>
          </a:p>
          <a:p>
            <a:pPr marL="914400" lvl="1" indent="-514350">
              <a:buFont typeface="+mj-lt"/>
              <a:buAutoNum type="arabicPeriod"/>
            </a:pPr>
            <a:r>
              <a:rPr lang="nl-NL" dirty="0" err="1" smtClean="0"/>
              <a:t>grow</a:t>
            </a:r>
            <a:r>
              <a:rPr lang="nl-NL" dirty="0" smtClean="0"/>
              <a:t> full tree </a:t>
            </a:r>
            <a:r>
              <a:rPr lang="nl-NL" dirty="0" err="1" smtClean="0"/>
              <a:t>untill</a:t>
            </a:r>
            <a:r>
              <a:rPr lang="nl-NL" dirty="0"/>
              <a:t> </a:t>
            </a:r>
            <a:r>
              <a:rPr lang="nl-NL" dirty="0" err="1" smtClean="0"/>
              <a:t>impurity</a:t>
            </a:r>
            <a:r>
              <a:rPr lang="nl-NL" dirty="0" smtClean="0"/>
              <a:t> </a:t>
            </a:r>
            <a:r>
              <a:rPr lang="nl-NL" dirty="0" err="1" smtClean="0"/>
              <a:t>cannot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further</a:t>
            </a:r>
            <a:r>
              <a:rPr lang="nl-NL" dirty="0" smtClean="0"/>
              <a:t> </a:t>
            </a:r>
            <a:r>
              <a:rPr lang="nl-NL" dirty="0" err="1" smtClean="0"/>
              <a:t>reduced</a:t>
            </a:r>
            <a:endParaRPr lang="nl-NL" dirty="0" smtClean="0"/>
          </a:p>
          <a:p>
            <a:pPr marL="914400" lvl="1" indent="-514350">
              <a:buFont typeface="+mj-lt"/>
              <a:buAutoNum type="arabicPeriod"/>
            </a:pPr>
            <a:r>
              <a:rPr lang="nl-NL" dirty="0" smtClean="0"/>
              <a:t>cut of branches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selecting</a:t>
            </a:r>
            <a:r>
              <a:rPr lang="nl-NL" dirty="0" smtClean="0"/>
              <a:t> the tree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>
                <a:latin typeface="+mj-lt"/>
              </a:rPr>
              <a:t>minimizes</a:t>
            </a:r>
            <a:r>
              <a:rPr lang="nl-NL" dirty="0" smtClean="0">
                <a:latin typeface="+mj-lt"/>
              </a:rPr>
              <a:t> the </a:t>
            </a:r>
            <a:r>
              <a:rPr lang="nl-NL" dirty="0" err="1" smtClean="0">
                <a:latin typeface="+mj-lt"/>
              </a:rPr>
              <a:t>penalized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loss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function</a:t>
            </a:r>
            <a:r>
              <a:rPr lang="nl-NL" dirty="0" smtClean="0">
                <a:latin typeface="+mj-lt"/>
              </a:rPr>
              <a:t>:				</a:t>
            </a:r>
          </a:p>
          <a:p>
            <a:pPr marL="914400" lvl="1" indent="-514350">
              <a:buNone/>
            </a:pPr>
            <a:r>
              <a:rPr lang="nl-NL" dirty="0" smtClean="0">
                <a:latin typeface="+mj-lt"/>
              </a:rPr>
              <a:t>	</a:t>
            </a:r>
          </a:p>
          <a:p>
            <a:pPr marL="914400" lvl="1" indent="-514350">
              <a:buNone/>
            </a:pPr>
            <a:endParaRPr lang="nl-NL" dirty="0" smtClean="0">
              <a:latin typeface="+mj-lt"/>
            </a:endParaRPr>
          </a:p>
          <a:p>
            <a:pPr marL="914400" lvl="1" indent="-514350">
              <a:buNone/>
            </a:pPr>
            <a:r>
              <a:rPr lang="nl-NL" dirty="0" smtClean="0">
                <a:latin typeface="+mj-lt"/>
              </a:rPr>
              <a:t>	</a:t>
            </a:r>
            <a:r>
              <a:rPr lang="nl-NL" dirty="0" err="1">
                <a:latin typeface="+mj-lt"/>
              </a:rPr>
              <a:t>w</a:t>
            </a:r>
            <a:r>
              <a:rPr lang="nl-NL" dirty="0" err="1" smtClean="0">
                <a:latin typeface="+mj-lt"/>
              </a:rPr>
              <a:t>here</a:t>
            </a:r>
            <a:r>
              <a:rPr lang="nl-NL" dirty="0" smtClean="0">
                <a:latin typeface="+mj-lt"/>
              </a:rPr>
              <a:t> T </a:t>
            </a:r>
            <a:r>
              <a:rPr lang="nl-NL" dirty="0" err="1" smtClean="0">
                <a:latin typeface="+mj-lt"/>
              </a:rPr>
              <a:t>equals</a:t>
            </a:r>
            <a:r>
              <a:rPr lang="nl-NL" dirty="0" smtClean="0">
                <a:latin typeface="+mj-lt"/>
              </a:rPr>
              <a:t> the # of terminal </a:t>
            </a:r>
            <a:r>
              <a:rPr lang="nl-NL" dirty="0" err="1" smtClean="0">
                <a:latin typeface="+mj-lt"/>
              </a:rPr>
              <a:t>nodes</a:t>
            </a:r>
            <a:r>
              <a:rPr lang="nl-NL" dirty="0" smtClean="0">
                <a:latin typeface="+mj-lt"/>
              </a:rPr>
              <a:t>; </a:t>
            </a:r>
            <a:r>
              <a:rPr lang="el-GR" dirty="0" smtClean="0">
                <a:latin typeface="+mj-lt"/>
                <a:cs typeface="Arial"/>
              </a:rPr>
              <a:t>α</a:t>
            </a:r>
            <a:r>
              <a:rPr lang="nl-NL" dirty="0" smtClean="0">
                <a:latin typeface="+mj-lt"/>
                <a:cs typeface="Arial"/>
              </a:rPr>
              <a:t> </a:t>
            </a:r>
            <a:r>
              <a:rPr lang="nl-NL" dirty="0" err="1" smtClean="0">
                <a:latin typeface="+mj-lt"/>
                <a:cs typeface="Arial"/>
              </a:rPr>
              <a:t>should</a:t>
            </a:r>
            <a:r>
              <a:rPr lang="nl-NL" dirty="0" smtClean="0">
                <a:latin typeface="+mj-lt"/>
                <a:cs typeface="Arial"/>
              </a:rPr>
              <a:t> </a:t>
            </a:r>
            <a:r>
              <a:rPr lang="nl-NL" dirty="0" err="1" smtClean="0">
                <a:latin typeface="+mj-lt"/>
                <a:cs typeface="Arial"/>
              </a:rPr>
              <a:t>be</a:t>
            </a:r>
            <a:r>
              <a:rPr lang="nl-NL" dirty="0" smtClean="0">
                <a:latin typeface="+mj-lt"/>
                <a:cs typeface="Arial"/>
              </a:rPr>
              <a:t> </a:t>
            </a:r>
            <a:r>
              <a:rPr lang="nl-NL" dirty="0" err="1" smtClean="0">
                <a:latin typeface="+mj-lt"/>
              </a:rPr>
              <a:t>determined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/>
              <a:t>by</a:t>
            </a:r>
            <a:r>
              <a:rPr lang="nl-NL" dirty="0" smtClean="0"/>
              <a:t> k-</a:t>
            </a:r>
            <a:r>
              <a:rPr lang="nl-NL" dirty="0" err="1" smtClean="0"/>
              <a:t>fold</a:t>
            </a:r>
            <a:r>
              <a:rPr lang="nl-NL" dirty="0" smtClean="0"/>
              <a:t> CV</a:t>
            </a:r>
          </a:p>
          <a:p>
            <a:pPr>
              <a:buNone/>
            </a:pPr>
            <a:endParaRPr lang="nl-NL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063217"/>
              </p:ext>
            </p:extLst>
          </p:nvPr>
        </p:nvGraphicFramePr>
        <p:xfrm>
          <a:off x="3203848" y="4581128"/>
          <a:ext cx="2812023" cy="809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Vergelijking" r:id="rId4" imgW="1587240" imgH="457200" progId="Equation.3">
                  <p:embed/>
                </p:oleObj>
              </mc:Choice>
              <mc:Fallback>
                <p:oleObj name="Vergelijking" r:id="rId4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581128"/>
                        <a:ext cx="2812023" cy="8093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948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ugly – II: Biased variable selection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CART performs exhaustive search: for every split, all possible splitting values are considered</a:t>
            </a:r>
          </a:p>
          <a:p>
            <a:pPr marL="400050" lvl="1" indent="0">
              <a:buNone/>
            </a:pPr>
            <a:r>
              <a:rPr lang="en-US" dirty="0" smtClean="0"/>
              <a:t>-&gt; biased variable selection: given two (or more) variables who are equally predictive of the outcome, variable with largest number of possible splitting values has higher probability of being selected for splitting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Solution: First select splitting variable, then select splitting value</a:t>
            </a:r>
          </a:p>
          <a:p>
            <a:pPr marL="400050" lvl="1" indent="0">
              <a:buNone/>
            </a:pPr>
            <a:r>
              <a:rPr lang="en-US" dirty="0" smtClean="0"/>
              <a:t>-&gt; unbiased variable selection: variables with equal predictive </a:t>
            </a:r>
            <a:r>
              <a:rPr lang="en-US" dirty="0" smtClean="0"/>
              <a:t>power </a:t>
            </a:r>
            <a:r>
              <a:rPr lang="en-US" dirty="0" smtClean="0"/>
              <a:t>have equal probability of being selected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208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Unbiased</a:t>
            </a:r>
            <a:r>
              <a:rPr lang="nl-NL" dirty="0" smtClean="0"/>
              <a:t> </a:t>
            </a:r>
            <a:r>
              <a:rPr lang="nl-NL" dirty="0" err="1" smtClean="0"/>
              <a:t>recursive</a:t>
            </a:r>
            <a:r>
              <a:rPr lang="nl-NL" dirty="0" smtClean="0"/>
              <a:t> </a:t>
            </a:r>
            <a:r>
              <a:rPr lang="nl-NL" dirty="0" err="1" smtClean="0"/>
              <a:t>partitioning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Conditional inference trees: Select splitting variable based on statistical tests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nl-NL" dirty="0" err="1" smtClean="0"/>
              <a:t>Separates</a:t>
            </a:r>
            <a:r>
              <a:rPr lang="nl-NL" dirty="0" smtClean="0"/>
              <a:t>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cutpoint</a:t>
            </a:r>
            <a:r>
              <a:rPr lang="nl-NL" dirty="0"/>
              <a:t> </a:t>
            </a:r>
            <a:r>
              <a:rPr lang="nl-NL" dirty="0" err="1" smtClean="0"/>
              <a:t>selection</a:t>
            </a:r>
            <a:endParaRPr lang="nl-NL" dirty="0" smtClean="0"/>
          </a:p>
          <a:p>
            <a:pPr>
              <a:buNone/>
            </a:pPr>
            <a:r>
              <a:rPr lang="nl-NL" dirty="0"/>
              <a:t>	</a:t>
            </a:r>
            <a:r>
              <a:rPr lang="nl-NL" dirty="0" smtClean="0"/>
              <a:t>	-&gt; </a:t>
            </a:r>
            <a:r>
              <a:rPr lang="nl-NL" dirty="0"/>
              <a:t>no </a:t>
            </a:r>
            <a:r>
              <a:rPr lang="nl-NL" dirty="0" err="1" smtClean="0"/>
              <a:t>selection</a:t>
            </a:r>
            <a:r>
              <a:rPr lang="nl-NL" dirty="0" smtClean="0"/>
              <a:t> bias </a:t>
            </a:r>
            <a:r>
              <a:rPr lang="nl-NL" dirty="0" err="1" smtClean="0"/>
              <a:t>towards</a:t>
            </a:r>
            <a:r>
              <a:rPr lang="nl-NL" dirty="0" smtClean="0"/>
              <a:t> variables </a:t>
            </a:r>
            <a:r>
              <a:rPr lang="nl-NL" dirty="0" err="1" smtClean="0"/>
              <a:t>with</a:t>
            </a:r>
            <a:r>
              <a:rPr lang="nl-NL" dirty="0" smtClean="0"/>
              <a:t> 		</a:t>
            </a:r>
            <a:r>
              <a:rPr lang="nl-NL" dirty="0" err="1" smtClean="0"/>
              <a:t>larger</a:t>
            </a:r>
            <a:r>
              <a:rPr lang="nl-NL" dirty="0" smtClean="0"/>
              <a:t> 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values</a:t>
            </a:r>
            <a:endParaRPr lang="nl-NL" dirty="0" smtClean="0"/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r>
              <a:rPr lang="en-US" dirty="0" smtClean="0"/>
              <a:t>Provides </a:t>
            </a:r>
            <a:r>
              <a:rPr lang="en-US" u="sng" dirty="0" smtClean="0"/>
              <a:t>Solution 2</a:t>
            </a:r>
            <a:r>
              <a:rPr lang="en-US" dirty="0" smtClean="0"/>
              <a:t> for balancing bias and variance: Yields natural stopping criterion: Significance level</a:t>
            </a:r>
            <a:endParaRPr lang="nl-NL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nl-NL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719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Conditional</a:t>
            </a:r>
            <a:r>
              <a:rPr lang="nl-NL" dirty="0" smtClean="0"/>
              <a:t> </a:t>
            </a:r>
            <a:r>
              <a:rPr lang="nl-NL" dirty="0" err="1" smtClean="0"/>
              <a:t>inference</a:t>
            </a:r>
            <a:r>
              <a:rPr lang="nl-NL" dirty="0" smtClean="0"/>
              <a:t> trees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nl-NL" dirty="0"/>
              <a:t>S</a:t>
            </a:r>
            <a:r>
              <a:rPr lang="nl-NL" dirty="0" smtClean="0"/>
              <a:t>tatistical </a:t>
            </a:r>
            <a:r>
              <a:rPr lang="nl-NL" dirty="0" err="1" smtClean="0"/>
              <a:t>testing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select </a:t>
            </a:r>
            <a:r>
              <a:rPr lang="nl-NL" dirty="0" err="1" smtClean="0"/>
              <a:t>splitting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r>
              <a:rPr lang="nl-NL" dirty="0" smtClean="0"/>
              <a:t>:</a:t>
            </a:r>
          </a:p>
          <a:p>
            <a:pPr lvl="1">
              <a:buNone/>
            </a:pPr>
            <a:r>
              <a:rPr lang="nl-NL" dirty="0" smtClean="0"/>
              <a:t>H0</a:t>
            </a:r>
            <a:r>
              <a:rPr lang="nl-NL" baseline="-25000" dirty="0" smtClean="0"/>
              <a:t>j</a:t>
            </a:r>
            <a:r>
              <a:rPr lang="nl-NL" dirty="0" smtClean="0"/>
              <a:t>: </a:t>
            </a:r>
            <a:r>
              <a:rPr lang="nl-NL" dirty="0" err="1" smtClean="0"/>
              <a:t>variable</a:t>
            </a:r>
            <a:r>
              <a:rPr lang="nl-NL" dirty="0" smtClean="0"/>
              <a:t> </a:t>
            </a:r>
            <a:r>
              <a:rPr lang="nl-NL" i="1" dirty="0" err="1" smtClean="0"/>
              <a:t>X</a:t>
            </a:r>
            <a:r>
              <a:rPr lang="nl-NL" i="1" baseline="-25000" dirty="0" err="1" smtClean="0"/>
              <a:t>j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response </a:t>
            </a:r>
            <a:r>
              <a:rPr lang="nl-NL" i="1" dirty="0" smtClean="0"/>
              <a:t>Y </a:t>
            </a:r>
            <a:r>
              <a:rPr lang="nl-NL" dirty="0" smtClean="0"/>
              <a:t>are independent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population</a:t>
            </a:r>
            <a:endParaRPr lang="nl-NL" i="1" dirty="0" smtClean="0"/>
          </a:p>
          <a:p>
            <a:pPr lvl="1">
              <a:buNone/>
            </a:pPr>
            <a:r>
              <a:rPr lang="nl-NL" dirty="0" err="1" smtClean="0"/>
              <a:t>HA</a:t>
            </a:r>
            <a:r>
              <a:rPr lang="nl-NL" baseline="-25000" dirty="0" err="1" smtClean="0"/>
              <a:t>j</a:t>
            </a:r>
            <a:r>
              <a:rPr lang="nl-NL" dirty="0" smtClean="0"/>
              <a:t>: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i="1" dirty="0" err="1"/>
              <a:t>X</a:t>
            </a:r>
            <a:r>
              <a:rPr lang="nl-NL" i="1" baseline="-25000" dirty="0" err="1"/>
              <a:t>j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response </a:t>
            </a:r>
            <a:r>
              <a:rPr lang="nl-NL" i="1" dirty="0"/>
              <a:t>Y </a:t>
            </a:r>
            <a:r>
              <a:rPr lang="nl-NL" dirty="0"/>
              <a:t>are </a:t>
            </a:r>
            <a:r>
              <a:rPr lang="nl-NL" dirty="0" err="1" smtClean="0"/>
              <a:t>dependent</a:t>
            </a:r>
            <a:r>
              <a:rPr lang="nl-NL" dirty="0" smtClean="0"/>
              <a:t> </a:t>
            </a:r>
            <a:r>
              <a:rPr lang="nl-NL" dirty="0"/>
              <a:t>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 smtClean="0"/>
              <a:t>population</a:t>
            </a:r>
            <a:endParaRPr lang="nl-NL" i="1" baseline="-25000" dirty="0" smtClean="0"/>
          </a:p>
          <a:p>
            <a:pPr lvl="1">
              <a:buNone/>
            </a:pPr>
            <a:endParaRPr lang="nl-NL" dirty="0" smtClean="0"/>
          </a:p>
          <a:p>
            <a:pPr lvl="1">
              <a:buNone/>
            </a:pPr>
            <a:r>
              <a:rPr lang="nl-NL" dirty="0" err="1" smtClean="0"/>
              <a:t>Thus</a:t>
            </a:r>
            <a:r>
              <a:rPr lang="nl-NL" dirty="0" smtClean="0"/>
              <a:t>,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i="1" dirty="0" err="1" smtClean="0"/>
              <a:t>X</a:t>
            </a:r>
            <a:r>
              <a:rPr lang="nl-NL" i="1" baseline="-25000" dirty="0" err="1" smtClean="0"/>
              <a:t>j</a:t>
            </a:r>
            <a:r>
              <a:rPr lang="nl-NL" dirty="0" smtClean="0"/>
              <a:t> </a:t>
            </a:r>
            <a:r>
              <a:rPr lang="nl-NL" dirty="0" smtClean="0"/>
              <a:t>a </a:t>
            </a:r>
            <a:r>
              <a:rPr lang="nl-NL" i="1" dirty="0" smtClean="0"/>
              <a:t>p</a:t>
            </a:r>
            <a:r>
              <a:rPr lang="nl-NL" dirty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nl-NL" dirty="0" err="1" smtClean="0"/>
              <a:t>under</a:t>
            </a:r>
            <a:r>
              <a:rPr lang="nl-NL" dirty="0" smtClean="0"/>
              <a:t> H0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calculated</a:t>
            </a:r>
            <a:r>
              <a:rPr lang="nl-NL" dirty="0" smtClean="0"/>
              <a:t>, </a:t>
            </a:r>
            <a:r>
              <a:rPr lang="nl-NL" dirty="0" err="1" smtClean="0"/>
              <a:t>based</a:t>
            </a:r>
            <a:r>
              <a:rPr lang="nl-NL" dirty="0" smtClean="0"/>
              <a:t> on the </a:t>
            </a:r>
            <a:r>
              <a:rPr lang="nl-NL" dirty="0" err="1" smtClean="0"/>
              <a:t>observations</a:t>
            </a:r>
            <a:r>
              <a:rPr lang="nl-NL" dirty="0" smtClean="0"/>
              <a:t> in the </a:t>
            </a:r>
            <a:r>
              <a:rPr lang="nl-NL" dirty="0" err="1" smtClean="0"/>
              <a:t>current</a:t>
            </a:r>
            <a:r>
              <a:rPr lang="nl-NL" dirty="0" smtClean="0"/>
              <a:t> node</a:t>
            </a:r>
            <a:endParaRPr lang="nl-NL" dirty="0" smtClean="0"/>
          </a:p>
          <a:p>
            <a:pPr lvl="1">
              <a:buNone/>
            </a:pPr>
            <a:r>
              <a:rPr lang="nl-NL" dirty="0" err="1"/>
              <a:t>V</a:t>
            </a:r>
            <a:r>
              <a:rPr lang="nl-NL" dirty="0" err="1" smtClean="0"/>
              <a:t>ariable</a:t>
            </a:r>
            <a:r>
              <a:rPr lang="nl-NL" dirty="0" smtClean="0"/>
              <a:t> </a:t>
            </a:r>
            <a:r>
              <a:rPr lang="nl-NL" i="1" dirty="0" err="1"/>
              <a:t>X</a:t>
            </a:r>
            <a:r>
              <a:rPr lang="nl-NL" i="1" baseline="-25000" dirty="0" err="1"/>
              <a:t>j</a:t>
            </a:r>
            <a:r>
              <a:rPr lang="nl-NL" dirty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lowest</a:t>
            </a:r>
            <a:r>
              <a:rPr lang="nl-NL" dirty="0" smtClean="0"/>
              <a:t> </a:t>
            </a:r>
            <a:r>
              <a:rPr lang="nl-NL" i="1" dirty="0" smtClean="0"/>
              <a:t>p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 is </a:t>
            </a:r>
            <a:r>
              <a:rPr lang="nl-NL" dirty="0" err="1" smtClean="0"/>
              <a:t>selected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splitting</a:t>
            </a:r>
            <a:r>
              <a:rPr lang="nl-NL" dirty="0" smtClean="0"/>
              <a:t> the </a:t>
            </a:r>
            <a:r>
              <a:rPr lang="nl-NL" dirty="0" err="1" smtClean="0"/>
              <a:t>observations</a:t>
            </a:r>
            <a:r>
              <a:rPr lang="nl-NL" dirty="0" smtClean="0"/>
              <a:t> </a:t>
            </a:r>
            <a:r>
              <a:rPr lang="nl-NL" dirty="0" err="1" smtClean="0"/>
              <a:t>into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daughter</a:t>
            </a:r>
            <a:r>
              <a:rPr lang="nl-NL" dirty="0" smtClean="0"/>
              <a:t> </a:t>
            </a:r>
            <a:r>
              <a:rPr lang="nl-NL" dirty="0" err="1" smtClean="0"/>
              <a:t>nodes</a:t>
            </a:r>
            <a:endParaRPr lang="nl-NL" dirty="0" smtClean="0"/>
          </a:p>
          <a:p>
            <a:pPr lvl="1">
              <a:buNone/>
            </a:pP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i="1" dirty="0" smtClean="0"/>
              <a:t>p </a:t>
            </a:r>
            <a:r>
              <a:rPr lang="nl-NL" dirty="0" err="1" smtClean="0"/>
              <a:t>values</a:t>
            </a:r>
            <a:r>
              <a:rPr lang="nl-NL" dirty="0" smtClean="0"/>
              <a:t> in </a:t>
            </a:r>
            <a:r>
              <a:rPr lang="nl-NL" dirty="0" err="1" smtClean="0"/>
              <a:t>current</a:t>
            </a:r>
            <a:r>
              <a:rPr lang="nl-NL" dirty="0" smtClean="0"/>
              <a:t> node &gt; pre-</a:t>
            </a:r>
            <a:r>
              <a:rPr lang="nl-NL" dirty="0" err="1" smtClean="0"/>
              <a:t>specified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el-GR" dirty="0" smtClean="0">
                <a:cs typeface="Arial"/>
              </a:rPr>
              <a:t>α</a:t>
            </a:r>
            <a:r>
              <a:rPr lang="nl-NL" dirty="0" smtClean="0">
                <a:cs typeface="Arial"/>
              </a:rPr>
              <a:t>, no </a:t>
            </a:r>
            <a:r>
              <a:rPr lang="nl-NL" dirty="0" err="1" smtClean="0">
                <a:cs typeface="Arial"/>
              </a:rPr>
              <a:t>further</a:t>
            </a:r>
            <a:r>
              <a:rPr lang="nl-NL" dirty="0" smtClean="0">
                <a:cs typeface="Arial"/>
              </a:rPr>
              <a:t> </a:t>
            </a:r>
            <a:r>
              <a:rPr lang="nl-NL" dirty="0" err="1" smtClean="0">
                <a:cs typeface="Arial"/>
              </a:rPr>
              <a:t>splitting</a:t>
            </a:r>
            <a:r>
              <a:rPr lang="nl-NL" dirty="0" smtClean="0">
                <a:cs typeface="Arial"/>
              </a:rPr>
              <a:t> is </a:t>
            </a:r>
            <a:r>
              <a:rPr lang="nl-NL" dirty="0" err="1" smtClean="0">
                <a:cs typeface="Arial"/>
              </a:rPr>
              <a:t>performed</a:t>
            </a:r>
            <a:endParaRPr lang="nl-NL" dirty="0" smtClean="0">
              <a:cs typeface="Arial"/>
            </a:endParaRPr>
          </a:p>
          <a:p>
            <a:pPr lvl="1">
              <a:buNone/>
            </a:pPr>
            <a:endParaRPr lang="en-US" dirty="0" smtClean="0">
              <a:cs typeface="Arial"/>
            </a:endParaRPr>
          </a:p>
          <a:p>
            <a:pPr>
              <a:buNone/>
            </a:pPr>
            <a:r>
              <a:rPr lang="en-US" dirty="0" smtClean="0">
                <a:cs typeface="Arial"/>
              </a:rPr>
              <a:t>After selecting splitting variable, select </a:t>
            </a:r>
            <a:r>
              <a:rPr lang="en-US" dirty="0" err="1" smtClean="0">
                <a:cs typeface="Arial"/>
              </a:rPr>
              <a:t>cutpoint</a:t>
            </a:r>
            <a:r>
              <a:rPr lang="en-US" dirty="0" smtClean="0">
                <a:cs typeface="Arial"/>
              </a:rPr>
              <a:t> as with CART </a:t>
            </a:r>
            <a:r>
              <a:rPr lang="en-US" dirty="0" smtClean="0">
                <a:cs typeface="Arial"/>
              </a:rPr>
              <a:t>(i.e., optimize </a:t>
            </a:r>
            <a:r>
              <a:rPr lang="en-US" dirty="0" smtClean="0">
                <a:cs typeface="Arial"/>
              </a:rPr>
              <a:t>loss function in </a:t>
            </a:r>
            <a:r>
              <a:rPr lang="en-US" dirty="0" err="1" smtClean="0">
                <a:cs typeface="Arial"/>
              </a:rPr>
              <a:t>daugthernodes</a:t>
            </a:r>
            <a:r>
              <a:rPr lang="en-US" dirty="0" smtClean="0">
                <a:cs typeface="Arial"/>
              </a:rPr>
              <a:t>)</a:t>
            </a:r>
          </a:p>
          <a:p>
            <a:pPr>
              <a:buNone/>
            </a:pPr>
            <a:endParaRPr lang="nl-NL" dirty="0" smtClean="0">
              <a:cs typeface="Arial"/>
            </a:endParaRPr>
          </a:p>
          <a:p>
            <a:pPr>
              <a:buNone/>
            </a:pPr>
            <a:r>
              <a:rPr lang="nl-NL" dirty="0" err="1" smtClean="0">
                <a:cs typeface="Arial"/>
              </a:rPr>
              <a:t>Implemented</a:t>
            </a:r>
            <a:r>
              <a:rPr lang="nl-NL" dirty="0" smtClean="0">
                <a:cs typeface="Arial"/>
              </a:rPr>
              <a:t> in R in </a:t>
            </a:r>
            <a:r>
              <a:rPr lang="nl-NL" dirty="0" err="1" smtClean="0">
                <a:cs typeface="Arial"/>
              </a:rPr>
              <a:t>ctree</a:t>
            </a:r>
            <a:r>
              <a:rPr lang="nl-NL" dirty="0" smtClean="0">
                <a:cs typeface="Arial"/>
              </a:rPr>
              <a:t>() </a:t>
            </a:r>
            <a:r>
              <a:rPr lang="nl-NL" dirty="0" err="1" smtClean="0">
                <a:cs typeface="Arial"/>
              </a:rPr>
              <a:t>function</a:t>
            </a:r>
            <a:r>
              <a:rPr lang="nl-NL" dirty="0" smtClean="0">
                <a:cs typeface="Arial"/>
              </a:rPr>
              <a:t> of package ‘partykit’</a:t>
            </a:r>
          </a:p>
        </p:txBody>
      </p:sp>
    </p:spTree>
    <p:extLst>
      <p:ext uri="{BB962C8B-B14F-4D97-AF65-F5344CB8AC3E}">
        <p14:creationId xmlns:p14="http://schemas.microsoft.com/office/powerpoint/2010/main" val="220320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Variable selection bias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819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Good: Easily interpretable and applicable</a:t>
            </a:r>
          </a:p>
          <a:p>
            <a:pPr marL="0" indent="0">
              <a:buNone/>
            </a:pPr>
            <a:r>
              <a:rPr lang="en-US" dirty="0" smtClean="0"/>
              <a:t>Bad: Not most accurate method</a:t>
            </a:r>
          </a:p>
          <a:p>
            <a:pPr marL="0" indent="0">
              <a:buNone/>
            </a:pPr>
            <a:r>
              <a:rPr lang="en-US" dirty="0" smtClean="0"/>
              <a:t>Ugly: Unstable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429000"/>
            <a:ext cx="4680520" cy="234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04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Tree ensembles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nl-NL" dirty="0" smtClean="0"/>
              <a:t>Single trees</a:t>
            </a:r>
          </a:p>
          <a:p>
            <a:pPr>
              <a:buBlip>
                <a:blip r:embed="rId2"/>
              </a:buBlip>
            </a:pPr>
            <a:r>
              <a:rPr lang="nl-NL" dirty="0" smtClean="0"/>
              <a:t> </a:t>
            </a:r>
            <a:r>
              <a:rPr lang="nl-NL" dirty="0" err="1" smtClean="0"/>
              <a:t>Small</a:t>
            </a:r>
            <a:r>
              <a:rPr lang="nl-NL" dirty="0" smtClean="0"/>
              <a:t> trees have low </a:t>
            </a:r>
            <a:r>
              <a:rPr lang="nl-NL" dirty="0" err="1" smtClean="0"/>
              <a:t>variance</a:t>
            </a:r>
            <a:r>
              <a:rPr lang="nl-NL" dirty="0" smtClean="0"/>
              <a:t>, </a:t>
            </a:r>
            <a:r>
              <a:rPr lang="nl-NL" dirty="0" err="1" smtClean="0"/>
              <a:t>but</a:t>
            </a:r>
            <a:r>
              <a:rPr lang="nl-NL" dirty="0" smtClean="0"/>
              <a:t> high bias</a:t>
            </a:r>
          </a:p>
          <a:p>
            <a:pPr>
              <a:buBlip>
                <a:blip r:embed="rId2"/>
              </a:buBlip>
            </a:pPr>
            <a:r>
              <a:rPr lang="nl-NL" dirty="0" smtClean="0"/>
              <a:t> </a:t>
            </a:r>
            <a:r>
              <a:rPr lang="nl-NL" dirty="0" err="1" smtClean="0"/>
              <a:t>Large</a:t>
            </a:r>
            <a:r>
              <a:rPr lang="nl-NL" dirty="0" smtClean="0"/>
              <a:t> trees have low bias, </a:t>
            </a:r>
            <a:r>
              <a:rPr lang="nl-NL" dirty="0" err="1" smtClean="0"/>
              <a:t>but</a:t>
            </a:r>
            <a:r>
              <a:rPr lang="nl-NL" dirty="0" smtClean="0"/>
              <a:t> high </a:t>
            </a:r>
            <a:r>
              <a:rPr lang="nl-NL" dirty="0" err="1" smtClean="0"/>
              <a:t>variance</a:t>
            </a:r>
            <a:endParaRPr lang="nl-NL" dirty="0" smtClean="0"/>
          </a:p>
          <a:p>
            <a:pPr>
              <a:buNone/>
            </a:pPr>
            <a:endParaRPr lang="nl-NL" dirty="0" smtClean="0"/>
          </a:p>
          <a:p>
            <a:pPr>
              <a:buNone/>
            </a:pPr>
            <a:r>
              <a:rPr lang="nl-NL" dirty="0" smtClean="0"/>
              <a:t>Tree ensembles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 By </a:t>
            </a:r>
            <a:r>
              <a:rPr lang="en-US" dirty="0"/>
              <a:t>c</a:t>
            </a:r>
            <a:r>
              <a:rPr lang="en-US" dirty="0" smtClean="0"/>
              <a:t>ombining the fitted (predicted) values from a large number of single trees, variance is reduced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 A price is paid in interpretability: instead of a single tree, we get a large number of trees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434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Ensemble learning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Blip>
                <a:blip r:embed="rId2"/>
              </a:buBlip>
            </a:pPr>
            <a:r>
              <a:rPr lang="en-US" dirty="0" smtClean="0"/>
              <a:t> Predictions </a:t>
            </a:r>
            <a:r>
              <a:rPr lang="en-US" dirty="0"/>
              <a:t>of a large number of </a:t>
            </a:r>
            <a:r>
              <a:rPr lang="en-US" i="1" dirty="0"/>
              <a:t>weak learners  </a:t>
            </a:r>
            <a:r>
              <a:rPr lang="en-US" dirty="0"/>
              <a:t>(e.g., single trees) are combined to create a </a:t>
            </a:r>
            <a:r>
              <a:rPr lang="en-US" i="1" dirty="0"/>
              <a:t>strong learner </a:t>
            </a:r>
            <a:r>
              <a:rPr lang="en-US" dirty="0"/>
              <a:t>(e.g., ensemble of trees</a:t>
            </a:r>
            <a:r>
              <a:rPr lang="en-US" dirty="0" smtClean="0"/>
              <a:t>)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Other learners than trees may be </a:t>
            </a:r>
            <a:r>
              <a:rPr lang="en-US" dirty="0" err="1" smtClean="0"/>
              <a:t>ensembled</a:t>
            </a:r>
            <a:r>
              <a:rPr lang="en-US" dirty="0" smtClean="0"/>
              <a:t>, too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 smtClean="0"/>
              <a:t> A </a:t>
            </a:r>
            <a:r>
              <a:rPr lang="en-US" dirty="0"/>
              <a:t>weak learner is a method that has at </a:t>
            </a:r>
            <a:r>
              <a:rPr lang="en-US" dirty="0" smtClean="0"/>
              <a:t>least </a:t>
            </a:r>
            <a:r>
              <a:rPr lang="en-US" dirty="0"/>
              <a:t>some predictive ability, that is at least better than random guessing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 Predictive </a:t>
            </a:r>
            <a:r>
              <a:rPr lang="en-US" dirty="0"/>
              <a:t>accuracy of </a:t>
            </a:r>
            <a:r>
              <a:rPr lang="en-US" dirty="0" smtClean="0"/>
              <a:t>the full ensemble is always equal or better than that of any </a:t>
            </a:r>
            <a:r>
              <a:rPr lang="en-US" dirty="0"/>
              <a:t>of its </a:t>
            </a:r>
            <a:r>
              <a:rPr lang="en-US" dirty="0" smtClean="0"/>
              <a:t>constituent members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719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Good: Easily interpretable and applicable</a:t>
            </a:r>
          </a:p>
          <a:p>
            <a:pPr marL="0" indent="0">
              <a:buNone/>
            </a:pPr>
            <a:r>
              <a:rPr lang="en-US" dirty="0" smtClean="0"/>
              <a:t>Bad: Not most accurate method</a:t>
            </a:r>
          </a:p>
          <a:p>
            <a:pPr marL="0" indent="0">
              <a:buNone/>
            </a:pPr>
            <a:r>
              <a:rPr lang="en-US" dirty="0" smtClean="0"/>
              <a:t>Ugly: Unstable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429000"/>
            <a:ext cx="4680520" cy="234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11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Ensemble </a:t>
            </a:r>
            <a:r>
              <a:rPr lang="nl-NL" dirty="0" err="1" smtClean="0"/>
              <a:t>learning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pPr>
              <a:buBlip>
                <a:blip r:embed="rId2"/>
              </a:buBlip>
            </a:pPr>
            <a:r>
              <a:rPr lang="nl-NL" u="sng" dirty="0" err="1"/>
              <a:t>Ensembling</a:t>
            </a:r>
            <a:r>
              <a:rPr lang="nl-NL" u="sng" dirty="0"/>
              <a:t> </a:t>
            </a:r>
            <a:r>
              <a:rPr lang="nl-NL" u="sng" dirty="0" err="1" smtClean="0"/>
              <a:t>works</a:t>
            </a:r>
            <a:r>
              <a:rPr lang="nl-NL" u="sng" dirty="0" smtClean="0"/>
              <a:t> </a:t>
            </a:r>
            <a:r>
              <a:rPr lang="nl-NL" u="sng" dirty="0"/>
              <a:t>well </a:t>
            </a:r>
            <a:r>
              <a:rPr lang="nl-NL" u="sng" dirty="0" err="1"/>
              <a:t>for</a:t>
            </a:r>
            <a:r>
              <a:rPr lang="nl-NL" u="sng" dirty="0"/>
              <a:t> </a:t>
            </a:r>
            <a:r>
              <a:rPr lang="nl-NL" u="sng" dirty="0" err="1"/>
              <a:t>unstable</a:t>
            </a:r>
            <a:r>
              <a:rPr lang="nl-NL" u="sng" dirty="0"/>
              <a:t> </a:t>
            </a:r>
            <a:r>
              <a:rPr lang="nl-NL" u="sng" dirty="0" err="1"/>
              <a:t>learning</a:t>
            </a:r>
            <a:r>
              <a:rPr lang="nl-NL" u="sng" dirty="0"/>
              <a:t> </a:t>
            </a:r>
            <a:r>
              <a:rPr lang="nl-NL" u="sng" dirty="0" err="1" smtClean="0"/>
              <a:t>algorithms</a:t>
            </a:r>
            <a:endParaRPr lang="nl-NL" u="sng" dirty="0" smtClean="0"/>
          </a:p>
          <a:p>
            <a:pPr marL="400050" lvl="1" indent="0">
              <a:buNone/>
            </a:pPr>
            <a:r>
              <a:rPr lang="nl-NL" dirty="0" smtClean="0"/>
              <a:t>(</a:t>
            </a:r>
            <a:r>
              <a:rPr lang="nl-NL" dirty="0" err="1" smtClean="0"/>
              <a:t>algorithms</a:t>
            </a:r>
            <a:r>
              <a:rPr lang="nl-NL" dirty="0" smtClean="0"/>
              <a:t> </a:t>
            </a:r>
            <a:r>
              <a:rPr lang="nl-NL" dirty="0" err="1"/>
              <a:t>whose</a:t>
            </a:r>
            <a:r>
              <a:rPr lang="nl-NL" dirty="0"/>
              <a:t> output </a:t>
            </a:r>
            <a:r>
              <a:rPr lang="nl-NL" dirty="0" err="1"/>
              <a:t>undergoes</a:t>
            </a:r>
            <a:r>
              <a:rPr lang="nl-NL" dirty="0"/>
              <a:t> major changes in response </a:t>
            </a:r>
            <a:r>
              <a:rPr lang="nl-NL" dirty="0" err="1"/>
              <a:t>to</a:t>
            </a:r>
            <a:r>
              <a:rPr lang="nl-NL" dirty="0"/>
              <a:t> small changes in the training </a:t>
            </a:r>
            <a:r>
              <a:rPr lang="nl-NL" dirty="0" smtClean="0"/>
              <a:t>data)</a:t>
            </a:r>
            <a:endParaRPr lang="nl-NL" dirty="0"/>
          </a:p>
          <a:p>
            <a:pPr lvl="1">
              <a:buBlip>
                <a:blip r:embed="rId2"/>
              </a:buBlip>
            </a:pPr>
            <a:r>
              <a:rPr lang="nl-NL" dirty="0" smtClean="0"/>
              <a:t> </a:t>
            </a:r>
            <a:r>
              <a:rPr lang="nl-NL" dirty="0" err="1" smtClean="0"/>
              <a:t>Unstable</a:t>
            </a:r>
            <a:r>
              <a:rPr lang="nl-NL" dirty="0" smtClean="0"/>
              <a:t> </a:t>
            </a:r>
            <a:r>
              <a:rPr lang="nl-NL" dirty="0" err="1" smtClean="0"/>
              <a:t>learning</a:t>
            </a:r>
            <a:r>
              <a:rPr lang="nl-NL" dirty="0" smtClean="0"/>
              <a:t> </a:t>
            </a:r>
            <a:r>
              <a:rPr lang="nl-NL" dirty="0" err="1" smtClean="0"/>
              <a:t>algorithms</a:t>
            </a:r>
            <a:r>
              <a:rPr lang="nl-NL" dirty="0" smtClean="0"/>
              <a:t> (</a:t>
            </a:r>
            <a:r>
              <a:rPr lang="nl-NL" dirty="0" err="1" smtClean="0"/>
              <a:t>generally</a:t>
            </a:r>
            <a:r>
              <a:rPr lang="nl-NL" dirty="0" smtClean="0"/>
              <a:t>, </a:t>
            </a:r>
            <a:r>
              <a:rPr lang="nl-NL" dirty="0" err="1" smtClean="0"/>
              <a:t>relatively</a:t>
            </a:r>
            <a:r>
              <a:rPr lang="nl-NL" dirty="0" smtClean="0"/>
              <a:t>): e.g.,  </a:t>
            </a:r>
            <a:r>
              <a:rPr lang="nl-NL" dirty="0" err="1" smtClean="0"/>
              <a:t>decision</a:t>
            </a:r>
            <a:r>
              <a:rPr lang="nl-NL" dirty="0" smtClean="0"/>
              <a:t> </a:t>
            </a:r>
            <a:r>
              <a:rPr lang="nl-NL" dirty="0"/>
              <a:t>trees, </a:t>
            </a:r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networks</a:t>
            </a:r>
            <a:r>
              <a:rPr lang="nl-NL" dirty="0"/>
              <a:t>, </a:t>
            </a:r>
            <a:r>
              <a:rPr lang="nl-NL" dirty="0" err="1"/>
              <a:t>rule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algorithms</a:t>
            </a:r>
            <a:r>
              <a:rPr lang="nl-NL" dirty="0"/>
              <a:t>, OLS </a:t>
            </a:r>
            <a:r>
              <a:rPr lang="nl-NL" dirty="0" err="1" smtClean="0"/>
              <a:t>regression</a:t>
            </a:r>
            <a:endParaRPr lang="nl-NL" dirty="0"/>
          </a:p>
          <a:p>
            <a:pPr lvl="1">
              <a:buBlip>
                <a:blip r:embed="rId2"/>
              </a:buBlip>
            </a:pPr>
            <a:r>
              <a:rPr lang="nl-NL" dirty="0" smtClean="0"/>
              <a:t> </a:t>
            </a:r>
            <a:r>
              <a:rPr lang="nl-NL" dirty="0" err="1" smtClean="0"/>
              <a:t>Stable</a:t>
            </a:r>
            <a:r>
              <a:rPr lang="nl-NL" dirty="0" smtClean="0"/>
              <a:t> </a:t>
            </a:r>
            <a:r>
              <a:rPr lang="nl-NL" dirty="0" err="1" smtClean="0"/>
              <a:t>learning</a:t>
            </a:r>
            <a:r>
              <a:rPr lang="nl-NL" dirty="0" smtClean="0"/>
              <a:t> </a:t>
            </a:r>
            <a:r>
              <a:rPr lang="nl-NL" dirty="0" err="1" smtClean="0"/>
              <a:t>algorithms</a:t>
            </a:r>
            <a:r>
              <a:rPr lang="nl-NL" dirty="0" smtClean="0"/>
              <a:t> (</a:t>
            </a:r>
            <a:r>
              <a:rPr lang="nl-NL" dirty="0" err="1" smtClean="0"/>
              <a:t>generally</a:t>
            </a:r>
            <a:r>
              <a:rPr lang="nl-NL" dirty="0" smtClean="0"/>
              <a:t>, </a:t>
            </a:r>
            <a:r>
              <a:rPr lang="nl-NL" dirty="0" err="1" smtClean="0"/>
              <a:t>relatively</a:t>
            </a:r>
            <a:r>
              <a:rPr lang="nl-NL" dirty="0" smtClean="0"/>
              <a:t>): e.g., </a:t>
            </a:r>
            <a:r>
              <a:rPr lang="nl-NL" dirty="0" err="1" smtClean="0"/>
              <a:t>penalized</a:t>
            </a:r>
            <a:r>
              <a:rPr lang="nl-NL" dirty="0" smtClean="0"/>
              <a:t>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r>
              <a:rPr lang="nl-NL" dirty="0"/>
              <a:t>, 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 smtClean="0"/>
              <a:t>neighbour</a:t>
            </a:r>
            <a:r>
              <a:rPr lang="nl-NL" dirty="0" smtClean="0"/>
              <a:t>,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/>
              <a:t>threshold</a:t>
            </a:r>
            <a:r>
              <a:rPr lang="nl-NL" dirty="0"/>
              <a:t> </a:t>
            </a:r>
            <a:r>
              <a:rPr lang="nl-NL" dirty="0" err="1" smtClean="0"/>
              <a:t>algorithms</a:t>
            </a:r>
            <a:endParaRPr lang="en-US" dirty="0" smtClean="0"/>
          </a:p>
          <a:p>
            <a:pPr>
              <a:buBlip>
                <a:blip r:embed="rId2"/>
              </a:buBlip>
            </a:pPr>
            <a:endParaRPr lang="nl-NL" dirty="0"/>
          </a:p>
          <a:p>
            <a:pPr>
              <a:buBlip>
                <a:blip r:embed="rId2"/>
              </a:buBlip>
            </a:pPr>
            <a:r>
              <a:rPr lang="nl-NL" dirty="0"/>
              <a:t> </a:t>
            </a:r>
            <a:r>
              <a:rPr lang="nl-NL" dirty="0" err="1"/>
              <a:t>P</a:t>
            </a:r>
            <a:r>
              <a:rPr lang="nl-NL" dirty="0" err="1" smtClean="0"/>
              <a:t>opular</a:t>
            </a:r>
            <a:r>
              <a:rPr lang="nl-NL" dirty="0" smtClean="0"/>
              <a:t> tree ensemble </a:t>
            </a:r>
            <a:r>
              <a:rPr lang="nl-NL" dirty="0" err="1" smtClean="0"/>
              <a:t>methods</a:t>
            </a:r>
            <a:r>
              <a:rPr lang="nl-NL" dirty="0" smtClean="0"/>
              <a:t> :</a:t>
            </a:r>
          </a:p>
          <a:p>
            <a:pPr lvl="1">
              <a:buBlip>
                <a:blip r:embed="rId2"/>
              </a:buBlip>
            </a:pPr>
            <a:r>
              <a:rPr lang="nl-NL" dirty="0" smtClean="0"/>
              <a:t> Bootstrap </a:t>
            </a:r>
            <a:r>
              <a:rPr lang="nl-NL" dirty="0" err="1" smtClean="0"/>
              <a:t>aggregation</a:t>
            </a:r>
            <a:r>
              <a:rPr lang="nl-NL" dirty="0" smtClean="0"/>
              <a:t> (</a:t>
            </a:r>
            <a:r>
              <a:rPr lang="nl-NL" dirty="0" err="1" smtClean="0"/>
              <a:t>bagging</a:t>
            </a:r>
            <a:r>
              <a:rPr lang="nl-NL" dirty="0" smtClean="0"/>
              <a:t>)</a:t>
            </a:r>
          </a:p>
          <a:p>
            <a:pPr lvl="1">
              <a:buBlip>
                <a:blip r:embed="rId2"/>
              </a:buBlip>
            </a:pPr>
            <a:r>
              <a:rPr lang="nl-NL" dirty="0" smtClean="0"/>
              <a:t> Random </a:t>
            </a:r>
            <a:r>
              <a:rPr lang="nl-NL" dirty="0" err="1" smtClean="0"/>
              <a:t>forests</a:t>
            </a:r>
            <a:endParaRPr lang="nl-NL" dirty="0" smtClean="0"/>
          </a:p>
          <a:p>
            <a:pPr lvl="1">
              <a:buBlip>
                <a:blip r:embed="rId2"/>
              </a:buBlip>
            </a:pPr>
            <a:r>
              <a:rPr lang="nl-NL" dirty="0" smtClean="0"/>
              <a:t> </a:t>
            </a:r>
            <a:r>
              <a:rPr lang="nl-NL" dirty="0" err="1" smtClean="0"/>
              <a:t>Boosting</a:t>
            </a:r>
            <a:endParaRPr lang="nl-NL" dirty="0" smtClean="0"/>
          </a:p>
          <a:p>
            <a:pPr marL="0" indent="0">
              <a:buNone/>
            </a:pPr>
            <a:endParaRPr lang="nl-NL" dirty="0" smtClean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491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Bagging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NL" dirty="0" smtClean="0"/>
              <a:t>A </a:t>
            </a:r>
            <a:r>
              <a:rPr lang="nl-NL" dirty="0" err="1" smtClean="0"/>
              <a:t>bagged</a:t>
            </a:r>
            <a:r>
              <a:rPr lang="nl-NL" dirty="0" smtClean="0"/>
              <a:t> tree ensemble is </a:t>
            </a:r>
            <a:r>
              <a:rPr lang="nl-NL" dirty="0" err="1" smtClean="0"/>
              <a:t>constructed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r>
              <a:rPr lang="nl-NL" dirty="0" err="1" smtClean="0"/>
              <a:t>Taking</a:t>
            </a:r>
            <a:r>
              <a:rPr lang="nl-NL" dirty="0" smtClean="0"/>
              <a:t> bootstrap samples </a:t>
            </a:r>
            <a:r>
              <a:rPr lang="nl-NL" dirty="0" err="1" smtClean="0"/>
              <a:t>from</a:t>
            </a:r>
            <a:r>
              <a:rPr lang="nl-NL" dirty="0" smtClean="0"/>
              <a:t> the training data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Fitting a tree </a:t>
            </a:r>
            <a:r>
              <a:rPr lang="nl-NL" dirty="0" err="1" smtClean="0"/>
              <a:t>on</a:t>
            </a:r>
            <a:r>
              <a:rPr lang="nl-NL" dirty="0" smtClean="0"/>
              <a:t> </a:t>
            </a:r>
            <a:r>
              <a:rPr lang="nl-NL" dirty="0" err="1" smtClean="0"/>
              <a:t>each</a:t>
            </a:r>
            <a:r>
              <a:rPr lang="nl-NL" dirty="0" smtClean="0"/>
              <a:t> of the bootstrap samples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err="1" smtClean="0"/>
              <a:t>Combining</a:t>
            </a:r>
            <a:r>
              <a:rPr lang="nl-NL" dirty="0" smtClean="0"/>
              <a:t> the trees </a:t>
            </a:r>
            <a:r>
              <a:rPr lang="nl-NL" dirty="0" err="1" smtClean="0"/>
              <a:t>into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ensemble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21</a:t>
            </a:fld>
            <a:endParaRPr lang="nl-NL"/>
          </a:p>
        </p:txBody>
      </p:sp>
      <p:sp>
        <p:nvSpPr>
          <p:cNvPr id="5" name="Right Arrow 4"/>
          <p:cNvSpPr/>
          <p:nvPr/>
        </p:nvSpPr>
        <p:spPr>
          <a:xfrm rot="19801369" flipH="1">
            <a:off x="6169871" y="975638"/>
            <a:ext cx="2873669" cy="1120382"/>
          </a:xfrm>
          <a:prstGeom prst="rightArrow">
            <a:avLst>
              <a:gd name="adj1" fmla="val 4262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Sampling rows of X </a:t>
            </a:r>
            <a:r>
              <a:rPr lang="en-US" dirty="0" err="1" smtClean="0"/>
              <a:t>decorrelates</a:t>
            </a:r>
            <a:r>
              <a:rPr lang="en-US" dirty="0" smtClean="0"/>
              <a:t> trees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06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</a:t>
            </a:r>
            <a:r>
              <a:rPr lang="nl-NL" dirty="0" err="1" smtClean="0"/>
              <a:t>forests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dirty="0" smtClean="0"/>
              <a:t>A random </a:t>
            </a:r>
            <a:r>
              <a:rPr lang="nl-NL" dirty="0" err="1" smtClean="0"/>
              <a:t>forest</a:t>
            </a:r>
            <a:r>
              <a:rPr lang="nl-NL" dirty="0" smtClean="0"/>
              <a:t> is </a:t>
            </a:r>
            <a:r>
              <a:rPr lang="nl-NL" dirty="0" err="1" smtClean="0"/>
              <a:t>constructed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r>
              <a:rPr lang="nl-NL" dirty="0" err="1" smtClean="0"/>
              <a:t>Taking</a:t>
            </a:r>
            <a:r>
              <a:rPr lang="nl-NL" dirty="0" smtClean="0"/>
              <a:t> bootstrap samples </a:t>
            </a:r>
            <a:r>
              <a:rPr lang="nl-NL" dirty="0" err="1" smtClean="0"/>
              <a:t>from</a:t>
            </a:r>
            <a:r>
              <a:rPr lang="nl-NL" dirty="0" smtClean="0"/>
              <a:t> the training dataset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Fitting a tree on </a:t>
            </a:r>
            <a:r>
              <a:rPr lang="nl-NL" dirty="0" err="1" smtClean="0"/>
              <a:t>each</a:t>
            </a:r>
            <a:r>
              <a:rPr lang="nl-NL" dirty="0" smtClean="0"/>
              <a:t> of the bootstrap samples, </a:t>
            </a:r>
            <a:r>
              <a:rPr lang="nl-NL" dirty="0" err="1" smtClean="0"/>
              <a:t>using</a:t>
            </a:r>
            <a:r>
              <a:rPr lang="nl-NL" dirty="0" smtClean="0"/>
              <a:t> a random subset of predictor variables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each</a:t>
            </a:r>
            <a:r>
              <a:rPr lang="nl-NL" dirty="0" smtClean="0"/>
              <a:t> split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err="1" smtClean="0"/>
              <a:t>Combining</a:t>
            </a:r>
            <a:r>
              <a:rPr lang="nl-NL" dirty="0" smtClean="0"/>
              <a:t> the trees </a:t>
            </a:r>
            <a:r>
              <a:rPr lang="nl-NL" dirty="0" err="1" smtClean="0"/>
              <a:t>into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ensemble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22</a:t>
            </a:fld>
            <a:endParaRPr lang="nl-NL"/>
          </a:p>
        </p:txBody>
      </p:sp>
      <p:sp>
        <p:nvSpPr>
          <p:cNvPr id="5" name="Right Arrow 4"/>
          <p:cNvSpPr/>
          <p:nvPr/>
        </p:nvSpPr>
        <p:spPr>
          <a:xfrm rot="20464735" flipH="1">
            <a:off x="6295172" y="1525584"/>
            <a:ext cx="2592288" cy="720080"/>
          </a:xfrm>
          <a:prstGeom prst="rightArrow">
            <a:avLst>
              <a:gd name="adj1" fmla="val 462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Sampling rows of X</a:t>
            </a:r>
            <a:endParaRPr lang="nl-NL" dirty="0"/>
          </a:p>
        </p:txBody>
      </p:sp>
      <p:sp>
        <p:nvSpPr>
          <p:cNvPr id="6" name="Right Arrow 5"/>
          <p:cNvSpPr/>
          <p:nvPr/>
        </p:nvSpPr>
        <p:spPr>
          <a:xfrm rot="1561086" flipH="1">
            <a:off x="6548395" y="4537137"/>
            <a:ext cx="2592288" cy="720080"/>
          </a:xfrm>
          <a:prstGeom prst="rightArrow">
            <a:avLst>
              <a:gd name="adj1" fmla="val 462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Sampling columns of X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1043608" y="5789290"/>
            <a:ext cx="5688632" cy="52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Double </a:t>
            </a:r>
            <a:r>
              <a:rPr lang="en-US" dirty="0" err="1" smtClean="0"/>
              <a:t>decorrelation</a:t>
            </a:r>
            <a:r>
              <a:rPr lang="en-US" dirty="0" smtClean="0"/>
              <a:t> of trees and reduction of variance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678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Tuning</a:t>
            </a:r>
            <a:r>
              <a:rPr lang="nl-NL" dirty="0" smtClean="0"/>
              <a:t> parameters (</a:t>
            </a:r>
            <a:r>
              <a:rPr lang="nl-NL" dirty="0" err="1" smtClean="0"/>
              <a:t>bagging</a:t>
            </a:r>
            <a:r>
              <a:rPr lang="nl-NL" dirty="0" smtClean="0"/>
              <a:t> and random </a:t>
            </a:r>
            <a:r>
              <a:rPr lang="nl-NL" dirty="0" err="1" smtClean="0"/>
              <a:t>forests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400" dirty="0" err="1"/>
              <a:t>ntrees</a:t>
            </a:r>
            <a:r>
              <a:rPr lang="en-US" sz="2400" dirty="0"/>
              <a:t> (# of </a:t>
            </a:r>
            <a:r>
              <a:rPr lang="en-US" sz="2400" dirty="0" smtClean="0"/>
              <a:t>trees / samples)</a:t>
            </a:r>
          </a:p>
          <a:p>
            <a:pPr marL="457200" lvl="1" indent="0">
              <a:buNone/>
            </a:pPr>
            <a:r>
              <a:rPr lang="en-US" sz="1800" dirty="0" smtClean="0"/>
              <a:t>Sensible </a:t>
            </a:r>
            <a:r>
              <a:rPr lang="en-US" sz="1800" dirty="0"/>
              <a:t>default: 500 </a:t>
            </a:r>
            <a:r>
              <a:rPr lang="en-US" sz="1800" dirty="0" smtClean="0"/>
              <a:t>(bagged </a:t>
            </a:r>
            <a:r>
              <a:rPr lang="en-US" sz="1800" dirty="0"/>
              <a:t>and RF ensembles hardly </a:t>
            </a:r>
            <a:r>
              <a:rPr lang="en-US" sz="1800" dirty="0" err="1" smtClean="0"/>
              <a:t>overfit</a:t>
            </a:r>
            <a:r>
              <a:rPr lang="en-US" sz="1800" dirty="0" smtClean="0"/>
              <a:t>)</a:t>
            </a:r>
            <a:endParaRPr lang="nl-NL" sz="1800" dirty="0" smtClean="0"/>
          </a:p>
          <a:p>
            <a:pPr>
              <a:buFontTx/>
              <a:buChar char="-"/>
            </a:pPr>
            <a:r>
              <a:rPr lang="en-US" sz="2400" dirty="0" err="1" smtClean="0"/>
              <a:t>nodesize</a:t>
            </a:r>
            <a:r>
              <a:rPr lang="en-US" sz="2400" dirty="0" smtClean="0"/>
              <a:t> &amp; </a:t>
            </a:r>
            <a:r>
              <a:rPr lang="en-US" sz="2400" dirty="0" err="1" smtClean="0"/>
              <a:t>maxnodes</a:t>
            </a:r>
            <a:r>
              <a:rPr lang="en-US" sz="2400" dirty="0" smtClean="0"/>
              <a:t> (</a:t>
            </a:r>
            <a:r>
              <a:rPr lang="en-US" sz="2400" dirty="0" err="1" smtClean="0"/>
              <a:t>treesize</a:t>
            </a:r>
            <a:r>
              <a:rPr lang="en-US" sz="2400" dirty="0" smtClean="0"/>
              <a:t>)</a:t>
            </a:r>
          </a:p>
          <a:p>
            <a:pPr marL="457200" lvl="2" indent="0">
              <a:spcBef>
                <a:spcPts val="384"/>
              </a:spcBef>
              <a:buNone/>
            </a:pPr>
            <a:r>
              <a:rPr lang="en-US" sz="1800" dirty="0" smtClean="0"/>
              <a:t>S</a:t>
            </a:r>
            <a:r>
              <a:rPr lang="nl-NL" sz="1800" dirty="0" err="1" smtClean="0"/>
              <a:t>ensible</a:t>
            </a:r>
            <a:r>
              <a:rPr lang="nl-NL" sz="1800" dirty="0" smtClean="0"/>
              <a:t> </a:t>
            </a:r>
            <a:r>
              <a:rPr lang="nl-NL" sz="1800" dirty="0" err="1" smtClean="0"/>
              <a:t>defaults</a:t>
            </a:r>
            <a:r>
              <a:rPr lang="nl-NL" sz="1800" dirty="0" smtClean="0"/>
              <a:t>: </a:t>
            </a:r>
          </a:p>
          <a:p>
            <a:pPr marL="742950" lvl="2" indent="-285750">
              <a:spcBef>
                <a:spcPts val="384"/>
              </a:spcBef>
              <a:buFontTx/>
              <a:buChar char="-"/>
            </a:pPr>
            <a:r>
              <a:rPr lang="nl-NL" sz="1800" dirty="0" err="1" smtClean="0"/>
              <a:t>nodesize</a:t>
            </a:r>
            <a:r>
              <a:rPr lang="nl-NL" sz="1800" dirty="0" smtClean="0"/>
              <a:t>: 1 </a:t>
            </a:r>
            <a:r>
              <a:rPr lang="nl-NL" sz="1800" dirty="0" err="1" smtClean="0"/>
              <a:t>for</a:t>
            </a:r>
            <a:r>
              <a:rPr lang="nl-NL" sz="1800" dirty="0" smtClean="0"/>
              <a:t> </a:t>
            </a:r>
            <a:r>
              <a:rPr lang="nl-NL" sz="1800" dirty="0" err="1" smtClean="0"/>
              <a:t>classification</a:t>
            </a:r>
            <a:r>
              <a:rPr lang="nl-NL" sz="1800" dirty="0" smtClean="0"/>
              <a:t>, 5 </a:t>
            </a:r>
            <a:r>
              <a:rPr lang="nl-NL" sz="1800" dirty="0" err="1" smtClean="0"/>
              <a:t>for</a:t>
            </a:r>
            <a:r>
              <a:rPr lang="nl-NL" sz="1800" dirty="0" smtClean="0"/>
              <a:t> </a:t>
            </a:r>
            <a:r>
              <a:rPr lang="nl-NL" sz="1800" dirty="0" err="1" smtClean="0"/>
              <a:t>regression</a:t>
            </a:r>
            <a:endParaRPr lang="nl-NL" sz="1800" dirty="0" smtClean="0"/>
          </a:p>
          <a:p>
            <a:pPr marL="742950" lvl="2" indent="-285750">
              <a:spcBef>
                <a:spcPts val="384"/>
              </a:spcBef>
              <a:buFontTx/>
              <a:buChar char="-"/>
            </a:pPr>
            <a:r>
              <a:rPr lang="nl-NL" sz="1800" dirty="0" err="1" smtClean="0"/>
              <a:t>maxnodes</a:t>
            </a:r>
            <a:r>
              <a:rPr lang="nl-NL" sz="1800" dirty="0" smtClean="0"/>
              <a:t>: no limit (</a:t>
            </a:r>
            <a:r>
              <a:rPr lang="nl-NL" sz="1800" dirty="0" err="1" smtClean="0"/>
              <a:t>ensembling</a:t>
            </a:r>
            <a:r>
              <a:rPr lang="nl-NL" sz="1800" dirty="0" smtClean="0"/>
              <a:t> trees </a:t>
            </a:r>
            <a:r>
              <a:rPr lang="nl-NL" sz="1800" dirty="0" err="1" smtClean="0"/>
              <a:t>reduces</a:t>
            </a:r>
            <a:r>
              <a:rPr lang="nl-NL" sz="1800" dirty="0" smtClean="0"/>
              <a:t> </a:t>
            </a:r>
            <a:r>
              <a:rPr lang="nl-NL" sz="1800" dirty="0" err="1" smtClean="0"/>
              <a:t>variance</a:t>
            </a:r>
            <a:r>
              <a:rPr lang="nl-NL" sz="1800" dirty="0" smtClean="0"/>
              <a:t>, </a:t>
            </a:r>
            <a:r>
              <a:rPr lang="nl-NL" sz="1800" dirty="0" err="1" smtClean="0"/>
              <a:t>so</a:t>
            </a:r>
            <a:r>
              <a:rPr lang="nl-NL" sz="1800" dirty="0" smtClean="0"/>
              <a:t> trees </a:t>
            </a:r>
            <a:r>
              <a:rPr lang="nl-NL" sz="1800" dirty="0" err="1" smtClean="0"/>
              <a:t>may</a:t>
            </a:r>
            <a:r>
              <a:rPr lang="nl-NL" sz="1800" dirty="0" smtClean="0"/>
              <a:t> as well </a:t>
            </a:r>
            <a:r>
              <a:rPr lang="nl-NL" sz="1800" dirty="0" err="1" smtClean="0"/>
              <a:t>be</a:t>
            </a:r>
            <a:r>
              <a:rPr lang="nl-NL" sz="1800" dirty="0" smtClean="0"/>
              <a:t> large, </a:t>
            </a:r>
            <a:r>
              <a:rPr lang="nl-NL" sz="1800" dirty="0" err="1" smtClean="0"/>
              <a:t>with</a:t>
            </a:r>
            <a:r>
              <a:rPr lang="nl-NL" sz="1800" dirty="0" smtClean="0"/>
              <a:t> low bias) </a:t>
            </a:r>
          </a:p>
          <a:p>
            <a:pPr>
              <a:buFontTx/>
              <a:buChar char="-"/>
            </a:pPr>
            <a:r>
              <a:rPr lang="nl-NL" sz="2400" dirty="0" err="1" smtClean="0"/>
              <a:t>mtry</a:t>
            </a:r>
            <a:r>
              <a:rPr lang="nl-NL" sz="2400" dirty="0" smtClean="0"/>
              <a:t> (# of predictor </a:t>
            </a:r>
            <a:r>
              <a:rPr lang="nl-NL" sz="2400" dirty="0" err="1" smtClean="0"/>
              <a:t>vars</a:t>
            </a:r>
            <a:r>
              <a:rPr lang="nl-NL" sz="2400" dirty="0" smtClean="0"/>
              <a:t> </a:t>
            </a:r>
            <a:r>
              <a:rPr lang="nl-NL" sz="2400" dirty="0" err="1" smtClean="0"/>
              <a:t>used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split </a:t>
            </a:r>
            <a:r>
              <a:rPr lang="nl-NL" sz="2400" dirty="0" err="1" smtClean="0"/>
              <a:t>selection</a:t>
            </a:r>
            <a:r>
              <a:rPr lang="nl-NL" sz="2400" dirty="0" smtClean="0"/>
              <a:t>) </a:t>
            </a:r>
          </a:p>
          <a:p>
            <a:pPr marL="457200" lvl="1" indent="0">
              <a:spcBef>
                <a:spcPts val="384"/>
              </a:spcBef>
              <a:buNone/>
            </a:pPr>
            <a:r>
              <a:rPr lang="en-US" sz="1800" dirty="0" smtClean="0"/>
              <a:t>Sensible default: </a:t>
            </a:r>
            <a:r>
              <a:rPr lang="en-US" sz="1800" dirty="0" err="1" smtClean="0"/>
              <a:t>mtry</a:t>
            </a:r>
            <a:r>
              <a:rPr lang="en-US" sz="1800" dirty="0" smtClean="0"/>
              <a:t> = p for bagging, </a:t>
            </a:r>
            <a:r>
              <a:rPr lang="en-US" sz="1800" dirty="0" err="1" smtClean="0"/>
              <a:t>mtry</a:t>
            </a:r>
            <a:r>
              <a:rPr lang="en-US" sz="1800" dirty="0" smtClean="0"/>
              <a:t> = </a:t>
            </a:r>
            <a:r>
              <a:rPr lang="en-US" sz="1800" dirty="0" err="1" smtClean="0"/>
              <a:t>srtq</a:t>
            </a:r>
            <a:r>
              <a:rPr lang="en-US" sz="1800" dirty="0" smtClean="0"/>
              <a:t>(p) for RF</a:t>
            </a:r>
            <a:endParaRPr lang="nl-NL" sz="1800" dirty="0"/>
          </a:p>
          <a:p>
            <a:pPr>
              <a:buFontTx/>
              <a:buChar char="-"/>
            </a:pPr>
            <a:r>
              <a:rPr lang="en-US" sz="2400" dirty="0" smtClean="0"/>
              <a:t>replace (sampling with or without replacement) </a:t>
            </a:r>
          </a:p>
          <a:p>
            <a:pPr marL="457200" lvl="1" indent="0">
              <a:buNone/>
            </a:pPr>
            <a:r>
              <a:rPr lang="en-US" sz="1800" dirty="0" smtClean="0"/>
              <a:t>Sensible default: Bootstrap sampling (replace = TRUE)</a:t>
            </a:r>
          </a:p>
          <a:p>
            <a:pPr marL="457200" lvl="1" indent="0">
              <a:buNone/>
            </a:pPr>
            <a:r>
              <a:rPr lang="en-US" sz="1800" dirty="0" err="1" smtClean="0"/>
              <a:t>Bootrapping</a:t>
            </a:r>
            <a:r>
              <a:rPr lang="en-US" sz="1800" dirty="0" smtClean="0"/>
              <a:t> increases likelihood of noise variables being selected. Subsampling (replace = FALSE) may perform better in </a:t>
            </a:r>
            <a:r>
              <a:rPr lang="en-US" sz="1800" dirty="0"/>
              <a:t>terms of variable inclusion frequencies </a:t>
            </a:r>
            <a:r>
              <a:rPr lang="en-US" sz="1800" dirty="0" smtClean="0"/>
              <a:t> (De Bin et al., 2014).</a:t>
            </a:r>
            <a:endParaRPr lang="nl-NL" sz="2200" dirty="0"/>
          </a:p>
          <a:p>
            <a:pPr marL="857250" lvl="2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nl-NL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519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 code </a:t>
            </a:r>
            <a:r>
              <a:rPr lang="nl-NL" dirty="0" err="1" smtClean="0"/>
              <a:t>example</a:t>
            </a:r>
            <a:endParaRPr lang="nl-NL" dirty="0"/>
          </a:p>
        </p:txBody>
      </p:sp>
      <p:pic>
        <p:nvPicPr>
          <p:cNvPr id="4" name="Tijdelijke aanduiding voor inhoud 3" descr="stare at computer scre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1916832"/>
            <a:ext cx="4723297" cy="3816424"/>
          </a:xfrm>
        </p:spPr>
      </p:pic>
    </p:spTree>
    <p:extLst>
      <p:ext uri="{BB962C8B-B14F-4D97-AF65-F5344CB8AC3E}">
        <p14:creationId xmlns:p14="http://schemas.microsoft.com/office/powerpoint/2010/main" val="401112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Out-of-bag error estimation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nl-NL" dirty="0" smtClean="0"/>
          </a:p>
          <a:p>
            <a:pPr>
              <a:buNone/>
            </a:pP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/>
              <a:t>trees are </a:t>
            </a:r>
            <a:r>
              <a:rPr lang="nl-NL" dirty="0" err="1"/>
              <a:t>grown</a:t>
            </a:r>
            <a:r>
              <a:rPr lang="nl-NL" dirty="0"/>
              <a:t> on bootstrap or sub samples of the data, we </a:t>
            </a:r>
            <a:r>
              <a:rPr lang="nl-NL" dirty="0" smtClean="0"/>
              <a:t>do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need</a:t>
            </a:r>
            <a:r>
              <a:rPr lang="nl-NL" dirty="0" smtClean="0"/>
              <a:t> separate test data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smtClean="0"/>
              <a:t>error </a:t>
            </a:r>
            <a:r>
              <a:rPr lang="nl-NL" dirty="0" err="1"/>
              <a:t>estimation</a:t>
            </a:r>
            <a:r>
              <a:rPr lang="nl-NL" dirty="0"/>
              <a:t>:</a:t>
            </a:r>
          </a:p>
          <a:p>
            <a:pPr>
              <a:buFontTx/>
              <a:buChar char="-"/>
            </a:pPr>
            <a:r>
              <a:rPr lang="nl-NL" dirty="0" smtClean="0"/>
              <a:t>For </a:t>
            </a:r>
            <a:r>
              <a:rPr lang="nl-NL" dirty="0" err="1"/>
              <a:t>each</a:t>
            </a:r>
            <a:r>
              <a:rPr lang="nl-NL" dirty="0"/>
              <a:t> training </a:t>
            </a:r>
            <a:r>
              <a:rPr lang="nl-NL" dirty="0" err="1"/>
              <a:t>observation</a:t>
            </a:r>
            <a:r>
              <a:rPr lang="nl-NL" dirty="0"/>
              <a:t> </a:t>
            </a:r>
            <a:r>
              <a:rPr lang="nl-NL" i="1" dirty="0"/>
              <a:t>i</a:t>
            </a:r>
            <a:r>
              <a:rPr lang="nl-NL" dirty="0"/>
              <a:t>, </a:t>
            </a:r>
            <a:r>
              <a:rPr lang="nl-NL" dirty="0" err="1"/>
              <a:t>predict</a:t>
            </a:r>
            <a:r>
              <a:rPr lang="nl-NL" dirty="0"/>
              <a:t> </a:t>
            </a:r>
            <a:r>
              <a:rPr lang="nl-NL" i="1" dirty="0" smtClean="0"/>
              <a:t>Y</a:t>
            </a:r>
            <a:r>
              <a:rPr lang="nl-NL" dirty="0" smtClean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smtClean="0"/>
              <a:t>trees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were</a:t>
            </a:r>
            <a:r>
              <a:rPr lang="nl-NL" dirty="0"/>
              <a:t> </a:t>
            </a:r>
            <a:r>
              <a:rPr lang="nl-NL" dirty="0" err="1"/>
              <a:t>grown</a:t>
            </a:r>
            <a:r>
              <a:rPr lang="nl-NL" dirty="0"/>
              <a:t> </a:t>
            </a:r>
            <a:r>
              <a:rPr lang="nl-NL" dirty="0" smtClean="0"/>
              <a:t>on </a:t>
            </a:r>
            <a:r>
              <a:rPr lang="nl-NL" dirty="0"/>
              <a:t>samples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including</a:t>
            </a:r>
            <a:r>
              <a:rPr lang="nl-NL" dirty="0"/>
              <a:t> </a:t>
            </a:r>
            <a:r>
              <a:rPr lang="nl-NL" dirty="0" err="1"/>
              <a:t>observation</a:t>
            </a:r>
            <a:r>
              <a:rPr lang="nl-NL" dirty="0"/>
              <a:t> </a:t>
            </a:r>
            <a:r>
              <a:rPr lang="nl-NL" i="1" dirty="0" smtClean="0"/>
              <a:t>i </a:t>
            </a:r>
            <a:r>
              <a:rPr lang="nl-NL" dirty="0" smtClean="0"/>
              <a:t>(out-of-bag)</a:t>
            </a:r>
            <a:endParaRPr lang="nl-NL" i="1" dirty="0" smtClean="0"/>
          </a:p>
          <a:p>
            <a:pPr>
              <a:buFontTx/>
              <a:buChar char="-"/>
            </a:pPr>
            <a:r>
              <a:rPr lang="nl-NL" dirty="0" err="1" smtClean="0"/>
              <a:t>Then</a:t>
            </a:r>
            <a:r>
              <a:rPr lang="nl-NL" dirty="0" smtClean="0"/>
              <a:t> </a:t>
            </a:r>
            <a:r>
              <a:rPr lang="nl-NL" dirty="0" err="1" smtClean="0"/>
              <a:t>calculate</a:t>
            </a:r>
            <a:r>
              <a:rPr lang="nl-NL" dirty="0" smtClean="0"/>
              <a:t> </a:t>
            </a:r>
            <a:r>
              <a:rPr lang="nl-NL" dirty="0"/>
              <a:t>as </a:t>
            </a:r>
            <a:r>
              <a:rPr lang="nl-NL" dirty="0" err="1"/>
              <a:t>usual</a:t>
            </a:r>
            <a:r>
              <a:rPr lang="nl-NL" dirty="0"/>
              <a:t>:     </a:t>
            </a:r>
          </a:p>
          <a:p>
            <a:pPr>
              <a:buNone/>
            </a:pPr>
            <a:r>
              <a:rPr lang="nl-NL" dirty="0"/>
              <a:t>	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88641"/>
              </p:ext>
            </p:extLst>
          </p:nvPr>
        </p:nvGraphicFramePr>
        <p:xfrm>
          <a:off x="4716016" y="4653136"/>
          <a:ext cx="25463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Vergelijking" r:id="rId3" imgW="1371600" imgH="419100" progId="Equation.3">
                  <p:embed/>
                </p:oleObj>
              </mc:Choice>
              <mc:Fallback>
                <p:oleObj name="Vergelijking" r:id="rId3" imgW="13716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653136"/>
                        <a:ext cx="25463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116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Interpretation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Blip>
                <a:blip r:embed="rId2"/>
              </a:buBlip>
            </a:pPr>
            <a:r>
              <a:rPr lang="nl-NL" dirty="0" smtClean="0"/>
              <a:t>The </a:t>
            </a:r>
            <a:r>
              <a:rPr lang="nl-NL" dirty="0" err="1" smtClean="0"/>
              <a:t>price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the </a:t>
            </a:r>
            <a:r>
              <a:rPr lang="nl-NL" dirty="0" err="1" smtClean="0"/>
              <a:t>better</a:t>
            </a:r>
            <a:r>
              <a:rPr lang="nl-NL" dirty="0" smtClean="0"/>
              <a:t> </a:t>
            </a:r>
            <a:r>
              <a:rPr lang="nl-NL" dirty="0" err="1" smtClean="0"/>
              <a:t>predictive</a:t>
            </a:r>
            <a:r>
              <a:rPr lang="nl-NL" dirty="0" smtClean="0"/>
              <a:t> </a:t>
            </a:r>
            <a:r>
              <a:rPr lang="nl-NL" dirty="0" err="1" smtClean="0"/>
              <a:t>accuracy</a:t>
            </a:r>
            <a:r>
              <a:rPr lang="nl-NL" dirty="0" smtClean="0"/>
              <a:t> of ensembles, </a:t>
            </a:r>
            <a:r>
              <a:rPr lang="nl-NL" dirty="0" err="1" smtClean="0"/>
              <a:t>compared</a:t>
            </a:r>
            <a:r>
              <a:rPr lang="nl-NL" dirty="0" smtClean="0"/>
              <a:t> to single trees, is </a:t>
            </a:r>
            <a:r>
              <a:rPr lang="nl-NL" dirty="0" err="1" smtClean="0"/>
              <a:t>interpretability</a:t>
            </a:r>
            <a:endParaRPr lang="nl-NL" dirty="0" smtClean="0"/>
          </a:p>
          <a:p>
            <a:pPr>
              <a:buBlip>
                <a:blip r:embed="rId2"/>
              </a:buBlip>
            </a:pPr>
            <a:r>
              <a:rPr lang="nl-NL" dirty="0" err="1" smtClean="0"/>
              <a:t>Variable</a:t>
            </a:r>
            <a:r>
              <a:rPr lang="nl-NL" dirty="0" smtClean="0"/>
              <a:t> </a:t>
            </a:r>
            <a:r>
              <a:rPr lang="nl-NL" dirty="0" err="1" smtClean="0"/>
              <a:t>importances</a:t>
            </a:r>
            <a:r>
              <a:rPr lang="nl-NL" dirty="0" smtClean="0"/>
              <a:t> </a:t>
            </a:r>
            <a:r>
              <a:rPr lang="nl-NL" dirty="0" err="1" smtClean="0"/>
              <a:t>aid</a:t>
            </a:r>
            <a:r>
              <a:rPr lang="nl-NL" dirty="0" smtClean="0"/>
              <a:t> in </a:t>
            </a:r>
            <a:r>
              <a:rPr lang="nl-NL" dirty="0" err="1" smtClean="0"/>
              <a:t>interpretation</a:t>
            </a:r>
            <a:r>
              <a:rPr lang="nl-NL" dirty="0" smtClean="0"/>
              <a:t> of the model</a:t>
            </a:r>
          </a:p>
          <a:p>
            <a:pPr>
              <a:buBlip>
                <a:blip r:embed="rId2"/>
              </a:buBlip>
            </a:pPr>
            <a:r>
              <a:rPr lang="nl-NL" dirty="0" smtClean="0"/>
              <a:t>For </a:t>
            </a:r>
            <a:r>
              <a:rPr lang="nl-NL" dirty="0" err="1" smtClean="0"/>
              <a:t>bagging</a:t>
            </a:r>
            <a:r>
              <a:rPr lang="nl-NL" dirty="0" smtClean="0"/>
              <a:t> and random </a:t>
            </a:r>
            <a:r>
              <a:rPr lang="nl-NL" dirty="0" err="1" smtClean="0"/>
              <a:t>forests</a:t>
            </a:r>
            <a:r>
              <a:rPr lang="nl-NL" dirty="0" smtClean="0"/>
              <a:t>, </a:t>
            </a:r>
            <a:r>
              <a:rPr lang="nl-NL" dirty="0" err="1" smtClean="0"/>
              <a:t>relative</a:t>
            </a:r>
            <a:r>
              <a:rPr lang="nl-NL" dirty="0" smtClean="0"/>
              <a:t> </a:t>
            </a:r>
            <a:r>
              <a:rPr lang="nl-NL" dirty="0" err="1" smtClean="0"/>
              <a:t>importance</a:t>
            </a:r>
            <a:r>
              <a:rPr lang="nl-NL" dirty="0" smtClean="0"/>
              <a:t> of </a:t>
            </a:r>
            <a:r>
              <a:rPr lang="nl-NL" dirty="0" err="1" smtClean="0"/>
              <a:t>variable</a:t>
            </a:r>
            <a:r>
              <a:rPr lang="nl-NL" dirty="0" smtClean="0"/>
              <a:t> </a:t>
            </a:r>
            <a:r>
              <a:rPr lang="nl-NL" dirty="0" err="1" smtClean="0"/>
              <a:t>X</a:t>
            </a:r>
            <a:r>
              <a:rPr lang="nl-NL" baseline="-25000" dirty="0" err="1" smtClean="0"/>
              <a:t>j</a:t>
            </a:r>
            <a:r>
              <a:rPr lang="nl-NL" dirty="0" smtClean="0"/>
              <a:t> is </a:t>
            </a:r>
            <a:r>
              <a:rPr lang="nl-NL" dirty="0" err="1" smtClean="0"/>
              <a:t>assessed</a:t>
            </a:r>
            <a:r>
              <a:rPr lang="nl-NL" dirty="0" smtClean="0"/>
              <a:t> as </a:t>
            </a:r>
            <a:r>
              <a:rPr lang="nl-NL" dirty="0" err="1" smtClean="0"/>
              <a:t>follows</a:t>
            </a:r>
            <a:r>
              <a:rPr lang="nl-NL" dirty="0" smtClean="0"/>
              <a:t>:</a:t>
            </a:r>
          </a:p>
          <a:p>
            <a:pPr lvl="1">
              <a:buBlip>
                <a:blip r:embed="rId2"/>
              </a:buBlip>
            </a:pPr>
            <a:r>
              <a:rPr lang="nl-NL" dirty="0" smtClean="0"/>
              <a:t>For </a:t>
            </a:r>
            <a:r>
              <a:rPr lang="nl-NL" dirty="0" err="1" smtClean="0"/>
              <a:t>every</a:t>
            </a:r>
            <a:r>
              <a:rPr lang="nl-NL" dirty="0" smtClean="0"/>
              <a:t> tree in the ensemble:</a:t>
            </a:r>
          </a:p>
          <a:p>
            <a:pPr lvl="2">
              <a:buNone/>
            </a:pPr>
            <a:r>
              <a:rPr lang="nl-NL" dirty="0" smtClean="0"/>
              <a:t>1) </a:t>
            </a:r>
            <a:r>
              <a:rPr lang="nl-NL" dirty="0" err="1" smtClean="0"/>
              <a:t>Predictive</a:t>
            </a:r>
            <a:r>
              <a:rPr lang="nl-NL" dirty="0" smtClean="0"/>
              <a:t> </a:t>
            </a:r>
            <a:r>
              <a:rPr lang="nl-NL" dirty="0" err="1" smtClean="0"/>
              <a:t>accuracy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OOB </a:t>
            </a:r>
            <a:r>
              <a:rPr lang="nl-NL" dirty="0" err="1" smtClean="0"/>
              <a:t>observations</a:t>
            </a:r>
            <a:r>
              <a:rPr lang="nl-NL" dirty="0" smtClean="0"/>
              <a:t> is </a:t>
            </a:r>
            <a:r>
              <a:rPr lang="nl-NL" dirty="0" err="1" smtClean="0"/>
              <a:t>computed</a:t>
            </a:r>
            <a:endParaRPr lang="nl-NL" dirty="0" smtClean="0"/>
          </a:p>
          <a:p>
            <a:pPr lvl="2">
              <a:buNone/>
            </a:pPr>
            <a:r>
              <a:rPr lang="nl-NL" dirty="0" smtClean="0"/>
              <a:t>2) </a:t>
            </a:r>
            <a:r>
              <a:rPr lang="nl-NL" dirty="0" err="1" smtClean="0"/>
              <a:t>Predictive</a:t>
            </a:r>
            <a:r>
              <a:rPr lang="nl-NL" dirty="0" smtClean="0"/>
              <a:t> </a:t>
            </a:r>
            <a:r>
              <a:rPr lang="nl-NL" dirty="0" err="1" smtClean="0"/>
              <a:t>accuracy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OOB </a:t>
            </a:r>
            <a:r>
              <a:rPr lang="nl-NL" dirty="0" err="1" smtClean="0"/>
              <a:t>observations</a:t>
            </a:r>
            <a:r>
              <a:rPr lang="nl-NL" dirty="0" smtClean="0"/>
              <a:t>,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values</a:t>
            </a:r>
            <a:r>
              <a:rPr lang="nl-NL" dirty="0" smtClean="0"/>
              <a:t> of </a:t>
            </a:r>
            <a:r>
              <a:rPr lang="nl-NL" dirty="0" err="1" smtClean="0"/>
              <a:t>Xj</a:t>
            </a:r>
            <a:r>
              <a:rPr lang="nl-NL" dirty="0" smtClean="0"/>
              <a:t> </a:t>
            </a:r>
            <a:r>
              <a:rPr lang="nl-NL" dirty="0" err="1" smtClean="0"/>
              <a:t>randomly</a:t>
            </a:r>
            <a:r>
              <a:rPr lang="nl-NL" dirty="0" smtClean="0"/>
              <a:t> </a:t>
            </a:r>
            <a:r>
              <a:rPr lang="nl-NL" dirty="0" err="1" smtClean="0"/>
              <a:t>permuted</a:t>
            </a:r>
            <a:r>
              <a:rPr lang="nl-NL" dirty="0" smtClean="0"/>
              <a:t> are </a:t>
            </a:r>
            <a:r>
              <a:rPr lang="nl-NL" dirty="0" err="1" smtClean="0"/>
              <a:t>computed</a:t>
            </a:r>
            <a:endParaRPr lang="nl-NL" dirty="0" smtClean="0"/>
          </a:p>
          <a:p>
            <a:pPr lvl="1">
              <a:buBlip>
                <a:blip r:embed="rId2"/>
              </a:buBlip>
            </a:pPr>
            <a:r>
              <a:rPr lang="nl-NL" dirty="0" err="1" smtClean="0"/>
              <a:t>Difference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  <a:r>
              <a:rPr lang="nl-NL" dirty="0" err="1" smtClean="0"/>
              <a:t>accuracies</a:t>
            </a:r>
            <a:r>
              <a:rPr lang="nl-NL" dirty="0" smtClean="0"/>
              <a:t> </a:t>
            </a:r>
            <a:r>
              <a:rPr lang="nl-NL" dirty="0" err="1" smtClean="0"/>
              <a:t>under</a:t>
            </a:r>
            <a:r>
              <a:rPr lang="nl-NL" dirty="0" smtClean="0"/>
              <a:t> 1) and 2), </a:t>
            </a:r>
            <a:r>
              <a:rPr lang="nl-NL" dirty="0" err="1" smtClean="0"/>
              <a:t>averaged</a:t>
            </a:r>
            <a:r>
              <a:rPr lang="nl-NL" dirty="0" smtClean="0"/>
              <a:t> over all trees in the ensemble, is </a:t>
            </a:r>
            <a:r>
              <a:rPr lang="nl-NL" dirty="0" err="1" smtClean="0"/>
              <a:t>used</a:t>
            </a:r>
            <a:r>
              <a:rPr lang="nl-NL" dirty="0" smtClean="0"/>
              <a:t> to </a:t>
            </a:r>
            <a:r>
              <a:rPr lang="nl-NL" dirty="0" err="1" smtClean="0"/>
              <a:t>calculate</a:t>
            </a:r>
            <a:r>
              <a:rPr lang="nl-NL" dirty="0" smtClean="0"/>
              <a:t> </a:t>
            </a:r>
            <a:r>
              <a:rPr lang="nl-NL" dirty="0" err="1" smtClean="0"/>
              <a:t>importance</a:t>
            </a:r>
            <a:r>
              <a:rPr lang="nl-NL" dirty="0" smtClean="0"/>
              <a:t> of </a:t>
            </a:r>
            <a:r>
              <a:rPr lang="nl-NL" dirty="0" err="1" smtClean="0"/>
              <a:t>X</a:t>
            </a:r>
            <a:r>
              <a:rPr lang="nl-NL" baseline="-25000" dirty="0" err="1" smtClean="0"/>
              <a:t>j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216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nl-NL" dirty="0"/>
              <a:t> </a:t>
            </a:r>
            <a:r>
              <a:rPr lang="nl-NL" dirty="0" smtClean="0"/>
              <a:t>The </a:t>
            </a:r>
            <a:r>
              <a:rPr lang="nl-NL" dirty="0" err="1" smtClean="0"/>
              <a:t>variance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ensemble is </a:t>
            </a:r>
            <a:r>
              <a:rPr lang="nl-NL" dirty="0" err="1" smtClean="0"/>
              <a:t>reduced</a:t>
            </a:r>
            <a:r>
              <a:rPr lang="nl-NL" dirty="0" smtClean="0"/>
              <a:t> more </a:t>
            </a:r>
            <a:r>
              <a:rPr lang="nl-NL" dirty="0" err="1" smtClean="0"/>
              <a:t>when</a:t>
            </a:r>
            <a:r>
              <a:rPr lang="nl-NL" dirty="0" smtClean="0"/>
              <a:t> trees (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predictions</a:t>
            </a:r>
            <a:r>
              <a:rPr lang="nl-NL" dirty="0" smtClean="0"/>
              <a:t>) are </a:t>
            </a:r>
            <a:r>
              <a:rPr lang="nl-NL" dirty="0" err="1" smtClean="0"/>
              <a:t>less</a:t>
            </a:r>
            <a:r>
              <a:rPr lang="nl-NL" dirty="0" smtClean="0"/>
              <a:t> </a:t>
            </a:r>
            <a:r>
              <a:rPr lang="nl-NL" dirty="0" err="1" smtClean="0"/>
              <a:t>correlated</a:t>
            </a:r>
            <a:endParaRPr lang="nl-NL" dirty="0" smtClean="0"/>
          </a:p>
          <a:p>
            <a:pPr lvl="1">
              <a:buBlip>
                <a:blip r:embed="rId2"/>
              </a:buBlip>
            </a:pPr>
            <a:r>
              <a:rPr lang="en-US" dirty="0" smtClean="0"/>
              <a:t>  Bagged ensembles </a:t>
            </a:r>
            <a:r>
              <a:rPr lang="en-US" dirty="0" err="1" smtClean="0"/>
              <a:t>decorrelate</a:t>
            </a:r>
            <a:r>
              <a:rPr lang="en-US" dirty="0" smtClean="0"/>
              <a:t> through sampling of observations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 Random forests doubly </a:t>
            </a:r>
            <a:r>
              <a:rPr lang="en-US" dirty="0" err="1" smtClean="0"/>
              <a:t>decorrelate</a:t>
            </a:r>
            <a:r>
              <a:rPr lang="en-US" dirty="0" smtClean="0"/>
              <a:t> through sampling observations as well as variables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Boosting </a:t>
            </a:r>
            <a:r>
              <a:rPr lang="en-US" dirty="0" err="1" smtClean="0"/>
              <a:t>decorrelates</a:t>
            </a:r>
            <a:r>
              <a:rPr lang="en-US" dirty="0" smtClean="0"/>
              <a:t> trees through growing them sequentially: each tree is grown on the residuals of earlier trees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849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Pseudo response variable in boosting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In every step </a:t>
                </a:r>
                <a:r>
                  <a:rPr lang="en-US" sz="2800" i="1" dirty="0"/>
                  <a:t>b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of the boosting algorithm, a tree is fitted on </a:t>
                </a:r>
                <a:r>
                  <a:rPr lang="en-US" sz="2800" dirty="0" smtClean="0"/>
                  <a:t>pseudo </a:t>
                </a:r>
                <a:r>
                  <a:rPr lang="en-US" sz="2800" dirty="0"/>
                  <a:t>response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𝑏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, instead </a:t>
                </a:r>
                <a:r>
                  <a:rPr lang="en-US" sz="2800" dirty="0" smtClean="0"/>
                  <a:t>of the </a:t>
                </a:r>
                <a:r>
                  <a:rPr lang="en-US" sz="2800" dirty="0"/>
                  <a:t>original response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800" dirty="0" smtClean="0"/>
                  <a:t>: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𝑏</m:t>
                              </m:r>
                            </m:sub>
                            <m:sup/>
                          </m:sSubSup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𝑦</m:t>
                      </m:r>
                      <m:r>
                        <a:rPr lang="en-US" sz="2800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280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𝜈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/>
                            </a:rPr>
                            <m:t>x</m:t>
                          </m:r>
                          <m:r>
                            <a:rPr lang="en-US" sz="28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nl-NL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𝜈</m:t>
                    </m:r>
                  </m:oMath>
                </a14:m>
                <a:r>
                  <a:rPr lang="nl-NL" sz="2800" dirty="0" smtClean="0"/>
                  <a:t> is the </a:t>
                </a:r>
                <a:r>
                  <a:rPr lang="nl-NL" sz="2800" dirty="0" err="1" smtClean="0"/>
                  <a:t>learning</a:t>
                </a:r>
                <a:r>
                  <a:rPr lang="nl-NL" sz="2800" dirty="0" smtClean="0"/>
                  <a:t> </a:t>
                </a:r>
                <a:r>
                  <a:rPr lang="nl-NL" sz="2800" dirty="0" err="1" smtClean="0"/>
                  <a:t>rate</a:t>
                </a:r>
                <a:endParaRPr lang="nl-NL" sz="2800" dirty="0" smtClean="0"/>
              </a:p>
              <a:p>
                <a:pPr marL="0" indent="0">
                  <a:buNone/>
                </a:pPr>
                <a:endParaRPr lang="nl-NL" sz="2800" dirty="0"/>
              </a:p>
              <a:p>
                <a:endParaRPr lang="nl-NL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13" r="-237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7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Tuning</a:t>
            </a:r>
            <a:r>
              <a:rPr lang="nl-NL" dirty="0" smtClean="0"/>
              <a:t> parameters (</a:t>
            </a:r>
            <a:r>
              <a:rPr lang="nl-NL" dirty="0" err="1" smtClean="0"/>
              <a:t>boosting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lvl="1" indent="-342900">
              <a:spcAft>
                <a:spcPts val="600"/>
              </a:spcAft>
              <a:buNone/>
            </a:pPr>
            <a:r>
              <a:rPr lang="nl-NL" sz="4000" dirty="0" err="1"/>
              <a:t>Boosting</a:t>
            </a:r>
            <a:r>
              <a:rPr lang="nl-NL" sz="4000" dirty="0"/>
              <a:t> does </a:t>
            </a:r>
            <a:r>
              <a:rPr lang="nl-NL" sz="4000" dirty="0" err="1"/>
              <a:t>overfit</a:t>
            </a:r>
            <a:r>
              <a:rPr lang="nl-NL" sz="4000" dirty="0"/>
              <a:t>, </a:t>
            </a:r>
            <a:r>
              <a:rPr lang="nl-NL" sz="4000" dirty="0" smtClean="0"/>
              <a:t>have </a:t>
            </a:r>
            <a:r>
              <a:rPr lang="nl-NL" sz="4000" dirty="0" err="1" smtClean="0"/>
              <a:t>to</a:t>
            </a:r>
            <a:r>
              <a:rPr lang="nl-NL" sz="4000" dirty="0" smtClean="0"/>
              <a:t> </a:t>
            </a:r>
            <a:r>
              <a:rPr lang="nl-NL" sz="4000" dirty="0" err="1" smtClean="0"/>
              <a:t>determine</a:t>
            </a:r>
            <a:r>
              <a:rPr lang="nl-NL" sz="4000" dirty="0" smtClean="0"/>
              <a:t> </a:t>
            </a:r>
            <a:r>
              <a:rPr lang="nl-NL" sz="4000" dirty="0" err="1" smtClean="0"/>
              <a:t>optimal</a:t>
            </a:r>
            <a:r>
              <a:rPr lang="nl-NL" sz="4000" dirty="0" smtClean="0"/>
              <a:t> parameter </a:t>
            </a:r>
            <a:r>
              <a:rPr lang="nl-NL" sz="4000" dirty="0" err="1" smtClean="0"/>
              <a:t>values</a:t>
            </a:r>
            <a:r>
              <a:rPr lang="nl-NL" sz="4000" dirty="0" smtClean="0"/>
              <a:t> </a:t>
            </a:r>
            <a:r>
              <a:rPr lang="nl-NL" sz="4000" dirty="0" err="1" smtClean="0"/>
              <a:t>by</a:t>
            </a:r>
            <a:r>
              <a:rPr lang="nl-NL" sz="4000" dirty="0" smtClean="0"/>
              <a:t> CV!</a:t>
            </a:r>
            <a:endParaRPr lang="nl-NL" dirty="0" smtClean="0"/>
          </a:p>
          <a:p>
            <a:pPr marL="270000" indent="-270000">
              <a:spcAft>
                <a:spcPts val="600"/>
              </a:spcAft>
              <a:buFontTx/>
              <a:buChar char="-"/>
            </a:pPr>
            <a:r>
              <a:rPr lang="nl-NL" dirty="0" err="1" smtClean="0"/>
              <a:t>interaction.depth</a:t>
            </a:r>
            <a:r>
              <a:rPr lang="nl-NL" dirty="0" smtClean="0"/>
              <a:t> (tree </a:t>
            </a:r>
            <a:r>
              <a:rPr lang="nl-NL" dirty="0" err="1" smtClean="0"/>
              <a:t>depth</a:t>
            </a:r>
            <a:r>
              <a:rPr lang="nl-NL" dirty="0" smtClean="0"/>
              <a:t>):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nl-NL" dirty="0" err="1" smtClean="0"/>
              <a:t>Should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relatively</a:t>
            </a:r>
            <a:r>
              <a:rPr lang="nl-NL" dirty="0" smtClean="0"/>
              <a:t> low (</a:t>
            </a:r>
            <a:r>
              <a:rPr lang="nl-NL" dirty="0" err="1" smtClean="0"/>
              <a:t>boosting</a:t>
            </a:r>
            <a:r>
              <a:rPr lang="nl-NL" dirty="0" smtClean="0"/>
              <a:t> </a:t>
            </a:r>
            <a:r>
              <a:rPr lang="nl-NL" dirty="0" err="1" smtClean="0"/>
              <a:t>works</a:t>
            </a:r>
            <a:r>
              <a:rPr lang="nl-NL" dirty="0" smtClean="0"/>
              <a:t> best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weak</a:t>
            </a:r>
            <a:r>
              <a:rPr lang="nl-NL" dirty="0" smtClean="0"/>
              <a:t> </a:t>
            </a:r>
            <a:r>
              <a:rPr lang="nl-NL" dirty="0" err="1" smtClean="0"/>
              <a:t>learners</a:t>
            </a:r>
            <a:r>
              <a:rPr lang="nl-NL" dirty="0" smtClean="0"/>
              <a:t>) 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nl-NL" dirty="0" err="1" smtClean="0"/>
              <a:t>Rule</a:t>
            </a:r>
            <a:r>
              <a:rPr lang="nl-NL" dirty="0" smtClean="0"/>
              <a:t> of </a:t>
            </a:r>
            <a:r>
              <a:rPr lang="nl-NL" dirty="0" err="1" smtClean="0"/>
              <a:t>thumb</a:t>
            </a:r>
            <a:r>
              <a:rPr lang="nl-NL" dirty="0" smtClean="0"/>
              <a:t>: </a:t>
            </a:r>
            <a:r>
              <a:rPr lang="nl-NL" dirty="0" err="1" smtClean="0"/>
              <a:t>interaction.depth</a:t>
            </a:r>
            <a:r>
              <a:rPr lang="nl-NL" dirty="0" smtClean="0"/>
              <a:t> = 4</a:t>
            </a:r>
          </a:p>
          <a:p>
            <a:pPr marL="270000" indent="-270000">
              <a:spcAft>
                <a:spcPts val="600"/>
              </a:spcAft>
              <a:buFontTx/>
              <a:buChar char="-"/>
            </a:pPr>
            <a:r>
              <a:rPr lang="nl-NL" dirty="0" err="1" smtClean="0"/>
              <a:t>n.trees</a:t>
            </a:r>
            <a:r>
              <a:rPr lang="nl-NL" dirty="0" smtClean="0"/>
              <a:t> (# of trees):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nl-NL" dirty="0" err="1"/>
              <a:t>R</a:t>
            </a:r>
            <a:r>
              <a:rPr lang="nl-NL" dirty="0" err="1" smtClean="0"/>
              <a:t>ule</a:t>
            </a:r>
            <a:r>
              <a:rPr lang="nl-NL" dirty="0" smtClean="0"/>
              <a:t> of </a:t>
            </a:r>
            <a:r>
              <a:rPr lang="nl-NL" dirty="0" err="1" smtClean="0"/>
              <a:t>thumb</a:t>
            </a:r>
            <a:r>
              <a:rPr lang="nl-NL" dirty="0" smtClean="0"/>
              <a:t>: at </a:t>
            </a:r>
            <a:r>
              <a:rPr lang="nl-NL" dirty="0" err="1" smtClean="0"/>
              <a:t>least</a:t>
            </a:r>
            <a:r>
              <a:rPr lang="nl-NL" dirty="0" smtClean="0"/>
              <a:t> 1 / </a:t>
            </a:r>
            <a:r>
              <a:rPr lang="nl-NL" dirty="0" err="1" smtClean="0"/>
              <a:t>shrinkage</a:t>
            </a:r>
            <a:endParaRPr lang="nl-NL" dirty="0" smtClean="0"/>
          </a:p>
          <a:p>
            <a:pPr marL="270000" indent="-270000">
              <a:spcAft>
                <a:spcPts val="600"/>
              </a:spcAft>
              <a:buFontTx/>
              <a:buChar char="-"/>
            </a:pPr>
            <a:r>
              <a:rPr lang="nl-NL" dirty="0" err="1" smtClean="0"/>
              <a:t>shrinkage</a:t>
            </a:r>
            <a:r>
              <a:rPr lang="nl-NL" dirty="0" smtClean="0"/>
              <a:t> (</a:t>
            </a:r>
            <a:r>
              <a:rPr lang="nl-NL" dirty="0" err="1" smtClean="0"/>
              <a:t>learning</a:t>
            </a:r>
            <a:r>
              <a:rPr lang="nl-NL" dirty="0" smtClean="0"/>
              <a:t> </a:t>
            </a:r>
            <a:r>
              <a:rPr lang="nl-NL" dirty="0" err="1" smtClean="0"/>
              <a:t>rate</a:t>
            </a:r>
            <a:r>
              <a:rPr lang="nl-NL" dirty="0" smtClean="0"/>
              <a:t>):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nl-NL" dirty="0" smtClean="0"/>
              <a:t>At </a:t>
            </a:r>
            <a:r>
              <a:rPr lang="nl-NL" dirty="0" err="1" smtClean="0"/>
              <a:t>least</a:t>
            </a:r>
            <a:r>
              <a:rPr lang="nl-NL" dirty="0" smtClean="0"/>
              <a:t> 1 / </a:t>
            </a:r>
            <a:r>
              <a:rPr lang="nl-NL" dirty="0" err="1" smtClean="0"/>
              <a:t>n.trees</a:t>
            </a:r>
            <a:endParaRPr lang="nl-NL" dirty="0"/>
          </a:p>
          <a:p>
            <a:pPr marL="270000" indent="-270000">
              <a:spcAft>
                <a:spcPts val="600"/>
              </a:spcAft>
              <a:buFontTx/>
              <a:buChar char="-"/>
            </a:pPr>
            <a:r>
              <a:rPr lang="en-US" dirty="0" err="1" smtClean="0"/>
              <a:t>bag.fraction</a:t>
            </a:r>
            <a:r>
              <a:rPr lang="en-US" dirty="0" smtClean="0"/>
              <a:t> (fraction of training </a:t>
            </a:r>
            <a:r>
              <a:rPr lang="en-US" dirty="0"/>
              <a:t>observations randomly selected </a:t>
            </a:r>
            <a:r>
              <a:rPr lang="en-US" dirty="0" smtClean="0"/>
              <a:t>for each sample)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 smtClean="0"/>
              <a:t>Bootstrap sampling (</a:t>
            </a:r>
            <a:r>
              <a:rPr lang="en-US" dirty="0" err="1" smtClean="0"/>
              <a:t>bag.fraction</a:t>
            </a:r>
            <a:r>
              <a:rPr lang="en-US" dirty="0" smtClean="0"/>
              <a:t> &lt; 1) or no sampling (</a:t>
            </a:r>
            <a:r>
              <a:rPr lang="en-US" dirty="0" err="1" smtClean="0"/>
              <a:t>bag.fraction</a:t>
            </a:r>
            <a:r>
              <a:rPr lang="en-US" dirty="0" smtClean="0"/>
              <a:t> = 1)</a:t>
            </a:r>
          </a:p>
          <a:p>
            <a:pPr marL="57150" indent="0">
              <a:spcAft>
                <a:spcPts val="600"/>
              </a:spcAft>
              <a:buNone/>
            </a:pP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535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dataset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2" t="22885" r="19127" b="12692"/>
          <a:stretch/>
        </p:blipFill>
        <p:spPr bwMode="auto">
          <a:xfrm>
            <a:off x="683568" y="1556792"/>
            <a:ext cx="7776864" cy="471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2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can bagging </a:t>
            </a:r>
            <a:r>
              <a:rPr lang="en-US" dirty="0"/>
              <a:t>and boosting </a:t>
            </a:r>
            <a:r>
              <a:rPr lang="en-US" dirty="0" smtClean="0"/>
              <a:t>be </a:t>
            </a:r>
            <a:r>
              <a:rPr lang="en-US" dirty="0"/>
              <a:t>used for other methods than tree-based methods?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instance, how can these be applied for linear regression and logistic regression and when is it especially beneficial to use bagging and boosting for these type of </a:t>
            </a:r>
            <a:r>
              <a:rPr lang="en-US" dirty="0" smtClean="0"/>
              <a:t>analyses?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29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6" t="17324" r="23418" b="77861"/>
          <a:stretch/>
        </p:blipFill>
        <p:spPr bwMode="auto">
          <a:xfrm>
            <a:off x="2483768" y="4869160"/>
            <a:ext cx="4286377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Ensemble methods: general view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sz="2400" dirty="0" smtClean="0"/>
              <a:t>Assume </a:t>
            </a:r>
            <a:r>
              <a:rPr lang="en-US" sz="2400" dirty="0"/>
              <a:t>that the data </a:t>
            </a:r>
            <a:r>
              <a:rPr lang="en-US" sz="2400" dirty="0" smtClean="0"/>
              <a:t>are realizations </a:t>
            </a:r>
            <a:r>
              <a:rPr lang="en-US" sz="2400" dirty="0"/>
              <a:t>of random </a:t>
            </a:r>
            <a:r>
              <a:rPr lang="en-US" sz="2400" dirty="0" smtClean="0"/>
              <a:t>variables: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/>
              <a:t>with </a:t>
            </a:r>
            <a:r>
              <a:rPr lang="en-US" sz="2400" dirty="0"/>
              <a:t>p-dimensional </a:t>
            </a:r>
            <a:r>
              <a:rPr lang="en-US" sz="2400" dirty="0" smtClean="0"/>
              <a:t>predictor </a:t>
            </a:r>
            <a:r>
              <a:rPr lang="en-US" sz="2400" dirty="0"/>
              <a:t>variables </a:t>
            </a:r>
            <a:r>
              <a:rPr lang="en-US" sz="2400" dirty="0" smtClean="0"/>
              <a:t>X </a:t>
            </a:r>
            <a:r>
              <a:rPr lang="en-US" sz="2400" dirty="0"/>
              <a:t>and one-dimensional response </a:t>
            </a:r>
            <a:r>
              <a:rPr lang="en-US" sz="2400" dirty="0" smtClean="0"/>
              <a:t>variable Y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We specify one (or more) base procedures, which produce a function estimate (that is, it </a:t>
            </a:r>
            <a:r>
              <a:rPr lang="en-US" sz="2400" i="1" dirty="0" smtClean="0"/>
              <a:t>maps</a:t>
            </a:r>
            <a:r>
              <a:rPr lang="en-US" sz="2400" dirty="0" smtClean="0"/>
              <a:t> </a:t>
            </a:r>
            <a:r>
              <a:rPr lang="en-US" sz="2400" dirty="0"/>
              <a:t>input variables </a:t>
            </a:r>
            <a:r>
              <a:rPr lang="en-US" sz="2400" dirty="0" smtClean="0"/>
              <a:t>X </a:t>
            </a:r>
            <a:r>
              <a:rPr lang="en-US" sz="2400" dirty="0"/>
              <a:t>to an output variable </a:t>
            </a:r>
            <a:r>
              <a:rPr lang="en-US" sz="2400" dirty="0" smtClean="0"/>
              <a:t>Y):</a:t>
            </a:r>
          </a:p>
          <a:p>
            <a:pPr>
              <a:buFontTx/>
              <a:buChar char="-"/>
            </a:pPr>
            <a:endParaRPr lang="en-US" sz="2400" dirty="0"/>
          </a:p>
          <a:p>
            <a:pPr marL="400050" lvl="1" indent="0">
              <a:buNone/>
            </a:pPr>
            <a:r>
              <a:rPr lang="en-US" sz="2000" dirty="0" smtClean="0"/>
              <a:t>this base procedure can </a:t>
            </a:r>
            <a:r>
              <a:rPr lang="en-US" sz="2000" dirty="0"/>
              <a:t>be </a:t>
            </a:r>
            <a:r>
              <a:rPr lang="en-US" sz="2000" dirty="0" smtClean="0"/>
              <a:t>any type of learner: </a:t>
            </a:r>
            <a:r>
              <a:rPr lang="en-US" sz="2000" dirty="0"/>
              <a:t>tree, </a:t>
            </a:r>
            <a:r>
              <a:rPr lang="en-US" sz="2000" dirty="0" smtClean="0"/>
              <a:t>linear (identity) function</a:t>
            </a:r>
            <a:r>
              <a:rPr lang="en-US" sz="2000" dirty="0"/>
              <a:t>, </a:t>
            </a:r>
            <a:r>
              <a:rPr lang="en-US" sz="2000" dirty="0" smtClean="0"/>
              <a:t>non-linear function, …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nl-NL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8" t="90313" r="59668" b="6233"/>
          <a:stretch/>
        </p:blipFill>
        <p:spPr bwMode="auto">
          <a:xfrm>
            <a:off x="2987824" y="2375565"/>
            <a:ext cx="2708622" cy="40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5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methods: general view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Ensemble methods </a:t>
            </a:r>
            <a:r>
              <a:rPr lang="en-US" sz="2400" dirty="0"/>
              <a:t>construct multiple function </a:t>
            </a:r>
            <a:r>
              <a:rPr lang="en-US" sz="2400" dirty="0" smtClean="0"/>
              <a:t>estimates </a:t>
            </a:r>
            <a:r>
              <a:rPr lang="en-US" sz="2400" dirty="0"/>
              <a:t>or predictions from reweighted </a:t>
            </a:r>
            <a:r>
              <a:rPr lang="en-US" sz="2400" dirty="0" smtClean="0"/>
              <a:t>data:</a:t>
            </a:r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… </a:t>
            </a:r>
            <a:r>
              <a:rPr lang="en-US" sz="2400" dirty="0"/>
              <a:t>and use </a:t>
            </a:r>
            <a:r>
              <a:rPr lang="en-US" sz="2400" dirty="0" smtClean="0"/>
              <a:t>a linear combination </a:t>
            </a:r>
            <a:r>
              <a:rPr lang="en-US" sz="2400" dirty="0"/>
              <a:t>thereof </a:t>
            </a:r>
            <a:r>
              <a:rPr lang="en-US" sz="2400" dirty="0" smtClean="0"/>
              <a:t>for producing </a:t>
            </a:r>
            <a:r>
              <a:rPr lang="en-US" sz="2400" dirty="0"/>
              <a:t>the final, aggregated estimator or </a:t>
            </a:r>
            <a:r>
              <a:rPr lang="en-US" sz="2400" dirty="0" smtClean="0"/>
              <a:t>prediction: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nl-NL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96" t="38863" r="22450" b="43671"/>
          <a:stretch/>
        </p:blipFill>
        <p:spPr bwMode="auto">
          <a:xfrm>
            <a:off x="2339752" y="2439347"/>
            <a:ext cx="4586520" cy="178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96" t="56377" r="22450" b="36662"/>
          <a:stretch/>
        </p:blipFill>
        <p:spPr bwMode="auto">
          <a:xfrm>
            <a:off x="2109818" y="5661248"/>
            <a:ext cx="5138037" cy="79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1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96" t="56377" r="22450" b="36662"/>
          <a:stretch/>
        </p:blipFill>
        <p:spPr bwMode="auto">
          <a:xfrm>
            <a:off x="2195736" y="4149080"/>
            <a:ext cx="4201933" cy="65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methods: general view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Ensemble methods differ in: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the type of base procedures learners used</a:t>
                </a:r>
              </a:p>
              <a:p>
                <a:pPr marL="800100" lvl="2" indent="0">
                  <a:buNone/>
                </a:pPr>
                <a:r>
                  <a:rPr lang="en-US" dirty="0" smtClean="0"/>
                  <a:t>E.g., Tree, linear (identity) function, non-linear function (e.g.,  polynomial, hinge, interaction), support vector machine, …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the way the data are reweighted</a:t>
                </a:r>
              </a:p>
              <a:p>
                <a:pPr marL="857250" lvl="2" indent="0">
                  <a:buNone/>
                </a:pPr>
                <a:r>
                  <a:rPr lang="en-US" dirty="0"/>
                  <a:t>E.g., bootstrap or sub sampling </a:t>
                </a:r>
                <a:r>
                  <a:rPr lang="en-US" dirty="0" smtClean="0"/>
                  <a:t>(e.g., bagging </a:t>
                </a:r>
                <a:r>
                  <a:rPr lang="en-US" dirty="0"/>
                  <a:t>and random </a:t>
                </a:r>
                <a:r>
                  <a:rPr lang="en-US" dirty="0" smtClean="0"/>
                  <a:t>forests) </a:t>
                </a:r>
              </a:p>
              <a:p>
                <a:pPr marL="857250" lvl="2" indent="0">
                  <a:buNone/>
                </a:pPr>
                <a:r>
                  <a:rPr lang="en-US" dirty="0" smtClean="0"/>
                  <a:t>sequential reweighing, weights in </a:t>
                </a:r>
                <a:r>
                  <a:rPr lang="en-US" dirty="0"/>
                  <a:t>iteration </a:t>
                </a:r>
                <a:r>
                  <a:rPr lang="en-US" i="1" dirty="0"/>
                  <a:t>m</a:t>
                </a:r>
                <a:r>
                  <a:rPr lang="en-US" dirty="0"/>
                  <a:t> depend on the </a:t>
                </a:r>
                <a:r>
                  <a:rPr lang="en-US" dirty="0" smtClean="0"/>
                  <a:t>results </a:t>
                </a:r>
                <a:r>
                  <a:rPr lang="en-US" dirty="0"/>
                  <a:t>from </a:t>
                </a:r>
                <a:r>
                  <a:rPr lang="en-US" dirty="0" smtClean="0"/>
                  <a:t>previous iteration (</a:t>
                </a:r>
                <a:r>
                  <a:rPr lang="en-US" i="1" dirty="0" smtClean="0"/>
                  <a:t>m-1)</a:t>
                </a:r>
                <a:r>
                  <a:rPr lang="en-US" dirty="0" smtClean="0"/>
                  <a:t> (e.g., boosting) </a:t>
                </a:r>
              </a:p>
              <a:p>
                <a:pPr marL="857250" lvl="2" indent="0">
                  <a:buNone/>
                </a:pPr>
                <a:r>
                  <a:rPr lang="en-US" dirty="0" smtClean="0"/>
                  <a:t>…</a:t>
                </a:r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 smtClean="0"/>
                  <a:t>the way the predictions are aggregated into the ensemble:</a:t>
                </a:r>
              </a:p>
              <a:p>
                <a:pPr marL="800100" lvl="2" indent="0">
                  <a:buNone/>
                </a:pPr>
                <a:endParaRPr lang="en-US" dirty="0" smtClean="0">
                  <a:ea typeface="Cambria Math"/>
                </a:endParaRPr>
              </a:p>
              <a:p>
                <a:pPr marL="800100" lvl="2" indent="0">
                  <a:buNone/>
                </a:pPr>
                <a:endParaRPr lang="en-US" dirty="0">
                  <a:ea typeface="Cambria Math"/>
                </a:endParaRPr>
              </a:p>
              <a:p>
                <a:pPr marL="800100" lvl="2" indent="0">
                  <a:buNone/>
                </a:pPr>
                <a:endParaRPr lang="en-US" dirty="0" smtClean="0">
                  <a:ea typeface="Cambria Math"/>
                </a:endParaRPr>
              </a:p>
              <a:p>
                <a:pPr marL="800100" lvl="2" indent="0">
                  <a:buNone/>
                </a:pPr>
                <a:r>
                  <a:rPr lang="en-US" dirty="0" smtClean="0">
                    <a:ea typeface="Cambria Math"/>
                  </a:rPr>
                  <a:t>E.g., for bagging and random forests,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b="0" dirty="0" smtClean="0">
                    <a:ea typeface="Cambria Math"/>
                  </a:rPr>
                  <a:t>;</a:t>
                </a:r>
              </a:p>
              <a:p>
                <a:pPr marL="800100" lvl="2" indent="0">
                  <a:buNone/>
                </a:pPr>
                <a:r>
                  <a:rPr lang="en-US" dirty="0" smtClean="0"/>
                  <a:t>for boosting,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∝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is equal to the learning rate (tuning parameter);</a:t>
                </a:r>
              </a:p>
              <a:p>
                <a:pPr marL="800100" lvl="2" indent="0">
                  <a:buNone/>
                </a:pPr>
                <a:r>
                  <a:rPr lang="en-US" dirty="0" smtClean="0"/>
                  <a:t>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∝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may be determined through penalized regression (e.g., prediction rule ensembles)</a:t>
                </a:r>
              </a:p>
              <a:p>
                <a:pPr marL="800100" lvl="2" indent="0">
                  <a:buNone/>
                </a:pPr>
                <a:r>
                  <a:rPr lang="en-US" dirty="0" smtClean="0"/>
                  <a:t>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1887" r="-14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7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 code </a:t>
            </a:r>
            <a:r>
              <a:rPr lang="nl-NL" dirty="0" err="1" smtClean="0"/>
              <a:t>example</a:t>
            </a:r>
            <a:endParaRPr lang="nl-NL" dirty="0"/>
          </a:p>
        </p:txBody>
      </p:sp>
      <p:pic>
        <p:nvPicPr>
          <p:cNvPr id="4" name="Tijdelijke aanduiding voor inhoud 3" descr="stare at computer scre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1916832"/>
            <a:ext cx="4723297" cy="3816424"/>
          </a:xfrm>
        </p:spPr>
      </p:pic>
    </p:spTree>
    <p:extLst>
      <p:ext uri="{BB962C8B-B14F-4D97-AF65-F5344CB8AC3E}">
        <p14:creationId xmlns:p14="http://schemas.microsoft.com/office/powerpoint/2010/main" val="401112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Trees </a:t>
            </a:r>
            <a:r>
              <a:rPr lang="nl-NL" dirty="0" err="1" smtClean="0"/>
              <a:t>and</a:t>
            </a:r>
            <a:r>
              <a:rPr lang="nl-NL" smtClean="0"/>
              <a:t> </a:t>
            </a:r>
            <a:r>
              <a:rPr lang="nl-NL" smtClean="0"/>
              <a:t>ensembles: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Concluding</a:t>
            </a:r>
            <a:r>
              <a:rPr lang="nl-NL" dirty="0" smtClean="0"/>
              <a:t> </a:t>
            </a:r>
            <a:r>
              <a:rPr lang="nl-NL" dirty="0" err="1" smtClean="0"/>
              <a:t>remarks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62500" lnSpcReduction="20000"/>
          </a:bodyPr>
          <a:lstStyle/>
          <a:p>
            <a:pPr>
              <a:buBlip>
                <a:blip r:embed="rId2"/>
              </a:buBlip>
            </a:pPr>
            <a:r>
              <a:rPr lang="en-US" dirty="0"/>
              <a:t>With a single tree, we trade in some predictive accuracy for interpretability</a:t>
            </a:r>
          </a:p>
          <a:p>
            <a:pPr>
              <a:buBlip>
                <a:blip r:embed="rId2"/>
              </a:buBlip>
            </a:pPr>
            <a:r>
              <a:rPr lang="en-US" dirty="0"/>
              <a:t>Depends on the context of the application if this is worth </a:t>
            </a:r>
            <a:r>
              <a:rPr lang="en-US" dirty="0" smtClean="0"/>
              <a:t>it, e.g. </a:t>
            </a: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dirty="0"/>
              <a:t>Simple decision trees are pre-eminently suited as tools for human decision making (i.e., limited </a:t>
            </a:r>
            <a:r>
              <a:rPr lang="en-US" dirty="0" smtClean="0"/>
              <a:t>time </a:t>
            </a:r>
            <a:r>
              <a:rPr lang="en-US" dirty="0"/>
              <a:t>and computational </a:t>
            </a:r>
            <a:r>
              <a:rPr lang="en-US" dirty="0" smtClean="0"/>
              <a:t>power)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Tree ensembles generally use all of the predictor variables: evaluation of all variables for new cases may be expensive / </a:t>
            </a:r>
            <a:r>
              <a:rPr lang="en-US" dirty="0" smtClean="0"/>
              <a:t>infeasible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If we have lots of data and computation power available, tree ensembles provide very good predictive accuracy </a:t>
            </a:r>
            <a:endParaRPr lang="en-US" dirty="0" smtClean="0"/>
          </a:p>
          <a:p>
            <a:pPr marL="457200" lvl="1" indent="0">
              <a:buNone/>
            </a:pPr>
            <a:endParaRPr lang="nl-NL" dirty="0" smtClean="0"/>
          </a:p>
          <a:p>
            <a:pPr>
              <a:buBlip>
                <a:blip r:embed="rId2"/>
              </a:buBlip>
            </a:pPr>
            <a:r>
              <a:rPr lang="nl-NL" dirty="0" smtClean="0"/>
              <a:t> I</a:t>
            </a:r>
            <a:r>
              <a:rPr lang="en-US" dirty="0" smtClean="0"/>
              <a:t>n data with little or no noise, boosting often outperforms random forests 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 In noisy data, random forests often outperform boosting</a:t>
            </a:r>
          </a:p>
          <a:p>
            <a:pPr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Boosting requires careful parameter tuning to perform well, random forest works well out-of-the-box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 Boosting, bagging and random forest approaches can be combined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e.g., </a:t>
            </a:r>
            <a:r>
              <a:rPr lang="en-US" dirty="0" err="1" smtClean="0"/>
              <a:t>gbm</a:t>
            </a:r>
            <a:r>
              <a:rPr lang="en-US" dirty="0" smtClean="0"/>
              <a:t>() function uses bootstrap sampling by default</a:t>
            </a:r>
          </a:p>
          <a:p>
            <a:pPr>
              <a:buBlip>
                <a:blip r:embed="rId2"/>
              </a:buBlip>
            </a:pP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551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spcBef>
                <a:spcPts val="600"/>
              </a:spcBef>
              <a:buNone/>
            </a:pPr>
            <a:endParaRPr lang="en-US" sz="2900" b="1" dirty="0" smtClean="0"/>
          </a:p>
          <a:p>
            <a:pPr marL="457200" indent="-457200">
              <a:spcBef>
                <a:spcPts val="600"/>
              </a:spcBef>
              <a:buNone/>
            </a:pPr>
            <a:r>
              <a:rPr lang="en-US" sz="2900" b="1" dirty="0" smtClean="0"/>
              <a:t>Exercises: </a:t>
            </a:r>
            <a:r>
              <a:rPr lang="en-US" sz="2900" b="1" dirty="0"/>
              <a:t>3 &amp; 4 (and 5 if time permits)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marL="457200" indent="-457200">
              <a:spcBef>
                <a:spcPts val="600"/>
              </a:spcBef>
              <a:buNone/>
            </a:pPr>
            <a:endParaRPr lang="en-US" sz="2400" dirty="0" smtClean="0"/>
          </a:p>
          <a:p>
            <a:pPr marL="457200" indent="-457200">
              <a:spcBef>
                <a:spcPts val="600"/>
              </a:spcBef>
              <a:buNone/>
            </a:pPr>
            <a:r>
              <a:rPr lang="nl-NL" sz="1800" b="1" dirty="0" err="1"/>
              <a:t>References</a:t>
            </a:r>
            <a:endParaRPr lang="nl-NL" sz="1800" b="1" dirty="0"/>
          </a:p>
          <a:p>
            <a:pPr marL="457200" indent="-457200">
              <a:spcBef>
                <a:spcPts val="600"/>
              </a:spcBef>
              <a:buNone/>
            </a:pPr>
            <a:r>
              <a:rPr lang="nl-NL" sz="1800" dirty="0"/>
              <a:t>De Bin, R., </a:t>
            </a:r>
            <a:r>
              <a:rPr lang="nl-NL" sz="1800" dirty="0" err="1"/>
              <a:t>Janitza</a:t>
            </a:r>
            <a:r>
              <a:rPr lang="nl-NL" sz="1800" dirty="0"/>
              <a:t>, S., </a:t>
            </a:r>
            <a:r>
              <a:rPr lang="nl-NL" sz="1800" dirty="0" err="1"/>
              <a:t>Sauerbrei</a:t>
            </a:r>
            <a:r>
              <a:rPr lang="nl-NL" sz="1800" dirty="0"/>
              <a:t>, W., &amp; </a:t>
            </a:r>
            <a:r>
              <a:rPr lang="nl-NL" sz="1800" dirty="0" err="1"/>
              <a:t>Boulesteix</a:t>
            </a:r>
            <a:r>
              <a:rPr lang="nl-NL" sz="1800" dirty="0"/>
              <a:t>, A. L. (2015). </a:t>
            </a:r>
            <a:r>
              <a:rPr lang="nl-NL" sz="1800" dirty="0" err="1"/>
              <a:t>Subsampling</a:t>
            </a:r>
            <a:r>
              <a:rPr lang="nl-NL" sz="1800" dirty="0"/>
              <a:t> versus bootstrapping in </a:t>
            </a:r>
            <a:r>
              <a:rPr lang="nl-NL" sz="1800" dirty="0" err="1"/>
              <a:t>resampling‐based</a:t>
            </a:r>
            <a:r>
              <a:rPr lang="nl-NL" sz="1800" dirty="0"/>
              <a:t> model </a:t>
            </a:r>
            <a:r>
              <a:rPr lang="nl-NL" sz="1800" dirty="0" err="1"/>
              <a:t>selection</a:t>
            </a:r>
            <a:r>
              <a:rPr lang="nl-NL" sz="1800" dirty="0"/>
              <a:t> </a:t>
            </a:r>
            <a:r>
              <a:rPr lang="nl-NL" sz="1800" dirty="0" err="1"/>
              <a:t>for</a:t>
            </a:r>
            <a:r>
              <a:rPr lang="nl-NL" sz="1800" dirty="0"/>
              <a:t> </a:t>
            </a:r>
            <a:r>
              <a:rPr lang="nl-NL" sz="1800" dirty="0" err="1"/>
              <a:t>multivariable</a:t>
            </a:r>
            <a:r>
              <a:rPr lang="nl-NL" sz="1800" dirty="0"/>
              <a:t> </a:t>
            </a:r>
            <a:r>
              <a:rPr lang="nl-NL" sz="1800" dirty="0" err="1"/>
              <a:t>regression</a:t>
            </a:r>
            <a:r>
              <a:rPr lang="nl-NL" sz="1800" dirty="0"/>
              <a:t>. </a:t>
            </a:r>
            <a:r>
              <a:rPr lang="nl-NL" sz="1800" i="1" dirty="0" err="1"/>
              <a:t>Biometrics</a:t>
            </a:r>
            <a:r>
              <a:rPr lang="nl-NL" sz="1800" i="1" dirty="0"/>
              <a:t>, 72</a:t>
            </a:r>
            <a:r>
              <a:rPr lang="nl-NL" sz="1800" dirty="0"/>
              <a:t>, 272-280.</a:t>
            </a:r>
          </a:p>
          <a:p>
            <a:pPr marL="457200" indent="-457200">
              <a:spcBef>
                <a:spcPts val="600"/>
              </a:spcBef>
              <a:buNone/>
            </a:pPr>
            <a:endParaRPr lang="en-US" sz="1800" dirty="0" smtClean="0"/>
          </a:p>
          <a:p>
            <a:pPr marL="457200" indent="-457200">
              <a:spcBef>
                <a:spcPts val="600"/>
              </a:spcBef>
              <a:buNone/>
            </a:pPr>
            <a:r>
              <a:rPr lang="en-US" sz="1800" b="1" dirty="0" smtClean="0"/>
              <a:t>Suggested further reading:</a:t>
            </a:r>
          </a:p>
          <a:p>
            <a:pPr marL="457200" indent="-457200">
              <a:spcBef>
                <a:spcPts val="600"/>
              </a:spcBef>
              <a:buNone/>
            </a:pPr>
            <a:r>
              <a:rPr lang="en-US" sz="1800" i="1" dirty="0" smtClean="0"/>
              <a:t>Introduction to trees and ensembles:</a:t>
            </a:r>
          </a:p>
          <a:p>
            <a:pPr marL="457200" indent="-457200">
              <a:spcBef>
                <a:spcPts val="600"/>
              </a:spcBef>
              <a:buNone/>
            </a:pPr>
            <a:r>
              <a:rPr lang="en-US" sz="1800" dirty="0" err="1"/>
              <a:t>Strobl</a:t>
            </a:r>
            <a:r>
              <a:rPr lang="en-US" sz="1800" dirty="0"/>
              <a:t>, C., </a:t>
            </a:r>
            <a:r>
              <a:rPr lang="en-US" sz="1800" dirty="0" err="1"/>
              <a:t>Malley</a:t>
            </a:r>
            <a:r>
              <a:rPr lang="en-US" sz="1800" dirty="0"/>
              <a:t>, J., &amp; </a:t>
            </a:r>
            <a:r>
              <a:rPr lang="en-US" sz="1800" dirty="0" err="1"/>
              <a:t>Tutz</a:t>
            </a:r>
            <a:r>
              <a:rPr lang="en-US" sz="1800" dirty="0"/>
              <a:t>, G. (2009). An introduction to recursive partitioning: rationale, application, and characteristics of classification and regression trees, bagging, and random forests. </a:t>
            </a:r>
            <a:r>
              <a:rPr lang="en-US" sz="1800" i="1" dirty="0"/>
              <a:t>Psychological </a:t>
            </a:r>
            <a:r>
              <a:rPr lang="en-US" sz="1800" i="1" dirty="0" smtClean="0"/>
              <a:t>Methods</a:t>
            </a:r>
            <a:r>
              <a:rPr lang="en-US" sz="1800" dirty="0"/>
              <a:t>, </a:t>
            </a:r>
            <a:r>
              <a:rPr lang="en-US" sz="1800" i="1" dirty="0"/>
              <a:t>14</a:t>
            </a:r>
            <a:r>
              <a:rPr lang="en-US" sz="1800" dirty="0"/>
              <a:t>(4), 323.</a:t>
            </a:r>
            <a:endParaRPr lang="en-US" sz="1800" i="1" dirty="0" smtClean="0"/>
          </a:p>
          <a:p>
            <a:pPr marL="457200" indent="-457200">
              <a:spcBef>
                <a:spcPts val="600"/>
              </a:spcBef>
              <a:buNone/>
            </a:pPr>
            <a:r>
              <a:rPr lang="en-US" sz="1800" i="1" dirty="0" smtClean="0"/>
              <a:t>Unbiased recursive partitioning:</a:t>
            </a:r>
          </a:p>
          <a:p>
            <a:pPr marL="457200" indent="-457200">
              <a:spcBef>
                <a:spcPts val="600"/>
              </a:spcBef>
              <a:buNone/>
            </a:pPr>
            <a:r>
              <a:rPr lang="en-US" sz="1800" dirty="0" err="1"/>
              <a:t>Hothorn</a:t>
            </a:r>
            <a:r>
              <a:rPr lang="en-US" sz="1800" dirty="0"/>
              <a:t>, T., </a:t>
            </a:r>
            <a:r>
              <a:rPr lang="en-US" sz="1800" dirty="0" err="1"/>
              <a:t>Hornik</a:t>
            </a:r>
            <a:r>
              <a:rPr lang="en-US" sz="1800" dirty="0"/>
              <a:t>, K., &amp; </a:t>
            </a:r>
            <a:r>
              <a:rPr lang="en-US" sz="1800" dirty="0" err="1"/>
              <a:t>Zeileis</a:t>
            </a:r>
            <a:r>
              <a:rPr lang="en-US" sz="1800" dirty="0"/>
              <a:t>, A. (2006). Unbiased recursive partitioning: A conditional inference framework. </a:t>
            </a:r>
            <a:r>
              <a:rPr lang="en-US" sz="1800" i="1" dirty="0"/>
              <a:t>Journal of Computational and Graphical statistics</a:t>
            </a:r>
            <a:r>
              <a:rPr lang="en-US" sz="1800" dirty="0"/>
              <a:t>, </a:t>
            </a:r>
            <a:r>
              <a:rPr lang="en-US" sz="1800" i="1" dirty="0"/>
              <a:t>15</a:t>
            </a:r>
            <a:r>
              <a:rPr lang="en-US" sz="1800" dirty="0"/>
              <a:t>(3), 651-674.</a:t>
            </a:r>
          </a:p>
          <a:p>
            <a:pPr marL="457200" indent="-457200">
              <a:spcBef>
                <a:spcPts val="600"/>
              </a:spcBef>
              <a:buNone/>
            </a:pPr>
            <a:r>
              <a:rPr lang="en-US" sz="1800" i="1" dirty="0" smtClean="0"/>
              <a:t>Boosting and ensemble learning:</a:t>
            </a:r>
          </a:p>
          <a:p>
            <a:pPr marL="457200" indent="-457200">
              <a:spcBef>
                <a:spcPts val="600"/>
              </a:spcBef>
              <a:buNone/>
            </a:pPr>
            <a:r>
              <a:rPr lang="en-US" sz="1800" dirty="0" err="1"/>
              <a:t>Bühlmann</a:t>
            </a:r>
            <a:r>
              <a:rPr lang="en-US" sz="1800" dirty="0"/>
              <a:t>, P., &amp; </a:t>
            </a:r>
            <a:r>
              <a:rPr lang="en-US" sz="1800" dirty="0" err="1"/>
              <a:t>Hothorn</a:t>
            </a:r>
            <a:r>
              <a:rPr lang="en-US" sz="1800" dirty="0"/>
              <a:t>, T. (2007). Boosting algorithms: Regularization, prediction and model fitting. </a:t>
            </a:r>
            <a:r>
              <a:rPr lang="en-US" sz="1800" i="1" dirty="0"/>
              <a:t>Statistical </a:t>
            </a:r>
            <a:r>
              <a:rPr lang="en-US" sz="1800" i="1" dirty="0" smtClean="0"/>
              <a:t>Science 22</a:t>
            </a:r>
            <a:r>
              <a:rPr lang="en-US" sz="1800" dirty="0" smtClean="0"/>
              <a:t>(4), </a:t>
            </a:r>
            <a:r>
              <a:rPr lang="en-US" sz="1800" dirty="0"/>
              <a:t>477-505</a:t>
            </a:r>
            <a:r>
              <a:rPr lang="en-US" sz="1800" dirty="0" smtClean="0"/>
              <a:t>.</a:t>
            </a:r>
            <a:endParaRPr lang="en-US" sz="1800" i="1" dirty="0" smtClean="0"/>
          </a:p>
          <a:p>
            <a:pPr marL="457200" indent="-457200">
              <a:spcBef>
                <a:spcPts val="600"/>
              </a:spcBef>
              <a:buNone/>
            </a:pPr>
            <a:r>
              <a:rPr lang="en-US" sz="1800" i="1" dirty="0" smtClean="0"/>
              <a:t>Trees for multilevel data:</a:t>
            </a:r>
          </a:p>
          <a:p>
            <a:pPr marL="457200" indent="-457200">
              <a:buNone/>
            </a:pPr>
            <a:r>
              <a:rPr lang="nl-NL" sz="1800" dirty="0" smtClean="0"/>
              <a:t>Fokkema</a:t>
            </a:r>
            <a:r>
              <a:rPr lang="nl-NL" sz="1800" dirty="0"/>
              <a:t>, M., Smits, N., </a:t>
            </a:r>
            <a:r>
              <a:rPr lang="nl-NL" sz="1800" dirty="0" err="1"/>
              <a:t>Zeileis</a:t>
            </a:r>
            <a:r>
              <a:rPr lang="nl-NL" sz="1800" dirty="0"/>
              <a:t>, A. , </a:t>
            </a:r>
            <a:r>
              <a:rPr lang="nl-NL" sz="1800" dirty="0" err="1"/>
              <a:t>Hothorn</a:t>
            </a:r>
            <a:r>
              <a:rPr lang="nl-NL" sz="1800" dirty="0"/>
              <a:t>, T. &amp; Kelderman, H. (in </a:t>
            </a:r>
            <a:r>
              <a:rPr lang="nl-NL" sz="1800" dirty="0" err="1"/>
              <a:t>press</a:t>
            </a:r>
            <a:r>
              <a:rPr lang="nl-NL" sz="1800" dirty="0"/>
              <a:t>). </a:t>
            </a:r>
            <a:r>
              <a:rPr lang="nl-NL" sz="1800" dirty="0" err="1"/>
              <a:t>Detecting</a:t>
            </a:r>
            <a:r>
              <a:rPr lang="nl-NL" sz="1800" dirty="0"/>
              <a:t> treatment-</a:t>
            </a:r>
            <a:r>
              <a:rPr lang="nl-NL" sz="1800" dirty="0" err="1"/>
              <a:t>subgroup</a:t>
            </a:r>
            <a:r>
              <a:rPr lang="nl-NL" sz="1800" dirty="0"/>
              <a:t> </a:t>
            </a:r>
            <a:r>
              <a:rPr lang="nl-NL" sz="1800" dirty="0" err="1"/>
              <a:t>interactions</a:t>
            </a:r>
            <a:r>
              <a:rPr lang="nl-NL" sz="1800" dirty="0"/>
              <a:t> in </a:t>
            </a:r>
            <a:r>
              <a:rPr lang="nl-NL" sz="1800" dirty="0" err="1"/>
              <a:t>clustered</a:t>
            </a:r>
            <a:r>
              <a:rPr lang="nl-NL" sz="1800" dirty="0"/>
              <a:t> data </a:t>
            </a:r>
            <a:r>
              <a:rPr lang="nl-NL" sz="1800" dirty="0" err="1"/>
              <a:t>with</a:t>
            </a:r>
            <a:r>
              <a:rPr lang="nl-NL" sz="1800" dirty="0"/>
              <a:t> </a:t>
            </a:r>
            <a:r>
              <a:rPr lang="nl-NL" sz="1800" dirty="0" err="1"/>
              <a:t>generalized</a:t>
            </a:r>
            <a:r>
              <a:rPr lang="nl-NL" sz="1800" dirty="0"/>
              <a:t> </a:t>
            </a:r>
            <a:r>
              <a:rPr lang="nl-NL" sz="1800" dirty="0" err="1"/>
              <a:t>linear</a:t>
            </a:r>
            <a:r>
              <a:rPr lang="nl-NL" sz="1800" dirty="0"/>
              <a:t> mixed-</a:t>
            </a:r>
            <a:r>
              <a:rPr lang="nl-NL" sz="1800" dirty="0" err="1"/>
              <a:t>effects</a:t>
            </a:r>
            <a:r>
              <a:rPr lang="nl-NL" sz="1800" dirty="0"/>
              <a:t> model trees. </a:t>
            </a:r>
            <a:r>
              <a:rPr lang="nl-NL" sz="1800" i="1" dirty="0" err="1"/>
              <a:t>Behavior</a:t>
            </a:r>
            <a:r>
              <a:rPr lang="nl-NL" sz="1800" i="1" dirty="0"/>
              <a:t> Research </a:t>
            </a:r>
            <a:r>
              <a:rPr lang="nl-NL" sz="1800" i="1" dirty="0" err="1"/>
              <a:t>Methods</a:t>
            </a:r>
            <a:r>
              <a:rPr lang="nl-NL" sz="1800" dirty="0"/>
              <a:t>, </a:t>
            </a:r>
            <a:r>
              <a:rPr lang="nl-NL" sz="1800" dirty="0">
                <a:hlinkClick r:id="rId2"/>
              </a:rPr>
              <a:t>https://doi.org/10.3758/s13428-017-0971-x</a:t>
            </a:r>
            <a:r>
              <a:rPr lang="nl-NL" sz="1800" dirty="0"/>
              <a:t> </a:t>
            </a:r>
            <a:r>
              <a:rPr lang="nl-NL" sz="1800" dirty="0" smtClean="0"/>
              <a:t>.</a:t>
            </a:r>
            <a:endParaRPr lang="nl-NL" sz="2100" i="1" dirty="0" smtClean="0"/>
          </a:p>
          <a:p>
            <a:pPr marL="457200" indent="-457200">
              <a:spcBef>
                <a:spcPts val="600"/>
              </a:spcBef>
              <a:buNone/>
            </a:pPr>
            <a:endParaRPr lang="nl-NL" sz="2100" i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B2BF-4453-40F5-9A7D-03BE52D3AF5F}" type="slidenum">
              <a:rPr lang="nl-NL" smtClean="0"/>
              <a:pPr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719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dataset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Aim: predict depression based on personality scales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Predictor variables: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- Neuroticism: n1 through n6, ntot</a:t>
            </a:r>
          </a:p>
          <a:p>
            <a:pPr marL="0" indent="0">
              <a:buNone/>
            </a:pPr>
            <a:r>
              <a:rPr lang="pt-BR" dirty="0" smtClean="0"/>
              <a:t>  - Extraversion: e1 through e6, etot </a:t>
            </a:r>
          </a:p>
          <a:p>
            <a:pPr marL="0" indent="0">
              <a:buNone/>
            </a:pPr>
            <a:r>
              <a:rPr lang="pt-BR" dirty="0" smtClean="0"/>
              <a:t>  - Openness to experience: open1 through open5, opentot </a:t>
            </a:r>
          </a:p>
          <a:p>
            <a:pPr marL="0" indent="0">
              <a:buNone/>
            </a:pPr>
            <a:r>
              <a:rPr lang="pt-BR" dirty="0" smtClean="0"/>
              <a:t>  - Altruism: altot</a:t>
            </a:r>
          </a:p>
          <a:p>
            <a:pPr marL="0" indent="0">
              <a:buNone/>
            </a:pPr>
            <a:r>
              <a:rPr lang="pt-BR" dirty="0" smtClean="0"/>
              <a:t>  - Conscientiousness: contot</a:t>
            </a:r>
          </a:p>
          <a:p>
            <a:pPr marL="0" indent="0">
              <a:buNone/>
            </a:pPr>
            <a:r>
              <a:rPr lang="pt-BR" dirty="0" smtClean="0"/>
              <a:t>  - Covariates: sex (sexo) and age (edad)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Response variable:</a:t>
            </a:r>
          </a:p>
          <a:p>
            <a:pPr marL="0" indent="0">
              <a:buNone/>
            </a:pPr>
            <a:r>
              <a:rPr lang="pt-BR" dirty="0" smtClean="0"/>
              <a:t>  - Beck Depression Inventory total score (bdi)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Sample size: N = 112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18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 code </a:t>
            </a:r>
            <a:r>
              <a:rPr lang="nl-NL" dirty="0" err="1" smtClean="0"/>
              <a:t>example</a:t>
            </a:r>
            <a:endParaRPr lang="nl-NL" dirty="0"/>
          </a:p>
        </p:txBody>
      </p:sp>
      <p:pic>
        <p:nvPicPr>
          <p:cNvPr id="4" name="Tijdelijke aanduiding voor inhoud 3" descr="stare at computer scre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1916832"/>
            <a:ext cx="4723297" cy="3816424"/>
          </a:xfrm>
        </p:spPr>
      </p:pic>
    </p:spTree>
    <p:extLst>
      <p:ext uri="{BB962C8B-B14F-4D97-AF65-F5344CB8AC3E}">
        <p14:creationId xmlns:p14="http://schemas.microsoft.com/office/powerpoint/2010/main" val="31181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Tree-</a:t>
            </a:r>
            <a:r>
              <a:rPr lang="nl-NL" dirty="0" err="1" smtClean="0"/>
              <a:t>growing</a:t>
            </a:r>
            <a:r>
              <a:rPr lang="nl-NL" dirty="0" smtClean="0"/>
              <a:t> </a:t>
            </a:r>
            <a:r>
              <a:rPr lang="nl-NL" dirty="0" err="1" smtClean="0"/>
              <a:t>algorithms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sz="3300" dirty="0" smtClean="0"/>
              <a:t>(e.g., CART)</a:t>
            </a:r>
            <a:endParaRPr lang="nl-NL" sz="3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nl-NL" dirty="0" smtClean="0"/>
                  <a:t>A </a:t>
                </a:r>
                <a:r>
                  <a:rPr lang="nl-NL" dirty="0" err="1" smtClean="0"/>
                  <a:t>decision</a:t>
                </a:r>
                <a:r>
                  <a:rPr lang="nl-NL" dirty="0" smtClean="0"/>
                  <a:t> tree </a:t>
                </a:r>
                <a:r>
                  <a:rPr lang="nl-NL" dirty="0" err="1" smtClean="0"/>
                  <a:t>divides</a:t>
                </a:r>
                <a:r>
                  <a:rPr lang="nl-NL" dirty="0" smtClean="0"/>
                  <a:t> {X</a:t>
                </a:r>
                <a:r>
                  <a:rPr lang="nl-NL" baseline="-25000" dirty="0" smtClean="0"/>
                  <a:t>1</a:t>
                </a:r>
                <a:r>
                  <a:rPr lang="nl-NL" dirty="0" smtClean="0"/>
                  <a:t>, X</a:t>
                </a:r>
                <a:r>
                  <a:rPr lang="nl-NL" baseline="-25000" dirty="0" smtClean="0"/>
                  <a:t>2</a:t>
                </a:r>
                <a:r>
                  <a:rPr lang="nl-NL" dirty="0" smtClean="0"/>
                  <a:t>, …, X</a:t>
                </a:r>
                <a:r>
                  <a:rPr lang="nl-NL" baseline="-25000" dirty="0" smtClean="0"/>
                  <a:t>P</a:t>
                </a:r>
                <a:r>
                  <a:rPr lang="nl-NL" dirty="0" smtClean="0"/>
                  <a:t>} </a:t>
                </a:r>
                <a:r>
                  <a:rPr lang="nl-NL" dirty="0" err="1" smtClean="0"/>
                  <a:t>into</a:t>
                </a:r>
                <a:r>
                  <a:rPr lang="nl-NL" dirty="0" smtClean="0"/>
                  <a:t> a set of </a:t>
                </a:r>
                <a:r>
                  <a:rPr lang="nl-NL" dirty="0" err="1" smtClean="0"/>
                  <a:t>distinct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regions</a:t>
                </a:r>
                <a:r>
                  <a:rPr lang="nl-NL" dirty="0" smtClean="0"/>
                  <a:t> {R</a:t>
                </a:r>
                <a:r>
                  <a:rPr lang="nl-NL" baseline="-25000" dirty="0" smtClean="0"/>
                  <a:t>1</a:t>
                </a:r>
                <a:r>
                  <a:rPr lang="nl-NL" dirty="0" smtClean="0"/>
                  <a:t>, R</a:t>
                </a:r>
                <a:r>
                  <a:rPr lang="nl-NL" baseline="-25000" dirty="0" smtClean="0"/>
                  <a:t>2</a:t>
                </a:r>
                <a:r>
                  <a:rPr lang="nl-NL" dirty="0" smtClean="0"/>
                  <a:t>, …, R</a:t>
                </a:r>
                <a:r>
                  <a:rPr lang="nl-NL" baseline="-25000" dirty="0" smtClean="0"/>
                  <a:t>J</a:t>
                </a:r>
                <a:r>
                  <a:rPr lang="nl-NL" dirty="0" smtClean="0"/>
                  <a:t>}, </a:t>
                </a:r>
                <a:r>
                  <a:rPr lang="nl-NL" dirty="0" err="1" smtClean="0"/>
                  <a:t>corresponding</a:t>
                </a:r>
                <a:r>
                  <a:rPr lang="nl-NL" dirty="0" smtClean="0"/>
                  <a:t> to the terminal </a:t>
                </a:r>
                <a:r>
                  <a:rPr lang="nl-NL" dirty="0" err="1" smtClean="0"/>
                  <a:t>nodes</a:t>
                </a:r>
                <a:r>
                  <a:rPr lang="nl-NL" dirty="0" smtClean="0"/>
                  <a:t> of the tree</a:t>
                </a:r>
                <a:endParaRPr lang="en-US" dirty="0" smtClean="0"/>
              </a:p>
              <a:p>
                <a:pPr>
                  <a:spcBef>
                    <a:spcPts val="600"/>
                  </a:spcBef>
                </a:pPr>
                <a:r>
                  <a:rPr lang="en-US" dirty="0" smtClean="0"/>
                  <a:t>Regions should be as similar (pure) as possible with respect to the outcome Y</a:t>
                </a:r>
              </a:p>
              <a:p>
                <a:pPr lvl="1">
                  <a:spcBef>
                    <a:spcPts val="600"/>
                  </a:spcBef>
                  <a:spcAft>
                    <a:spcPts val="1200"/>
                  </a:spcAft>
                  <a:buFontTx/>
                  <a:buChar char="-"/>
                </a:pPr>
                <a:r>
                  <a:rPr lang="en-US" dirty="0"/>
                  <a:t>T</a:t>
                </a:r>
                <a:r>
                  <a:rPr lang="en-US" dirty="0" smtClean="0"/>
                  <a:t>hat is: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(Y) should be as small as possible within each region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dirty="0" smtClean="0"/>
                  <a:t>Finding regions </a:t>
                </a:r>
                <a:r>
                  <a:rPr lang="nl-NL" dirty="0" smtClean="0"/>
                  <a:t>{R</a:t>
                </a:r>
                <a:r>
                  <a:rPr lang="nl-NL" baseline="-25000" dirty="0" smtClean="0"/>
                  <a:t>1</a:t>
                </a:r>
                <a:r>
                  <a:rPr lang="nl-NL" dirty="0" smtClean="0"/>
                  <a:t>, R</a:t>
                </a:r>
                <a:r>
                  <a:rPr lang="nl-NL" baseline="-25000" dirty="0" smtClean="0"/>
                  <a:t>2</a:t>
                </a:r>
                <a:r>
                  <a:rPr lang="nl-NL" dirty="0" smtClean="0"/>
                  <a:t>, …, R</a:t>
                </a:r>
                <a:r>
                  <a:rPr lang="nl-NL" baseline="-25000" dirty="0" smtClean="0"/>
                  <a:t>J</a:t>
                </a:r>
                <a:r>
                  <a:rPr lang="en-US" dirty="0" smtClean="0"/>
                  <a:t>} that provide a global optimum is computationally difficult (often infeasible)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/>
                  <a:t>Most tree-growing algorithms turn it into a feasible task by employing:</a:t>
                </a:r>
                <a:endParaRPr lang="nl-NL" dirty="0" smtClean="0"/>
              </a:p>
              <a:p>
                <a:pPr lvl="1">
                  <a:spcBef>
                    <a:spcPts val="600"/>
                  </a:spcBef>
                  <a:buFontTx/>
                  <a:buChar char="-"/>
                </a:pPr>
                <a:r>
                  <a:rPr lang="nl-NL" dirty="0" err="1" smtClean="0"/>
                  <a:t>Rectangular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regions</a:t>
                </a:r>
                <a:r>
                  <a:rPr lang="nl-NL" dirty="0" smtClean="0"/>
                  <a:t> (i.e., </a:t>
                </a:r>
                <a:r>
                  <a:rPr lang="nl-NL" dirty="0" err="1" smtClean="0"/>
                  <a:t>each</a:t>
                </a:r>
                <a:r>
                  <a:rPr lang="nl-NL" dirty="0" smtClean="0"/>
                  <a:t> split </a:t>
                </a:r>
                <a:r>
                  <a:rPr lang="nl-NL" dirty="0" err="1" smtClean="0"/>
                  <a:t>defined</a:t>
                </a:r>
                <a:r>
                  <a:rPr lang="nl-NL" dirty="0" smtClean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a single </a:t>
                </a:r>
                <a:r>
                  <a:rPr lang="nl-NL" dirty="0" err="1" smtClean="0"/>
                  <a:t>variable</a:t>
                </a:r>
                <a:r>
                  <a:rPr lang="nl-NL" dirty="0"/>
                  <a:t>)</a:t>
                </a:r>
                <a:endParaRPr lang="nl-NL" dirty="0" smtClean="0"/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r>
                  <a:rPr lang="en-US" dirty="0" smtClean="0"/>
                  <a:t>Only t</a:t>
                </a:r>
                <a:r>
                  <a:rPr lang="nl-NL" dirty="0" smtClean="0"/>
                  <a:t>wo-way splits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  <a:buFontTx/>
                  <a:buChar char="-"/>
                </a:pPr>
                <a:r>
                  <a:rPr lang="nl-NL" dirty="0" err="1" smtClean="0"/>
                  <a:t>Greedy</a:t>
                </a:r>
                <a:r>
                  <a:rPr lang="nl-NL" dirty="0" smtClean="0"/>
                  <a:t> search (</a:t>
                </a:r>
                <a:r>
                  <a:rPr lang="nl-NL" i="1" dirty="0" err="1" smtClean="0"/>
                  <a:t>current</a:t>
                </a:r>
                <a:r>
                  <a:rPr lang="nl-NL" i="1" dirty="0" smtClean="0"/>
                  <a:t> </a:t>
                </a:r>
                <a:r>
                  <a:rPr lang="nl-NL" dirty="0" smtClean="0"/>
                  <a:t>best split is </a:t>
                </a:r>
                <a:r>
                  <a:rPr lang="nl-NL" dirty="0" err="1" smtClean="0"/>
                  <a:t>selected</a:t>
                </a:r>
                <a:r>
                  <a:rPr lang="nl-NL" dirty="0" smtClean="0"/>
                  <a:t> in </a:t>
                </a:r>
                <a:r>
                  <a:rPr lang="nl-NL" dirty="0" err="1" smtClean="0"/>
                  <a:t>each</a:t>
                </a:r>
                <a:r>
                  <a:rPr lang="nl-NL" dirty="0" smtClean="0"/>
                  <a:t> step, no </a:t>
                </a:r>
                <a:r>
                  <a:rPr lang="nl-NL" dirty="0" err="1" smtClean="0"/>
                  <a:t>looking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ahead</a:t>
                </a:r>
                <a:r>
                  <a:rPr lang="nl-NL" dirty="0" smtClean="0"/>
                  <a:t>)</a:t>
                </a:r>
                <a:endParaRPr lang="en-US" dirty="0" smtClean="0"/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dirty="0" smtClean="0"/>
                  <a:t>Once tree is constructed, the </a:t>
                </a:r>
                <a:r>
                  <a:rPr lang="en-US" dirty="0"/>
                  <a:t>mean </a:t>
                </a:r>
                <a:r>
                  <a:rPr lang="en-US" dirty="0" smtClean="0"/>
                  <a:t>of </a:t>
                </a:r>
                <a:r>
                  <a:rPr lang="en-US" dirty="0"/>
                  <a:t>the outcome variable Y in region </a:t>
                </a:r>
                <a:r>
                  <a:rPr lang="nl-NL" dirty="0" err="1"/>
                  <a:t>R</a:t>
                </a:r>
                <a:r>
                  <a:rPr lang="nl-NL" baseline="-25000" dirty="0" err="1"/>
                  <a:t>j</a:t>
                </a:r>
                <a:r>
                  <a:rPr lang="nl-NL" baseline="-25000" dirty="0"/>
                  <a:t> </a:t>
                </a:r>
                <a:r>
                  <a:rPr lang="en-US" dirty="0"/>
                  <a:t>gives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 for new observations (sometimes, median may be preferred)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 rotWithShape="1">
                <a:blip r:embed="rId3"/>
                <a:stretch>
                  <a:fillRect l="-593" t="-168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Splitting</a:t>
            </a:r>
            <a:r>
              <a:rPr lang="nl-NL" dirty="0" smtClean="0"/>
              <a:t> criteria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nl-NL" dirty="0" smtClean="0"/>
              <a:t>At </a:t>
            </a:r>
            <a:r>
              <a:rPr lang="nl-NL" dirty="0" err="1" smtClean="0"/>
              <a:t>each</a:t>
            </a:r>
            <a:r>
              <a:rPr lang="nl-NL" dirty="0" smtClean="0"/>
              <a:t> step, we </a:t>
            </a:r>
            <a:r>
              <a:rPr lang="nl-NL" dirty="0" err="1" smtClean="0"/>
              <a:t>seek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r>
              <a:rPr lang="nl-NL" dirty="0" smtClean="0"/>
              <a:t> </a:t>
            </a:r>
            <a:r>
              <a:rPr lang="nl-NL" i="1" dirty="0" smtClean="0"/>
              <a:t>j</a:t>
            </a:r>
            <a:r>
              <a:rPr lang="nl-NL" dirty="0" smtClean="0"/>
              <a:t> and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nl-NL" i="1" dirty="0" smtClean="0"/>
              <a:t>s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define</a:t>
            </a:r>
            <a:r>
              <a:rPr lang="nl-NL" dirty="0" smtClean="0"/>
              <a:t> </a:t>
            </a:r>
          </a:p>
          <a:p>
            <a:pPr>
              <a:buNone/>
            </a:pPr>
            <a:r>
              <a:rPr lang="nl-NL" dirty="0" smtClean="0"/>
              <a:t>	</a:t>
            </a:r>
            <a:r>
              <a:rPr lang="nl-NL" dirty="0" err="1" smtClean="0"/>
              <a:t>R</a:t>
            </a:r>
            <a:r>
              <a:rPr lang="nl-NL" baseline="-25000" dirty="0" err="1" smtClean="0"/>
              <a:t>left</a:t>
            </a:r>
            <a:r>
              <a:rPr lang="nl-NL" dirty="0" smtClean="0"/>
              <a:t>(</a:t>
            </a:r>
            <a:r>
              <a:rPr lang="nl-NL" i="1" dirty="0" smtClean="0"/>
              <a:t>j</a:t>
            </a:r>
            <a:r>
              <a:rPr lang="nl-NL" dirty="0" smtClean="0"/>
              <a:t>,</a:t>
            </a:r>
            <a:r>
              <a:rPr lang="nl-NL" i="1" dirty="0" smtClean="0"/>
              <a:t>s</a:t>
            </a:r>
            <a:r>
              <a:rPr lang="nl-NL" dirty="0" smtClean="0"/>
              <a:t>) = { </a:t>
            </a:r>
            <a:r>
              <a:rPr lang="nl-NL" i="1" dirty="0" smtClean="0"/>
              <a:t>X</a:t>
            </a:r>
            <a:r>
              <a:rPr lang="nl-NL" dirty="0" smtClean="0"/>
              <a:t> | </a:t>
            </a:r>
            <a:r>
              <a:rPr lang="nl-NL" i="1" dirty="0" err="1" smtClean="0"/>
              <a:t>X</a:t>
            </a:r>
            <a:r>
              <a:rPr lang="nl-NL" i="1" baseline="-25000" dirty="0" err="1" smtClean="0"/>
              <a:t>j</a:t>
            </a:r>
            <a:r>
              <a:rPr lang="nl-NL" dirty="0" smtClean="0"/>
              <a:t> &lt; </a:t>
            </a:r>
            <a:r>
              <a:rPr lang="nl-NL" i="1" dirty="0" smtClean="0"/>
              <a:t>s </a:t>
            </a:r>
            <a:r>
              <a:rPr lang="nl-NL" dirty="0" smtClean="0"/>
              <a:t>} and </a:t>
            </a:r>
            <a:r>
              <a:rPr lang="nl-NL" dirty="0" err="1" smtClean="0"/>
              <a:t>R</a:t>
            </a:r>
            <a:r>
              <a:rPr lang="nl-NL" baseline="-25000" dirty="0" err="1" smtClean="0"/>
              <a:t>right</a:t>
            </a:r>
            <a:r>
              <a:rPr lang="nl-NL" dirty="0" smtClean="0"/>
              <a:t>(</a:t>
            </a:r>
            <a:r>
              <a:rPr lang="nl-NL" i="1" dirty="0" smtClean="0"/>
              <a:t>j</a:t>
            </a:r>
            <a:r>
              <a:rPr lang="nl-NL" dirty="0" smtClean="0"/>
              <a:t>,</a:t>
            </a:r>
            <a:r>
              <a:rPr lang="nl-NL" i="1" dirty="0" smtClean="0"/>
              <a:t>s</a:t>
            </a:r>
            <a:r>
              <a:rPr lang="nl-NL" dirty="0" smtClean="0"/>
              <a:t>) = { </a:t>
            </a:r>
            <a:r>
              <a:rPr lang="nl-NL" i="1" dirty="0" smtClean="0"/>
              <a:t>X</a:t>
            </a:r>
            <a:r>
              <a:rPr lang="nl-NL" dirty="0" smtClean="0"/>
              <a:t> | </a:t>
            </a:r>
            <a:r>
              <a:rPr lang="nl-NL" i="1" dirty="0" err="1" smtClean="0"/>
              <a:t>X</a:t>
            </a:r>
            <a:r>
              <a:rPr lang="nl-NL" i="1" baseline="-25000" dirty="0" err="1" smtClean="0"/>
              <a:t>j</a:t>
            </a:r>
            <a:r>
              <a:rPr lang="nl-NL" dirty="0" smtClean="0"/>
              <a:t> </a:t>
            </a:r>
            <a:r>
              <a:rPr lang="nl-NL" dirty="0" smtClean="0">
                <a:latin typeface="Arial"/>
                <a:cs typeface="Arial"/>
              </a:rPr>
              <a:t>≥</a:t>
            </a:r>
            <a:r>
              <a:rPr lang="nl-NL" dirty="0" smtClean="0"/>
              <a:t> </a:t>
            </a:r>
            <a:r>
              <a:rPr lang="nl-NL" i="1" dirty="0" smtClean="0"/>
              <a:t>s </a:t>
            </a:r>
            <a:r>
              <a:rPr lang="nl-NL" dirty="0" smtClean="0"/>
              <a:t>} , </a:t>
            </a:r>
          </a:p>
          <a:p>
            <a:pPr>
              <a:buNone/>
            </a:pPr>
            <a:r>
              <a:rPr lang="nl-NL" dirty="0" smtClean="0"/>
              <a:t>	</a:t>
            </a:r>
            <a:r>
              <a:rPr lang="nl-NL" dirty="0" err="1" smtClean="0"/>
              <a:t>which</a:t>
            </a:r>
            <a:r>
              <a:rPr lang="nl-NL" dirty="0" smtClean="0"/>
              <a:t> </a:t>
            </a:r>
            <a:r>
              <a:rPr lang="nl-NL" dirty="0" err="1" smtClean="0"/>
              <a:t>minimize</a:t>
            </a:r>
            <a:r>
              <a:rPr lang="nl-NL" dirty="0" smtClean="0"/>
              <a:t> the </a:t>
            </a:r>
            <a:r>
              <a:rPr lang="nl-NL" dirty="0" err="1" smtClean="0"/>
              <a:t>sum</a:t>
            </a:r>
            <a:r>
              <a:rPr lang="nl-NL" dirty="0" smtClean="0"/>
              <a:t> of the </a:t>
            </a:r>
            <a:r>
              <a:rPr lang="nl-NL" b="1" dirty="0" smtClean="0"/>
              <a:t>loss </a:t>
            </a:r>
            <a:r>
              <a:rPr lang="nl-NL" b="1" dirty="0" err="1" smtClean="0"/>
              <a:t>function</a:t>
            </a:r>
            <a:r>
              <a:rPr lang="nl-NL" b="1" dirty="0" smtClean="0"/>
              <a:t> </a:t>
            </a:r>
            <a:r>
              <a:rPr lang="nl-NL" dirty="0" smtClean="0"/>
              <a:t>in </a:t>
            </a:r>
            <a:r>
              <a:rPr lang="nl-NL" dirty="0" err="1" smtClean="0"/>
              <a:t>both</a:t>
            </a:r>
            <a:r>
              <a:rPr lang="nl-NL" dirty="0" smtClean="0"/>
              <a:t> </a:t>
            </a:r>
            <a:r>
              <a:rPr lang="nl-NL" dirty="0" err="1" smtClean="0"/>
              <a:t>regions</a:t>
            </a:r>
            <a:endParaRPr lang="nl-NL" dirty="0" smtClean="0"/>
          </a:p>
          <a:p>
            <a:pPr>
              <a:lnSpc>
                <a:spcPct val="140000"/>
              </a:lnSpc>
              <a:buNone/>
            </a:pPr>
            <a:r>
              <a:rPr lang="nl-NL" dirty="0" smtClean="0"/>
              <a:t>Different loss </a:t>
            </a:r>
            <a:r>
              <a:rPr lang="nl-NL" dirty="0" err="1" smtClean="0"/>
              <a:t>functions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, e.g.,</a:t>
            </a:r>
          </a:p>
          <a:p>
            <a:pPr>
              <a:lnSpc>
                <a:spcPct val="140000"/>
              </a:lnSpc>
              <a:buNone/>
            </a:pPr>
            <a:r>
              <a:rPr lang="nl-NL" dirty="0" smtClean="0"/>
              <a:t>	</a:t>
            </a:r>
            <a:r>
              <a:rPr lang="nl-NL" dirty="0" err="1" smtClean="0"/>
              <a:t>Regression</a:t>
            </a:r>
            <a:r>
              <a:rPr lang="nl-NL" dirty="0" smtClean="0"/>
              <a:t> trees:</a:t>
            </a:r>
          </a:p>
          <a:p>
            <a:pPr>
              <a:lnSpc>
                <a:spcPct val="140000"/>
              </a:lnSpc>
              <a:buNone/>
            </a:pPr>
            <a:r>
              <a:rPr lang="nl-NL" dirty="0" smtClean="0"/>
              <a:t>		Absolute loss: </a:t>
            </a:r>
          </a:p>
          <a:p>
            <a:pPr>
              <a:lnSpc>
                <a:spcPct val="140000"/>
              </a:lnSpc>
              <a:buNone/>
            </a:pPr>
            <a:r>
              <a:rPr lang="nl-NL" dirty="0" smtClean="0"/>
              <a:t>		</a:t>
            </a:r>
            <a:r>
              <a:rPr lang="nl-NL" b="1" dirty="0" err="1" smtClean="0"/>
              <a:t>Squared</a:t>
            </a:r>
            <a:r>
              <a:rPr lang="nl-NL" b="1" dirty="0" smtClean="0"/>
              <a:t> </a:t>
            </a:r>
            <a:r>
              <a:rPr lang="nl-NL" b="1" dirty="0" err="1" smtClean="0"/>
              <a:t>error</a:t>
            </a:r>
            <a:r>
              <a:rPr lang="nl-NL" b="1" dirty="0" smtClean="0"/>
              <a:t> loss</a:t>
            </a:r>
            <a:r>
              <a:rPr lang="nl-NL" dirty="0" smtClean="0"/>
              <a:t>:</a:t>
            </a:r>
          </a:p>
          <a:p>
            <a:pPr>
              <a:lnSpc>
                <a:spcPct val="140000"/>
              </a:lnSpc>
              <a:buNone/>
            </a:pPr>
            <a:r>
              <a:rPr lang="nl-NL" dirty="0" smtClean="0"/>
              <a:t>	</a:t>
            </a:r>
            <a:r>
              <a:rPr lang="nl-NL" dirty="0" err="1" smtClean="0"/>
              <a:t>Classification</a:t>
            </a:r>
            <a:r>
              <a:rPr lang="nl-NL" dirty="0" smtClean="0"/>
              <a:t> trees:</a:t>
            </a:r>
          </a:p>
          <a:p>
            <a:pPr>
              <a:lnSpc>
                <a:spcPct val="140000"/>
              </a:lnSpc>
              <a:buNone/>
            </a:pPr>
            <a:r>
              <a:rPr lang="nl-NL" dirty="0" smtClean="0"/>
              <a:t>		</a:t>
            </a:r>
            <a:r>
              <a:rPr lang="nl-NL" dirty="0" err="1" smtClean="0"/>
              <a:t>Classification</a:t>
            </a:r>
            <a:r>
              <a:rPr lang="nl-NL" dirty="0" smtClean="0"/>
              <a:t> </a:t>
            </a:r>
            <a:r>
              <a:rPr lang="nl-NL" dirty="0" err="1" smtClean="0"/>
              <a:t>error</a:t>
            </a:r>
            <a:r>
              <a:rPr lang="nl-NL" dirty="0" smtClean="0"/>
              <a:t>:</a:t>
            </a:r>
          </a:p>
          <a:p>
            <a:pPr>
              <a:lnSpc>
                <a:spcPct val="140000"/>
              </a:lnSpc>
              <a:buNone/>
            </a:pPr>
            <a:r>
              <a:rPr lang="nl-NL" dirty="0" smtClean="0"/>
              <a:t>		</a:t>
            </a:r>
            <a:r>
              <a:rPr lang="nl-NL" b="1" dirty="0" smtClean="0"/>
              <a:t>Gini index</a:t>
            </a:r>
            <a:r>
              <a:rPr lang="nl-NL" dirty="0" smtClean="0"/>
              <a:t>:</a:t>
            </a:r>
          </a:p>
          <a:p>
            <a:pPr>
              <a:lnSpc>
                <a:spcPct val="140000"/>
              </a:lnSpc>
              <a:buNone/>
            </a:pPr>
            <a:r>
              <a:rPr lang="nl-NL" dirty="0" smtClean="0"/>
              <a:t>		</a:t>
            </a:r>
            <a:r>
              <a:rPr lang="nl-NL" dirty="0" err="1" smtClean="0"/>
              <a:t>Cross-entropy</a:t>
            </a:r>
            <a:r>
              <a:rPr lang="nl-NL" dirty="0" smtClean="0"/>
              <a:t>:</a:t>
            </a:r>
            <a:endParaRPr lang="nl-N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707904" y="5085184"/>
          <a:ext cx="1809513" cy="462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Vergelijking" r:id="rId3" imgW="1091880" imgH="279360" progId="Equation.3">
                  <p:embed/>
                </p:oleObj>
              </mc:Choice>
              <mc:Fallback>
                <p:oleObj name="Vergelijking" r:id="rId3" imgW="109188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085184"/>
                        <a:ext cx="1809513" cy="4628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699792" y="5373216"/>
          <a:ext cx="1870050" cy="655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Vergelijking" r:id="rId5" imgW="1231560" imgH="431640" progId="Equation.3">
                  <p:embed/>
                </p:oleObj>
              </mc:Choice>
              <mc:Fallback>
                <p:oleObj name="Vergelijking" r:id="rId5" imgW="123156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373216"/>
                        <a:ext cx="1870050" cy="6554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275856" y="5877272"/>
          <a:ext cx="1848911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Vergelijking" r:id="rId7" imgW="1231560" imgH="431640" progId="Equation.3">
                  <p:embed/>
                </p:oleObj>
              </mc:Choice>
              <mc:Fallback>
                <p:oleObj name="Vergelijking" r:id="rId7" imgW="123156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877272"/>
                        <a:ext cx="1848911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3635896" y="4005064"/>
          <a:ext cx="158273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Vergelijking" r:id="rId9" imgW="939600" imgH="368280" progId="Equation.3">
                  <p:embed/>
                </p:oleObj>
              </mc:Choice>
              <mc:Fallback>
                <p:oleObj name="Vergelijking" r:id="rId9" imgW="939600" imgH="368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005064"/>
                        <a:ext cx="1582738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2987824" y="3501008"/>
          <a:ext cx="147637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Vergelijking" r:id="rId11" imgW="876240" imgH="368280" progId="Equation.3">
                  <p:embed/>
                </p:oleObj>
              </mc:Choice>
              <mc:Fallback>
                <p:oleObj name="Vergelijking" r:id="rId11" imgW="876240" imgH="3682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501008"/>
                        <a:ext cx="1476375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hoek 9"/>
          <p:cNvSpPr/>
          <p:nvPr/>
        </p:nvSpPr>
        <p:spPr>
          <a:xfrm>
            <a:off x="5652120" y="3212976"/>
            <a:ext cx="3312368" cy="158417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nl-NL" dirty="0" err="1" smtClean="0"/>
              <a:t>Squared</a:t>
            </a:r>
            <a:r>
              <a:rPr lang="nl-NL" dirty="0" smtClean="0"/>
              <a:t> error </a:t>
            </a:r>
            <a:r>
              <a:rPr lang="nl-NL" dirty="0" err="1" smtClean="0"/>
              <a:t>loss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Gini index are most </a:t>
            </a:r>
            <a:r>
              <a:rPr lang="nl-NL" dirty="0" err="1" smtClean="0"/>
              <a:t>often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endParaRPr lang="nl-NL" dirty="0" smtClean="0"/>
          </a:p>
          <a:p>
            <a:pPr algn="ctr">
              <a:spcAft>
                <a:spcPts val="600"/>
              </a:spcAft>
            </a:pPr>
            <a:r>
              <a:rPr lang="nl-NL" dirty="0" smtClean="0"/>
              <a:t>Both </a:t>
            </a:r>
            <a:r>
              <a:rPr lang="nl-NL" dirty="0" err="1" smtClean="0"/>
              <a:t>minimize</a:t>
            </a:r>
            <a:r>
              <a:rPr lang="nl-NL" dirty="0" smtClean="0"/>
              <a:t> the </a:t>
            </a:r>
            <a:r>
              <a:rPr lang="nl-NL" u="sng" dirty="0" err="1" smtClean="0"/>
              <a:t>variance</a:t>
            </a:r>
            <a:r>
              <a:rPr lang="nl-NL" dirty="0" smtClean="0"/>
              <a:t> </a:t>
            </a:r>
            <a:r>
              <a:rPr lang="nl-NL" dirty="0" err="1" smtClean="0"/>
              <a:t>within</a:t>
            </a:r>
            <a:r>
              <a:rPr lang="nl-NL" dirty="0" smtClean="0"/>
              <a:t> </a:t>
            </a:r>
            <a:r>
              <a:rPr lang="nl-NL" dirty="0" err="1" smtClean="0"/>
              <a:t>every</a:t>
            </a:r>
            <a:r>
              <a:rPr lang="nl-NL" dirty="0" smtClean="0"/>
              <a:t> terminal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dirty="0" err="1" smtClean="0"/>
              <a:t>Comparing</a:t>
            </a:r>
            <a:r>
              <a:rPr lang="nl-NL" dirty="0" smtClean="0"/>
              <a:t> </a:t>
            </a:r>
            <a:r>
              <a:rPr lang="nl-NL" dirty="0" err="1"/>
              <a:t>misclassification</a:t>
            </a:r>
            <a:r>
              <a:rPr lang="nl-NL" dirty="0"/>
              <a:t> indices</a:t>
            </a:r>
          </a:p>
        </p:txBody>
      </p:sp>
    </p:spTree>
    <p:extLst>
      <p:ext uri="{BB962C8B-B14F-4D97-AF65-F5344CB8AC3E}">
        <p14:creationId xmlns:p14="http://schemas.microsoft.com/office/powerpoint/2010/main" val="219431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Trees do not provide optimal predictive accuracy, because:</a:t>
            </a:r>
            <a:endParaRPr lang="nl-NL" dirty="0"/>
          </a:p>
          <a:p>
            <a:pPr>
              <a:buFontTx/>
              <a:buChar char="-"/>
            </a:pPr>
            <a:r>
              <a:rPr lang="nl-NL" dirty="0" smtClean="0"/>
              <a:t>Small trees have low </a:t>
            </a:r>
            <a:r>
              <a:rPr lang="nl-NL" dirty="0" err="1" smtClean="0"/>
              <a:t>variance</a:t>
            </a:r>
            <a:r>
              <a:rPr lang="nl-NL" dirty="0" smtClean="0"/>
              <a:t>, but (</a:t>
            </a:r>
            <a:r>
              <a:rPr lang="nl-NL" dirty="0" err="1" smtClean="0"/>
              <a:t>likely</a:t>
            </a:r>
            <a:r>
              <a:rPr lang="nl-NL" dirty="0" smtClean="0"/>
              <a:t>) high bias</a:t>
            </a:r>
          </a:p>
          <a:p>
            <a:pPr>
              <a:buFontTx/>
              <a:buChar char="-"/>
            </a:pPr>
            <a:r>
              <a:rPr lang="nl-NL" dirty="0" smtClean="0"/>
              <a:t>Large trees have low bias, but high </a:t>
            </a:r>
            <a:r>
              <a:rPr lang="nl-NL" dirty="0" err="1" smtClean="0"/>
              <a:t>variance</a:t>
            </a:r>
            <a:endParaRPr lang="nl-NL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 l="31818" t="58314" r="32762" b="10797"/>
          <a:stretch>
            <a:fillRect/>
          </a:stretch>
        </p:blipFill>
        <p:spPr bwMode="auto">
          <a:xfrm>
            <a:off x="4391471" y="3749439"/>
            <a:ext cx="4752529" cy="2330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bad</a:t>
            </a:r>
            <a:endParaRPr lang="nl-NL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l="31818" t="28172" r="33277" b="40480"/>
          <a:stretch>
            <a:fillRect/>
          </a:stretch>
        </p:blipFill>
        <p:spPr bwMode="auto">
          <a:xfrm>
            <a:off x="0" y="3789040"/>
            <a:ext cx="4536504" cy="229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11985</TotalTime>
  <Words>2058</Words>
  <Application>Microsoft Office PowerPoint</Application>
  <PresentationFormat>On-screen Show (4:3)</PresentationFormat>
  <Paragraphs>274</Paragraphs>
  <Slides>36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Office-thema</vt:lpstr>
      <vt:lpstr>Vergelijking</vt:lpstr>
      <vt:lpstr>Statistical learning and prediction</vt:lpstr>
      <vt:lpstr>Trees</vt:lpstr>
      <vt:lpstr>Example dataset</vt:lpstr>
      <vt:lpstr>Example dataset</vt:lpstr>
      <vt:lpstr>R code example</vt:lpstr>
      <vt:lpstr>Tree-growing algorithms  (e.g., CART)</vt:lpstr>
      <vt:lpstr>Splitting criteria</vt:lpstr>
      <vt:lpstr>Exercise 1</vt:lpstr>
      <vt:lpstr>The bad</vt:lpstr>
      <vt:lpstr>The ugly - I: Instability </vt:lpstr>
      <vt:lpstr>R code example</vt:lpstr>
      <vt:lpstr>Balancing bias and variance</vt:lpstr>
      <vt:lpstr>The ugly – II: Biased variable selection</vt:lpstr>
      <vt:lpstr>Unbiased recursive partitioning</vt:lpstr>
      <vt:lpstr>Conditional inference trees</vt:lpstr>
      <vt:lpstr>Exercise 2</vt:lpstr>
      <vt:lpstr>Trees</vt:lpstr>
      <vt:lpstr>Tree ensembles</vt:lpstr>
      <vt:lpstr>Ensemble learning</vt:lpstr>
      <vt:lpstr>Ensemble learning</vt:lpstr>
      <vt:lpstr>Bagging</vt:lpstr>
      <vt:lpstr>Random forests</vt:lpstr>
      <vt:lpstr>Tuning parameters (bagging and random forests)</vt:lpstr>
      <vt:lpstr>R code example</vt:lpstr>
      <vt:lpstr>Out-of-bag error estimation</vt:lpstr>
      <vt:lpstr>Interpretation</vt:lpstr>
      <vt:lpstr>Boosting</vt:lpstr>
      <vt:lpstr>Pseudo response variable in boosting</vt:lpstr>
      <vt:lpstr>Tuning parameters (boosting)</vt:lpstr>
      <vt:lpstr>Question</vt:lpstr>
      <vt:lpstr>Ensemble methods: general view</vt:lpstr>
      <vt:lpstr>Ensemble methods: general view</vt:lpstr>
      <vt:lpstr>Ensemble methods: general view</vt:lpstr>
      <vt:lpstr>R code example</vt:lpstr>
      <vt:lpstr>Trees and ensembles: Concluding remarks</vt:lpstr>
      <vt:lpstr>PowerPoint Presentation</vt:lpstr>
    </vt:vector>
  </TitlesOfParts>
  <Company>Vrije Universiteit Amsterdam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and prediction</dc:title>
  <dc:creator>User</dc:creator>
  <cp:lastModifiedBy>Fokkema, M.</cp:lastModifiedBy>
  <cp:revision>110</cp:revision>
  <dcterms:created xsi:type="dcterms:W3CDTF">2015-11-06T18:03:15Z</dcterms:created>
  <dcterms:modified xsi:type="dcterms:W3CDTF">2018-01-25T12:41:14Z</dcterms:modified>
</cp:coreProperties>
</file>