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335" r:id="rId4"/>
    <p:sldId id="336" r:id="rId5"/>
    <p:sldId id="337" r:id="rId6"/>
    <p:sldId id="338" r:id="rId7"/>
    <p:sldId id="266" r:id="rId8"/>
    <p:sldId id="267" r:id="rId9"/>
    <p:sldId id="268" r:id="rId10"/>
    <p:sldId id="269" r:id="rId11"/>
    <p:sldId id="270" r:id="rId12"/>
    <p:sldId id="315" r:id="rId13"/>
    <p:sldId id="272" r:id="rId14"/>
    <p:sldId id="273" r:id="rId15"/>
    <p:sldId id="316" r:id="rId16"/>
    <p:sldId id="329" r:id="rId17"/>
    <p:sldId id="298" r:id="rId18"/>
    <p:sldId id="299" r:id="rId19"/>
    <p:sldId id="300" r:id="rId20"/>
    <p:sldId id="308" r:id="rId21"/>
    <p:sldId id="302" r:id="rId22"/>
    <p:sldId id="339" r:id="rId23"/>
    <p:sldId id="276" r:id="rId24"/>
    <p:sldId id="277" r:id="rId25"/>
    <p:sldId id="283" r:id="rId26"/>
    <p:sldId id="285" r:id="rId27"/>
    <p:sldId id="284" r:id="rId28"/>
    <p:sldId id="286" r:id="rId29"/>
    <p:sldId id="307" r:id="rId30"/>
    <p:sldId id="328" r:id="rId31"/>
    <p:sldId id="327" r:id="rId32"/>
    <p:sldId id="290" r:id="rId33"/>
    <p:sldId id="291" r:id="rId34"/>
    <p:sldId id="292" r:id="rId35"/>
    <p:sldId id="293" r:id="rId36"/>
    <p:sldId id="303" r:id="rId37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5"/>
    <p:restoredTop sz="50000" autoAdjust="0"/>
  </p:normalViewPr>
  <p:slideViewPr>
    <p:cSldViewPr>
      <p:cViewPr varScale="1">
        <p:scale>
          <a:sx n="117" d="100"/>
          <a:sy n="117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92F7-B2FD-4F12-BEF1-A6CA43868F28}" type="datetimeFigureOut">
              <a:rPr lang="nl-NL" smtClean="0"/>
              <a:t>06-07-20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83D0-E9E0-46B9-9118-546F43A6C1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75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r">
              <a:defRPr sz="1300"/>
            </a:lvl1pPr>
          </a:lstStyle>
          <a:p>
            <a:fld id="{A3D5429D-9A42-4EDB-BD46-D0A422A7A56A}" type="datetimeFigureOut">
              <a:rPr lang="nl-NL" smtClean="0"/>
              <a:t>06-07-20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11" tIns="47905" rIns="95811" bIns="47905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5"/>
          </a:xfrm>
          <a:prstGeom prst="rect">
            <a:avLst/>
          </a:prstGeom>
        </p:spPr>
        <p:txBody>
          <a:bodyPr vert="horz" lIns="95811" tIns="47905" rIns="95811" bIns="47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r">
              <a:defRPr sz="1300"/>
            </a:lvl1pPr>
          </a:lstStyle>
          <a:p>
            <a:fld id="{41848D0F-C123-4F06-975E-28BFB80D3F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3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Give them password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does not have the book?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20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 are you?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why are you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59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03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33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58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18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Psi:</a:t>
            </a:r>
            <a:r>
              <a:rPr lang="en-US" baseline="0" dirty="0"/>
              <a:t> symmetric</a:t>
            </a:r>
          </a:p>
          <a:p>
            <a:r>
              <a:rPr lang="en-US" baseline="0" dirty="0"/>
              <a:t>Beta: non-symmetric. </a:t>
            </a:r>
            <a:r>
              <a:rPr lang="en-US" dirty="0"/>
              <a:t>If A ~ B, then A is on</a:t>
            </a:r>
            <a:r>
              <a:rPr lang="en-US" baseline="0" dirty="0"/>
              <a:t> row, B is on column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48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3A5334-8E86-408E-A399-410490853928}" type="datetime1">
              <a:rPr lang="nl-NL" smtClean="0"/>
              <a:t>06-07-20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1FE-9AFF-429D-9D1D-6C3BB66AD0F7}" type="datetime1">
              <a:rPr lang="nl-NL" smtClean="0"/>
              <a:t>06-07-20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3FAA61-3046-442D-8E8D-6492BC60A5F0}" type="datetime1">
              <a:rPr lang="nl-NL" smtClean="0"/>
              <a:t>06-07-20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58B-8F6C-43A7-A911-7D8234F55819}" type="datetime1">
              <a:rPr lang="nl-NL" smtClean="0"/>
              <a:t>06-07-20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E52F-7FA8-44AC-9747-741263BCD65B}" type="datetime1">
              <a:rPr lang="nl-NL" smtClean="0"/>
              <a:t>06-07-20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F8C33D5-4176-4243-A50F-89AB06BF36EC}" type="datetime1">
              <a:rPr lang="nl-NL" smtClean="0"/>
              <a:t>06-07-20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245798-79D4-4830-861D-FA49CA45C3E8}" type="datetime1">
              <a:rPr lang="nl-NL" smtClean="0"/>
              <a:t>06-07-20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B76F-6730-43C5-87A6-3D7DA7C8DB70}" type="datetime1">
              <a:rPr lang="nl-NL" smtClean="0"/>
              <a:t>06-07-20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2DC2-97F8-44CE-9BE1-5387DAC42622}" type="datetime1">
              <a:rPr lang="nl-NL" smtClean="0"/>
              <a:t>06-07-20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445-981F-4A99-8B32-8D36F324D3C0}" type="datetime1">
              <a:rPr lang="nl-NL" smtClean="0"/>
              <a:t>06-07-20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0D7F33-AA17-4443-9D97-3D4560FCB324}" type="datetime1">
              <a:rPr lang="nl-NL" smtClean="0"/>
              <a:t>06-07-20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402B3B-E493-4206-98BA-2F963B979671}" type="datetime1">
              <a:rPr lang="nl-NL" smtClean="0"/>
              <a:t>06-07-20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lavaan.ugent.be/tutorial/index.html" TargetMode="External"/><Relationship Id="rId2" Type="http://schemas.openxmlformats.org/officeDocument/2006/relationships/hyperlink" Target="http://blogs.baylor.edu/rlatentvariable/sample-page/r-synta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Session</a:t>
            </a:r>
            <a:r>
              <a:rPr lang="nl-NL" dirty="0"/>
              <a:t> 1 – </a:t>
            </a:r>
            <a:r>
              <a:rPr lang="nl-NL" dirty="0" err="1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45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dataset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/>
              <a:t>Variables in the model:</a:t>
            </a:r>
          </a:p>
          <a:p>
            <a:pPr marL="0" indent="0">
              <a:buNone/>
            </a:pPr>
            <a:endParaRPr lang="nl-NL" sz="5000" b="1" dirty="0"/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400" dirty="0">
              <a:solidFill>
                <a:prstClr val="black"/>
              </a:solidFill>
            </a:endParaRP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>
              <a:buClr>
                <a:srgbClr val="9B2D1F"/>
              </a:buClr>
            </a:pPr>
            <a:r>
              <a:rPr lang="en-US" sz="2400" dirty="0">
                <a:solidFill>
                  <a:prstClr val="black"/>
                </a:solidFill>
              </a:rPr>
              <a:t>Sample covariance matrix </a:t>
            </a:r>
            <a:r>
              <a:rPr lang="en-US" sz="2400" b="1" dirty="0">
                <a:solidFill>
                  <a:prstClr val="black"/>
                </a:solidFill>
              </a:rPr>
              <a:t>S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endParaRPr lang="nl-NL" sz="2400" dirty="0">
              <a:solidFill>
                <a:prstClr val="black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084168" y="2276872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5" name="Rechthoek 4"/>
          <p:cNvSpPr/>
          <p:nvPr/>
        </p:nvSpPr>
        <p:spPr>
          <a:xfrm>
            <a:off x="7020272" y="2276872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6" name="Rechthoek 5"/>
          <p:cNvSpPr/>
          <p:nvPr/>
        </p:nvSpPr>
        <p:spPr>
          <a:xfrm>
            <a:off x="2051720" y="2266111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16016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347864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43608" y="5209534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9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11438" r="10625" b="11782"/>
          <a:stretch>
            <a:fillRect/>
          </a:stretch>
        </p:blipFill>
        <p:spPr bwMode="auto">
          <a:xfrm>
            <a:off x="3776914" y="1628800"/>
            <a:ext cx="5334131" cy="295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</a:t>
            </a:r>
            <a:r>
              <a:rPr lang="nl-NL" dirty="0" err="1"/>
              <a:t>Univariate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lnSpcReduction="10000"/>
              </a:bodyPr>
              <a:lstStyle/>
              <a:p>
                <a:endParaRPr lang="nl-NL" sz="2400" dirty="0"/>
              </a:p>
              <a:p>
                <a:r>
                  <a:rPr lang="nl-NL" sz="2400" dirty="0" err="1"/>
                  <a:t>Dependent</a:t>
                </a:r>
                <a:r>
                  <a:rPr lang="nl-NL" sz="2400" dirty="0"/>
                  <a:t>:</a:t>
                </a:r>
              </a:p>
              <a:p>
                <a:pPr lvl="1"/>
                <a:r>
                  <a:rPr lang="nl-NL" sz="2100" dirty="0"/>
                  <a:t>GPA in 10th </a:t>
                </a:r>
                <a:r>
                  <a:rPr lang="nl-NL" sz="2100" dirty="0" err="1"/>
                  <a:t>grade</a:t>
                </a:r>
                <a:endParaRPr lang="nl-NL" sz="2100" dirty="0"/>
              </a:p>
              <a:p>
                <a:r>
                  <a:rPr lang="nl-NL" sz="2400" dirty="0"/>
                  <a:t>Independent:</a:t>
                </a:r>
              </a:p>
              <a:p>
                <a:pPr lvl="1"/>
                <a:r>
                  <a:rPr lang="nl-NL" sz="2100" dirty="0" err="1"/>
                  <a:t>ethnicity</a:t>
                </a:r>
                <a:r>
                  <a:rPr lang="nl-NL" sz="2100" dirty="0"/>
                  <a:t> (</a:t>
                </a:r>
                <a:r>
                  <a:rPr lang="en-US" sz="2100" dirty="0"/>
                  <a:t>0=ethnic minority; 1=ethnic majority</a:t>
                </a:r>
                <a:r>
                  <a:rPr lang="nl-NL" sz="2100" dirty="0"/>
                  <a:t>)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Regression coefficient easy to calculate by hand: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𝑣𝑎𝑟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0.0814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0.1752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</a:rPr>
                      <m:t>=0.4646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400" dirty="0"/>
                  <a:t>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=0.132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sz="2700" dirty="0"/>
                  <a:t>Measure of fit or (strength of) association: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7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700" b="0" i="1" dirty="0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sz="2700" b="0" i="1" dirty="0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7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700" dirty="0"/>
              </a:p>
              <a:p>
                <a:pPr marL="685800" lvl="2" indent="0">
                  <a:buNone/>
                </a:pPr>
                <a:endParaRPr lang="nl-NL" sz="2000" dirty="0"/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3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10454" r="11731" b="10797"/>
          <a:stretch>
            <a:fillRect/>
          </a:stretch>
        </p:blipFill>
        <p:spPr bwMode="auto">
          <a:xfrm>
            <a:off x="3707904" y="1628799"/>
            <a:ext cx="5292080" cy="31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Model: Multiple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Dependent</a:t>
                </a:r>
                <a:r>
                  <a:rPr lang="nl-NL" sz="24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Independent: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  <a:endParaRPr lang="en-US" sz="6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000" dirty="0">
                    <a:solidFill>
                      <a:prstClr val="black"/>
                    </a:solidFill>
                  </a:rPr>
                  <a:t>Regression estimates are now a vector of partial regression coefficients, need matrix algebra to compute: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nl-NL" sz="2000" b="1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0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000" dirty="0">
                    <a:solidFill>
                      <a:prstClr val="black"/>
                    </a:solidFill>
                  </a:rPr>
                  <a:t> of fit: multiple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correlation</a:t>
                </a:r>
                <a:r>
                  <a:rPr lang="nl-NL" sz="2000" dirty="0">
                    <a:solidFill>
                      <a:prstClr val="black"/>
                    </a:solidFill>
                  </a:rPr>
                  <a:t> (R=.512), or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variance</a:t>
                </a:r>
                <a:r>
                  <a:rPr lang="nl-NL" sz="2000" dirty="0">
                    <a:solidFill>
                      <a:prstClr val="black"/>
                    </a:solidFill>
                  </a:rPr>
                  <a:t>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explained</a:t>
                </a:r>
                <a:r>
                  <a:rPr lang="nl-NL" sz="2000" dirty="0">
                    <a:solidFill>
                      <a:prstClr val="black"/>
                    </a:solidFill>
                  </a:rPr>
                  <a:t> (</a:t>
                </a:r>
                <a:r>
                  <a:rPr lang="nl-NL" sz="2000" dirty="0"/>
                  <a:t>R</a:t>
                </a:r>
                <a:r>
                  <a:rPr lang="nl-NL" sz="2000" baseline="30000" dirty="0"/>
                  <a:t>2</a:t>
                </a:r>
                <a:r>
                  <a:rPr lang="nl-NL" sz="2000" dirty="0">
                    <a:solidFill>
                      <a:prstClr val="black"/>
                    </a:solidFill>
                  </a:rPr>
                  <a:t>=.262)</a:t>
                </a:r>
              </a:p>
              <a:p>
                <a:pPr marL="320040" lvl="1" indent="-320040">
                  <a:spcBef>
                    <a:spcPts val="700"/>
                  </a:spcBef>
                  <a:buClr>
                    <a:srgbClr val="9B2D1F"/>
                  </a:buClr>
                  <a:buSzPct val="60000"/>
                  <a:buFont typeface="Wingdings"/>
                  <a:buChar char=""/>
                </a:pPr>
                <a:r>
                  <a:rPr lang="en-US" sz="2000" dirty="0">
                    <a:solidFill>
                      <a:prstClr val="black"/>
                    </a:solidFill>
                  </a:rPr>
                  <a:t>Measure of (strength of) association: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or 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(</a:t>
                </a:r>
                <a:r>
                  <a:rPr lang="en-US" sz="2000" dirty="0" err="1"/>
                  <a:t>wh</a:t>
                </a:r>
                <a:r>
                  <a:rPr lang="en-US" sz="2000" dirty="0"/>
                  <a:t>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is now a partial regression coefficient)</a:t>
                </a: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nl-NL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  <a:blipFill rotWithShape="1">
                <a:blip r:embed="rId3"/>
                <a:stretch>
                  <a:fillRect r="-149" b="-14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4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7501" r="11731" b="8829"/>
          <a:stretch>
            <a:fillRect/>
          </a:stretch>
        </p:blipFill>
        <p:spPr bwMode="auto">
          <a:xfrm>
            <a:off x="4014555" y="1556792"/>
            <a:ext cx="5021941" cy="30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2100" dirty="0">
                    <a:solidFill>
                      <a:prstClr val="black"/>
                    </a:solidFill>
                  </a:rPr>
                  <a:t>(disturbance/error/residual) of GPA in 10</a:t>
                </a:r>
                <a:r>
                  <a:rPr lang="en-US" sz="21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2100" dirty="0">
                    <a:solidFill>
                      <a:prstClr val="black"/>
                    </a:solidFill>
                  </a:rPr>
                  <a:t> grade</a:t>
                </a:r>
                <a:endParaRPr lang="nl-NL" sz="21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endParaRPr lang="nl-NL" sz="21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400" dirty="0">
                    <a:solidFill>
                      <a:prstClr val="black"/>
                    </a:solidFill>
                  </a:rPr>
                  <a:t>Regression estimates are still a vector of partial regression coefficients, need matrix algebra  and optimization to compute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 (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400" dirty="0">
                    <a:solidFill>
                      <a:prstClr val="black"/>
                    </a:solidFill>
                  </a:rPr>
                  <a:t>: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coefficients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1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21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21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8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endParaRPr lang="nl-NL" sz="19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19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prstClr val="black"/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700" dirty="0">
                    <a:solidFill>
                      <a:prstClr val="black"/>
                    </a:solidFill>
                  </a:rPr>
                  <a:t>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  <a:endParaRPr lang="en-US" sz="1700" dirty="0">
                  <a:solidFill>
                    <a:prstClr val="black"/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prstClr val="black"/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1700" dirty="0">
                    <a:solidFill>
                      <a:prstClr val="black"/>
                    </a:solidFill>
                  </a:rPr>
                  <a:t> 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Measure of (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2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200" dirty="0">
                    <a:solidFill>
                      <a:prstClr val="black"/>
                    </a:solidFill>
                  </a:rPr>
                  <a:t>: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coefficients</a:t>
                </a:r>
                <a:endParaRPr lang="nl-NL" sz="22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19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19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GPA in 10th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endParaRPr lang="nl-NL" sz="19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Ethnicity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Socio-economic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th</a:t>
                </a: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 grade</a:t>
                </a:r>
                <a:endParaRPr lang="nl-NL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Measure of (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strength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of)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associations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partial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regression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coefficients</a:t>
                </a:r>
                <a:endParaRPr lang="nl-NL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observed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variances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reproduced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Quantified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value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and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9592" y="1916832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343106" y="908720"/>
            <a:ext cx="2309014" cy="1116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by the model.</a:t>
            </a:r>
          </a:p>
          <a:p>
            <a:pPr algn="ctr"/>
            <a:r>
              <a:rPr lang="en-US" dirty="0"/>
              <a:t>Have unidirectional incoming arrows.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899592" y="3140968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3131840" y="3429000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explained by the model.</a:t>
            </a:r>
          </a:p>
          <a:p>
            <a:pPr algn="ctr"/>
            <a:r>
              <a:rPr lang="en-US" dirty="0"/>
              <a:t>Have no unidirectional incoming arrow(s).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232378"/>
            <a:ext cx="2592288" cy="92333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lvl="1"/>
            <a:r>
              <a:rPr lang="en-US" dirty="0"/>
              <a:t>From Greek </a:t>
            </a:r>
            <a:r>
              <a:rPr lang="en-US" i="1" dirty="0" err="1"/>
              <a:t>exo</a:t>
            </a:r>
            <a:r>
              <a:rPr lang="en-US" dirty="0"/>
              <a:t>, meaning ‘outside’, and </a:t>
            </a:r>
            <a:r>
              <a:rPr lang="en-US" i="1" dirty="0" err="1"/>
              <a:t>gignomai</a:t>
            </a:r>
            <a:r>
              <a:rPr lang="en-US" dirty="0"/>
              <a:t>, meaning ‘to produce’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8774" y="502593"/>
            <a:ext cx="2667550" cy="81225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i="1" dirty="0" err="1"/>
              <a:t>endo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‘</a:t>
            </a:r>
            <a:r>
              <a:rPr lang="nl-NL" dirty="0" err="1"/>
              <a:t>inside</a:t>
            </a:r>
            <a:r>
              <a:rPr lang="nl-NL" dirty="0"/>
              <a:t>’,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 err="1"/>
              <a:t>gignomai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1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9" grpId="0" animBg="1"/>
      <p:bldP spid="8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SEM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To fit a SEM in 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,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A dataset,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2"/>
            <a:r>
              <a:rPr lang="nl-NL" dirty="0" err="1"/>
              <a:t>Raw</a:t>
            </a:r>
            <a:r>
              <a:rPr lang="nl-NL" dirty="0"/>
              <a:t> data,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 (e.g., .</a:t>
            </a:r>
            <a:r>
              <a:rPr lang="nl-NL" dirty="0" err="1"/>
              <a:t>sav</a:t>
            </a:r>
            <a:r>
              <a:rPr lang="nl-NL" dirty="0"/>
              <a:t>, .</a:t>
            </a:r>
            <a:r>
              <a:rPr lang="nl-NL" dirty="0" err="1"/>
              <a:t>xls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loaded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R (most </a:t>
            </a:r>
            <a:r>
              <a:rPr lang="nl-NL" dirty="0" err="1"/>
              <a:t>often</a:t>
            </a:r>
            <a:r>
              <a:rPr lang="nl-NL" dirty="0"/>
              <a:t> the case in </a:t>
            </a:r>
            <a:r>
              <a:rPr lang="nl-NL" dirty="0" err="1"/>
              <a:t>practice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Covariance</a:t>
            </a:r>
            <a:r>
              <a:rPr lang="nl-NL" dirty="0"/>
              <a:t> or </a:t>
            </a:r>
            <a:r>
              <a:rPr lang="nl-NL" dirty="0" err="1"/>
              <a:t>correlation</a:t>
            </a:r>
            <a:r>
              <a:rPr lang="nl-NL" dirty="0"/>
              <a:t> matrix,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file, or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(most </a:t>
            </a:r>
            <a:r>
              <a:rPr lang="nl-NL" dirty="0" err="1"/>
              <a:t>often</a:t>
            </a:r>
            <a:r>
              <a:rPr lang="nl-NL" dirty="0"/>
              <a:t> the case in the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and </a:t>
            </a:r>
            <a:r>
              <a:rPr lang="nl-NL" dirty="0" err="1"/>
              <a:t>exercises</a:t>
            </a:r>
            <a:r>
              <a:rPr lang="nl-NL" dirty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A model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A long </a:t>
            </a:r>
            <a:r>
              <a:rPr lang="nl-NL" dirty="0" err="1"/>
              <a:t>character</a:t>
            </a:r>
            <a:r>
              <a:rPr lang="nl-NL" dirty="0"/>
              <a:t> string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parameters (</a:t>
            </a:r>
            <a:r>
              <a:rPr lang="nl-NL" dirty="0" err="1"/>
              <a:t>associations</a:t>
            </a:r>
            <a:r>
              <a:rPr lang="nl-NL" dirty="0"/>
              <a:t>) are </a:t>
            </a:r>
            <a:r>
              <a:rPr lang="nl-NL" dirty="0" err="1"/>
              <a:t>restricted</a:t>
            </a:r>
            <a:r>
              <a:rPr lang="nl-NL" dirty="0"/>
              <a:t> (e.g., </a:t>
            </a:r>
            <a:r>
              <a:rPr lang="nl-NL" dirty="0" err="1"/>
              <a:t>to</a:t>
            </a:r>
            <a:r>
              <a:rPr lang="nl-NL" dirty="0"/>
              <a:t> a constant like 1 or 0, or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equality</a:t>
            </a:r>
            <a:r>
              <a:rPr lang="nl-NL" dirty="0"/>
              <a:t>) or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 model syntax</a:t>
            </a:r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7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467544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75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467544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>
          <a:xfrm>
            <a:off x="755576" y="2132856"/>
            <a:ext cx="691276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55576" y="5373216"/>
            <a:ext cx="691276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15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are (the </a:t>
            </a:r>
            <a:r>
              <a:rPr lang="nl-NL" dirty="0" err="1"/>
              <a:t>only</a:t>
            </a:r>
            <a:r>
              <a:rPr lang="nl-NL" dirty="0"/>
              <a:t>) latent variables </a:t>
            </a:r>
            <a:r>
              <a:rPr lang="nl-NL" dirty="0" err="1"/>
              <a:t>that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have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explicitly</a:t>
            </a:r>
            <a:endParaRPr lang="nl-NL" dirty="0"/>
          </a:p>
          <a:p>
            <a:pPr lvl="1"/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default</a:t>
            </a:r>
            <a:r>
              <a:rPr lang="nl-NL" dirty="0"/>
              <a:t>,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(e.g., B in the </a:t>
            </a:r>
            <a:r>
              <a:rPr lang="nl-NL" dirty="0" err="1"/>
              <a:t>first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)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of 1, and the </a:t>
            </a:r>
            <a:r>
              <a:rPr lang="nl-NL" dirty="0" err="1"/>
              <a:t>variance</a:t>
            </a:r>
            <a:r>
              <a:rPr lang="nl-NL" dirty="0"/>
              <a:t> of the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is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estimated</a:t>
            </a:r>
            <a:endParaRPr lang="nl-NL" dirty="0"/>
          </a:p>
          <a:p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variables are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included</a:t>
            </a:r>
            <a:endParaRPr lang="nl-NL" dirty="0"/>
          </a:p>
          <a:p>
            <a:pPr lvl="1"/>
            <a:r>
              <a:rPr lang="nl-NL" dirty="0"/>
              <a:t>To set to zero </a:t>
            </a:r>
            <a:r>
              <a:rPr lang="nl-NL" dirty="0" err="1"/>
              <a:t>manually</a:t>
            </a:r>
            <a:r>
              <a:rPr lang="nl-NL" dirty="0"/>
              <a:t>, </a:t>
            </a:r>
            <a:r>
              <a:rPr lang="nl-NL" dirty="0" err="1"/>
              <a:t>multiply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zero, e.g.: </a:t>
            </a:r>
          </a:p>
          <a:p>
            <a:pPr lvl="2"/>
            <a:r>
              <a:rPr lang="nl-NL" dirty="0">
                <a:latin typeface="Courier New" pitchFamily="49" charset="0"/>
                <a:cs typeface="Courier New" pitchFamily="49" charset="0"/>
              </a:rPr>
              <a:t>A ~~ 0*B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 l="16876" t="25219" r="21693" b="58046"/>
          <a:stretch>
            <a:fillRect/>
          </a:stretch>
        </p:blipFill>
        <p:spPr bwMode="auto">
          <a:xfrm>
            <a:off x="611560" y="1628800"/>
            <a:ext cx="79928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6876" t="79359" r="21693" b="9813"/>
          <a:stretch>
            <a:fillRect/>
          </a:stretch>
        </p:blipFill>
        <p:spPr bwMode="auto">
          <a:xfrm>
            <a:off x="611560" y="2852936"/>
            <a:ext cx="79928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6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Teachers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/>
              <a:t>Dr. Marjolein Fokkema</a:t>
            </a:r>
          </a:p>
          <a:p>
            <a:pPr>
              <a:buNone/>
            </a:pPr>
            <a:r>
              <a:rPr lang="nl-NL" dirty="0" err="1"/>
              <a:t>m.fokkema@fsw.leidenuniv.nl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/>
              <a:t>Dr. Julian Karch</a:t>
            </a:r>
          </a:p>
          <a:p>
            <a:pPr>
              <a:buNone/>
            </a:pPr>
            <a:r>
              <a:rPr lang="nl-NL" dirty="0" err="1"/>
              <a:t>j.d.karch@fsw.leidenuniv.nl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 err="1"/>
              <a:t>Methodology</a:t>
            </a:r>
            <a:r>
              <a:rPr lang="nl-NL" dirty="0"/>
              <a:t> and </a:t>
            </a:r>
            <a:r>
              <a:rPr lang="nl-NL" dirty="0" err="1"/>
              <a:t>Statistics</a:t>
            </a:r>
            <a:r>
              <a:rPr lang="nl-NL" dirty="0"/>
              <a:t> Unit</a:t>
            </a:r>
          </a:p>
          <a:p>
            <a:pPr>
              <a:buNone/>
            </a:pPr>
            <a:r>
              <a:rPr lang="nl-NL" dirty="0"/>
              <a:t>Leiden </a:t>
            </a:r>
            <a:r>
              <a:rPr lang="nl-NL" dirty="0" err="1"/>
              <a:t>University</a:t>
            </a:r>
            <a:endParaRPr lang="nl-NL" dirty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530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967-42A6-944B-B1A7-DB9FA1B9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Lavaan</a:t>
            </a:r>
            <a:r>
              <a:rPr lang="en-US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61F8-06EE-6244-B90C-B1C6E6386E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 time!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Exercise 2.1</a:t>
            </a:r>
          </a:p>
        </p:txBody>
      </p:sp>
      <p:pic>
        <p:nvPicPr>
          <p:cNvPr id="10242" name="Picture 2" descr="Gerelateerde afbee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35909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model is </a:t>
            </a:r>
            <a:r>
              <a:rPr lang="nl-NL" dirty="0" err="1"/>
              <a:t>used</a:t>
            </a:r>
            <a:r>
              <a:rPr lang="nl-NL" dirty="0"/>
              <a:t> to </a:t>
            </a:r>
            <a:r>
              <a:rPr lang="nl-NL" b="1" dirty="0" err="1"/>
              <a:t>explain</a:t>
            </a:r>
            <a:r>
              <a:rPr lang="nl-NL" b="1" dirty="0"/>
              <a:t> the </a:t>
            </a:r>
            <a:r>
              <a:rPr lang="nl-NL" b="1" dirty="0" err="1"/>
              <a:t>structure</a:t>
            </a:r>
            <a:r>
              <a:rPr lang="nl-NL" b="1" dirty="0"/>
              <a:t> </a:t>
            </a:r>
            <a:r>
              <a:rPr lang="nl-NL" dirty="0"/>
              <a:t>of, </a:t>
            </a:r>
            <a:r>
              <a:rPr lang="nl-NL" dirty="0" err="1"/>
              <a:t>or</a:t>
            </a:r>
            <a:r>
              <a:rPr lang="nl-NL" dirty="0"/>
              <a:t>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the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r>
              <a:rPr lang="nl-NL" dirty="0"/>
              <a:t>More </a:t>
            </a:r>
            <a:r>
              <a:rPr lang="nl-NL" dirty="0" err="1"/>
              <a:t>specifically</a:t>
            </a:r>
            <a:r>
              <a:rPr lang="nl-NL" dirty="0"/>
              <a:t>, to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variables:</a:t>
            </a:r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covariance</a:t>
            </a:r>
            <a:r>
              <a:rPr lang="nl-NL" dirty="0"/>
              <a:t> matrix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endParaRPr lang="nl-NL" dirty="0"/>
          </a:p>
          <a:p>
            <a:pPr lvl="1">
              <a:buNone/>
            </a:pPr>
            <a:endParaRPr lang="nl-NL" dirty="0"/>
          </a:p>
          <a:p>
            <a:pPr lvl="1">
              <a:buNone/>
            </a:pPr>
            <a:endParaRPr lang="nl-NL" dirty="0"/>
          </a:p>
          <a:p>
            <a:pPr lvl="1">
              <a:buNone/>
            </a:pP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3608" y="3501008"/>
          <a:ext cx="42941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ergelijking" r:id="rId3" imgW="2184120" imgH="685800" progId="Equation.3">
                  <p:embed/>
                </p:oleObj>
              </mc:Choice>
              <mc:Fallback>
                <p:oleObj name="Vergelijking" r:id="rId3" imgW="2184120" imgH="685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4294188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18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With SEM, we </a:t>
                </a:r>
                <a:r>
                  <a:rPr lang="nl-NL" dirty="0" err="1"/>
                  <a:t>obtain</a:t>
                </a:r>
                <a:r>
                  <a:rPr lang="nl-NL" dirty="0"/>
                  <a:t> a </a:t>
                </a:r>
                <a:r>
                  <a:rPr lang="nl-NL" dirty="0" err="1"/>
                  <a:t>fitted</a:t>
                </a:r>
                <a:r>
                  <a:rPr lang="nl-NL" dirty="0"/>
                  <a:t> model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minimizes</a:t>
                </a:r>
                <a:r>
                  <a:rPr lang="nl-NL" dirty="0"/>
                  <a:t> the </a:t>
                </a:r>
                <a:r>
                  <a:rPr lang="nl-NL" dirty="0" err="1"/>
                  <a:t>difference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/>
                  <a:t>sample matrix of </a:t>
                </a:r>
                <a:r>
                  <a:rPr lang="nl-NL" dirty="0" err="1"/>
                  <a:t>observed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𝐒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 err="1"/>
                  <a:t>population</a:t>
                </a:r>
                <a:r>
                  <a:rPr lang="nl-NL" dirty="0"/>
                  <a:t> matrix of 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endParaRPr lang="nl-NL" b="1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467" t="-125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3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NL" sz="2600" dirty="0"/>
                  <a:t>Variables in the model: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Observed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:r>
                  <a:rPr lang="nl-NL" sz="2600" b="1" dirty="0"/>
                  <a:t>S</a:t>
                </a:r>
                <a:r>
                  <a:rPr lang="nl-NL" sz="2600" dirty="0"/>
                  <a:t>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Once</a:t>
                </a:r>
                <a:r>
                  <a:rPr lang="nl-NL" sz="2600" dirty="0"/>
                  <a:t> the model is </a:t>
                </a:r>
                <a:r>
                  <a:rPr lang="nl-NL" sz="2600" dirty="0" err="1"/>
                  <a:t>estimated</a:t>
                </a:r>
                <a:r>
                  <a:rPr lang="nl-NL" sz="2600" dirty="0"/>
                  <a:t>, the model-</a:t>
                </a:r>
                <a:r>
                  <a:rPr lang="nl-NL" sz="2600" dirty="0" err="1"/>
                  <a:t>implied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can </a:t>
                </a:r>
                <a:r>
                  <a:rPr lang="nl-NL" sz="2600" dirty="0" err="1"/>
                  <a:t>be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calculated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using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path</a:t>
                </a:r>
                <a:r>
                  <a:rPr lang="nl-NL" sz="2600" dirty="0"/>
                  <a:t> analysis, or </a:t>
                </a:r>
                <a:r>
                  <a:rPr lang="nl-NL" sz="2600" dirty="0" err="1"/>
                  <a:t>equivalently</a:t>
                </a:r>
                <a:r>
                  <a:rPr lang="nl-NL" sz="2600" dirty="0"/>
                  <a:t>, matrix algebra</a:t>
                </a:r>
              </a:p>
              <a:p>
                <a:endParaRPr lang="nl-NL" sz="26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9" t="-1221" b="-82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hoek 15"/>
          <p:cNvSpPr/>
          <p:nvPr/>
        </p:nvSpPr>
        <p:spPr>
          <a:xfrm>
            <a:off x="5292080" y="22048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228184" y="22048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331640" y="2204864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923928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555776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90464" y="3573016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79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Matrices of a SEM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A SEM model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several</a:t>
            </a:r>
            <a:r>
              <a:rPr lang="nl-NL" dirty="0"/>
              <a:t> matrices of parameters</a:t>
            </a:r>
          </a:p>
          <a:p>
            <a:r>
              <a:rPr lang="nl-NL" dirty="0"/>
              <a:t>Let P </a:t>
            </a:r>
            <a:r>
              <a:rPr lang="nl-NL" dirty="0" err="1"/>
              <a:t>be</a:t>
            </a:r>
            <a:r>
              <a:rPr lang="nl-NL" dirty="0"/>
              <a:t> 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observed</a:t>
            </a:r>
            <a:r>
              <a:rPr lang="nl-NL" dirty="0"/>
              <a:t> variables in the model</a:t>
            </a:r>
          </a:p>
          <a:p>
            <a:r>
              <a:rPr lang="nl-NL" dirty="0"/>
              <a:t>In the </a:t>
            </a:r>
            <a:r>
              <a:rPr lang="nl-NL" dirty="0" err="1"/>
              <a:t>earlier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(</a:t>
            </a:r>
            <a:r>
              <a:rPr lang="nl-NL" dirty="0" err="1"/>
              <a:t>involving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 </a:t>
            </a:r>
            <a:r>
              <a:rPr lang="nl-NL" dirty="0" err="1"/>
              <a:t>only</a:t>
            </a:r>
            <a:r>
              <a:rPr lang="nl-NL" dirty="0"/>
              <a:t>), we have</a:t>
            </a:r>
          </a:p>
          <a:p>
            <a:pPr lvl="1"/>
            <a:r>
              <a:rPr lang="el-GR" b="1" dirty="0"/>
              <a:t>β</a:t>
            </a:r>
            <a:r>
              <a:rPr lang="nl-NL" dirty="0"/>
              <a:t>: a </a:t>
            </a:r>
            <a:r>
              <a:rPr lang="nl-NL" dirty="0" err="1"/>
              <a:t>PxP</a:t>
            </a:r>
            <a:r>
              <a:rPr lang="nl-NL" dirty="0"/>
              <a:t> matrix of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, </a:t>
            </a:r>
            <a:r>
              <a:rPr lang="nl-NL" dirty="0" err="1"/>
              <a:t>relating</a:t>
            </a:r>
            <a:r>
              <a:rPr lang="nl-NL" dirty="0"/>
              <a:t> predictor to </a:t>
            </a:r>
            <a:r>
              <a:rPr lang="nl-NL" dirty="0" err="1"/>
              <a:t>criterion</a:t>
            </a:r>
            <a:r>
              <a:rPr lang="nl-NL" dirty="0"/>
              <a:t> variables</a:t>
            </a:r>
          </a:p>
          <a:p>
            <a:pPr lvl="2"/>
            <a:r>
              <a:rPr lang="nl-NL" dirty="0"/>
              <a:t>‘</a:t>
            </a:r>
            <a:r>
              <a:rPr lang="nl-NL" dirty="0" err="1"/>
              <a:t>Contains</a:t>
            </a:r>
            <a:r>
              <a:rPr lang="nl-NL" dirty="0"/>
              <a:t>’ </a:t>
            </a:r>
            <a:r>
              <a:rPr lang="nl-NL" dirty="0" err="1"/>
              <a:t>single-headed</a:t>
            </a:r>
            <a:r>
              <a:rPr lang="nl-NL" dirty="0"/>
              <a:t> 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arrows</a:t>
            </a:r>
            <a:r>
              <a:rPr lang="nl-NL" dirty="0"/>
              <a:t>,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non-symmetric</a:t>
            </a:r>
            <a:endParaRPr lang="nl-NL" dirty="0"/>
          </a:p>
          <a:p>
            <a:pPr lvl="1"/>
            <a:r>
              <a:rPr lang="nl-NL" b="1" dirty="0"/>
              <a:t>Ψ</a:t>
            </a:r>
            <a:r>
              <a:rPr lang="nl-NL" dirty="0"/>
              <a:t>: a </a:t>
            </a:r>
            <a:r>
              <a:rPr lang="nl-NL" dirty="0" err="1"/>
              <a:t>PxP</a:t>
            </a:r>
            <a:r>
              <a:rPr lang="nl-NL" dirty="0"/>
              <a:t> matrix of (co)</a:t>
            </a:r>
            <a:r>
              <a:rPr lang="nl-NL" dirty="0" err="1"/>
              <a:t>variances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the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equations</a:t>
            </a:r>
            <a:r>
              <a:rPr lang="nl-NL" dirty="0"/>
              <a:t> </a:t>
            </a:r>
          </a:p>
          <a:p>
            <a:pPr lvl="2"/>
            <a:r>
              <a:rPr lang="nl-NL" dirty="0"/>
              <a:t>‘</a:t>
            </a:r>
            <a:r>
              <a:rPr lang="nl-NL" dirty="0" err="1"/>
              <a:t>Contains</a:t>
            </a:r>
            <a:r>
              <a:rPr lang="nl-NL" dirty="0"/>
              <a:t>’ double </a:t>
            </a:r>
            <a:r>
              <a:rPr lang="nl-NL" dirty="0" err="1"/>
              <a:t>headed</a:t>
            </a:r>
            <a:r>
              <a:rPr lang="nl-NL" dirty="0"/>
              <a:t> (</a:t>
            </a:r>
            <a:r>
              <a:rPr lang="nl-NL" dirty="0" err="1"/>
              <a:t>undirected</a:t>
            </a:r>
            <a:r>
              <a:rPr lang="nl-NL" dirty="0"/>
              <a:t>) </a:t>
            </a:r>
            <a:r>
              <a:rPr lang="nl-NL" dirty="0" err="1"/>
              <a:t>arrows</a:t>
            </a:r>
            <a:r>
              <a:rPr lang="nl-NL" dirty="0"/>
              <a:t>,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symmetric</a:t>
            </a:r>
            <a:endParaRPr lang="nl-NL" dirty="0"/>
          </a:p>
          <a:p>
            <a:r>
              <a:rPr lang="el-GR" b="1" dirty="0"/>
              <a:t>β</a:t>
            </a:r>
            <a:r>
              <a:rPr lang="nl-NL" dirty="0"/>
              <a:t> and </a:t>
            </a:r>
            <a:r>
              <a:rPr lang="el-GR" b="1" dirty="0">
                <a:latin typeface="Calibri"/>
              </a:rPr>
              <a:t>Ψ</a:t>
            </a:r>
            <a:r>
              <a:rPr lang="nl-NL" b="1" dirty="0">
                <a:latin typeface="Calibri"/>
              </a:rPr>
              <a:t> </a:t>
            </a:r>
            <a:r>
              <a:rPr lang="nl-NL" dirty="0" err="1"/>
              <a:t>describe</a:t>
            </a:r>
            <a:r>
              <a:rPr lang="nl-NL" dirty="0"/>
              <a:t> the </a:t>
            </a:r>
            <a:r>
              <a:rPr lang="nl-NL" b="1" dirty="0" err="1"/>
              <a:t>structural</a:t>
            </a:r>
            <a:r>
              <a:rPr lang="nl-NL" dirty="0"/>
              <a:t> model</a:t>
            </a:r>
          </a:p>
          <a:p>
            <a:r>
              <a:rPr lang="nl-NL" dirty="0" err="1"/>
              <a:t>Often</a:t>
            </a:r>
            <a:r>
              <a:rPr lang="nl-NL" dirty="0"/>
              <a:t>, SEM models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involve</a:t>
            </a:r>
            <a:r>
              <a:rPr lang="nl-NL" dirty="0"/>
              <a:t> a </a:t>
            </a:r>
            <a:r>
              <a:rPr lang="nl-NL" b="1" dirty="0" err="1"/>
              <a:t>measurement</a:t>
            </a:r>
            <a:r>
              <a:rPr lang="nl-NL" b="1" dirty="0"/>
              <a:t> </a:t>
            </a:r>
            <a:r>
              <a:rPr lang="nl-NL" dirty="0"/>
              <a:t>model (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el-GR" b="1" dirty="0">
                <a:latin typeface="Calibri"/>
              </a:rPr>
              <a:t>Λ</a:t>
            </a:r>
            <a:r>
              <a:rPr lang="nl-NL" dirty="0">
                <a:latin typeface="Calibri"/>
              </a:rPr>
              <a:t> </a:t>
            </a:r>
            <a:r>
              <a:rPr lang="nl-NL" dirty="0" err="1">
                <a:latin typeface="Calibri"/>
              </a:rPr>
              <a:t>and</a:t>
            </a:r>
            <a:r>
              <a:rPr lang="nl-NL" dirty="0">
                <a:latin typeface="Calibri"/>
              </a:rPr>
              <a:t> </a:t>
            </a:r>
            <a:r>
              <a:rPr lang="el-GR" b="1" dirty="0">
                <a:latin typeface="Calibri"/>
              </a:rPr>
              <a:t>Θ</a:t>
            </a:r>
            <a:r>
              <a:rPr lang="en-US" b="1" dirty="0">
                <a:latin typeface="Calibri"/>
              </a:rPr>
              <a:t>;</a:t>
            </a:r>
            <a:r>
              <a:rPr lang="nl-NL" dirty="0"/>
              <a:t> </a:t>
            </a:r>
            <a:r>
              <a:rPr lang="nl-NL" dirty="0" err="1"/>
              <a:t>introduced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afternoon</a:t>
            </a:r>
            <a:r>
              <a:rPr lang="nl-NL" dirty="0"/>
              <a:t>)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ergelijking" r:id="rId3" imgW="114120" imgH="215640" progId="Equation.3">
                  <p:embed/>
                </p:oleObj>
              </mc:Choice>
              <mc:Fallback>
                <p:oleObj name="Vergelijking" r:id="rId3" imgW="114120" imgH="21564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4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4" cstate="print"/>
          <a:srcRect l="9879" t="6233" r="10371" b="3581"/>
          <a:stretch>
            <a:fillRect/>
          </a:stretch>
        </p:blipFill>
        <p:spPr bwMode="auto">
          <a:xfrm>
            <a:off x="4211960" y="1628800"/>
            <a:ext cx="4272439" cy="327896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Structural</a:t>
            </a:r>
            <a:r>
              <a:rPr lang="nl-NL" dirty="0"/>
              <a:t> model (no </a:t>
            </a:r>
            <a:r>
              <a:rPr lang="nl-NL" dirty="0" err="1"/>
              <a:t>measurement</a:t>
            </a:r>
            <a:r>
              <a:rPr lang="nl-NL" dirty="0"/>
              <a:t> model)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	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ergelijking" r:id="rId5" imgW="114120" imgH="215640" progId="Equation.3">
                  <p:embed/>
                </p:oleObj>
              </mc:Choice>
              <mc:Fallback>
                <p:oleObj name="Vergelijking" r:id="rId5" imgW="114120" imgH="21564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7" cstate="print"/>
          <a:srcRect l="744" t="64242" r="72488" b="8576"/>
          <a:stretch>
            <a:fillRect/>
          </a:stretch>
        </p:blipFill>
        <p:spPr bwMode="auto">
          <a:xfrm>
            <a:off x="467544" y="3789040"/>
            <a:ext cx="44144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017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and measurement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components of SEMs are distinguished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structural model</a:t>
            </a:r>
            <a:r>
              <a:rPr lang="en-US" dirty="0"/>
              <a:t> showing potential causal dependencies between endogenous and exogenous variables</a:t>
            </a:r>
          </a:p>
          <a:p>
            <a:pPr lvl="2"/>
            <a:r>
              <a:rPr lang="en-US" dirty="0"/>
              <a:t>path diagrams can be viewed as SEMs that contain only the structural part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measurement model</a:t>
            </a:r>
            <a:r>
              <a:rPr lang="en-US" dirty="0"/>
              <a:t> showing the relations between latent variables and their indicators</a:t>
            </a:r>
          </a:p>
          <a:p>
            <a:pPr lvl="2"/>
            <a:r>
              <a:rPr lang="en-US" dirty="0"/>
              <a:t>exploratory and confirmatory factor analysis models contain only the measurement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matrix algebra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In </a:t>
            </a:r>
            <a:r>
              <a:rPr lang="nl-NL" dirty="0" err="1"/>
              <a:t>lavaan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SEMs</a:t>
            </a:r>
            <a:r>
              <a:rPr lang="nl-NL" dirty="0"/>
              <a:t> are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four</a:t>
            </a:r>
            <a:r>
              <a:rPr lang="nl-NL" dirty="0"/>
              <a:t> parameter matrices (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covariance</a:t>
            </a:r>
            <a:r>
              <a:rPr lang="nl-NL" dirty="0"/>
              <a:t> matrix </a:t>
            </a:r>
            <a:r>
              <a:rPr lang="nl-NL" dirty="0" err="1"/>
              <a:t>sigma_hat</a:t>
            </a:r>
            <a:r>
              <a:rPr lang="nl-NL" dirty="0"/>
              <a:t>):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Today</a:t>
            </a:r>
            <a:r>
              <a:rPr lang="nl-NL" dirty="0"/>
              <a:t>,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involve</a:t>
            </a:r>
            <a:r>
              <a:rPr lang="nl-NL" dirty="0"/>
              <a:t> no </a:t>
            </a:r>
            <a:r>
              <a:rPr lang="nl-NL" dirty="0" err="1"/>
              <a:t>measurement</a:t>
            </a:r>
            <a:r>
              <a:rPr lang="nl-NL" dirty="0"/>
              <a:t> part,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simplifies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is </a:t>
            </a:r>
            <a:r>
              <a:rPr lang="nl-NL" dirty="0" err="1"/>
              <a:t>exactly</a:t>
            </a:r>
            <a:r>
              <a:rPr lang="nl-NL" dirty="0"/>
              <a:t> the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as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tracing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to </a:t>
            </a:r>
            <a:r>
              <a:rPr lang="nl-NL" dirty="0" err="1"/>
              <a:t>calculate</a:t>
            </a:r>
            <a:r>
              <a:rPr lang="nl-NL" dirty="0"/>
              <a:t> 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  <a:p>
            <a:pPr lvl="1"/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variables, </a:t>
            </a:r>
            <a:r>
              <a:rPr lang="nl-NL" dirty="0" err="1"/>
              <a:t>path</a:t>
            </a:r>
            <a:r>
              <a:rPr lang="nl-NL" dirty="0"/>
              <a:t> analysis </a:t>
            </a:r>
            <a:r>
              <a:rPr lang="nl-NL" dirty="0" err="1"/>
              <a:t>becomes</a:t>
            </a:r>
            <a:r>
              <a:rPr lang="nl-NL" dirty="0"/>
              <a:t> </a:t>
            </a:r>
            <a:r>
              <a:rPr lang="nl-NL" dirty="0" err="1"/>
              <a:t>tedious</a:t>
            </a:r>
            <a:r>
              <a:rPr lang="nl-NL" dirty="0"/>
              <a:t> and error </a:t>
            </a:r>
            <a:r>
              <a:rPr lang="nl-NL" dirty="0" err="1"/>
              <a:t>prone</a:t>
            </a:r>
            <a:endParaRPr lang="nl-NL" dirty="0"/>
          </a:p>
          <a:p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5616" y="2636912"/>
          <a:ext cx="5123632" cy="65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Vergelijking" r:id="rId3" imgW="2095200" imgH="266400" progId="Equation.3">
                  <p:embed/>
                </p:oleObj>
              </mc:Choice>
              <mc:Fallback>
                <p:oleObj name="Vergelijking" r:id="rId3" imgW="2095200" imgH="266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36912"/>
                        <a:ext cx="5123632" cy="651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187624" y="4221088"/>
          <a:ext cx="3843213" cy="64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ergelijking" r:id="rId5" imgW="1511280" imgH="266400" progId="Equation.3">
                  <p:embed/>
                </p:oleObj>
              </mc:Choice>
              <mc:Fallback>
                <p:oleObj name="Vergelijking" r:id="rId5" imgW="1511280" imgH="26640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3843213" cy="643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1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inhoud 2"/>
              <p:cNvSpPr txBox="1">
                <a:spLocks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tabLst/>
                  <a:defRPr/>
                </a:pPr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Model:				Parameter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nl-NL" sz="29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estimates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:</a:t>
                </a: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>
                  <a:spcBef>
                    <a:spcPts val="700"/>
                  </a:spcBef>
                  <a:buClr>
                    <a:schemeClr val="accent2"/>
                  </a:buClr>
                  <a:buSzPct val="60000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9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:						S</a:t>
                </a: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  <a:blipFill>
                <a:blip r:embed="rId2"/>
                <a:stretch>
                  <a:fillRect l="-1713" t="-14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 l="2415" t="64061" r="79779" b="7888"/>
          <a:stretch>
            <a:fillRect/>
          </a:stretch>
        </p:blipFill>
        <p:spPr bwMode="auto">
          <a:xfrm>
            <a:off x="5607986" y="2132856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l="744" t="69687" r="72137" b="17516"/>
          <a:stretch>
            <a:fillRect/>
          </a:stretch>
        </p:blipFill>
        <p:spPr bwMode="auto">
          <a:xfrm>
            <a:off x="539552" y="5496774"/>
            <a:ext cx="4248472" cy="11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5" cstate="print"/>
          <a:srcRect l="9879" t="6233" r="10371" b="3581"/>
          <a:stretch>
            <a:fillRect/>
          </a:stretch>
        </p:blipFill>
        <p:spPr bwMode="auto">
          <a:xfrm>
            <a:off x="1187624" y="2132856"/>
            <a:ext cx="3600400" cy="276319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29</a:t>
            </a:fld>
            <a:endParaRPr lang="nl-NL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75806FA-0E04-4B4D-AE30-50C238384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5094728" y="5575738"/>
            <a:ext cx="3744416" cy="9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5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</a:t>
            </a:r>
            <a:r>
              <a:rPr lang="nl-NL" dirty="0"/>
              <a:t> </a:t>
            </a:r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General </a:t>
            </a:r>
            <a:r>
              <a:rPr lang="nl-NL" dirty="0" err="1"/>
              <a:t>administrative</a:t>
            </a:r>
            <a:r>
              <a:rPr lang="nl-NL" dirty="0"/>
              <a:t> stuff</a:t>
            </a:r>
          </a:p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b="1" dirty="0" err="1"/>
              <a:t>structural</a:t>
            </a:r>
            <a:r>
              <a:rPr lang="nl-NL" b="1" dirty="0"/>
              <a:t> </a:t>
            </a:r>
            <a:r>
              <a:rPr lang="nl-NL" b="1" dirty="0" err="1"/>
              <a:t>equation</a:t>
            </a:r>
            <a:r>
              <a:rPr lang="nl-NL" b="1" dirty="0"/>
              <a:t> </a:t>
            </a:r>
            <a:r>
              <a:rPr lang="nl-NL" b="1" dirty="0" err="1"/>
              <a:t>modeling</a:t>
            </a:r>
            <a:r>
              <a:rPr lang="nl-NL" b="1" dirty="0"/>
              <a:t> (SEM)</a:t>
            </a:r>
          </a:p>
          <a:p>
            <a:r>
              <a:rPr lang="nl-NL" dirty="0" err="1"/>
              <a:t>Selected</a:t>
            </a:r>
            <a:r>
              <a:rPr lang="nl-NL" dirty="0"/>
              <a:t> topics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chapter</a:t>
            </a:r>
            <a:r>
              <a:rPr lang="nl-NL" dirty="0"/>
              <a:t> 2 of </a:t>
            </a:r>
            <a:r>
              <a:rPr lang="nl-NL" dirty="0" err="1"/>
              <a:t>Beaujean</a:t>
            </a:r>
            <a:endParaRPr lang="nl-NL" dirty="0"/>
          </a:p>
          <a:p>
            <a:r>
              <a:rPr lang="nl-NL" dirty="0" err="1"/>
              <a:t>Exercises</a:t>
            </a:r>
            <a:r>
              <a:rPr lang="nl-NL" dirty="0"/>
              <a:t> / lab </a:t>
            </a:r>
            <a:r>
              <a:rPr lang="nl-NL" dirty="0" err="1"/>
              <a:t>session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1100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Variances of exogenous variables often not explicitly depicted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structure often omitted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structure only</a:t>
                </a:r>
              </a:p>
              <a:p>
                <a:pPr algn="ctr"/>
                <a:r>
                  <a:rPr lang="en-US" sz="1600" dirty="0"/>
                  <a:t>all means omitted (i.e., assumed zero)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and mean structure</a:t>
                </a:r>
              </a:p>
              <a:p>
                <a:pPr algn="ctr"/>
                <a:r>
                  <a:rPr lang="en-US" sz="1600" dirty="0"/>
                  <a:t>means freely estimated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𝑔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blipFill rotWithShape="1">
                <a:blip r:embed="rId4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are latent variables: they are hypothetical, not directly observed</a:t>
            </a:r>
            <a:endParaRPr lang="nl-NL" dirty="0"/>
          </a:p>
          <a:p>
            <a:r>
              <a:rPr lang="nl-NL" dirty="0"/>
              <a:t>Error is </a:t>
            </a:r>
            <a:r>
              <a:rPr lang="nl-NL" dirty="0" err="1"/>
              <a:t>defined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(sample)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pPr lvl="1"/>
            <a:r>
              <a:rPr lang="en-US" dirty="0"/>
              <a:t>Therefore, a variable that has an error/disturbance term is an endogenous variable</a:t>
            </a:r>
          </a:p>
          <a:p>
            <a:pPr lvl="1"/>
            <a:r>
              <a:rPr lang="en-US" dirty="0"/>
              <a:t>Errors/disturbance terms are always exogenous (have no incoming directional arrows)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Causation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/>
              <a:t>Causation</a:t>
            </a:r>
            <a:r>
              <a:rPr lang="nl-NL" dirty="0"/>
              <a:t> is a </a:t>
            </a:r>
            <a:r>
              <a:rPr lang="nl-NL" dirty="0" err="1"/>
              <a:t>function</a:t>
            </a:r>
            <a:r>
              <a:rPr lang="nl-NL" dirty="0"/>
              <a:t> of the research design, and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determined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Both models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fit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data </a:t>
            </a:r>
            <a:r>
              <a:rPr lang="nl-NL" dirty="0" err="1"/>
              <a:t>equally</a:t>
            </a:r>
            <a:r>
              <a:rPr lang="nl-NL" dirty="0"/>
              <a:t> well, </a:t>
            </a:r>
            <a:r>
              <a:rPr lang="nl-NL" dirty="0" err="1"/>
              <a:t>it</a:t>
            </a:r>
            <a:r>
              <a:rPr lang="nl-NL" dirty="0"/>
              <a:t> is up to the researcher to </a:t>
            </a:r>
            <a:r>
              <a:rPr lang="nl-NL" dirty="0" err="1"/>
              <a:t>decide</a:t>
            </a:r>
            <a:r>
              <a:rPr lang="nl-NL" dirty="0"/>
              <a:t> on the </a:t>
            </a:r>
            <a:r>
              <a:rPr lang="nl-NL" dirty="0" err="1"/>
              <a:t>direction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arrows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But </a:t>
            </a:r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different in </a:t>
            </a:r>
            <a:r>
              <a:rPr lang="nl-NL" dirty="0" err="1"/>
              <a:t>each</a:t>
            </a:r>
            <a:r>
              <a:rPr lang="nl-NL" dirty="0"/>
              <a:t> model, as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variables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26774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hthoek 4"/>
          <p:cNvSpPr/>
          <p:nvPr/>
        </p:nvSpPr>
        <p:spPr>
          <a:xfrm>
            <a:off x="442798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vaal 5"/>
          <p:cNvSpPr/>
          <p:nvPr/>
        </p:nvSpPr>
        <p:spPr>
          <a:xfrm>
            <a:off x="6012160" y="2492896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299695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og 23"/>
          <p:cNvSpPr/>
          <p:nvPr/>
        </p:nvSpPr>
        <p:spPr>
          <a:xfrm flipH="1">
            <a:off x="1547664" y="2708920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met pijl 27"/>
          <p:cNvCxnSpPr>
            <a:stCxn id="6" idx="2"/>
          </p:cNvCxnSpPr>
          <p:nvPr/>
        </p:nvCxnSpPr>
        <p:spPr>
          <a:xfrm flipH="1">
            <a:off x="522007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226774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hthoek 33"/>
          <p:cNvSpPr/>
          <p:nvPr/>
        </p:nvSpPr>
        <p:spPr>
          <a:xfrm>
            <a:off x="442798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al 34"/>
          <p:cNvSpPr/>
          <p:nvPr/>
        </p:nvSpPr>
        <p:spPr>
          <a:xfrm>
            <a:off x="6012160" y="3645024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3059832" y="414908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og 36"/>
          <p:cNvSpPr/>
          <p:nvPr/>
        </p:nvSpPr>
        <p:spPr>
          <a:xfrm flipH="1">
            <a:off x="1547664" y="3861048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met pijl 37"/>
          <p:cNvCxnSpPr>
            <a:stCxn id="35" idx="2"/>
          </p:cNvCxnSpPr>
          <p:nvPr/>
        </p:nvCxnSpPr>
        <p:spPr>
          <a:xfrm flipH="1">
            <a:off x="5220072" y="41490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6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&amp;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(a, b, c, g and 1) are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response </a:t>
            </a:r>
            <a:r>
              <a:rPr lang="nl-NL" dirty="0" err="1"/>
              <a:t>variable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predictor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1, controlling </a:t>
            </a:r>
            <a:r>
              <a:rPr lang="nl-NL" dirty="0" err="1"/>
              <a:t>for</a:t>
            </a:r>
            <a:r>
              <a:rPr lang="nl-NL" dirty="0"/>
              <a:t> (= </a:t>
            </a:r>
            <a:r>
              <a:rPr lang="nl-NL" dirty="0" err="1"/>
              <a:t>keeping</a:t>
            </a:r>
            <a:r>
              <a:rPr lang="nl-NL" dirty="0"/>
              <a:t> constant) all the </a:t>
            </a:r>
            <a:r>
              <a:rPr lang="nl-NL" dirty="0" err="1"/>
              <a:t>other</a:t>
            </a:r>
            <a:r>
              <a:rPr lang="nl-NL" dirty="0"/>
              <a:t> predictor variables</a:t>
            </a:r>
          </a:p>
          <a:p>
            <a:pPr lvl="1"/>
            <a:r>
              <a:rPr lang="en-US" dirty="0"/>
              <a:t>Note that the intercept is always 1, so cannot in- or decrease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Parameter </a:t>
            </a:r>
            <a:r>
              <a:rPr lang="nl-NL" dirty="0" err="1"/>
              <a:t>estimates</a:t>
            </a:r>
            <a:r>
              <a:rPr lang="nl-NL" dirty="0"/>
              <a:t> (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unstandardized</a:t>
            </a:r>
            <a:endParaRPr lang="nl-NL" dirty="0"/>
          </a:p>
          <a:p>
            <a:pPr lvl="1"/>
            <a:r>
              <a:rPr lang="en-US" dirty="0"/>
              <a:t>Unstandardized: Interpret like regression coefficients</a:t>
            </a:r>
          </a:p>
          <a:p>
            <a:pPr lvl="2"/>
            <a:r>
              <a:rPr lang="en-US" dirty="0"/>
              <a:t>Expected increase in Y if X increases by 1</a:t>
            </a:r>
            <a:endParaRPr lang="nl-NL" dirty="0"/>
          </a:p>
          <a:p>
            <a:pPr lvl="1"/>
            <a:r>
              <a:rPr lang="nl-NL" dirty="0" err="1"/>
              <a:t>Standardized</a:t>
            </a:r>
            <a:r>
              <a:rPr lang="nl-NL" dirty="0"/>
              <a:t>: </a:t>
            </a:r>
            <a:r>
              <a:rPr lang="nl-NL" dirty="0" err="1"/>
              <a:t>Interpret</a:t>
            </a:r>
            <a:r>
              <a:rPr lang="nl-NL" dirty="0"/>
              <a:t> like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pPr lvl="2"/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SDs</a:t>
            </a:r>
            <a:r>
              <a:rPr lang="nl-NL" dirty="0"/>
              <a:t> of Y </a:t>
            </a:r>
            <a:r>
              <a:rPr lang="nl-NL" dirty="0" err="1"/>
              <a:t>if</a:t>
            </a:r>
            <a:r>
              <a:rPr lang="nl-NL" dirty="0"/>
              <a:t> X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 SD</a:t>
            </a:r>
          </a:p>
          <a:p>
            <a:pPr lvl="2"/>
            <a:r>
              <a:rPr lang="nl-NL" dirty="0"/>
              <a:t>0: no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-1: perfect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1: perfect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endParaRPr lang="nl-NL" dirty="0"/>
          </a:p>
          <a:p>
            <a:pPr lvl="2"/>
            <a:r>
              <a:rPr lang="nl-NL" dirty="0" err="1"/>
              <a:t>squared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= prop. of </a:t>
            </a:r>
            <a:r>
              <a:rPr lang="nl-NL" dirty="0" err="1"/>
              <a:t>variance</a:t>
            </a:r>
            <a:r>
              <a:rPr lang="nl-NL" dirty="0"/>
              <a:t> in Y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 (</a:t>
            </a:r>
            <a:r>
              <a:rPr lang="nl-NL" dirty="0" err="1"/>
              <a:t>vice</a:t>
            </a:r>
            <a:r>
              <a:rPr lang="nl-NL" dirty="0"/>
              <a:t> 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3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Continue with exercises</a:t>
            </a:r>
          </a:p>
        </p:txBody>
      </p:sp>
    </p:spTree>
    <p:extLst>
      <p:ext uri="{BB962C8B-B14F-4D97-AF65-F5344CB8AC3E}">
        <p14:creationId xmlns:p14="http://schemas.microsoft.com/office/powerpoint/2010/main" val="39522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67544" y="1628801"/>
          <a:ext cx="8496943" cy="4824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1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7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Monday 06.07.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Wednesday </a:t>
                      </a:r>
                      <a:r>
                        <a:rPr lang="nl-NL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08.07.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Friday 10.07.</a:t>
                      </a: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9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10:00-13:00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Introduction / path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Latent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growth curve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Measurement</a:t>
                      </a:r>
                      <a:r>
                        <a:rPr lang="en-US" sz="20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invariance / multiple group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13:00-14:00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Lunch break</a:t>
                      </a:r>
                      <a:endParaRPr lang="nl-NL" sz="20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0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14:00-16:30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Confirmatory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factor analysis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Confirmatory</a:t>
                      </a:r>
                      <a:r>
                        <a:rPr lang="en-US" sz="2000" baseline="0" dirty="0">
                          <a:effectLst/>
                        </a:rPr>
                        <a:t> factor analysis 2: non-</a:t>
                      </a:r>
                      <a:r>
                        <a:rPr kumimoji="0" lang="nl-NL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  <a:r>
                        <a:rPr kumimoji="0" lang="nl-NL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aseline="0" dirty="0">
                          <a:effectLst/>
                        </a:rPr>
                        <a:t>data</a:t>
                      </a:r>
                      <a:endParaRPr lang="nl-NL" sz="2000" dirty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Miscellaneous</a:t>
                      </a:r>
                      <a:endParaRPr lang="nl-NL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prerequisites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statistics</a:t>
            </a:r>
            <a:endParaRPr lang="nl-NL" dirty="0"/>
          </a:p>
          <a:p>
            <a:pPr lvl="1"/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(e.g., </a:t>
            </a:r>
            <a:r>
              <a:rPr lang="nl-NL" dirty="0" err="1"/>
              <a:t>chi-square</a:t>
            </a:r>
            <a:r>
              <a:rPr lang="nl-NL" dirty="0"/>
              <a:t> &amp; </a:t>
            </a:r>
            <a:r>
              <a:rPr lang="nl-NL" dirty="0" err="1"/>
              <a:t>normal</a:t>
            </a:r>
            <a:r>
              <a:rPr lang="nl-NL" dirty="0"/>
              <a:t> </a:t>
            </a:r>
            <a:r>
              <a:rPr lang="nl-NL" dirty="0" err="1"/>
              <a:t>distributions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Regression</a:t>
            </a:r>
            <a:r>
              <a:rPr lang="nl-NL" dirty="0"/>
              <a:t> (</a:t>
            </a:r>
            <a:r>
              <a:rPr lang="nl-NL" dirty="0" err="1"/>
              <a:t>GLMs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Var, </a:t>
            </a:r>
            <a:r>
              <a:rPr lang="nl-NL" dirty="0" err="1"/>
              <a:t>cov</a:t>
            </a:r>
            <a:r>
              <a:rPr lang="nl-NL" dirty="0"/>
              <a:t>, </a:t>
            </a:r>
            <a:r>
              <a:rPr lang="nl-NL" dirty="0" err="1"/>
              <a:t>cor</a:t>
            </a:r>
            <a:r>
              <a:rPr lang="nl-NL" dirty="0"/>
              <a:t>, </a:t>
            </a:r>
            <a:r>
              <a:rPr lang="nl-NL" dirty="0" err="1"/>
              <a:t>mean</a:t>
            </a:r>
            <a:endParaRPr lang="nl-NL" dirty="0"/>
          </a:p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psychometrics</a:t>
            </a:r>
            <a:endParaRPr lang="nl-NL" dirty="0"/>
          </a:p>
          <a:p>
            <a:pPr lvl="1"/>
            <a:r>
              <a:rPr lang="nl-NL" dirty="0" err="1"/>
              <a:t>Validity</a:t>
            </a:r>
            <a:endParaRPr lang="nl-NL" dirty="0"/>
          </a:p>
          <a:p>
            <a:pPr lvl="1"/>
            <a:r>
              <a:rPr lang="nl-NL" dirty="0"/>
              <a:t>PCA, EFA, CFA</a:t>
            </a:r>
          </a:p>
          <a:p>
            <a:pPr lvl="1"/>
            <a:r>
              <a:rPr lang="nl-NL" dirty="0" err="1"/>
              <a:t>Reliability</a:t>
            </a:r>
            <a:endParaRPr lang="nl-NL" dirty="0"/>
          </a:p>
          <a:p>
            <a:pPr lvl="1"/>
            <a:r>
              <a:rPr lang="en-US" dirty="0"/>
              <a:t>IRT</a:t>
            </a:r>
            <a:endParaRPr lang="nl-NL" dirty="0"/>
          </a:p>
          <a:p>
            <a:r>
              <a:rPr lang="nl-NL" dirty="0"/>
              <a:t>Matrix algebra</a:t>
            </a:r>
          </a:p>
          <a:p>
            <a:pPr lvl="1"/>
            <a:r>
              <a:rPr lang="nl-NL" dirty="0" err="1"/>
              <a:t>Addition</a:t>
            </a:r>
            <a:r>
              <a:rPr lang="nl-NL" dirty="0"/>
              <a:t>, </a:t>
            </a:r>
            <a:r>
              <a:rPr lang="nl-NL" dirty="0" err="1"/>
              <a:t>multiplication</a:t>
            </a:r>
            <a:r>
              <a:rPr lang="nl-NL" dirty="0"/>
              <a:t>, </a:t>
            </a:r>
            <a:r>
              <a:rPr lang="nl-NL" dirty="0" err="1"/>
              <a:t>diagonal</a:t>
            </a:r>
            <a:r>
              <a:rPr lang="nl-NL" dirty="0"/>
              <a:t>, inverse</a:t>
            </a:r>
          </a:p>
          <a:p>
            <a:r>
              <a:rPr lang="nl-NL" dirty="0" err="1"/>
              <a:t>Programming</a:t>
            </a:r>
            <a:r>
              <a:rPr lang="nl-NL" dirty="0"/>
              <a:t> in R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62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Beaujean</a:t>
            </a:r>
            <a:r>
              <a:rPr lang="en-US" dirty="0"/>
              <a:t>, A. A. (2014). </a:t>
            </a:r>
            <a:r>
              <a:rPr lang="en-US" i="1" dirty="0"/>
              <a:t>Latent variable modeling using R: A step-by-step guide</a:t>
            </a:r>
            <a:r>
              <a:rPr lang="en-US" dirty="0"/>
              <a:t>. </a:t>
            </a:r>
            <a:r>
              <a:rPr lang="en-US" dirty="0" err="1"/>
              <a:t>Routledge</a:t>
            </a:r>
            <a:r>
              <a:rPr lang="en-US" dirty="0"/>
              <a:t>.</a:t>
            </a:r>
          </a:p>
          <a:p>
            <a:pPr lvl="1"/>
            <a:r>
              <a:rPr lang="nl-NL" dirty="0"/>
              <a:t>R code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on web</a:t>
            </a:r>
          </a:p>
          <a:p>
            <a:pPr lvl="2"/>
            <a:r>
              <a:rPr lang="nl-NL" dirty="0">
                <a:hlinkClick r:id="rId2"/>
              </a:rPr>
              <a:t>http://blogs.baylor.edu/rlatentvariable/sample-page/r-syntax/</a:t>
            </a:r>
            <a:endParaRPr lang="nl-NL" dirty="0"/>
          </a:p>
          <a:p>
            <a:pPr lvl="2"/>
            <a:r>
              <a:rPr lang="en-US" dirty="0"/>
              <a:t>Also available in annotated code files on </a:t>
            </a:r>
            <a:r>
              <a:rPr lang="en-US" dirty="0" err="1"/>
              <a:t>github</a:t>
            </a:r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sheets on </a:t>
            </a:r>
            <a:r>
              <a:rPr lang="nl-NL" dirty="0" err="1"/>
              <a:t>github</a:t>
            </a:r>
            <a:endParaRPr lang="nl-NL" dirty="0"/>
          </a:p>
          <a:p>
            <a:r>
              <a:rPr lang="en-US" dirty="0"/>
              <a:t>Annotated code files on </a:t>
            </a:r>
            <a:r>
              <a:rPr lang="en-US" dirty="0" err="1"/>
              <a:t>github</a:t>
            </a:r>
            <a:r>
              <a:rPr lang="en-US" dirty="0"/>
              <a:t> ( .pdf)</a:t>
            </a:r>
            <a:endParaRPr lang="nl-NL" dirty="0"/>
          </a:p>
          <a:p>
            <a:endParaRPr lang="en-US" dirty="0"/>
          </a:p>
          <a:p>
            <a:r>
              <a:rPr lang="en-US" dirty="0"/>
              <a:t>If you prefer to have multiple resources: </a:t>
            </a:r>
            <a:r>
              <a:rPr lang="en-US" dirty="0" err="1"/>
              <a:t>lavaan’s</a:t>
            </a:r>
            <a:r>
              <a:rPr lang="en-US" dirty="0"/>
              <a:t> tutorial is concise and helpful</a:t>
            </a:r>
          </a:p>
          <a:p>
            <a:pPr lvl="1"/>
            <a:r>
              <a:rPr lang="nl-NL" dirty="0">
                <a:hlinkClick r:id="rId3" action="ppaction://hlinkfile"/>
              </a:rPr>
              <a:t>lavaan.ugent.be/tutorial/index.html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81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SEM: the </a:t>
            </a:r>
            <a:r>
              <a:rPr lang="nl-NL" dirty="0" err="1"/>
              <a:t>modeling</a:t>
            </a:r>
            <a:r>
              <a:rPr lang="nl-NL" dirty="0"/>
              <a:t> of </a:t>
            </a:r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pPr lvl="1"/>
            <a:r>
              <a:rPr lang="nl-NL" b="1" dirty="0" err="1"/>
              <a:t>Modeling</a:t>
            </a:r>
            <a:r>
              <a:rPr lang="nl-NL" dirty="0"/>
              <a:t>: we are </a:t>
            </a:r>
            <a:r>
              <a:rPr lang="nl-NL" dirty="0" err="1"/>
              <a:t>constructing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(hypotheses, </a:t>
            </a:r>
            <a:r>
              <a:rPr lang="nl-NL" dirty="0" err="1"/>
              <a:t>theories</a:t>
            </a:r>
            <a:r>
              <a:rPr lang="nl-NL" dirty="0"/>
              <a:t>) of </a:t>
            </a:r>
            <a:r>
              <a:rPr lang="nl-NL" dirty="0" err="1"/>
              <a:t>reality</a:t>
            </a:r>
            <a:r>
              <a:rPr lang="nl-NL" dirty="0"/>
              <a:t>. The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theory</a:t>
            </a:r>
            <a:r>
              <a:rPr lang="nl-NL" dirty="0"/>
              <a:t>, hypothesis)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r>
              <a:rPr lang="nl-NL" dirty="0"/>
              <a:t> </a:t>
            </a:r>
            <a:r>
              <a:rPr lang="nl-NL" dirty="0" err="1"/>
              <a:t>tested</a:t>
            </a:r>
            <a:r>
              <a:rPr lang="nl-NL" dirty="0"/>
              <a:t>. 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rejected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(or </a:t>
            </a:r>
            <a:r>
              <a:rPr lang="nl-NL" dirty="0" err="1"/>
              <a:t>not</a:t>
            </a:r>
            <a:r>
              <a:rPr lang="nl-NL" dirty="0"/>
              <a:t>), but never proven ‘</a:t>
            </a:r>
            <a:r>
              <a:rPr lang="nl-NL" dirty="0" err="1"/>
              <a:t>true</a:t>
            </a:r>
            <a:r>
              <a:rPr lang="nl-NL" dirty="0"/>
              <a:t>’ or ‘right’.</a:t>
            </a:r>
          </a:p>
          <a:p>
            <a:pPr lvl="2"/>
            <a:r>
              <a:rPr lang="nl-NL" dirty="0"/>
              <a:t>In </a:t>
            </a:r>
            <a:r>
              <a:rPr lang="nl-NL" dirty="0" err="1"/>
              <a:t>fact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wrong, but </a:t>
            </a:r>
            <a:r>
              <a:rPr lang="nl-NL" dirty="0" err="1"/>
              <a:t>some</a:t>
            </a:r>
            <a:r>
              <a:rPr lang="nl-NL" dirty="0"/>
              <a:t> are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approximations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reality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 a </a:t>
            </a:r>
            <a:r>
              <a:rPr lang="nl-NL" dirty="0" err="1"/>
              <a:t>statistic</a:t>
            </a:r>
            <a:r>
              <a:rPr lang="nl-NL" dirty="0"/>
              <a:t> (e.g., </a:t>
            </a:r>
            <a:r>
              <a:rPr lang="nl-NL" i="1" dirty="0"/>
              <a:t>p</a:t>
            </a:r>
            <a:r>
              <a:rPr lang="nl-NL" dirty="0"/>
              <a:t>-</a:t>
            </a:r>
            <a:r>
              <a:rPr lang="nl-NL" dirty="0" err="1"/>
              <a:t>value</a:t>
            </a:r>
            <a:r>
              <a:rPr lang="nl-NL" dirty="0"/>
              <a:t>) </a:t>
            </a:r>
            <a:r>
              <a:rPr lang="nl-NL" dirty="0" err="1"/>
              <a:t>itself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a model is right or wrong. </a:t>
            </a:r>
            <a:r>
              <a:rPr lang="nl-NL" b="1" u="sng" dirty="0"/>
              <a:t>We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a </a:t>
            </a:r>
            <a:r>
              <a:rPr lang="nl-NL" dirty="0" err="1"/>
              <a:t>fitted</a:t>
            </a:r>
            <a:r>
              <a:rPr lang="nl-NL" dirty="0"/>
              <a:t> model or parameter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information</a:t>
            </a:r>
          </a:p>
          <a:p>
            <a:pPr lvl="1"/>
            <a:r>
              <a:rPr lang="nl-NL" b="1" dirty="0" err="1"/>
              <a:t>Structural</a:t>
            </a:r>
            <a:r>
              <a:rPr lang="nl-NL" dirty="0"/>
              <a:t>: the model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structure</a:t>
            </a:r>
            <a:r>
              <a:rPr lang="nl-NL" dirty="0"/>
              <a:t> of)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pPr lvl="1"/>
            <a:r>
              <a:rPr lang="nl-NL" b="1" dirty="0" err="1"/>
              <a:t>Equations</a:t>
            </a:r>
            <a:r>
              <a:rPr lang="nl-NL" dirty="0"/>
              <a:t>: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in the model are 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formulae</a:t>
            </a:r>
            <a:r>
              <a:rPr lang="nl-NL" dirty="0"/>
              <a:t> (</a:t>
            </a:r>
            <a:r>
              <a:rPr lang="nl-NL" dirty="0" err="1"/>
              <a:t>equations</a:t>
            </a:r>
            <a:r>
              <a:rPr lang="nl-N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SEMS are </a:t>
            </a:r>
            <a:r>
              <a:rPr lang="nl-NL" dirty="0" err="1"/>
              <a:t>graphically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building </a:t>
            </a:r>
            <a:r>
              <a:rPr lang="nl-NL" dirty="0" err="1"/>
              <a:t>blocks</a:t>
            </a:r>
            <a:r>
              <a:rPr lang="nl-NL" dirty="0"/>
              <a:t>:</a:t>
            </a:r>
          </a:p>
          <a:p>
            <a:pPr lvl="2"/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Observed</a:t>
            </a:r>
            <a:r>
              <a:rPr lang="nl-NL" dirty="0"/>
              <a:t> (manifest)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)</a:t>
            </a:r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Non-directional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(</a:t>
            </a:r>
            <a:r>
              <a:rPr lang="nl-NL" dirty="0" err="1"/>
              <a:t>correlation</a:t>
            </a:r>
            <a:r>
              <a:rPr lang="nl-NL" dirty="0"/>
              <a:t>/(co)</a:t>
            </a:r>
            <a:r>
              <a:rPr lang="nl-NL" dirty="0" err="1"/>
              <a:t>variance</a:t>
            </a:r>
            <a:r>
              <a:rPr lang="nl-NL" dirty="0"/>
              <a:t>)</a:t>
            </a:r>
          </a:p>
          <a:p>
            <a:pPr lvl="2">
              <a:buNone/>
            </a:pP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Latent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Constant term (i.e.,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, e.g., </a:t>
            </a:r>
            <a:r>
              <a:rPr lang="nl-NL" dirty="0" err="1"/>
              <a:t>intercept</a:t>
            </a:r>
            <a:r>
              <a:rPr lang="nl-NL" dirty="0"/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7089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259632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187624" y="45091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>
          <a:xfrm>
            <a:off x="1403648" y="5085184"/>
            <a:ext cx="576064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/>
          <p:cNvSpPr/>
          <p:nvPr/>
        </p:nvSpPr>
        <p:spPr>
          <a:xfrm>
            <a:off x="1403648" y="5949280"/>
            <a:ext cx="648072" cy="4766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nl-NL" sz="2700" dirty="0"/>
              <a:t>The </a:t>
            </a:r>
            <a:r>
              <a:rPr lang="nl-NL" sz="2700" dirty="0" err="1"/>
              <a:t>arrows</a:t>
            </a:r>
            <a:r>
              <a:rPr lang="nl-NL" sz="2700" dirty="0"/>
              <a:t> in SEM </a:t>
            </a:r>
            <a:r>
              <a:rPr lang="nl-NL" sz="2700" dirty="0" err="1"/>
              <a:t>denote</a:t>
            </a:r>
            <a:r>
              <a:rPr lang="nl-NL" sz="2700" dirty="0"/>
              <a:t> </a:t>
            </a:r>
            <a:r>
              <a:rPr lang="nl-NL" sz="2700" dirty="0" err="1"/>
              <a:t>regression</a:t>
            </a:r>
            <a:r>
              <a:rPr lang="nl-NL" sz="2700" dirty="0"/>
              <a:t> </a:t>
            </a:r>
            <a:r>
              <a:rPr lang="nl-NL" sz="2700" dirty="0" err="1"/>
              <a:t>relationships</a:t>
            </a:r>
            <a:r>
              <a:rPr lang="nl-NL" sz="2700" dirty="0"/>
              <a:t>, of the </a:t>
            </a:r>
            <a:r>
              <a:rPr lang="nl-NL" sz="2700" dirty="0" err="1"/>
              <a:t>linear</a:t>
            </a:r>
            <a:r>
              <a:rPr lang="nl-NL" sz="2700" dirty="0"/>
              <a:t> type</a:t>
            </a:r>
          </a:p>
          <a:p>
            <a:r>
              <a:rPr lang="nl-NL" sz="2700" dirty="0" err="1"/>
              <a:t>Therefore</a:t>
            </a:r>
            <a:r>
              <a:rPr lang="nl-NL" sz="2700" dirty="0"/>
              <a:t>, all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models (</a:t>
            </a:r>
            <a:r>
              <a:rPr lang="nl-NL" sz="2700" dirty="0" err="1"/>
              <a:t>GLMs</a:t>
            </a:r>
            <a:r>
              <a:rPr lang="nl-NL" sz="2700" dirty="0"/>
              <a:t>)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also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formulated</a:t>
            </a:r>
            <a:r>
              <a:rPr lang="nl-NL" sz="2700" dirty="0"/>
              <a:t> as SEM models, e.g.,</a:t>
            </a:r>
          </a:p>
          <a:p>
            <a:pPr lvl="1"/>
            <a:r>
              <a:rPr lang="nl-NL" sz="2400" dirty="0" err="1"/>
              <a:t>t-test</a:t>
            </a:r>
            <a:endParaRPr lang="nl-NL" sz="2400" dirty="0"/>
          </a:p>
          <a:p>
            <a:pPr lvl="1"/>
            <a:r>
              <a:rPr lang="nl-NL" sz="2400" dirty="0"/>
              <a:t>ANOVA</a:t>
            </a:r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logistic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…..</a:t>
            </a:r>
          </a:p>
          <a:p>
            <a:r>
              <a:rPr lang="nl-NL" sz="2700" dirty="0" err="1"/>
              <a:t>Also</a:t>
            </a:r>
            <a:r>
              <a:rPr lang="nl-NL" sz="2700" dirty="0"/>
              <a:t>, SEM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used</a:t>
            </a:r>
            <a:r>
              <a:rPr lang="nl-NL" sz="2700" dirty="0"/>
              <a:t> </a:t>
            </a:r>
            <a:r>
              <a:rPr lang="nl-NL" sz="2700" dirty="0" err="1"/>
              <a:t>to</a:t>
            </a:r>
            <a:r>
              <a:rPr lang="nl-NL" sz="2700" dirty="0"/>
              <a:t> </a:t>
            </a:r>
            <a:r>
              <a:rPr lang="nl-NL" sz="2700" dirty="0" err="1"/>
              <a:t>models</a:t>
            </a:r>
            <a:r>
              <a:rPr lang="nl-NL" sz="2700" dirty="0"/>
              <a:t> </a:t>
            </a:r>
            <a:r>
              <a:rPr lang="nl-NL" sz="2700" dirty="0" err="1"/>
              <a:t>for</a:t>
            </a:r>
            <a:r>
              <a:rPr lang="nl-NL" sz="2700" dirty="0"/>
              <a:t> </a:t>
            </a:r>
            <a:r>
              <a:rPr lang="nl-NL" sz="2700" dirty="0" err="1"/>
              <a:t>multilevel</a:t>
            </a:r>
            <a:r>
              <a:rPr lang="nl-NL" sz="2700" dirty="0"/>
              <a:t> or </a:t>
            </a:r>
            <a:r>
              <a:rPr lang="nl-NL" sz="2700" dirty="0" err="1"/>
              <a:t>longitudinal</a:t>
            </a:r>
            <a:r>
              <a:rPr lang="nl-NL" sz="2700" dirty="0"/>
              <a:t> data (i.e., </a:t>
            </a:r>
            <a:r>
              <a:rPr lang="nl-NL" sz="2700" dirty="0" err="1"/>
              <a:t>GLMMs</a:t>
            </a:r>
            <a:r>
              <a:rPr lang="nl-NL" sz="2700" dirty="0"/>
              <a:t>, or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mixed-</a:t>
            </a:r>
            <a:r>
              <a:rPr lang="nl-NL" sz="2700" dirty="0" err="1"/>
              <a:t>effects</a:t>
            </a:r>
            <a:r>
              <a:rPr lang="nl-NL" sz="2700" dirty="0"/>
              <a:t> </a:t>
            </a:r>
            <a:r>
              <a:rPr lang="nl-NL" sz="2700" dirty="0" err="1"/>
              <a:t>models</a:t>
            </a:r>
            <a:r>
              <a:rPr lang="nl-NL" sz="2700" dirty="0"/>
              <a:t>)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12571</TotalTime>
  <Words>2104</Words>
  <Application>Microsoft Macintosh PowerPoint</Application>
  <PresentationFormat>On-screen Show (4:3)</PresentationFormat>
  <Paragraphs>345</Paragraphs>
  <Slides>36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Tw Cen MT</vt:lpstr>
      <vt:lpstr>Wingdings</vt:lpstr>
      <vt:lpstr>Wingdings 2</vt:lpstr>
      <vt:lpstr>Median</vt:lpstr>
      <vt:lpstr>Vergelijking</vt:lpstr>
      <vt:lpstr>Latent variable models</vt:lpstr>
      <vt:lpstr>Teachers</vt:lpstr>
      <vt:lpstr>Class outline</vt:lpstr>
      <vt:lpstr>Course schedule</vt:lpstr>
      <vt:lpstr>Course prerequisites</vt:lpstr>
      <vt:lpstr>Course materials</vt:lpstr>
      <vt:lpstr>Structural Equation Modeling</vt:lpstr>
      <vt:lpstr>Structural Equation Modeling</vt:lpstr>
      <vt:lpstr>Structural Equation Modeling</vt:lpstr>
      <vt:lpstr>Example dataset</vt:lpstr>
      <vt:lpstr>Model: Univariate regression</vt:lpstr>
      <vt:lpstr>Model: Multiple regression</vt:lpstr>
      <vt:lpstr>Model: SEM</vt:lpstr>
      <vt:lpstr>Model: SEM</vt:lpstr>
      <vt:lpstr>Model: SEM</vt:lpstr>
      <vt:lpstr>SEM using lavaan</vt:lpstr>
      <vt:lpstr>Lavaan model syntax</vt:lpstr>
      <vt:lpstr>Lavaan model syntax</vt:lpstr>
      <vt:lpstr>Lavaan model syntax</vt:lpstr>
      <vt:lpstr>Lavaan Examples</vt:lpstr>
      <vt:lpstr>Computation time!</vt:lpstr>
      <vt:lpstr>Structural Equation Modeling</vt:lpstr>
      <vt:lpstr>Structural Equation Modeling</vt:lpstr>
      <vt:lpstr>Model-implied (co)variances</vt:lpstr>
      <vt:lpstr>Matrices of a SEM</vt:lpstr>
      <vt:lpstr>Structural model (no measurement model)</vt:lpstr>
      <vt:lpstr>Structural and measurement model</vt:lpstr>
      <vt:lpstr>Some matrix algebra</vt:lpstr>
      <vt:lpstr>Model-implied (co)variances</vt:lpstr>
      <vt:lpstr>Variances of exogenous variables often not explicitly depicted</vt:lpstr>
      <vt:lpstr>Mean structure often omitted</vt:lpstr>
      <vt:lpstr>Error terms</vt:lpstr>
      <vt:lpstr>Causation</vt:lpstr>
      <vt:lpstr>Path &amp; partial regression coefficients</vt:lpstr>
      <vt:lpstr>Standardized coefficients</vt:lpstr>
      <vt:lpstr>Exercises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models</dc:title>
  <dc:creator>Fokkema</dc:creator>
  <cp:lastModifiedBy>Karch</cp:lastModifiedBy>
  <cp:revision>90</cp:revision>
  <cp:lastPrinted>2019-11-15T14:00:00Z</cp:lastPrinted>
  <dcterms:created xsi:type="dcterms:W3CDTF">2016-11-16T16:51:00Z</dcterms:created>
  <dcterms:modified xsi:type="dcterms:W3CDTF">2020-07-06T09:30:55Z</dcterms:modified>
</cp:coreProperties>
</file>