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07" r:id="rId21"/>
    <p:sldId id="30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7" r:id="rId38"/>
    <p:sldId id="298" r:id="rId39"/>
    <p:sldId id="299" r:id="rId40"/>
    <p:sldId id="300" r:id="rId41"/>
    <p:sldId id="308" r:id="rId42"/>
    <p:sldId id="303" r:id="rId4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/>
    <p:restoredTop sz="77690" autoAdjust="0"/>
  </p:normalViewPr>
  <p:slideViewPr>
    <p:cSldViewPr>
      <p:cViewPr varScale="1">
        <p:scale>
          <a:sx n="74" d="100"/>
          <a:sy n="74" d="100"/>
        </p:scale>
        <p:origin x="20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5429D-9A42-4EDB-BD46-D0A422A7A56A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Give them password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does </a:t>
            </a:r>
            <a:r>
              <a:rPr lang="en-US"/>
              <a:t>not have the book?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39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are you?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why are you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33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63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handouts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Homework – </a:t>
            </a:r>
            <a:r>
              <a:rPr lang="en-US" dirty="0" err="1"/>
              <a:t>prev_ach</a:t>
            </a:r>
            <a:r>
              <a:rPr lang="en-US" dirty="0"/>
              <a:t> + wrong paths (rule </a:t>
            </a:r>
            <a:r>
              <a:rPr lang="en-US"/>
              <a:t>3)</a:t>
            </a:r>
          </a:p>
          <a:p>
            <a:r>
              <a:rPr lang="en-US"/>
              <a:t>Prev_arch – grade 0.07*79.09=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39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03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99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5A1B23-3A60-4121-B1D6-D46FCA86FE0C}" type="datetimeFigureOut">
              <a:rPr lang="nl-NL" smtClean="0"/>
              <a:t>02-07-18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joleinF/LVMbasi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avaan.ugent.be/tutorial/index.html" TargetMode="External"/><Relationship Id="rId2" Type="http://schemas.openxmlformats.org/officeDocument/2006/relationships/hyperlink" Target="http://blogs.baylor.edu/rlatentvariable/sample-page/r-synta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/>
              <a:t>models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NL" sz="3200" dirty="0"/>
              <a:t>Variables in the model:</a:t>
            </a:r>
          </a:p>
          <a:p>
            <a:endParaRPr lang="nl-NL" sz="3200" b="1" dirty="0"/>
          </a:p>
          <a:p>
            <a:endParaRPr lang="nl-NL" sz="3200" b="1" dirty="0"/>
          </a:p>
          <a:p>
            <a:endParaRPr lang="nl-NL" sz="3200" b="1" dirty="0"/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1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endParaRPr lang="nl-NL" sz="24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</p:txBody>
      </p:sp>
      <p:sp>
        <p:nvSpPr>
          <p:cNvPr id="4" name="Rechthoek 3"/>
          <p:cNvSpPr/>
          <p:nvPr/>
        </p:nvSpPr>
        <p:spPr>
          <a:xfrm>
            <a:off x="6084168" y="2492896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492896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827584" y="2492896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492896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492896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9912" y="3356992"/>
            <a:ext cx="4943626" cy="27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</a:t>
            </a:r>
            <a:r>
              <a:rPr lang="nl-NL" dirty="0" err="1"/>
              <a:t>t-test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nl-NL" sz="2400" dirty="0" err="1"/>
              <a:t>Dependent</a:t>
            </a:r>
            <a:r>
              <a:rPr lang="nl-NL" sz="2400" dirty="0"/>
              <a:t> </a:t>
            </a:r>
            <a:r>
              <a:rPr lang="nl-NL" sz="2400" dirty="0" err="1"/>
              <a:t>variable</a:t>
            </a:r>
            <a:endParaRPr lang="nl-NL" sz="2400" dirty="0"/>
          </a:p>
          <a:p>
            <a:pPr lvl="1"/>
            <a:r>
              <a:rPr lang="nl-NL" sz="2100" dirty="0" err="1"/>
              <a:t>grade</a:t>
            </a:r>
            <a:r>
              <a:rPr lang="nl-NL" sz="2100" dirty="0"/>
              <a:t> point average (GPA) in 10th </a:t>
            </a:r>
            <a:r>
              <a:rPr lang="nl-NL" sz="2100" dirty="0" err="1"/>
              <a:t>grade</a:t>
            </a:r>
            <a:endParaRPr lang="nl-NL" sz="2100" dirty="0"/>
          </a:p>
          <a:p>
            <a:r>
              <a:rPr lang="nl-NL" sz="2400" dirty="0"/>
              <a:t>Independent </a:t>
            </a:r>
            <a:r>
              <a:rPr lang="nl-NL" sz="2400" dirty="0" err="1"/>
              <a:t>variable</a:t>
            </a:r>
            <a:endParaRPr lang="nl-NL" sz="2400" dirty="0"/>
          </a:p>
          <a:p>
            <a:pPr lvl="1"/>
            <a:r>
              <a:rPr lang="nl-NL" sz="2100" dirty="0" err="1"/>
              <a:t>ethnicity</a:t>
            </a:r>
            <a:r>
              <a:rPr lang="nl-NL" sz="2100" dirty="0"/>
              <a:t> (</a:t>
            </a:r>
            <a:r>
              <a:rPr lang="en-US" sz="2100" dirty="0"/>
              <a:t>0=black, native </a:t>
            </a:r>
            <a:r>
              <a:rPr lang="en-US" sz="2100" dirty="0" err="1"/>
              <a:t>american</a:t>
            </a:r>
            <a:r>
              <a:rPr lang="en-US" sz="2100" dirty="0"/>
              <a:t> or </a:t>
            </a:r>
            <a:r>
              <a:rPr lang="en-US" sz="2100" dirty="0" err="1"/>
              <a:t>hispanic</a:t>
            </a:r>
            <a:r>
              <a:rPr lang="en-US" sz="2100" dirty="0"/>
              <a:t>; 1=white or </a:t>
            </a:r>
            <a:r>
              <a:rPr lang="en-US" sz="2100" dirty="0" err="1"/>
              <a:t>asian</a:t>
            </a:r>
            <a:r>
              <a:rPr lang="nl-NL" sz="2100" dirty="0"/>
              <a:t>)</a:t>
            </a:r>
          </a:p>
          <a:p>
            <a:pPr lvl="1"/>
            <a:endParaRPr lang="nl-NL" sz="2100" dirty="0"/>
          </a:p>
          <a:p>
            <a:pPr lvl="1"/>
            <a:endParaRPr lang="nl-NL" sz="2100" dirty="0"/>
          </a:p>
          <a:p>
            <a:pPr lvl="1"/>
            <a:endParaRPr lang="nl-NL" sz="2100" dirty="0"/>
          </a:p>
          <a:p>
            <a:pPr lvl="1"/>
            <a:endParaRPr lang="nl-NL" sz="2100" dirty="0"/>
          </a:p>
          <a:p>
            <a:r>
              <a:rPr lang="nl-NL" sz="2400" dirty="0" err="1"/>
              <a:t>Assess</a:t>
            </a:r>
            <a:r>
              <a:rPr lang="nl-NL" sz="2400" dirty="0"/>
              <a:t> model fit:</a:t>
            </a:r>
          </a:p>
          <a:p>
            <a:pPr lvl="1"/>
            <a:r>
              <a:rPr lang="nl-NL" sz="2100" dirty="0" err="1"/>
              <a:t>Only</a:t>
            </a:r>
            <a:r>
              <a:rPr lang="nl-NL" sz="2100" dirty="0"/>
              <a:t> </a:t>
            </a:r>
            <a:r>
              <a:rPr lang="nl-NL" sz="2100" dirty="0" err="1"/>
              <a:t>one</a:t>
            </a:r>
            <a:r>
              <a:rPr lang="nl-NL" sz="2100" dirty="0"/>
              <a:t> predictor, </a:t>
            </a:r>
            <a:r>
              <a:rPr lang="nl-NL" sz="2100" dirty="0" err="1"/>
              <a:t>so</a:t>
            </a:r>
            <a:r>
              <a:rPr lang="nl-NL" sz="2100" dirty="0"/>
              <a:t> </a:t>
            </a:r>
            <a:r>
              <a:rPr lang="nl-NL" sz="2100" dirty="0" err="1"/>
              <a:t>only</a:t>
            </a:r>
            <a:r>
              <a:rPr lang="nl-NL" sz="2100" dirty="0"/>
              <a:t> </a:t>
            </a:r>
            <a:r>
              <a:rPr lang="nl-NL" sz="2100" dirty="0" err="1"/>
              <a:t>one</a:t>
            </a:r>
            <a:r>
              <a:rPr lang="nl-NL" sz="2100" dirty="0"/>
              <a:t> parameter </a:t>
            </a:r>
            <a:r>
              <a:rPr lang="nl-NL" sz="2100" dirty="0" err="1"/>
              <a:t>estimate</a:t>
            </a:r>
            <a:r>
              <a:rPr lang="nl-NL" sz="2100" dirty="0"/>
              <a:t>: </a:t>
            </a:r>
          </a:p>
          <a:p>
            <a:pPr lvl="2"/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difference</a:t>
            </a:r>
            <a:r>
              <a:rPr lang="nl-NL" sz="2000" dirty="0"/>
              <a:t> = .46, </a:t>
            </a:r>
            <a:r>
              <a:rPr lang="nl-NL" sz="2000" dirty="0" err="1"/>
              <a:t>cor</a:t>
            </a:r>
            <a:r>
              <a:rPr lang="nl-NL" sz="2000" dirty="0"/>
              <a:t> = .132, </a:t>
            </a:r>
            <a:r>
              <a:rPr lang="nl-NL" sz="2000" dirty="0" err="1"/>
              <a:t>or</a:t>
            </a:r>
            <a:r>
              <a:rPr lang="nl-NL" sz="2000" dirty="0"/>
              <a:t> </a:t>
            </a:r>
            <a:r>
              <a:rPr lang="el-GR" sz="2000" dirty="0">
                <a:latin typeface="Arial"/>
                <a:cs typeface="Arial"/>
              </a:rPr>
              <a:t>η</a:t>
            </a:r>
            <a:r>
              <a:rPr lang="nl-NL" sz="2000" baseline="30000" dirty="0">
                <a:latin typeface="Arial"/>
                <a:cs typeface="Arial"/>
              </a:rPr>
              <a:t>2 </a:t>
            </a:r>
            <a:r>
              <a:rPr lang="nl-NL" sz="2000" dirty="0"/>
              <a:t> = .017</a:t>
            </a:r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4355976" y="1988840"/>
            <a:ext cx="4644008" cy="27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Dependent</a:t>
            </a:r>
            <a:r>
              <a:rPr lang="nl-NL" sz="2400" dirty="0">
                <a:solidFill>
                  <a:prstClr val="black"/>
                </a:solidFill>
              </a:rPr>
              <a:t> </a:t>
            </a:r>
            <a:r>
              <a:rPr lang="nl-NL" sz="2400" dirty="0" err="1">
                <a:solidFill>
                  <a:prstClr val="black"/>
                </a:solidFill>
              </a:rPr>
              <a:t>variable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0">
              <a:buClr>
                <a:srgbClr val="9B2D1F"/>
              </a:buClr>
            </a:pPr>
            <a:r>
              <a:rPr lang="nl-NL" sz="2400" dirty="0">
                <a:solidFill>
                  <a:prstClr val="black"/>
                </a:solidFill>
              </a:rPr>
              <a:t>Independent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buClr>
                <a:srgbClr val="9B2D1F"/>
              </a:buClr>
            </a:pPr>
            <a:endParaRPr lang="nl-NL" sz="2100" dirty="0">
              <a:solidFill>
                <a:prstClr val="black"/>
              </a:solidFill>
            </a:endParaRPr>
          </a:p>
          <a:p>
            <a:pPr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Assess</a:t>
            </a:r>
            <a:r>
              <a:rPr lang="nl-NL" sz="2400" dirty="0">
                <a:solidFill>
                  <a:prstClr val="black"/>
                </a:solidFill>
              </a:rPr>
              <a:t> model fit: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Multiple predictor variables, </a:t>
            </a:r>
            <a:r>
              <a:rPr lang="nl-NL" sz="2100" dirty="0" err="1">
                <a:solidFill>
                  <a:prstClr val="black"/>
                </a:solidFill>
              </a:rPr>
              <a:t>so</a:t>
            </a:r>
            <a:r>
              <a:rPr lang="nl-NL" sz="2100" dirty="0">
                <a:solidFill>
                  <a:prstClr val="black"/>
                </a:solidFill>
              </a:rPr>
              <a:t>:</a:t>
            </a:r>
          </a:p>
          <a:p>
            <a:pPr lvl="2">
              <a:buClr>
                <a:srgbClr val="9B2D1F"/>
              </a:buClr>
            </a:pPr>
            <a:r>
              <a:rPr lang="nl-NL" sz="1800" dirty="0" err="1">
                <a:solidFill>
                  <a:prstClr val="black"/>
                </a:solidFill>
              </a:rPr>
              <a:t>Specific</a:t>
            </a:r>
            <a:r>
              <a:rPr lang="nl-NL" sz="1800" dirty="0">
                <a:solidFill>
                  <a:prstClr val="black"/>
                </a:solidFill>
              </a:rPr>
              <a:t> parameter </a:t>
            </a:r>
            <a:r>
              <a:rPr lang="nl-NL" sz="1800" dirty="0" err="1">
                <a:solidFill>
                  <a:prstClr val="black"/>
                </a:solidFill>
              </a:rPr>
              <a:t>estimates</a:t>
            </a:r>
            <a:r>
              <a:rPr lang="nl-NL" sz="1800" dirty="0">
                <a:solidFill>
                  <a:prstClr val="black"/>
                </a:solidFill>
              </a:rPr>
              <a:t>: </a:t>
            </a:r>
            <a:r>
              <a:rPr lang="nl-NL" sz="1800" dirty="0" err="1">
                <a:solidFill>
                  <a:prstClr val="black"/>
                </a:solidFill>
              </a:rPr>
              <a:t>betas</a:t>
            </a:r>
            <a:r>
              <a:rPr lang="nl-NL" sz="1800" dirty="0">
                <a:solidFill>
                  <a:prstClr val="black"/>
                </a:solidFill>
              </a:rPr>
              <a:t>, </a:t>
            </a:r>
            <a:r>
              <a:rPr lang="nl-NL" sz="1800" dirty="0" err="1">
                <a:solidFill>
                  <a:prstClr val="black"/>
                </a:solidFill>
              </a:rPr>
              <a:t>or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standardized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betas</a:t>
            </a:r>
            <a:endParaRPr lang="nl-NL" sz="1800" dirty="0">
              <a:solidFill>
                <a:prstClr val="black"/>
              </a:solidFill>
            </a:endParaRPr>
          </a:p>
          <a:p>
            <a:pPr lvl="2">
              <a:buClr>
                <a:srgbClr val="9B2D1F"/>
              </a:buClr>
            </a:pPr>
            <a:r>
              <a:rPr lang="nl-NL" sz="1800" dirty="0">
                <a:solidFill>
                  <a:prstClr val="black"/>
                </a:solidFill>
              </a:rPr>
              <a:t>‘Overall’ model fit: multiple </a:t>
            </a:r>
            <a:r>
              <a:rPr lang="nl-NL" sz="1800" dirty="0" err="1">
                <a:solidFill>
                  <a:prstClr val="black"/>
                </a:solidFill>
              </a:rPr>
              <a:t>correlation</a:t>
            </a:r>
            <a:r>
              <a:rPr lang="nl-NL" sz="1800" dirty="0">
                <a:solidFill>
                  <a:prstClr val="black"/>
                </a:solidFill>
              </a:rPr>
              <a:t> (R = .512), </a:t>
            </a:r>
            <a:r>
              <a:rPr lang="nl-NL" sz="1800" dirty="0" err="1">
                <a:solidFill>
                  <a:prstClr val="black"/>
                </a:solidFill>
              </a:rPr>
              <a:t>or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variance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explained</a:t>
            </a:r>
            <a:r>
              <a:rPr lang="nl-NL" sz="1800" dirty="0">
                <a:solidFill>
                  <a:prstClr val="black"/>
                </a:solidFill>
              </a:rPr>
              <a:t> (</a:t>
            </a:r>
            <a:r>
              <a:rPr lang="nl-NL" sz="1800" dirty="0"/>
              <a:t>R</a:t>
            </a:r>
            <a:r>
              <a:rPr lang="nl-NL" sz="1800" baseline="30000" dirty="0"/>
              <a:t>2 </a:t>
            </a:r>
            <a:r>
              <a:rPr lang="nl-NL" sz="1800" dirty="0">
                <a:solidFill>
                  <a:prstClr val="black"/>
                </a:solidFill>
              </a:rPr>
              <a:t>= .262)</a:t>
            </a:r>
          </a:p>
        </p:txBody>
      </p:sp>
    </p:spTree>
    <p:extLst>
      <p:ext uri="{BB962C8B-B14F-4D97-AF65-F5344CB8AC3E}">
        <p14:creationId xmlns:p14="http://schemas.microsoft.com/office/powerpoint/2010/main" val="16445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283968" y="2132856"/>
            <a:ext cx="4644008" cy="28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Dependent</a:t>
            </a:r>
            <a:r>
              <a:rPr lang="nl-NL" sz="2400" dirty="0">
                <a:solidFill>
                  <a:prstClr val="black"/>
                </a:solidFill>
              </a:rPr>
              <a:t> </a:t>
            </a:r>
            <a:r>
              <a:rPr lang="nl-NL" sz="2400" dirty="0" err="1">
                <a:solidFill>
                  <a:prstClr val="black"/>
                </a:solidFill>
              </a:rPr>
              <a:t>variable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0">
              <a:buClr>
                <a:srgbClr val="9B2D1F"/>
              </a:buClr>
            </a:pPr>
            <a:r>
              <a:rPr lang="nl-NL" sz="2400" dirty="0">
                <a:solidFill>
                  <a:prstClr val="black"/>
                </a:solidFill>
              </a:rPr>
              <a:t>Independent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0">
              <a:buClr>
                <a:srgbClr val="9B2D1F"/>
              </a:buClr>
            </a:pPr>
            <a:endParaRPr lang="nl-NL" sz="2100" dirty="0">
              <a:solidFill>
                <a:prstClr val="black"/>
              </a:solidFill>
            </a:endParaRPr>
          </a:p>
          <a:p>
            <a:pPr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Evaluate</a:t>
            </a:r>
            <a:r>
              <a:rPr lang="nl-NL" sz="2400" dirty="0">
                <a:solidFill>
                  <a:prstClr val="black"/>
                </a:solidFill>
              </a:rPr>
              <a:t>: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Specific</a:t>
            </a:r>
            <a:r>
              <a:rPr lang="nl-NL" sz="2100" dirty="0">
                <a:solidFill>
                  <a:prstClr val="black"/>
                </a:solidFill>
              </a:rPr>
              <a:t> parameter </a:t>
            </a:r>
            <a:r>
              <a:rPr lang="nl-NL" sz="2100" dirty="0" err="1">
                <a:solidFill>
                  <a:prstClr val="black"/>
                </a:solidFill>
              </a:rPr>
              <a:t>estimates</a:t>
            </a:r>
            <a:r>
              <a:rPr lang="nl-NL" sz="2100" dirty="0">
                <a:solidFill>
                  <a:prstClr val="black"/>
                </a:solidFill>
              </a:rPr>
              <a:t> (e.g., </a:t>
            </a:r>
            <a:r>
              <a:rPr lang="nl-NL" sz="2100" dirty="0" err="1">
                <a:solidFill>
                  <a:prstClr val="black"/>
                </a:solidFill>
              </a:rPr>
              <a:t>regression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coefficients</a:t>
            </a:r>
            <a:r>
              <a:rPr lang="nl-NL" sz="2100" dirty="0">
                <a:solidFill>
                  <a:prstClr val="black"/>
                </a:solidFill>
              </a:rPr>
              <a:t>, </a:t>
            </a:r>
            <a:r>
              <a:rPr lang="nl-NL" sz="2100" dirty="0" err="1">
                <a:solidFill>
                  <a:prstClr val="black"/>
                </a:solidFill>
              </a:rPr>
              <a:t>error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variances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Overall model fit (e.g., </a:t>
            </a:r>
            <a:r>
              <a:rPr lang="nl-NL" sz="2100" dirty="0" err="1">
                <a:solidFill>
                  <a:prstClr val="black"/>
                </a:solidFill>
              </a:rPr>
              <a:t>chi-square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value</a:t>
            </a:r>
            <a:r>
              <a:rPr lang="nl-NL" sz="2100" dirty="0">
                <a:solidFill>
                  <a:prstClr val="black"/>
                </a:solidFill>
              </a:rPr>
              <a:t>, fit indices)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572000" y="1988840"/>
            <a:ext cx="4263841" cy="327236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Endogenous</a:t>
            </a:r>
            <a:r>
              <a:rPr lang="nl-NL" sz="2400" dirty="0">
                <a:solidFill>
                  <a:prstClr val="black"/>
                </a:solidFill>
              </a:rPr>
              <a:t>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100" dirty="0">
              <a:solidFill>
                <a:prstClr val="black"/>
              </a:solidFill>
            </a:endParaRPr>
          </a:p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Exogenous</a:t>
            </a:r>
            <a:r>
              <a:rPr lang="nl-NL" sz="2400" dirty="0">
                <a:solidFill>
                  <a:prstClr val="black"/>
                </a:solidFill>
              </a:rPr>
              <a:t>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buClr>
                <a:srgbClr val="9B2D1F"/>
              </a:buClr>
            </a:pPr>
            <a:endParaRPr lang="nl-NL" sz="2100" dirty="0">
              <a:solidFill>
                <a:prstClr val="black"/>
              </a:solidFill>
            </a:endParaRPr>
          </a:p>
          <a:p>
            <a:pPr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Evaluate</a:t>
            </a:r>
            <a:r>
              <a:rPr lang="nl-NL" sz="2400" dirty="0">
                <a:solidFill>
                  <a:prstClr val="black"/>
                </a:solidFill>
              </a:rPr>
              <a:t>: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Specific</a:t>
            </a:r>
            <a:r>
              <a:rPr lang="nl-NL" sz="2100" dirty="0">
                <a:solidFill>
                  <a:prstClr val="black"/>
                </a:solidFill>
              </a:rPr>
              <a:t> parameter </a:t>
            </a:r>
            <a:r>
              <a:rPr lang="nl-NL" sz="2100" dirty="0" err="1">
                <a:solidFill>
                  <a:prstClr val="black"/>
                </a:solidFill>
              </a:rPr>
              <a:t>estimates</a:t>
            </a:r>
            <a:r>
              <a:rPr lang="nl-NL" sz="2100" dirty="0">
                <a:solidFill>
                  <a:prstClr val="black"/>
                </a:solidFill>
              </a:rPr>
              <a:t> (e.g., </a:t>
            </a:r>
            <a:r>
              <a:rPr lang="nl-NL" sz="2100" dirty="0" err="1">
                <a:solidFill>
                  <a:prstClr val="black"/>
                </a:solidFill>
              </a:rPr>
              <a:t>regression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coefficients</a:t>
            </a:r>
            <a:r>
              <a:rPr lang="nl-NL" sz="2100" dirty="0">
                <a:solidFill>
                  <a:prstClr val="black"/>
                </a:solidFill>
              </a:rPr>
              <a:t>, </a:t>
            </a:r>
            <a:r>
              <a:rPr lang="nl-NL" sz="2100" dirty="0" err="1">
                <a:solidFill>
                  <a:prstClr val="black"/>
                </a:solidFill>
              </a:rPr>
              <a:t>error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variances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Overall model fit (</a:t>
            </a:r>
            <a:r>
              <a:rPr lang="el-GR" sz="2100" dirty="0">
                <a:solidFill>
                  <a:prstClr val="black"/>
                </a:solidFill>
                <a:latin typeface="Arial"/>
                <a:cs typeface="Arial"/>
              </a:rPr>
              <a:t>χ</a:t>
            </a:r>
            <a:r>
              <a:rPr lang="nl-NL" sz="21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nl-NL" sz="2100" dirty="0">
                <a:solidFill>
                  <a:prstClr val="black"/>
                </a:solidFill>
              </a:rPr>
              <a:t>(2)=2.169; p =.338; CFI = 1.000; RMSEA = .009)</a:t>
            </a:r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Terminology</a:t>
            </a:r>
            <a:r>
              <a:rPr lang="nl-NL" dirty="0"/>
              <a:t>: </a:t>
            </a:r>
            <a:r>
              <a:rPr lang="nl-NL" dirty="0" err="1"/>
              <a:t>SEMs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GLMs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1554951"/>
              </p:ext>
            </p:extLst>
          </p:nvPr>
        </p:nvGraphicFramePr>
        <p:xfrm>
          <a:off x="683568" y="1772816"/>
          <a:ext cx="770364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ANOVA,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t-tests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Independent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variable</a:t>
                      </a:r>
                      <a:endParaRPr lang="nl-NL" baseline="0" dirty="0"/>
                    </a:p>
                    <a:p>
                      <a:r>
                        <a:rPr lang="nl-NL" baseline="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Dependent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Regression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Independent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variable</a:t>
                      </a:r>
                      <a:endParaRPr lang="nl-NL" baseline="0" dirty="0"/>
                    </a:p>
                    <a:p>
                      <a:r>
                        <a:rPr lang="nl-NL" baseline="0" dirty="0"/>
                        <a:t>Predictor </a:t>
                      </a:r>
                      <a:r>
                        <a:rPr lang="nl-NL" baseline="0" dirty="0" err="1"/>
                        <a:t>variable</a:t>
                      </a:r>
                      <a:endParaRPr lang="nl-NL" baseline="0" dirty="0"/>
                    </a:p>
                    <a:p>
                      <a:r>
                        <a:rPr lang="nl-NL" baseline="0" dirty="0"/>
                        <a:t>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Dependent</a:t>
                      </a:r>
                      <a:r>
                        <a:rPr lang="nl-NL" dirty="0"/>
                        <a:t> / </a:t>
                      </a:r>
                      <a:r>
                        <a:rPr lang="nl-NL" dirty="0" err="1"/>
                        <a:t>criterion</a:t>
                      </a:r>
                      <a:r>
                        <a:rPr lang="nl-NL" dirty="0"/>
                        <a:t> / response / </a:t>
                      </a:r>
                      <a:r>
                        <a:rPr lang="nl-NL" dirty="0" err="1"/>
                        <a:t>outcome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Exogenous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r>
                        <a:rPr lang="en-US" dirty="0"/>
                        <a:t>Variable that is used to explain other variables in the model</a:t>
                      </a:r>
                      <a:endParaRPr lang="nl-NL" dirty="0"/>
                    </a:p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Endogenous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r>
                        <a:rPr lang="en-US" dirty="0"/>
                        <a:t>Variable that is explained by other variables in the model</a:t>
                      </a:r>
                    </a:p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612648" y="5445224"/>
            <a:ext cx="8153400" cy="86409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nl-NL" sz="2900" dirty="0"/>
              <a:t>In </a:t>
            </a:r>
            <a:r>
              <a:rPr lang="nl-NL" sz="2900" dirty="0" err="1"/>
              <a:t>this</a:t>
            </a:r>
            <a:r>
              <a:rPr lang="nl-NL" sz="2900" dirty="0"/>
              <a:t> course, we </a:t>
            </a:r>
            <a:r>
              <a:rPr lang="nl-NL" sz="2900" dirty="0" err="1"/>
              <a:t>mostly</a:t>
            </a:r>
            <a:r>
              <a:rPr lang="nl-NL" sz="2900" dirty="0"/>
              <a:t> </a:t>
            </a:r>
            <a:r>
              <a:rPr lang="nl-NL" sz="2900" dirty="0" err="1"/>
              <a:t>refer</a:t>
            </a:r>
            <a:r>
              <a:rPr lang="nl-NL" sz="2900" dirty="0"/>
              <a:t> to all </a:t>
            </a:r>
            <a:r>
              <a:rPr lang="nl-NL" sz="2900" dirty="0" err="1"/>
              <a:t>observed</a:t>
            </a:r>
            <a:r>
              <a:rPr lang="nl-NL" sz="2900" dirty="0"/>
              <a:t> variables as X variables: </a:t>
            </a:r>
            <a:r>
              <a:rPr lang="nl-NL" sz="2900" b="1" dirty="0"/>
              <a:t>X</a:t>
            </a:r>
            <a:r>
              <a:rPr lang="nl-NL" sz="2900" dirty="0"/>
              <a:t> is ‘</a:t>
            </a:r>
            <a:r>
              <a:rPr lang="nl-NL" sz="2900" dirty="0" err="1"/>
              <a:t>the</a:t>
            </a:r>
            <a:r>
              <a:rPr lang="nl-NL" sz="2900" dirty="0"/>
              <a:t> </a:t>
            </a:r>
            <a:r>
              <a:rPr lang="nl-NL" sz="2900" dirty="0" err="1"/>
              <a:t>observed</a:t>
            </a:r>
            <a:r>
              <a:rPr lang="nl-NL" sz="2900" dirty="0"/>
              <a:t> data’. ‘X’ </a:t>
            </a:r>
            <a:r>
              <a:rPr lang="nl-NL" sz="2900" dirty="0" err="1"/>
              <a:t>and</a:t>
            </a:r>
            <a:r>
              <a:rPr lang="nl-NL" sz="2900" dirty="0"/>
              <a:t> ‘Y’ </a:t>
            </a:r>
            <a:r>
              <a:rPr lang="nl-NL" sz="2900" dirty="0" err="1"/>
              <a:t>will</a:t>
            </a:r>
            <a:r>
              <a:rPr lang="nl-NL" sz="2900" dirty="0"/>
              <a:t> </a:t>
            </a:r>
            <a:r>
              <a:rPr lang="nl-NL" sz="2900" dirty="0" err="1"/>
              <a:t>only</a:t>
            </a:r>
            <a:r>
              <a:rPr lang="nl-NL" sz="2900" dirty="0"/>
              <a:t> </a:t>
            </a:r>
            <a:r>
              <a:rPr lang="nl-NL" sz="2900" dirty="0" err="1"/>
              <a:t>be</a:t>
            </a:r>
            <a:r>
              <a:rPr lang="nl-NL" sz="2900" dirty="0"/>
              <a:t> </a:t>
            </a:r>
            <a:r>
              <a:rPr lang="nl-NL" sz="2900" dirty="0" err="1"/>
              <a:t>used</a:t>
            </a:r>
            <a:r>
              <a:rPr lang="nl-NL" sz="2900" dirty="0"/>
              <a:t> to </a:t>
            </a:r>
            <a:r>
              <a:rPr lang="nl-NL" sz="2900" dirty="0" err="1"/>
              <a:t>denote</a:t>
            </a:r>
            <a:r>
              <a:rPr lang="nl-NL" sz="2900" dirty="0"/>
              <a:t> </a:t>
            </a:r>
            <a:r>
              <a:rPr lang="nl-NL" sz="2900" dirty="0" err="1"/>
              <a:t>two</a:t>
            </a:r>
            <a:r>
              <a:rPr lang="nl-NL" sz="2900" dirty="0"/>
              <a:t> variables </a:t>
            </a:r>
            <a:r>
              <a:rPr lang="nl-NL" sz="2900" dirty="0" err="1"/>
              <a:t>that</a:t>
            </a:r>
            <a:r>
              <a:rPr lang="nl-NL" sz="2900" dirty="0"/>
              <a:t> are </a:t>
            </a:r>
            <a:r>
              <a:rPr lang="nl-NL" sz="2900" dirty="0" err="1"/>
              <a:t>not</a:t>
            </a:r>
            <a:r>
              <a:rPr lang="nl-NL" sz="2900" dirty="0"/>
              <a:t> </a:t>
            </a:r>
            <a:r>
              <a:rPr lang="nl-NL" sz="2900" dirty="0" err="1"/>
              <a:t>the</a:t>
            </a:r>
            <a:r>
              <a:rPr lang="nl-NL" sz="2900" dirty="0"/>
              <a:t> </a:t>
            </a:r>
            <a:r>
              <a:rPr lang="nl-NL" sz="2900" dirty="0" err="1"/>
              <a:t>same</a:t>
            </a:r>
            <a:r>
              <a:rPr lang="nl-NL" sz="2900" dirty="0"/>
              <a:t>.</a:t>
            </a: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3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</a:t>
            </a:r>
            <a:r>
              <a:rPr lang="nl-NL" dirty="0" err="1"/>
              <a:t>or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/>
              <a:t>More </a:t>
            </a:r>
            <a:r>
              <a:rPr lang="nl-NL" dirty="0" err="1"/>
              <a:t>specifically</a:t>
            </a:r>
            <a:r>
              <a:rPr lang="nl-NL" dirty="0"/>
              <a:t>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61048"/>
          </a:xfrm>
        </p:spPr>
        <p:txBody>
          <a:bodyPr>
            <a:normAutofit/>
          </a:bodyPr>
          <a:lstStyle/>
          <a:p>
            <a:r>
              <a:rPr lang="nl-NL" sz="3200" dirty="0"/>
              <a:t>Every model </a:t>
            </a:r>
            <a:r>
              <a:rPr lang="nl-NL" sz="3200" dirty="0" err="1"/>
              <a:t>with</a:t>
            </a:r>
            <a:r>
              <a:rPr lang="nl-NL" sz="3200" dirty="0"/>
              <a:t> </a:t>
            </a:r>
            <a:r>
              <a:rPr lang="nl-NL" sz="3200" dirty="0" err="1"/>
              <a:t>fixed</a:t>
            </a:r>
            <a:r>
              <a:rPr lang="nl-NL" sz="3200" dirty="0"/>
              <a:t> parameters </a:t>
            </a:r>
            <a:r>
              <a:rPr lang="nl-NL" sz="3200" dirty="0" err="1"/>
              <a:t>implies</a:t>
            </a:r>
            <a:r>
              <a:rPr lang="nl-NL" sz="3200" dirty="0"/>
              <a:t> a </a:t>
            </a:r>
            <a:r>
              <a:rPr lang="nl-NL" sz="3200" dirty="0" err="1"/>
              <a:t>covariance</a:t>
            </a:r>
            <a:r>
              <a:rPr lang="nl-NL" sz="3200" dirty="0"/>
              <a:t> matrix </a:t>
            </a:r>
          </a:p>
          <a:p>
            <a:r>
              <a:rPr lang="nl-NL" dirty="0" err="1"/>
              <a:t>With</a:t>
            </a:r>
            <a:r>
              <a:rPr lang="nl-NL" dirty="0"/>
              <a:t> SEM, we </a:t>
            </a:r>
            <a:r>
              <a:rPr lang="nl-NL" dirty="0" err="1"/>
              <a:t>try</a:t>
            </a:r>
            <a:r>
              <a:rPr lang="nl-NL" dirty="0"/>
              <a:t> to </a:t>
            </a:r>
            <a:r>
              <a:rPr lang="nl-NL" dirty="0" err="1"/>
              <a:t>find</a:t>
            </a:r>
            <a:r>
              <a:rPr lang="nl-NL" dirty="0"/>
              <a:t> the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minimizes</a:t>
            </a:r>
            <a:r>
              <a:rPr lang="nl-NL" dirty="0"/>
              <a:t> the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matrix of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(</a:t>
            </a:r>
            <a:r>
              <a:rPr lang="nl-NL" b="1" dirty="0"/>
              <a:t>S)</a:t>
            </a:r>
            <a:r>
              <a:rPr lang="nl-NL" dirty="0"/>
              <a:t> and the matrix of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(   ).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addition</a:t>
            </a:r>
            <a:r>
              <a:rPr lang="nl-NL" dirty="0"/>
              <a:t>, we </a:t>
            </a:r>
            <a:r>
              <a:rPr lang="nl-NL" dirty="0" err="1"/>
              <a:t>try</a:t>
            </a:r>
            <a:r>
              <a:rPr lang="nl-NL" dirty="0"/>
              <a:t> to keep the model </a:t>
            </a:r>
            <a:r>
              <a:rPr lang="nl-NL" dirty="0" err="1"/>
              <a:t>parsimoneous</a:t>
            </a:r>
            <a:r>
              <a:rPr lang="nl-NL" dirty="0"/>
              <a:t> (more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we </a:t>
            </a:r>
            <a:r>
              <a:rPr lang="nl-NL" dirty="0" err="1"/>
              <a:t>discuss</a:t>
            </a:r>
            <a:r>
              <a:rPr lang="nl-NL" dirty="0"/>
              <a:t> model fit)</a:t>
            </a:r>
          </a:p>
          <a:p>
            <a:endParaRPr lang="nl-NL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64600"/>
              </p:ext>
            </p:extLst>
          </p:nvPr>
        </p:nvGraphicFramePr>
        <p:xfrm>
          <a:off x="3995936" y="2132856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Vergelijking" r:id="rId3" imgW="152280" imgH="203040" progId="Equation.3">
                  <p:embed/>
                </p:oleObj>
              </mc:Choice>
              <mc:Fallback>
                <p:oleObj name="Vergelijking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132856"/>
                        <a:ext cx="323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B962A68-7BB7-7042-8A55-29FE2C47D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81129"/>
              </p:ext>
            </p:extLst>
          </p:nvPr>
        </p:nvGraphicFramePr>
        <p:xfrm>
          <a:off x="2915816" y="4005064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Vergelijking" r:id="rId3" imgW="152280" imgH="203040" progId="Equation.3">
                  <p:embed/>
                </p:oleObj>
              </mc:Choice>
              <mc:Fallback>
                <p:oleObj name="Vergelijking" r:id="rId3" imgW="152280" imgH="20304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05064"/>
                        <a:ext cx="323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Explaining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r>
              <a:rPr lang="nl-NL" dirty="0"/>
              <a:t>: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l-NL" sz="2600" dirty="0"/>
              <a:t>Variables in the model:</a:t>
            </a:r>
          </a:p>
          <a:p>
            <a:endParaRPr lang="nl-NL" sz="2600" dirty="0"/>
          </a:p>
          <a:p>
            <a:endParaRPr lang="nl-NL" sz="2600" dirty="0"/>
          </a:p>
          <a:p>
            <a:r>
              <a:rPr lang="nl-NL" sz="2600" dirty="0" err="1"/>
              <a:t>Observed</a:t>
            </a:r>
            <a:r>
              <a:rPr lang="nl-NL" sz="2600" dirty="0"/>
              <a:t> </a:t>
            </a:r>
            <a:r>
              <a:rPr lang="nl-NL" sz="2600" dirty="0" err="1"/>
              <a:t>covariance</a:t>
            </a:r>
            <a:r>
              <a:rPr lang="nl-NL" sz="2600" dirty="0"/>
              <a:t> matrix </a:t>
            </a:r>
            <a:r>
              <a:rPr lang="nl-NL" sz="2600" b="1" dirty="0"/>
              <a:t>S </a:t>
            </a:r>
            <a:r>
              <a:rPr lang="nl-NL" sz="2600" dirty="0"/>
              <a:t>(</a:t>
            </a:r>
            <a:r>
              <a:rPr lang="nl-NL" sz="2600" dirty="0" err="1"/>
              <a:t>calculated</a:t>
            </a:r>
            <a:r>
              <a:rPr lang="nl-NL" sz="2600" dirty="0"/>
              <a:t> </a:t>
            </a:r>
            <a:r>
              <a:rPr lang="nl-NL" sz="2600" dirty="0" err="1"/>
              <a:t>from</a:t>
            </a:r>
            <a:r>
              <a:rPr lang="nl-NL" sz="2600" dirty="0"/>
              <a:t> </a:t>
            </a:r>
            <a:r>
              <a:rPr lang="nl-NL" sz="2600" b="1" dirty="0"/>
              <a:t>X </a:t>
            </a:r>
            <a:r>
              <a:rPr lang="nl-NL" sz="2600" dirty="0" err="1"/>
              <a:t>using</a:t>
            </a:r>
            <a:r>
              <a:rPr lang="nl-NL" sz="2600" dirty="0"/>
              <a:t> </a:t>
            </a:r>
            <a:r>
              <a:rPr lang="nl-NL" sz="2600" dirty="0" err="1"/>
              <a:t>formulas</a:t>
            </a:r>
            <a:r>
              <a:rPr lang="nl-NL" sz="2600" dirty="0"/>
              <a:t> </a:t>
            </a:r>
            <a:r>
              <a:rPr lang="nl-NL" sz="2600" dirty="0" err="1"/>
              <a:t>on</a:t>
            </a:r>
            <a:r>
              <a:rPr lang="nl-NL" sz="2600" dirty="0"/>
              <a:t> </a:t>
            </a:r>
            <a:r>
              <a:rPr lang="nl-NL" sz="2600" dirty="0" err="1"/>
              <a:t>previous</a:t>
            </a:r>
            <a:r>
              <a:rPr lang="nl-NL" sz="2600" dirty="0"/>
              <a:t> </a:t>
            </a:r>
            <a:r>
              <a:rPr lang="nl-NL" sz="2600" dirty="0" err="1"/>
              <a:t>slides</a:t>
            </a:r>
            <a:r>
              <a:rPr lang="nl-NL" sz="2600" dirty="0"/>
              <a:t>):</a:t>
            </a:r>
          </a:p>
          <a:p>
            <a:endParaRPr lang="nl-NL" sz="2600" dirty="0"/>
          </a:p>
          <a:p>
            <a:endParaRPr lang="nl-NL" sz="2600" dirty="0"/>
          </a:p>
          <a:p>
            <a:endParaRPr lang="nl-NL" sz="2600" dirty="0"/>
          </a:p>
          <a:p>
            <a:pPr marL="0" indent="0">
              <a:buNone/>
            </a:pPr>
            <a:endParaRPr lang="nl-NL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02" t="80292" r="62032" b="8164"/>
          <a:stretch>
            <a:fillRect/>
          </a:stretch>
        </p:blipFill>
        <p:spPr bwMode="auto">
          <a:xfrm>
            <a:off x="1331640" y="4077072"/>
            <a:ext cx="6480720" cy="113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analysis: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nl-NL" dirty="0"/>
              <a:t>In a </a:t>
            </a:r>
            <a:r>
              <a:rPr lang="nl-NL" b="1" dirty="0" err="1"/>
              <a:t>standardized</a:t>
            </a:r>
            <a:r>
              <a:rPr lang="nl-NL" dirty="0"/>
              <a:t> model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b="1" dirty="0" err="1"/>
              <a:t>correlations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and Y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Find</a:t>
            </a:r>
            <a:r>
              <a:rPr lang="nl-NL" dirty="0"/>
              <a:t> all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</a:t>
            </a:r>
          </a:p>
          <a:p>
            <a:pPr lvl="1"/>
            <a:r>
              <a:rPr lang="nl-NL" dirty="0" err="1"/>
              <a:t>Multiply</a:t>
            </a:r>
            <a:r>
              <a:rPr lang="nl-NL" dirty="0"/>
              <a:t> all parameter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along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Y, </a:t>
            </a:r>
            <a:r>
              <a:rPr lang="nl-NL" dirty="0" err="1"/>
              <a:t>but</a:t>
            </a:r>
            <a:r>
              <a:rPr lang="nl-NL" dirty="0"/>
              <a:t>:</a:t>
            </a:r>
          </a:p>
          <a:p>
            <a:pPr marL="1143000" lvl="2" indent="-457200">
              <a:buFont typeface="+mj-lt"/>
              <a:buAutoNum type="arabicPeriod"/>
            </a:pPr>
            <a:r>
              <a:rPr lang="nl-NL" dirty="0" err="1"/>
              <a:t>Can</a:t>
            </a:r>
            <a:r>
              <a:rPr lang="nl-NL" dirty="0"/>
              <a:t> start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backwards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foward</a:t>
            </a:r>
            <a:r>
              <a:rPr lang="nl-NL" dirty="0"/>
              <a:t> but never switch </a:t>
            </a:r>
            <a:r>
              <a:rPr lang="nl-NL" dirty="0" err="1"/>
              <a:t>from</a:t>
            </a:r>
            <a:r>
              <a:rPr lang="nl-NL" dirty="0"/>
              <a:t> forward </a:t>
            </a:r>
            <a:r>
              <a:rPr lang="nl-NL" dirty="0" err="1"/>
              <a:t>to</a:t>
            </a:r>
            <a:r>
              <a:rPr lang="nl-NL" dirty="0"/>
              <a:t> backward </a:t>
            </a:r>
          </a:p>
          <a:p>
            <a:pPr marL="1143000" lvl="2" indent="-457200">
              <a:buFont typeface="+mj-lt"/>
              <a:buAutoNum type="arabicPeriod"/>
            </a:pPr>
            <a:r>
              <a:rPr lang="nl-NL" dirty="0"/>
              <a:t>May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once</a:t>
            </a:r>
            <a:endParaRPr lang="nl-NL" dirty="0"/>
          </a:p>
          <a:p>
            <a:pPr marL="1143000" lvl="2" indent="-457200">
              <a:buFont typeface="+mj-lt"/>
              <a:buAutoNum type="arabicPeriod"/>
            </a:pPr>
            <a:r>
              <a:rPr lang="nl-NL" dirty="0"/>
              <a:t>May go </a:t>
            </a:r>
            <a:r>
              <a:rPr lang="nl-NL" dirty="0" err="1"/>
              <a:t>through</a:t>
            </a:r>
            <a:r>
              <a:rPr lang="nl-NL" dirty="0"/>
              <a:t> double-</a:t>
            </a:r>
            <a:r>
              <a:rPr lang="nl-NL" dirty="0" err="1"/>
              <a:t>headed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1"/>
            <a:r>
              <a:rPr lang="nl-NL" dirty="0" err="1"/>
              <a:t>Summing</a:t>
            </a:r>
            <a:r>
              <a:rPr lang="nl-NL" dirty="0"/>
              <a:t> all the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obtained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Dr. Julian Karch</a:t>
            </a:r>
          </a:p>
          <a:p>
            <a:pPr>
              <a:buNone/>
            </a:pPr>
            <a:r>
              <a:rPr lang="nl-NL" dirty="0" err="1"/>
              <a:t>Methodology</a:t>
            </a:r>
            <a:r>
              <a:rPr lang="nl-NL" dirty="0"/>
              <a:t> and </a:t>
            </a:r>
            <a:r>
              <a:rPr lang="nl-NL" dirty="0" err="1"/>
              <a:t>Statistics</a:t>
            </a:r>
            <a:r>
              <a:rPr lang="nl-NL" dirty="0"/>
              <a:t> Unit</a:t>
            </a:r>
          </a:p>
          <a:p>
            <a:pPr>
              <a:buNone/>
            </a:pPr>
            <a:r>
              <a:rPr lang="nl-NL" dirty="0"/>
              <a:t>Leiden </a:t>
            </a:r>
            <a:r>
              <a:rPr lang="nl-NL" dirty="0" err="1"/>
              <a:t>University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Room 3B15</a:t>
            </a:r>
          </a:p>
          <a:p>
            <a:pPr>
              <a:buNone/>
            </a:pPr>
            <a:r>
              <a:rPr lang="nl-NL" dirty="0" err="1"/>
              <a:t>j.d.karch@fsw.leidenuniv.nl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307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B34BE-4D20-E843-A528-CC85DBF20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6" b="44001"/>
          <a:stretch/>
        </p:blipFill>
        <p:spPr>
          <a:xfrm>
            <a:off x="0" y="1700808"/>
            <a:ext cx="9144000" cy="1512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3D4B69-0BAE-2E46-BD15-94903332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5" y="4077072"/>
            <a:ext cx="35814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3AD5C-B889-4A4C-8A01-F59D6E7D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7" y="5176118"/>
            <a:ext cx="4114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analysis: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un</a:t>
            </a:r>
            <a:r>
              <a:rPr lang="nl-NL" b="1" dirty="0" err="1"/>
              <a:t>standardized</a:t>
            </a:r>
            <a:r>
              <a:rPr lang="nl-NL" b="1" dirty="0"/>
              <a:t>,</a:t>
            </a:r>
            <a:r>
              <a:rPr lang="nl-NL" dirty="0"/>
              <a:t> model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b="1" dirty="0" err="1"/>
              <a:t>covariances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</a:t>
            </a:r>
            <a:r>
              <a:rPr lang="nl-NL" dirty="0" err="1"/>
              <a:t>and</a:t>
            </a:r>
            <a:r>
              <a:rPr lang="nl-NL" dirty="0"/>
              <a:t> Y are </a:t>
            </a:r>
            <a:r>
              <a:rPr lang="nl-NL" dirty="0" err="1"/>
              <a:t>obtained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plus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addons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 startAt="4"/>
            </a:pPr>
            <a:r>
              <a:rPr lang="en-US" dirty="0"/>
              <a:t>Start tracing backwards, change direction at a two-header arrow, then trace forward</a:t>
            </a:r>
          </a:p>
          <a:p>
            <a:pPr marL="880110" lvl="1" indent="-514350">
              <a:buFont typeface="+mj-lt"/>
              <a:buAutoNum type="arabicPeriod" startAt="4"/>
            </a:pPr>
            <a:r>
              <a:rPr lang="en-US" dirty="0"/>
              <a:t>Sum over all unique routes (unique sequence of coefficients)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Variances</a:t>
            </a:r>
            <a:r>
              <a:rPr lang="nl-NL" dirty="0"/>
              <a:t> of variables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model parameters, </a:t>
            </a:r>
            <a:r>
              <a:rPr lang="nl-NL" dirty="0" err="1"/>
              <a:t>so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calculated</a:t>
            </a:r>
            <a:endParaRPr lang="nl-NL" dirty="0"/>
          </a:p>
          <a:p>
            <a:pPr lvl="1"/>
            <a:r>
              <a:rPr lang="nl-NL" dirty="0"/>
              <a:t>For </a:t>
            </a:r>
            <a:r>
              <a:rPr lang="nl-NL" dirty="0" err="1"/>
              <a:t>endogenous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calculated</a:t>
            </a:r>
            <a:r>
              <a:rPr lang="nl-NL" dirty="0"/>
              <a:t> like </a:t>
            </a:r>
            <a:r>
              <a:rPr lang="nl-NL" dirty="0" err="1"/>
              <a:t>covariances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573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2388" t="60388" r="79684" b="6250"/>
          <a:stretch>
            <a:fillRect/>
          </a:stretch>
        </p:blipFill>
        <p:spPr bwMode="auto">
          <a:xfrm>
            <a:off x="5652120" y="1772816"/>
            <a:ext cx="279552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Model: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matrix    :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0152" y="4869160"/>
          <a:ext cx="297033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Vergelijking" r:id="rId7" imgW="139680" imgH="203040" progId="Equation.3">
                  <p:embed/>
                </p:oleObj>
              </mc:Choice>
              <mc:Fallback>
                <p:oleObj name="Vergelijking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869160"/>
                        <a:ext cx="297033" cy="432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73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Model-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implied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covariance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   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1844824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940425" y="4868863"/>
          <a:ext cx="296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Vergelijking" r:id="rId6" imgW="139680" imgH="203040" progId="Equation.3">
                  <p:embed/>
                </p:oleObj>
              </mc:Choice>
              <mc:Fallback>
                <p:oleObj name="Vergelijking" r:id="rId6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868863"/>
                        <a:ext cx="296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648523" y="1772816"/>
            <a:ext cx="4315965" cy="331236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nl-NL" sz="2000" dirty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SES,grade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nl-NL" sz="2000" dirty="0"/>
              <a:t>b(</a:t>
            </a:r>
            <a:r>
              <a:rPr lang="nl-NL" sz="2000" dirty="0" err="1"/>
              <a:t>prev_ach,grade</a:t>
            </a:r>
            <a:r>
              <a:rPr lang="nl-NL" sz="2000" dirty="0"/>
              <a:t>)*b(</a:t>
            </a:r>
            <a:r>
              <a:rPr lang="nl-NL" sz="2000" dirty="0" err="1"/>
              <a:t>SES,prev_ach</a:t>
            </a:r>
            <a:r>
              <a:rPr lang="nl-NL" sz="2000" dirty="0"/>
              <a:t>)*var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(SES) +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var(SES)*b(</a:t>
            </a:r>
            <a:r>
              <a:rPr lang="nl-NL" sz="2000" dirty="0" err="1"/>
              <a:t>SES,homework</a:t>
            </a:r>
            <a:r>
              <a:rPr lang="nl-NL" sz="2000" dirty="0"/>
              <a:t>)*b(</a:t>
            </a:r>
            <a:r>
              <a:rPr lang="nl-NL" sz="2000" dirty="0" err="1"/>
              <a:t>homework,grade</a:t>
            </a:r>
            <a:r>
              <a:rPr lang="nl-NL" sz="2000" dirty="0"/>
              <a:t>) +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</a:t>
            </a:r>
            <a:r>
              <a:rPr lang="nl-NL" sz="2000" dirty="0" err="1"/>
              <a:t>ethnicity</a:t>
            </a:r>
            <a:r>
              <a:rPr lang="nl-NL" sz="2000" dirty="0"/>
              <a:t>)*b(</a:t>
            </a:r>
            <a:r>
              <a:rPr lang="nl-NL" sz="2000" dirty="0" err="1"/>
              <a:t>ethnicity</a:t>
            </a:r>
            <a:r>
              <a:rPr lang="nl-NL" sz="2000" dirty="0"/>
              <a:t>,</a:t>
            </a:r>
            <a:r>
              <a:rPr lang="nl-NL" sz="2000" dirty="0" err="1"/>
              <a:t>homework</a:t>
            </a:r>
            <a:r>
              <a:rPr lang="nl-NL" sz="2000" dirty="0"/>
              <a:t>)*b(</a:t>
            </a:r>
            <a:r>
              <a:rPr lang="nl-NL" sz="2000" dirty="0" err="1"/>
              <a:t>homework</a:t>
            </a:r>
            <a:r>
              <a:rPr lang="nl-NL" sz="2000" dirty="0"/>
              <a:t>,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</a:t>
            </a:r>
            <a:r>
              <a:rPr lang="nl-NL" sz="2000" dirty="0" err="1"/>
              <a:t>SES,ethnicity</a:t>
            </a:r>
            <a:r>
              <a:rPr lang="nl-NL" sz="2000" dirty="0"/>
              <a:t>)*b(</a:t>
            </a:r>
            <a:r>
              <a:rPr lang="nl-NL" sz="2000" dirty="0" err="1"/>
              <a:t>ethnicity,prev_ach</a:t>
            </a:r>
            <a:r>
              <a:rPr lang="nl-NL" sz="2000" dirty="0"/>
              <a:t>)*b(</a:t>
            </a:r>
            <a:r>
              <a:rPr lang="nl-NL" sz="2000" dirty="0" err="1"/>
              <a:t>prev_ach,grade</a:t>
            </a:r>
            <a:r>
              <a:rPr lang="nl-NL" sz="2000" dirty="0"/>
              <a:t>) = 0.311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b="1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…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 err="1"/>
              <a:t>mathematical</a:t>
            </a:r>
            <a:r>
              <a:rPr lang="nl-NL" b="1" dirty="0"/>
              <a:t> </a:t>
            </a:r>
            <a:r>
              <a:rPr lang="nl-NL" b="1" dirty="0" err="1"/>
              <a:t>formulae</a:t>
            </a:r>
            <a:r>
              <a:rPr lang="nl-NL" b="1" dirty="0"/>
              <a:t> </a:t>
            </a:r>
            <a:r>
              <a:rPr lang="nl-NL" dirty="0"/>
              <a:t>…</a:t>
            </a:r>
          </a:p>
          <a:p>
            <a:r>
              <a:rPr lang="nl-NL" dirty="0" err="1"/>
              <a:t>Equations</a:t>
            </a:r>
            <a:r>
              <a:rPr lang="nl-NL" dirty="0"/>
              <a:t> and </a:t>
            </a:r>
            <a:r>
              <a:rPr lang="nl-NL" dirty="0" err="1"/>
              <a:t>associations</a:t>
            </a:r>
            <a:r>
              <a:rPr lang="nl-NL" dirty="0"/>
              <a:t> in SEM are of the </a:t>
            </a:r>
            <a:r>
              <a:rPr lang="nl-NL" dirty="0" err="1"/>
              <a:t>linear</a:t>
            </a:r>
            <a:r>
              <a:rPr lang="nl-NL" dirty="0"/>
              <a:t> kind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 of variables and/</a:t>
            </a:r>
            <a:r>
              <a:rPr lang="nl-NL" dirty="0" err="1"/>
              <a:t>or</a:t>
            </a:r>
            <a:r>
              <a:rPr lang="nl-NL" dirty="0"/>
              <a:t> constants, </a:t>
            </a:r>
            <a:r>
              <a:rPr lang="nl-NL" dirty="0" err="1"/>
              <a:t>multiplication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constants</a:t>
            </a:r>
          </a:p>
          <a:p>
            <a:pPr lvl="1"/>
            <a:r>
              <a:rPr lang="nl-NL" dirty="0" err="1"/>
              <a:t>Non-linear</a:t>
            </a:r>
            <a:r>
              <a:rPr lang="nl-NL" dirty="0"/>
              <a:t> SEM does </a:t>
            </a:r>
            <a:r>
              <a:rPr lang="nl-NL" dirty="0" err="1"/>
              <a:t>exist</a:t>
            </a:r>
            <a:r>
              <a:rPr lang="nl-NL" dirty="0"/>
              <a:t>, </a:t>
            </a:r>
            <a:r>
              <a:rPr lang="nl-NL" dirty="0" err="1"/>
              <a:t>but</a:t>
            </a:r>
            <a:r>
              <a:rPr lang="nl-NL" dirty="0"/>
              <a:t> is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common</a:t>
            </a:r>
            <a:r>
              <a:rPr lang="nl-NL" dirty="0"/>
              <a:t>, and </a:t>
            </a:r>
            <a:r>
              <a:rPr lang="nl-NL" dirty="0" err="1"/>
              <a:t>outside</a:t>
            </a:r>
            <a:r>
              <a:rPr lang="nl-NL" dirty="0"/>
              <a:t> the scope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course</a:t>
            </a:r>
            <a:endParaRPr lang="nl-NL" dirty="0"/>
          </a:p>
          <a:p>
            <a:r>
              <a:rPr lang="en-US" dirty="0" err="1"/>
              <a:t>Beaujean’s</a:t>
            </a:r>
            <a:r>
              <a:rPr lang="en-US" dirty="0"/>
              <a:t> book hardly involves formulas, and no matrix notation. To get a good understanding of SEM, knowledge of the underlying matrices and vectors is useful (and provides a simpler representation than path analysis)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04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Matrices of a SEM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A SEM model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matrices of parameters</a:t>
            </a:r>
          </a:p>
          <a:p>
            <a:r>
              <a:rPr lang="nl-NL" dirty="0"/>
              <a:t>Let P </a:t>
            </a:r>
            <a:r>
              <a:rPr lang="nl-NL" dirty="0" err="1"/>
              <a:t>be</a:t>
            </a:r>
            <a:r>
              <a:rPr lang="nl-NL" dirty="0"/>
              <a:t>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observed</a:t>
            </a:r>
            <a:r>
              <a:rPr lang="nl-NL" dirty="0"/>
              <a:t> variables in the model</a:t>
            </a:r>
          </a:p>
          <a:p>
            <a:r>
              <a:rPr lang="nl-NL" dirty="0"/>
              <a:t>In the </a:t>
            </a:r>
            <a:r>
              <a:rPr lang="nl-NL" dirty="0" err="1"/>
              <a:t>earlier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(</a:t>
            </a:r>
            <a:r>
              <a:rPr lang="nl-NL" dirty="0" err="1"/>
              <a:t>involving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</a:t>
            </a:r>
            <a:r>
              <a:rPr lang="nl-NL" dirty="0" err="1"/>
              <a:t>only</a:t>
            </a:r>
            <a:r>
              <a:rPr lang="nl-NL" dirty="0"/>
              <a:t>), we have</a:t>
            </a:r>
          </a:p>
          <a:p>
            <a:pPr lvl="1"/>
            <a:r>
              <a:rPr lang="el-GR" b="1" dirty="0"/>
              <a:t>β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, </a:t>
            </a:r>
            <a:r>
              <a:rPr lang="nl-NL" dirty="0" err="1"/>
              <a:t>relating</a:t>
            </a:r>
            <a:r>
              <a:rPr lang="nl-NL" dirty="0"/>
              <a:t> predictor to </a:t>
            </a:r>
            <a:r>
              <a:rPr lang="nl-NL" dirty="0" err="1"/>
              <a:t>criterion</a:t>
            </a:r>
            <a:r>
              <a:rPr lang="nl-NL" dirty="0"/>
              <a:t> variables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</a:t>
            </a:r>
            <a:r>
              <a:rPr lang="nl-NL" dirty="0" err="1"/>
              <a:t>single-headed</a:t>
            </a:r>
            <a:r>
              <a:rPr lang="nl-NL" dirty="0"/>
              <a:t> 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non-symmetric</a:t>
            </a:r>
            <a:endParaRPr lang="nl-NL" dirty="0"/>
          </a:p>
          <a:p>
            <a:pPr lvl="1"/>
            <a:r>
              <a:rPr lang="nl-NL" b="1" dirty="0"/>
              <a:t>Ψ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(co)</a:t>
            </a:r>
            <a:r>
              <a:rPr lang="nl-NL" dirty="0" err="1"/>
              <a:t>variances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double </a:t>
            </a:r>
            <a:r>
              <a:rPr lang="nl-NL" dirty="0" err="1"/>
              <a:t>headed</a:t>
            </a:r>
            <a:r>
              <a:rPr lang="nl-NL" dirty="0"/>
              <a:t> (</a:t>
            </a:r>
            <a:r>
              <a:rPr lang="nl-NL" dirty="0" err="1"/>
              <a:t>undirected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symmetric</a:t>
            </a:r>
            <a:endParaRPr lang="nl-NL" dirty="0"/>
          </a:p>
          <a:p>
            <a:r>
              <a:rPr lang="el-GR" b="1" dirty="0"/>
              <a:t>β</a:t>
            </a:r>
            <a:r>
              <a:rPr lang="nl-NL" dirty="0"/>
              <a:t> and </a:t>
            </a:r>
            <a:r>
              <a:rPr lang="el-GR" b="1" dirty="0">
                <a:latin typeface="Calibri"/>
              </a:rPr>
              <a:t>Ψ</a:t>
            </a:r>
            <a:r>
              <a:rPr lang="nl-NL" b="1" dirty="0">
                <a:latin typeface="Calibri"/>
              </a:rPr>
              <a:t> </a:t>
            </a:r>
            <a:r>
              <a:rPr lang="nl-NL" dirty="0" err="1"/>
              <a:t>describe</a:t>
            </a:r>
            <a:r>
              <a:rPr lang="nl-NL" dirty="0"/>
              <a:t> the </a:t>
            </a:r>
            <a:r>
              <a:rPr lang="nl-NL" b="1" dirty="0" err="1"/>
              <a:t>structural</a:t>
            </a:r>
            <a:r>
              <a:rPr lang="nl-NL" dirty="0"/>
              <a:t> model</a:t>
            </a:r>
          </a:p>
          <a:p>
            <a:r>
              <a:rPr lang="nl-NL" dirty="0" err="1"/>
              <a:t>Often</a:t>
            </a:r>
            <a:r>
              <a:rPr lang="nl-NL" dirty="0"/>
              <a:t>, SEM models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a </a:t>
            </a:r>
            <a:r>
              <a:rPr lang="nl-NL" b="1" dirty="0" err="1"/>
              <a:t>measurement</a:t>
            </a:r>
            <a:r>
              <a:rPr lang="nl-NL" b="1" dirty="0"/>
              <a:t> </a:t>
            </a:r>
            <a:r>
              <a:rPr lang="nl-NL" dirty="0"/>
              <a:t>model (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el-GR" b="1" dirty="0">
                <a:latin typeface="Calibri"/>
              </a:rPr>
              <a:t>Λ</a:t>
            </a:r>
            <a:r>
              <a:rPr lang="nl-NL" dirty="0">
                <a:latin typeface="Calibri"/>
              </a:rPr>
              <a:t> </a:t>
            </a:r>
            <a:r>
              <a:rPr lang="nl-NL" dirty="0" err="1">
                <a:latin typeface="Calibri"/>
              </a:rPr>
              <a:t>and</a:t>
            </a:r>
            <a:r>
              <a:rPr lang="nl-NL" dirty="0">
                <a:latin typeface="Calibri"/>
              </a:rPr>
              <a:t> </a:t>
            </a:r>
            <a:r>
              <a:rPr lang="el-GR" b="1" dirty="0">
                <a:latin typeface="Calibri"/>
              </a:rPr>
              <a:t>Θ</a:t>
            </a:r>
            <a:r>
              <a:rPr lang="en-US" b="1" dirty="0">
                <a:latin typeface="Calibri"/>
              </a:rPr>
              <a:t>;</a:t>
            </a:r>
            <a:r>
              <a:rPr lang="nl-NL" dirty="0"/>
              <a:t> </a:t>
            </a:r>
            <a:r>
              <a:rPr lang="nl-NL" dirty="0" err="1"/>
              <a:t>introduced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afternoon</a:t>
            </a:r>
            <a:r>
              <a:rPr lang="nl-NL" dirty="0"/>
              <a:t>)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Vergelijking" r:id="rId3" imgW="114120" imgH="215640" progId="Equation.3">
                  <p:embed/>
                </p:oleObj>
              </mc:Choice>
              <mc:Fallback>
                <p:oleObj name="Vergelijking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components of SEMs are distinguished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structural model</a:t>
            </a:r>
            <a:r>
              <a:rPr lang="en-US" dirty="0"/>
              <a:t> showing potential causal dependencies between endogenous and exogenous variables</a:t>
            </a:r>
          </a:p>
          <a:p>
            <a:pPr lvl="2"/>
            <a:r>
              <a:rPr lang="en-US" dirty="0"/>
              <a:t>path diagrams can be viewed as SEMs that contain only the structural part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measurement model</a:t>
            </a:r>
            <a:r>
              <a:rPr lang="en-US" dirty="0"/>
              <a:t> showing the relations between latent variables and their indicators</a:t>
            </a:r>
          </a:p>
          <a:p>
            <a:pPr lvl="2"/>
            <a:r>
              <a:rPr lang="en-US" dirty="0"/>
              <a:t>exploratory and confirmatory factor analysis models contain only the measurement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4" cstate="print"/>
          <a:srcRect l="9879" t="6233" r="10371" b="3581"/>
          <a:stretch>
            <a:fillRect/>
          </a:stretch>
        </p:blipFill>
        <p:spPr bwMode="auto">
          <a:xfrm>
            <a:off x="4211960" y="1628800"/>
            <a:ext cx="4272439" cy="32789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Structural</a:t>
            </a:r>
            <a:r>
              <a:rPr lang="nl-NL" dirty="0"/>
              <a:t> model (no </a:t>
            </a:r>
            <a:r>
              <a:rPr lang="nl-NL" dirty="0" err="1"/>
              <a:t>measurement</a:t>
            </a:r>
            <a:r>
              <a:rPr lang="nl-NL" dirty="0"/>
              <a:t> model)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Vergelijking" r:id="rId5" imgW="114120" imgH="215640" progId="Equation.3">
                  <p:embed/>
                </p:oleObj>
              </mc:Choice>
              <mc:Fallback>
                <p:oleObj name="Vergelijking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3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matrix algebra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In </a:t>
            </a:r>
            <a:r>
              <a:rPr lang="nl-NL" dirty="0" err="1"/>
              <a:t>lavaan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SEMs</a:t>
            </a:r>
            <a:r>
              <a:rPr lang="nl-NL" dirty="0"/>
              <a:t> are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parameter matrices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sigma_hat</a:t>
            </a:r>
            <a:r>
              <a:rPr lang="nl-NL" dirty="0"/>
              <a:t>):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Today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no </a:t>
            </a:r>
            <a:r>
              <a:rPr lang="nl-NL" dirty="0" err="1"/>
              <a:t>measurement</a:t>
            </a:r>
            <a:r>
              <a:rPr lang="nl-NL" dirty="0"/>
              <a:t> part,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simplifies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is </a:t>
            </a:r>
            <a:r>
              <a:rPr lang="nl-NL" dirty="0" err="1"/>
              <a:t>exactly</a:t>
            </a:r>
            <a:r>
              <a:rPr lang="nl-NL" dirty="0"/>
              <a:t> the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as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to </a:t>
            </a:r>
            <a:r>
              <a:rPr lang="nl-NL" dirty="0" err="1"/>
              <a:t>calculate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  <a:p>
            <a:pPr lvl="1"/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variables, </a:t>
            </a:r>
            <a:r>
              <a:rPr lang="nl-NL" dirty="0" err="1"/>
              <a:t>path</a:t>
            </a:r>
            <a:r>
              <a:rPr lang="nl-NL" dirty="0"/>
              <a:t> analysis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tedious</a:t>
            </a:r>
            <a:r>
              <a:rPr lang="nl-NL" dirty="0"/>
              <a:t> and error </a:t>
            </a:r>
            <a:r>
              <a:rPr lang="nl-NL" dirty="0" err="1"/>
              <a:t>prone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02427"/>
              </p:ext>
            </p:extLst>
          </p:nvPr>
        </p:nvGraphicFramePr>
        <p:xfrm>
          <a:off x="1115616" y="2636912"/>
          <a:ext cx="5123632" cy="65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Vergelijking" r:id="rId3" imgW="2095200" imgH="266400" progId="Equation.3">
                  <p:embed/>
                </p:oleObj>
              </mc:Choice>
              <mc:Fallback>
                <p:oleObj name="Vergelijking" r:id="rId3" imgW="2095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5123632" cy="651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48888"/>
              </p:ext>
            </p:extLst>
          </p:nvPr>
        </p:nvGraphicFramePr>
        <p:xfrm>
          <a:off x="1187624" y="4221088"/>
          <a:ext cx="3843213" cy="64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Vergelijking" r:id="rId5" imgW="1511280" imgH="266400" progId="Equation.3">
                  <p:embed/>
                </p:oleObj>
              </mc:Choice>
              <mc:Fallback>
                <p:oleObj name="Vergelijking" r:id="rId5" imgW="1511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3843213" cy="643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80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</a:t>
            </a:r>
            <a:r>
              <a:rPr lang="nl-NL" dirty="0"/>
              <a:t> </a:t>
            </a:r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administrative</a:t>
            </a:r>
            <a:r>
              <a:rPr lang="nl-NL" dirty="0"/>
              <a:t> stuff</a:t>
            </a:r>
          </a:p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b="1" dirty="0" err="1"/>
              <a:t>structural</a:t>
            </a:r>
            <a:r>
              <a:rPr lang="nl-NL" b="1" dirty="0"/>
              <a:t> </a:t>
            </a:r>
            <a:r>
              <a:rPr lang="nl-NL" b="1" dirty="0" err="1"/>
              <a:t>equation</a:t>
            </a:r>
            <a:r>
              <a:rPr lang="nl-NL" b="1" dirty="0"/>
              <a:t> </a:t>
            </a:r>
            <a:r>
              <a:rPr lang="nl-NL" b="1" dirty="0" err="1"/>
              <a:t>modeling</a:t>
            </a:r>
            <a:r>
              <a:rPr lang="nl-NL" b="1" dirty="0"/>
              <a:t> (SEM)</a:t>
            </a:r>
          </a:p>
          <a:p>
            <a:r>
              <a:rPr lang="nl-NL" dirty="0" err="1"/>
              <a:t>Selected</a:t>
            </a:r>
            <a:r>
              <a:rPr lang="nl-NL" dirty="0"/>
              <a:t> topics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chapter</a:t>
            </a:r>
            <a:r>
              <a:rPr lang="nl-NL" dirty="0"/>
              <a:t> 2 of </a:t>
            </a:r>
            <a:r>
              <a:rPr lang="nl-NL" dirty="0" err="1"/>
              <a:t>Beaujean</a:t>
            </a:r>
            <a:endParaRPr lang="nl-NL" dirty="0"/>
          </a:p>
          <a:p>
            <a:r>
              <a:rPr lang="nl-NL" dirty="0" err="1"/>
              <a:t>Exercises</a:t>
            </a:r>
            <a:r>
              <a:rPr lang="nl-NL" dirty="0"/>
              <a:t> / lab </a:t>
            </a:r>
            <a:r>
              <a:rPr lang="nl-NL" dirty="0" err="1"/>
              <a:t>session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0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variables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67464" cy="4495800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Exogenous</a:t>
            </a:r>
            <a:r>
              <a:rPr lang="nl-NL" dirty="0"/>
              <a:t> variables have </a:t>
            </a:r>
            <a:r>
              <a:rPr lang="nl-NL" dirty="0" err="1"/>
              <a:t>no</a:t>
            </a:r>
            <a:r>
              <a:rPr lang="nl-NL" dirty="0"/>
              <a:t> direct </a:t>
            </a:r>
            <a:r>
              <a:rPr lang="nl-NL" dirty="0" err="1"/>
              <a:t>cause</a:t>
            </a:r>
            <a:r>
              <a:rPr lang="nl-NL" dirty="0"/>
              <a:t> in the model</a:t>
            </a:r>
          </a:p>
          <a:p>
            <a:pPr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  <a:p>
            <a:pPr lvl="1"/>
            <a:r>
              <a:rPr lang="en-US" dirty="0"/>
              <a:t>No incoming, only outgoing directional arrows</a:t>
            </a:r>
          </a:p>
          <a:p>
            <a:r>
              <a:rPr lang="nl-NL" dirty="0" err="1"/>
              <a:t>Endogenous</a:t>
            </a:r>
            <a:r>
              <a:rPr lang="nl-NL" dirty="0"/>
              <a:t> variables have a direct </a:t>
            </a:r>
            <a:r>
              <a:rPr lang="nl-NL" dirty="0" err="1"/>
              <a:t>cause</a:t>
            </a:r>
            <a:r>
              <a:rPr lang="nl-NL" dirty="0"/>
              <a:t> in the model</a:t>
            </a:r>
          </a:p>
          <a:p>
            <a:pPr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</a:t>
            </a:r>
          </a:p>
          <a:p>
            <a:pPr lvl="1"/>
            <a:r>
              <a:rPr lang="en-US" dirty="0"/>
              <a:t>At least one incoming directional arrow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(error) variances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6240703" cy="3571683"/>
          </a:xfrm>
        </p:spPr>
      </p:pic>
    </p:spTree>
    <p:extLst>
      <p:ext uri="{BB962C8B-B14F-4D97-AF65-F5344CB8AC3E}">
        <p14:creationId xmlns:p14="http://schemas.microsoft.com/office/powerpoint/2010/main" val="365123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r>
              <a:rPr lang="en-US" dirty="0"/>
              <a:t>Errors are always exogenous (no incoming directional arrows)</a:t>
            </a:r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Causation</a:t>
            </a:r>
            <a:r>
              <a:rPr lang="nl-NL" dirty="0"/>
              <a:t> is a </a:t>
            </a:r>
            <a:r>
              <a:rPr lang="nl-NL" dirty="0" err="1"/>
              <a:t>function</a:t>
            </a:r>
            <a:r>
              <a:rPr lang="nl-NL" dirty="0"/>
              <a:t> of the research design, and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Both models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fit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 </a:t>
            </a:r>
            <a:r>
              <a:rPr lang="nl-NL" dirty="0" err="1"/>
              <a:t>equally</a:t>
            </a:r>
            <a:r>
              <a:rPr lang="nl-NL" dirty="0"/>
              <a:t> well, </a:t>
            </a:r>
            <a:r>
              <a:rPr lang="nl-NL" dirty="0" err="1"/>
              <a:t>it</a:t>
            </a:r>
            <a:r>
              <a:rPr lang="nl-NL" dirty="0"/>
              <a:t> is up to the researcher to </a:t>
            </a:r>
            <a:r>
              <a:rPr lang="nl-NL" dirty="0" err="1"/>
              <a:t>decide</a:t>
            </a:r>
            <a:r>
              <a:rPr lang="nl-NL" dirty="0"/>
              <a:t> on the </a:t>
            </a:r>
            <a:r>
              <a:rPr lang="nl-NL" dirty="0" err="1"/>
              <a:t>direction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arrows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But </a:t>
            </a:r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different in </a:t>
            </a:r>
            <a:r>
              <a:rPr lang="nl-NL" dirty="0" err="1"/>
              <a:t>each</a:t>
            </a:r>
            <a:r>
              <a:rPr lang="nl-NL" dirty="0"/>
              <a:t> model, as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variables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495800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 and </a:t>
            </a:r>
            <a:r>
              <a:rPr lang="nl-NL" dirty="0" err="1"/>
              <a:t>also</a:t>
            </a:r>
            <a:r>
              <a:rPr lang="nl-NL" dirty="0"/>
              <a:t>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the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variables affecting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and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interpreted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(i.e., 0 is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, min = -1 and max = 1, coef</a:t>
            </a:r>
            <a:r>
              <a:rPr lang="nl-NL" baseline="30000" dirty="0"/>
              <a:t>2</a:t>
            </a:r>
            <a:r>
              <a:rPr lang="nl-NL" dirty="0"/>
              <a:t> = prop of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)</a:t>
            </a:r>
          </a:p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are </a:t>
            </a:r>
            <a:r>
              <a:rPr lang="nl-NL" dirty="0" err="1"/>
              <a:t>obtained</a:t>
            </a:r>
            <a:r>
              <a:rPr lang="nl-NL" dirty="0"/>
              <a:t> in the </a:t>
            </a:r>
            <a:r>
              <a:rPr lang="nl-NL" dirty="0" err="1"/>
              <a:t>same</a:t>
            </a:r>
            <a:r>
              <a:rPr lang="nl-NL" dirty="0"/>
              <a:t> way as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in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:</a:t>
            </a:r>
          </a:p>
          <a:p>
            <a:endParaRPr lang="nl-NL" dirty="0"/>
          </a:p>
          <a:p>
            <a:pPr lvl="1">
              <a:buNone/>
            </a:pPr>
            <a:endParaRPr lang="nl-NL" dirty="0"/>
          </a:p>
          <a:p>
            <a:pPr lvl="1"/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19958"/>
              </p:ext>
            </p:extLst>
          </p:nvPr>
        </p:nvGraphicFramePr>
        <p:xfrm>
          <a:off x="3203848" y="4941168"/>
          <a:ext cx="22161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Vergelijking" r:id="rId3" imgW="1193760" imgH="431640" progId="Equation.3">
                  <p:embed/>
                </p:oleObj>
              </mc:Choice>
              <mc:Fallback>
                <p:oleObj name="Vergelijking" r:id="rId3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941168"/>
                        <a:ext cx="221615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34551"/>
              </p:ext>
            </p:extLst>
          </p:nvPr>
        </p:nvGraphicFramePr>
        <p:xfrm>
          <a:off x="6012160" y="4941168"/>
          <a:ext cx="26638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Vergelijking" r:id="rId5" imgW="1434960" imgH="431640" progId="Equation.3">
                  <p:embed/>
                </p:oleObj>
              </mc:Choice>
              <mc:Fallback>
                <p:oleObj name="Vergelijking" r:id="rId5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941168"/>
                        <a:ext cx="26638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</a:t>
            </a:r>
            <a:r>
              <a:rPr lang="nl-NL" dirty="0"/>
              <a:t>, a (</a:t>
            </a:r>
            <a:r>
              <a:rPr lang="nl-NL" dirty="0" err="1"/>
              <a:t>centered</a:t>
            </a:r>
            <a:r>
              <a:rPr lang="nl-NL" dirty="0"/>
              <a:t>, </a:t>
            </a:r>
            <a:r>
              <a:rPr lang="nl-NL" dirty="0" err="1"/>
              <a:t>observed</a:t>
            </a:r>
            <a:r>
              <a:rPr lang="nl-NL" dirty="0"/>
              <a:t> variables </a:t>
            </a:r>
            <a:r>
              <a:rPr lang="nl-NL" dirty="0" err="1"/>
              <a:t>only</a:t>
            </a:r>
            <a:r>
              <a:rPr lang="nl-NL" dirty="0"/>
              <a:t>) SEM </a:t>
            </a:r>
            <a:r>
              <a:rPr lang="nl-NL" dirty="0" err="1"/>
              <a:t>consists</a:t>
            </a:r>
            <a:r>
              <a:rPr lang="nl-NL" dirty="0"/>
              <a:t> of matrices </a:t>
            </a:r>
            <a:r>
              <a:rPr lang="el-GR" b="1" dirty="0">
                <a:latin typeface="Calibri"/>
              </a:rPr>
              <a:t>β</a:t>
            </a:r>
            <a:r>
              <a:rPr lang="en-US" b="1" dirty="0">
                <a:latin typeface="Calibri"/>
              </a:rPr>
              <a:t>,</a:t>
            </a:r>
            <a:r>
              <a:rPr lang="el-GR" b="1" dirty="0">
                <a:latin typeface="Calibri"/>
              </a:rPr>
              <a:t> Ψ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parameters</a:t>
            </a:r>
            <a:endParaRPr lang="nl-NL" b="1" dirty="0"/>
          </a:p>
          <a:p>
            <a:r>
              <a:rPr lang="nl-NL" dirty="0" err="1"/>
              <a:t>How</a:t>
            </a:r>
            <a:r>
              <a:rPr lang="nl-NL" dirty="0"/>
              <a:t> are these </a:t>
            </a:r>
            <a:r>
              <a:rPr lang="nl-NL" dirty="0" err="1"/>
              <a:t>estimated</a:t>
            </a:r>
            <a:r>
              <a:rPr lang="nl-NL" dirty="0"/>
              <a:t>?</a:t>
            </a:r>
          </a:p>
          <a:p>
            <a:r>
              <a:rPr lang="nl-NL" dirty="0"/>
              <a:t>In most cases (</a:t>
            </a:r>
            <a:r>
              <a:rPr lang="nl-NL" dirty="0" err="1"/>
              <a:t>default</a:t>
            </a:r>
            <a:r>
              <a:rPr lang="nl-NL" dirty="0"/>
              <a:t> in </a:t>
            </a:r>
            <a:r>
              <a:rPr lang="nl-NL" dirty="0" err="1"/>
              <a:t>lavaan</a:t>
            </a:r>
            <a:r>
              <a:rPr lang="nl-NL" dirty="0"/>
              <a:t>): maximum </a:t>
            </a:r>
            <a:r>
              <a:rPr lang="nl-NL" dirty="0" err="1"/>
              <a:t>likelihood</a:t>
            </a:r>
            <a:r>
              <a:rPr lang="nl-NL" dirty="0"/>
              <a:t> (ML) </a:t>
            </a:r>
            <a:r>
              <a:rPr lang="nl-NL" dirty="0" err="1"/>
              <a:t>estimation</a:t>
            </a:r>
            <a:endParaRPr lang="nl-NL" dirty="0"/>
          </a:p>
          <a:p>
            <a:pPr lvl="1"/>
            <a:r>
              <a:rPr lang="nl-NL" dirty="0"/>
              <a:t>‘</a:t>
            </a:r>
            <a:r>
              <a:rPr lang="nl-NL" dirty="0" err="1"/>
              <a:t>Maximum-likelihood</a:t>
            </a:r>
            <a:r>
              <a:rPr lang="nl-NL" dirty="0"/>
              <a:t> </a:t>
            </a:r>
            <a:r>
              <a:rPr lang="nl-NL" dirty="0" err="1"/>
              <a:t>estimator</a:t>
            </a:r>
            <a:r>
              <a:rPr lang="nl-NL" dirty="0"/>
              <a:t>’ is ‘meest aannemelijke schatter’ in Dutch</a:t>
            </a:r>
          </a:p>
          <a:p>
            <a:pPr lvl="1"/>
            <a:r>
              <a:rPr lang="nl-NL" dirty="0"/>
              <a:t>More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later in the </a:t>
            </a:r>
            <a:r>
              <a:rPr lang="nl-NL" dirty="0" err="1"/>
              <a:t>course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1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To fit a SEM model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basically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(R </a:t>
            </a:r>
            <a:r>
              <a:rPr lang="nl-NL" dirty="0" err="1"/>
              <a:t>objects</a:t>
            </a:r>
            <a:r>
              <a:rPr lang="nl-NL" dirty="0"/>
              <a:t>):</a:t>
            </a:r>
          </a:p>
          <a:p>
            <a:pPr lvl="1"/>
            <a:r>
              <a:rPr lang="nl-NL" dirty="0"/>
              <a:t>Data,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</a:t>
            </a:r>
            <a:r>
              <a:rPr lang="nl-NL" dirty="0" err="1"/>
              <a:t>raw</a:t>
            </a:r>
            <a:r>
              <a:rPr lang="nl-NL" dirty="0"/>
              <a:t> dataset,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turned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R object</a:t>
            </a:r>
          </a:p>
          <a:p>
            <a:pPr lvl="2"/>
            <a:r>
              <a:rPr lang="nl-NL" dirty="0" err="1"/>
              <a:t>Or</a:t>
            </a:r>
            <a:r>
              <a:rPr lang="nl-NL" dirty="0"/>
              <a:t> a </a:t>
            </a:r>
            <a:r>
              <a:rPr lang="nl-NL" dirty="0" err="1"/>
              <a:t>covariance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the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Model: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</a:t>
            </a:r>
            <a:r>
              <a:rPr lang="nl-NL" dirty="0" err="1"/>
              <a:t>string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a model in </a:t>
            </a:r>
            <a:r>
              <a:rPr lang="nl-NL" dirty="0" err="1"/>
              <a:t>lavaan</a:t>
            </a:r>
            <a:r>
              <a:rPr lang="nl-NL" dirty="0"/>
              <a:t> </a:t>
            </a:r>
            <a:r>
              <a:rPr lang="nl-NL" dirty="0" err="1"/>
              <a:t>syntax</a:t>
            </a: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541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755576" y="213285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537321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2434040"/>
              </p:ext>
            </p:extLst>
          </p:nvPr>
        </p:nvGraphicFramePr>
        <p:xfrm>
          <a:off x="467544" y="1628801"/>
          <a:ext cx="8496943" cy="4824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Monday 03.07.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Tuesday </a:t>
                      </a:r>
                      <a:r>
                        <a:rPr lang="nl-NL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04.07.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Thursday 05.07.</a:t>
                      </a: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9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10:00-13:00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Introduction / path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Latent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growth curve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Measurement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invariance / multiple group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13:00-13:30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Lunch break</a:t>
                      </a:r>
                      <a:endParaRPr lang="nl-NL" sz="20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13:30-16:30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factor analysis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</a:rPr>
                        <a:t> factor analysis 2: non-</a:t>
                      </a:r>
                      <a:r>
                        <a:rPr kumimoji="0" lang="nl-NL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r>
                        <a:rPr kumimoji="0" lang="nl-NL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>
                          <a:effectLst/>
                        </a:rPr>
                        <a:t>data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Miscellaneous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03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are (the </a:t>
            </a:r>
            <a:r>
              <a:rPr lang="nl-NL" dirty="0" err="1"/>
              <a:t>only</a:t>
            </a:r>
            <a:r>
              <a:rPr lang="nl-NL" dirty="0"/>
              <a:t>) latent variables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have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explicitly</a:t>
            </a:r>
            <a:endParaRPr lang="nl-NL" dirty="0"/>
          </a:p>
          <a:p>
            <a:pPr lvl="1"/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default</a:t>
            </a:r>
            <a:r>
              <a:rPr lang="nl-NL" dirty="0"/>
              <a:t>,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(e.g., B in the </a:t>
            </a:r>
            <a:r>
              <a:rPr lang="nl-NL" dirty="0" err="1"/>
              <a:t>first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of 1, and the </a:t>
            </a:r>
            <a:r>
              <a:rPr lang="nl-NL" dirty="0" err="1"/>
              <a:t>variance</a:t>
            </a:r>
            <a:r>
              <a:rPr lang="nl-NL" dirty="0"/>
              <a:t> of the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endParaRPr lang="nl-NL" dirty="0"/>
          </a:p>
          <a:p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variables are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lvl="1"/>
            <a:r>
              <a:rPr lang="nl-NL" dirty="0"/>
              <a:t>To set to zero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multiply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zero, e.g.: </a:t>
            </a:r>
          </a:p>
          <a:p>
            <a:pPr lvl="2"/>
            <a:r>
              <a:rPr lang="nl-NL" dirty="0">
                <a:latin typeface="Courier New" pitchFamily="49" charset="0"/>
                <a:cs typeface="Courier New" pitchFamily="49" charset="0"/>
              </a:rPr>
              <a:t>A ~~ 0*B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25219" r="21693" b="58046"/>
          <a:stretch>
            <a:fillRect/>
          </a:stretch>
        </p:blipFill>
        <p:spPr bwMode="auto">
          <a:xfrm>
            <a:off x="611560" y="1628800"/>
            <a:ext cx="79928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79359" r="21693" b="9813"/>
          <a:stretch>
            <a:fillRect/>
          </a:stretch>
        </p:blipFill>
        <p:spPr bwMode="auto">
          <a:xfrm>
            <a:off x="611560" y="2852936"/>
            <a:ext cx="79928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967-42A6-944B-B1A7-DB9FA1B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61F8-06EE-6244-B90C-B1C6E6386E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8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https://github.com/marjoleinF/LVMbasic</a:t>
            </a:r>
            <a:endParaRPr lang="en-US" dirty="0"/>
          </a:p>
          <a:p>
            <a:r>
              <a:rPr lang="en-US" dirty="0"/>
              <a:t> Password: </a:t>
            </a:r>
            <a:r>
              <a:rPr lang="en-US" dirty="0" err="1"/>
              <a:t>lav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Matrix algebra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, </a:t>
            </a:r>
            <a:r>
              <a:rPr lang="nl-NL" dirty="0" err="1"/>
              <a:t>diagonal</a:t>
            </a:r>
            <a:r>
              <a:rPr lang="nl-NL" dirty="0"/>
              <a:t>, inverse</a:t>
            </a:r>
          </a:p>
          <a:p>
            <a:r>
              <a:rPr lang="nl-NL" dirty="0" err="1"/>
              <a:t>Programming</a:t>
            </a:r>
            <a:r>
              <a:rPr lang="nl-NL" dirty="0"/>
              <a:t>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 </a:t>
            </a:r>
            <a:r>
              <a:rPr lang="en-US" dirty="0" err="1"/>
              <a:t>Routledge</a:t>
            </a:r>
            <a:r>
              <a:rPr lang="en-US" dirty="0"/>
              <a:t>.</a:t>
            </a:r>
          </a:p>
          <a:p>
            <a:pPr lvl="1"/>
            <a:r>
              <a:rPr lang="nl-NL" dirty="0"/>
              <a:t>R code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on web</a:t>
            </a:r>
          </a:p>
          <a:p>
            <a:pPr lvl="2"/>
            <a:r>
              <a:rPr lang="nl-NL" dirty="0">
                <a:hlinkClick r:id="rId2"/>
              </a:rPr>
              <a:t>http://blogs.baylor.edu/rlatentvariable/sample-page/r-syntax/</a:t>
            </a:r>
            <a:endParaRPr lang="nl-NL" dirty="0"/>
          </a:p>
          <a:p>
            <a:pPr lvl="2"/>
            <a:r>
              <a:rPr lang="en-US" dirty="0"/>
              <a:t>Also available in annotated code files on </a:t>
            </a:r>
            <a:r>
              <a:rPr lang="en-US" dirty="0" err="1"/>
              <a:t>github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sheets on </a:t>
            </a:r>
            <a:r>
              <a:rPr lang="nl-NL" dirty="0" err="1"/>
              <a:t>github</a:t>
            </a:r>
            <a:endParaRPr lang="nl-NL" dirty="0"/>
          </a:p>
          <a:p>
            <a:r>
              <a:rPr lang="en-US" dirty="0"/>
              <a:t>Annotated code files on </a:t>
            </a:r>
            <a:r>
              <a:rPr lang="en-US" dirty="0" err="1"/>
              <a:t>github</a:t>
            </a:r>
            <a:r>
              <a:rPr lang="en-US" dirty="0"/>
              <a:t> ( .pdf)</a:t>
            </a:r>
            <a:endParaRPr lang="nl-NL" dirty="0"/>
          </a:p>
          <a:p>
            <a:endParaRPr lang="en-US" dirty="0"/>
          </a:p>
          <a:p>
            <a:r>
              <a:rPr lang="en-US" dirty="0"/>
              <a:t>If you prefer to have multiple resources: </a:t>
            </a:r>
            <a:r>
              <a:rPr lang="en-US" dirty="0" err="1"/>
              <a:t>lavaan’s</a:t>
            </a:r>
            <a:r>
              <a:rPr lang="en-US" dirty="0"/>
              <a:t> tutorial is concise and helpful</a:t>
            </a:r>
          </a:p>
          <a:p>
            <a:pPr lvl="1"/>
            <a:r>
              <a:rPr lang="nl-NL" dirty="0">
                <a:hlinkClick r:id="rId3" action="ppaction://hlinkfile"/>
              </a:rPr>
              <a:t>lavaan.ugent.be/tutorial/index.html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are </a:t>
            </a:r>
            <a:r>
              <a:rPr lang="nl-NL" dirty="0" err="1"/>
              <a:t>constructing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approximations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/>
              <a:t>p</a:t>
            </a:r>
            <a:r>
              <a:rPr lang="nl-NL" dirty="0"/>
              <a:t>-</a:t>
            </a:r>
            <a:r>
              <a:rPr lang="nl-NL" dirty="0" err="1"/>
              <a:t>value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model is right or wrong,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researchers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users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useful</a:t>
            </a:r>
            <a:endParaRPr lang="nl-NL" dirty="0"/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the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2"/>
            <a:r>
              <a:rPr lang="en-US" dirty="0"/>
              <a:t>In other words, explain the values of endogenous variable using the exogenous variables</a:t>
            </a:r>
            <a:endParaRPr lang="nl-NL" dirty="0"/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r>
              <a:rPr lang="nl-NL" dirty="0"/>
              <a:t> (</a:t>
            </a:r>
            <a:r>
              <a:rPr lang="nl-NL" dirty="0" err="1"/>
              <a:t>equations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b="1" dirty="0" err="1"/>
              <a:t>Modeling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The </a:t>
            </a:r>
            <a:r>
              <a:rPr lang="nl-NL" b="1" dirty="0"/>
              <a:t>model</a:t>
            </a:r>
            <a:r>
              <a:rPr lang="nl-NL" dirty="0"/>
              <a:t> of </a:t>
            </a:r>
            <a:r>
              <a:rPr lang="nl-NL" dirty="0" err="1"/>
              <a:t>reality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(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b="1" dirty="0" err="1"/>
              <a:t>Modeling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r>
              <a:rPr lang="nl-NL" sz="2700" dirty="0"/>
              <a:t>, of the </a:t>
            </a:r>
            <a:r>
              <a:rPr lang="nl-NL" sz="2700" dirty="0" err="1"/>
              <a:t>linear</a:t>
            </a:r>
            <a:r>
              <a:rPr lang="nl-NL" sz="2700" dirty="0"/>
              <a:t> type</a:t>
            </a:r>
          </a:p>
          <a:p>
            <a:r>
              <a:rPr lang="nl-NL" sz="2700" dirty="0" err="1"/>
              <a:t>Therefore</a:t>
            </a:r>
            <a:r>
              <a:rPr lang="nl-NL" sz="2700" dirty="0"/>
              <a:t>, all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also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models, e.g.,</a:t>
            </a:r>
          </a:p>
          <a:p>
            <a:pPr lvl="1"/>
            <a:r>
              <a:rPr lang="nl-NL" sz="2400" dirty="0" err="1"/>
              <a:t>t-test</a:t>
            </a:r>
            <a:endParaRPr lang="nl-NL" sz="2400" dirty="0"/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to </a:t>
            </a:r>
            <a:r>
              <a:rPr lang="nl-NL" sz="2700" dirty="0" err="1"/>
              <a:t>estimate</a:t>
            </a:r>
            <a:r>
              <a:rPr lang="nl-NL" sz="2700" dirty="0"/>
              <a:t> </a:t>
            </a:r>
            <a:r>
              <a:rPr lang="nl-NL" sz="2700" dirty="0" err="1"/>
              <a:t>random-effects</a:t>
            </a:r>
            <a:r>
              <a:rPr lang="nl-NL" sz="2700" dirty="0"/>
              <a:t> (</a:t>
            </a:r>
            <a:r>
              <a:rPr lang="nl-NL" sz="2700" dirty="0" err="1"/>
              <a:t>multi-level</a:t>
            </a:r>
            <a:r>
              <a:rPr lang="nl-NL" sz="2700" dirty="0"/>
              <a:t>) models</a:t>
            </a:r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2154</Words>
  <Application>Microsoft Macintosh PowerPoint</Application>
  <PresentationFormat>On-screen Show (4:3)</PresentationFormat>
  <Paragraphs>367</Paragraphs>
  <Slides>42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Vergelijking</vt:lpstr>
      <vt:lpstr>Latent variable models</vt:lpstr>
      <vt:lpstr>PowerPoint Presentation</vt:lpstr>
      <vt:lpstr>Class outline</vt:lpstr>
      <vt:lpstr>Course schedule</vt:lpstr>
      <vt:lpstr>Course prerequisites</vt:lpstr>
      <vt:lpstr>Course materials</vt:lpstr>
      <vt:lpstr>Structural Equation Modeling</vt:lpstr>
      <vt:lpstr>Structural Equation Modeling</vt:lpstr>
      <vt:lpstr>Structural Equation Modeling</vt:lpstr>
      <vt:lpstr>Example dataset</vt:lpstr>
      <vt:lpstr>Model: t-test</vt:lpstr>
      <vt:lpstr>Model: multiple regression</vt:lpstr>
      <vt:lpstr>Model: SEM</vt:lpstr>
      <vt:lpstr>Model: SEM</vt:lpstr>
      <vt:lpstr>Terminology: SEMs vs GLMs</vt:lpstr>
      <vt:lpstr>Structural Equation Modeling</vt:lpstr>
      <vt:lpstr>Structural Equation Modeling</vt:lpstr>
      <vt:lpstr>Explaining (co)variances: example</vt:lpstr>
      <vt:lpstr>Path analysis: tracing rules correlations</vt:lpstr>
      <vt:lpstr>Example</vt:lpstr>
      <vt:lpstr>Path analysis: tracing rules covariance</vt:lpstr>
      <vt:lpstr>Model-implied covariances</vt:lpstr>
      <vt:lpstr>Model-implied covariances</vt:lpstr>
      <vt:lpstr>Model-implied covariances</vt:lpstr>
      <vt:lpstr>Structural Equation Modeling</vt:lpstr>
      <vt:lpstr>Matrices of a SEM</vt:lpstr>
      <vt:lpstr>Structural and measurement model</vt:lpstr>
      <vt:lpstr>Structural model (no measurement model)</vt:lpstr>
      <vt:lpstr>Some matrix algebra</vt:lpstr>
      <vt:lpstr>Endogenous vs exogenous variables</vt:lpstr>
      <vt:lpstr>(error) variances often not explicitly depicted</vt:lpstr>
      <vt:lpstr>Error terms</vt:lpstr>
      <vt:lpstr>Causation</vt:lpstr>
      <vt:lpstr>Path &amp; partial regression coefficients</vt:lpstr>
      <vt:lpstr>Standardized coefficients</vt:lpstr>
      <vt:lpstr>Parameter estimation</vt:lpstr>
      <vt:lpstr>SEM using lavaan</vt:lpstr>
      <vt:lpstr>Lavaan model syntax</vt:lpstr>
      <vt:lpstr>Lavaan model syntax</vt:lpstr>
      <vt:lpstr>Lavaan model syntax</vt:lpstr>
      <vt:lpstr>Lavaan Examples</vt:lpstr>
      <vt:lpstr>Exercises</vt:lpstr>
    </vt:vector>
  </TitlesOfParts>
  <Company>Universiteit Leiden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Karch</cp:lastModifiedBy>
  <cp:revision>115</cp:revision>
  <dcterms:created xsi:type="dcterms:W3CDTF">2016-11-16T16:51:00Z</dcterms:created>
  <dcterms:modified xsi:type="dcterms:W3CDTF">2018-07-02T08:04:33Z</dcterms:modified>
</cp:coreProperties>
</file>