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3"/>
  </p:notesMasterIdLst>
  <p:sldIdLst>
    <p:sldId id="257" r:id="rId2"/>
    <p:sldId id="258" r:id="rId3"/>
    <p:sldId id="259" r:id="rId4"/>
    <p:sldId id="260" r:id="rId5"/>
    <p:sldId id="262" r:id="rId6"/>
    <p:sldId id="263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307" r:id="rId21"/>
    <p:sldId id="304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8" r:id="rId30"/>
    <p:sldId id="289" r:id="rId31"/>
    <p:sldId id="290" r:id="rId32"/>
    <p:sldId id="291" r:id="rId33"/>
    <p:sldId id="292" r:id="rId34"/>
    <p:sldId id="293" r:id="rId35"/>
    <p:sldId id="296" r:id="rId36"/>
    <p:sldId id="297" r:id="rId37"/>
    <p:sldId id="298" r:id="rId38"/>
    <p:sldId id="299" r:id="rId39"/>
    <p:sldId id="300" r:id="rId40"/>
    <p:sldId id="308" r:id="rId41"/>
    <p:sldId id="303" r:id="rId4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3"/>
    <p:restoredTop sz="77630" autoAdjust="0"/>
  </p:normalViewPr>
  <p:slideViewPr>
    <p:cSldViewPr>
      <p:cViewPr varScale="1">
        <p:scale>
          <a:sx n="154" d="100"/>
          <a:sy n="154" d="100"/>
        </p:scale>
        <p:origin x="216" y="1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5429D-9A42-4EDB-BD46-D0A422A7A56A}" type="datetimeFigureOut">
              <a:rPr lang="nl-NL" smtClean="0"/>
              <a:t>03-07-20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48D0F-C123-4F06-975E-28BFB80D3FF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052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2936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Who are you?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why are you 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2334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2639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285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handouts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1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Homework – </a:t>
            </a:r>
            <a:r>
              <a:rPr lang="en-US" dirty="0" err="1"/>
              <a:t>prev_ach</a:t>
            </a:r>
            <a:r>
              <a:rPr lang="en-US" dirty="0"/>
              <a:t> + wrong paths (rule </a:t>
            </a:r>
            <a:r>
              <a:rPr lang="en-US"/>
              <a:t>3)</a:t>
            </a:r>
          </a:p>
          <a:p>
            <a:r>
              <a:rPr lang="en-US"/>
              <a:t>Prev_arch – grade 0.07*79.09=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4391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1038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5728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Give them password</a:t>
            </a:r>
          </a:p>
          <a:p>
            <a:pPr marL="171450" indent="-171450">
              <a:buFontTx/>
              <a:buChar char="-"/>
            </a:pPr>
            <a:r>
              <a:rPr lang="en-US" dirty="0"/>
              <a:t>Who does </a:t>
            </a:r>
            <a:r>
              <a:rPr lang="en-US"/>
              <a:t>not have the book?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439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75A1B23-3A60-4121-B1D6-D46FCA86FE0C}" type="datetimeFigureOut">
              <a:rPr lang="nl-NL" smtClean="0"/>
              <a:t>03-07-20</a:t>
            </a:fld>
            <a:endParaRPr lang="nl-N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1B23-3A60-4121-B1D6-D46FCA86FE0C}" type="datetimeFigureOut">
              <a:rPr lang="nl-NL" smtClean="0"/>
              <a:t>03-07-20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75A1B23-3A60-4121-B1D6-D46FCA86FE0C}" type="datetimeFigureOut">
              <a:rPr lang="nl-NL" smtClean="0"/>
              <a:t>03-07-20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1B23-3A60-4121-B1D6-D46FCA86FE0C}" type="datetimeFigureOut">
              <a:rPr lang="nl-NL" smtClean="0"/>
              <a:t>03-07-20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1B23-3A60-4121-B1D6-D46FCA86FE0C}" type="datetimeFigureOut">
              <a:rPr lang="nl-NL" smtClean="0"/>
              <a:t>03-07-20</a:t>
            </a:fld>
            <a:endParaRPr lang="nl-NL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5A1B23-3A60-4121-B1D6-D46FCA86FE0C}" type="datetimeFigureOut">
              <a:rPr lang="nl-NL" smtClean="0"/>
              <a:t>03-07-20</a:t>
            </a:fld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5A1B23-3A60-4121-B1D6-D46FCA86FE0C}" type="datetimeFigureOut">
              <a:rPr lang="nl-NL" smtClean="0"/>
              <a:t>03-07-20</a:t>
            </a:fld>
            <a:endParaRPr lang="nl-N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NL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1B23-3A60-4121-B1D6-D46FCA86FE0C}" type="datetimeFigureOut">
              <a:rPr lang="nl-NL" smtClean="0"/>
              <a:t>03-07-20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1B23-3A60-4121-B1D6-D46FCA86FE0C}" type="datetimeFigureOut">
              <a:rPr lang="nl-NL" smtClean="0"/>
              <a:t>03-07-20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1B23-3A60-4121-B1D6-D46FCA86FE0C}" type="datetimeFigureOut">
              <a:rPr lang="nl-NL" smtClean="0"/>
              <a:t>03-07-20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75A1B23-3A60-4121-B1D6-D46FCA86FE0C}" type="datetimeFigureOut">
              <a:rPr lang="nl-NL" smtClean="0"/>
              <a:t>03-07-20</a:t>
            </a:fld>
            <a:endParaRPr lang="nl-NL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5A1B23-3A60-4121-B1D6-D46FCA86FE0C}" type="datetimeFigureOut">
              <a:rPr lang="nl-NL" smtClean="0"/>
              <a:t>03-07-20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0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4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lavaan.ugent.be/tutorial/index.html" TargetMode="External"/><Relationship Id="rId2" Type="http://schemas.openxmlformats.org/officeDocument/2006/relationships/hyperlink" Target="http://blogs.baylor.edu/rlatentvariable/sample-page/r-syntax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Latent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dirty="0" err="1"/>
              <a:t>models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Session</a:t>
            </a:r>
            <a:r>
              <a:rPr lang="nl-NL" dirty="0"/>
              <a:t> 1 – </a:t>
            </a:r>
            <a:r>
              <a:rPr lang="nl-NL" dirty="0" err="1"/>
              <a:t>Introduction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/>
              <a:t>models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4560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dataset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nl-NL" sz="3200" dirty="0"/>
              <a:t>Variables in the model:</a:t>
            </a:r>
          </a:p>
          <a:p>
            <a:endParaRPr lang="nl-NL" sz="3200" b="1" dirty="0"/>
          </a:p>
          <a:p>
            <a:endParaRPr lang="nl-NL" sz="3200" b="1" dirty="0"/>
          </a:p>
          <a:p>
            <a:endParaRPr lang="nl-NL" sz="3200" b="1" dirty="0"/>
          </a:p>
          <a:p>
            <a:pPr lvl="1">
              <a:buClr>
                <a:srgbClr val="9B2D1F"/>
              </a:buClr>
            </a:pPr>
            <a:r>
              <a:rPr lang="nl-NL" sz="2100" dirty="0">
                <a:solidFill>
                  <a:prstClr val="black"/>
                </a:solidFill>
              </a:rPr>
              <a:t>GPA in 10th </a:t>
            </a:r>
            <a:r>
              <a:rPr lang="nl-NL" sz="2100" dirty="0" err="1">
                <a:solidFill>
                  <a:prstClr val="black"/>
                </a:solidFill>
              </a:rPr>
              <a:t>grade</a:t>
            </a:r>
            <a:endParaRPr lang="nl-NL" sz="2100" dirty="0">
              <a:solidFill>
                <a:prstClr val="black"/>
              </a:solidFill>
            </a:endParaRPr>
          </a:p>
          <a:p>
            <a:pPr lvl="1">
              <a:buClr>
                <a:srgbClr val="9B2D1F"/>
              </a:buClr>
            </a:pPr>
            <a:endParaRPr lang="nl-NL" sz="2400" dirty="0">
              <a:solidFill>
                <a:prstClr val="black"/>
              </a:solidFill>
            </a:endParaRPr>
          </a:p>
          <a:p>
            <a:pPr lvl="1"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Ethnicity</a:t>
            </a:r>
            <a:r>
              <a:rPr lang="nl-NL" sz="2100" dirty="0">
                <a:solidFill>
                  <a:prstClr val="black"/>
                </a:solidFill>
              </a:rPr>
              <a:t> </a:t>
            </a:r>
          </a:p>
          <a:p>
            <a:pPr lvl="1"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Homework</a:t>
            </a:r>
            <a:r>
              <a:rPr lang="nl-NL" sz="2100" dirty="0">
                <a:solidFill>
                  <a:prstClr val="black"/>
                </a:solidFill>
              </a:rPr>
              <a:t> (8th </a:t>
            </a:r>
            <a:r>
              <a:rPr lang="nl-NL" sz="2100" dirty="0" err="1">
                <a:solidFill>
                  <a:prstClr val="black"/>
                </a:solidFill>
              </a:rPr>
              <a:t>grade</a:t>
            </a:r>
            <a:r>
              <a:rPr lang="nl-NL" sz="2100" dirty="0">
                <a:solidFill>
                  <a:prstClr val="black"/>
                </a:solidFill>
              </a:rPr>
              <a:t>)</a:t>
            </a:r>
          </a:p>
          <a:p>
            <a:pPr lvl="1"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Previous</a:t>
            </a:r>
            <a:r>
              <a:rPr lang="nl-NL" sz="2100" dirty="0">
                <a:solidFill>
                  <a:prstClr val="black"/>
                </a:solidFill>
              </a:rPr>
              <a:t> </a:t>
            </a:r>
            <a:r>
              <a:rPr lang="nl-NL" sz="2100" dirty="0" err="1">
                <a:solidFill>
                  <a:prstClr val="black"/>
                </a:solidFill>
              </a:rPr>
              <a:t>achievement</a:t>
            </a:r>
            <a:r>
              <a:rPr lang="nl-NL" sz="2100" dirty="0">
                <a:solidFill>
                  <a:prstClr val="black"/>
                </a:solidFill>
              </a:rPr>
              <a:t> (8th </a:t>
            </a:r>
            <a:r>
              <a:rPr lang="nl-NL" sz="2100" dirty="0" err="1">
                <a:solidFill>
                  <a:prstClr val="black"/>
                </a:solidFill>
              </a:rPr>
              <a:t>grade</a:t>
            </a:r>
            <a:r>
              <a:rPr lang="nl-NL" sz="2100" dirty="0">
                <a:solidFill>
                  <a:prstClr val="black"/>
                </a:solidFill>
              </a:rPr>
              <a:t>)</a:t>
            </a:r>
          </a:p>
          <a:p>
            <a:pPr lvl="1"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Socio-economic</a:t>
            </a:r>
            <a:r>
              <a:rPr lang="nl-NL" sz="2100" dirty="0">
                <a:solidFill>
                  <a:prstClr val="black"/>
                </a:solidFill>
              </a:rPr>
              <a:t> status</a:t>
            </a:r>
          </a:p>
        </p:txBody>
      </p:sp>
      <p:sp>
        <p:nvSpPr>
          <p:cNvPr id="4" name="Rechthoek 3"/>
          <p:cNvSpPr/>
          <p:nvPr/>
        </p:nvSpPr>
        <p:spPr>
          <a:xfrm>
            <a:off x="6084168" y="2492896"/>
            <a:ext cx="72008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SES</a:t>
            </a:r>
          </a:p>
        </p:txBody>
      </p:sp>
      <p:sp>
        <p:nvSpPr>
          <p:cNvPr id="5" name="Rechthoek 4"/>
          <p:cNvSpPr/>
          <p:nvPr/>
        </p:nvSpPr>
        <p:spPr>
          <a:xfrm>
            <a:off x="7020272" y="2492896"/>
            <a:ext cx="12157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Prev</a:t>
            </a:r>
            <a:r>
              <a:rPr lang="nl-NL" dirty="0">
                <a:solidFill>
                  <a:schemeClr val="tx1"/>
                </a:solidFill>
              </a:rPr>
              <a:t>_ach</a:t>
            </a:r>
          </a:p>
        </p:txBody>
      </p:sp>
      <p:sp>
        <p:nvSpPr>
          <p:cNvPr id="6" name="Rechthoek 5"/>
          <p:cNvSpPr/>
          <p:nvPr/>
        </p:nvSpPr>
        <p:spPr>
          <a:xfrm>
            <a:off x="827584" y="2492896"/>
            <a:ext cx="10633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grade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4716016" y="2492896"/>
            <a:ext cx="119898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homework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3347864" y="2492896"/>
            <a:ext cx="119898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ethnicity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99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1341" t="11438" r="10625" b="11782"/>
          <a:stretch>
            <a:fillRect/>
          </a:stretch>
        </p:blipFill>
        <p:spPr bwMode="auto">
          <a:xfrm>
            <a:off x="3779912" y="3356992"/>
            <a:ext cx="4943626" cy="2734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Model: </a:t>
            </a:r>
            <a:r>
              <a:rPr lang="nl-NL" dirty="0" err="1"/>
              <a:t>t-test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nl-NL" sz="2400" dirty="0" err="1"/>
              <a:t>Dependent</a:t>
            </a:r>
            <a:r>
              <a:rPr lang="nl-NL" sz="2400" dirty="0"/>
              <a:t> </a:t>
            </a:r>
            <a:r>
              <a:rPr lang="nl-NL" sz="2400" dirty="0" err="1"/>
              <a:t>variable</a:t>
            </a:r>
            <a:endParaRPr lang="nl-NL" sz="2400" dirty="0"/>
          </a:p>
          <a:p>
            <a:pPr lvl="1"/>
            <a:r>
              <a:rPr lang="nl-NL" sz="2100" dirty="0" err="1"/>
              <a:t>grade</a:t>
            </a:r>
            <a:r>
              <a:rPr lang="nl-NL" sz="2100" dirty="0"/>
              <a:t> point average (GPA) in 10th </a:t>
            </a:r>
            <a:r>
              <a:rPr lang="nl-NL" sz="2100" dirty="0" err="1"/>
              <a:t>grade</a:t>
            </a:r>
            <a:endParaRPr lang="nl-NL" sz="2100" dirty="0"/>
          </a:p>
          <a:p>
            <a:r>
              <a:rPr lang="nl-NL" sz="2400" dirty="0"/>
              <a:t>Independent </a:t>
            </a:r>
            <a:r>
              <a:rPr lang="nl-NL" sz="2400" dirty="0" err="1"/>
              <a:t>variable</a:t>
            </a:r>
            <a:endParaRPr lang="nl-NL" sz="2400" dirty="0"/>
          </a:p>
          <a:p>
            <a:pPr lvl="1"/>
            <a:r>
              <a:rPr lang="nl-NL" sz="2100" dirty="0" err="1"/>
              <a:t>ethnicity</a:t>
            </a:r>
            <a:r>
              <a:rPr lang="nl-NL" sz="2100" dirty="0"/>
              <a:t> (</a:t>
            </a:r>
            <a:r>
              <a:rPr lang="en-US" sz="2100" dirty="0"/>
              <a:t>0=black, native </a:t>
            </a:r>
            <a:r>
              <a:rPr lang="en-US" sz="2100" dirty="0" err="1"/>
              <a:t>american</a:t>
            </a:r>
            <a:r>
              <a:rPr lang="en-US" sz="2100" dirty="0"/>
              <a:t> or </a:t>
            </a:r>
            <a:r>
              <a:rPr lang="en-US" sz="2100" dirty="0" err="1"/>
              <a:t>hispanic</a:t>
            </a:r>
            <a:r>
              <a:rPr lang="en-US" sz="2100" dirty="0"/>
              <a:t>; 1=white or </a:t>
            </a:r>
            <a:r>
              <a:rPr lang="en-US" sz="2100" dirty="0" err="1"/>
              <a:t>asian</a:t>
            </a:r>
            <a:r>
              <a:rPr lang="nl-NL" sz="2100" dirty="0"/>
              <a:t>)</a:t>
            </a:r>
          </a:p>
          <a:p>
            <a:pPr lvl="1"/>
            <a:endParaRPr lang="nl-NL" sz="2100" dirty="0"/>
          </a:p>
          <a:p>
            <a:pPr lvl="1"/>
            <a:endParaRPr lang="nl-NL" sz="2100" dirty="0"/>
          </a:p>
          <a:p>
            <a:pPr lvl="1"/>
            <a:endParaRPr lang="nl-NL" sz="2100" dirty="0"/>
          </a:p>
          <a:p>
            <a:pPr lvl="1"/>
            <a:endParaRPr lang="nl-NL" sz="2100" dirty="0"/>
          </a:p>
          <a:p>
            <a:r>
              <a:rPr lang="nl-NL" sz="2400" dirty="0" err="1"/>
              <a:t>Assess</a:t>
            </a:r>
            <a:r>
              <a:rPr lang="nl-NL" sz="2400" dirty="0"/>
              <a:t> model fit:</a:t>
            </a:r>
          </a:p>
          <a:p>
            <a:pPr lvl="1"/>
            <a:r>
              <a:rPr lang="nl-NL" sz="2100" dirty="0" err="1"/>
              <a:t>Only</a:t>
            </a:r>
            <a:r>
              <a:rPr lang="nl-NL" sz="2100" dirty="0"/>
              <a:t> </a:t>
            </a:r>
            <a:r>
              <a:rPr lang="nl-NL" sz="2100" dirty="0" err="1"/>
              <a:t>one</a:t>
            </a:r>
            <a:r>
              <a:rPr lang="nl-NL" sz="2100" dirty="0"/>
              <a:t> predictor, </a:t>
            </a:r>
            <a:r>
              <a:rPr lang="nl-NL" sz="2100" dirty="0" err="1"/>
              <a:t>so</a:t>
            </a:r>
            <a:r>
              <a:rPr lang="nl-NL" sz="2100" dirty="0"/>
              <a:t> </a:t>
            </a:r>
            <a:r>
              <a:rPr lang="nl-NL" sz="2100" dirty="0" err="1"/>
              <a:t>only</a:t>
            </a:r>
            <a:r>
              <a:rPr lang="nl-NL" sz="2100" dirty="0"/>
              <a:t> </a:t>
            </a:r>
            <a:r>
              <a:rPr lang="nl-NL" sz="2100" dirty="0" err="1"/>
              <a:t>one</a:t>
            </a:r>
            <a:r>
              <a:rPr lang="nl-NL" sz="2100" dirty="0"/>
              <a:t> parameter </a:t>
            </a:r>
            <a:r>
              <a:rPr lang="nl-NL" sz="2100" dirty="0" err="1"/>
              <a:t>estimate</a:t>
            </a:r>
            <a:r>
              <a:rPr lang="nl-NL" sz="2100" dirty="0"/>
              <a:t>: </a:t>
            </a:r>
          </a:p>
          <a:p>
            <a:pPr lvl="2"/>
            <a:r>
              <a:rPr lang="nl-NL" sz="2000" dirty="0" err="1"/>
              <a:t>Mean</a:t>
            </a:r>
            <a:r>
              <a:rPr lang="nl-NL" sz="2000" dirty="0"/>
              <a:t> </a:t>
            </a:r>
            <a:r>
              <a:rPr lang="nl-NL" sz="2000" dirty="0" err="1"/>
              <a:t>difference</a:t>
            </a:r>
            <a:r>
              <a:rPr lang="nl-NL" sz="2000" dirty="0"/>
              <a:t> = .46, </a:t>
            </a:r>
            <a:r>
              <a:rPr lang="nl-NL" sz="2000" dirty="0" err="1"/>
              <a:t>cor</a:t>
            </a:r>
            <a:r>
              <a:rPr lang="nl-NL" sz="2000" dirty="0"/>
              <a:t> = .132, </a:t>
            </a:r>
            <a:r>
              <a:rPr lang="nl-NL" sz="2000" dirty="0" err="1"/>
              <a:t>or</a:t>
            </a:r>
            <a:r>
              <a:rPr lang="nl-NL" sz="2000" dirty="0"/>
              <a:t> </a:t>
            </a:r>
            <a:r>
              <a:rPr lang="el-GR" sz="2000" dirty="0">
                <a:latin typeface="Arial"/>
                <a:cs typeface="Arial"/>
              </a:rPr>
              <a:t>η</a:t>
            </a:r>
            <a:r>
              <a:rPr lang="nl-NL" sz="2000" baseline="30000" dirty="0">
                <a:latin typeface="Arial"/>
                <a:cs typeface="Arial"/>
              </a:rPr>
              <a:t>2 </a:t>
            </a:r>
            <a:r>
              <a:rPr lang="nl-NL" sz="2000" dirty="0"/>
              <a:t> = .017</a:t>
            </a:r>
          </a:p>
        </p:txBody>
      </p:sp>
    </p:spTree>
    <p:extLst>
      <p:ext uri="{BB962C8B-B14F-4D97-AF65-F5344CB8AC3E}">
        <p14:creationId xmlns:p14="http://schemas.microsoft.com/office/powerpoint/2010/main" val="381555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1895" t="10454" r="11731" b="10797"/>
          <a:stretch>
            <a:fillRect/>
          </a:stretch>
        </p:blipFill>
        <p:spPr bwMode="auto">
          <a:xfrm>
            <a:off x="4355976" y="1988840"/>
            <a:ext cx="4644008" cy="27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Model: multiple </a:t>
            </a:r>
            <a:r>
              <a:rPr lang="nl-NL" dirty="0" err="1"/>
              <a:t>regression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9B2D1F"/>
              </a:buClr>
            </a:pPr>
            <a:r>
              <a:rPr lang="nl-NL" sz="2400" dirty="0" err="1">
                <a:solidFill>
                  <a:prstClr val="black"/>
                </a:solidFill>
              </a:rPr>
              <a:t>Dependent</a:t>
            </a:r>
            <a:r>
              <a:rPr lang="nl-NL" sz="2400" dirty="0">
                <a:solidFill>
                  <a:prstClr val="black"/>
                </a:solidFill>
              </a:rPr>
              <a:t> </a:t>
            </a:r>
            <a:r>
              <a:rPr lang="nl-NL" sz="2400" dirty="0" err="1">
                <a:solidFill>
                  <a:prstClr val="black"/>
                </a:solidFill>
              </a:rPr>
              <a:t>variable</a:t>
            </a:r>
            <a:endParaRPr lang="nl-NL" sz="2400" dirty="0">
              <a:solidFill>
                <a:prstClr val="black"/>
              </a:solidFill>
            </a:endParaRPr>
          </a:p>
          <a:p>
            <a:pPr lvl="1">
              <a:buClr>
                <a:srgbClr val="9B2D1F"/>
              </a:buClr>
            </a:pPr>
            <a:r>
              <a:rPr lang="nl-NL" sz="2100" dirty="0">
                <a:solidFill>
                  <a:prstClr val="black"/>
                </a:solidFill>
              </a:rPr>
              <a:t>GPA in 10th </a:t>
            </a:r>
            <a:r>
              <a:rPr lang="nl-NL" sz="2100" dirty="0" err="1">
                <a:solidFill>
                  <a:prstClr val="black"/>
                </a:solidFill>
              </a:rPr>
              <a:t>grade</a:t>
            </a:r>
            <a:endParaRPr lang="nl-NL" sz="2400" dirty="0">
              <a:solidFill>
                <a:prstClr val="black"/>
              </a:solidFill>
            </a:endParaRPr>
          </a:p>
          <a:p>
            <a:pPr lvl="0">
              <a:buClr>
                <a:srgbClr val="9B2D1F"/>
              </a:buClr>
            </a:pPr>
            <a:r>
              <a:rPr lang="nl-NL" sz="2400" dirty="0">
                <a:solidFill>
                  <a:prstClr val="black"/>
                </a:solidFill>
              </a:rPr>
              <a:t>Independent variables</a:t>
            </a:r>
          </a:p>
          <a:p>
            <a:pPr lvl="1"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Ethnicity</a:t>
            </a:r>
            <a:r>
              <a:rPr lang="nl-NL" sz="2100" dirty="0">
                <a:solidFill>
                  <a:prstClr val="black"/>
                </a:solidFill>
              </a:rPr>
              <a:t> </a:t>
            </a:r>
          </a:p>
          <a:p>
            <a:pPr lvl="1"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Homework</a:t>
            </a:r>
            <a:r>
              <a:rPr lang="nl-NL" sz="2100" dirty="0">
                <a:solidFill>
                  <a:prstClr val="black"/>
                </a:solidFill>
              </a:rPr>
              <a:t> (8th </a:t>
            </a:r>
            <a:r>
              <a:rPr lang="nl-NL" sz="2100" dirty="0" err="1">
                <a:solidFill>
                  <a:prstClr val="black"/>
                </a:solidFill>
              </a:rPr>
              <a:t>grade</a:t>
            </a:r>
            <a:r>
              <a:rPr lang="nl-NL" sz="2100" dirty="0">
                <a:solidFill>
                  <a:prstClr val="black"/>
                </a:solidFill>
              </a:rPr>
              <a:t>)</a:t>
            </a:r>
          </a:p>
          <a:p>
            <a:pPr lvl="1"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Previous</a:t>
            </a:r>
            <a:r>
              <a:rPr lang="nl-NL" sz="2100" dirty="0">
                <a:solidFill>
                  <a:prstClr val="black"/>
                </a:solidFill>
              </a:rPr>
              <a:t> </a:t>
            </a:r>
            <a:r>
              <a:rPr lang="nl-NL" sz="2100" dirty="0" err="1">
                <a:solidFill>
                  <a:prstClr val="black"/>
                </a:solidFill>
              </a:rPr>
              <a:t>achievement</a:t>
            </a:r>
            <a:r>
              <a:rPr lang="nl-NL" sz="2100" dirty="0">
                <a:solidFill>
                  <a:prstClr val="black"/>
                </a:solidFill>
              </a:rPr>
              <a:t> (8th </a:t>
            </a:r>
            <a:r>
              <a:rPr lang="nl-NL" sz="2100" dirty="0" err="1">
                <a:solidFill>
                  <a:prstClr val="black"/>
                </a:solidFill>
              </a:rPr>
              <a:t>grade</a:t>
            </a:r>
            <a:r>
              <a:rPr lang="nl-NL" sz="2100" dirty="0">
                <a:solidFill>
                  <a:prstClr val="black"/>
                </a:solidFill>
              </a:rPr>
              <a:t>)</a:t>
            </a:r>
          </a:p>
          <a:p>
            <a:pPr lvl="1"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Socio-economic</a:t>
            </a:r>
            <a:r>
              <a:rPr lang="nl-NL" sz="2100" dirty="0">
                <a:solidFill>
                  <a:prstClr val="black"/>
                </a:solidFill>
              </a:rPr>
              <a:t> status</a:t>
            </a:r>
          </a:p>
          <a:p>
            <a:pPr lvl="1">
              <a:buClr>
                <a:srgbClr val="9B2D1F"/>
              </a:buClr>
            </a:pPr>
            <a:endParaRPr lang="nl-NL" sz="2100" dirty="0">
              <a:solidFill>
                <a:prstClr val="black"/>
              </a:solidFill>
            </a:endParaRPr>
          </a:p>
          <a:p>
            <a:pPr>
              <a:buClr>
                <a:srgbClr val="9B2D1F"/>
              </a:buClr>
            </a:pPr>
            <a:r>
              <a:rPr lang="nl-NL" sz="2400" dirty="0" err="1">
                <a:solidFill>
                  <a:prstClr val="black"/>
                </a:solidFill>
              </a:rPr>
              <a:t>Assess</a:t>
            </a:r>
            <a:r>
              <a:rPr lang="nl-NL" sz="2400" dirty="0">
                <a:solidFill>
                  <a:prstClr val="black"/>
                </a:solidFill>
              </a:rPr>
              <a:t> model fit:</a:t>
            </a:r>
          </a:p>
          <a:p>
            <a:pPr lvl="1">
              <a:buClr>
                <a:srgbClr val="9B2D1F"/>
              </a:buClr>
            </a:pPr>
            <a:r>
              <a:rPr lang="nl-NL" sz="2100" dirty="0">
                <a:solidFill>
                  <a:prstClr val="black"/>
                </a:solidFill>
              </a:rPr>
              <a:t>Multiple predictor variables, </a:t>
            </a:r>
            <a:r>
              <a:rPr lang="nl-NL" sz="2100" dirty="0" err="1">
                <a:solidFill>
                  <a:prstClr val="black"/>
                </a:solidFill>
              </a:rPr>
              <a:t>so</a:t>
            </a:r>
            <a:r>
              <a:rPr lang="nl-NL" sz="2100" dirty="0">
                <a:solidFill>
                  <a:prstClr val="black"/>
                </a:solidFill>
              </a:rPr>
              <a:t>:</a:t>
            </a:r>
          </a:p>
          <a:p>
            <a:pPr lvl="2">
              <a:buClr>
                <a:srgbClr val="9B2D1F"/>
              </a:buClr>
            </a:pPr>
            <a:r>
              <a:rPr lang="nl-NL" sz="1800" dirty="0" err="1">
                <a:solidFill>
                  <a:prstClr val="black"/>
                </a:solidFill>
              </a:rPr>
              <a:t>Specific</a:t>
            </a:r>
            <a:r>
              <a:rPr lang="nl-NL" sz="1800" dirty="0">
                <a:solidFill>
                  <a:prstClr val="black"/>
                </a:solidFill>
              </a:rPr>
              <a:t> parameter </a:t>
            </a:r>
            <a:r>
              <a:rPr lang="nl-NL" sz="1800" dirty="0" err="1">
                <a:solidFill>
                  <a:prstClr val="black"/>
                </a:solidFill>
              </a:rPr>
              <a:t>estimates</a:t>
            </a:r>
            <a:r>
              <a:rPr lang="nl-NL" sz="1800" dirty="0">
                <a:solidFill>
                  <a:prstClr val="black"/>
                </a:solidFill>
              </a:rPr>
              <a:t>: </a:t>
            </a:r>
            <a:r>
              <a:rPr lang="nl-NL" sz="1800" dirty="0" err="1">
                <a:solidFill>
                  <a:prstClr val="black"/>
                </a:solidFill>
              </a:rPr>
              <a:t>betas</a:t>
            </a:r>
            <a:r>
              <a:rPr lang="nl-NL" sz="1800" dirty="0">
                <a:solidFill>
                  <a:prstClr val="black"/>
                </a:solidFill>
              </a:rPr>
              <a:t>, </a:t>
            </a:r>
            <a:r>
              <a:rPr lang="nl-NL" sz="1800" dirty="0" err="1">
                <a:solidFill>
                  <a:prstClr val="black"/>
                </a:solidFill>
              </a:rPr>
              <a:t>or</a:t>
            </a:r>
            <a:r>
              <a:rPr lang="nl-NL" sz="1800" dirty="0">
                <a:solidFill>
                  <a:prstClr val="black"/>
                </a:solidFill>
              </a:rPr>
              <a:t> </a:t>
            </a:r>
            <a:r>
              <a:rPr lang="nl-NL" sz="1800" dirty="0" err="1">
                <a:solidFill>
                  <a:prstClr val="black"/>
                </a:solidFill>
              </a:rPr>
              <a:t>standardized</a:t>
            </a:r>
            <a:r>
              <a:rPr lang="nl-NL" sz="1800" dirty="0">
                <a:solidFill>
                  <a:prstClr val="black"/>
                </a:solidFill>
              </a:rPr>
              <a:t> </a:t>
            </a:r>
            <a:r>
              <a:rPr lang="nl-NL" sz="1800" dirty="0" err="1">
                <a:solidFill>
                  <a:prstClr val="black"/>
                </a:solidFill>
              </a:rPr>
              <a:t>betas</a:t>
            </a:r>
            <a:endParaRPr lang="nl-NL" sz="1800" dirty="0">
              <a:solidFill>
                <a:prstClr val="black"/>
              </a:solidFill>
            </a:endParaRPr>
          </a:p>
          <a:p>
            <a:pPr lvl="2">
              <a:buClr>
                <a:srgbClr val="9B2D1F"/>
              </a:buClr>
            </a:pPr>
            <a:r>
              <a:rPr lang="nl-NL" sz="1800" dirty="0">
                <a:solidFill>
                  <a:prstClr val="black"/>
                </a:solidFill>
              </a:rPr>
              <a:t>‘Overall’ model fit: multiple </a:t>
            </a:r>
            <a:r>
              <a:rPr lang="nl-NL" sz="1800" dirty="0" err="1">
                <a:solidFill>
                  <a:prstClr val="black"/>
                </a:solidFill>
              </a:rPr>
              <a:t>correlation</a:t>
            </a:r>
            <a:r>
              <a:rPr lang="nl-NL" sz="1800" dirty="0">
                <a:solidFill>
                  <a:prstClr val="black"/>
                </a:solidFill>
              </a:rPr>
              <a:t> (R = .512), </a:t>
            </a:r>
            <a:r>
              <a:rPr lang="nl-NL" sz="1800" dirty="0" err="1">
                <a:solidFill>
                  <a:prstClr val="black"/>
                </a:solidFill>
              </a:rPr>
              <a:t>or</a:t>
            </a:r>
            <a:r>
              <a:rPr lang="nl-NL" sz="1800" dirty="0">
                <a:solidFill>
                  <a:prstClr val="black"/>
                </a:solidFill>
              </a:rPr>
              <a:t> </a:t>
            </a:r>
            <a:r>
              <a:rPr lang="nl-NL" sz="1800" dirty="0" err="1">
                <a:solidFill>
                  <a:prstClr val="black"/>
                </a:solidFill>
              </a:rPr>
              <a:t>variance</a:t>
            </a:r>
            <a:r>
              <a:rPr lang="nl-NL" sz="1800" dirty="0">
                <a:solidFill>
                  <a:prstClr val="black"/>
                </a:solidFill>
              </a:rPr>
              <a:t> </a:t>
            </a:r>
            <a:r>
              <a:rPr lang="nl-NL" sz="1800" dirty="0" err="1">
                <a:solidFill>
                  <a:prstClr val="black"/>
                </a:solidFill>
              </a:rPr>
              <a:t>explained</a:t>
            </a:r>
            <a:r>
              <a:rPr lang="nl-NL" sz="1800" dirty="0">
                <a:solidFill>
                  <a:prstClr val="black"/>
                </a:solidFill>
              </a:rPr>
              <a:t> (</a:t>
            </a:r>
            <a:r>
              <a:rPr lang="nl-NL" sz="1800" dirty="0"/>
              <a:t>R</a:t>
            </a:r>
            <a:r>
              <a:rPr lang="nl-NL" sz="1800" baseline="30000" dirty="0"/>
              <a:t>2 </a:t>
            </a:r>
            <a:r>
              <a:rPr lang="nl-NL" sz="1800" dirty="0">
                <a:solidFill>
                  <a:prstClr val="black"/>
                </a:solidFill>
              </a:rPr>
              <a:t>= .262)</a:t>
            </a:r>
          </a:p>
        </p:txBody>
      </p:sp>
    </p:spTree>
    <p:extLst>
      <p:ext uri="{BB962C8B-B14F-4D97-AF65-F5344CB8AC3E}">
        <p14:creationId xmlns:p14="http://schemas.microsoft.com/office/powerpoint/2010/main" val="164459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1895" t="7501" r="11731" b="8829"/>
          <a:stretch>
            <a:fillRect/>
          </a:stretch>
        </p:blipFill>
        <p:spPr bwMode="auto">
          <a:xfrm>
            <a:off x="4283968" y="2132856"/>
            <a:ext cx="4644008" cy="28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Model: SEM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9B2D1F"/>
              </a:buClr>
            </a:pPr>
            <a:r>
              <a:rPr lang="nl-NL" sz="2400" dirty="0" err="1">
                <a:solidFill>
                  <a:prstClr val="black"/>
                </a:solidFill>
              </a:rPr>
              <a:t>Dependent</a:t>
            </a:r>
            <a:r>
              <a:rPr lang="nl-NL" sz="2400" dirty="0">
                <a:solidFill>
                  <a:prstClr val="black"/>
                </a:solidFill>
              </a:rPr>
              <a:t> </a:t>
            </a:r>
            <a:r>
              <a:rPr lang="nl-NL" sz="2400" dirty="0" err="1">
                <a:solidFill>
                  <a:prstClr val="black"/>
                </a:solidFill>
              </a:rPr>
              <a:t>variable</a:t>
            </a:r>
            <a:endParaRPr lang="nl-NL" sz="2400" dirty="0">
              <a:solidFill>
                <a:prstClr val="black"/>
              </a:solidFill>
            </a:endParaRPr>
          </a:p>
          <a:p>
            <a:pPr lvl="1">
              <a:buClr>
                <a:srgbClr val="9B2D1F"/>
              </a:buClr>
            </a:pPr>
            <a:r>
              <a:rPr lang="nl-NL" sz="2100" dirty="0">
                <a:solidFill>
                  <a:prstClr val="black"/>
                </a:solidFill>
              </a:rPr>
              <a:t>GPA in 10th </a:t>
            </a:r>
            <a:r>
              <a:rPr lang="nl-NL" sz="2100" dirty="0" err="1">
                <a:solidFill>
                  <a:prstClr val="black"/>
                </a:solidFill>
              </a:rPr>
              <a:t>grade</a:t>
            </a:r>
            <a:endParaRPr lang="nl-NL" sz="2400" dirty="0">
              <a:solidFill>
                <a:prstClr val="black"/>
              </a:solidFill>
            </a:endParaRPr>
          </a:p>
          <a:p>
            <a:pPr lvl="0">
              <a:buClr>
                <a:srgbClr val="9B2D1F"/>
              </a:buClr>
            </a:pPr>
            <a:r>
              <a:rPr lang="nl-NL" sz="2400" dirty="0">
                <a:solidFill>
                  <a:prstClr val="black"/>
                </a:solidFill>
              </a:rPr>
              <a:t>Independent variables</a:t>
            </a:r>
          </a:p>
          <a:p>
            <a:pPr lvl="1"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Ethnicity</a:t>
            </a:r>
            <a:r>
              <a:rPr lang="nl-NL" sz="2100" dirty="0">
                <a:solidFill>
                  <a:prstClr val="black"/>
                </a:solidFill>
              </a:rPr>
              <a:t> </a:t>
            </a:r>
          </a:p>
          <a:p>
            <a:pPr lvl="1"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Homework</a:t>
            </a:r>
            <a:r>
              <a:rPr lang="nl-NL" sz="2100" dirty="0">
                <a:solidFill>
                  <a:prstClr val="black"/>
                </a:solidFill>
              </a:rPr>
              <a:t> (8th </a:t>
            </a:r>
            <a:r>
              <a:rPr lang="nl-NL" sz="2100" dirty="0" err="1">
                <a:solidFill>
                  <a:prstClr val="black"/>
                </a:solidFill>
              </a:rPr>
              <a:t>grade</a:t>
            </a:r>
            <a:r>
              <a:rPr lang="nl-NL" sz="2100" dirty="0">
                <a:solidFill>
                  <a:prstClr val="black"/>
                </a:solidFill>
              </a:rPr>
              <a:t>)</a:t>
            </a:r>
          </a:p>
          <a:p>
            <a:pPr lvl="1"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Previous</a:t>
            </a:r>
            <a:r>
              <a:rPr lang="nl-NL" sz="2100" dirty="0">
                <a:solidFill>
                  <a:prstClr val="black"/>
                </a:solidFill>
              </a:rPr>
              <a:t> </a:t>
            </a:r>
            <a:r>
              <a:rPr lang="nl-NL" sz="2100" dirty="0" err="1">
                <a:solidFill>
                  <a:prstClr val="black"/>
                </a:solidFill>
              </a:rPr>
              <a:t>achievement</a:t>
            </a:r>
            <a:r>
              <a:rPr lang="nl-NL" sz="2100" dirty="0">
                <a:solidFill>
                  <a:prstClr val="black"/>
                </a:solidFill>
              </a:rPr>
              <a:t> (8th </a:t>
            </a:r>
            <a:r>
              <a:rPr lang="nl-NL" sz="2100" dirty="0" err="1">
                <a:solidFill>
                  <a:prstClr val="black"/>
                </a:solidFill>
              </a:rPr>
              <a:t>grade</a:t>
            </a:r>
            <a:r>
              <a:rPr lang="nl-NL" sz="2100" dirty="0">
                <a:solidFill>
                  <a:prstClr val="black"/>
                </a:solidFill>
              </a:rPr>
              <a:t>)</a:t>
            </a:r>
          </a:p>
          <a:p>
            <a:pPr lvl="1"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Socio-economic</a:t>
            </a:r>
            <a:r>
              <a:rPr lang="nl-NL" sz="2100" dirty="0">
                <a:solidFill>
                  <a:prstClr val="black"/>
                </a:solidFill>
              </a:rPr>
              <a:t> status</a:t>
            </a:r>
          </a:p>
          <a:p>
            <a:pPr lvl="0">
              <a:buClr>
                <a:srgbClr val="9B2D1F"/>
              </a:buClr>
            </a:pPr>
            <a:endParaRPr lang="nl-NL" sz="2100" dirty="0">
              <a:solidFill>
                <a:prstClr val="black"/>
              </a:solidFill>
            </a:endParaRPr>
          </a:p>
          <a:p>
            <a:pPr>
              <a:buClr>
                <a:srgbClr val="9B2D1F"/>
              </a:buClr>
            </a:pPr>
            <a:r>
              <a:rPr lang="nl-NL" sz="2400" dirty="0" err="1">
                <a:solidFill>
                  <a:prstClr val="black"/>
                </a:solidFill>
              </a:rPr>
              <a:t>Evaluate</a:t>
            </a:r>
            <a:r>
              <a:rPr lang="nl-NL" sz="2400" dirty="0">
                <a:solidFill>
                  <a:prstClr val="black"/>
                </a:solidFill>
              </a:rPr>
              <a:t>: </a:t>
            </a:r>
          </a:p>
          <a:p>
            <a:pPr lvl="1"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Specific</a:t>
            </a:r>
            <a:r>
              <a:rPr lang="nl-NL" sz="2100" dirty="0">
                <a:solidFill>
                  <a:prstClr val="black"/>
                </a:solidFill>
              </a:rPr>
              <a:t> parameter </a:t>
            </a:r>
            <a:r>
              <a:rPr lang="nl-NL" sz="2100" dirty="0" err="1">
                <a:solidFill>
                  <a:prstClr val="black"/>
                </a:solidFill>
              </a:rPr>
              <a:t>estimates</a:t>
            </a:r>
            <a:r>
              <a:rPr lang="nl-NL" sz="2100" dirty="0">
                <a:solidFill>
                  <a:prstClr val="black"/>
                </a:solidFill>
              </a:rPr>
              <a:t> (e.g., </a:t>
            </a:r>
            <a:r>
              <a:rPr lang="nl-NL" sz="2100" dirty="0" err="1">
                <a:solidFill>
                  <a:prstClr val="black"/>
                </a:solidFill>
              </a:rPr>
              <a:t>regression</a:t>
            </a:r>
            <a:r>
              <a:rPr lang="nl-NL" sz="2100" dirty="0">
                <a:solidFill>
                  <a:prstClr val="black"/>
                </a:solidFill>
              </a:rPr>
              <a:t> </a:t>
            </a:r>
            <a:r>
              <a:rPr lang="nl-NL" sz="2100" dirty="0" err="1">
                <a:solidFill>
                  <a:prstClr val="black"/>
                </a:solidFill>
              </a:rPr>
              <a:t>coefficients</a:t>
            </a:r>
            <a:r>
              <a:rPr lang="nl-NL" sz="2100" dirty="0">
                <a:solidFill>
                  <a:prstClr val="black"/>
                </a:solidFill>
              </a:rPr>
              <a:t>, </a:t>
            </a:r>
            <a:r>
              <a:rPr lang="nl-NL" sz="2100" dirty="0" err="1">
                <a:solidFill>
                  <a:prstClr val="black"/>
                </a:solidFill>
              </a:rPr>
              <a:t>error</a:t>
            </a:r>
            <a:r>
              <a:rPr lang="nl-NL" sz="2100" dirty="0">
                <a:solidFill>
                  <a:prstClr val="black"/>
                </a:solidFill>
              </a:rPr>
              <a:t> </a:t>
            </a:r>
            <a:r>
              <a:rPr lang="nl-NL" sz="2100" dirty="0" err="1">
                <a:solidFill>
                  <a:prstClr val="black"/>
                </a:solidFill>
              </a:rPr>
              <a:t>variances</a:t>
            </a:r>
            <a:r>
              <a:rPr lang="nl-NL" sz="2100" dirty="0">
                <a:solidFill>
                  <a:prstClr val="black"/>
                </a:solidFill>
              </a:rPr>
              <a:t>)</a:t>
            </a:r>
          </a:p>
          <a:p>
            <a:pPr lvl="1">
              <a:buClr>
                <a:srgbClr val="9B2D1F"/>
              </a:buClr>
            </a:pPr>
            <a:r>
              <a:rPr lang="nl-NL" sz="2100" dirty="0">
                <a:solidFill>
                  <a:prstClr val="black"/>
                </a:solidFill>
              </a:rPr>
              <a:t>Overall model fit (e.g., </a:t>
            </a:r>
            <a:r>
              <a:rPr lang="nl-NL" sz="2100" dirty="0" err="1">
                <a:solidFill>
                  <a:prstClr val="black"/>
                </a:solidFill>
              </a:rPr>
              <a:t>chi-square</a:t>
            </a:r>
            <a:r>
              <a:rPr lang="nl-NL" sz="2100" dirty="0">
                <a:solidFill>
                  <a:prstClr val="black"/>
                </a:solidFill>
              </a:rPr>
              <a:t> </a:t>
            </a:r>
            <a:r>
              <a:rPr lang="nl-NL" sz="2100" dirty="0" err="1">
                <a:solidFill>
                  <a:prstClr val="black"/>
                </a:solidFill>
              </a:rPr>
              <a:t>value</a:t>
            </a:r>
            <a:r>
              <a:rPr lang="nl-NL" sz="2100" dirty="0">
                <a:solidFill>
                  <a:prstClr val="black"/>
                </a:solidFill>
              </a:rPr>
              <a:t>, fit indices)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985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3" cstate="print"/>
          <a:srcRect l="9879" t="6233" r="10371" b="3581"/>
          <a:stretch>
            <a:fillRect/>
          </a:stretch>
        </p:blipFill>
        <p:spPr bwMode="auto">
          <a:xfrm>
            <a:off x="4572000" y="1988840"/>
            <a:ext cx="4263841" cy="3272364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Model: SEM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lvl="0">
              <a:buClr>
                <a:srgbClr val="9B2D1F"/>
              </a:buClr>
            </a:pPr>
            <a:r>
              <a:rPr lang="nl-NL" sz="2400" dirty="0" err="1">
                <a:solidFill>
                  <a:prstClr val="black"/>
                </a:solidFill>
              </a:rPr>
              <a:t>Endogenous</a:t>
            </a:r>
            <a:r>
              <a:rPr lang="nl-NL" sz="2400" dirty="0">
                <a:solidFill>
                  <a:prstClr val="black"/>
                </a:solidFill>
              </a:rPr>
              <a:t> variables</a:t>
            </a:r>
          </a:p>
          <a:p>
            <a:pPr lvl="1"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Homework</a:t>
            </a:r>
            <a:r>
              <a:rPr lang="nl-NL" sz="2100" dirty="0">
                <a:solidFill>
                  <a:prstClr val="black"/>
                </a:solidFill>
              </a:rPr>
              <a:t> (8th </a:t>
            </a:r>
            <a:r>
              <a:rPr lang="nl-NL" sz="2100" dirty="0" err="1">
                <a:solidFill>
                  <a:prstClr val="black"/>
                </a:solidFill>
              </a:rPr>
              <a:t>grade</a:t>
            </a:r>
            <a:r>
              <a:rPr lang="nl-NL" sz="2100" dirty="0">
                <a:solidFill>
                  <a:prstClr val="black"/>
                </a:solidFill>
              </a:rPr>
              <a:t>)</a:t>
            </a:r>
          </a:p>
          <a:p>
            <a:pPr lvl="1"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Previous</a:t>
            </a:r>
            <a:r>
              <a:rPr lang="nl-NL" sz="2100" dirty="0">
                <a:solidFill>
                  <a:prstClr val="black"/>
                </a:solidFill>
              </a:rPr>
              <a:t> </a:t>
            </a:r>
            <a:r>
              <a:rPr lang="nl-NL" sz="2100" dirty="0" err="1">
                <a:solidFill>
                  <a:prstClr val="black"/>
                </a:solidFill>
              </a:rPr>
              <a:t>achievement</a:t>
            </a:r>
            <a:r>
              <a:rPr lang="nl-NL" sz="2100" dirty="0">
                <a:solidFill>
                  <a:prstClr val="black"/>
                </a:solidFill>
              </a:rPr>
              <a:t> (8th </a:t>
            </a:r>
            <a:r>
              <a:rPr lang="nl-NL" sz="2100" dirty="0" err="1">
                <a:solidFill>
                  <a:prstClr val="black"/>
                </a:solidFill>
              </a:rPr>
              <a:t>grade</a:t>
            </a:r>
            <a:r>
              <a:rPr lang="nl-NL" sz="2100" dirty="0">
                <a:solidFill>
                  <a:prstClr val="black"/>
                </a:solidFill>
              </a:rPr>
              <a:t>)</a:t>
            </a:r>
          </a:p>
          <a:p>
            <a:pPr lvl="1">
              <a:buClr>
                <a:srgbClr val="9B2D1F"/>
              </a:buClr>
            </a:pPr>
            <a:r>
              <a:rPr lang="nl-NL" sz="2100" dirty="0">
                <a:solidFill>
                  <a:prstClr val="black"/>
                </a:solidFill>
              </a:rPr>
              <a:t>GPA in 10th </a:t>
            </a:r>
            <a:r>
              <a:rPr lang="nl-NL" sz="2100" dirty="0" err="1">
                <a:solidFill>
                  <a:prstClr val="black"/>
                </a:solidFill>
              </a:rPr>
              <a:t>grade</a:t>
            </a:r>
            <a:endParaRPr lang="nl-NL" sz="2100" dirty="0">
              <a:solidFill>
                <a:prstClr val="black"/>
              </a:solidFill>
            </a:endParaRPr>
          </a:p>
          <a:p>
            <a:pPr lvl="0">
              <a:buClr>
                <a:srgbClr val="9B2D1F"/>
              </a:buClr>
            </a:pPr>
            <a:r>
              <a:rPr lang="nl-NL" sz="2400" dirty="0" err="1">
                <a:solidFill>
                  <a:prstClr val="black"/>
                </a:solidFill>
              </a:rPr>
              <a:t>Exogenous</a:t>
            </a:r>
            <a:r>
              <a:rPr lang="nl-NL" sz="2400" dirty="0">
                <a:solidFill>
                  <a:prstClr val="black"/>
                </a:solidFill>
              </a:rPr>
              <a:t> variables</a:t>
            </a:r>
          </a:p>
          <a:p>
            <a:pPr lvl="1"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Ethnicity</a:t>
            </a:r>
            <a:r>
              <a:rPr lang="nl-NL" sz="2100" dirty="0">
                <a:solidFill>
                  <a:prstClr val="black"/>
                </a:solidFill>
              </a:rPr>
              <a:t> </a:t>
            </a:r>
          </a:p>
          <a:p>
            <a:pPr lvl="1"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Socio-economic</a:t>
            </a:r>
            <a:r>
              <a:rPr lang="nl-NL" sz="2100" dirty="0">
                <a:solidFill>
                  <a:prstClr val="black"/>
                </a:solidFill>
              </a:rPr>
              <a:t> status</a:t>
            </a:r>
          </a:p>
          <a:p>
            <a:pPr lvl="1">
              <a:buClr>
                <a:srgbClr val="9B2D1F"/>
              </a:buClr>
            </a:pPr>
            <a:endParaRPr lang="nl-NL" sz="2100" dirty="0">
              <a:solidFill>
                <a:prstClr val="black"/>
              </a:solidFill>
            </a:endParaRPr>
          </a:p>
          <a:p>
            <a:pPr>
              <a:buClr>
                <a:srgbClr val="9B2D1F"/>
              </a:buClr>
            </a:pPr>
            <a:r>
              <a:rPr lang="nl-NL" sz="2400" dirty="0" err="1">
                <a:solidFill>
                  <a:prstClr val="black"/>
                </a:solidFill>
              </a:rPr>
              <a:t>Evaluate</a:t>
            </a:r>
            <a:r>
              <a:rPr lang="nl-NL" sz="2400" dirty="0">
                <a:solidFill>
                  <a:prstClr val="black"/>
                </a:solidFill>
              </a:rPr>
              <a:t>: </a:t>
            </a:r>
          </a:p>
          <a:p>
            <a:pPr lvl="1"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Specific</a:t>
            </a:r>
            <a:r>
              <a:rPr lang="nl-NL" sz="2100" dirty="0">
                <a:solidFill>
                  <a:prstClr val="black"/>
                </a:solidFill>
              </a:rPr>
              <a:t> parameter </a:t>
            </a:r>
            <a:r>
              <a:rPr lang="nl-NL" sz="2100" dirty="0" err="1">
                <a:solidFill>
                  <a:prstClr val="black"/>
                </a:solidFill>
              </a:rPr>
              <a:t>estimates</a:t>
            </a:r>
            <a:r>
              <a:rPr lang="nl-NL" sz="2100" dirty="0">
                <a:solidFill>
                  <a:prstClr val="black"/>
                </a:solidFill>
              </a:rPr>
              <a:t> (e.g., </a:t>
            </a:r>
            <a:r>
              <a:rPr lang="nl-NL" sz="2100" dirty="0" err="1">
                <a:solidFill>
                  <a:prstClr val="black"/>
                </a:solidFill>
              </a:rPr>
              <a:t>regression</a:t>
            </a:r>
            <a:r>
              <a:rPr lang="nl-NL" sz="2100" dirty="0">
                <a:solidFill>
                  <a:prstClr val="black"/>
                </a:solidFill>
              </a:rPr>
              <a:t> </a:t>
            </a:r>
            <a:r>
              <a:rPr lang="nl-NL" sz="2100" dirty="0" err="1">
                <a:solidFill>
                  <a:prstClr val="black"/>
                </a:solidFill>
              </a:rPr>
              <a:t>coefficients</a:t>
            </a:r>
            <a:r>
              <a:rPr lang="nl-NL" sz="2100" dirty="0">
                <a:solidFill>
                  <a:prstClr val="black"/>
                </a:solidFill>
              </a:rPr>
              <a:t>, </a:t>
            </a:r>
            <a:r>
              <a:rPr lang="nl-NL" sz="2100" dirty="0" err="1">
                <a:solidFill>
                  <a:prstClr val="black"/>
                </a:solidFill>
              </a:rPr>
              <a:t>error</a:t>
            </a:r>
            <a:r>
              <a:rPr lang="nl-NL" sz="2100" dirty="0">
                <a:solidFill>
                  <a:prstClr val="black"/>
                </a:solidFill>
              </a:rPr>
              <a:t> </a:t>
            </a:r>
            <a:r>
              <a:rPr lang="nl-NL" sz="2100" dirty="0" err="1">
                <a:solidFill>
                  <a:prstClr val="black"/>
                </a:solidFill>
              </a:rPr>
              <a:t>variances</a:t>
            </a:r>
            <a:r>
              <a:rPr lang="nl-NL" sz="2100" dirty="0">
                <a:solidFill>
                  <a:prstClr val="black"/>
                </a:solidFill>
              </a:rPr>
              <a:t>)</a:t>
            </a:r>
          </a:p>
          <a:p>
            <a:pPr lvl="1">
              <a:buClr>
                <a:srgbClr val="9B2D1F"/>
              </a:buClr>
            </a:pPr>
            <a:r>
              <a:rPr lang="nl-NL" sz="2100" dirty="0">
                <a:solidFill>
                  <a:prstClr val="black"/>
                </a:solidFill>
              </a:rPr>
              <a:t>Overall model fit (</a:t>
            </a:r>
            <a:r>
              <a:rPr lang="el-GR" sz="2100" dirty="0">
                <a:solidFill>
                  <a:prstClr val="black"/>
                </a:solidFill>
                <a:latin typeface="Arial"/>
                <a:cs typeface="Arial"/>
              </a:rPr>
              <a:t>χ</a:t>
            </a:r>
            <a:r>
              <a:rPr lang="nl-NL" sz="2100" baseline="30000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r>
              <a:rPr lang="nl-NL" sz="2100" dirty="0">
                <a:solidFill>
                  <a:prstClr val="black"/>
                </a:solidFill>
              </a:rPr>
              <a:t>(2)=2.169; p =.338; CFI = 1.000; RMSEA = .009)</a:t>
            </a:r>
          </a:p>
          <a:p>
            <a:pPr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59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Terminology</a:t>
            </a:r>
            <a:r>
              <a:rPr lang="nl-NL" dirty="0"/>
              <a:t>: </a:t>
            </a:r>
            <a:r>
              <a:rPr lang="nl-NL" dirty="0" err="1"/>
              <a:t>SEMs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GLMs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41554951"/>
              </p:ext>
            </p:extLst>
          </p:nvPr>
        </p:nvGraphicFramePr>
        <p:xfrm>
          <a:off x="683568" y="1772816"/>
          <a:ext cx="770364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7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7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ANOVA,</a:t>
                      </a:r>
                      <a:r>
                        <a:rPr lang="nl-NL" baseline="0" dirty="0"/>
                        <a:t> </a:t>
                      </a:r>
                      <a:r>
                        <a:rPr lang="nl-NL" baseline="0" dirty="0" err="1"/>
                        <a:t>t-tests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Independent</a:t>
                      </a:r>
                      <a:r>
                        <a:rPr lang="nl-NL" baseline="0" dirty="0"/>
                        <a:t> </a:t>
                      </a:r>
                      <a:r>
                        <a:rPr lang="nl-NL" baseline="0" dirty="0" err="1"/>
                        <a:t>variable</a:t>
                      </a:r>
                      <a:endParaRPr lang="nl-NL" baseline="0" dirty="0"/>
                    </a:p>
                    <a:p>
                      <a:r>
                        <a:rPr lang="nl-NL" baseline="0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Dependent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variable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Regression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Independent</a:t>
                      </a:r>
                      <a:r>
                        <a:rPr lang="nl-NL" baseline="0" dirty="0"/>
                        <a:t> </a:t>
                      </a:r>
                      <a:r>
                        <a:rPr lang="nl-NL" baseline="0" dirty="0" err="1"/>
                        <a:t>variable</a:t>
                      </a:r>
                      <a:endParaRPr lang="nl-NL" baseline="0" dirty="0"/>
                    </a:p>
                    <a:p>
                      <a:r>
                        <a:rPr lang="nl-NL" baseline="0" dirty="0"/>
                        <a:t>Predictor </a:t>
                      </a:r>
                      <a:r>
                        <a:rPr lang="nl-NL" baseline="0" dirty="0" err="1"/>
                        <a:t>variable</a:t>
                      </a:r>
                      <a:endParaRPr lang="nl-NL" baseline="0" dirty="0"/>
                    </a:p>
                    <a:p>
                      <a:r>
                        <a:rPr lang="nl-NL" baseline="0" dirty="0"/>
                        <a:t>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Dependent</a:t>
                      </a:r>
                      <a:r>
                        <a:rPr lang="nl-NL" dirty="0"/>
                        <a:t> / </a:t>
                      </a:r>
                      <a:r>
                        <a:rPr lang="nl-NL" dirty="0" err="1"/>
                        <a:t>criterion</a:t>
                      </a:r>
                      <a:r>
                        <a:rPr lang="nl-NL" dirty="0"/>
                        <a:t> / response / </a:t>
                      </a:r>
                      <a:r>
                        <a:rPr lang="nl-NL" dirty="0" err="1"/>
                        <a:t>outcome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variable</a:t>
                      </a:r>
                      <a:endParaRPr lang="nl-NL" dirty="0"/>
                    </a:p>
                    <a:p>
                      <a:r>
                        <a:rPr lang="nl-NL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Exogenous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variable</a:t>
                      </a:r>
                      <a:endParaRPr lang="nl-NL" dirty="0"/>
                    </a:p>
                    <a:p>
                      <a:r>
                        <a:rPr lang="en-US" dirty="0"/>
                        <a:t>Variable that is used to explain other variables in the model</a:t>
                      </a:r>
                      <a:endParaRPr lang="nl-NL" dirty="0"/>
                    </a:p>
                    <a:p>
                      <a:r>
                        <a:rPr lang="nl-N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Endogenous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variable</a:t>
                      </a:r>
                      <a:endParaRPr lang="nl-NL" dirty="0"/>
                    </a:p>
                    <a:p>
                      <a:r>
                        <a:rPr lang="en-US" dirty="0"/>
                        <a:t>Variable that is explained by other variables in the model</a:t>
                      </a:r>
                    </a:p>
                    <a:p>
                      <a:r>
                        <a:rPr lang="en-US" dirty="0"/>
                        <a:t>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612648" y="5445224"/>
            <a:ext cx="8153400" cy="864096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nl-NL" sz="2900" dirty="0"/>
              <a:t>In </a:t>
            </a:r>
            <a:r>
              <a:rPr lang="nl-NL" sz="2900" dirty="0" err="1"/>
              <a:t>this</a:t>
            </a:r>
            <a:r>
              <a:rPr lang="nl-NL" sz="2900" dirty="0"/>
              <a:t> course, we </a:t>
            </a:r>
            <a:r>
              <a:rPr lang="nl-NL" sz="2900" dirty="0" err="1"/>
              <a:t>mostly</a:t>
            </a:r>
            <a:r>
              <a:rPr lang="nl-NL" sz="2900" dirty="0"/>
              <a:t> </a:t>
            </a:r>
            <a:r>
              <a:rPr lang="nl-NL" sz="2900" dirty="0" err="1"/>
              <a:t>refer</a:t>
            </a:r>
            <a:r>
              <a:rPr lang="nl-NL" sz="2900" dirty="0"/>
              <a:t> to all </a:t>
            </a:r>
            <a:r>
              <a:rPr lang="nl-NL" sz="2900" dirty="0" err="1"/>
              <a:t>observed</a:t>
            </a:r>
            <a:r>
              <a:rPr lang="nl-NL" sz="2900" dirty="0"/>
              <a:t> variables as X variables: </a:t>
            </a:r>
            <a:r>
              <a:rPr lang="nl-NL" sz="2900" b="1" dirty="0"/>
              <a:t>X</a:t>
            </a:r>
            <a:r>
              <a:rPr lang="nl-NL" sz="2900" dirty="0"/>
              <a:t> is ‘</a:t>
            </a:r>
            <a:r>
              <a:rPr lang="nl-NL" sz="2900" dirty="0" err="1"/>
              <a:t>the</a:t>
            </a:r>
            <a:r>
              <a:rPr lang="nl-NL" sz="2900" dirty="0"/>
              <a:t> </a:t>
            </a:r>
            <a:r>
              <a:rPr lang="nl-NL" sz="2900" dirty="0" err="1"/>
              <a:t>observed</a:t>
            </a:r>
            <a:r>
              <a:rPr lang="nl-NL" sz="2900" dirty="0"/>
              <a:t> data’. ‘X’ </a:t>
            </a:r>
            <a:r>
              <a:rPr lang="nl-NL" sz="2900" dirty="0" err="1"/>
              <a:t>and</a:t>
            </a:r>
            <a:r>
              <a:rPr lang="nl-NL" sz="2900" dirty="0"/>
              <a:t> ‘Y’ </a:t>
            </a:r>
            <a:r>
              <a:rPr lang="nl-NL" sz="2900" dirty="0" err="1"/>
              <a:t>will</a:t>
            </a:r>
            <a:r>
              <a:rPr lang="nl-NL" sz="2900" dirty="0"/>
              <a:t> </a:t>
            </a:r>
            <a:r>
              <a:rPr lang="nl-NL" sz="2900" dirty="0" err="1"/>
              <a:t>only</a:t>
            </a:r>
            <a:r>
              <a:rPr lang="nl-NL" sz="2900" dirty="0"/>
              <a:t> </a:t>
            </a:r>
            <a:r>
              <a:rPr lang="nl-NL" sz="2900" dirty="0" err="1"/>
              <a:t>be</a:t>
            </a:r>
            <a:r>
              <a:rPr lang="nl-NL" sz="2900" dirty="0"/>
              <a:t> </a:t>
            </a:r>
            <a:r>
              <a:rPr lang="nl-NL" sz="2900" dirty="0" err="1"/>
              <a:t>used</a:t>
            </a:r>
            <a:r>
              <a:rPr lang="nl-NL" sz="2900" dirty="0"/>
              <a:t> to </a:t>
            </a:r>
            <a:r>
              <a:rPr lang="nl-NL" sz="2900" dirty="0" err="1"/>
              <a:t>denote</a:t>
            </a:r>
            <a:r>
              <a:rPr lang="nl-NL" sz="2900" dirty="0"/>
              <a:t> </a:t>
            </a:r>
            <a:r>
              <a:rPr lang="nl-NL" sz="2900" dirty="0" err="1"/>
              <a:t>two</a:t>
            </a:r>
            <a:r>
              <a:rPr lang="nl-NL" sz="2900" dirty="0"/>
              <a:t> variables </a:t>
            </a:r>
            <a:r>
              <a:rPr lang="nl-NL" sz="2900" dirty="0" err="1"/>
              <a:t>that</a:t>
            </a:r>
            <a:r>
              <a:rPr lang="nl-NL" sz="2900" dirty="0"/>
              <a:t> are </a:t>
            </a:r>
            <a:r>
              <a:rPr lang="nl-NL" sz="2900" dirty="0" err="1"/>
              <a:t>not</a:t>
            </a:r>
            <a:r>
              <a:rPr lang="nl-NL" sz="2900" dirty="0"/>
              <a:t> </a:t>
            </a:r>
            <a:r>
              <a:rPr lang="nl-NL" sz="2900" dirty="0" err="1"/>
              <a:t>the</a:t>
            </a:r>
            <a:r>
              <a:rPr lang="nl-NL" sz="2900" dirty="0"/>
              <a:t> </a:t>
            </a:r>
            <a:r>
              <a:rPr lang="nl-NL" sz="2900" dirty="0" err="1"/>
              <a:t>same</a:t>
            </a:r>
            <a:r>
              <a:rPr lang="nl-NL" sz="2900" dirty="0"/>
              <a:t>.</a:t>
            </a:r>
            <a:endParaRPr kumimoji="0" lang="nl-NL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333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Structural</a:t>
            </a:r>
            <a:r>
              <a:rPr lang="nl-NL" dirty="0"/>
              <a:t> </a:t>
            </a:r>
            <a:r>
              <a:rPr lang="nl-NL" dirty="0" err="1"/>
              <a:t>Equation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The model is </a:t>
            </a:r>
            <a:r>
              <a:rPr lang="nl-NL" dirty="0" err="1"/>
              <a:t>used</a:t>
            </a:r>
            <a:r>
              <a:rPr lang="nl-NL" dirty="0"/>
              <a:t> to </a:t>
            </a:r>
            <a:r>
              <a:rPr lang="nl-NL" b="1" dirty="0" err="1"/>
              <a:t>explain</a:t>
            </a:r>
            <a:r>
              <a:rPr lang="nl-NL" b="1" dirty="0"/>
              <a:t> the </a:t>
            </a:r>
            <a:r>
              <a:rPr lang="nl-NL" b="1" dirty="0" err="1"/>
              <a:t>structure</a:t>
            </a:r>
            <a:r>
              <a:rPr lang="nl-NL" b="1" dirty="0"/>
              <a:t> </a:t>
            </a:r>
            <a:r>
              <a:rPr lang="nl-NL" dirty="0"/>
              <a:t>of, </a:t>
            </a:r>
            <a:r>
              <a:rPr lang="nl-NL" dirty="0" err="1"/>
              <a:t>or</a:t>
            </a:r>
            <a:r>
              <a:rPr lang="nl-NL" dirty="0"/>
              <a:t> the </a:t>
            </a:r>
            <a:r>
              <a:rPr lang="nl-NL" dirty="0" err="1"/>
              <a:t>interrelations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the </a:t>
            </a:r>
            <a:r>
              <a:rPr lang="nl-NL" dirty="0" err="1"/>
              <a:t>observed</a:t>
            </a:r>
            <a:r>
              <a:rPr lang="nl-NL" dirty="0"/>
              <a:t> variables</a:t>
            </a:r>
          </a:p>
          <a:p>
            <a:r>
              <a:rPr lang="nl-NL" dirty="0"/>
              <a:t>More </a:t>
            </a:r>
            <a:r>
              <a:rPr lang="nl-NL" dirty="0" err="1"/>
              <a:t>specifically</a:t>
            </a:r>
            <a:r>
              <a:rPr lang="nl-NL" dirty="0"/>
              <a:t>, to </a:t>
            </a:r>
            <a:r>
              <a:rPr lang="nl-NL" dirty="0" err="1"/>
              <a:t>explain</a:t>
            </a:r>
            <a:r>
              <a:rPr lang="nl-NL" dirty="0"/>
              <a:t> </a:t>
            </a:r>
            <a:r>
              <a:rPr lang="nl-NL" dirty="0" err="1"/>
              <a:t>covariances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observed</a:t>
            </a:r>
            <a:r>
              <a:rPr lang="nl-NL" dirty="0"/>
              <a:t> variables:</a:t>
            </a:r>
          </a:p>
          <a:p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r>
              <a:rPr lang="nl-NL" dirty="0"/>
              <a:t>A </a:t>
            </a:r>
            <a:r>
              <a:rPr lang="nl-NL" dirty="0" err="1"/>
              <a:t>covariance</a:t>
            </a:r>
            <a:r>
              <a:rPr lang="nl-NL" dirty="0"/>
              <a:t> matrix </a:t>
            </a:r>
            <a:r>
              <a:rPr lang="nl-NL" dirty="0" err="1"/>
              <a:t>contains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(co)</a:t>
            </a:r>
            <a:r>
              <a:rPr lang="nl-NL" dirty="0" err="1"/>
              <a:t>variances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observed</a:t>
            </a:r>
            <a:r>
              <a:rPr lang="nl-NL" dirty="0"/>
              <a:t> variables in </a:t>
            </a:r>
            <a:r>
              <a:rPr lang="nl-NL" dirty="0" err="1"/>
              <a:t>the</a:t>
            </a:r>
            <a:r>
              <a:rPr lang="nl-NL" dirty="0"/>
              <a:t> model</a:t>
            </a:r>
          </a:p>
          <a:p>
            <a:endParaRPr lang="nl-NL" dirty="0"/>
          </a:p>
          <a:p>
            <a:pPr lvl="1">
              <a:buNone/>
            </a:pPr>
            <a:endParaRPr lang="nl-NL" dirty="0"/>
          </a:p>
          <a:p>
            <a:pPr lvl="1">
              <a:buNone/>
            </a:pPr>
            <a:endParaRPr lang="nl-NL" dirty="0"/>
          </a:p>
          <a:p>
            <a:pPr lvl="1">
              <a:buNone/>
            </a:pPr>
            <a:endParaRPr lang="nl-NL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43608" y="3501008"/>
          <a:ext cx="4294188" cy="13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Vergelijking" r:id="rId3" imgW="2184120" imgH="685800" progId="Equation.3">
                  <p:embed/>
                </p:oleObj>
              </mc:Choice>
              <mc:Fallback>
                <p:oleObj name="Vergelijking" r:id="rId3" imgW="218412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501008"/>
                        <a:ext cx="4294188" cy="1344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871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Structural</a:t>
            </a:r>
            <a:r>
              <a:rPr lang="nl-NL" dirty="0"/>
              <a:t> </a:t>
            </a:r>
            <a:r>
              <a:rPr lang="nl-NL" dirty="0" err="1"/>
              <a:t>Equation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061048"/>
          </a:xfrm>
        </p:spPr>
        <p:txBody>
          <a:bodyPr>
            <a:normAutofit/>
          </a:bodyPr>
          <a:lstStyle/>
          <a:p>
            <a:r>
              <a:rPr lang="nl-NL" sz="3200" dirty="0"/>
              <a:t>Every model </a:t>
            </a:r>
            <a:r>
              <a:rPr lang="nl-NL" sz="3200" dirty="0" err="1"/>
              <a:t>with</a:t>
            </a:r>
            <a:r>
              <a:rPr lang="nl-NL" sz="3200" dirty="0"/>
              <a:t> </a:t>
            </a:r>
            <a:r>
              <a:rPr lang="nl-NL" sz="3200" dirty="0" err="1"/>
              <a:t>fixed</a:t>
            </a:r>
            <a:r>
              <a:rPr lang="nl-NL" sz="3200" dirty="0"/>
              <a:t> parameters </a:t>
            </a:r>
            <a:r>
              <a:rPr lang="nl-NL" sz="3200" dirty="0" err="1"/>
              <a:t>implies</a:t>
            </a:r>
            <a:r>
              <a:rPr lang="nl-NL" sz="3200" dirty="0"/>
              <a:t> a </a:t>
            </a:r>
            <a:r>
              <a:rPr lang="nl-NL" sz="3200" dirty="0" err="1"/>
              <a:t>covariance</a:t>
            </a:r>
            <a:r>
              <a:rPr lang="nl-NL" sz="3200" dirty="0"/>
              <a:t> matrix </a:t>
            </a:r>
          </a:p>
          <a:p>
            <a:r>
              <a:rPr lang="nl-NL" dirty="0" err="1"/>
              <a:t>With</a:t>
            </a:r>
            <a:r>
              <a:rPr lang="nl-NL" dirty="0"/>
              <a:t> SEM, we </a:t>
            </a:r>
            <a:r>
              <a:rPr lang="nl-NL" dirty="0" err="1"/>
              <a:t>try</a:t>
            </a:r>
            <a:r>
              <a:rPr lang="nl-NL" dirty="0"/>
              <a:t> to </a:t>
            </a:r>
            <a:r>
              <a:rPr lang="nl-NL" dirty="0" err="1"/>
              <a:t>find</a:t>
            </a:r>
            <a:r>
              <a:rPr lang="nl-NL" dirty="0"/>
              <a:t> the model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minimizes</a:t>
            </a:r>
            <a:r>
              <a:rPr lang="nl-NL" dirty="0"/>
              <a:t> the </a:t>
            </a:r>
            <a:r>
              <a:rPr lang="nl-NL" dirty="0" err="1"/>
              <a:t>difference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the matrix of </a:t>
            </a:r>
            <a:r>
              <a:rPr lang="nl-NL" dirty="0" err="1"/>
              <a:t>observed</a:t>
            </a:r>
            <a:r>
              <a:rPr lang="nl-NL" dirty="0"/>
              <a:t> </a:t>
            </a:r>
            <a:r>
              <a:rPr lang="nl-NL" dirty="0" err="1"/>
              <a:t>covariances</a:t>
            </a:r>
            <a:r>
              <a:rPr lang="nl-NL" dirty="0"/>
              <a:t> (</a:t>
            </a:r>
            <a:r>
              <a:rPr lang="nl-NL" b="1" dirty="0"/>
              <a:t>S)</a:t>
            </a:r>
            <a:r>
              <a:rPr lang="nl-NL" dirty="0"/>
              <a:t> and the matrix of model-</a:t>
            </a:r>
            <a:r>
              <a:rPr lang="nl-NL" dirty="0" err="1"/>
              <a:t>implied</a:t>
            </a:r>
            <a:r>
              <a:rPr lang="nl-NL" dirty="0"/>
              <a:t> </a:t>
            </a:r>
            <a:r>
              <a:rPr lang="nl-NL" dirty="0" err="1"/>
              <a:t>covariances</a:t>
            </a:r>
            <a:r>
              <a:rPr lang="nl-NL" dirty="0"/>
              <a:t> (   ).</a:t>
            </a:r>
          </a:p>
          <a:p>
            <a:pPr lvl="1"/>
            <a:r>
              <a:rPr lang="nl-NL" dirty="0"/>
              <a:t>In </a:t>
            </a:r>
            <a:r>
              <a:rPr lang="nl-NL" dirty="0" err="1"/>
              <a:t>addition</a:t>
            </a:r>
            <a:r>
              <a:rPr lang="nl-NL" dirty="0"/>
              <a:t>, we </a:t>
            </a:r>
            <a:r>
              <a:rPr lang="nl-NL" dirty="0" err="1"/>
              <a:t>try</a:t>
            </a:r>
            <a:r>
              <a:rPr lang="nl-NL" dirty="0"/>
              <a:t> to keep the model </a:t>
            </a:r>
            <a:r>
              <a:rPr lang="nl-NL" dirty="0" err="1"/>
              <a:t>parsimoneous</a:t>
            </a:r>
            <a:r>
              <a:rPr lang="nl-NL" dirty="0"/>
              <a:t> (more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we </a:t>
            </a:r>
            <a:r>
              <a:rPr lang="nl-NL" dirty="0" err="1"/>
              <a:t>discuss</a:t>
            </a:r>
            <a:r>
              <a:rPr lang="nl-NL" dirty="0"/>
              <a:t> model fit)</a:t>
            </a:r>
          </a:p>
          <a:p>
            <a:endParaRPr lang="nl-NL" dirty="0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964600"/>
              </p:ext>
            </p:extLst>
          </p:nvPr>
        </p:nvGraphicFramePr>
        <p:xfrm>
          <a:off x="3995936" y="2132856"/>
          <a:ext cx="3238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" name="Vergelijking" r:id="rId3" imgW="152280" imgH="203040" progId="Equation.3">
                  <p:embed/>
                </p:oleObj>
              </mc:Choice>
              <mc:Fallback>
                <p:oleObj name="Vergelijking" r:id="rId3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132856"/>
                        <a:ext cx="3238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EB962A68-7BB7-7042-8A55-29FE2C47DF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081129"/>
              </p:ext>
            </p:extLst>
          </p:nvPr>
        </p:nvGraphicFramePr>
        <p:xfrm>
          <a:off x="2915816" y="4005064"/>
          <a:ext cx="3238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8" name="Vergelijking" r:id="rId3" imgW="152280" imgH="203040" progId="Equation.3">
                  <p:embed/>
                </p:oleObj>
              </mc:Choice>
              <mc:Fallback>
                <p:oleObj name="Vergelijking" r:id="rId3" imgW="152280" imgH="203040" progId="Equation.3">
                  <p:embed/>
                  <p:pic>
                    <p:nvPicPr>
                      <p:cNvPr id="337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005064"/>
                        <a:ext cx="3238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557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Explaining</a:t>
            </a:r>
            <a:r>
              <a:rPr lang="nl-NL" dirty="0"/>
              <a:t> (co)</a:t>
            </a:r>
            <a:r>
              <a:rPr lang="nl-NL" dirty="0" err="1"/>
              <a:t>variances</a:t>
            </a:r>
            <a:r>
              <a:rPr lang="nl-NL" dirty="0"/>
              <a:t>: </a:t>
            </a:r>
            <a:r>
              <a:rPr lang="nl-NL" dirty="0" err="1"/>
              <a:t>example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nl-NL" sz="2600" dirty="0"/>
              <a:t>Variables in the model:</a:t>
            </a:r>
          </a:p>
          <a:p>
            <a:endParaRPr lang="nl-NL" sz="2600" dirty="0"/>
          </a:p>
          <a:p>
            <a:endParaRPr lang="nl-NL" sz="2600" dirty="0"/>
          </a:p>
          <a:p>
            <a:r>
              <a:rPr lang="nl-NL" sz="2600" dirty="0" err="1"/>
              <a:t>Observed</a:t>
            </a:r>
            <a:r>
              <a:rPr lang="nl-NL" sz="2600" dirty="0"/>
              <a:t> </a:t>
            </a:r>
            <a:r>
              <a:rPr lang="nl-NL" sz="2600" dirty="0" err="1"/>
              <a:t>covariance</a:t>
            </a:r>
            <a:r>
              <a:rPr lang="nl-NL" sz="2600" dirty="0"/>
              <a:t> matrix </a:t>
            </a:r>
            <a:r>
              <a:rPr lang="nl-NL" sz="2600" b="1" dirty="0"/>
              <a:t>S </a:t>
            </a:r>
            <a:r>
              <a:rPr lang="nl-NL" sz="2600" dirty="0"/>
              <a:t>(</a:t>
            </a:r>
            <a:r>
              <a:rPr lang="nl-NL" sz="2600" dirty="0" err="1"/>
              <a:t>calculated</a:t>
            </a:r>
            <a:r>
              <a:rPr lang="nl-NL" sz="2600" dirty="0"/>
              <a:t> </a:t>
            </a:r>
            <a:r>
              <a:rPr lang="nl-NL" sz="2600" dirty="0" err="1"/>
              <a:t>from</a:t>
            </a:r>
            <a:r>
              <a:rPr lang="nl-NL" sz="2600" dirty="0"/>
              <a:t> </a:t>
            </a:r>
            <a:r>
              <a:rPr lang="nl-NL" sz="2600" b="1" dirty="0"/>
              <a:t>X </a:t>
            </a:r>
            <a:r>
              <a:rPr lang="nl-NL" sz="2600" dirty="0" err="1"/>
              <a:t>using</a:t>
            </a:r>
            <a:r>
              <a:rPr lang="nl-NL" sz="2600" dirty="0"/>
              <a:t> </a:t>
            </a:r>
            <a:r>
              <a:rPr lang="nl-NL" sz="2600" dirty="0" err="1"/>
              <a:t>formulas</a:t>
            </a:r>
            <a:r>
              <a:rPr lang="nl-NL" sz="2600" dirty="0"/>
              <a:t> </a:t>
            </a:r>
            <a:r>
              <a:rPr lang="nl-NL" sz="2600" dirty="0" err="1"/>
              <a:t>on</a:t>
            </a:r>
            <a:r>
              <a:rPr lang="nl-NL" sz="2600" dirty="0"/>
              <a:t> </a:t>
            </a:r>
            <a:r>
              <a:rPr lang="nl-NL" sz="2600" dirty="0" err="1"/>
              <a:t>previous</a:t>
            </a:r>
            <a:r>
              <a:rPr lang="nl-NL" sz="2600" dirty="0"/>
              <a:t> </a:t>
            </a:r>
            <a:r>
              <a:rPr lang="nl-NL" sz="2600" dirty="0" err="1"/>
              <a:t>slides</a:t>
            </a:r>
            <a:r>
              <a:rPr lang="nl-NL" sz="2600" dirty="0"/>
              <a:t>):</a:t>
            </a:r>
          </a:p>
          <a:p>
            <a:endParaRPr lang="nl-NL" sz="2600" dirty="0"/>
          </a:p>
          <a:p>
            <a:endParaRPr lang="nl-NL" sz="2600" dirty="0"/>
          </a:p>
          <a:p>
            <a:endParaRPr lang="nl-NL" sz="2600" dirty="0"/>
          </a:p>
          <a:p>
            <a:pPr marL="0" indent="0">
              <a:buNone/>
            </a:pPr>
            <a:endParaRPr lang="nl-NL" sz="2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902" t="80292" r="62032" b="8164"/>
          <a:stretch>
            <a:fillRect/>
          </a:stretch>
        </p:blipFill>
        <p:spPr bwMode="auto">
          <a:xfrm>
            <a:off x="1331640" y="4077072"/>
            <a:ext cx="6480720" cy="113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hoek 15"/>
          <p:cNvSpPr/>
          <p:nvPr/>
        </p:nvSpPr>
        <p:spPr>
          <a:xfrm>
            <a:off x="5292080" y="2204864"/>
            <a:ext cx="72008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SES</a:t>
            </a:r>
          </a:p>
        </p:txBody>
      </p:sp>
      <p:sp>
        <p:nvSpPr>
          <p:cNvPr id="17" name="Rechthoek 16"/>
          <p:cNvSpPr/>
          <p:nvPr/>
        </p:nvSpPr>
        <p:spPr>
          <a:xfrm>
            <a:off x="6228184" y="2204864"/>
            <a:ext cx="12157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Prev</a:t>
            </a:r>
            <a:r>
              <a:rPr lang="nl-NL" dirty="0">
                <a:solidFill>
                  <a:schemeClr val="tx1"/>
                </a:solidFill>
              </a:rPr>
              <a:t>_ach</a:t>
            </a:r>
          </a:p>
        </p:txBody>
      </p:sp>
      <p:sp>
        <p:nvSpPr>
          <p:cNvPr id="18" name="Rechthoek 17"/>
          <p:cNvSpPr/>
          <p:nvPr/>
        </p:nvSpPr>
        <p:spPr>
          <a:xfrm>
            <a:off x="1331640" y="2204864"/>
            <a:ext cx="10633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grade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9" name="Rechthoek 18"/>
          <p:cNvSpPr/>
          <p:nvPr/>
        </p:nvSpPr>
        <p:spPr>
          <a:xfrm>
            <a:off x="3923928" y="2204864"/>
            <a:ext cx="119898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homework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0" name="Rechthoek 19"/>
          <p:cNvSpPr/>
          <p:nvPr/>
        </p:nvSpPr>
        <p:spPr>
          <a:xfrm>
            <a:off x="2555776" y="2204864"/>
            <a:ext cx="119898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ethnicity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77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Path</a:t>
            </a:r>
            <a:r>
              <a:rPr lang="nl-NL" dirty="0"/>
              <a:t> analysis: </a:t>
            </a:r>
            <a:r>
              <a:rPr lang="nl-NL" dirty="0" err="1"/>
              <a:t>tracing</a:t>
            </a:r>
            <a:r>
              <a:rPr lang="nl-NL" dirty="0"/>
              <a:t> </a:t>
            </a:r>
            <a:r>
              <a:rPr lang="nl-NL" dirty="0" err="1"/>
              <a:t>rules</a:t>
            </a:r>
            <a:r>
              <a:rPr lang="nl-NL" dirty="0"/>
              <a:t> </a:t>
            </a:r>
            <a:r>
              <a:rPr lang="nl-NL" dirty="0" err="1"/>
              <a:t>correlations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lnSpcReduction="10000"/>
          </a:bodyPr>
          <a:lstStyle/>
          <a:p>
            <a:r>
              <a:rPr lang="nl-NL" dirty="0"/>
              <a:t>In a </a:t>
            </a:r>
            <a:r>
              <a:rPr lang="nl-NL" b="1" dirty="0" err="1"/>
              <a:t>standardized</a:t>
            </a:r>
            <a:r>
              <a:rPr lang="nl-NL" dirty="0"/>
              <a:t> model model-</a:t>
            </a:r>
            <a:r>
              <a:rPr lang="nl-NL" dirty="0" err="1"/>
              <a:t>implied</a:t>
            </a:r>
            <a:r>
              <a:rPr lang="nl-NL" dirty="0"/>
              <a:t> </a:t>
            </a:r>
            <a:r>
              <a:rPr lang="nl-NL" b="1" dirty="0" err="1"/>
              <a:t>correlations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variables X and Y are </a:t>
            </a:r>
            <a:r>
              <a:rPr lang="nl-NL" dirty="0" err="1"/>
              <a:t>calculated</a:t>
            </a:r>
            <a:r>
              <a:rPr lang="nl-NL" dirty="0"/>
              <a:t> as </a:t>
            </a:r>
            <a:r>
              <a:rPr lang="nl-NL" dirty="0" err="1"/>
              <a:t>follows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Find</a:t>
            </a:r>
            <a:r>
              <a:rPr lang="nl-NL" dirty="0"/>
              <a:t> all </a:t>
            </a:r>
            <a:r>
              <a:rPr lang="nl-NL" dirty="0" err="1"/>
              <a:t>paths</a:t>
            </a:r>
            <a:r>
              <a:rPr lang="nl-NL" dirty="0"/>
              <a:t> </a:t>
            </a:r>
            <a:r>
              <a:rPr lang="nl-NL" dirty="0" err="1"/>
              <a:t>leading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X to Y</a:t>
            </a:r>
          </a:p>
          <a:p>
            <a:pPr lvl="1"/>
            <a:r>
              <a:rPr lang="nl-NL" dirty="0" err="1"/>
              <a:t>Multiply</a:t>
            </a:r>
            <a:r>
              <a:rPr lang="nl-NL" dirty="0"/>
              <a:t> all parameter </a:t>
            </a:r>
            <a:r>
              <a:rPr lang="nl-NL" dirty="0" err="1"/>
              <a:t>values</a:t>
            </a:r>
            <a:r>
              <a:rPr lang="nl-NL" dirty="0"/>
              <a:t> </a:t>
            </a:r>
            <a:r>
              <a:rPr lang="nl-NL" dirty="0" err="1"/>
              <a:t>along</a:t>
            </a:r>
            <a:r>
              <a:rPr lang="nl-NL" dirty="0"/>
              <a:t> a </a:t>
            </a:r>
            <a:r>
              <a:rPr lang="nl-NL" dirty="0" err="1"/>
              <a:t>given</a:t>
            </a:r>
            <a:r>
              <a:rPr lang="nl-NL" dirty="0"/>
              <a:t> </a:t>
            </a:r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X to Y, </a:t>
            </a:r>
            <a:r>
              <a:rPr lang="nl-NL" dirty="0" err="1"/>
              <a:t>but</a:t>
            </a:r>
            <a:r>
              <a:rPr lang="nl-NL" dirty="0"/>
              <a:t>:</a:t>
            </a:r>
          </a:p>
          <a:p>
            <a:pPr marL="1143000" lvl="2" indent="-457200">
              <a:buFont typeface="+mj-lt"/>
              <a:buAutoNum type="arabicPeriod"/>
            </a:pPr>
            <a:r>
              <a:rPr lang="nl-NL" dirty="0" err="1"/>
              <a:t>Can</a:t>
            </a:r>
            <a:r>
              <a:rPr lang="nl-NL" dirty="0"/>
              <a:t> start </a:t>
            </a:r>
            <a:r>
              <a:rPr lang="nl-NL" dirty="0" err="1"/>
              <a:t>going</a:t>
            </a:r>
            <a:r>
              <a:rPr lang="nl-NL" dirty="0"/>
              <a:t> </a:t>
            </a:r>
            <a:r>
              <a:rPr lang="nl-NL" dirty="0" err="1"/>
              <a:t>backwards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switch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foward</a:t>
            </a:r>
            <a:r>
              <a:rPr lang="nl-NL" dirty="0"/>
              <a:t> but never switch </a:t>
            </a:r>
            <a:r>
              <a:rPr lang="nl-NL" dirty="0" err="1"/>
              <a:t>from</a:t>
            </a:r>
            <a:r>
              <a:rPr lang="nl-NL" dirty="0"/>
              <a:t> forward </a:t>
            </a:r>
            <a:r>
              <a:rPr lang="nl-NL" dirty="0" err="1"/>
              <a:t>to</a:t>
            </a:r>
            <a:r>
              <a:rPr lang="nl-NL" dirty="0"/>
              <a:t> backward </a:t>
            </a:r>
          </a:p>
          <a:p>
            <a:pPr marL="1143000" lvl="2" indent="-457200">
              <a:buFont typeface="+mj-lt"/>
              <a:buAutoNum type="arabicPeriod"/>
            </a:pPr>
            <a:r>
              <a:rPr lang="nl-NL" dirty="0"/>
              <a:t>May </a:t>
            </a:r>
            <a:r>
              <a:rPr lang="nl-NL" dirty="0" err="1"/>
              <a:t>not</a:t>
            </a:r>
            <a:r>
              <a:rPr lang="nl-NL" dirty="0"/>
              <a:t> go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more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once</a:t>
            </a:r>
            <a:endParaRPr lang="nl-NL" dirty="0"/>
          </a:p>
          <a:p>
            <a:pPr marL="1143000" lvl="2" indent="-457200">
              <a:buFont typeface="+mj-lt"/>
              <a:buAutoNum type="arabicPeriod"/>
            </a:pPr>
            <a:r>
              <a:rPr lang="nl-NL" dirty="0"/>
              <a:t>May go </a:t>
            </a:r>
            <a:r>
              <a:rPr lang="nl-NL" dirty="0" err="1"/>
              <a:t>through</a:t>
            </a:r>
            <a:r>
              <a:rPr lang="nl-NL" dirty="0"/>
              <a:t> double-</a:t>
            </a:r>
            <a:r>
              <a:rPr lang="nl-NL" dirty="0" err="1"/>
              <a:t>headed</a:t>
            </a:r>
            <a:r>
              <a:rPr lang="nl-NL" dirty="0"/>
              <a:t> </a:t>
            </a:r>
            <a:r>
              <a:rPr lang="nl-NL" dirty="0" err="1"/>
              <a:t>arrow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once</a:t>
            </a:r>
            <a:r>
              <a:rPr lang="nl-NL" dirty="0"/>
              <a:t> </a:t>
            </a:r>
            <a:r>
              <a:rPr lang="nl-NL" dirty="0" err="1"/>
              <a:t>within</a:t>
            </a:r>
            <a:r>
              <a:rPr lang="nl-NL" dirty="0"/>
              <a:t> a </a:t>
            </a:r>
            <a:r>
              <a:rPr lang="nl-NL" dirty="0" err="1"/>
              <a:t>path</a:t>
            </a:r>
            <a:endParaRPr lang="nl-NL" dirty="0"/>
          </a:p>
          <a:p>
            <a:pPr lvl="1"/>
            <a:r>
              <a:rPr lang="nl-NL" dirty="0" err="1"/>
              <a:t>Summing</a:t>
            </a:r>
            <a:r>
              <a:rPr lang="nl-NL" dirty="0"/>
              <a:t> all the </a:t>
            </a:r>
            <a:r>
              <a:rPr lang="nl-NL" dirty="0" err="1"/>
              <a:t>values</a:t>
            </a:r>
            <a:r>
              <a:rPr lang="nl-NL" dirty="0"/>
              <a:t> </a:t>
            </a:r>
            <a:r>
              <a:rPr lang="nl-NL" dirty="0" err="1"/>
              <a:t>thus</a:t>
            </a:r>
            <a:r>
              <a:rPr lang="nl-NL" dirty="0"/>
              <a:t> </a:t>
            </a:r>
            <a:r>
              <a:rPr lang="nl-NL" dirty="0" err="1"/>
              <a:t>obtained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175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Teachers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dirty="0"/>
              <a:t>Dr. Marjolein Fokkema</a:t>
            </a:r>
          </a:p>
          <a:p>
            <a:pPr>
              <a:buNone/>
            </a:pPr>
            <a:r>
              <a:rPr lang="nl-NL" dirty="0" err="1"/>
              <a:t>m.fokkema@fsw.leidenuniv.nl</a:t>
            </a:r>
            <a:endParaRPr lang="nl-NL" dirty="0"/>
          </a:p>
          <a:p>
            <a:pPr>
              <a:buNone/>
            </a:pPr>
            <a:endParaRPr lang="nl-NL" dirty="0"/>
          </a:p>
          <a:p>
            <a:pPr>
              <a:buNone/>
            </a:pPr>
            <a:r>
              <a:rPr lang="nl-NL" dirty="0"/>
              <a:t>Dr. Julian Karch</a:t>
            </a:r>
          </a:p>
          <a:p>
            <a:pPr>
              <a:buNone/>
            </a:pPr>
            <a:r>
              <a:rPr lang="nl-NL" dirty="0" err="1"/>
              <a:t>j.d.karch@fsw.leidenuniv.nl</a:t>
            </a:r>
            <a:endParaRPr lang="nl-NL" dirty="0"/>
          </a:p>
          <a:p>
            <a:pPr>
              <a:buNone/>
            </a:pPr>
            <a:endParaRPr lang="nl-NL" dirty="0"/>
          </a:p>
          <a:p>
            <a:pPr>
              <a:buNone/>
            </a:pPr>
            <a:r>
              <a:rPr lang="nl-NL" dirty="0" err="1"/>
              <a:t>Methodology</a:t>
            </a:r>
            <a:r>
              <a:rPr lang="nl-NL" dirty="0"/>
              <a:t> and </a:t>
            </a:r>
            <a:r>
              <a:rPr lang="nl-NL" dirty="0" err="1"/>
              <a:t>Statistics</a:t>
            </a:r>
            <a:r>
              <a:rPr lang="nl-NL" dirty="0"/>
              <a:t> Unit</a:t>
            </a:r>
          </a:p>
          <a:p>
            <a:pPr>
              <a:buNone/>
            </a:pPr>
            <a:r>
              <a:rPr lang="nl-NL" dirty="0"/>
              <a:t>Leiden </a:t>
            </a:r>
            <a:r>
              <a:rPr lang="nl-NL" dirty="0" err="1"/>
              <a:t>University</a:t>
            </a:r>
            <a:endParaRPr lang="nl-NL" dirty="0"/>
          </a:p>
          <a:p>
            <a:pPr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3076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B34BE-4D20-E843-A528-CC85DBF20B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06" b="44001"/>
          <a:stretch/>
        </p:blipFill>
        <p:spPr>
          <a:xfrm>
            <a:off x="0" y="1700808"/>
            <a:ext cx="9144000" cy="15121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3D4B69-0BAE-2E46-BD15-94903332F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95" y="4077072"/>
            <a:ext cx="35814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73AD5C-B889-4A4C-8A01-F59D6E7DF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47" y="5176118"/>
            <a:ext cx="41148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6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Path</a:t>
            </a:r>
            <a:r>
              <a:rPr lang="nl-NL" dirty="0"/>
              <a:t> analysis: </a:t>
            </a:r>
            <a:r>
              <a:rPr lang="nl-NL" dirty="0" err="1"/>
              <a:t>tracing</a:t>
            </a:r>
            <a:r>
              <a:rPr lang="nl-NL" dirty="0"/>
              <a:t> </a:t>
            </a:r>
            <a:r>
              <a:rPr lang="nl-NL" dirty="0" err="1"/>
              <a:t>rules</a:t>
            </a:r>
            <a:r>
              <a:rPr lang="nl-NL" dirty="0"/>
              <a:t> </a:t>
            </a:r>
            <a:r>
              <a:rPr lang="nl-NL" dirty="0" err="1"/>
              <a:t>covariance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endParaRPr lang="nl-NL" dirty="0"/>
          </a:p>
          <a:p>
            <a:r>
              <a:rPr lang="nl-NL" dirty="0"/>
              <a:t>In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un</a:t>
            </a:r>
            <a:r>
              <a:rPr lang="nl-NL" b="1" dirty="0" err="1"/>
              <a:t>standardized</a:t>
            </a:r>
            <a:r>
              <a:rPr lang="nl-NL" b="1" dirty="0"/>
              <a:t>,</a:t>
            </a:r>
            <a:r>
              <a:rPr lang="nl-NL" dirty="0"/>
              <a:t> model model-</a:t>
            </a:r>
            <a:r>
              <a:rPr lang="nl-NL" dirty="0" err="1"/>
              <a:t>implied</a:t>
            </a:r>
            <a:r>
              <a:rPr lang="nl-NL" dirty="0"/>
              <a:t> </a:t>
            </a:r>
            <a:r>
              <a:rPr lang="nl-NL" b="1" dirty="0" err="1"/>
              <a:t>covariances</a:t>
            </a:r>
            <a:r>
              <a:rPr lang="nl-NL" b="1" dirty="0"/>
              <a:t> </a:t>
            </a:r>
            <a:r>
              <a:rPr lang="nl-NL" dirty="0" err="1"/>
              <a:t>between</a:t>
            </a:r>
            <a:r>
              <a:rPr lang="nl-NL" dirty="0"/>
              <a:t> variables X </a:t>
            </a:r>
            <a:r>
              <a:rPr lang="nl-NL" dirty="0" err="1"/>
              <a:t>and</a:t>
            </a:r>
            <a:r>
              <a:rPr lang="nl-NL" dirty="0"/>
              <a:t> Y are </a:t>
            </a:r>
            <a:r>
              <a:rPr lang="nl-NL" dirty="0" err="1"/>
              <a:t>obtained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rules</a:t>
            </a:r>
            <a:r>
              <a:rPr lang="nl-NL" dirty="0"/>
              <a:t> plus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addons</a:t>
            </a:r>
            <a:r>
              <a:rPr lang="nl-NL" dirty="0"/>
              <a:t>:</a:t>
            </a:r>
          </a:p>
          <a:p>
            <a:pPr marL="880110" lvl="1" indent="-514350">
              <a:buFont typeface="+mj-lt"/>
              <a:buAutoNum type="arabicPeriod" startAt="4"/>
            </a:pPr>
            <a:r>
              <a:rPr lang="en-US" dirty="0"/>
              <a:t>Start tracing backwards, change direction at a two-header arrow, then trace forward</a:t>
            </a:r>
          </a:p>
          <a:p>
            <a:pPr marL="880110" lvl="1" indent="-514350">
              <a:buFont typeface="+mj-lt"/>
              <a:buAutoNum type="arabicPeriod" startAt="4"/>
            </a:pPr>
            <a:r>
              <a:rPr lang="en-US" dirty="0"/>
              <a:t>Sum over all unique routes (unique sequence of coefficients)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Variances</a:t>
            </a:r>
            <a:r>
              <a:rPr lang="nl-NL" dirty="0"/>
              <a:t> of variables are </a:t>
            </a:r>
            <a:r>
              <a:rPr lang="nl-NL" dirty="0" err="1"/>
              <a:t>calculated</a:t>
            </a:r>
            <a:r>
              <a:rPr lang="nl-NL" dirty="0"/>
              <a:t> as </a:t>
            </a:r>
            <a:r>
              <a:rPr lang="nl-NL" dirty="0" err="1"/>
              <a:t>follows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For </a:t>
            </a:r>
            <a:r>
              <a:rPr lang="nl-NL" dirty="0" err="1"/>
              <a:t>exogenous</a:t>
            </a:r>
            <a:r>
              <a:rPr lang="nl-NL" dirty="0"/>
              <a:t> variables, </a:t>
            </a:r>
            <a:r>
              <a:rPr lang="nl-NL" dirty="0" err="1"/>
              <a:t>variances</a:t>
            </a:r>
            <a:r>
              <a:rPr lang="nl-NL" dirty="0"/>
              <a:t> are model parameters, </a:t>
            </a:r>
            <a:r>
              <a:rPr lang="nl-NL" dirty="0" err="1"/>
              <a:t>so</a:t>
            </a:r>
            <a:r>
              <a:rPr lang="nl-NL" dirty="0"/>
              <a:t> do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calculated</a:t>
            </a:r>
            <a:endParaRPr lang="nl-NL" dirty="0"/>
          </a:p>
          <a:p>
            <a:pPr lvl="1"/>
            <a:r>
              <a:rPr lang="nl-NL" dirty="0"/>
              <a:t>For </a:t>
            </a:r>
            <a:r>
              <a:rPr lang="nl-NL" dirty="0" err="1"/>
              <a:t>endogenous</a:t>
            </a:r>
            <a:r>
              <a:rPr lang="nl-NL" dirty="0"/>
              <a:t> variables, </a:t>
            </a:r>
            <a:r>
              <a:rPr lang="nl-NL" dirty="0" err="1"/>
              <a:t>variances</a:t>
            </a:r>
            <a:r>
              <a:rPr lang="nl-NL" dirty="0"/>
              <a:t> are </a:t>
            </a:r>
            <a:r>
              <a:rPr lang="nl-NL" dirty="0" err="1"/>
              <a:t>calculated</a:t>
            </a:r>
            <a:r>
              <a:rPr lang="nl-NL" dirty="0"/>
              <a:t> like </a:t>
            </a:r>
            <a:r>
              <a:rPr lang="nl-NL" dirty="0" err="1"/>
              <a:t>covariances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5737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 l="2388" t="60388" r="79684" b="6250"/>
          <a:stretch>
            <a:fillRect/>
          </a:stretch>
        </p:blipFill>
        <p:spPr bwMode="auto">
          <a:xfrm>
            <a:off x="5652120" y="1772816"/>
            <a:ext cx="2795520" cy="292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Model-implied</a:t>
            </a:r>
            <a:r>
              <a:rPr lang="nl-NL" dirty="0"/>
              <a:t> </a:t>
            </a:r>
            <a:r>
              <a:rPr lang="nl-NL" dirty="0" err="1"/>
              <a:t>covariances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/>
              <a:t>Model: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Model-implied</a:t>
            </a:r>
            <a:r>
              <a:rPr lang="nl-NL" dirty="0"/>
              <a:t> </a:t>
            </a:r>
            <a:r>
              <a:rPr lang="nl-NL" dirty="0" err="1"/>
              <a:t>covariance</a:t>
            </a:r>
            <a:r>
              <a:rPr lang="nl-NL" dirty="0"/>
              <a:t> matrix    :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/>
          <a:srcRect l="11895" t="7501" r="11731" b="8829"/>
          <a:stretch>
            <a:fillRect/>
          </a:stretch>
        </p:blipFill>
        <p:spPr bwMode="auto">
          <a:xfrm>
            <a:off x="1115615" y="2188114"/>
            <a:ext cx="4235849" cy="260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 cstate="print"/>
          <a:srcRect l="744" t="70179" r="72138" b="16532"/>
          <a:stretch>
            <a:fillRect/>
          </a:stretch>
        </p:blipFill>
        <p:spPr bwMode="auto">
          <a:xfrm>
            <a:off x="1043608" y="5445224"/>
            <a:ext cx="418179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940152" y="4869160"/>
          <a:ext cx="297033" cy="432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4" name="Vergelijking" r:id="rId7" imgW="139680" imgH="203040" progId="Equation.3">
                  <p:embed/>
                </p:oleObj>
              </mc:Choice>
              <mc:Fallback>
                <p:oleObj name="Vergelijking" r:id="rId7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4869160"/>
                        <a:ext cx="297033" cy="4320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873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Model-implied</a:t>
            </a:r>
            <a:r>
              <a:rPr lang="nl-NL" dirty="0"/>
              <a:t> </a:t>
            </a:r>
            <a:r>
              <a:rPr lang="nl-NL" dirty="0" err="1"/>
              <a:t>covariances</a:t>
            </a:r>
            <a:endParaRPr lang="nl-NL" dirty="0"/>
          </a:p>
        </p:txBody>
      </p:sp>
      <p:sp>
        <p:nvSpPr>
          <p:cNvPr id="9" name="Tijdelijke aanduiding voor inhoud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nl-NL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Model: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nl-NL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Model-</a:t>
            </a:r>
            <a:r>
              <a:rPr kumimoji="0" lang="nl-NL" sz="2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implied</a:t>
            </a:r>
            <a:r>
              <a:rPr kumimoji="0" lang="nl-NL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NL" sz="2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covariance</a:t>
            </a:r>
            <a:r>
              <a:rPr kumimoji="0" lang="nl-NL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matrix    :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 cstate="print"/>
          <a:srcRect l="2415" t="64061" r="79779" b="7888"/>
          <a:stretch>
            <a:fillRect/>
          </a:stretch>
        </p:blipFill>
        <p:spPr bwMode="auto">
          <a:xfrm>
            <a:off x="5607986" y="1844824"/>
            <a:ext cx="2887942" cy="2557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 cstate="print"/>
          <a:srcRect l="744" t="69687" r="72137" b="17516"/>
          <a:stretch>
            <a:fillRect/>
          </a:stretch>
        </p:blipFill>
        <p:spPr bwMode="auto">
          <a:xfrm>
            <a:off x="1115616" y="5373216"/>
            <a:ext cx="4248472" cy="1127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5" cstate="print"/>
          <a:srcRect l="9879" t="6233" r="10371" b="3581"/>
          <a:stretch>
            <a:fillRect/>
          </a:stretch>
        </p:blipFill>
        <p:spPr bwMode="auto">
          <a:xfrm>
            <a:off x="1187624" y="2132856"/>
            <a:ext cx="3600400" cy="2763194"/>
          </a:xfrm>
          <a:prstGeom prst="rect">
            <a:avLst/>
          </a:prstGeom>
          <a:noFill/>
        </p:spPr>
      </p:pic>
      <p:graphicFrame>
        <p:nvGraphicFramePr>
          <p:cNvPr id="27649" name="Object 1"/>
          <p:cNvGraphicFramePr>
            <a:graphicFrameLocks noChangeAspect="1"/>
          </p:cNvGraphicFramePr>
          <p:nvPr/>
        </p:nvGraphicFramePr>
        <p:xfrm>
          <a:off x="5940425" y="4868863"/>
          <a:ext cx="2968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7" name="Vergelijking" r:id="rId6" imgW="139680" imgH="203040" progId="Equation.3">
                  <p:embed/>
                </p:oleObj>
              </mc:Choice>
              <mc:Fallback>
                <p:oleObj name="Vergelijking" r:id="rId6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4868863"/>
                        <a:ext cx="2968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348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3" cstate="print"/>
          <a:srcRect l="9879" t="6233" r="10371" b="3581"/>
          <a:stretch>
            <a:fillRect/>
          </a:stretch>
        </p:blipFill>
        <p:spPr bwMode="auto">
          <a:xfrm>
            <a:off x="4648523" y="1772816"/>
            <a:ext cx="4315965" cy="331236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Model-implied</a:t>
            </a:r>
            <a:r>
              <a:rPr lang="nl-NL" dirty="0"/>
              <a:t> </a:t>
            </a:r>
            <a:r>
              <a:rPr lang="nl-NL" dirty="0" err="1"/>
              <a:t>covariances</a:t>
            </a:r>
            <a:endParaRPr lang="nl-NL" dirty="0"/>
          </a:p>
        </p:txBody>
      </p:sp>
      <p:sp>
        <p:nvSpPr>
          <p:cNvPr id="9" name="Tijdelijke aanduiding voor inhoud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lang="nl-NL" sz="2000" dirty="0"/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SES,grade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)=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nl-NL" sz="2000" dirty="0"/>
              <a:t>b(</a:t>
            </a:r>
            <a:r>
              <a:rPr lang="nl-NL" sz="2000" dirty="0" err="1"/>
              <a:t>prev_ach,grade</a:t>
            </a:r>
            <a:r>
              <a:rPr lang="nl-NL" sz="2000" dirty="0"/>
              <a:t>)*b(</a:t>
            </a:r>
            <a:r>
              <a:rPr lang="nl-NL" sz="2000" dirty="0" err="1"/>
              <a:t>SES,prev_ach</a:t>
            </a:r>
            <a:r>
              <a:rPr lang="nl-NL" sz="2000" dirty="0"/>
              <a:t>)*var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(SES) +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sz="2000" dirty="0"/>
              <a:t>	var(SES)*b(</a:t>
            </a:r>
            <a:r>
              <a:rPr lang="nl-NL" sz="2000" dirty="0" err="1"/>
              <a:t>SES,homework</a:t>
            </a:r>
            <a:r>
              <a:rPr lang="nl-NL" sz="2000" dirty="0"/>
              <a:t>)*b(</a:t>
            </a:r>
            <a:r>
              <a:rPr lang="nl-NL" sz="2000" dirty="0" err="1"/>
              <a:t>homework,grade</a:t>
            </a:r>
            <a:r>
              <a:rPr lang="nl-NL" sz="2000" dirty="0"/>
              <a:t>) +</a:t>
            </a: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lang="nl-NL" sz="2000" dirty="0"/>
              <a:t>	</a:t>
            </a:r>
            <a:r>
              <a:rPr lang="nl-NL" sz="2000" dirty="0" err="1"/>
              <a:t>cov</a:t>
            </a:r>
            <a:r>
              <a:rPr lang="nl-NL" sz="2000" dirty="0"/>
              <a:t>(SES,</a:t>
            </a:r>
            <a:r>
              <a:rPr lang="nl-NL" sz="2000" dirty="0" err="1"/>
              <a:t>ethnicity</a:t>
            </a:r>
            <a:r>
              <a:rPr lang="nl-NL" sz="2000" dirty="0"/>
              <a:t>)*b(</a:t>
            </a:r>
            <a:r>
              <a:rPr lang="nl-NL" sz="2000" dirty="0" err="1"/>
              <a:t>ethnicity</a:t>
            </a:r>
            <a:r>
              <a:rPr lang="nl-NL" sz="2000" dirty="0"/>
              <a:t>,</a:t>
            </a:r>
            <a:r>
              <a:rPr lang="nl-NL" sz="2000" dirty="0" err="1"/>
              <a:t>homework</a:t>
            </a:r>
            <a:r>
              <a:rPr lang="nl-NL" sz="2000" dirty="0"/>
              <a:t>)*b(</a:t>
            </a:r>
            <a:r>
              <a:rPr lang="nl-NL" sz="2000" dirty="0" err="1"/>
              <a:t>homework</a:t>
            </a:r>
            <a:r>
              <a:rPr lang="nl-NL" sz="2000" dirty="0"/>
              <a:t>,</a:t>
            </a:r>
            <a:r>
              <a:rPr lang="nl-NL" sz="2000" dirty="0" err="1"/>
              <a:t>grade</a:t>
            </a:r>
            <a:r>
              <a:rPr lang="nl-NL" sz="2000" dirty="0"/>
              <a:t>) +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lang="nl-NL" sz="2000" dirty="0"/>
              <a:t>	</a:t>
            </a:r>
            <a:r>
              <a:rPr lang="nl-NL" sz="2000" dirty="0" err="1"/>
              <a:t>cov</a:t>
            </a:r>
            <a:r>
              <a:rPr lang="nl-NL" sz="2000" dirty="0"/>
              <a:t>(</a:t>
            </a:r>
            <a:r>
              <a:rPr lang="nl-NL" sz="2000" dirty="0" err="1"/>
              <a:t>SES,ethnicity</a:t>
            </a:r>
            <a:r>
              <a:rPr lang="nl-NL" sz="2000" dirty="0"/>
              <a:t>)*b(</a:t>
            </a:r>
            <a:r>
              <a:rPr lang="nl-NL" sz="2000" dirty="0" err="1"/>
              <a:t>ethnicity,prev_ach</a:t>
            </a:r>
            <a:r>
              <a:rPr lang="nl-NL" sz="2000" dirty="0"/>
              <a:t>)*b(</a:t>
            </a:r>
            <a:r>
              <a:rPr lang="nl-NL" sz="2000" dirty="0" err="1"/>
              <a:t>prev_ach,grade</a:t>
            </a:r>
            <a:r>
              <a:rPr lang="nl-NL" sz="2000" dirty="0"/>
              <a:t>) = 0.311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144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Structural</a:t>
            </a:r>
            <a:r>
              <a:rPr lang="nl-NL" dirty="0"/>
              <a:t> </a:t>
            </a:r>
            <a:r>
              <a:rPr lang="nl-NL" b="1" dirty="0" err="1"/>
              <a:t>Equation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… </a:t>
            </a:r>
            <a:r>
              <a:rPr lang="nl-NL" dirty="0" err="1"/>
              <a:t>interrelations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variables in the model are </a:t>
            </a:r>
            <a:r>
              <a:rPr lang="nl-NL" dirty="0" err="1"/>
              <a:t>described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b="1" dirty="0" err="1"/>
              <a:t>mathematical</a:t>
            </a:r>
            <a:r>
              <a:rPr lang="nl-NL" b="1" dirty="0"/>
              <a:t> </a:t>
            </a:r>
            <a:r>
              <a:rPr lang="nl-NL" b="1" dirty="0" err="1"/>
              <a:t>formulae</a:t>
            </a:r>
            <a:r>
              <a:rPr lang="nl-NL" b="1" dirty="0"/>
              <a:t> </a:t>
            </a:r>
            <a:r>
              <a:rPr lang="nl-NL" dirty="0"/>
              <a:t>…</a:t>
            </a:r>
          </a:p>
          <a:p>
            <a:r>
              <a:rPr lang="nl-NL" dirty="0" err="1"/>
              <a:t>Equations</a:t>
            </a:r>
            <a:r>
              <a:rPr lang="nl-NL" dirty="0"/>
              <a:t> and </a:t>
            </a:r>
            <a:r>
              <a:rPr lang="nl-NL" dirty="0" err="1"/>
              <a:t>associations</a:t>
            </a:r>
            <a:r>
              <a:rPr lang="nl-NL" dirty="0"/>
              <a:t> in SEM are of the </a:t>
            </a:r>
            <a:r>
              <a:rPr lang="nl-NL" dirty="0" err="1"/>
              <a:t>linear</a:t>
            </a:r>
            <a:r>
              <a:rPr lang="nl-NL" dirty="0"/>
              <a:t> kind</a:t>
            </a:r>
          </a:p>
          <a:p>
            <a:pPr lvl="1"/>
            <a:r>
              <a:rPr lang="nl-NL" dirty="0" err="1"/>
              <a:t>addition</a:t>
            </a:r>
            <a:r>
              <a:rPr lang="nl-NL" dirty="0"/>
              <a:t> of variables and/</a:t>
            </a:r>
            <a:r>
              <a:rPr lang="nl-NL" dirty="0" err="1"/>
              <a:t>or</a:t>
            </a:r>
            <a:r>
              <a:rPr lang="nl-NL" dirty="0"/>
              <a:t> constants, </a:t>
            </a:r>
            <a:r>
              <a:rPr lang="nl-NL" dirty="0" err="1"/>
              <a:t>multiplication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constants</a:t>
            </a:r>
          </a:p>
          <a:p>
            <a:pPr lvl="1"/>
            <a:r>
              <a:rPr lang="nl-NL" dirty="0" err="1"/>
              <a:t>Non-linear</a:t>
            </a:r>
            <a:r>
              <a:rPr lang="nl-NL" dirty="0"/>
              <a:t> SEM does </a:t>
            </a:r>
            <a:r>
              <a:rPr lang="nl-NL" dirty="0" err="1"/>
              <a:t>exist</a:t>
            </a:r>
            <a:r>
              <a:rPr lang="nl-NL" dirty="0"/>
              <a:t>, </a:t>
            </a:r>
            <a:r>
              <a:rPr lang="nl-NL" dirty="0" err="1"/>
              <a:t>but</a:t>
            </a:r>
            <a:r>
              <a:rPr lang="nl-NL" dirty="0"/>
              <a:t> is </a:t>
            </a:r>
            <a:r>
              <a:rPr lang="nl-NL" dirty="0" err="1"/>
              <a:t>much</a:t>
            </a:r>
            <a:r>
              <a:rPr lang="nl-NL" dirty="0"/>
              <a:t> </a:t>
            </a:r>
            <a:r>
              <a:rPr lang="nl-NL" dirty="0" err="1"/>
              <a:t>less</a:t>
            </a:r>
            <a:r>
              <a:rPr lang="nl-NL" dirty="0"/>
              <a:t> </a:t>
            </a:r>
            <a:r>
              <a:rPr lang="nl-NL" dirty="0" err="1"/>
              <a:t>common</a:t>
            </a:r>
            <a:r>
              <a:rPr lang="nl-NL" dirty="0"/>
              <a:t>, and </a:t>
            </a:r>
            <a:r>
              <a:rPr lang="nl-NL" dirty="0" err="1"/>
              <a:t>outside</a:t>
            </a:r>
            <a:r>
              <a:rPr lang="nl-NL" dirty="0"/>
              <a:t> the scope of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course</a:t>
            </a:r>
            <a:endParaRPr lang="nl-NL" dirty="0"/>
          </a:p>
          <a:p>
            <a:r>
              <a:rPr lang="en-US" dirty="0" err="1"/>
              <a:t>Beaujean’s</a:t>
            </a:r>
            <a:r>
              <a:rPr lang="en-US" dirty="0"/>
              <a:t> book hardly involves formulas, and no matrix notation. To get a good understanding of SEM, knowledge of the underlying matrices and vectors is useful (and provides a simpler representation than path analysis)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5040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Matrices of a SEM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85000" lnSpcReduction="10000"/>
          </a:bodyPr>
          <a:lstStyle/>
          <a:p>
            <a:r>
              <a:rPr lang="nl-NL" dirty="0"/>
              <a:t>A SEM model </a:t>
            </a:r>
            <a:r>
              <a:rPr lang="nl-NL" dirty="0" err="1"/>
              <a:t>consists</a:t>
            </a:r>
            <a:r>
              <a:rPr lang="nl-NL" dirty="0"/>
              <a:t> of </a:t>
            </a:r>
            <a:r>
              <a:rPr lang="nl-NL" dirty="0" err="1"/>
              <a:t>several</a:t>
            </a:r>
            <a:r>
              <a:rPr lang="nl-NL" dirty="0"/>
              <a:t> matrices of parameters</a:t>
            </a:r>
          </a:p>
          <a:p>
            <a:r>
              <a:rPr lang="nl-NL" dirty="0"/>
              <a:t>Let P </a:t>
            </a:r>
            <a:r>
              <a:rPr lang="nl-NL" dirty="0" err="1"/>
              <a:t>be</a:t>
            </a:r>
            <a:r>
              <a:rPr lang="nl-NL" dirty="0"/>
              <a:t> the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observed</a:t>
            </a:r>
            <a:r>
              <a:rPr lang="nl-NL" dirty="0"/>
              <a:t> variables in the model</a:t>
            </a:r>
          </a:p>
          <a:p>
            <a:r>
              <a:rPr lang="nl-NL" dirty="0"/>
              <a:t>In the </a:t>
            </a:r>
            <a:r>
              <a:rPr lang="nl-NL" dirty="0" err="1"/>
              <a:t>earlier</a:t>
            </a:r>
            <a:r>
              <a:rPr lang="nl-NL" dirty="0"/>
              <a:t> </a:t>
            </a:r>
            <a:r>
              <a:rPr lang="nl-NL" dirty="0" err="1"/>
              <a:t>examples</a:t>
            </a:r>
            <a:r>
              <a:rPr lang="nl-NL" dirty="0"/>
              <a:t> (</a:t>
            </a:r>
            <a:r>
              <a:rPr lang="nl-NL" dirty="0" err="1"/>
              <a:t>involving</a:t>
            </a:r>
            <a:r>
              <a:rPr lang="nl-NL" dirty="0"/>
              <a:t> </a:t>
            </a:r>
            <a:r>
              <a:rPr lang="nl-NL" dirty="0" err="1"/>
              <a:t>observed</a:t>
            </a:r>
            <a:r>
              <a:rPr lang="nl-NL" dirty="0"/>
              <a:t> variables </a:t>
            </a:r>
            <a:r>
              <a:rPr lang="nl-NL" dirty="0" err="1"/>
              <a:t>only</a:t>
            </a:r>
            <a:r>
              <a:rPr lang="nl-NL" dirty="0"/>
              <a:t>), we have</a:t>
            </a:r>
          </a:p>
          <a:p>
            <a:pPr lvl="1"/>
            <a:r>
              <a:rPr lang="el-GR" b="1" dirty="0"/>
              <a:t>β</a:t>
            </a:r>
            <a:r>
              <a:rPr lang="nl-NL" dirty="0"/>
              <a:t>: a </a:t>
            </a:r>
            <a:r>
              <a:rPr lang="nl-NL" dirty="0" err="1"/>
              <a:t>PxP</a:t>
            </a:r>
            <a:r>
              <a:rPr lang="nl-NL" dirty="0"/>
              <a:t> matrix of </a:t>
            </a:r>
            <a:r>
              <a:rPr lang="nl-NL" dirty="0" err="1"/>
              <a:t>regression</a:t>
            </a:r>
            <a:r>
              <a:rPr lang="nl-NL" dirty="0"/>
              <a:t> </a:t>
            </a:r>
            <a:r>
              <a:rPr lang="nl-NL" dirty="0" err="1"/>
              <a:t>coefficients</a:t>
            </a:r>
            <a:r>
              <a:rPr lang="nl-NL" dirty="0"/>
              <a:t>, </a:t>
            </a:r>
            <a:r>
              <a:rPr lang="nl-NL" dirty="0" err="1"/>
              <a:t>relating</a:t>
            </a:r>
            <a:r>
              <a:rPr lang="nl-NL" dirty="0"/>
              <a:t> predictor to </a:t>
            </a:r>
            <a:r>
              <a:rPr lang="nl-NL" dirty="0" err="1"/>
              <a:t>criterion</a:t>
            </a:r>
            <a:r>
              <a:rPr lang="nl-NL" dirty="0"/>
              <a:t> variables</a:t>
            </a:r>
          </a:p>
          <a:p>
            <a:pPr lvl="2"/>
            <a:r>
              <a:rPr lang="nl-NL" dirty="0"/>
              <a:t>‘</a:t>
            </a:r>
            <a:r>
              <a:rPr lang="nl-NL" dirty="0" err="1"/>
              <a:t>Contains</a:t>
            </a:r>
            <a:r>
              <a:rPr lang="nl-NL" dirty="0"/>
              <a:t>’ </a:t>
            </a:r>
            <a:r>
              <a:rPr lang="nl-NL" dirty="0" err="1"/>
              <a:t>single-headed</a:t>
            </a:r>
            <a:r>
              <a:rPr lang="nl-NL" dirty="0"/>
              <a:t> (</a:t>
            </a:r>
            <a:r>
              <a:rPr lang="nl-NL" dirty="0" err="1"/>
              <a:t>directed</a:t>
            </a:r>
            <a:r>
              <a:rPr lang="nl-NL" dirty="0"/>
              <a:t>) </a:t>
            </a:r>
            <a:r>
              <a:rPr lang="nl-NL" dirty="0" err="1"/>
              <a:t>arrows</a:t>
            </a:r>
            <a:r>
              <a:rPr lang="nl-NL" dirty="0"/>
              <a:t>, </a:t>
            </a:r>
            <a:r>
              <a:rPr lang="nl-NL" dirty="0" err="1"/>
              <a:t>therefore</a:t>
            </a:r>
            <a:r>
              <a:rPr lang="nl-NL" dirty="0"/>
              <a:t> </a:t>
            </a:r>
            <a:r>
              <a:rPr lang="nl-NL" dirty="0" err="1"/>
              <a:t>non-symmetric</a:t>
            </a:r>
            <a:endParaRPr lang="nl-NL" dirty="0"/>
          </a:p>
          <a:p>
            <a:pPr lvl="1"/>
            <a:r>
              <a:rPr lang="nl-NL" b="1" dirty="0"/>
              <a:t>Ψ</a:t>
            </a:r>
            <a:r>
              <a:rPr lang="nl-NL" dirty="0"/>
              <a:t>: a </a:t>
            </a:r>
            <a:r>
              <a:rPr lang="nl-NL" dirty="0" err="1"/>
              <a:t>PxP</a:t>
            </a:r>
            <a:r>
              <a:rPr lang="nl-NL" dirty="0"/>
              <a:t> matrix of (co)</a:t>
            </a:r>
            <a:r>
              <a:rPr lang="nl-NL" dirty="0" err="1"/>
              <a:t>variances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explained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the </a:t>
            </a:r>
            <a:r>
              <a:rPr lang="nl-NL" dirty="0" err="1"/>
              <a:t>regression</a:t>
            </a:r>
            <a:r>
              <a:rPr lang="nl-NL" dirty="0"/>
              <a:t> </a:t>
            </a:r>
            <a:r>
              <a:rPr lang="nl-NL" dirty="0" err="1"/>
              <a:t>equations</a:t>
            </a:r>
            <a:r>
              <a:rPr lang="nl-NL" dirty="0"/>
              <a:t> </a:t>
            </a:r>
          </a:p>
          <a:p>
            <a:pPr lvl="2"/>
            <a:r>
              <a:rPr lang="nl-NL" dirty="0"/>
              <a:t>‘</a:t>
            </a:r>
            <a:r>
              <a:rPr lang="nl-NL" dirty="0" err="1"/>
              <a:t>Contains</a:t>
            </a:r>
            <a:r>
              <a:rPr lang="nl-NL" dirty="0"/>
              <a:t>’ double </a:t>
            </a:r>
            <a:r>
              <a:rPr lang="nl-NL" dirty="0" err="1"/>
              <a:t>headed</a:t>
            </a:r>
            <a:r>
              <a:rPr lang="nl-NL" dirty="0"/>
              <a:t> (</a:t>
            </a:r>
            <a:r>
              <a:rPr lang="nl-NL" dirty="0" err="1"/>
              <a:t>undirected</a:t>
            </a:r>
            <a:r>
              <a:rPr lang="nl-NL" dirty="0"/>
              <a:t>) </a:t>
            </a:r>
            <a:r>
              <a:rPr lang="nl-NL" dirty="0" err="1"/>
              <a:t>arrows</a:t>
            </a:r>
            <a:r>
              <a:rPr lang="nl-NL" dirty="0"/>
              <a:t>, </a:t>
            </a:r>
            <a:r>
              <a:rPr lang="nl-NL" dirty="0" err="1"/>
              <a:t>therefore</a:t>
            </a:r>
            <a:r>
              <a:rPr lang="nl-NL" dirty="0"/>
              <a:t> </a:t>
            </a:r>
            <a:r>
              <a:rPr lang="nl-NL" dirty="0" err="1"/>
              <a:t>symmetric</a:t>
            </a:r>
            <a:endParaRPr lang="nl-NL" dirty="0"/>
          </a:p>
          <a:p>
            <a:r>
              <a:rPr lang="el-GR" b="1" dirty="0"/>
              <a:t>β</a:t>
            </a:r>
            <a:r>
              <a:rPr lang="nl-NL" dirty="0"/>
              <a:t> and </a:t>
            </a:r>
            <a:r>
              <a:rPr lang="el-GR" b="1" dirty="0">
                <a:latin typeface="Calibri"/>
              </a:rPr>
              <a:t>Ψ</a:t>
            </a:r>
            <a:r>
              <a:rPr lang="nl-NL" b="1" dirty="0">
                <a:latin typeface="Calibri"/>
              </a:rPr>
              <a:t> </a:t>
            </a:r>
            <a:r>
              <a:rPr lang="nl-NL" dirty="0" err="1"/>
              <a:t>describe</a:t>
            </a:r>
            <a:r>
              <a:rPr lang="nl-NL" dirty="0"/>
              <a:t> the </a:t>
            </a:r>
            <a:r>
              <a:rPr lang="nl-NL" b="1" dirty="0" err="1"/>
              <a:t>structural</a:t>
            </a:r>
            <a:r>
              <a:rPr lang="nl-NL" dirty="0"/>
              <a:t> model</a:t>
            </a:r>
          </a:p>
          <a:p>
            <a:r>
              <a:rPr lang="nl-NL" dirty="0" err="1"/>
              <a:t>Often</a:t>
            </a:r>
            <a:r>
              <a:rPr lang="nl-NL" dirty="0"/>
              <a:t>, SEM models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involve</a:t>
            </a:r>
            <a:r>
              <a:rPr lang="nl-NL" dirty="0"/>
              <a:t> a </a:t>
            </a:r>
            <a:r>
              <a:rPr lang="nl-NL" b="1" dirty="0" err="1"/>
              <a:t>measurement</a:t>
            </a:r>
            <a:r>
              <a:rPr lang="nl-NL" b="1" dirty="0"/>
              <a:t> </a:t>
            </a:r>
            <a:r>
              <a:rPr lang="nl-NL" dirty="0"/>
              <a:t>model (</a:t>
            </a:r>
            <a:r>
              <a:rPr lang="nl-NL" dirty="0" err="1"/>
              <a:t>described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el-GR" b="1" dirty="0">
                <a:latin typeface="Calibri"/>
              </a:rPr>
              <a:t>Λ</a:t>
            </a:r>
            <a:r>
              <a:rPr lang="nl-NL" dirty="0">
                <a:latin typeface="Calibri"/>
              </a:rPr>
              <a:t> </a:t>
            </a:r>
            <a:r>
              <a:rPr lang="nl-NL" dirty="0" err="1">
                <a:latin typeface="Calibri"/>
              </a:rPr>
              <a:t>and</a:t>
            </a:r>
            <a:r>
              <a:rPr lang="nl-NL" dirty="0">
                <a:latin typeface="Calibri"/>
              </a:rPr>
              <a:t> </a:t>
            </a:r>
            <a:r>
              <a:rPr lang="el-GR" b="1" dirty="0">
                <a:latin typeface="Calibri"/>
              </a:rPr>
              <a:t>Θ</a:t>
            </a:r>
            <a:r>
              <a:rPr lang="en-US" b="1" dirty="0">
                <a:latin typeface="Calibri"/>
              </a:rPr>
              <a:t>;</a:t>
            </a:r>
            <a:r>
              <a:rPr lang="nl-NL" dirty="0"/>
              <a:t> </a:t>
            </a:r>
            <a:r>
              <a:rPr lang="nl-NL" dirty="0" err="1"/>
              <a:t>introduced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afternoon</a:t>
            </a:r>
            <a:r>
              <a:rPr lang="nl-NL" dirty="0"/>
              <a:t>)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2747963" y="5141913"/>
          <a:ext cx="25558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3" name="Vergelijking" r:id="rId3" imgW="114120" imgH="215640" progId="Equation.3">
                  <p:embed/>
                </p:oleObj>
              </mc:Choice>
              <mc:Fallback>
                <p:oleObj name="Vergelijking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5141913"/>
                        <a:ext cx="255587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006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Structural and measurement model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main components of SEMs are distinguished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structural model</a:t>
            </a:r>
            <a:r>
              <a:rPr lang="en-US" dirty="0"/>
              <a:t> showing potential causal dependencies between endogenous and exogenous variables</a:t>
            </a:r>
          </a:p>
          <a:p>
            <a:pPr lvl="2"/>
            <a:r>
              <a:rPr lang="en-US" dirty="0"/>
              <a:t>path diagrams can be viewed as SEMs that contain only the structural part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measurement model</a:t>
            </a:r>
            <a:r>
              <a:rPr lang="en-US" dirty="0"/>
              <a:t> showing the relations between latent variables and their indicators</a:t>
            </a:r>
          </a:p>
          <a:p>
            <a:pPr lvl="2"/>
            <a:r>
              <a:rPr lang="en-US" dirty="0"/>
              <a:t>exploratory and confirmatory factor analysis models contain only the measurement part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2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Some</a:t>
            </a:r>
            <a:r>
              <a:rPr lang="nl-NL" dirty="0"/>
              <a:t> matrix algebra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In </a:t>
            </a:r>
            <a:r>
              <a:rPr lang="nl-NL" dirty="0" err="1"/>
              <a:t>lavaan</a:t>
            </a:r>
            <a:r>
              <a:rPr lang="nl-NL" dirty="0"/>
              <a:t>,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SEMs</a:t>
            </a:r>
            <a:r>
              <a:rPr lang="nl-NL" dirty="0"/>
              <a:t> are </a:t>
            </a:r>
            <a:r>
              <a:rPr lang="nl-NL" dirty="0" err="1"/>
              <a:t>defined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four</a:t>
            </a:r>
            <a:r>
              <a:rPr lang="nl-NL" dirty="0"/>
              <a:t> parameter matrices (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give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model-</a:t>
            </a:r>
            <a:r>
              <a:rPr lang="nl-NL" dirty="0" err="1"/>
              <a:t>implied</a:t>
            </a:r>
            <a:r>
              <a:rPr lang="nl-NL" dirty="0"/>
              <a:t> </a:t>
            </a:r>
            <a:r>
              <a:rPr lang="nl-NL" dirty="0" err="1"/>
              <a:t>covariance</a:t>
            </a:r>
            <a:r>
              <a:rPr lang="nl-NL" dirty="0"/>
              <a:t> matrix </a:t>
            </a:r>
            <a:r>
              <a:rPr lang="nl-NL" dirty="0" err="1"/>
              <a:t>sigma_hat</a:t>
            </a:r>
            <a:r>
              <a:rPr lang="nl-NL" dirty="0"/>
              <a:t>):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Today</a:t>
            </a:r>
            <a:r>
              <a:rPr lang="nl-NL" dirty="0"/>
              <a:t>, </a:t>
            </a:r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involve</a:t>
            </a:r>
            <a:r>
              <a:rPr lang="nl-NL" dirty="0"/>
              <a:t> no </a:t>
            </a:r>
            <a:r>
              <a:rPr lang="nl-NL" dirty="0" err="1"/>
              <a:t>measurement</a:t>
            </a:r>
            <a:r>
              <a:rPr lang="nl-NL" dirty="0"/>
              <a:t> part,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simplifies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: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Equation</a:t>
            </a:r>
            <a:r>
              <a:rPr lang="nl-NL" dirty="0"/>
              <a:t> </a:t>
            </a:r>
            <a:r>
              <a:rPr lang="nl-NL" dirty="0" err="1"/>
              <a:t>above</a:t>
            </a:r>
            <a:r>
              <a:rPr lang="nl-NL" dirty="0"/>
              <a:t> is </a:t>
            </a:r>
            <a:r>
              <a:rPr lang="nl-NL" dirty="0" err="1"/>
              <a:t>exactly</a:t>
            </a:r>
            <a:r>
              <a:rPr lang="nl-NL" dirty="0"/>
              <a:t> the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thing</a:t>
            </a:r>
            <a:r>
              <a:rPr lang="nl-NL" dirty="0"/>
              <a:t> as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tracing</a:t>
            </a:r>
            <a:r>
              <a:rPr lang="nl-NL" dirty="0"/>
              <a:t> </a:t>
            </a:r>
            <a:r>
              <a:rPr lang="nl-NL" dirty="0" err="1"/>
              <a:t>rules</a:t>
            </a:r>
            <a:r>
              <a:rPr lang="nl-NL" dirty="0"/>
              <a:t> to </a:t>
            </a:r>
            <a:r>
              <a:rPr lang="nl-NL" dirty="0" err="1"/>
              <a:t>calculate</a:t>
            </a:r>
            <a:r>
              <a:rPr lang="nl-NL" dirty="0"/>
              <a:t> model-</a:t>
            </a:r>
            <a:r>
              <a:rPr lang="nl-NL" dirty="0" err="1"/>
              <a:t>implied</a:t>
            </a:r>
            <a:r>
              <a:rPr lang="nl-NL" dirty="0"/>
              <a:t> (co)</a:t>
            </a:r>
            <a:r>
              <a:rPr lang="nl-NL" dirty="0" err="1"/>
              <a:t>variances</a:t>
            </a:r>
            <a:endParaRPr lang="nl-NL" dirty="0"/>
          </a:p>
          <a:p>
            <a:pPr lvl="1"/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 variables, </a:t>
            </a:r>
            <a:r>
              <a:rPr lang="nl-NL" dirty="0" err="1"/>
              <a:t>path</a:t>
            </a:r>
            <a:r>
              <a:rPr lang="nl-NL" dirty="0"/>
              <a:t> analysis </a:t>
            </a:r>
            <a:r>
              <a:rPr lang="nl-NL" dirty="0" err="1"/>
              <a:t>becomes</a:t>
            </a:r>
            <a:r>
              <a:rPr lang="nl-NL" dirty="0"/>
              <a:t> </a:t>
            </a:r>
            <a:r>
              <a:rPr lang="nl-NL" dirty="0" err="1"/>
              <a:t>tedious</a:t>
            </a:r>
            <a:r>
              <a:rPr lang="nl-NL" dirty="0"/>
              <a:t> and error </a:t>
            </a:r>
            <a:r>
              <a:rPr lang="nl-NL" dirty="0" err="1"/>
              <a:t>prone</a:t>
            </a:r>
            <a:endParaRPr lang="nl-NL" dirty="0"/>
          </a:p>
          <a:p>
            <a:endParaRPr lang="nl-NL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702427"/>
              </p:ext>
            </p:extLst>
          </p:nvPr>
        </p:nvGraphicFramePr>
        <p:xfrm>
          <a:off x="1115616" y="2636912"/>
          <a:ext cx="5123632" cy="651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0" name="Vergelijking" r:id="rId3" imgW="2095200" imgH="266400" progId="Equation.3">
                  <p:embed/>
                </p:oleObj>
              </mc:Choice>
              <mc:Fallback>
                <p:oleObj name="Vergelijking" r:id="rId3" imgW="20952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636912"/>
                        <a:ext cx="5123632" cy="6518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348888"/>
              </p:ext>
            </p:extLst>
          </p:nvPr>
        </p:nvGraphicFramePr>
        <p:xfrm>
          <a:off x="1187624" y="4221088"/>
          <a:ext cx="3843213" cy="643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1" name="Vergelijking" r:id="rId5" imgW="1511280" imgH="266400" progId="Equation.3">
                  <p:embed/>
                </p:oleObj>
              </mc:Choice>
              <mc:Fallback>
                <p:oleObj name="Vergelijking" r:id="rId5" imgW="15112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221088"/>
                        <a:ext cx="3843213" cy="6439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180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67441" t="37475" r="6444" b="8068"/>
          <a:stretch>
            <a:fillRect/>
          </a:stretch>
        </p:blipFill>
        <p:spPr bwMode="auto">
          <a:xfrm>
            <a:off x="5274629" y="1700808"/>
            <a:ext cx="3869371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Endogenous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exogenous</a:t>
            </a:r>
            <a:r>
              <a:rPr lang="nl-NL" dirty="0"/>
              <a:t> variables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967464" cy="4495800"/>
          </a:xfrm>
        </p:spPr>
        <p:txBody>
          <a:bodyPr>
            <a:normAutofit fontScale="92500" lnSpcReduction="20000"/>
          </a:bodyPr>
          <a:lstStyle/>
          <a:p>
            <a:r>
              <a:rPr lang="nl-NL" dirty="0" err="1"/>
              <a:t>Exogenous</a:t>
            </a:r>
            <a:r>
              <a:rPr lang="nl-NL" dirty="0"/>
              <a:t> variables have </a:t>
            </a:r>
            <a:r>
              <a:rPr lang="nl-NL" dirty="0" err="1"/>
              <a:t>no</a:t>
            </a:r>
            <a:r>
              <a:rPr lang="nl-NL" dirty="0"/>
              <a:t> direct </a:t>
            </a:r>
            <a:r>
              <a:rPr lang="nl-NL" dirty="0" err="1"/>
              <a:t>cause</a:t>
            </a:r>
            <a:r>
              <a:rPr lang="nl-NL" dirty="0"/>
              <a:t> in the model</a:t>
            </a:r>
          </a:p>
          <a:p>
            <a:pPr lvl="1"/>
            <a:r>
              <a:rPr lang="en-US" dirty="0"/>
              <a:t>from Greek </a:t>
            </a:r>
            <a:r>
              <a:rPr lang="en-US" i="1" dirty="0" err="1"/>
              <a:t>exo</a:t>
            </a:r>
            <a:r>
              <a:rPr lang="en-US" dirty="0"/>
              <a:t>, meaning ‘outside’, and </a:t>
            </a:r>
            <a:r>
              <a:rPr lang="en-US" i="1" dirty="0" err="1"/>
              <a:t>gignomai</a:t>
            </a:r>
            <a:r>
              <a:rPr lang="en-US" dirty="0"/>
              <a:t>, meaning ‘to produce’</a:t>
            </a:r>
          </a:p>
          <a:p>
            <a:pPr lvl="1"/>
            <a:r>
              <a:rPr lang="en-US" dirty="0"/>
              <a:t>No incoming, only outgoing directional arrows</a:t>
            </a:r>
          </a:p>
          <a:p>
            <a:r>
              <a:rPr lang="nl-NL" dirty="0" err="1"/>
              <a:t>Endogenous</a:t>
            </a:r>
            <a:r>
              <a:rPr lang="nl-NL" dirty="0"/>
              <a:t> variables have a direct </a:t>
            </a:r>
            <a:r>
              <a:rPr lang="nl-NL" dirty="0" err="1"/>
              <a:t>cause</a:t>
            </a:r>
            <a:r>
              <a:rPr lang="nl-NL" dirty="0"/>
              <a:t> in the model</a:t>
            </a:r>
          </a:p>
          <a:p>
            <a:pPr lvl="1"/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Greek</a:t>
            </a:r>
            <a:r>
              <a:rPr lang="nl-NL" dirty="0"/>
              <a:t> </a:t>
            </a:r>
            <a:r>
              <a:rPr lang="nl-NL" i="1" dirty="0" err="1"/>
              <a:t>endo</a:t>
            </a:r>
            <a:r>
              <a:rPr lang="nl-NL" dirty="0"/>
              <a:t>, </a:t>
            </a:r>
            <a:r>
              <a:rPr lang="nl-NL" dirty="0" err="1"/>
              <a:t>meaning</a:t>
            </a:r>
            <a:r>
              <a:rPr lang="nl-NL" dirty="0"/>
              <a:t> ‘</a:t>
            </a:r>
            <a:r>
              <a:rPr lang="nl-NL" dirty="0" err="1"/>
              <a:t>inside</a:t>
            </a:r>
            <a:r>
              <a:rPr lang="nl-NL" dirty="0"/>
              <a:t>’</a:t>
            </a:r>
          </a:p>
          <a:p>
            <a:pPr lvl="1"/>
            <a:r>
              <a:rPr lang="en-US" dirty="0"/>
              <a:t>At least one incoming directional arrow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24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Class</a:t>
            </a:r>
            <a:r>
              <a:rPr lang="nl-NL" dirty="0"/>
              <a:t> </a:t>
            </a:r>
            <a:r>
              <a:rPr lang="nl-NL" dirty="0" err="1"/>
              <a:t>outline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/>
              <a:t>General </a:t>
            </a:r>
            <a:r>
              <a:rPr lang="nl-NL" dirty="0" err="1"/>
              <a:t>administrative</a:t>
            </a:r>
            <a:r>
              <a:rPr lang="nl-NL" dirty="0"/>
              <a:t> stuff</a:t>
            </a:r>
          </a:p>
          <a:p>
            <a:r>
              <a:rPr lang="nl-NL" dirty="0" err="1"/>
              <a:t>Introduction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b="1" dirty="0" err="1"/>
              <a:t>structural</a:t>
            </a:r>
            <a:r>
              <a:rPr lang="nl-NL" b="1" dirty="0"/>
              <a:t> </a:t>
            </a:r>
            <a:r>
              <a:rPr lang="nl-NL" b="1" dirty="0" err="1"/>
              <a:t>equation</a:t>
            </a:r>
            <a:r>
              <a:rPr lang="nl-NL" b="1" dirty="0"/>
              <a:t> </a:t>
            </a:r>
            <a:r>
              <a:rPr lang="nl-NL" b="1" dirty="0" err="1"/>
              <a:t>modeling</a:t>
            </a:r>
            <a:r>
              <a:rPr lang="nl-NL" b="1" dirty="0"/>
              <a:t> (SEM)</a:t>
            </a:r>
          </a:p>
          <a:p>
            <a:r>
              <a:rPr lang="nl-NL" dirty="0" err="1"/>
              <a:t>Selected</a:t>
            </a:r>
            <a:r>
              <a:rPr lang="nl-NL" dirty="0"/>
              <a:t> topics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chapter</a:t>
            </a:r>
            <a:r>
              <a:rPr lang="nl-NL" dirty="0"/>
              <a:t> 2 of </a:t>
            </a:r>
            <a:r>
              <a:rPr lang="nl-NL" dirty="0" err="1"/>
              <a:t>Beaujean</a:t>
            </a:r>
            <a:endParaRPr lang="nl-NL" dirty="0"/>
          </a:p>
          <a:p>
            <a:r>
              <a:rPr lang="nl-NL" dirty="0" err="1"/>
              <a:t>Exercises</a:t>
            </a:r>
            <a:r>
              <a:rPr lang="nl-NL" dirty="0"/>
              <a:t> / lab </a:t>
            </a:r>
            <a:r>
              <a:rPr lang="nl-NL" dirty="0" err="1"/>
              <a:t>session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1102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(error) variances often not explicitly depicted</a:t>
            </a:r>
            <a:endParaRPr lang="nl-NL" dirty="0"/>
          </a:p>
        </p:txBody>
      </p:sp>
      <p:pic>
        <p:nvPicPr>
          <p:cNvPr id="4" name="Tijdelijke aanduiding voor inhoud 3" descr="Figure 2.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2420888"/>
            <a:ext cx="6240703" cy="3571683"/>
          </a:xfrm>
        </p:spPr>
      </p:pic>
    </p:spTree>
    <p:extLst>
      <p:ext uri="{BB962C8B-B14F-4D97-AF65-F5344CB8AC3E}">
        <p14:creationId xmlns:p14="http://schemas.microsoft.com/office/powerpoint/2010/main" val="3651236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Error</a:t>
            </a:r>
            <a:r>
              <a:rPr lang="nl-NL" dirty="0"/>
              <a:t> </a:t>
            </a:r>
            <a:r>
              <a:rPr lang="nl-NL" dirty="0" err="1"/>
              <a:t>terms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Errors are latent variables: they are hypothetical, not directly observed</a:t>
            </a:r>
            <a:endParaRPr lang="nl-NL" dirty="0"/>
          </a:p>
          <a:p>
            <a:r>
              <a:rPr lang="nl-NL" dirty="0"/>
              <a:t>Error is </a:t>
            </a:r>
            <a:r>
              <a:rPr lang="nl-NL" dirty="0" err="1"/>
              <a:t>defined</a:t>
            </a:r>
            <a:r>
              <a:rPr lang="nl-NL" dirty="0"/>
              <a:t> as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difference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observed</a:t>
            </a:r>
            <a:r>
              <a:rPr lang="nl-NL" dirty="0"/>
              <a:t> </a:t>
            </a:r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explained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variables in </a:t>
            </a:r>
            <a:r>
              <a:rPr lang="nl-NL" dirty="0" err="1"/>
              <a:t>the</a:t>
            </a:r>
            <a:r>
              <a:rPr lang="nl-NL" dirty="0"/>
              <a:t> model</a:t>
            </a:r>
          </a:p>
          <a:p>
            <a:r>
              <a:rPr lang="en-US" dirty="0"/>
              <a:t>Errors are always exogenous (no incoming directional arrows)</a:t>
            </a:r>
            <a:endParaRPr lang="nl-NL" dirty="0"/>
          </a:p>
          <a:p>
            <a:pPr lvl="2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8884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Causation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77500" lnSpcReduction="20000"/>
          </a:bodyPr>
          <a:lstStyle/>
          <a:p>
            <a:r>
              <a:rPr lang="nl-NL" dirty="0" err="1"/>
              <a:t>Causation</a:t>
            </a:r>
            <a:r>
              <a:rPr lang="nl-NL" dirty="0"/>
              <a:t> is a </a:t>
            </a:r>
            <a:r>
              <a:rPr lang="nl-NL" dirty="0" err="1"/>
              <a:t>function</a:t>
            </a:r>
            <a:r>
              <a:rPr lang="nl-NL" dirty="0"/>
              <a:t> of the research design, and </a:t>
            </a:r>
            <a:r>
              <a:rPr lang="nl-NL" dirty="0" err="1"/>
              <a:t>cannot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determined</a:t>
            </a:r>
            <a:r>
              <a:rPr lang="nl-NL" dirty="0"/>
              <a:t> </a:t>
            </a:r>
            <a:r>
              <a:rPr lang="nl-NL" dirty="0" err="1"/>
              <a:t>statistically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Both models </a:t>
            </a:r>
            <a:r>
              <a:rPr lang="nl-NL" dirty="0" err="1"/>
              <a:t>above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fit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observed</a:t>
            </a:r>
            <a:r>
              <a:rPr lang="nl-NL" dirty="0"/>
              <a:t> data </a:t>
            </a:r>
            <a:r>
              <a:rPr lang="nl-NL" dirty="0" err="1"/>
              <a:t>equally</a:t>
            </a:r>
            <a:r>
              <a:rPr lang="nl-NL" dirty="0"/>
              <a:t> well, </a:t>
            </a:r>
            <a:r>
              <a:rPr lang="nl-NL" dirty="0" err="1"/>
              <a:t>it</a:t>
            </a:r>
            <a:r>
              <a:rPr lang="nl-NL" dirty="0"/>
              <a:t> is up to the researcher to </a:t>
            </a:r>
            <a:r>
              <a:rPr lang="nl-NL" dirty="0" err="1"/>
              <a:t>decide</a:t>
            </a:r>
            <a:r>
              <a:rPr lang="nl-NL" dirty="0"/>
              <a:t> on the </a:t>
            </a:r>
            <a:r>
              <a:rPr lang="nl-NL" dirty="0" err="1"/>
              <a:t>direction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arrows</a:t>
            </a:r>
            <a:r>
              <a:rPr lang="nl-NL" dirty="0"/>
              <a:t> </a:t>
            </a:r>
          </a:p>
          <a:p>
            <a:pPr lvl="1"/>
            <a:r>
              <a:rPr lang="nl-NL" dirty="0"/>
              <a:t>But </a:t>
            </a:r>
            <a:r>
              <a:rPr lang="nl-NL" dirty="0" err="1"/>
              <a:t>note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estimated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 </a:t>
            </a:r>
            <a:r>
              <a:rPr lang="nl-NL" dirty="0" err="1"/>
              <a:t>coefficient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different in </a:t>
            </a:r>
            <a:r>
              <a:rPr lang="nl-NL" dirty="0" err="1"/>
              <a:t>each</a:t>
            </a:r>
            <a:r>
              <a:rPr lang="nl-NL" dirty="0"/>
              <a:t> model, as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depends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scale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exogenous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endogenous</a:t>
            </a:r>
            <a:r>
              <a:rPr lang="nl-NL" dirty="0"/>
              <a:t> variables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2267744" y="2636912"/>
            <a:ext cx="79208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Rechthoek 4"/>
          <p:cNvSpPr/>
          <p:nvPr/>
        </p:nvSpPr>
        <p:spPr>
          <a:xfrm>
            <a:off x="4427984" y="2636912"/>
            <a:ext cx="79208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6" name="Ovaal 5"/>
          <p:cNvSpPr/>
          <p:nvPr/>
        </p:nvSpPr>
        <p:spPr>
          <a:xfrm>
            <a:off x="6012160" y="2492896"/>
            <a:ext cx="1008112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err="1">
                <a:solidFill>
                  <a:schemeClr val="tx1"/>
                </a:solidFill>
                <a:latin typeface="Calibri"/>
                <a:cs typeface="Arial"/>
              </a:rPr>
              <a:t>error</a:t>
            </a:r>
            <a:endParaRPr lang="nl-NL" sz="2000" dirty="0">
              <a:solidFill>
                <a:schemeClr val="tx1"/>
              </a:solidFill>
              <a:latin typeface="Tw Cen MT" pitchFamily="34" charset="0"/>
            </a:endParaRPr>
          </a:p>
        </p:txBody>
      </p:sp>
      <p:cxnSp>
        <p:nvCxnSpPr>
          <p:cNvPr id="8" name="Rechte verbindingslijn met pijl 7"/>
          <p:cNvCxnSpPr/>
          <p:nvPr/>
        </p:nvCxnSpPr>
        <p:spPr>
          <a:xfrm>
            <a:off x="3059832" y="2996952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Boog 23"/>
          <p:cNvSpPr/>
          <p:nvPr/>
        </p:nvSpPr>
        <p:spPr>
          <a:xfrm flipH="1">
            <a:off x="1547664" y="2708920"/>
            <a:ext cx="936104" cy="648072"/>
          </a:xfrm>
          <a:prstGeom prst="arc">
            <a:avLst>
              <a:gd name="adj1" fmla="val 14003793"/>
              <a:gd name="adj2" fmla="val 7733070"/>
            </a:avLst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8" name="Rechte verbindingslijn met pijl 27"/>
          <p:cNvCxnSpPr>
            <a:stCxn id="6" idx="2"/>
          </p:cNvCxnSpPr>
          <p:nvPr/>
        </p:nvCxnSpPr>
        <p:spPr>
          <a:xfrm flipH="1">
            <a:off x="5220072" y="2996952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hoek 32"/>
          <p:cNvSpPr/>
          <p:nvPr/>
        </p:nvSpPr>
        <p:spPr>
          <a:xfrm>
            <a:off x="2267744" y="3789040"/>
            <a:ext cx="79208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" name="Rechthoek 33"/>
          <p:cNvSpPr/>
          <p:nvPr/>
        </p:nvSpPr>
        <p:spPr>
          <a:xfrm>
            <a:off x="4427984" y="3789040"/>
            <a:ext cx="79208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Ovaal 34"/>
          <p:cNvSpPr/>
          <p:nvPr/>
        </p:nvSpPr>
        <p:spPr>
          <a:xfrm>
            <a:off x="6012160" y="3645024"/>
            <a:ext cx="1008112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err="1">
                <a:solidFill>
                  <a:schemeClr val="tx1"/>
                </a:solidFill>
                <a:latin typeface="Calibri"/>
                <a:cs typeface="Arial"/>
              </a:rPr>
              <a:t>error</a:t>
            </a:r>
            <a:endParaRPr lang="nl-NL" sz="2000" dirty="0">
              <a:solidFill>
                <a:schemeClr val="tx1"/>
              </a:solidFill>
              <a:latin typeface="Tw Cen MT" pitchFamily="34" charset="0"/>
            </a:endParaRPr>
          </a:p>
        </p:txBody>
      </p:sp>
      <p:cxnSp>
        <p:nvCxnSpPr>
          <p:cNvPr id="36" name="Rechte verbindingslijn met pijl 35"/>
          <p:cNvCxnSpPr/>
          <p:nvPr/>
        </p:nvCxnSpPr>
        <p:spPr>
          <a:xfrm>
            <a:off x="3059832" y="4149080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Boog 36"/>
          <p:cNvSpPr/>
          <p:nvPr/>
        </p:nvSpPr>
        <p:spPr>
          <a:xfrm flipH="1">
            <a:off x="1547664" y="3861048"/>
            <a:ext cx="936104" cy="648072"/>
          </a:xfrm>
          <a:prstGeom prst="arc">
            <a:avLst>
              <a:gd name="adj1" fmla="val 14003793"/>
              <a:gd name="adj2" fmla="val 7733070"/>
            </a:avLst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Rechte verbindingslijn met pijl 37"/>
          <p:cNvCxnSpPr>
            <a:stCxn id="35" idx="2"/>
          </p:cNvCxnSpPr>
          <p:nvPr/>
        </p:nvCxnSpPr>
        <p:spPr>
          <a:xfrm flipH="1">
            <a:off x="5220072" y="4149080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6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Path</a:t>
            </a:r>
            <a:r>
              <a:rPr lang="nl-NL" dirty="0"/>
              <a:t> &amp; </a:t>
            </a:r>
            <a:r>
              <a:rPr lang="nl-NL" dirty="0" err="1"/>
              <a:t>partial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 </a:t>
            </a:r>
            <a:r>
              <a:rPr lang="nl-NL" dirty="0" err="1"/>
              <a:t>coefficients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607424" cy="4495800"/>
          </a:xfrm>
        </p:spPr>
        <p:txBody>
          <a:bodyPr>
            <a:normAutofit fontScale="92500"/>
          </a:bodyPr>
          <a:lstStyle/>
          <a:p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 dirty="0" err="1"/>
              <a:t>coefficients</a:t>
            </a:r>
            <a:r>
              <a:rPr lang="nl-NL" dirty="0"/>
              <a:t> (a, b, c and </a:t>
            </a:r>
            <a:r>
              <a:rPr lang="nl-NL" dirty="0" err="1"/>
              <a:t>also</a:t>
            </a:r>
            <a:r>
              <a:rPr lang="nl-NL" dirty="0"/>
              <a:t> g and 1) are </a:t>
            </a:r>
            <a:r>
              <a:rPr lang="nl-NL" dirty="0" err="1"/>
              <a:t>partial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 </a:t>
            </a:r>
            <a:r>
              <a:rPr lang="nl-NL" dirty="0" err="1"/>
              <a:t>coefficients</a:t>
            </a:r>
            <a:endParaRPr lang="nl-NL" dirty="0"/>
          </a:p>
          <a:p>
            <a:r>
              <a:rPr lang="nl-NL" dirty="0" err="1"/>
              <a:t>That</a:t>
            </a:r>
            <a:r>
              <a:rPr lang="nl-NL" dirty="0"/>
              <a:t> is, the </a:t>
            </a:r>
            <a:r>
              <a:rPr lang="nl-NL" dirty="0" err="1"/>
              <a:t>expected</a:t>
            </a:r>
            <a:r>
              <a:rPr lang="nl-NL" dirty="0"/>
              <a:t> </a:t>
            </a:r>
            <a:r>
              <a:rPr lang="nl-NL" dirty="0" err="1"/>
              <a:t>increase</a:t>
            </a:r>
            <a:r>
              <a:rPr lang="nl-NL" dirty="0"/>
              <a:t> in the </a:t>
            </a:r>
            <a:r>
              <a:rPr lang="nl-NL" dirty="0" err="1"/>
              <a:t>endogenous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,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dirty="0" err="1"/>
              <a:t>increases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1, controlling </a:t>
            </a:r>
            <a:r>
              <a:rPr lang="nl-NL" dirty="0" err="1"/>
              <a:t>for</a:t>
            </a:r>
            <a:r>
              <a:rPr lang="nl-NL" dirty="0"/>
              <a:t> (= </a:t>
            </a:r>
            <a:r>
              <a:rPr lang="nl-NL" dirty="0" err="1"/>
              <a:t>keeping</a:t>
            </a:r>
            <a:r>
              <a:rPr lang="nl-NL" dirty="0"/>
              <a:t> constant) all the </a:t>
            </a:r>
            <a:r>
              <a:rPr lang="nl-NL" dirty="0" err="1"/>
              <a:t>other</a:t>
            </a:r>
            <a:r>
              <a:rPr lang="nl-NL" dirty="0"/>
              <a:t> variables affecting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endogenous</a:t>
            </a:r>
            <a:r>
              <a:rPr lang="nl-NL" dirty="0"/>
              <a:t> </a:t>
            </a:r>
            <a:r>
              <a:rPr lang="nl-NL" dirty="0" err="1"/>
              <a:t>variable</a:t>
            </a:r>
            <a:endParaRPr lang="nl-N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67441" t="37475" r="6444" b="8068"/>
          <a:stretch>
            <a:fillRect/>
          </a:stretch>
        </p:blipFill>
        <p:spPr bwMode="auto">
          <a:xfrm>
            <a:off x="5274629" y="1700808"/>
            <a:ext cx="3869371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692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Standardized</a:t>
            </a:r>
            <a:r>
              <a:rPr lang="nl-NL" dirty="0"/>
              <a:t> </a:t>
            </a:r>
            <a:r>
              <a:rPr lang="nl-NL" dirty="0" err="1"/>
              <a:t>coefficients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 dirty="0" err="1"/>
              <a:t>coefficients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standardized</a:t>
            </a:r>
            <a:r>
              <a:rPr lang="nl-NL" dirty="0"/>
              <a:t> and </a:t>
            </a:r>
            <a:r>
              <a:rPr lang="nl-NL" dirty="0" err="1"/>
              <a:t>unstandardized</a:t>
            </a:r>
            <a:endParaRPr lang="nl-NL" dirty="0"/>
          </a:p>
          <a:p>
            <a:pPr lvl="1"/>
            <a:r>
              <a:rPr lang="nl-NL" dirty="0" err="1"/>
              <a:t>Standardized</a:t>
            </a:r>
            <a:r>
              <a:rPr lang="nl-NL" dirty="0"/>
              <a:t> </a:t>
            </a:r>
            <a:r>
              <a:rPr lang="nl-NL" dirty="0" err="1"/>
              <a:t>coefs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interpreted</a:t>
            </a:r>
            <a:r>
              <a:rPr lang="nl-NL" dirty="0"/>
              <a:t> like </a:t>
            </a:r>
            <a:r>
              <a:rPr lang="nl-NL" dirty="0" err="1"/>
              <a:t>correlation</a:t>
            </a:r>
            <a:r>
              <a:rPr lang="nl-NL" dirty="0"/>
              <a:t> </a:t>
            </a:r>
            <a:r>
              <a:rPr lang="nl-NL" dirty="0" err="1"/>
              <a:t>coefficients</a:t>
            </a:r>
            <a:r>
              <a:rPr lang="nl-NL" dirty="0"/>
              <a:t> (i.e., 0 is no </a:t>
            </a:r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association</a:t>
            </a:r>
            <a:r>
              <a:rPr lang="nl-NL" dirty="0"/>
              <a:t>, min = -1 and max = 1, coef</a:t>
            </a:r>
            <a:r>
              <a:rPr lang="nl-NL" baseline="30000" dirty="0"/>
              <a:t>2</a:t>
            </a:r>
            <a:r>
              <a:rPr lang="nl-NL" dirty="0"/>
              <a:t> = prop of </a:t>
            </a:r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explained</a:t>
            </a:r>
            <a:r>
              <a:rPr lang="nl-NL" dirty="0"/>
              <a:t>)</a:t>
            </a:r>
          </a:p>
          <a:p>
            <a:r>
              <a:rPr lang="nl-NL" dirty="0" err="1"/>
              <a:t>Standardized</a:t>
            </a:r>
            <a:r>
              <a:rPr lang="nl-NL" dirty="0"/>
              <a:t> </a:t>
            </a:r>
            <a:r>
              <a:rPr lang="nl-NL" dirty="0" err="1"/>
              <a:t>coefficients</a:t>
            </a:r>
            <a:r>
              <a:rPr lang="nl-NL" dirty="0"/>
              <a:t> are </a:t>
            </a:r>
            <a:r>
              <a:rPr lang="nl-NL" dirty="0" err="1"/>
              <a:t>obtained</a:t>
            </a:r>
            <a:r>
              <a:rPr lang="nl-NL" dirty="0"/>
              <a:t> in the </a:t>
            </a:r>
            <a:r>
              <a:rPr lang="nl-NL" dirty="0" err="1"/>
              <a:t>same</a:t>
            </a:r>
            <a:r>
              <a:rPr lang="nl-NL" dirty="0"/>
              <a:t> way as </a:t>
            </a:r>
            <a:r>
              <a:rPr lang="nl-NL" dirty="0" err="1"/>
              <a:t>correlation</a:t>
            </a:r>
            <a:r>
              <a:rPr lang="nl-NL" dirty="0"/>
              <a:t> </a:t>
            </a:r>
            <a:r>
              <a:rPr lang="nl-NL" dirty="0" err="1"/>
              <a:t>coefficients</a:t>
            </a:r>
            <a:r>
              <a:rPr lang="nl-NL" dirty="0"/>
              <a:t> in </a:t>
            </a:r>
            <a:r>
              <a:rPr lang="nl-NL" dirty="0" err="1"/>
              <a:t>univariate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:</a:t>
            </a:r>
          </a:p>
          <a:p>
            <a:endParaRPr lang="nl-NL" dirty="0"/>
          </a:p>
          <a:p>
            <a:pPr lvl="1">
              <a:buNone/>
            </a:pPr>
            <a:endParaRPr lang="nl-NL" dirty="0"/>
          </a:p>
          <a:p>
            <a:pPr lvl="1"/>
            <a:endParaRPr lang="nl-NL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919958"/>
              </p:ext>
            </p:extLst>
          </p:nvPr>
        </p:nvGraphicFramePr>
        <p:xfrm>
          <a:off x="3203848" y="4941168"/>
          <a:ext cx="221615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0" name="Vergelijking" r:id="rId3" imgW="1193760" imgH="431640" progId="Equation.3">
                  <p:embed/>
                </p:oleObj>
              </mc:Choice>
              <mc:Fallback>
                <p:oleObj name="Vergelijking" r:id="rId3" imgW="1193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4941168"/>
                        <a:ext cx="2216150" cy="801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434551"/>
              </p:ext>
            </p:extLst>
          </p:nvPr>
        </p:nvGraphicFramePr>
        <p:xfrm>
          <a:off x="6012160" y="4941168"/>
          <a:ext cx="266382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1" name="Vergelijking" r:id="rId5" imgW="1434960" imgH="431640" progId="Equation.3">
                  <p:embed/>
                </p:oleObj>
              </mc:Choice>
              <mc:Fallback>
                <p:oleObj name="Vergelijking" r:id="rId5" imgW="1434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4941168"/>
                        <a:ext cx="2663825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335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Parameter </a:t>
            </a:r>
            <a:r>
              <a:rPr lang="nl-NL" dirty="0" err="1"/>
              <a:t>estimation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So</a:t>
            </a:r>
            <a:r>
              <a:rPr lang="nl-NL" dirty="0"/>
              <a:t>, a (</a:t>
            </a:r>
            <a:r>
              <a:rPr lang="nl-NL" dirty="0" err="1"/>
              <a:t>centered</a:t>
            </a:r>
            <a:r>
              <a:rPr lang="nl-NL" dirty="0"/>
              <a:t>, </a:t>
            </a:r>
            <a:r>
              <a:rPr lang="nl-NL" dirty="0" err="1"/>
              <a:t>observed</a:t>
            </a:r>
            <a:r>
              <a:rPr lang="nl-NL" dirty="0"/>
              <a:t> variables </a:t>
            </a:r>
            <a:r>
              <a:rPr lang="nl-NL" dirty="0" err="1"/>
              <a:t>only</a:t>
            </a:r>
            <a:r>
              <a:rPr lang="nl-NL" dirty="0"/>
              <a:t>) SEM </a:t>
            </a:r>
            <a:r>
              <a:rPr lang="nl-NL" dirty="0" err="1"/>
              <a:t>consists</a:t>
            </a:r>
            <a:r>
              <a:rPr lang="nl-NL" dirty="0"/>
              <a:t> of matrices </a:t>
            </a:r>
            <a:r>
              <a:rPr lang="el-GR" b="1" dirty="0">
                <a:latin typeface="Calibri"/>
              </a:rPr>
              <a:t>β</a:t>
            </a:r>
            <a:r>
              <a:rPr lang="en-US" b="1" dirty="0">
                <a:latin typeface="Calibri"/>
              </a:rPr>
              <a:t>,</a:t>
            </a:r>
            <a:r>
              <a:rPr lang="el-GR" b="1" dirty="0">
                <a:latin typeface="Calibri"/>
              </a:rPr>
              <a:t> Ψ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estimated</a:t>
            </a:r>
            <a:r>
              <a:rPr lang="nl-NL" dirty="0"/>
              <a:t> parameters</a:t>
            </a:r>
            <a:endParaRPr lang="nl-NL" b="1" dirty="0"/>
          </a:p>
          <a:p>
            <a:r>
              <a:rPr lang="nl-NL" dirty="0" err="1"/>
              <a:t>How</a:t>
            </a:r>
            <a:r>
              <a:rPr lang="nl-NL" dirty="0"/>
              <a:t> are these </a:t>
            </a:r>
            <a:r>
              <a:rPr lang="nl-NL" dirty="0" err="1"/>
              <a:t>estimated</a:t>
            </a:r>
            <a:r>
              <a:rPr lang="nl-NL" dirty="0"/>
              <a:t>?</a:t>
            </a:r>
          </a:p>
          <a:p>
            <a:r>
              <a:rPr lang="nl-NL" dirty="0"/>
              <a:t>In most cases (</a:t>
            </a:r>
            <a:r>
              <a:rPr lang="nl-NL" dirty="0" err="1"/>
              <a:t>default</a:t>
            </a:r>
            <a:r>
              <a:rPr lang="nl-NL" dirty="0"/>
              <a:t> in </a:t>
            </a:r>
            <a:r>
              <a:rPr lang="nl-NL" dirty="0" err="1"/>
              <a:t>lavaan</a:t>
            </a:r>
            <a:r>
              <a:rPr lang="nl-NL" dirty="0"/>
              <a:t>): maximum </a:t>
            </a:r>
            <a:r>
              <a:rPr lang="nl-NL" dirty="0" err="1"/>
              <a:t>likelihood</a:t>
            </a:r>
            <a:r>
              <a:rPr lang="nl-NL" dirty="0"/>
              <a:t> (ML) </a:t>
            </a:r>
            <a:r>
              <a:rPr lang="nl-NL" dirty="0" err="1"/>
              <a:t>estimation</a:t>
            </a:r>
            <a:endParaRPr lang="nl-NL" dirty="0"/>
          </a:p>
          <a:p>
            <a:pPr lvl="1"/>
            <a:r>
              <a:rPr lang="nl-NL" dirty="0"/>
              <a:t>‘</a:t>
            </a:r>
            <a:r>
              <a:rPr lang="nl-NL" dirty="0" err="1"/>
              <a:t>Maximum-likelihood</a:t>
            </a:r>
            <a:r>
              <a:rPr lang="nl-NL" dirty="0"/>
              <a:t> </a:t>
            </a:r>
            <a:r>
              <a:rPr lang="nl-NL" dirty="0" err="1"/>
              <a:t>estimator</a:t>
            </a:r>
            <a:r>
              <a:rPr lang="nl-NL" dirty="0"/>
              <a:t>’ is ‘meest aannemelijke schatter’ in Dutch</a:t>
            </a:r>
          </a:p>
          <a:p>
            <a:pPr lvl="1"/>
            <a:r>
              <a:rPr lang="nl-NL" dirty="0"/>
              <a:t>More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later in the </a:t>
            </a:r>
            <a:r>
              <a:rPr lang="nl-NL" dirty="0" err="1"/>
              <a:t>course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133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SEM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lavaan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To fit a SEM model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lavaan</a:t>
            </a:r>
            <a:r>
              <a:rPr lang="nl-NL" dirty="0"/>
              <a:t>, we </a:t>
            </a:r>
            <a:r>
              <a:rPr lang="nl-NL" dirty="0" err="1"/>
              <a:t>basically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things</a:t>
            </a:r>
            <a:r>
              <a:rPr lang="nl-NL" dirty="0"/>
              <a:t> (R </a:t>
            </a:r>
            <a:r>
              <a:rPr lang="nl-NL" dirty="0" err="1"/>
              <a:t>objects</a:t>
            </a:r>
            <a:r>
              <a:rPr lang="nl-NL" dirty="0"/>
              <a:t>):</a:t>
            </a:r>
          </a:p>
          <a:p>
            <a:pPr lvl="1"/>
            <a:r>
              <a:rPr lang="nl-NL" dirty="0"/>
              <a:t>Data,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:</a:t>
            </a:r>
          </a:p>
          <a:p>
            <a:pPr lvl="2"/>
            <a:r>
              <a:rPr lang="nl-NL" dirty="0"/>
              <a:t>A </a:t>
            </a:r>
            <a:r>
              <a:rPr lang="nl-NL" dirty="0" err="1"/>
              <a:t>raw</a:t>
            </a:r>
            <a:r>
              <a:rPr lang="nl-NL" dirty="0"/>
              <a:t> dataset, </a:t>
            </a:r>
            <a:r>
              <a:rPr lang="nl-NL" dirty="0" err="1"/>
              <a:t>which</a:t>
            </a:r>
            <a:r>
              <a:rPr lang="nl-NL" dirty="0"/>
              <a:t> is </a:t>
            </a:r>
            <a:r>
              <a:rPr lang="nl-NL" dirty="0" err="1"/>
              <a:t>often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external</a:t>
            </a:r>
            <a:r>
              <a:rPr lang="nl-NL" dirty="0"/>
              <a:t> file (e.g., .</a:t>
            </a:r>
            <a:r>
              <a:rPr lang="nl-NL" dirty="0" err="1"/>
              <a:t>sav</a:t>
            </a:r>
            <a:r>
              <a:rPr lang="nl-NL" dirty="0"/>
              <a:t>, .</a:t>
            </a:r>
            <a:r>
              <a:rPr lang="nl-NL" dirty="0" err="1"/>
              <a:t>xls</a:t>
            </a:r>
            <a:r>
              <a:rPr lang="nl-NL" dirty="0"/>
              <a:t>)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needs</a:t>
            </a:r>
            <a:r>
              <a:rPr lang="nl-NL" dirty="0"/>
              <a:t> to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turned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R object</a:t>
            </a:r>
          </a:p>
          <a:p>
            <a:pPr lvl="2"/>
            <a:r>
              <a:rPr lang="nl-NL" dirty="0" err="1"/>
              <a:t>Or</a:t>
            </a:r>
            <a:r>
              <a:rPr lang="nl-NL" dirty="0"/>
              <a:t> a </a:t>
            </a:r>
            <a:r>
              <a:rPr lang="nl-NL" dirty="0" err="1"/>
              <a:t>covariance</a:t>
            </a:r>
            <a:r>
              <a:rPr lang="nl-NL" dirty="0"/>
              <a:t> matrix,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external</a:t>
            </a:r>
            <a:r>
              <a:rPr lang="nl-NL" dirty="0"/>
              <a:t> file, </a:t>
            </a:r>
            <a:r>
              <a:rPr lang="nl-NL" dirty="0" err="1"/>
              <a:t>or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entered</a:t>
            </a:r>
            <a:r>
              <a:rPr lang="nl-NL" dirty="0"/>
              <a:t> </a:t>
            </a:r>
            <a:r>
              <a:rPr lang="nl-NL" dirty="0" err="1"/>
              <a:t>manually</a:t>
            </a:r>
            <a:r>
              <a:rPr lang="nl-NL" dirty="0"/>
              <a:t> (most </a:t>
            </a:r>
            <a:r>
              <a:rPr lang="nl-NL" dirty="0" err="1"/>
              <a:t>often</a:t>
            </a:r>
            <a:r>
              <a:rPr lang="nl-NL" dirty="0"/>
              <a:t> the case in the </a:t>
            </a:r>
            <a:r>
              <a:rPr lang="nl-NL" dirty="0" err="1"/>
              <a:t>book’s</a:t>
            </a:r>
            <a:r>
              <a:rPr lang="nl-NL" dirty="0"/>
              <a:t> </a:t>
            </a:r>
            <a:r>
              <a:rPr lang="nl-NL" dirty="0" err="1"/>
              <a:t>examples</a:t>
            </a:r>
            <a:r>
              <a:rPr lang="nl-NL" dirty="0"/>
              <a:t> and </a:t>
            </a:r>
            <a:r>
              <a:rPr lang="nl-NL" dirty="0" err="1"/>
              <a:t>exercises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Model:</a:t>
            </a:r>
          </a:p>
          <a:p>
            <a:pPr lvl="2"/>
            <a:r>
              <a:rPr lang="nl-NL" dirty="0"/>
              <a:t>A long </a:t>
            </a:r>
            <a:r>
              <a:rPr lang="nl-NL" dirty="0" err="1"/>
              <a:t>character</a:t>
            </a:r>
            <a:r>
              <a:rPr lang="nl-NL" dirty="0"/>
              <a:t> </a:t>
            </a:r>
            <a:r>
              <a:rPr lang="nl-NL" dirty="0" err="1"/>
              <a:t>string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specifies</a:t>
            </a:r>
            <a:r>
              <a:rPr lang="nl-NL" dirty="0"/>
              <a:t> a model in </a:t>
            </a:r>
            <a:r>
              <a:rPr lang="nl-NL" dirty="0" err="1"/>
              <a:t>lavaan</a:t>
            </a:r>
            <a:r>
              <a:rPr lang="nl-NL" dirty="0"/>
              <a:t> </a:t>
            </a:r>
            <a:r>
              <a:rPr lang="nl-NL" dirty="0" err="1"/>
              <a:t>syntax</a:t>
            </a:r>
            <a:endParaRPr lang="nl-NL" dirty="0"/>
          </a:p>
          <a:p>
            <a:pPr lvl="2"/>
            <a:endParaRPr lang="nl-NL" dirty="0"/>
          </a:p>
          <a:p>
            <a:pPr lvl="2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598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Lavaan</a:t>
            </a:r>
            <a:r>
              <a:rPr lang="nl-NL" dirty="0"/>
              <a:t> model </a:t>
            </a:r>
            <a:r>
              <a:rPr lang="nl-NL" dirty="0" err="1"/>
              <a:t>syntax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20750" t="17344" r="19760" b="11782"/>
          <a:stretch>
            <a:fillRect/>
          </a:stretch>
        </p:blipFill>
        <p:spPr bwMode="auto">
          <a:xfrm>
            <a:off x="467544" y="1576960"/>
            <a:ext cx="7884368" cy="528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54107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Lavaan</a:t>
            </a:r>
            <a:r>
              <a:rPr lang="nl-NL" dirty="0"/>
              <a:t> model </a:t>
            </a:r>
            <a:r>
              <a:rPr lang="nl-NL" dirty="0" err="1"/>
              <a:t>syntax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20750" t="17344" r="19760" b="11782"/>
          <a:stretch>
            <a:fillRect/>
          </a:stretch>
        </p:blipFill>
        <p:spPr bwMode="auto">
          <a:xfrm>
            <a:off x="467544" y="1576960"/>
            <a:ext cx="7884368" cy="528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hoek 4"/>
          <p:cNvSpPr/>
          <p:nvPr/>
        </p:nvSpPr>
        <p:spPr>
          <a:xfrm>
            <a:off x="755576" y="2132856"/>
            <a:ext cx="6912768" cy="7920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755576" y="5373216"/>
            <a:ext cx="6912768" cy="7920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07309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Lavaan</a:t>
            </a:r>
            <a:r>
              <a:rPr lang="nl-NL" dirty="0"/>
              <a:t> model </a:t>
            </a:r>
            <a:r>
              <a:rPr lang="nl-NL" dirty="0" err="1"/>
              <a:t>syntax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fontScale="77500" lnSpcReduction="20000"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Note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errors</a:t>
            </a:r>
            <a:r>
              <a:rPr lang="nl-NL" dirty="0"/>
              <a:t> are (the </a:t>
            </a:r>
            <a:r>
              <a:rPr lang="nl-NL" dirty="0" err="1"/>
              <a:t>only</a:t>
            </a:r>
            <a:r>
              <a:rPr lang="nl-NL" dirty="0"/>
              <a:t>) latent variables </a:t>
            </a:r>
            <a:r>
              <a:rPr lang="nl-NL" dirty="0" err="1"/>
              <a:t>that</a:t>
            </a:r>
            <a:r>
              <a:rPr lang="nl-NL" dirty="0"/>
              <a:t> do </a:t>
            </a:r>
            <a:r>
              <a:rPr lang="nl-NL" dirty="0" err="1"/>
              <a:t>not</a:t>
            </a:r>
            <a:r>
              <a:rPr lang="nl-NL" dirty="0"/>
              <a:t> have to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defined</a:t>
            </a:r>
            <a:r>
              <a:rPr lang="nl-NL" dirty="0"/>
              <a:t> </a:t>
            </a:r>
            <a:r>
              <a:rPr lang="nl-NL" dirty="0" err="1"/>
              <a:t>explicitly</a:t>
            </a:r>
            <a:endParaRPr lang="nl-NL" dirty="0"/>
          </a:p>
          <a:p>
            <a:pPr lvl="1"/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default</a:t>
            </a:r>
            <a:r>
              <a:rPr lang="nl-NL" dirty="0"/>
              <a:t>, </a:t>
            </a:r>
            <a:r>
              <a:rPr lang="nl-NL" dirty="0" err="1"/>
              <a:t>any</a:t>
            </a:r>
            <a:r>
              <a:rPr lang="nl-NL" dirty="0"/>
              <a:t> </a:t>
            </a:r>
            <a:r>
              <a:rPr lang="nl-NL" dirty="0" err="1"/>
              <a:t>endogenous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(e.g., B in the </a:t>
            </a:r>
            <a:r>
              <a:rPr lang="nl-NL" dirty="0" err="1"/>
              <a:t>first</a:t>
            </a:r>
            <a:r>
              <a:rPr lang="nl-NL" dirty="0"/>
              <a:t> </a:t>
            </a:r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nl-NL" dirty="0" err="1"/>
              <a:t>above</a:t>
            </a:r>
            <a:r>
              <a:rPr lang="nl-NL" dirty="0"/>
              <a:t>) </a:t>
            </a:r>
            <a:r>
              <a:rPr lang="nl-NL" dirty="0" err="1"/>
              <a:t>gets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associated</a:t>
            </a:r>
            <a:r>
              <a:rPr lang="nl-NL" dirty="0"/>
              <a:t> </a:t>
            </a:r>
            <a:r>
              <a:rPr lang="nl-NL" dirty="0" err="1"/>
              <a:t>error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 dirty="0" err="1"/>
              <a:t>coefficient</a:t>
            </a:r>
            <a:r>
              <a:rPr lang="nl-NL" dirty="0"/>
              <a:t> of 1, and the </a:t>
            </a:r>
            <a:r>
              <a:rPr lang="nl-NL" dirty="0" err="1"/>
              <a:t>variance</a:t>
            </a:r>
            <a:r>
              <a:rPr lang="nl-NL" dirty="0"/>
              <a:t> of the </a:t>
            </a:r>
            <a:r>
              <a:rPr lang="nl-NL" dirty="0" err="1"/>
              <a:t>error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is </a:t>
            </a:r>
            <a:r>
              <a:rPr lang="nl-NL" dirty="0" err="1"/>
              <a:t>freely</a:t>
            </a:r>
            <a:r>
              <a:rPr lang="nl-NL" dirty="0"/>
              <a:t> </a:t>
            </a:r>
            <a:r>
              <a:rPr lang="nl-NL" dirty="0" err="1"/>
              <a:t>estimated</a:t>
            </a:r>
            <a:endParaRPr lang="nl-NL" dirty="0"/>
          </a:p>
          <a:p>
            <a:r>
              <a:rPr lang="nl-NL" dirty="0" err="1"/>
              <a:t>Covariances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exogenous</a:t>
            </a:r>
            <a:r>
              <a:rPr lang="nl-NL" dirty="0"/>
              <a:t> variables are </a:t>
            </a:r>
            <a:r>
              <a:rPr lang="nl-NL" dirty="0" err="1"/>
              <a:t>automatically</a:t>
            </a:r>
            <a:r>
              <a:rPr lang="nl-NL" dirty="0"/>
              <a:t> </a:t>
            </a:r>
            <a:r>
              <a:rPr lang="nl-NL" dirty="0" err="1"/>
              <a:t>included</a:t>
            </a:r>
            <a:endParaRPr lang="nl-NL" dirty="0"/>
          </a:p>
          <a:p>
            <a:pPr lvl="1"/>
            <a:r>
              <a:rPr lang="nl-NL" dirty="0"/>
              <a:t>To set to zero </a:t>
            </a:r>
            <a:r>
              <a:rPr lang="nl-NL" dirty="0" err="1"/>
              <a:t>manually</a:t>
            </a:r>
            <a:r>
              <a:rPr lang="nl-NL" dirty="0"/>
              <a:t>, </a:t>
            </a:r>
            <a:r>
              <a:rPr lang="nl-NL" dirty="0" err="1"/>
              <a:t>multiply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zero, e.g.: </a:t>
            </a:r>
          </a:p>
          <a:p>
            <a:pPr lvl="2"/>
            <a:r>
              <a:rPr lang="nl-NL" dirty="0">
                <a:latin typeface="Courier New" pitchFamily="49" charset="0"/>
                <a:cs typeface="Courier New" pitchFamily="49" charset="0"/>
              </a:rPr>
              <a:t>A ~~ 0*B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 l="16876" t="25219" r="21693" b="58046"/>
          <a:stretch>
            <a:fillRect/>
          </a:stretch>
        </p:blipFill>
        <p:spPr bwMode="auto">
          <a:xfrm>
            <a:off x="611560" y="1628800"/>
            <a:ext cx="799288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 l="16876" t="79359" r="21693" b="9813"/>
          <a:stretch>
            <a:fillRect/>
          </a:stretch>
        </p:blipFill>
        <p:spPr bwMode="auto">
          <a:xfrm>
            <a:off x="611560" y="2852936"/>
            <a:ext cx="799288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68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nl-N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06798303"/>
              </p:ext>
            </p:extLst>
          </p:nvPr>
        </p:nvGraphicFramePr>
        <p:xfrm>
          <a:off x="467544" y="1628801"/>
          <a:ext cx="8496943" cy="48245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8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1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186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70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95" marR="36195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Monday 06.07.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Wednesday </a:t>
                      </a:r>
                      <a:r>
                        <a:rPr lang="nl-NL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08.07.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Friday 10.07.</a:t>
                      </a: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19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10:00-13:00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Introduction / path models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+mn-ea"/>
                          <a:cs typeface="+mn-cs"/>
                        </a:rPr>
                        <a:t>Latent</a:t>
                      </a:r>
                      <a:r>
                        <a:rPr lang="en-US" sz="20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growth curve models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Measurement</a:t>
                      </a:r>
                      <a:r>
                        <a:rPr lang="en-US" sz="20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invariance / multiple group models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35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13:00-14:00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Lunch break</a:t>
                      </a:r>
                      <a:endParaRPr lang="nl-NL" sz="20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20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14:00-16:30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+mn-ea"/>
                          <a:cs typeface="+mn-cs"/>
                        </a:rPr>
                        <a:t>Confirmatory</a:t>
                      </a:r>
                      <a:r>
                        <a:rPr lang="en-US" sz="20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factor analysis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Confirmatory</a:t>
                      </a:r>
                      <a:r>
                        <a:rPr lang="en-US" sz="2000" baseline="0" dirty="0">
                          <a:effectLst/>
                        </a:rPr>
                        <a:t> factor analysis 2: non-</a:t>
                      </a:r>
                      <a:r>
                        <a:rPr kumimoji="0" lang="nl-NL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continuous</a:t>
                      </a:r>
                      <a:r>
                        <a:rPr kumimoji="0" lang="nl-NL" sz="20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aseline="0" dirty="0">
                          <a:effectLst/>
                        </a:rPr>
                        <a:t>data</a:t>
                      </a:r>
                      <a:endParaRPr lang="nl-NL" sz="2000" dirty="0">
                        <a:effectLst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Miscellaneous</a:t>
                      </a:r>
                      <a:endParaRPr lang="nl-NL" sz="20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1035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71967-42A6-944B-B1A7-DB9FA1B93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Lavaan</a:t>
            </a:r>
            <a:r>
              <a:rPr lang="en-US"/>
              <a:t>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C61F8-06EE-6244-B90C-B1C6E6386E2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581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Continue </a:t>
            </a:r>
            <a:r>
              <a:rPr lang="en-US"/>
              <a:t>with 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720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Course</a:t>
            </a:r>
            <a:r>
              <a:rPr lang="nl-NL" dirty="0"/>
              <a:t> </a:t>
            </a:r>
            <a:r>
              <a:rPr lang="nl-NL" dirty="0" err="1"/>
              <a:t>prerequisites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err="1"/>
              <a:t>Knowledge</a:t>
            </a:r>
            <a:r>
              <a:rPr lang="nl-NL" dirty="0"/>
              <a:t> of </a:t>
            </a:r>
            <a:r>
              <a:rPr lang="nl-NL" dirty="0" err="1"/>
              <a:t>statistics</a:t>
            </a:r>
            <a:endParaRPr lang="nl-NL" dirty="0"/>
          </a:p>
          <a:p>
            <a:pPr lvl="1"/>
            <a:r>
              <a:rPr lang="nl-NL" dirty="0" err="1"/>
              <a:t>Statistical</a:t>
            </a:r>
            <a:r>
              <a:rPr lang="nl-NL" dirty="0"/>
              <a:t> </a:t>
            </a:r>
            <a:r>
              <a:rPr lang="nl-NL" dirty="0" err="1"/>
              <a:t>testing</a:t>
            </a:r>
            <a:r>
              <a:rPr lang="nl-NL" dirty="0"/>
              <a:t> (e.g., </a:t>
            </a:r>
            <a:r>
              <a:rPr lang="nl-NL" dirty="0" err="1"/>
              <a:t>chi-square</a:t>
            </a:r>
            <a:r>
              <a:rPr lang="nl-NL" dirty="0"/>
              <a:t> &amp; </a:t>
            </a:r>
            <a:r>
              <a:rPr lang="nl-NL" dirty="0" err="1"/>
              <a:t>normal</a:t>
            </a:r>
            <a:r>
              <a:rPr lang="nl-NL" dirty="0"/>
              <a:t> </a:t>
            </a:r>
            <a:r>
              <a:rPr lang="nl-NL" dirty="0" err="1"/>
              <a:t>distributions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Regression</a:t>
            </a:r>
            <a:r>
              <a:rPr lang="nl-NL" dirty="0"/>
              <a:t> (</a:t>
            </a:r>
            <a:r>
              <a:rPr lang="nl-NL" dirty="0" err="1"/>
              <a:t>GLMs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Var, </a:t>
            </a:r>
            <a:r>
              <a:rPr lang="nl-NL" dirty="0" err="1"/>
              <a:t>cov</a:t>
            </a:r>
            <a:r>
              <a:rPr lang="nl-NL" dirty="0"/>
              <a:t>, </a:t>
            </a:r>
            <a:r>
              <a:rPr lang="nl-NL" dirty="0" err="1"/>
              <a:t>cor</a:t>
            </a:r>
            <a:r>
              <a:rPr lang="nl-NL" dirty="0"/>
              <a:t>, </a:t>
            </a:r>
            <a:r>
              <a:rPr lang="nl-NL" dirty="0" err="1"/>
              <a:t>mean</a:t>
            </a:r>
            <a:endParaRPr lang="nl-NL" dirty="0"/>
          </a:p>
          <a:p>
            <a:r>
              <a:rPr lang="nl-NL" dirty="0" err="1"/>
              <a:t>Knowledge</a:t>
            </a:r>
            <a:r>
              <a:rPr lang="nl-NL" dirty="0"/>
              <a:t> of </a:t>
            </a:r>
            <a:r>
              <a:rPr lang="nl-NL" dirty="0" err="1"/>
              <a:t>psychometrics</a:t>
            </a:r>
            <a:endParaRPr lang="nl-NL" dirty="0"/>
          </a:p>
          <a:p>
            <a:pPr lvl="1"/>
            <a:r>
              <a:rPr lang="nl-NL" dirty="0" err="1"/>
              <a:t>Validity</a:t>
            </a:r>
            <a:endParaRPr lang="nl-NL" dirty="0"/>
          </a:p>
          <a:p>
            <a:pPr lvl="1"/>
            <a:r>
              <a:rPr lang="nl-NL" dirty="0"/>
              <a:t>PCA, EFA, CFA</a:t>
            </a:r>
          </a:p>
          <a:p>
            <a:pPr lvl="1"/>
            <a:r>
              <a:rPr lang="nl-NL" dirty="0" err="1"/>
              <a:t>Reliability</a:t>
            </a:r>
            <a:endParaRPr lang="nl-NL" dirty="0"/>
          </a:p>
          <a:p>
            <a:pPr lvl="1"/>
            <a:r>
              <a:rPr lang="en-US" dirty="0"/>
              <a:t>IRT</a:t>
            </a:r>
            <a:endParaRPr lang="nl-NL" dirty="0"/>
          </a:p>
          <a:p>
            <a:r>
              <a:rPr lang="nl-NL" dirty="0"/>
              <a:t>Matrix algebra</a:t>
            </a:r>
          </a:p>
          <a:p>
            <a:pPr lvl="1"/>
            <a:r>
              <a:rPr lang="nl-NL" dirty="0" err="1"/>
              <a:t>Addition</a:t>
            </a:r>
            <a:r>
              <a:rPr lang="nl-NL" dirty="0"/>
              <a:t>, </a:t>
            </a:r>
            <a:r>
              <a:rPr lang="nl-NL" dirty="0" err="1"/>
              <a:t>multiplication</a:t>
            </a:r>
            <a:r>
              <a:rPr lang="nl-NL" dirty="0"/>
              <a:t>, </a:t>
            </a:r>
            <a:r>
              <a:rPr lang="nl-NL" dirty="0" err="1"/>
              <a:t>diagonal</a:t>
            </a:r>
            <a:r>
              <a:rPr lang="nl-NL" dirty="0"/>
              <a:t>, inverse</a:t>
            </a:r>
          </a:p>
          <a:p>
            <a:r>
              <a:rPr lang="nl-NL" dirty="0" err="1"/>
              <a:t>Programming</a:t>
            </a:r>
            <a:r>
              <a:rPr lang="nl-NL" dirty="0"/>
              <a:t> in R</a:t>
            </a:r>
          </a:p>
          <a:p>
            <a:pPr lvl="1"/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640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Course</a:t>
            </a:r>
            <a:r>
              <a:rPr lang="nl-NL" dirty="0"/>
              <a:t> </a:t>
            </a:r>
            <a:r>
              <a:rPr lang="nl-NL" dirty="0" err="1"/>
              <a:t>materials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Beaujean</a:t>
            </a:r>
            <a:r>
              <a:rPr lang="en-US" dirty="0"/>
              <a:t>, A. A. (2014). </a:t>
            </a:r>
            <a:r>
              <a:rPr lang="en-US" i="1" dirty="0"/>
              <a:t>Latent variable modeling using R: A step-by-step guide</a:t>
            </a:r>
            <a:r>
              <a:rPr lang="en-US" dirty="0"/>
              <a:t>. </a:t>
            </a:r>
            <a:r>
              <a:rPr lang="en-US" dirty="0" err="1"/>
              <a:t>Routledge</a:t>
            </a:r>
            <a:r>
              <a:rPr lang="en-US" dirty="0"/>
              <a:t>.</a:t>
            </a:r>
          </a:p>
          <a:p>
            <a:pPr lvl="1"/>
            <a:r>
              <a:rPr lang="nl-NL" dirty="0"/>
              <a:t>R code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book’s</a:t>
            </a:r>
            <a:r>
              <a:rPr lang="nl-NL" dirty="0"/>
              <a:t> </a:t>
            </a:r>
            <a:r>
              <a:rPr lang="nl-NL" dirty="0" err="1"/>
              <a:t>examples</a:t>
            </a:r>
            <a:r>
              <a:rPr lang="nl-NL" dirty="0"/>
              <a:t> </a:t>
            </a:r>
            <a:r>
              <a:rPr lang="nl-NL" dirty="0" err="1"/>
              <a:t>available</a:t>
            </a:r>
            <a:r>
              <a:rPr lang="nl-NL" dirty="0"/>
              <a:t> on web</a:t>
            </a:r>
          </a:p>
          <a:p>
            <a:pPr lvl="2"/>
            <a:r>
              <a:rPr lang="nl-NL" dirty="0">
                <a:hlinkClick r:id="rId2"/>
              </a:rPr>
              <a:t>http://blogs.baylor.edu/rlatentvariable/sample-page/r-syntax/</a:t>
            </a:r>
            <a:endParaRPr lang="nl-NL" dirty="0"/>
          </a:p>
          <a:p>
            <a:pPr lvl="2"/>
            <a:r>
              <a:rPr lang="en-US" dirty="0"/>
              <a:t>Also available in annotated code files on </a:t>
            </a:r>
            <a:r>
              <a:rPr lang="en-US" dirty="0" err="1"/>
              <a:t>github</a:t>
            </a:r>
            <a:endParaRPr lang="nl-NL" dirty="0"/>
          </a:p>
          <a:p>
            <a:r>
              <a:rPr lang="nl-NL" dirty="0" err="1"/>
              <a:t>Lecture</a:t>
            </a:r>
            <a:r>
              <a:rPr lang="nl-NL" dirty="0"/>
              <a:t> sheets on </a:t>
            </a:r>
            <a:r>
              <a:rPr lang="nl-NL" dirty="0" err="1"/>
              <a:t>github</a:t>
            </a:r>
            <a:endParaRPr lang="nl-NL" dirty="0"/>
          </a:p>
          <a:p>
            <a:r>
              <a:rPr lang="en-US" dirty="0"/>
              <a:t>Annotated code files on </a:t>
            </a:r>
            <a:r>
              <a:rPr lang="en-US" dirty="0" err="1"/>
              <a:t>github</a:t>
            </a:r>
            <a:r>
              <a:rPr lang="en-US" dirty="0"/>
              <a:t> ( .pdf)</a:t>
            </a:r>
            <a:endParaRPr lang="nl-NL" dirty="0"/>
          </a:p>
          <a:p>
            <a:endParaRPr lang="en-US" dirty="0"/>
          </a:p>
          <a:p>
            <a:r>
              <a:rPr lang="en-US" dirty="0"/>
              <a:t>If you prefer to have multiple resources: </a:t>
            </a:r>
            <a:r>
              <a:rPr lang="en-US" dirty="0" err="1"/>
              <a:t>lavaan’s</a:t>
            </a:r>
            <a:r>
              <a:rPr lang="en-US" dirty="0"/>
              <a:t> tutorial is concise and helpful</a:t>
            </a:r>
          </a:p>
          <a:p>
            <a:pPr lvl="1"/>
            <a:r>
              <a:rPr lang="nl-NL" dirty="0">
                <a:hlinkClick r:id="rId3" action="ppaction://hlinkfile"/>
              </a:rPr>
              <a:t>lavaan.ugent.be/tutorial/index.html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6030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Structural</a:t>
            </a:r>
            <a:r>
              <a:rPr lang="nl-NL" dirty="0"/>
              <a:t> </a:t>
            </a:r>
            <a:r>
              <a:rPr lang="nl-NL" dirty="0" err="1"/>
              <a:t>Equation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SEM: the </a:t>
            </a:r>
            <a:r>
              <a:rPr lang="nl-NL" dirty="0" err="1"/>
              <a:t>modeling</a:t>
            </a:r>
            <a:r>
              <a:rPr lang="nl-NL" dirty="0"/>
              <a:t> of </a:t>
            </a:r>
            <a:r>
              <a:rPr lang="nl-NL" dirty="0" err="1"/>
              <a:t>structural</a:t>
            </a:r>
            <a:r>
              <a:rPr lang="nl-NL" dirty="0"/>
              <a:t> </a:t>
            </a:r>
            <a:r>
              <a:rPr lang="nl-NL" dirty="0" err="1"/>
              <a:t>equations</a:t>
            </a:r>
            <a:endParaRPr lang="nl-NL" dirty="0"/>
          </a:p>
          <a:p>
            <a:pPr lvl="1"/>
            <a:r>
              <a:rPr lang="nl-NL" b="1" dirty="0" err="1"/>
              <a:t>Modeling</a:t>
            </a:r>
            <a:r>
              <a:rPr lang="nl-NL" dirty="0"/>
              <a:t>: we are </a:t>
            </a:r>
            <a:r>
              <a:rPr lang="nl-NL" dirty="0" err="1"/>
              <a:t>constructing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(hypotheses, </a:t>
            </a:r>
            <a:r>
              <a:rPr lang="nl-NL" dirty="0" err="1"/>
              <a:t>theories</a:t>
            </a:r>
            <a:r>
              <a:rPr lang="nl-NL" dirty="0"/>
              <a:t>) of </a:t>
            </a:r>
            <a:r>
              <a:rPr lang="nl-NL" dirty="0" err="1"/>
              <a:t>reality</a:t>
            </a:r>
            <a:r>
              <a:rPr lang="nl-NL" dirty="0"/>
              <a:t>. The </a:t>
            </a:r>
            <a:r>
              <a:rPr lang="nl-NL" dirty="0" err="1"/>
              <a:t>models</a:t>
            </a:r>
            <a:r>
              <a:rPr lang="nl-NL" dirty="0"/>
              <a:t> (</a:t>
            </a:r>
            <a:r>
              <a:rPr lang="nl-NL" dirty="0" err="1"/>
              <a:t>theory</a:t>
            </a:r>
            <a:r>
              <a:rPr lang="nl-NL" dirty="0"/>
              <a:t>, hypothesis)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statistically</a:t>
            </a:r>
            <a:r>
              <a:rPr lang="nl-NL" dirty="0"/>
              <a:t> </a:t>
            </a:r>
            <a:r>
              <a:rPr lang="nl-NL" dirty="0" err="1"/>
              <a:t>rejected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 (or </a:t>
            </a:r>
            <a:r>
              <a:rPr lang="nl-NL" dirty="0" err="1"/>
              <a:t>not</a:t>
            </a:r>
            <a:r>
              <a:rPr lang="nl-NL" dirty="0"/>
              <a:t>), but never proven ‘</a:t>
            </a:r>
            <a:r>
              <a:rPr lang="nl-NL" dirty="0" err="1"/>
              <a:t>true</a:t>
            </a:r>
            <a:r>
              <a:rPr lang="nl-NL" dirty="0"/>
              <a:t>’ or ‘right’.</a:t>
            </a:r>
          </a:p>
          <a:p>
            <a:pPr lvl="2"/>
            <a:r>
              <a:rPr lang="nl-NL" dirty="0"/>
              <a:t>In </a:t>
            </a:r>
            <a:r>
              <a:rPr lang="nl-NL" dirty="0" err="1"/>
              <a:t>fact</a:t>
            </a:r>
            <a:r>
              <a:rPr lang="nl-NL" dirty="0"/>
              <a:t>,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are wrong, but </a:t>
            </a:r>
            <a:r>
              <a:rPr lang="nl-NL" dirty="0" err="1"/>
              <a:t>some</a:t>
            </a:r>
            <a:r>
              <a:rPr lang="nl-NL" dirty="0"/>
              <a:t> are </a:t>
            </a:r>
            <a:r>
              <a:rPr lang="nl-NL" dirty="0" err="1"/>
              <a:t>useful</a:t>
            </a:r>
            <a:r>
              <a:rPr lang="nl-NL" dirty="0"/>
              <a:t> </a:t>
            </a:r>
            <a:r>
              <a:rPr lang="nl-NL" dirty="0" err="1"/>
              <a:t>approximations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reality</a:t>
            </a:r>
            <a:r>
              <a:rPr lang="nl-NL" dirty="0"/>
              <a:t>.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i="1" dirty="0"/>
              <a:t>p</a:t>
            </a:r>
            <a:r>
              <a:rPr lang="nl-NL" dirty="0"/>
              <a:t>-</a:t>
            </a:r>
            <a:r>
              <a:rPr lang="nl-NL" dirty="0" err="1"/>
              <a:t>value</a:t>
            </a:r>
            <a:r>
              <a:rPr lang="nl-NL" dirty="0"/>
              <a:t> does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decide</a:t>
            </a:r>
            <a:r>
              <a:rPr lang="nl-NL" dirty="0"/>
              <a:t> </a:t>
            </a:r>
            <a:r>
              <a:rPr lang="nl-NL" dirty="0" err="1"/>
              <a:t>whether</a:t>
            </a:r>
            <a:r>
              <a:rPr lang="nl-NL" dirty="0"/>
              <a:t> a model is right or wrong,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researchers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users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decide</a:t>
            </a:r>
            <a:r>
              <a:rPr lang="nl-NL" dirty="0"/>
              <a:t>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are </a:t>
            </a:r>
            <a:r>
              <a:rPr lang="nl-NL" dirty="0" err="1"/>
              <a:t>useful</a:t>
            </a:r>
            <a:endParaRPr lang="nl-NL" dirty="0"/>
          </a:p>
          <a:p>
            <a:pPr lvl="1"/>
            <a:r>
              <a:rPr lang="nl-NL" b="1" dirty="0" err="1"/>
              <a:t>Structural</a:t>
            </a:r>
            <a:r>
              <a:rPr lang="nl-NL" dirty="0"/>
              <a:t>: the model is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explain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interrelations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(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structure</a:t>
            </a:r>
            <a:r>
              <a:rPr lang="nl-NL" dirty="0"/>
              <a:t> of) </a:t>
            </a:r>
            <a:r>
              <a:rPr lang="nl-NL" dirty="0" err="1"/>
              <a:t>observed</a:t>
            </a:r>
            <a:r>
              <a:rPr lang="nl-NL" dirty="0"/>
              <a:t> variables</a:t>
            </a:r>
          </a:p>
          <a:p>
            <a:pPr lvl="2"/>
            <a:r>
              <a:rPr lang="en-US" dirty="0"/>
              <a:t>In other words, explain the values of endogenous variable using the exogenous variables</a:t>
            </a:r>
            <a:endParaRPr lang="nl-NL" dirty="0"/>
          </a:p>
          <a:p>
            <a:pPr lvl="1"/>
            <a:r>
              <a:rPr lang="nl-NL" b="1" dirty="0" err="1"/>
              <a:t>Equations</a:t>
            </a:r>
            <a:r>
              <a:rPr lang="nl-NL" dirty="0"/>
              <a:t>: the </a:t>
            </a:r>
            <a:r>
              <a:rPr lang="nl-NL" dirty="0" err="1"/>
              <a:t>interrelations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variables in the model are </a:t>
            </a:r>
            <a:r>
              <a:rPr lang="nl-NL" dirty="0" err="1"/>
              <a:t>described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mathematical</a:t>
            </a:r>
            <a:r>
              <a:rPr lang="nl-NL" dirty="0"/>
              <a:t> </a:t>
            </a:r>
            <a:r>
              <a:rPr lang="nl-NL" dirty="0" err="1"/>
              <a:t>formulae</a:t>
            </a:r>
            <a:r>
              <a:rPr lang="nl-NL" dirty="0"/>
              <a:t> (</a:t>
            </a:r>
            <a:r>
              <a:rPr lang="nl-NL" dirty="0" err="1"/>
              <a:t>equations</a:t>
            </a:r>
            <a:r>
              <a:rPr lang="nl-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592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Structural</a:t>
            </a:r>
            <a:r>
              <a:rPr lang="nl-NL" dirty="0"/>
              <a:t> </a:t>
            </a:r>
            <a:r>
              <a:rPr lang="nl-NL" dirty="0" err="1"/>
              <a:t>Equation</a:t>
            </a:r>
            <a:r>
              <a:rPr lang="nl-NL" dirty="0"/>
              <a:t> </a:t>
            </a:r>
            <a:r>
              <a:rPr lang="nl-NL" b="1" dirty="0" err="1"/>
              <a:t>Modeling</a:t>
            </a:r>
            <a:endParaRPr lang="nl-NL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The </a:t>
            </a:r>
            <a:r>
              <a:rPr lang="nl-NL" b="1" dirty="0"/>
              <a:t>model</a:t>
            </a:r>
            <a:r>
              <a:rPr lang="nl-NL" dirty="0"/>
              <a:t> of </a:t>
            </a:r>
            <a:r>
              <a:rPr lang="nl-NL" dirty="0" err="1"/>
              <a:t>reality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graphically</a:t>
            </a:r>
            <a:r>
              <a:rPr lang="nl-NL" dirty="0"/>
              <a:t> </a:t>
            </a:r>
            <a:r>
              <a:rPr lang="nl-NL" dirty="0" err="1"/>
              <a:t>represented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:</a:t>
            </a:r>
          </a:p>
          <a:p>
            <a:pPr lvl="2"/>
            <a:endParaRPr lang="nl-NL" dirty="0"/>
          </a:p>
          <a:p>
            <a:pPr lvl="2">
              <a:buNone/>
            </a:pPr>
            <a:r>
              <a:rPr lang="nl-NL" dirty="0"/>
              <a:t>		</a:t>
            </a:r>
            <a:r>
              <a:rPr lang="nl-NL" dirty="0" err="1"/>
              <a:t>Observed</a:t>
            </a:r>
            <a:r>
              <a:rPr lang="nl-NL" dirty="0"/>
              <a:t> (manifest) </a:t>
            </a:r>
            <a:r>
              <a:rPr lang="nl-NL" dirty="0" err="1"/>
              <a:t>variable</a:t>
            </a:r>
            <a:endParaRPr lang="nl-NL" dirty="0"/>
          </a:p>
          <a:p>
            <a:pPr lvl="2">
              <a:buNone/>
            </a:pPr>
            <a:endParaRPr lang="nl-NL" dirty="0"/>
          </a:p>
          <a:p>
            <a:pPr lvl="2">
              <a:buNone/>
            </a:pPr>
            <a:r>
              <a:rPr lang="nl-NL" dirty="0"/>
              <a:t>		</a:t>
            </a:r>
            <a:r>
              <a:rPr lang="nl-NL" dirty="0" err="1"/>
              <a:t>Directional</a:t>
            </a:r>
            <a:r>
              <a:rPr lang="nl-NL" dirty="0"/>
              <a:t> </a:t>
            </a:r>
            <a:r>
              <a:rPr lang="nl-NL" dirty="0" err="1"/>
              <a:t>relationship</a:t>
            </a:r>
            <a:r>
              <a:rPr lang="nl-NL" dirty="0"/>
              <a:t> (</a:t>
            </a:r>
            <a:r>
              <a:rPr lang="nl-NL" dirty="0" err="1"/>
              <a:t>regression</a:t>
            </a:r>
            <a:r>
              <a:rPr lang="nl-NL" dirty="0"/>
              <a:t> </a:t>
            </a:r>
            <a:r>
              <a:rPr lang="nl-NL" dirty="0" err="1"/>
              <a:t>relationship</a:t>
            </a:r>
            <a:r>
              <a:rPr lang="nl-NL" dirty="0"/>
              <a:t>)</a:t>
            </a:r>
          </a:p>
          <a:p>
            <a:pPr lvl="2">
              <a:buNone/>
            </a:pPr>
            <a:endParaRPr lang="nl-NL" dirty="0"/>
          </a:p>
          <a:p>
            <a:pPr lvl="2">
              <a:buNone/>
            </a:pPr>
            <a:r>
              <a:rPr lang="nl-NL" dirty="0"/>
              <a:t>		</a:t>
            </a:r>
            <a:r>
              <a:rPr lang="nl-NL" dirty="0" err="1"/>
              <a:t>Non-directional</a:t>
            </a:r>
            <a:r>
              <a:rPr lang="nl-NL" dirty="0"/>
              <a:t> </a:t>
            </a:r>
            <a:r>
              <a:rPr lang="nl-NL" dirty="0" err="1"/>
              <a:t>relationship</a:t>
            </a:r>
            <a:r>
              <a:rPr lang="nl-NL" dirty="0"/>
              <a:t> </a:t>
            </a:r>
          </a:p>
          <a:p>
            <a:pPr lvl="2">
              <a:buNone/>
            </a:pPr>
            <a:r>
              <a:rPr lang="nl-NL" dirty="0"/>
              <a:t>		(</a:t>
            </a:r>
            <a:r>
              <a:rPr lang="nl-NL" dirty="0" err="1"/>
              <a:t>correlation</a:t>
            </a:r>
            <a:r>
              <a:rPr lang="nl-NL" dirty="0"/>
              <a:t>/(co)</a:t>
            </a:r>
            <a:r>
              <a:rPr lang="nl-NL" dirty="0" err="1"/>
              <a:t>variance</a:t>
            </a:r>
            <a:r>
              <a:rPr lang="nl-NL" dirty="0"/>
              <a:t>)</a:t>
            </a:r>
          </a:p>
          <a:p>
            <a:pPr lvl="2">
              <a:buNone/>
            </a:pPr>
            <a:r>
              <a:rPr lang="nl-NL" dirty="0"/>
              <a:t> </a:t>
            </a:r>
          </a:p>
          <a:p>
            <a:pPr lvl="2">
              <a:buNone/>
            </a:pPr>
            <a:r>
              <a:rPr lang="nl-NL" dirty="0"/>
              <a:t>		Latent </a:t>
            </a:r>
            <a:r>
              <a:rPr lang="nl-NL" dirty="0" err="1"/>
              <a:t>variable</a:t>
            </a:r>
            <a:endParaRPr lang="nl-NL" dirty="0"/>
          </a:p>
          <a:p>
            <a:pPr lvl="2">
              <a:buNone/>
            </a:pPr>
            <a:endParaRPr lang="nl-NL" dirty="0"/>
          </a:p>
          <a:p>
            <a:pPr lvl="2">
              <a:buNone/>
            </a:pPr>
            <a:r>
              <a:rPr lang="nl-NL" dirty="0"/>
              <a:t>		Constant (</a:t>
            </a:r>
            <a:r>
              <a:rPr lang="nl-NL" dirty="0" err="1"/>
              <a:t>not</a:t>
            </a:r>
            <a:r>
              <a:rPr lang="nl-NL" dirty="0"/>
              <a:t> a </a:t>
            </a:r>
            <a:r>
              <a:rPr lang="nl-NL" dirty="0" err="1"/>
              <a:t>variable</a:t>
            </a:r>
            <a:r>
              <a:rPr lang="nl-NL" dirty="0"/>
              <a:t>)</a:t>
            </a:r>
          </a:p>
        </p:txBody>
      </p:sp>
      <p:sp>
        <p:nvSpPr>
          <p:cNvPr id="4" name="Rechthoek 3"/>
          <p:cNvSpPr/>
          <p:nvPr/>
        </p:nvSpPr>
        <p:spPr>
          <a:xfrm>
            <a:off x="1403648" y="2708920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" name="Rechte verbindingslijn met pijl 6"/>
          <p:cNvCxnSpPr/>
          <p:nvPr/>
        </p:nvCxnSpPr>
        <p:spPr>
          <a:xfrm>
            <a:off x="1259632" y="3717032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/>
          <p:nvPr/>
        </p:nvCxnSpPr>
        <p:spPr>
          <a:xfrm>
            <a:off x="1187624" y="4509120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al 7"/>
          <p:cNvSpPr/>
          <p:nvPr/>
        </p:nvSpPr>
        <p:spPr>
          <a:xfrm>
            <a:off x="1403648" y="5085184"/>
            <a:ext cx="576064" cy="5760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Gelijkbenige driehoek 8"/>
          <p:cNvSpPr/>
          <p:nvPr/>
        </p:nvSpPr>
        <p:spPr>
          <a:xfrm>
            <a:off x="1403648" y="5949280"/>
            <a:ext cx="648072" cy="47667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747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Structural</a:t>
            </a:r>
            <a:r>
              <a:rPr lang="nl-NL" dirty="0"/>
              <a:t> </a:t>
            </a:r>
            <a:r>
              <a:rPr lang="nl-NL" dirty="0" err="1"/>
              <a:t>Equation</a:t>
            </a:r>
            <a:r>
              <a:rPr lang="nl-NL" dirty="0"/>
              <a:t> </a:t>
            </a:r>
            <a:r>
              <a:rPr lang="nl-NL" b="1" dirty="0" err="1"/>
              <a:t>Modeling</a:t>
            </a:r>
            <a:endParaRPr lang="nl-NL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lnSpcReduction="10000"/>
          </a:bodyPr>
          <a:lstStyle/>
          <a:p>
            <a:r>
              <a:rPr lang="nl-NL" sz="2700" dirty="0"/>
              <a:t>The </a:t>
            </a:r>
            <a:r>
              <a:rPr lang="nl-NL" sz="2700" dirty="0" err="1"/>
              <a:t>arrows</a:t>
            </a:r>
            <a:r>
              <a:rPr lang="nl-NL" sz="2700" dirty="0"/>
              <a:t> in SEM </a:t>
            </a:r>
            <a:r>
              <a:rPr lang="nl-NL" sz="2700" dirty="0" err="1"/>
              <a:t>denote</a:t>
            </a:r>
            <a:r>
              <a:rPr lang="nl-NL" sz="2700" dirty="0"/>
              <a:t> </a:t>
            </a:r>
            <a:r>
              <a:rPr lang="nl-NL" sz="2700" dirty="0" err="1"/>
              <a:t>regression</a:t>
            </a:r>
            <a:r>
              <a:rPr lang="nl-NL" sz="2700" dirty="0"/>
              <a:t> </a:t>
            </a:r>
            <a:r>
              <a:rPr lang="nl-NL" sz="2700" dirty="0" err="1"/>
              <a:t>relationships</a:t>
            </a:r>
            <a:r>
              <a:rPr lang="nl-NL" sz="2700" dirty="0"/>
              <a:t>, of the </a:t>
            </a:r>
            <a:r>
              <a:rPr lang="nl-NL" sz="2700" dirty="0" err="1"/>
              <a:t>linear</a:t>
            </a:r>
            <a:r>
              <a:rPr lang="nl-NL" sz="2700" dirty="0"/>
              <a:t> type</a:t>
            </a:r>
          </a:p>
          <a:p>
            <a:r>
              <a:rPr lang="nl-NL" sz="2700" dirty="0" err="1"/>
              <a:t>Therefore</a:t>
            </a:r>
            <a:r>
              <a:rPr lang="nl-NL" sz="2700" dirty="0"/>
              <a:t>, all </a:t>
            </a:r>
            <a:r>
              <a:rPr lang="nl-NL" sz="2700" dirty="0" err="1"/>
              <a:t>generalized</a:t>
            </a:r>
            <a:r>
              <a:rPr lang="nl-NL" sz="2700" dirty="0"/>
              <a:t> </a:t>
            </a:r>
            <a:r>
              <a:rPr lang="nl-NL" sz="2700" dirty="0" err="1"/>
              <a:t>linear</a:t>
            </a:r>
            <a:r>
              <a:rPr lang="nl-NL" sz="2700" dirty="0"/>
              <a:t> models (</a:t>
            </a:r>
            <a:r>
              <a:rPr lang="nl-NL" sz="2700" dirty="0" err="1"/>
              <a:t>GLMs</a:t>
            </a:r>
            <a:r>
              <a:rPr lang="nl-NL" sz="2700" dirty="0"/>
              <a:t>) </a:t>
            </a:r>
            <a:r>
              <a:rPr lang="nl-NL" sz="2700" dirty="0" err="1"/>
              <a:t>can</a:t>
            </a:r>
            <a:r>
              <a:rPr lang="nl-NL" sz="2700" dirty="0"/>
              <a:t> </a:t>
            </a:r>
            <a:r>
              <a:rPr lang="nl-NL" sz="2700" dirty="0" err="1"/>
              <a:t>also</a:t>
            </a:r>
            <a:r>
              <a:rPr lang="nl-NL" sz="2700" dirty="0"/>
              <a:t> </a:t>
            </a:r>
            <a:r>
              <a:rPr lang="nl-NL" sz="2700" dirty="0" err="1"/>
              <a:t>be</a:t>
            </a:r>
            <a:r>
              <a:rPr lang="nl-NL" sz="2700" dirty="0"/>
              <a:t> </a:t>
            </a:r>
            <a:r>
              <a:rPr lang="nl-NL" sz="2700" dirty="0" err="1"/>
              <a:t>formulated</a:t>
            </a:r>
            <a:r>
              <a:rPr lang="nl-NL" sz="2700" dirty="0"/>
              <a:t> as SEM models, e.g.,</a:t>
            </a:r>
          </a:p>
          <a:p>
            <a:pPr lvl="1"/>
            <a:r>
              <a:rPr lang="nl-NL" sz="2400" dirty="0" err="1"/>
              <a:t>t-test</a:t>
            </a:r>
            <a:endParaRPr lang="nl-NL" sz="2400" dirty="0"/>
          </a:p>
          <a:p>
            <a:pPr lvl="1"/>
            <a:r>
              <a:rPr lang="nl-NL" sz="2400" dirty="0"/>
              <a:t>ANOVA</a:t>
            </a:r>
          </a:p>
          <a:p>
            <a:pPr lvl="1"/>
            <a:r>
              <a:rPr lang="nl-NL" sz="2400" dirty="0"/>
              <a:t>Multiple </a:t>
            </a:r>
            <a:r>
              <a:rPr lang="nl-NL" sz="2400" dirty="0" err="1"/>
              <a:t>linear</a:t>
            </a:r>
            <a:r>
              <a:rPr lang="nl-NL" sz="2400" dirty="0"/>
              <a:t> </a:t>
            </a:r>
            <a:r>
              <a:rPr lang="nl-NL" sz="2400" dirty="0" err="1"/>
              <a:t>regression</a:t>
            </a:r>
            <a:endParaRPr lang="nl-NL" sz="2400" dirty="0"/>
          </a:p>
          <a:p>
            <a:pPr lvl="1"/>
            <a:r>
              <a:rPr lang="nl-NL" sz="2400" dirty="0"/>
              <a:t>Multiple </a:t>
            </a:r>
            <a:r>
              <a:rPr lang="nl-NL" sz="2400" dirty="0" err="1"/>
              <a:t>logistic</a:t>
            </a:r>
            <a:r>
              <a:rPr lang="nl-NL" sz="2400" dirty="0"/>
              <a:t> </a:t>
            </a:r>
            <a:r>
              <a:rPr lang="nl-NL" sz="2400" dirty="0" err="1"/>
              <a:t>regression</a:t>
            </a:r>
            <a:endParaRPr lang="nl-NL" sz="2400" dirty="0"/>
          </a:p>
          <a:p>
            <a:pPr lvl="1"/>
            <a:r>
              <a:rPr lang="nl-NL" sz="2400" dirty="0"/>
              <a:t>…..</a:t>
            </a:r>
          </a:p>
          <a:p>
            <a:r>
              <a:rPr lang="nl-NL" sz="2700" dirty="0" err="1"/>
              <a:t>Also</a:t>
            </a:r>
            <a:r>
              <a:rPr lang="nl-NL" sz="2700" dirty="0"/>
              <a:t>, SEM </a:t>
            </a:r>
            <a:r>
              <a:rPr lang="nl-NL" sz="2700" dirty="0" err="1"/>
              <a:t>can</a:t>
            </a:r>
            <a:r>
              <a:rPr lang="nl-NL" sz="2700" dirty="0"/>
              <a:t> </a:t>
            </a:r>
            <a:r>
              <a:rPr lang="nl-NL" sz="2700" dirty="0" err="1"/>
              <a:t>be</a:t>
            </a:r>
            <a:r>
              <a:rPr lang="nl-NL" sz="2700" dirty="0"/>
              <a:t> </a:t>
            </a:r>
            <a:r>
              <a:rPr lang="nl-NL" sz="2700" dirty="0" err="1"/>
              <a:t>used</a:t>
            </a:r>
            <a:r>
              <a:rPr lang="nl-NL" sz="2700" dirty="0"/>
              <a:t> to </a:t>
            </a:r>
            <a:r>
              <a:rPr lang="nl-NL" sz="2700" dirty="0" err="1"/>
              <a:t>estimate</a:t>
            </a:r>
            <a:r>
              <a:rPr lang="nl-NL" sz="2700" dirty="0"/>
              <a:t> </a:t>
            </a:r>
            <a:r>
              <a:rPr lang="nl-NL" sz="2700" dirty="0" err="1"/>
              <a:t>random-effects</a:t>
            </a:r>
            <a:r>
              <a:rPr lang="nl-NL" sz="2700" dirty="0"/>
              <a:t> (</a:t>
            </a:r>
            <a:r>
              <a:rPr lang="nl-NL" sz="2700" dirty="0" err="1"/>
              <a:t>multi-level</a:t>
            </a:r>
            <a:r>
              <a:rPr lang="nl-NL" sz="2700" dirty="0"/>
              <a:t>) models</a:t>
            </a:r>
          </a:p>
          <a:p>
            <a:pPr lvl="1"/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74762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1637</TotalTime>
  <Words>2252</Words>
  <Application>Microsoft Macintosh PowerPoint</Application>
  <PresentationFormat>On-screen Show (4:3)</PresentationFormat>
  <Paragraphs>363</Paragraphs>
  <Slides>41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Courier New</vt:lpstr>
      <vt:lpstr>Tw Cen MT</vt:lpstr>
      <vt:lpstr>Wingdings</vt:lpstr>
      <vt:lpstr>Wingdings 2</vt:lpstr>
      <vt:lpstr>Median</vt:lpstr>
      <vt:lpstr>Vergelijking</vt:lpstr>
      <vt:lpstr>Latent variable models</vt:lpstr>
      <vt:lpstr>Teachers</vt:lpstr>
      <vt:lpstr>Class outline</vt:lpstr>
      <vt:lpstr>Course schedule</vt:lpstr>
      <vt:lpstr>Course prerequisites</vt:lpstr>
      <vt:lpstr>Course materials</vt:lpstr>
      <vt:lpstr>Structural Equation Modeling</vt:lpstr>
      <vt:lpstr>Structural Equation Modeling</vt:lpstr>
      <vt:lpstr>Structural Equation Modeling</vt:lpstr>
      <vt:lpstr>Example dataset</vt:lpstr>
      <vt:lpstr>Model: t-test</vt:lpstr>
      <vt:lpstr>Model: multiple regression</vt:lpstr>
      <vt:lpstr>Model: SEM</vt:lpstr>
      <vt:lpstr>Model: SEM</vt:lpstr>
      <vt:lpstr>Terminology: SEMs vs GLMs</vt:lpstr>
      <vt:lpstr>Structural Equation Modeling</vt:lpstr>
      <vt:lpstr>Structural Equation Modeling</vt:lpstr>
      <vt:lpstr>Explaining (co)variances: example</vt:lpstr>
      <vt:lpstr>Path analysis: tracing rules correlations</vt:lpstr>
      <vt:lpstr>Example</vt:lpstr>
      <vt:lpstr>Path analysis: tracing rules covariance</vt:lpstr>
      <vt:lpstr>Model-implied covariances</vt:lpstr>
      <vt:lpstr>Model-implied covariances</vt:lpstr>
      <vt:lpstr>Model-implied covariances</vt:lpstr>
      <vt:lpstr>Structural Equation Modeling</vt:lpstr>
      <vt:lpstr>Matrices of a SEM</vt:lpstr>
      <vt:lpstr>Structural and measurement model</vt:lpstr>
      <vt:lpstr>Some matrix algebra</vt:lpstr>
      <vt:lpstr>Endogenous vs exogenous variables</vt:lpstr>
      <vt:lpstr>(error) variances often not explicitly depicted</vt:lpstr>
      <vt:lpstr>Error terms</vt:lpstr>
      <vt:lpstr>Causation</vt:lpstr>
      <vt:lpstr>Path &amp; partial regression coefficients</vt:lpstr>
      <vt:lpstr>Standardized coefficients</vt:lpstr>
      <vt:lpstr>Parameter estimation</vt:lpstr>
      <vt:lpstr>SEM using lavaan</vt:lpstr>
      <vt:lpstr>Lavaan model syntax</vt:lpstr>
      <vt:lpstr>Lavaan model syntax</vt:lpstr>
      <vt:lpstr>Lavaan model syntax</vt:lpstr>
      <vt:lpstr>Lavaan Examples</vt:lpstr>
      <vt:lpstr>Exercises</vt:lpstr>
    </vt:vector>
  </TitlesOfParts>
  <Company>Universiteit Leiden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variable models</dc:title>
  <dc:creator>Fokkema</dc:creator>
  <cp:lastModifiedBy>Karch</cp:lastModifiedBy>
  <cp:revision>130</cp:revision>
  <dcterms:created xsi:type="dcterms:W3CDTF">2016-11-16T16:51:00Z</dcterms:created>
  <dcterms:modified xsi:type="dcterms:W3CDTF">2020-07-03T16:23:16Z</dcterms:modified>
</cp:coreProperties>
</file>