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335" r:id="rId4"/>
    <p:sldId id="336" r:id="rId5"/>
    <p:sldId id="337" r:id="rId6"/>
    <p:sldId id="338" r:id="rId7"/>
    <p:sldId id="266" r:id="rId8"/>
    <p:sldId id="267" r:id="rId9"/>
    <p:sldId id="268" r:id="rId10"/>
    <p:sldId id="269" r:id="rId11"/>
    <p:sldId id="270" r:id="rId12"/>
    <p:sldId id="315" r:id="rId13"/>
    <p:sldId id="272" r:id="rId14"/>
    <p:sldId id="273" r:id="rId15"/>
    <p:sldId id="316" r:id="rId16"/>
    <p:sldId id="329" r:id="rId17"/>
    <p:sldId id="298" r:id="rId18"/>
    <p:sldId id="299" r:id="rId19"/>
    <p:sldId id="300" r:id="rId20"/>
    <p:sldId id="308" r:id="rId21"/>
    <p:sldId id="302" r:id="rId22"/>
    <p:sldId id="339" r:id="rId23"/>
    <p:sldId id="276" r:id="rId24"/>
    <p:sldId id="277" r:id="rId25"/>
    <p:sldId id="283" r:id="rId26"/>
    <p:sldId id="285" r:id="rId27"/>
    <p:sldId id="284" r:id="rId28"/>
    <p:sldId id="286" r:id="rId29"/>
    <p:sldId id="307" r:id="rId30"/>
    <p:sldId id="328" r:id="rId31"/>
    <p:sldId id="327" r:id="rId32"/>
    <p:sldId id="290" r:id="rId33"/>
    <p:sldId id="291" r:id="rId34"/>
    <p:sldId id="292" r:id="rId35"/>
    <p:sldId id="293" r:id="rId36"/>
    <p:sldId id="303" r:id="rId37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/>
    <p:restoredTop sz="50000" autoAdjust="0"/>
  </p:normalViewPr>
  <p:slideViewPr>
    <p:cSldViewPr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Give them password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does not have the book?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20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are you?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why are you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59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03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58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4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03-07-20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03-07-20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03-07-20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03-07-20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03-07-20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03-07-20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03-07-20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03-07-20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03-07-20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03-07-20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03-07-20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03-07-20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avaan.ugent.be/tutorial/index.html" TargetMode="External"/><Relationship Id="rId2" Type="http://schemas.openxmlformats.org/officeDocument/2006/relationships/hyperlink" Target="http://blogs.baylor.edu/rlatentvariable/sample-page/r-synta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Variables in the model:</a:t>
            </a:r>
          </a:p>
          <a:p>
            <a:pPr marL="0" indent="0">
              <a:buNone/>
            </a:pPr>
            <a:endParaRPr lang="nl-NL" sz="5000" b="1" dirty="0"/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</a:rPr>
              <a:t>S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endParaRPr lang="nl-NL" sz="2400" dirty="0">
              <a:solidFill>
                <a:prstClr val="black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/>
              </a:p>
              <a:p>
                <a:r>
                  <a:rPr lang="nl-NL" sz="2400" dirty="0" err="1"/>
                  <a:t>Dependent</a:t>
                </a:r>
                <a:r>
                  <a:rPr lang="nl-NL" sz="2400" dirty="0"/>
                  <a:t>:</a:t>
                </a:r>
              </a:p>
              <a:p>
                <a:pPr lvl="1"/>
                <a:r>
                  <a:rPr lang="nl-NL" sz="2100" dirty="0"/>
                  <a:t>GPA in 10th </a:t>
                </a:r>
                <a:r>
                  <a:rPr lang="nl-NL" sz="2100" dirty="0" err="1"/>
                  <a:t>grade</a:t>
                </a:r>
                <a:endParaRPr lang="nl-NL" sz="2100" dirty="0"/>
              </a:p>
              <a:p>
                <a:r>
                  <a:rPr lang="nl-NL" sz="2400" dirty="0"/>
                  <a:t>Independent:</a:t>
                </a:r>
              </a:p>
              <a:p>
                <a:pPr lvl="1"/>
                <a:r>
                  <a:rPr lang="nl-NL" sz="2100" dirty="0" err="1"/>
                  <a:t>ethnicity</a:t>
                </a:r>
                <a:r>
                  <a:rPr lang="nl-NL" sz="2100" dirty="0"/>
                  <a:t> (</a:t>
                </a:r>
                <a:r>
                  <a:rPr lang="en-US" sz="2100" dirty="0"/>
                  <a:t>0=ethnic minority; 1=ethnic majority</a:t>
                </a:r>
                <a:r>
                  <a:rPr lang="nl-NL" sz="2100" dirty="0"/>
                  <a:t>)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</a:rPr>
                      <m:t>=0.4646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400" dirty="0"/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700" dirty="0"/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/>
              </a:p>
              <a:p>
                <a:pPr marL="685800" lvl="2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  <a:endParaRPr lang="en-US" sz="6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</a:rPr>
                  <a:t> (</a:t>
                </a:r>
                <a:r>
                  <a:rPr lang="nl-NL" sz="2000" dirty="0"/>
                  <a:t>R</a:t>
                </a:r>
                <a:r>
                  <a:rPr lang="nl-NL" sz="2000" baseline="30000" dirty="0"/>
                  <a:t>2</a:t>
                </a:r>
                <a:r>
                  <a:rPr lang="nl-NL" sz="2000" dirty="0">
                    <a:solidFill>
                      <a:prstClr val="black"/>
                    </a:solidFill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or 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</a:t>
                </a:r>
                <a:r>
                  <a:rPr lang="en-US" sz="2000" dirty="0" err="1"/>
                  <a:t>wh</a:t>
                </a:r>
                <a:r>
                  <a:rPr lang="en-US" sz="2000" dirty="0"/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is now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 rotWithShape="1">
                <a:blip r:embed="rId3"/>
                <a:stretch>
                  <a:fillRect r="-149" b="-1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</a:rPr>
                  <a:t> grade</a:t>
                </a:r>
                <a:endParaRPr lang="nl-NL" sz="21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</a:rPr>
                  <a:t>Regression estimates are still a vector of partial regression coefficients, need matrix algebra  and optimization to compute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endParaRPr lang="nl-NL" sz="19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  <a:endParaRPr lang="en-US" sz="1700" dirty="0">
                  <a:solidFill>
                    <a:prstClr val="black"/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</a:rPr>
                  <a:t> 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To fit a SEM in 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A dataset,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Raw</a:t>
            </a:r>
            <a:r>
              <a:rPr lang="nl-NL" dirty="0"/>
              <a:t> data,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R (most </a:t>
            </a:r>
            <a:r>
              <a:rPr lang="nl-NL" dirty="0" err="1"/>
              <a:t>often</a:t>
            </a:r>
            <a:r>
              <a:rPr lang="nl-NL" dirty="0"/>
              <a:t> the case in </a:t>
            </a:r>
            <a:r>
              <a:rPr lang="nl-NL" dirty="0" err="1"/>
              <a:t>practice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Covariance</a:t>
            </a:r>
            <a:r>
              <a:rPr lang="nl-NL" dirty="0"/>
              <a:t> or </a:t>
            </a:r>
            <a:r>
              <a:rPr lang="nl-NL" dirty="0" err="1"/>
              <a:t>correlation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or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the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A model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string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parameters (</a:t>
            </a:r>
            <a:r>
              <a:rPr lang="nl-NL" dirty="0" err="1"/>
              <a:t>associations</a:t>
            </a:r>
            <a:r>
              <a:rPr lang="nl-NL" dirty="0"/>
              <a:t>) are </a:t>
            </a:r>
            <a:r>
              <a:rPr lang="nl-NL" dirty="0" err="1"/>
              <a:t>restricted</a:t>
            </a:r>
            <a:r>
              <a:rPr lang="nl-NL" dirty="0"/>
              <a:t> (e.g., </a:t>
            </a:r>
            <a:r>
              <a:rPr lang="nl-NL" dirty="0" err="1"/>
              <a:t>to</a:t>
            </a:r>
            <a:r>
              <a:rPr lang="nl-NL" dirty="0"/>
              <a:t> a constant like 1 or 0, 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equality</a:t>
            </a:r>
            <a:r>
              <a:rPr lang="nl-NL" dirty="0"/>
              <a:t>) or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 model syntax</a:t>
            </a:r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75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755576" y="213285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537321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15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are (the </a:t>
            </a:r>
            <a:r>
              <a:rPr lang="nl-NL" dirty="0" err="1"/>
              <a:t>only</a:t>
            </a:r>
            <a:r>
              <a:rPr lang="nl-NL" dirty="0"/>
              <a:t>) latent variables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have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explicitly</a:t>
            </a:r>
            <a:endParaRPr lang="nl-NL" dirty="0"/>
          </a:p>
          <a:p>
            <a:pPr lvl="1"/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default</a:t>
            </a:r>
            <a:r>
              <a:rPr lang="nl-NL" dirty="0"/>
              <a:t>,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(e.g., B in the </a:t>
            </a:r>
            <a:r>
              <a:rPr lang="nl-NL" dirty="0" err="1"/>
              <a:t>first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of 1, and the </a:t>
            </a:r>
            <a:r>
              <a:rPr lang="nl-NL" dirty="0" err="1"/>
              <a:t>variance</a:t>
            </a:r>
            <a:r>
              <a:rPr lang="nl-NL" dirty="0"/>
              <a:t> of the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endParaRPr lang="nl-NL" dirty="0"/>
          </a:p>
          <a:p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variables are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lvl="1"/>
            <a:r>
              <a:rPr lang="nl-NL" dirty="0"/>
              <a:t>To set to zero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multiply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zero, e.g.: </a:t>
            </a:r>
          </a:p>
          <a:p>
            <a:pPr lvl="2"/>
            <a:r>
              <a:rPr lang="nl-NL" dirty="0">
                <a:latin typeface="Courier New" pitchFamily="49" charset="0"/>
                <a:cs typeface="Courier New" pitchFamily="49" charset="0"/>
              </a:rPr>
              <a:t>A ~~ 0*B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25219" r="21693" b="58046"/>
          <a:stretch>
            <a:fillRect/>
          </a:stretch>
        </p:blipFill>
        <p:spPr bwMode="auto">
          <a:xfrm>
            <a:off x="611560" y="1628800"/>
            <a:ext cx="79928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79359" r="21693" b="9813"/>
          <a:stretch>
            <a:fillRect/>
          </a:stretch>
        </p:blipFill>
        <p:spPr bwMode="auto">
          <a:xfrm>
            <a:off x="611560" y="2852936"/>
            <a:ext cx="79928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6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Teachers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Dr. Marjolein Fokkema</a:t>
            </a:r>
          </a:p>
          <a:p>
            <a:pPr>
              <a:buNone/>
            </a:pPr>
            <a:r>
              <a:rPr lang="nl-NL" dirty="0" err="1"/>
              <a:t>m.fokkema@fsw.leidenuniv.nl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Dr. Julian Karch</a:t>
            </a:r>
          </a:p>
          <a:p>
            <a:pPr>
              <a:buNone/>
            </a:pPr>
            <a:r>
              <a:rPr lang="nl-NL" dirty="0" err="1"/>
              <a:t>j.d.karch@fsw.leidenuniv.nl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 err="1"/>
              <a:t>Methodology</a:t>
            </a:r>
            <a:r>
              <a:rPr lang="nl-NL" dirty="0"/>
              <a:t> and </a:t>
            </a:r>
            <a:r>
              <a:rPr lang="nl-NL" dirty="0" err="1"/>
              <a:t>Statistics</a:t>
            </a:r>
            <a:r>
              <a:rPr lang="nl-NL" dirty="0"/>
              <a:t> Unit</a:t>
            </a:r>
          </a:p>
          <a:p>
            <a:pPr>
              <a:buNone/>
            </a:pPr>
            <a:r>
              <a:rPr lang="nl-NL" dirty="0"/>
              <a:t>Leiden </a:t>
            </a:r>
            <a:r>
              <a:rPr lang="nl-NL" dirty="0" err="1"/>
              <a:t>University</a:t>
            </a:r>
            <a:endParaRPr lang="nl-NL" dirty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53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967-42A6-944B-B1A7-DB9FA1B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61F8-06EE-6244-B90C-B1C6E6386E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 time!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Exercise 2.1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</a:t>
            </a:r>
            <a:r>
              <a:rPr lang="nl-NL" dirty="0" err="1"/>
              <a:t>or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/>
              <a:t>More </a:t>
            </a:r>
            <a:r>
              <a:rPr lang="nl-NL" dirty="0" err="1"/>
              <a:t>specifically</a:t>
            </a:r>
            <a:r>
              <a:rPr lang="nl-NL" dirty="0"/>
              <a:t>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18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With SEM, we </a:t>
                </a:r>
                <a:r>
                  <a:rPr lang="nl-NL" dirty="0" err="1"/>
                  <a:t>obtain</a:t>
                </a:r>
                <a:r>
                  <a:rPr lang="nl-NL" dirty="0"/>
                  <a:t> a </a:t>
                </a:r>
                <a:r>
                  <a:rPr lang="nl-NL" dirty="0" err="1"/>
                  <a:t>fitted</a:t>
                </a:r>
                <a:r>
                  <a:rPr lang="nl-NL" dirty="0"/>
                  <a:t> model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minimizes</a:t>
                </a:r>
                <a:r>
                  <a:rPr lang="nl-NL" dirty="0"/>
                  <a:t> the </a:t>
                </a:r>
                <a:r>
                  <a:rPr lang="nl-NL" dirty="0" err="1"/>
                  <a:t>difference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sample matrix of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 err="1"/>
                  <a:t>population</a:t>
                </a:r>
                <a:r>
                  <a:rPr lang="nl-NL" dirty="0"/>
                  <a:t> matrix of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addition</a:t>
                </a:r>
                <a:r>
                  <a:rPr lang="nl-NL" dirty="0"/>
                  <a:t>, we </a:t>
                </a:r>
                <a:r>
                  <a:rPr lang="nl-NL" dirty="0" err="1"/>
                  <a:t>try</a:t>
                </a:r>
                <a:r>
                  <a:rPr lang="nl-NL" dirty="0"/>
                  <a:t> to keep the model </a:t>
                </a:r>
                <a:r>
                  <a:rPr lang="nl-NL" dirty="0" err="1"/>
                  <a:t>parsimoneous</a:t>
                </a:r>
                <a:r>
                  <a:rPr lang="nl-NL" dirty="0"/>
                  <a:t> </a:t>
                </a:r>
                <a:r>
                  <a:rPr lang="nl-NL" dirty="0" err="1"/>
                  <a:t>through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</a:t>
                </a:r>
                <a:r>
                  <a:rPr lang="nl-NL" dirty="0" err="1"/>
                  <a:t>restrictions</a:t>
                </a:r>
                <a:r>
                  <a:rPr lang="nl-NL" dirty="0"/>
                  <a:t> (i.e., </a:t>
                </a:r>
                <a:r>
                  <a:rPr lang="nl-NL" dirty="0" err="1"/>
                  <a:t>specifying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model)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r>
                  <a:rPr lang="nl-NL" dirty="0"/>
                  <a:t> are </a:t>
                </a:r>
                <a:r>
                  <a:rPr lang="nl-NL" dirty="0" err="1"/>
                  <a:t>estimated</a:t>
                </a:r>
                <a:endParaRPr lang="nl-NL" dirty="0"/>
              </a:p>
              <a:p>
                <a:r>
                  <a:rPr lang="nl-NL" dirty="0"/>
                  <a:t>These </a:t>
                </a:r>
                <a:r>
                  <a:rPr lang="nl-NL" dirty="0" err="1"/>
                  <a:t>covariance</a:t>
                </a:r>
                <a:r>
                  <a:rPr lang="nl-NL" dirty="0"/>
                  <a:t> matrices </a:t>
                </a:r>
                <a:r>
                  <a:rPr lang="nl-NL" dirty="0" err="1"/>
                  <a:t>contain</a:t>
                </a:r>
                <a:r>
                  <a:rPr lang="nl-NL" dirty="0"/>
                  <a:t> all (co)</a:t>
                </a:r>
                <a:r>
                  <a:rPr lang="nl-NL" dirty="0" err="1"/>
                  <a:t>variances</a:t>
                </a:r>
                <a:r>
                  <a:rPr lang="nl-NL" dirty="0"/>
                  <a:t> of the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</a:t>
                </a:r>
                <a:r>
                  <a:rPr lang="nl-NL" dirty="0" err="1"/>
                  <a:t>the</a:t>
                </a:r>
                <a:r>
                  <a:rPr lang="nl-NL" dirty="0"/>
                  <a:t> model. </a:t>
                </a:r>
                <a:r>
                  <a:rPr lang="nl-NL" dirty="0" err="1"/>
                  <a:t>Note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are </a:t>
                </a:r>
                <a:r>
                  <a:rPr lang="nl-NL" dirty="0" err="1"/>
                  <a:t>always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r>
                  <a:rPr lang="nl-NL" dirty="0"/>
                  <a:t>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x,y</a:t>
                </a:r>
                <a:r>
                  <a:rPr lang="nl-NL" dirty="0"/>
                  <a:t>)=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y,x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have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variables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diagonal</a:t>
                </a:r>
                <a:r>
                  <a:rPr lang="nl-NL" dirty="0"/>
                  <a:t>. I.e.,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x,x</a:t>
                </a:r>
                <a:r>
                  <a:rPr lang="nl-NL" dirty="0"/>
                  <a:t>) = var(x)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2"/>
                <a:stretch>
                  <a:fillRect l="-374" t="-1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3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/>
                  <a:t>Variables in the model: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Observed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:r>
                  <a:rPr lang="nl-NL" sz="2600" b="1" dirty="0"/>
                  <a:t>S</a:t>
                </a:r>
                <a:r>
                  <a:rPr lang="nl-NL" sz="2600" dirty="0"/>
                  <a:t>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Once</a:t>
                </a:r>
                <a:r>
                  <a:rPr lang="nl-NL" sz="2600" dirty="0"/>
                  <a:t> the model is </a:t>
                </a:r>
                <a:r>
                  <a:rPr lang="nl-NL" sz="2600" dirty="0" err="1"/>
                  <a:t>estimated</a:t>
                </a:r>
                <a:r>
                  <a:rPr lang="nl-NL" sz="2600" dirty="0"/>
                  <a:t>, the model-</a:t>
                </a:r>
                <a:r>
                  <a:rPr lang="nl-NL" sz="2600" dirty="0" err="1"/>
                  <a:t>implied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can </a:t>
                </a:r>
                <a:r>
                  <a:rPr lang="nl-NL" sz="2600" dirty="0" err="1"/>
                  <a:t>be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calculated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using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path</a:t>
                </a:r>
                <a:r>
                  <a:rPr lang="nl-NL" sz="2600" dirty="0"/>
                  <a:t> analysis, or </a:t>
                </a:r>
                <a:r>
                  <a:rPr lang="nl-NL" sz="2600" dirty="0" err="1"/>
                  <a:t>equivalently</a:t>
                </a:r>
                <a:r>
                  <a:rPr lang="nl-NL" sz="2600" dirty="0"/>
                  <a:t>, matrix algebra</a:t>
                </a:r>
              </a:p>
              <a:p>
                <a:endParaRPr lang="nl-NL" sz="26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9" t="-1221" b="-82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7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Matrices of a SEM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A SEM model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matrices of parameters</a:t>
            </a:r>
          </a:p>
          <a:p>
            <a:r>
              <a:rPr lang="nl-NL" dirty="0"/>
              <a:t>Let P </a:t>
            </a:r>
            <a:r>
              <a:rPr lang="nl-NL" dirty="0" err="1"/>
              <a:t>be</a:t>
            </a:r>
            <a:r>
              <a:rPr lang="nl-NL" dirty="0"/>
              <a:t>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observed</a:t>
            </a:r>
            <a:r>
              <a:rPr lang="nl-NL" dirty="0"/>
              <a:t> variables in the model</a:t>
            </a:r>
          </a:p>
          <a:p>
            <a:r>
              <a:rPr lang="nl-NL" dirty="0"/>
              <a:t>In the </a:t>
            </a:r>
            <a:r>
              <a:rPr lang="nl-NL" dirty="0" err="1"/>
              <a:t>earlier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(</a:t>
            </a:r>
            <a:r>
              <a:rPr lang="nl-NL" dirty="0" err="1"/>
              <a:t>involving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</a:t>
            </a:r>
            <a:r>
              <a:rPr lang="nl-NL" dirty="0" err="1"/>
              <a:t>only</a:t>
            </a:r>
            <a:r>
              <a:rPr lang="nl-NL" dirty="0"/>
              <a:t>), we have</a:t>
            </a:r>
          </a:p>
          <a:p>
            <a:pPr lvl="1"/>
            <a:r>
              <a:rPr lang="el-GR" b="1" dirty="0"/>
              <a:t>β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, </a:t>
            </a:r>
            <a:r>
              <a:rPr lang="nl-NL" dirty="0" err="1"/>
              <a:t>relating</a:t>
            </a:r>
            <a:r>
              <a:rPr lang="nl-NL" dirty="0"/>
              <a:t> predictor to </a:t>
            </a:r>
            <a:r>
              <a:rPr lang="nl-NL" dirty="0" err="1"/>
              <a:t>criterion</a:t>
            </a:r>
            <a:r>
              <a:rPr lang="nl-NL" dirty="0"/>
              <a:t> variables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</a:t>
            </a:r>
            <a:r>
              <a:rPr lang="nl-NL" dirty="0" err="1"/>
              <a:t>single-headed</a:t>
            </a:r>
            <a:r>
              <a:rPr lang="nl-NL" dirty="0"/>
              <a:t> 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non-symmetric</a:t>
            </a:r>
            <a:endParaRPr lang="nl-NL" dirty="0"/>
          </a:p>
          <a:p>
            <a:pPr lvl="1"/>
            <a:r>
              <a:rPr lang="nl-NL" b="1" dirty="0"/>
              <a:t>Ψ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(co)</a:t>
            </a:r>
            <a:r>
              <a:rPr lang="nl-NL" dirty="0" err="1"/>
              <a:t>variances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double </a:t>
            </a:r>
            <a:r>
              <a:rPr lang="nl-NL" dirty="0" err="1"/>
              <a:t>headed</a:t>
            </a:r>
            <a:r>
              <a:rPr lang="nl-NL" dirty="0"/>
              <a:t> (</a:t>
            </a:r>
            <a:r>
              <a:rPr lang="nl-NL" dirty="0" err="1"/>
              <a:t>undirected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symmetric</a:t>
            </a:r>
            <a:endParaRPr lang="nl-NL" dirty="0"/>
          </a:p>
          <a:p>
            <a:r>
              <a:rPr lang="el-GR" b="1" dirty="0"/>
              <a:t>β</a:t>
            </a:r>
            <a:r>
              <a:rPr lang="nl-NL" dirty="0"/>
              <a:t> and </a:t>
            </a:r>
            <a:r>
              <a:rPr lang="el-GR" b="1" dirty="0">
                <a:latin typeface="Calibri"/>
              </a:rPr>
              <a:t>Ψ</a:t>
            </a:r>
            <a:r>
              <a:rPr lang="nl-NL" b="1" dirty="0">
                <a:latin typeface="Calibri"/>
              </a:rPr>
              <a:t> </a:t>
            </a:r>
            <a:r>
              <a:rPr lang="nl-NL" dirty="0" err="1"/>
              <a:t>describe</a:t>
            </a:r>
            <a:r>
              <a:rPr lang="nl-NL" dirty="0"/>
              <a:t> the </a:t>
            </a:r>
            <a:r>
              <a:rPr lang="nl-NL" b="1" dirty="0" err="1"/>
              <a:t>structural</a:t>
            </a:r>
            <a:r>
              <a:rPr lang="nl-NL" dirty="0"/>
              <a:t> model</a:t>
            </a:r>
          </a:p>
          <a:p>
            <a:r>
              <a:rPr lang="nl-NL" dirty="0" err="1"/>
              <a:t>Often</a:t>
            </a:r>
            <a:r>
              <a:rPr lang="nl-NL" dirty="0"/>
              <a:t>, SEM models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a </a:t>
            </a:r>
            <a:r>
              <a:rPr lang="nl-NL" b="1" dirty="0" err="1"/>
              <a:t>measurement</a:t>
            </a:r>
            <a:r>
              <a:rPr lang="nl-NL" b="1" dirty="0"/>
              <a:t> </a:t>
            </a:r>
            <a:r>
              <a:rPr lang="nl-NL" dirty="0"/>
              <a:t>model (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el-GR" b="1" dirty="0">
                <a:latin typeface="Calibri"/>
              </a:rPr>
              <a:t>Λ</a:t>
            </a:r>
            <a:r>
              <a:rPr lang="nl-NL" dirty="0">
                <a:latin typeface="Calibri"/>
              </a:rPr>
              <a:t> </a:t>
            </a:r>
            <a:r>
              <a:rPr lang="nl-NL" dirty="0" err="1">
                <a:latin typeface="Calibri"/>
              </a:rPr>
              <a:t>and</a:t>
            </a:r>
            <a:r>
              <a:rPr lang="nl-NL" dirty="0">
                <a:latin typeface="Calibri"/>
              </a:rPr>
              <a:t> </a:t>
            </a:r>
            <a:r>
              <a:rPr lang="el-GR" b="1" dirty="0">
                <a:latin typeface="Calibri"/>
              </a:rPr>
              <a:t>Θ</a:t>
            </a:r>
            <a:r>
              <a:rPr lang="en-US" b="1" dirty="0">
                <a:latin typeface="Calibri"/>
              </a:rPr>
              <a:t>;</a:t>
            </a:r>
            <a:r>
              <a:rPr lang="nl-NL" dirty="0"/>
              <a:t> </a:t>
            </a:r>
            <a:r>
              <a:rPr lang="nl-NL" dirty="0" err="1"/>
              <a:t>introduced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afternoon</a:t>
            </a:r>
            <a:r>
              <a:rPr lang="nl-NL" dirty="0"/>
              <a:t>)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ergelijking" r:id="rId3" imgW="114120" imgH="215640" progId="Equation.3">
                  <p:embed/>
                </p:oleObj>
              </mc:Choice>
              <mc:Fallback>
                <p:oleObj name="Vergelijking" r:id="rId3" imgW="114120" imgH="21564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4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4" cstate="print"/>
          <a:srcRect l="9879" t="6233" r="10371" b="3581"/>
          <a:stretch>
            <a:fillRect/>
          </a:stretch>
        </p:blipFill>
        <p:spPr bwMode="auto">
          <a:xfrm>
            <a:off x="4211960" y="1628800"/>
            <a:ext cx="4272439" cy="32789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Structural</a:t>
            </a:r>
            <a:r>
              <a:rPr lang="nl-NL" dirty="0"/>
              <a:t> model (no </a:t>
            </a:r>
            <a:r>
              <a:rPr lang="nl-NL" dirty="0" err="1"/>
              <a:t>measurement</a:t>
            </a:r>
            <a:r>
              <a:rPr lang="nl-NL" dirty="0"/>
              <a:t> model)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ergelijking" r:id="rId5" imgW="114120" imgH="215640" progId="Equation.3">
                  <p:embed/>
                </p:oleObj>
              </mc:Choice>
              <mc:Fallback>
                <p:oleObj name="Vergelijking" r:id="rId5" imgW="114120" imgH="21564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017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components of SEMs are distinguished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structural model</a:t>
            </a:r>
            <a:r>
              <a:rPr lang="en-US" dirty="0"/>
              <a:t> showing potential causal dependencies between endogenous and exogenous variables</a:t>
            </a:r>
          </a:p>
          <a:p>
            <a:pPr lvl="2"/>
            <a:r>
              <a:rPr lang="en-US" dirty="0"/>
              <a:t>path diagrams can be viewed as SEMs that contain only the structural part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measurement model</a:t>
            </a:r>
            <a:r>
              <a:rPr lang="en-US" dirty="0"/>
              <a:t> showing the relations between latent variables and their indicators</a:t>
            </a:r>
          </a:p>
          <a:p>
            <a:pPr lvl="2"/>
            <a:r>
              <a:rPr lang="en-US" dirty="0"/>
              <a:t>exploratory and confirmatory factor analysis models contain only the measurement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matrix algebra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In </a:t>
            </a:r>
            <a:r>
              <a:rPr lang="nl-NL" dirty="0" err="1"/>
              <a:t>lavaan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SEMs</a:t>
            </a:r>
            <a:r>
              <a:rPr lang="nl-NL" dirty="0"/>
              <a:t> are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parameter matrices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sigma_hat</a:t>
            </a:r>
            <a:r>
              <a:rPr lang="nl-NL" dirty="0"/>
              <a:t>):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Today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no </a:t>
            </a:r>
            <a:r>
              <a:rPr lang="nl-NL" dirty="0" err="1"/>
              <a:t>measurement</a:t>
            </a:r>
            <a:r>
              <a:rPr lang="nl-NL" dirty="0"/>
              <a:t> part,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simplifies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is </a:t>
            </a:r>
            <a:r>
              <a:rPr lang="nl-NL" dirty="0" err="1"/>
              <a:t>exactly</a:t>
            </a:r>
            <a:r>
              <a:rPr lang="nl-NL" dirty="0"/>
              <a:t> the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as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to </a:t>
            </a:r>
            <a:r>
              <a:rPr lang="nl-NL" dirty="0" err="1"/>
              <a:t>calculate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  <a:p>
            <a:pPr lvl="1"/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variables, </a:t>
            </a:r>
            <a:r>
              <a:rPr lang="nl-NL" dirty="0" err="1"/>
              <a:t>path</a:t>
            </a:r>
            <a:r>
              <a:rPr lang="nl-NL" dirty="0"/>
              <a:t> analysis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tedious</a:t>
            </a:r>
            <a:r>
              <a:rPr lang="nl-NL" dirty="0"/>
              <a:t> and error </a:t>
            </a:r>
            <a:r>
              <a:rPr lang="nl-NL" dirty="0" err="1"/>
              <a:t>prone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5616" y="2636912"/>
          <a:ext cx="5123632" cy="65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Vergelijking" r:id="rId3" imgW="2095200" imgH="266400" progId="Equation.3">
                  <p:embed/>
                </p:oleObj>
              </mc:Choice>
              <mc:Fallback>
                <p:oleObj name="Vergelijking" r:id="rId3" imgW="2095200" imgH="266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5123632" cy="651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187624" y="4221088"/>
          <a:ext cx="3843213" cy="64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ergelijking" r:id="rId5" imgW="1511280" imgH="266400" progId="Equation.3">
                  <p:embed/>
                </p:oleObj>
              </mc:Choice>
              <mc:Fallback>
                <p:oleObj name="Vergelijking" r:id="rId5" imgW="1511280" imgH="2664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3843213" cy="643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1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:						S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>
                <a:blip r:embed="rId2"/>
                <a:stretch>
                  <a:fillRect l="-1713" t="-14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539552" y="5496774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75806FA-0E04-4B4D-AE30-50C238384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5094728" y="5575738"/>
            <a:ext cx="3744416" cy="9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</a:t>
            </a:r>
            <a:r>
              <a:rPr lang="nl-NL" dirty="0"/>
              <a:t> </a:t>
            </a:r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administrative</a:t>
            </a:r>
            <a:r>
              <a:rPr lang="nl-NL" dirty="0"/>
              <a:t> stuff</a:t>
            </a:r>
          </a:p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b="1" dirty="0" err="1"/>
              <a:t>structural</a:t>
            </a:r>
            <a:r>
              <a:rPr lang="nl-NL" b="1" dirty="0"/>
              <a:t> </a:t>
            </a:r>
            <a:r>
              <a:rPr lang="nl-NL" b="1" dirty="0" err="1"/>
              <a:t>equation</a:t>
            </a:r>
            <a:r>
              <a:rPr lang="nl-NL" b="1" dirty="0"/>
              <a:t> </a:t>
            </a:r>
            <a:r>
              <a:rPr lang="nl-NL" b="1" dirty="0" err="1"/>
              <a:t>modeling</a:t>
            </a:r>
            <a:r>
              <a:rPr lang="nl-NL" b="1" dirty="0"/>
              <a:t> (SEM)</a:t>
            </a:r>
          </a:p>
          <a:p>
            <a:r>
              <a:rPr lang="nl-NL" dirty="0" err="1"/>
              <a:t>Selected</a:t>
            </a:r>
            <a:r>
              <a:rPr lang="nl-NL" dirty="0"/>
              <a:t> topics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chapter</a:t>
            </a:r>
            <a:r>
              <a:rPr lang="nl-NL" dirty="0"/>
              <a:t> 2 of </a:t>
            </a:r>
            <a:r>
              <a:rPr lang="nl-NL" dirty="0" err="1"/>
              <a:t>Beaujean</a:t>
            </a:r>
            <a:endParaRPr lang="nl-NL" dirty="0"/>
          </a:p>
          <a:p>
            <a:r>
              <a:rPr lang="nl-NL" dirty="0" err="1"/>
              <a:t>Exercises</a:t>
            </a:r>
            <a:r>
              <a:rPr lang="nl-NL" dirty="0"/>
              <a:t> / lab </a:t>
            </a:r>
            <a:r>
              <a:rPr lang="nl-NL" dirty="0" err="1"/>
              <a:t>session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1100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 of exogenous variables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structure often omitted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structure only</a:t>
                </a:r>
              </a:p>
              <a:p>
                <a:pPr algn="ctr"/>
                <a:r>
                  <a:rPr lang="en-US" sz="1600" dirty="0"/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and mean structure</a:t>
                </a:r>
              </a:p>
              <a:p>
                <a:pPr algn="ctr"/>
                <a:r>
                  <a:rPr lang="en-US" sz="1600" dirty="0"/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 rotWithShape="1"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(sample)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lvl="1"/>
            <a:r>
              <a:rPr lang="en-US" dirty="0"/>
              <a:t>Therefore, a variable that has an error/disturbance term is an endogenous variable</a:t>
            </a:r>
          </a:p>
          <a:p>
            <a:pPr lvl="1"/>
            <a:r>
              <a:rPr lang="en-US" dirty="0"/>
              <a:t>Errors/disturbance terms are always exogenous (have no incoming directional arrows)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Causation</a:t>
            </a:r>
            <a:r>
              <a:rPr lang="nl-NL" dirty="0"/>
              <a:t> is a </a:t>
            </a:r>
            <a:r>
              <a:rPr lang="nl-NL" dirty="0" err="1"/>
              <a:t>function</a:t>
            </a:r>
            <a:r>
              <a:rPr lang="nl-NL" dirty="0"/>
              <a:t> of the research design, and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Both models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fit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 </a:t>
            </a:r>
            <a:r>
              <a:rPr lang="nl-NL" dirty="0" err="1"/>
              <a:t>equally</a:t>
            </a:r>
            <a:r>
              <a:rPr lang="nl-NL" dirty="0"/>
              <a:t> well, </a:t>
            </a:r>
            <a:r>
              <a:rPr lang="nl-NL" dirty="0" err="1"/>
              <a:t>it</a:t>
            </a:r>
            <a:r>
              <a:rPr lang="nl-NL" dirty="0"/>
              <a:t> is up to the researcher to </a:t>
            </a:r>
            <a:r>
              <a:rPr lang="nl-NL" dirty="0" err="1"/>
              <a:t>decide</a:t>
            </a:r>
            <a:r>
              <a:rPr lang="nl-NL" dirty="0"/>
              <a:t> on the </a:t>
            </a:r>
            <a:r>
              <a:rPr lang="nl-NL" dirty="0" err="1"/>
              <a:t>direction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arrows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But </a:t>
            </a:r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different in </a:t>
            </a:r>
            <a:r>
              <a:rPr lang="nl-NL" dirty="0" err="1"/>
              <a:t>each</a:t>
            </a:r>
            <a:r>
              <a:rPr lang="nl-NL" dirty="0"/>
              <a:t> model, as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variables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c,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response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predictor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predictor variables</a:t>
            </a:r>
          </a:p>
          <a:p>
            <a:pPr lvl="1"/>
            <a:r>
              <a:rPr lang="en-US" dirty="0"/>
              <a:t>Note that the intercept is always 1, so cannot in- or decrease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estimates</a:t>
            </a:r>
            <a:r>
              <a:rPr lang="nl-NL" dirty="0"/>
              <a:t> (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en-US" dirty="0"/>
              <a:t>Unstandardized: Interpret like regression coefficients</a:t>
            </a:r>
          </a:p>
          <a:p>
            <a:pPr lvl="2"/>
            <a:r>
              <a:rPr lang="en-US" dirty="0"/>
              <a:t>Expected increase in Y if X increases by 1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: </a:t>
            </a:r>
            <a:r>
              <a:rPr lang="nl-NL" dirty="0" err="1"/>
              <a:t>Interpret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pPr lvl="2"/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SDs</a:t>
            </a:r>
            <a:r>
              <a:rPr lang="nl-NL" dirty="0"/>
              <a:t> of Y </a:t>
            </a:r>
            <a:r>
              <a:rPr lang="nl-NL" dirty="0" err="1"/>
              <a:t>if</a:t>
            </a:r>
            <a:r>
              <a:rPr lang="nl-NL" dirty="0"/>
              <a:t> X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 SD</a:t>
            </a:r>
          </a:p>
          <a:p>
            <a:pPr lvl="2"/>
            <a:r>
              <a:rPr lang="nl-NL" dirty="0"/>
              <a:t>0: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-1: perfect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1: perfect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endParaRPr lang="nl-NL" dirty="0"/>
          </a:p>
          <a:p>
            <a:pPr lvl="2"/>
            <a:r>
              <a:rPr lang="nl-NL" dirty="0" err="1"/>
              <a:t>squared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= prop. of </a:t>
            </a:r>
            <a:r>
              <a:rPr lang="nl-NL" dirty="0" err="1"/>
              <a:t>variance</a:t>
            </a:r>
            <a:r>
              <a:rPr lang="nl-NL" dirty="0"/>
              <a:t> in Y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 (</a:t>
            </a:r>
            <a:r>
              <a:rPr lang="nl-NL" dirty="0" err="1"/>
              <a:t>vice</a:t>
            </a:r>
            <a:r>
              <a:rPr lang="nl-NL" dirty="0"/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with exercises</a:t>
            </a:r>
          </a:p>
        </p:txBody>
      </p:sp>
    </p:spTree>
    <p:extLst>
      <p:ext uri="{BB962C8B-B14F-4D97-AF65-F5344CB8AC3E}">
        <p14:creationId xmlns:p14="http://schemas.microsoft.com/office/powerpoint/2010/main" val="39522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67544" y="1628801"/>
          <a:ext cx="8496943" cy="4824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Monday 06.07.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Wednesday </a:t>
                      </a:r>
                      <a:r>
                        <a:rPr lang="nl-NL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08.07.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Friday 10.07.</a:t>
                      </a: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9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10:00-13:00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Introduction / path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Latent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growth curve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Measurement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invariance / multiple group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13:00-14:00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Lunch break</a:t>
                      </a:r>
                      <a:endParaRPr lang="nl-NL" sz="20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14:00-16:30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factor analysis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</a:rPr>
                        <a:t> factor analysis 2: non-</a:t>
                      </a:r>
                      <a:r>
                        <a:rPr kumimoji="0" lang="nl-NL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r>
                        <a:rPr kumimoji="0" lang="nl-NL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>
                          <a:effectLst/>
                        </a:rPr>
                        <a:t>data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Miscellaneous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Matrix algebra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, </a:t>
            </a:r>
            <a:r>
              <a:rPr lang="nl-NL" dirty="0" err="1"/>
              <a:t>diagonal</a:t>
            </a:r>
            <a:r>
              <a:rPr lang="nl-NL" dirty="0"/>
              <a:t>, inverse</a:t>
            </a:r>
          </a:p>
          <a:p>
            <a:r>
              <a:rPr lang="nl-NL" dirty="0" err="1"/>
              <a:t>Programming</a:t>
            </a:r>
            <a:r>
              <a:rPr lang="nl-NL" dirty="0"/>
              <a:t>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2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 </a:t>
            </a:r>
            <a:r>
              <a:rPr lang="en-US" dirty="0" err="1"/>
              <a:t>Routledge</a:t>
            </a:r>
            <a:r>
              <a:rPr lang="en-US" dirty="0"/>
              <a:t>.</a:t>
            </a:r>
          </a:p>
          <a:p>
            <a:pPr lvl="1"/>
            <a:r>
              <a:rPr lang="nl-NL" dirty="0"/>
              <a:t>R code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on web</a:t>
            </a:r>
          </a:p>
          <a:p>
            <a:pPr lvl="2"/>
            <a:r>
              <a:rPr lang="nl-NL" dirty="0">
                <a:hlinkClick r:id="rId2"/>
              </a:rPr>
              <a:t>http://blogs.baylor.edu/rlatentvariable/sample-page/r-syntax/</a:t>
            </a:r>
            <a:endParaRPr lang="nl-NL" dirty="0"/>
          </a:p>
          <a:p>
            <a:pPr lvl="2"/>
            <a:r>
              <a:rPr lang="en-US" dirty="0"/>
              <a:t>Also available in annotated code files on </a:t>
            </a:r>
            <a:r>
              <a:rPr lang="en-US" dirty="0" err="1"/>
              <a:t>github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sheets on </a:t>
            </a:r>
            <a:r>
              <a:rPr lang="nl-NL" dirty="0" err="1"/>
              <a:t>github</a:t>
            </a:r>
            <a:endParaRPr lang="nl-NL" dirty="0"/>
          </a:p>
          <a:p>
            <a:r>
              <a:rPr lang="en-US" dirty="0"/>
              <a:t>Annotated code files on </a:t>
            </a:r>
            <a:r>
              <a:rPr lang="en-US" dirty="0" err="1"/>
              <a:t>github</a:t>
            </a:r>
            <a:r>
              <a:rPr lang="en-US" dirty="0"/>
              <a:t> ( .pdf)</a:t>
            </a:r>
            <a:endParaRPr lang="nl-NL" dirty="0"/>
          </a:p>
          <a:p>
            <a:endParaRPr lang="en-US" dirty="0"/>
          </a:p>
          <a:p>
            <a:r>
              <a:rPr lang="en-US" dirty="0"/>
              <a:t>If you prefer to have multiple resources: </a:t>
            </a:r>
            <a:r>
              <a:rPr lang="en-US" dirty="0" err="1"/>
              <a:t>lavaan’s</a:t>
            </a:r>
            <a:r>
              <a:rPr lang="en-US" dirty="0"/>
              <a:t> tutorial is concise and helpful</a:t>
            </a:r>
          </a:p>
          <a:p>
            <a:pPr lvl="1"/>
            <a:r>
              <a:rPr lang="nl-NL" dirty="0">
                <a:hlinkClick r:id="rId3" action="ppaction://hlinkfile"/>
              </a:rPr>
              <a:t>lavaan.ugent.be/tutorial/index.html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1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are </a:t>
            </a:r>
            <a:r>
              <a:rPr lang="nl-NL" dirty="0" err="1"/>
              <a:t>constructing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approximations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a </a:t>
            </a:r>
            <a:r>
              <a:rPr lang="nl-NL" dirty="0" err="1"/>
              <a:t>statistic</a:t>
            </a:r>
            <a:r>
              <a:rPr lang="nl-NL" dirty="0"/>
              <a:t> (e.g., </a:t>
            </a:r>
            <a:r>
              <a:rPr lang="nl-NL" i="1" dirty="0"/>
              <a:t>p</a:t>
            </a:r>
            <a:r>
              <a:rPr lang="nl-NL" dirty="0"/>
              <a:t>-</a:t>
            </a:r>
            <a:r>
              <a:rPr lang="nl-NL" dirty="0" err="1"/>
              <a:t>value</a:t>
            </a:r>
            <a:r>
              <a:rPr lang="nl-NL" dirty="0"/>
              <a:t>) </a:t>
            </a:r>
            <a:r>
              <a:rPr lang="nl-NL" dirty="0" err="1"/>
              <a:t>itself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model is right or wrong. </a:t>
            </a:r>
            <a:r>
              <a:rPr lang="nl-NL" b="1" u="sng" dirty="0"/>
              <a:t>We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</a:t>
            </a:r>
            <a:r>
              <a:rPr lang="nl-NL" dirty="0" err="1"/>
              <a:t>fitted</a:t>
            </a:r>
            <a:r>
              <a:rPr lang="nl-NL" dirty="0"/>
              <a:t> model or parameter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information</a:t>
            </a:r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the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r>
              <a:rPr lang="nl-NL" dirty="0"/>
              <a:t> (</a:t>
            </a:r>
            <a:r>
              <a:rPr lang="nl-NL" dirty="0" err="1"/>
              <a:t>equations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SEMS are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building </a:t>
            </a:r>
            <a:r>
              <a:rPr lang="nl-NL" dirty="0" err="1"/>
              <a:t>blocks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term (i.e.,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, e.g., </a:t>
            </a:r>
            <a:r>
              <a:rPr lang="nl-NL" dirty="0" err="1"/>
              <a:t>intercept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r>
              <a:rPr lang="nl-NL" sz="2700" dirty="0"/>
              <a:t>, of the </a:t>
            </a:r>
            <a:r>
              <a:rPr lang="nl-NL" sz="2700" dirty="0" err="1"/>
              <a:t>linear</a:t>
            </a:r>
            <a:r>
              <a:rPr lang="nl-NL" sz="2700" dirty="0"/>
              <a:t> type</a:t>
            </a:r>
          </a:p>
          <a:p>
            <a:r>
              <a:rPr lang="nl-NL" sz="2700" dirty="0" err="1"/>
              <a:t>Therefore</a:t>
            </a:r>
            <a:r>
              <a:rPr lang="nl-NL" sz="2700" dirty="0"/>
              <a:t>, all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also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models, e.g.,</a:t>
            </a:r>
          </a:p>
          <a:p>
            <a:pPr lvl="1"/>
            <a:r>
              <a:rPr lang="nl-NL" sz="2400" dirty="0" err="1"/>
              <a:t>t-test</a:t>
            </a:r>
            <a:endParaRPr lang="nl-NL" sz="2400" dirty="0"/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 </a:t>
            </a:r>
            <a:r>
              <a:rPr lang="nl-NL" sz="2700" dirty="0" err="1"/>
              <a:t>for</a:t>
            </a:r>
            <a:r>
              <a:rPr lang="nl-NL" sz="2700" dirty="0"/>
              <a:t> </a:t>
            </a:r>
            <a:r>
              <a:rPr lang="nl-NL" sz="2700" dirty="0" err="1"/>
              <a:t>multilevel</a:t>
            </a:r>
            <a:r>
              <a:rPr lang="nl-NL" sz="2700" dirty="0"/>
              <a:t> or </a:t>
            </a:r>
            <a:r>
              <a:rPr lang="nl-NL" sz="2700" dirty="0" err="1"/>
              <a:t>longitudinal</a:t>
            </a:r>
            <a:r>
              <a:rPr lang="nl-NL" sz="2700" dirty="0"/>
              <a:t> data (i.e., </a:t>
            </a:r>
            <a:r>
              <a:rPr lang="nl-NL" sz="2700" dirty="0" err="1"/>
              <a:t>GLMMs</a:t>
            </a:r>
            <a:r>
              <a:rPr lang="nl-NL" sz="2700" dirty="0"/>
              <a:t>, or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mixed-</a:t>
            </a:r>
            <a:r>
              <a:rPr lang="nl-NL" sz="2700" dirty="0" err="1"/>
              <a:t>effects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)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12485</TotalTime>
  <Words>2201</Words>
  <Application>Microsoft Macintosh PowerPoint</Application>
  <PresentationFormat>On-screen Show (4:3)</PresentationFormat>
  <Paragraphs>349</Paragraphs>
  <Slides>36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Tw Cen MT</vt:lpstr>
      <vt:lpstr>Wingdings</vt:lpstr>
      <vt:lpstr>Wingdings 2</vt:lpstr>
      <vt:lpstr>Median</vt:lpstr>
      <vt:lpstr>Vergelijking</vt:lpstr>
      <vt:lpstr>Latent variable models</vt:lpstr>
      <vt:lpstr>Teachers</vt:lpstr>
      <vt:lpstr>Class outline</vt:lpstr>
      <vt:lpstr>Course schedule</vt:lpstr>
      <vt:lpstr>Course prerequisites</vt:lpstr>
      <vt:lpstr>Course materials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Lavaan model syntax</vt:lpstr>
      <vt:lpstr>Lavaan model syntax</vt:lpstr>
      <vt:lpstr>Lavaan Examples</vt:lpstr>
      <vt:lpstr>Computation time!</vt:lpstr>
      <vt:lpstr>Structural Equation Modeling</vt:lpstr>
      <vt:lpstr>Structural Equation Modeling</vt:lpstr>
      <vt:lpstr>Model-implied (co)variances</vt:lpstr>
      <vt:lpstr>Matrices of a SEM</vt:lpstr>
      <vt:lpstr>Structural model (no measurement model)</vt:lpstr>
      <vt:lpstr>Structural and measurement model</vt:lpstr>
      <vt:lpstr>Some matrix algebra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Exercises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Karch</cp:lastModifiedBy>
  <cp:revision>89</cp:revision>
  <cp:lastPrinted>2019-11-15T14:00:00Z</cp:lastPrinted>
  <dcterms:created xsi:type="dcterms:W3CDTF">2016-11-16T16:51:00Z</dcterms:created>
  <dcterms:modified xsi:type="dcterms:W3CDTF">2020-07-06T07:37:26Z</dcterms:modified>
</cp:coreProperties>
</file>