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8" r:id="rId3"/>
    <p:sldId id="257" r:id="rId4"/>
    <p:sldId id="260" r:id="rId5"/>
    <p:sldId id="292" r:id="rId6"/>
    <p:sldId id="293" r:id="rId7"/>
    <p:sldId id="294" r:id="rId8"/>
    <p:sldId id="272" r:id="rId9"/>
    <p:sldId id="273" r:id="rId10"/>
    <p:sldId id="295" r:id="rId11"/>
    <p:sldId id="296" r:id="rId12"/>
    <p:sldId id="314" r:id="rId13"/>
    <p:sldId id="315" r:id="rId14"/>
    <p:sldId id="316" r:id="rId15"/>
    <p:sldId id="317" r:id="rId16"/>
    <p:sldId id="307" r:id="rId17"/>
    <p:sldId id="297" r:id="rId18"/>
    <p:sldId id="298" r:id="rId19"/>
    <p:sldId id="305" r:id="rId20"/>
    <p:sldId id="311" r:id="rId21"/>
    <p:sldId id="313" r:id="rId22"/>
    <p:sldId id="319" r:id="rId23"/>
    <p:sldId id="274" r:id="rId24"/>
    <p:sldId id="312" r:id="rId25"/>
    <p:sldId id="283" r:id="rId26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E28B-A14B-4092-BDFF-C15418F76A96}" type="datetimeFigureOut">
              <a:rPr lang="nl-NL" smtClean="0"/>
              <a:t>8-7-2020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65921-E119-41C4-B63E-803D3304CB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887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8F7461-E502-4F24-B2C4-9520419ADB2D}" type="datetimeFigureOut">
              <a:rPr lang="nl-NL" smtClean="0"/>
              <a:t>8-7-2020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AED4BCC-FD9F-44BC-B0F1-375132071E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60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4BCC-FD9F-44BC-B0F1-375132071E0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07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4BCC-FD9F-44BC-B0F1-375132071E0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0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E00D5-1C36-426C-AF93-3A13D2423CA0}" type="datetimeFigureOut">
              <a:rPr lang="nl-NL" smtClean="0"/>
              <a:pPr/>
              <a:t>8-7-2020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Latent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4</a:t>
            </a:r>
            <a:r>
              <a:rPr lang="nl-NL" dirty="0" smtClean="0"/>
              <a:t>: </a:t>
            </a:r>
            <a:r>
              <a:rPr lang="nl-NL" dirty="0" err="1" smtClean="0"/>
              <a:t>Ordered</a:t>
            </a:r>
            <a:r>
              <a:rPr lang="nl-NL" dirty="0" smtClean="0"/>
              <a:t> </a:t>
            </a:r>
            <a:r>
              <a:rPr lang="nl-NL" dirty="0" err="1" smtClean="0"/>
              <a:t>categorical</a:t>
            </a:r>
            <a:r>
              <a:rPr lang="nl-NL" dirty="0" smtClean="0"/>
              <a:t> indicator variables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Identifying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 of </a:t>
            </a:r>
            <a:r>
              <a:rPr lang="nl-NL" dirty="0" err="1" smtClean="0"/>
              <a:t>underlying</a:t>
            </a:r>
            <a:r>
              <a:rPr lang="nl-NL" dirty="0" smtClean="0"/>
              <a:t> latent </a:t>
            </a:r>
            <a:r>
              <a:rPr lang="nl-NL" dirty="0" err="1" smtClean="0"/>
              <a:t>variable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nl-NL" dirty="0" smtClean="0"/>
                  <a:t>By </a:t>
                </a:r>
                <a:r>
                  <a:rPr lang="nl-NL" dirty="0" err="1" smtClean="0"/>
                  <a:t>definition</a:t>
                </a:r>
                <a:r>
                  <a:rPr lang="nl-NL" dirty="0"/>
                  <a:t> </a:t>
                </a:r>
                <a:r>
                  <a:rPr lang="nl-NL" dirty="0" smtClean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NL" dirty="0" smtClean="0"/>
              </a:p>
              <a:p>
                <a:r>
                  <a:rPr lang="nl-NL" dirty="0" smtClean="0"/>
                  <a:t>‘Delta’, or </a:t>
                </a:r>
                <a:r>
                  <a:rPr lang="nl-NL" dirty="0" err="1" smtClean="0"/>
                  <a:t>marginal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parameterization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assumes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=1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and thus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/>
                  <a:t>=</a:t>
                </a:r>
                <a:r>
                  <a:rPr lang="nl-NL" dirty="0" smtClean="0"/>
                  <a:t>1    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nl-NL" dirty="0" smtClean="0"/>
              </a:p>
              <a:p>
                <a:r>
                  <a:rPr lang="nl-NL" dirty="0" smtClean="0"/>
                  <a:t>‘</a:t>
                </a:r>
                <a:r>
                  <a:rPr lang="nl-NL" dirty="0" err="1" smtClean="0"/>
                  <a:t>Theta</a:t>
                </a:r>
                <a:r>
                  <a:rPr lang="nl-NL" dirty="0" smtClean="0"/>
                  <a:t>’, or </a:t>
                </a:r>
                <a:r>
                  <a:rPr lang="nl-NL" dirty="0" err="1" smtClean="0"/>
                  <a:t>conditional</a:t>
                </a:r>
                <a:r>
                  <a:rPr lang="nl-NL" dirty="0" smtClean="0"/>
                  <a:t>, </a:t>
                </a:r>
                <a:r>
                  <a:rPr lang="nl-NL" dirty="0" err="1" smtClean="0">
                    <a:latin typeface="+mj-lt"/>
                  </a:rPr>
                  <a:t>parameterization</a:t>
                </a:r>
                <a:r>
                  <a:rPr lang="nl-NL" dirty="0" smtClean="0">
                    <a:latin typeface="+mj-lt"/>
                  </a:rPr>
                  <a:t> </a:t>
                </a:r>
                <a:r>
                  <a:rPr lang="nl-NL" dirty="0" err="1" smtClean="0">
                    <a:latin typeface="+mj-lt"/>
                  </a:rPr>
                  <a:t>assumes</a:t>
                </a:r>
                <a:r>
                  <a:rPr lang="nl-NL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 smtClean="0">
                  <a:latin typeface="+mj-lt"/>
                </a:endParaRPr>
              </a:p>
              <a:p>
                <a:pPr marL="365760" lvl="1" indent="0">
                  <a:buNone/>
                </a:pPr>
                <a:endParaRPr lang="nl-NL" dirty="0" smtClean="0">
                  <a:latin typeface="+mj-lt"/>
                  <a:cs typeface="Arial"/>
                </a:endParaRPr>
              </a:p>
              <a:p>
                <a:r>
                  <a:rPr lang="en-US" dirty="0" smtClean="0">
                    <a:latin typeface="+mj-lt"/>
                  </a:rPr>
                  <a:t>Delta parameterization is more natural from FA viewpoint, theta parameterization is more natural from IRT viewpoint</a:t>
                </a:r>
                <a:endParaRPr lang="nl-NL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224" t="-18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0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FA vs. IRT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Correspondence: Aim is to model association between LV and observed item responses</a:t>
            </a:r>
          </a:p>
          <a:p>
            <a:pPr marL="0" indent="0">
              <a:buNone/>
            </a:pPr>
            <a:r>
              <a:rPr lang="en-US" dirty="0" smtClean="0"/>
              <a:t>Historical differences:</a:t>
            </a:r>
          </a:p>
          <a:p>
            <a:r>
              <a:rPr lang="en-US" dirty="0" smtClean="0"/>
              <a:t>Estimation: </a:t>
            </a:r>
          </a:p>
          <a:p>
            <a:pPr lvl="1"/>
            <a:r>
              <a:rPr lang="en-US" dirty="0" smtClean="0"/>
              <a:t>IRT: maximum likelihood (ML)</a:t>
            </a:r>
          </a:p>
          <a:p>
            <a:pPr lvl="2"/>
            <a:r>
              <a:rPr lang="en-US" dirty="0" smtClean="0"/>
              <a:t>Estimates model parameters in one step</a:t>
            </a:r>
          </a:p>
          <a:p>
            <a:pPr lvl="2"/>
            <a:r>
              <a:rPr lang="en-US" dirty="0" smtClean="0"/>
              <a:t>Not available for ordered categorical indicators in </a:t>
            </a:r>
            <a:r>
              <a:rPr lang="en-US" dirty="0" err="1" smtClean="0"/>
              <a:t>lavaan</a:t>
            </a:r>
            <a:endParaRPr lang="en-US" dirty="0" smtClean="0"/>
          </a:p>
          <a:p>
            <a:pPr lvl="2"/>
            <a:r>
              <a:rPr lang="en-US" dirty="0" smtClean="0"/>
              <a:t>Similar to a logistic regression approach</a:t>
            </a:r>
          </a:p>
          <a:p>
            <a:pPr lvl="1"/>
            <a:r>
              <a:rPr lang="en-US" dirty="0" smtClean="0"/>
              <a:t>FA: diagonally weighted least squares (DWLS)</a:t>
            </a:r>
          </a:p>
          <a:p>
            <a:pPr lvl="2"/>
            <a:r>
              <a:rPr lang="en-US" dirty="0" smtClean="0"/>
              <a:t>Estimates tetra- or </a:t>
            </a:r>
            <a:r>
              <a:rPr lang="en-US" dirty="0" err="1" smtClean="0"/>
              <a:t>polychoric</a:t>
            </a:r>
            <a:r>
              <a:rPr lang="en-US" dirty="0" smtClean="0"/>
              <a:t> correlation matrix, performs continuous variable CFA on that matrix</a:t>
            </a:r>
          </a:p>
          <a:p>
            <a:pPr lvl="2"/>
            <a:r>
              <a:rPr lang="en-US" dirty="0" smtClean="0"/>
              <a:t>Only option for ordered categorical indicators in </a:t>
            </a:r>
            <a:r>
              <a:rPr lang="en-US" dirty="0" err="1" smtClean="0"/>
              <a:t>lavaan</a:t>
            </a:r>
            <a:endParaRPr lang="en-US" dirty="0" smtClean="0"/>
          </a:p>
          <a:p>
            <a:pPr lvl="2"/>
            <a:r>
              <a:rPr lang="en-US" dirty="0" smtClean="0"/>
              <a:t>Similar to a </a:t>
            </a:r>
            <a:r>
              <a:rPr lang="en-US" dirty="0" err="1" smtClean="0"/>
              <a:t>probit</a:t>
            </a:r>
            <a:r>
              <a:rPr lang="en-US" dirty="0" smtClean="0"/>
              <a:t> regression approach</a:t>
            </a:r>
          </a:p>
          <a:p>
            <a:r>
              <a:rPr lang="en-US" dirty="0" smtClean="0"/>
              <a:t>Parameterization:</a:t>
            </a:r>
          </a:p>
          <a:p>
            <a:pPr lvl="1"/>
            <a:r>
              <a:rPr lang="en-US" dirty="0" smtClean="0"/>
              <a:t>Delta parameterization in FA, theta parameterization in IRT</a:t>
            </a:r>
          </a:p>
          <a:p>
            <a:pPr lvl="1"/>
            <a:r>
              <a:rPr lang="en-US" dirty="0" smtClean="0"/>
              <a:t>In IRT, latent trait often scaled by assuming mean 0 and variance 1</a:t>
            </a:r>
          </a:p>
          <a:p>
            <a:pPr lvl="1"/>
            <a:r>
              <a:rPr lang="en-US" dirty="0" smtClean="0"/>
              <a:t>In CFA, latent trait often scaled by setting loading of first item to 1</a:t>
            </a:r>
          </a:p>
          <a:p>
            <a:pPr lvl="1"/>
            <a:r>
              <a:rPr lang="en-US" dirty="0" smtClean="0"/>
              <a:t>What we call loadings and thresholds in CFA, we call discrimination and difficulty parameters in IRT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45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Scale of common factor: </a:t>
            </a:r>
            <a:br>
              <a:rPr lang="en-US" dirty="0" smtClean="0"/>
            </a:br>
            <a:r>
              <a:rPr lang="en-US" dirty="0" smtClean="0"/>
              <a:t>CFA (LS) vs. IRT (ML)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IRT, </a:t>
                </a:r>
                <a:r>
                  <a:rPr lang="en-US" dirty="0" smtClean="0"/>
                  <a:t>the default is to specify the common </a:t>
                </a:r>
                <a:r>
                  <a:rPr lang="en-US" dirty="0"/>
                  <a:t>factor </a:t>
                </a:r>
                <a:r>
                  <a:rPr lang="en-US" dirty="0" smtClean="0"/>
                  <a:t>to have mean </a:t>
                </a:r>
                <a:r>
                  <a:rPr lang="en-US" dirty="0"/>
                  <a:t>0 and variance </a:t>
                </a:r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 smtClean="0"/>
                  <a:t>Other approaches possible</a:t>
                </a:r>
                <a:endParaRPr lang="nl-NL" dirty="0" smtClean="0"/>
              </a:p>
              <a:p>
                <a:pPr lvl="1"/>
                <a:r>
                  <a:rPr lang="en-US" dirty="0" smtClean="0"/>
                  <a:t>IRT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 (</a:t>
                </a:r>
                <a:r>
                  <a:rPr lang="nl-NL" dirty="0" err="1" smtClean="0"/>
                  <a:t>discrimination</a:t>
                </a:r>
                <a:r>
                  <a:rPr lang="nl-NL" dirty="0" smtClean="0"/>
                  <a:t>)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 (</a:t>
                </a:r>
                <a:r>
                  <a:rPr lang="nl-NL" dirty="0" err="1" smtClean="0"/>
                  <a:t>difficulty</a:t>
                </a:r>
                <a:r>
                  <a:rPr lang="nl-NL" dirty="0" smtClean="0"/>
                  <a:t>)</a:t>
                </a:r>
              </a:p>
              <a:p>
                <a:r>
                  <a:rPr lang="en-US" dirty="0"/>
                  <a:t>In CFA</a:t>
                </a:r>
                <a:r>
                  <a:rPr lang="en-US" dirty="0" smtClean="0"/>
                  <a:t> with binary items, we often take the same approach (std.lv = TRUE in </a:t>
                </a:r>
                <a:r>
                  <a:rPr lang="en-US" dirty="0" err="1" smtClean="0"/>
                  <a:t>lavaan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Other approaches possible</a:t>
                </a:r>
              </a:p>
              <a:p>
                <a:pPr lvl="1"/>
                <a:r>
                  <a:rPr lang="en-US" dirty="0" smtClean="0"/>
                  <a:t>CFA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smtClean="0"/>
                  <a:t>(</a:t>
                </a:r>
                <a:r>
                  <a:rPr lang="nl-NL" dirty="0" err="1" smtClean="0"/>
                  <a:t>loading</a:t>
                </a:r>
                <a:r>
                  <a:rPr lang="nl-NL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smtClean="0"/>
                  <a:t>(</a:t>
                </a:r>
                <a:r>
                  <a:rPr lang="nl-NL" dirty="0" err="1" smtClean="0"/>
                  <a:t>threshold</a:t>
                </a:r>
                <a:r>
                  <a:rPr lang="nl-NL" dirty="0" smtClean="0"/>
                  <a:t>)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nl-NL" dirty="0" smtClean="0"/>
                  <a:t> (</a:t>
                </a:r>
                <a:r>
                  <a:rPr lang="nl-NL" dirty="0" err="1" smtClean="0"/>
                  <a:t>measurement</a:t>
                </a:r>
                <a:r>
                  <a:rPr lang="nl-NL" dirty="0" smtClean="0"/>
                  <a:t> error </a:t>
                </a:r>
                <a:r>
                  <a:rPr lang="nl-NL" dirty="0" err="1" smtClean="0"/>
                  <a:t>variance</a:t>
                </a:r>
                <a:r>
                  <a:rPr lang="nl-NL" dirty="0" smtClean="0"/>
                  <a:t>;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is a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)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4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(IRT) vs LS (FA) - Logistic vs </a:t>
            </a:r>
            <a:r>
              <a:rPr lang="en-US" dirty="0" err="1" smtClean="0"/>
              <a:t>probit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Logistic model (employed in ML estimation) assumes binomial error distribution</a:t>
            </a:r>
          </a:p>
          <a:p>
            <a:r>
              <a:rPr lang="en-US" sz="2200" dirty="0" err="1" smtClean="0"/>
              <a:t>Probit</a:t>
            </a:r>
            <a:r>
              <a:rPr lang="en-US" sz="2200" dirty="0" smtClean="0"/>
              <a:t> model (employed in LS-type estimation) assumes Gaussian error distribution</a:t>
            </a:r>
          </a:p>
          <a:p>
            <a:r>
              <a:rPr lang="en-US" sz="2200" dirty="0" smtClean="0"/>
              <a:t>Their probability distributions have very similar shapes: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27650" name="Picture 2" descr="https://i.stack.imgur.com/6YkO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16" y="3751998"/>
            <a:ext cx="6840760" cy="226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vs </a:t>
            </a:r>
            <a:r>
              <a:rPr lang="en-US" dirty="0" err="1"/>
              <a:t>probit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r>
              <a:rPr lang="en-US" sz="2400" dirty="0"/>
              <a:t>To get the logit and the </a:t>
            </a:r>
            <a:r>
              <a:rPr lang="en-US" sz="2400" dirty="0" err="1"/>
              <a:t>probit</a:t>
            </a:r>
            <a:r>
              <a:rPr lang="en-US" sz="2400" dirty="0"/>
              <a:t> to align, the logit's slope must be ≈1.7 times the </a:t>
            </a:r>
            <a:r>
              <a:rPr lang="en-US" sz="2400" dirty="0" smtClean="0"/>
              <a:t>slope </a:t>
            </a:r>
            <a:r>
              <a:rPr lang="en-US" sz="2400" dirty="0"/>
              <a:t>value for the </a:t>
            </a:r>
            <a:r>
              <a:rPr lang="en-US" sz="2400" dirty="0" err="1"/>
              <a:t>probit</a:t>
            </a:r>
            <a:endParaRPr lang="en-US" sz="2400" dirty="0"/>
          </a:p>
          <a:p>
            <a:r>
              <a:rPr lang="en-US" sz="2400" dirty="0" smtClean="0"/>
              <a:t>Philosophical differences:</a:t>
            </a:r>
          </a:p>
          <a:p>
            <a:pPr lvl="1"/>
            <a:r>
              <a:rPr lang="en-US" sz="2100" dirty="0" smtClean="0"/>
              <a:t>Logistic model assumes the common factor to be </a:t>
            </a:r>
            <a:r>
              <a:rPr lang="en-US" sz="2100" i="1" dirty="0" smtClean="0"/>
              <a:t>directly</a:t>
            </a:r>
            <a:r>
              <a:rPr lang="en-US" sz="2100" dirty="0" smtClean="0"/>
              <a:t> </a:t>
            </a:r>
            <a:r>
              <a:rPr lang="en-US" sz="2100" dirty="0"/>
              <a:t>connected to the probability </a:t>
            </a:r>
            <a:r>
              <a:rPr lang="en-US" sz="2100" dirty="0" smtClean="0"/>
              <a:t>of a correct response</a:t>
            </a:r>
          </a:p>
          <a:p>
            <a:pPr lvl="2"/>
            <a:r>
              <a:rPr lang="en-US" sz="1800" dirty="0" smtClean="0"/>
              <a:t>Note: in line with ML estimation, where model is estimated in one step</a:t>
            </a:r>
          </a:p>
          <a:p>
            <a:pPr lvl="1"/>
            <a:r>
              <a:rPr lang="en-US" sz="2100" dirty="0" err="1" smtClean="0"/>
              <a:t>Probit</a:t>
            </a:r>
            <a:r>
              <a:rPr lang="en-US" sz="2100" dirty="0" smtClean="0"/>
              <a:t> model assumes the dichotomous response resulted from a dichotomization of an underlying normally distributed variable</a:t>
            </a:r>
          </a:p>
          <a:p>
            <a:pPr lvl="2"/>
            <a:r>
              <a:rPr lang="en-US" sz="1800" dirty="0" smtClean="0"/>
              <a:t>Note: in line with LS-type estimation, where we estimate </a:t>
            </a:r>
            <a:r>
              <a:rPr lang="en-US" sz="1800" dirty="0" err="1" smtClean="0"/>
              <a:t>tetrachoric</a:t>
            </a:r>
            <a:r>
              <a:rPr lang="en-US" sz="1800" dirty="0" smtClean="0"/>
              <a:t> (</a:t>
            </a:r>
            <a:r>
              <a:rPr lang="en-US" sz="1800" dirty="0" err="1" smtClean="0"/>
              <a:t>polychoric</a:t>
            </a:r>
            <a:r>
              <a:rPr lang="en-US" sz="1800" dirty="0" smtClean="0"/>
              <a:t>) correlation matrix, and then fit a CFA for continuous variables to that correlation matrix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3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dirty="0" err="1"/>
              <a:t>M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scalings</a:t>
            </a:r>
            <a:r>
              <a:rPr lang="nl-NL" dirty="0" smtClean="0"/>
              <a:t>, but </a:t>
            </a:r>
            <a:r>
              <a:rPr lang="nl-NL" dirty="0" err="1" smtClean="0"/>
              <a:t>interpretation</a:t>
            </a:r>
            <a:r>
              <a:rPr lang="nl-NL" dirty="0" smtClean="0"/>
              <a:t> is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alike</a:t>
            </a:r>
            <a:r>
              <a:rPr lang="nl-NL" dirty="0" smtClean="0"/>
              <a:t>:</a:t>
            </a:r>
          </a:p>
          <a:p>
            <a:r>
              <a:rPr lang="nl-NL" dirty="0" err="1" smtClean="0"/>
              <a:t>Values</a:t>
            </a:r>
            <a:r>
              <a:rPr lang="nl-NL" dirty="0" smtClean="0"/>
              <a:t> of </a:t>
            </a:r>
            <a:r>
              <a:rPr lang="nl-NL" dirty="0" err="1" smtClean="0"/>
              <a:t>slope</a:t>
            </a:r>
            <a:r>
              <a:rPr lang="nl-NL" dirty="0" smtClean="0"/>
              <a:t>, factor </a:t>
            </a:r>
            <a:r>
              <a:rPr lang="nl-NL" dirty="0" err="1" smtClean="0"/>
              <a:t>loading</a:t>
            </a:r>
            <a:r>
              <a:rPr lang="nl-NL" dirty="0" smtClean="0"/>
              <a:t>, </a:t>
            </a:r>
            <a:r>
              <a:rPr lang="nl-NL" dirty="0" err="1" smtClean="0"/>
              <a:t>discrimination</a:t>
            </a:r>
            <a:r>
              <a:rPr lang="nl-NL" dirty="0" smtClean="0"/>
              <a:t> parameters (</a:t>
            </a:r>
            <a:r>
              <a:rPr lang="el-GR" dirty="0" smtClean="0">
                <a:latin typeface="Calibri"/>
              </a:rPr>
              <a:t>λ</a:t>
            </a:r>
            <a:r>
              <a:rPr lang="en-US" dirty="0" smtClean="0">
                <a:latin typeface="Calibri"/>
              </a:rPr>
              <a:t>, </a:t>
            </a:r>
            <a:r>
              <a:rPr lang="nl-NL" dirty="0" smtClean="0"/>
              <a:t>a, </a:t>
            </a:r>
            <a:r>
              <a:rPr lang="el-GR" dirty="0" smtClean="0">
                <a:cs typeface="Arial"/>
              </a:rPr>
              <a:t>α</a:t>
            </a:r>
            <a:r>
              <a:rPr lang="en-US" dirty="0" smtClean="0">
                <a:cs typeface="Arial"/>
              </a:rPr>
              <a:t>)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increase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together</a:t>
            </a:r>
            <a:endParaRPr lang="nl-NL" dirty="0" smtClean="0">
              <a:cs typeface="Arial"/>
            </a:endParaRPr>
          </a:p>
          <a:p>
            <a:pPr lvl="1"/>
            <a:r>
              <a:rPr lang="nl-NL" dirty="0" err="1" smtClean="0">
                <a:cs typeface="Arial"/>
              </a:rPr>
              <a:t>Higher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values</a:t>
            </a:r>
            <a:r>
              <a:rPr lang="nl-NL" dirty="0" smtClean="0">
                <a:cs typeface="Arial"/>
              </a:rPr>
              <a:t>: </a:t>
            </a:r>
            <a:r>
              <a:rPr lang="nl-NL" dirty="0" err="1" smtClean="0">
                <a:cs typeface="Arial"/>
              </a:rPr>
              <a:t>better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discrimination</a:t>
            </a:r>
            <a:r>
              <a:rPr lang="nl-NL" dirty="0" smtClean="0">
                <a:cs typeface="Arial"/>
              </a:rPr>
              <a:t>, </a:t>
            </a:r>
            <a:r>
              <a:rPr lang="nl-NL" dirty="0" err="1" smtClean="0">
                <a:cs typeface="Arial"/>
              </a:rPr>
              <a:t>stronger</a:t>
            </a:r>
            <a:r>
              <a:rPr lang="nl-NL" dirty="0" smtClean="0">
                <a:cs typeface="Arial"/>
              </a:rPr>
              <a:t> indicator, </a:t>
            </a:r>
            <a:r>
              <a:rPr lang="nl-NL" dirty="0" err="1" smtClean="0">
                <a:cs typeface="Arial"/>
              </a:rPr>
              <a:t>less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measurement</a:t>
            </a:r>
            <a:r>
              <a:rPr lang="nl-NL" dirty="0" smtClean="0">
                <a:cs typeface="Arial"/>
              </a:rPr>
              <a:t> error</a:t>
            </a:r>
          </a:p>
          <a:p>
            <a:r>
              <a:rPr lang="nl-NL" dirty="0" err="1" smtClean="0">
                <a:cs typeface="Arial"/>
              </a:rPr>
              <a:t>Values</a:t>
            </a:r>
            <a:r>
              <a:rPr lang="nl-NL" dirty="0" smtClean="0">
                <a:cs typeface="Arial"/>
              </a:rPr>
              <a:t> of </a:t>
            </a:r>
            <a:r>
              <a:rPr lang="nl-NL" dirty="0" err="1" smtClean="0">
                <a:cs typeface="Arial"/>
              </a:rPr>
              <a:t>threshold</a:t>
            </a:r>
            <a:r>
              <a:rPr lang="nl-NL" dirty="0" smtClean="0">
                <a:cs typeface="Arial"/>
              </a:rPr>
              <a:t>, </a:t>
            </a:r>
            <a:r>
              <a:rPr lang="nl-NL" dirty="0" err="1" smtClean="0">
                <a:cs typeface="Arial"/>
              </a:rPr>
              <a:t>difficulty</a:t>
            </a:r>
            <a:r>
              <a:rPr lang="nl-NL" dirty="0">
                <a:cs typeface="Arial"/>
              </a:rPr>
              <a:t> </a:t>
            </a:r>
            <a:r>
              <a:rPr lang="nl-NL" dirty="0" smtClean="0">
                <a:cs typeface="Arial"/>
              </a:rPr>
              <a:t>(</a:t>
            </a:r>
            <a:r>
              <a:rPr lang="el-GR" dirty="0" smtClean="0">
                <a:latin typeface="Calibri"/>
                <a:cs typeface="Arial"/>
              </a:rPr>
              <a:t>τ</a:t>
            </a:r>
            <a:r>
              <a:rPr lang="en-US" dirty="0" smtClean="0">
                <a:latin typeface="Calibri"/>
                <a:cs typeface="Arial"/>
              </a:rPr>
              <a:t>, </a:t>
            </a:r>
            <a:r>
              <a:rPr lang="nl-NL" dirty="0" smtClean="0">
                <a:cs typeface="Arial"/>
              </a:rPr>
              <a:t>b, </a:t>
            </a:r>
            <a:r>
              <a:rPr lang="el-GR" dirty="0" smtClean="0">
                <a:cs typeface="Arial"/>
              </a:rPr>
              <a:t>β</a:t>
            </a:r>
            <a:r>
              <a:rPr lang="en-US" dirty="0" smtClean="0">
                <a:cs typeface="Arial"/>
              </a:rPr>
              <a:t>)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increase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together</a:t>
            </a:r>
            <a:endParaRPr lang="nl-NL" dirty="0" smtClean="0">
              <a:cs typeface="Arial"/>
            </a:endParaRPr>
          </a:p>
          <a:p>
            <a:pPr lvl="1"/>
            <a:r>
              <a:rPr lang="nl-NL" dirty="0" err="1" smtClean="0">
                <a:cs typeface="Arial"/>
              </a:rPr>
              <a:t>Higher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values</a:t>
            </a:r>
            <a:r>
              <a:rPr lang="nl-NL" dirty="0" smtClean="0">
                <a:cs typeface="Arial"/>
              </a:rPr>
              <a:t>: more </a:t>
            </a:r>
            <a:r>
              <a:rPr lang="nl-NL" dirty="0" err="1" smtClean="0">
                <a:cs typeface="Arial"/>
              </a:rPr>
              <a:t>difficult</a:t>
            </a:r>
            <a:r>
              <a:rPr lang="nl-NL" dirty="0" smtClean="0">
                <a:cs typeface="Arial"/>
              </a:rPr>
              <a:t> (</a:t>
            </a:r>
            <a:r>
              <a:rPr lang="nl-NL" dirty="0" err="1" smtClean="0">
                <a:cs typeface="Arial"/>
              </a:rPr>
              <a:t>need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higher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value</a:t>
            </a:r>
            <a:r>
              <a:rPr lang="nl-NL" dirty="0" smtClean="0">
                <a:cs typeface="Arial"/>
              </a:rPr>
              <a:t> of latent </a:t>
            </a:r>
            <a:r>
              <a:rPr lang="nl-NL" dirty="0" err="1" smtClean="0">
                <a:cs typeface="Arial"/>
              </a:rPr>
              <a:t>trait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for</a:t>
            </a:r>
            <a:r>
              <a:rPr lang="nl-NL" dirty="0" smtClean="0">
                <a:cs typeface="Arial"/>
              </a:rPr>
              <a:t> correct (or </a:t>
            </a:r>
            <a:r>
              <a:rPr lang="nl-NL" dirty="0" err="1" smtClean="0">
                <a:cs typeface="Arial"/>
              </a:rPr>
              <a:t>affirmative</a:t>
            </a:r>
            <a:r>
              <a:rPr lang="nl-NL" dirty="0" smtClean="0">
                <a:cs typeface="Arial"/>
              </a:rPr>
              <a:t>) response)</a:t>
            </a:r>
          </a:p>
          <a:p>
            <a:r>
              <a:rPr lang="en-US" dirty="0" smtClean="0">
                <a:cs typeface="Arial"/>
              </a:rPr>
              <a:t>Can compute any parameterization from any other parameterization (but may lead to headache)</a:t>
            </a:r>
          </a:p>
          <a:p>
            <a:r>
              <a:rPr lang="en-US" dirty="0" smtClean="0">
                <a:cs typeface="Arial"/>
              </a:rPr>
              <a:t>Most important: </a:t>
            </a:r>
          </a:p>
          <a:p>
            <a:pPr lvl="1"/>
            <a:r>
              <a:rPr lang="en-US" dirty="0" smtClean="0">
                <a:cs typeface="Arial"/>
              </a:rPr>
              <a:t>Be aware of existence of different parameterizations</a:t>
            </a:r>
          </a:p>
          <a:p>
            <a:pPr lvl="1"/>
            <a:r>
              <a:rPr lang="en-US" dirty="0" smtClean="0">
                <a:cs typeface="Arial"/>
              </a:rPr>
              <a:t>Do not directly compare results from different</a:t>
            </a:r>
            <a:r>
              <a:rPr lang="en-US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estimators and parameterizations when interpreting models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26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6.2 – Part II</a:t>
            </a:r>
          </a:p>
          <a:p>
            <a:endParaRPr lang="en-US" dirty="0"/>
          </a:p>
          <a:p>
            <a:r>
              <a:rPr lang="en-US" dirty="0" smtClean="0"/>
              <a:t>Exercise 6.2 a-d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IRT models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items:</a:t>
            </a:r>
          </a:p>
          <a:p>
            <a:pPr lvl="1"/>
            <a:r>
              <a:rPr lang="en-US" dirty="0" smtClean="0"/>
              <a:t>1PL, or </a:t>
            </a:r>
            <a:r>
              <a:rPr lang="en-US" dirty="0" err="1" smtClean="0"/>
              <a:t>Rasch</a:t>
            </a:r>
            <a:r>
              <a:rPr lang="en-US" dirty="0" smtClean="0"/>
              <a:t> model (loadings equal, thresholds free)</a:t>
            </a:r>
          </a:p>
          <a:p>
            <a:pPr lvl="1"/>
            <a:r>
              <a:rPr lang="en-US" dirty="0" smtClean="0"/>
              <a:t>2PL (loadings free, thresholds free)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Polytomous</a:t>
            </a:r>
            <a:r>
              <a:rPr lang="en-US" dirty="0" smtClean="0"/>
              <a:t> items:</a:t>
            </a:r>
          </a:p>
          <a:p>
            <a:pPr lvl="1"/>
            <a:r>
              <a:rPr lang="en-US" dirty="0" smtClean="0"/>
              <a:t>Partial credit model (loadings equal, thresholds free)</a:t>
            </a:r>
          </a:p>
          <a:p>
            <a:pPr lvl="1"/>
            <a:r>
              <a:rPr lang="en-US" dirty="0" smtClean="0"/>
              <a:t>Graded response model (loadings free, thresholds free)</a:t>
            </a:r>
          </a:p>
          <a:p>
            <a:pPr lvl="1"/>
            <a:r>
              <a:rPr lang="en-US" dirty="0" smtClean="0"/>
              <a:t>…</a:t>
            </a:r>
            <a:endParaRPr lang="nl-NL" dirty="0"/>
          </a:p>
        </p:txBody>
      </p:sp>
      <p:pic>
        <p:nvPicPr>
          <p:cNvPr id="24578" name="Picture 2" descr="https://www.rasch.org/gifs/ras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57" y="3922490"/>
            <a:ext cx="17811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563888" y="3789040"/>
            <a:ext cx="1440160" cy="1103873"/>
          </a:xfrm>
          <a:prstGeom prst="wedgeRoundRectCallout">
            <a:avLst>
              <a:gd name="adj1" fmla="val 58770"/>
              <a:gd name="adj2" fmla="val 879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 </a:t>
            </a:r>
            <a:r>
              <a:rPr lang="en-US" sz="2000" dirty="0" err="1" smtClean="0"/>
              <a:t>Rasch</a:t>
            </a:r>
            <a:r>
              <a:rPr lang="en-US" sz="2000" dirty="0" smtClean="0"/>
              <a:t>, no good!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34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Rasch</a:t>
            </a:r>
            <a:r>
              <a:rPr lang="en-US" dirty="0" smtClean="0"/>
              <a:t>, no good?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Often in psychology, we want to use the test score: the (unweighted) sum of item scores</a:t>
            </a:r>
          </a:p>
          <a:p>
            <a:pPr lvl="1"/>
            <a:r>
              <a:rPr lang="en-US" dirty="0" smtClean="0"/>
              <a:t>Easy to calculate, you need no IRT or SEM software to estimate it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Rasch</a:t>
            </a:r>
            <a:r>
              <a:rPr lang="en-US" dirty="0" smtClean="0"/>
              <a:t> model, all item loadings are equal, so all item scores contribute equally to estimation of the latent trait</a:t>
            </a:r>
          </a:p>
          <a:p>
            <a:pPr lvl="1"/>
            <a:r>
              <a:rPr lang="en-US" dirty="0" smtClean="0"/>
              <a:t>Test score is ‘sufficient statistic’ for eta (latent trait)</a:t>
            </a:r>
          </a:p>
          <a:p>
            <a:pPr lvl="2"/>
            <a:r>
              <a:rPr lang="en-US" dirty="0"/>
              <a:t>"no other statistic that can be calculated from the same sample provides any additional information as to the value of the parameter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Well-fitting </a:t>
            </a:r>
            <a:r>
              <a:rPr lang="en-US" dirty="0" err="1" smtClean="0"/>
              <a:t>Rasch</a:t>
            </a:r>
            <a:r>
              <a:rPr lang="en-US" dirty="0" smtClean="0"/>
              <a:t> model: test score contains all information about latent trait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5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6.2 – Part III</a:t>
            </a:r>
          </a:p>
          <a:p>
            <a:endParaRPr lang="en-US" dirty="0" smtClean="0"/>
          </a:p>
          <a:p>
            <a:r>
              <a:rPr lang="en-US" dirty="0" smtClean="0"/>
              <a:t>Exercise 6.2 e</a:t>
            </a:r>
          </a:p>
        </p:txBody>
      </p:sp>
    </p:spTree>
    <p:extLst>
      <p:ext uri="{BB962C8B-B14F-4D97-AF65-F5344CB8AC3E}">
        <p14:creationId xmlns:p14="http://schemas.microsoft.com/office/powerpoint/2010/main" val="36874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Binary items</a:t>
            </a:r>
          </a:p>
          <a:p>
            <a:pPr lvl="1"/>
            <a:r>
              <a:rPr lang="en-US" dirty="0" smtClean="0"/>
              <a:t>least-squares type estimation (factor analysis)</a:t>
            </a:r>
          </a:p>
          <a:p>
            <a:pPr lvl="1"/>
            <a:r>
              <a:rPr lang="en-US" dirty="0" smtClean="0"/>
              <a:t>ML estimation (IRT)</a:t>
            </a:r>
          </a:p>
          <a:p>
            <a:pPr lvl="1"/>
            <a:r>
              <a:rPr lang="en-US" dirty="0" smtClean="0"/>
              <a:t>1PL (</a:t>
            </a:r>
            <a:r>
              <a:rPr lang="en-US" dirty="0" err="1" smtClean="0"/>
              <a:t>Rasch</a:t>
            </a:r>
            <a:r>
              <a:rPr lang="en-US" dirty="0" smtClean="0"/>
              <a:t>) vs. 2PL model: Same or different loadings between items?</a:t>
            </a:r>
          </a:p>
          <a:p>
            <a:r>
              <a:rPr lang="en-US" dirty="0" smtClean="0"/>
              <a:t>Generalization to ordered-categorical items</a:t>
            </a:r>
          </a:p>
          <a:p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73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Ordinal</a:t>
            </a:r>
            <a:r>
              <a:rPr lang="nl-NL" dirty="0" smtClean="0"/>
              <a:t> </a:t>
            </a:r>
            <a:r>
              <a:rPr lang="nl-NL" dirty="0" err="1" smtClean="0"/>
              <a:t>responses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/>
              </a:bodyPr>
              <a:lstStyle/>
              <a:p>
                <a:r>
                  <a:rPr lang="nl-NL" sz="2400" dirty="0" smtClean="0"/>
                  <a:t>If we have items </a:t>
                </a:r>
                <a:r>
                  <a:rPr lang="nl-NL" sz="2400" dirty="0" err="1" smtClean="0"/>
                  <a:t>with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ordered</a:t>
                </a:r>
                <a:r>
                  <a:rPr lang="nl-NL" sz="2400" dirty="0" smtClean="0"/>
                  <a:t> response options: e.g., </a:t>
                </a:r>
                <a:r>
                  <a:rPr lang="nl-NL" sz="2400" i="1" dirty="0" smtClean="0"/>
                  <a:t>a &lt; b &lt; c &lt; d</a:t>
                </a:r>
              </a:p>
              <a:p>
                <a:r>
                  <a:rPr lang="nl-NL" sz="2400" dirty="0"/>
                  <a:t>W</a:t>
                </a:r>
                <a:r>
                  <a:rPr lang="nl-NL" sz="2400" dirty="0" smtClean="0"/>
                  <a:t>e </a:t>
                </a:r>
                <a:r>
                  <a:rPr lang="nl-NL" sz="2400" dirty="0" err="1" smtClean="0"/>
                  <a:t>can</a:t>
                </a:r>
                <a:r>
                  <a:rPr lang="nl-NL" sz="2400" dirty="0" smtClean="0"/>
                  <a:t> model </a:t>
                </a:r>
                <a:r>
                  <a:rPr lang="nl-NL" sz="2400" dirty="0" err="1" smtClean="0"/>
                  <a:t>the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following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probabilities</a:t>
                </a:r>
                <a:r>
                  <a:rPr lang="nl-NL" sz="24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b="0" i="1" smtClean="0">
                        <a:latin typeface="Cambria Math"/>
                        <a:cs typeface="Arial"/>
                      </a:rPr>
                      <m:t>1</m:t>
                    </m:r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100" dirty="0" smtClean="0">
                  <a:cs typeface="Aria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 smtClean="0"/>
              </a:p>
              <a:p>
                <a:pPr marL="0" indent="0">
                  <a:buNone/>
                </a:pPr>
                <a:r>
                  <a:rPr lang="nl-NL" sz="2400" dirty="0" smtClean="0">
                    <a:solidFill>
                      <a:schemeClr val="bg1"/>
                    </a:solidFill>
                  </a:rPr>
                  <a:t>This </a:t>
                </a:r>
                <a:r>
                  <a:rPr lang="nl-NL" sz="2400" dirty="0" err="1" smtClean="0">
                    <a:solidFill>
                      <a:schemeClr val="bg1"/>
                    </a:solidFill>
                  </a:rPr>
                  <a:t>gives</a:t>
                </a:r>
                <a:r>
                  <a:rPr lang="nl-NL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nl-NL" sz="2400" dirty="0" err="1" smtClean="0">
                    <a:solidFill>
                      <a:schemeClr val="bg1"/>
                    </a:solidFill>
                  </a:rPr>
                  <a:t>us</a:t>
                </a:r>
                <a:r>
                  <a:rPr lang="nl-NL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nl-NL" sz="2400" dirty="0" err="1" smtClean="0">
                    <a:solidFill>
                      <a:schemeClr val="bg1"/>
                    </a:solidFill>
                  </a:rPr>
                  <a:t>the</a:t>
                </a:r>
                <a:r>
                  <a:rPr lang="nl-NL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nl-NL" sz="24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nl-NL" sz="2400" dirty="0">
                    <a:solidFill>
                      <a:schemeClr val="bg1"/>
                    </a:solidFill>
                  </a:rPr>
                  <a:t> </a:t>
                </a:r>
                <a:r>
                  <a:rPr lang="nl-NL" sz="2400" dirty="0" err="1">
                    <a:solidFill>
                      <a:schemeClr val="bg1"/>
                    </a:solidFill>
                  </a:rPr>
                  <a:t>for</a:t>
                </a:r>
                <a:r>
                  <a:rPr lang="nl-NL" sz="2400" dirty="0">
                    <a:solidFill>
                      <a:schemeClr val="bg1"/>
                    </a:solidFill>
                  </a:rPr>
                  <a:t> </a:t>
                </a:r>
                <a:r>
                  <a:rPr lang="nl-NL" sz="2400" dirty="0" err="1">
                    <a:solidFill>
                      <a:schemeClr val="bg1"/>
                    </a:solidFill>
                  </a:rPr>
                  <a:t>each</a:t>
                </a:r>
                <a:r>
                  <a:rPr lang="nl-NL" sz="2400" dirty="0">
                    <a:solidFill>
                      <a:schemeClr val="bg1"/>
                    </a:solidFill>
                  </a:rPr>
                  <a:t> response </a:t>
                </a:r>
                <a:r>
                  <a:rPr lang="nl-NL" sz="2400" dirty="0" smtClean="0">
                    <a:solidFill>
                      <a:schemeClr val="bg1"/>
                    </a:solidFill>
                  </a:rPr>
                  <a:t>option as </a:t>
                </a:r>
                <a:r>
                  <a:rPr lang="nl-NL" sz="2400" dirty="0" err="1" smtClean="0">
                    <a:solidFill>
                      <a:schemeClr val="bg1"/>
                    </a:solidFill>
                  </a:rPr>
                  <a:t>follows</a:t>
                </a:r>
                <a:r>
                  <a:rPr lang="nl-NL" sz="2400" dirty="0" smtClean="0">
                    <a:solidFill>
                      <a:schemeClr val="bg1"/>
                    </a:solidFill>
                  </a:rPr>
                  <a:t>:</a:t>
                </a:r>
                <a:endParaRPr lang="nl-NL" sz="2400" dirty="0">
                  <a:solidFill>
                    <a:schemeClr val="bg1"/>
                  </a:solidFill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𝑎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𝑎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b="0" i="1" smtClean="0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−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𝑏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100" dirty="0" smtClean="0">
                  <a:solidFill>
                    <a:schemeClr val="bg1"/>
                  </a:solidFill>
                  <a:cs typeface="Arial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𝑏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𝑏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−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𝑐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nl-NL" sz="2100" dirty="0" smtClean="0">
                  <a:solidFill>
                    <a:schemeClr val="bg1"/>
                  </a:solidFill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𝑐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𝑐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−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𝑑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nl-NL" sz="2100" dirty="0" smtClean="0">
                  <a:solidFill>
                    <a:schemeClr val="bg1"/>
                  </a:solidFill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𝑑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𝑑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nl-NL" sz="21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972" t="-8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ijdelijke aanduiding voor inhoud 3" descr="GRM cumulative.jpeg"/>
          <p:cNvPicPr>
            <a:picLocks noChangeAspect="1"/>
          </p:cNvPicPr>
          <p:nvPr/>
        </p:nvPicPr>
        <p:blipFill>
          <a:blip r:embed="rId3" cstate="print"/>
          <a:srcRect t="11848"/>
          <a:stretch>
            <a:fillRect/>
          </a:stretch>
        </p:blipFill>
        <p:spPr>
          <a:xfrm>
            <a:off x="4355976" y="3428159"/>
            <a:ext cx="4715418" cy="34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Ordinal</a:t>
            </a:r>
            <a:r>
              <a:rPr lang="nl-NL" dirty="0" smtClean="0"/>
              <a:t> </a:t>
            </a:r>
            <a:r>
              <a:rPr lang="nl-NL" dirty="0" err="1" smtClean="0"/>
              <a:t>responses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/>
              </a:bodyPr>
              <a:lstStyle/>
              <a:p>
                <a:r>
                  <a:rPr lang="nl-NL" sz="2400" dirty="0" smtClean="0"/>
                  <a:t>If we have items </a:t>
                </a:r>
                <a:r>
                  <a:rPr lang="nl-NL" sz="2400" dirty="0" err="1" smtClean="0"/>
                  <a:t>with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ordered</a:t>
                </a:r>
                <a:r>
                  <a:rPr lang="nl-NL" sz="2400" dirty="0" smtClean="0"/>
                  <a:t> response options: e.g., </a:t>
                </a:r>
                <a:r>
                  <a:rPr lang="nl-NL" sz="2400" i="1" dirty="0" smtClean="0"/>
                  <a:t>a &lt; b &lt; c &lt; d</a:t>
                </a:r>
              </a:p>
              <a:p>
                <a:r>
                  <a:rPr lang="nl-NL" sz="2400" dirty="0"/>
                  <a:t>W</a:t>
                </a:r>
                <a:r>
                  <a:rPr lang="nl-NL" sz="2400" dirty="0" smtClean="0"/>
                  <a:t>e </a:t>
                </a:r>
                <a:r>
                  <a:rPr lang="nl-NL" sz="2400" dirty="0" err="1" smtClean="0"/>
                  <a:t>can</a:t>
                </a:r>
                <a:r>
                  <a:rPr lang="nl-NL" sz="2400" dirty="0" smtClean="0"/>
                  <a:t> model </a:t>
                </a:r>
                <a:r>
                  <a:rPr lang="nl-NL" sz="2400" dirty="0" err="1" smtClean="0"/>
                  <a:t>the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following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probabilities</a:t>
                </a:r>
                <a:r>
                  <a:rPr lang="nl-NL" sz="24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b="0" i="1" smtClean="0">
                        <a:latin typeface="Cambria Math"/>
                        <a:cs typeface="Arial"/>
                      </a:rPr>
                      <m:t>1</m:t>
                    </m:r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100" dirty="0" smtClean="0">
                  <a:cs typeface="Aria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 smtClean="0"/>
              </a:p>
              <a:p>
                <a:r>
                  <a:rPr lang="nl-NL" sz="2400" dirty="0" err="1" smtClean="0"/>
                  <a:t>This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gives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us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the</a:t>
                </a:r>
                <a:r>
                  <a:rPr lang="nl-NL" sz="2400" dirty="0" smtClean="0"/>
                  <a:t> </a:t>
                </a:r>
                <a:r>
                  <a:rPr lang="nl-NL" sz="2400" dirty="0" err="1"/>
                  <a:t>probabilities</a:t>
                </a:r>
                <a:r>
                  <a:rPr lang="nl-NL" sz="2400" dirty="0"/>
                  <a:t> </a:t>
                </a:r>
                <a:r>
                  <a:rPr lang="nl-NL" sz="2400" dirty="0" err="1"/>
                  <a:t>for</a:t>
                </a:r>
                <a:r>
                  <a:rPr lang="nl-NL" sz="2400" dirty="0"/>
                  <a:t> </a:t>
                </a:r>
                <a:r>
                  <a:rPr lang="nl-NL" sz="2400" dirty="0" err="1"/>
                  <a:t>each</a:t>
                </a:r>
                <a:r>
                  <a:rPr lang="nl-NL" sz="2400" dirty="0"/>
                  <a:t> response </a:t>
                </a:r>
                <a:r>
                  <a:rPr lang="nl-NL" sz="2400" dirty="0" smtClean="0"/>
                  <a:t>option as </a:t>
                </a:r>
                <a:r>
                  <a:rPr lang="nl-NL" sz="2400" dirty="0" err="1" smtClean="0"/>
                  <a:t>follows</a:t>
                </a:r>
                <a:r>
                  <a:rPr lang="nl-NL" sz="2400" dirty="0" smtClean="0"/>
                  <a:t>:</a:t>
                </a:r>
                <a:endParaRPr lang="nl-NL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i="1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b="0" i="1" smtClean="0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en-US" sz="2100" dirty="0" smtClean="0">
                  <a:cs typeface="Aria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2"/>
                <a:stretch>
                  <a:fillRect l="-75" t="-7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25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Ordinal</a:t>
            </a:r>
            <a:r>
              <a:rPr lang="nl-NL" dirty="0" smtClean="0"/>
              <a:t> </a:t>
            </a:r>
            <a:r>
              <a:rPr lang="nl-NL" dirty="0" err="1" smtClean="0"/>
              <a:t>responses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/>
              </a:bodyPr>
              <a:lstStyle/>
              <a:p>
                <a:r>
                  <a:rPr lang="nl-NL" sz="2400" dirty="0" smtClean="0"/>
                  <a:t>If we have items </a:t>
                </a:r>
                <a:r>
                  <a:rPr lang="nl-NL" sz="2400" dirty="0" err="1" smtClean="0"/>
                  <a:t>with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ordered</a:t>
                </a:r>
                <a:r>
                  <a:rPr lang="nl-NL" sz="2400" dirty="0" smtClean="0"/>
                  <a:t> response options: e.g., </a:t>
                </a:r>
                <a:r>
                  <a:rPr lang="nl-NL" sz="2400" i="1" dirty="0" smtClean="0"/>
                  <a:t>a &lt; b &lt; c &lt; d</a:t>
                </a:r>
              </a:p>
              <a:p>
                <a:r>
                  <a:rPr lang="nl-NL" sz="2400" dirty="0"/>
                  <a:t>W</a:t>
                </a:r>
                <a:r>
                  <a:rPr lang="nl-NL" sz="2400" dirty="0" smtClean="0"/>
                  <a:t>e </a:t>
                </a:r>
                <a:r>
                  <a:rPr lang="nl-NL" sz="2400" dirty="0" err="1" smtClean="0"/>
                  <a:t>can</a:t>
                </a:r>
                <a:r>
                  <a:rPr lang="nl-NL" sz="2400" dirty="0" smtClean="0"/>
                  <a:t> model </a:t>
                </a:r>
                <a:r>
                  <a:rPr lang="nl-NL" sz="2400" dirty="0" err="1" smtClean="0"/>
                  <a:t>the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following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probabilities</a:t>
                </a:r>
                <a:r>
                  <a:rPr lang="nl-NL" sz="24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b="0" i="1" smtClean="0">
                        <a:latin typeface="Cambria Math"/>
                        <a:cs typeface="Arial"/>
                      </a:rPr>
                      <m:t>1</m:t>
                    </m:r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100" dirty="0" smtClean="0">
                  <a:cs typeface="Aria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 smtClean="0"/>
              </a:p>
              <a:p>
                <a:r>
                  <a:rPr lang="nl-NL" sz="2400" dirty="0" err="1" smtClean="0"/>
                  <a:t>This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gives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us</a:t>
                </a:r>
                <a:r>
                  <a:rPr lang="nl-NL" sz="2400" dirty="0" smtClean="0"/>
                  <a:t> </a:t>
                </a:r>
                <a:r>
                  <a:rPr lang="nl-NL" sz="2400" dirty="0" err="1" smtClean="0"/>
                  <a:t>the</a:t>
                </a:r>
                <a:r>
                  <a:rPr lang="nl-NL" sz="2400" dirty="0" smtClean="0"/>
                  <a:t> </a:t>
                </a:r>
                <a:r>
                  <a:rPr lang="nl-NL" sz="2400" dirty="0" err="1"/>
                  <a:t>probabilities</a:t>
                </a:r>
                <a:r>
                  <a:rPr lang="nl-NL" sz="2400" dirty="0"/>
                  <a:t> </a:t>
                </a:r>
                <a:r>
                  <a:rPr lang="nl-NL" sz="2400" dirty="0" err="1"/>
                  <a:t>for</a:t>
                </a:r>
                <a:r>
                  <a:rPr lang="nl-NL" sz="2400" dirty="0"/>
                  <a:t> </a:t>
                </a:r>
                <a:r>
                  <a:rPr lang="nl-NL" sz="2400" dirty="0" err="1"/>
                  <a:t>each</a:t>
                </a:r>
                <a:r>
                  <a:rPr lang="nl-NL" sz="2400" dirty="0"/>
                  <a:t> response </a:t>
                </a:r>
                <a:r>
                  <a:rPr lang="nl-NL" sz="2400" dirty="0" smtClean="0"/>
                  <a:t>option as </a:t>
                </a:r>
                <a:r>
                  <a:rPr lang="nl-NL" sz="2400" dirty="0" err="1" smtClean="0"/>
                  <a:t>follows</a:t>
                </a:r>
                <a:r>
                  <a:rPr lang="nl-NL" sz="2400" dirty="0" smtClean="0"/>
                  <a:t>:</a:t>
                </a:r>
                <a:endParaRPr lang="nl-NL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i="1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b="0" i="1" smtClean="0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en-US" sz="2100" dirty="0" smtClean="0">
                  <a:cs typeface="Aria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2"/>
                <a:stretch>
                  <a:fillRect l="-75" t="-7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Tijdelijke aanduiding voor inhoud 5" descr="GRM individual.jpeg"/>
          <p:cNvPicPr>
            <a:picLocks noChangeAspect="1"/>
          </p:cNvPicPr>
          <p:nvPr/>
        </p:nvPicPr>
        <p:blipFill rotWithShape="1">
          <a:blip r:embed="rId3" cstate="print"/>
          <a:srcRect t="13450" r="4104"/>
          <a:stretch/>
        </p:blipFill>
        <p:spPr>
          <a:xfrm>
            <a:off x="2483768" y="1219200"/>
            <a:ext cx="4603471" cy="34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Ordinal</a:t>
            </a:r>
            <a:r>
              <a:rPr lang="nl-NL" dirty="0" smtClean="0"/>
              <a:t> </a:t>
            </a:r>
            <a:r>
              <a:rPr lang="nl-NL" dirty="0" err="1" smtClean="0"/>
              <a:t>responses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For </a:t>
            </a:r>
            <a:r>
              <a:rPr lang="nl-NL" dirty="0" err="1" smtClean="0"/>
              <a:t>every</a:t>
            </a:r>
            <a:r>
              <a:rPr lang="nl-NL" dirty="0" smtClean="0"/>
              <a:t> item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i="1" dirty="0" smtClean="0"/>
              <a:t>k</a:t>
            </a:r>
            <a:r>
              <a:rPr lang="nl-NL" dirty="0" smtClean="0"/>
              <a:t> </a:t>
            </a:r>
            <a:r>
              <a:rPr lang="nl-NL" dirty="0" err="1" smtClean="0"/>
              <a:t>ordered</a:t>
            </a:r>
            <a:r>
              <a:rPr lang="nl-NL" dirty="0" smtClean="0"/>
              <a:t> </a:t>
            </a:r>
            <a:r>
              <a:rPr lang="nl-NL" dirty="0" err="1" smtClean="0"/>
              <a:t>categories</a:t>
            </a:r>
            <a:r>
              <a:rPr lang="nl-NL" dirty="0" smtClean="0"/>
              <a:t>, we </a:t>
            </a:r>
            <a:r>
              <a:rPr lang="nl-NL" dirty="0" err="1" smtClean="0"/>
              <a:t>need</a:t>
            </a:r>
            <a:r>
              <a:rPr lang="nl-NL" dirty="0" smtClean="0"/>
              <a:t> to </a:t>
            </a:r>
            <a:r>
              <a:rPr lang="nl-NL" dirty="0" err="1" smtClean="0"/>
              <a:t>estimate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loading</a:t>
            </a:r>
            <a:r>
              <a:rPr lang="nl-NL" dirty="0" smtClean="0"/>
              <a:t>, and </a:t>
            </a:r>
            <a:r>
              <a:rPr lang="nl-NL" i="1" dirty="0" smtClean="0"/>
              <a:t>k-1</a:t>
            </a:r>
            <a:r>
              <a:rPr lang="nl-NL" dirty="0" smtClean="0"/>
              <a:t> </a:t>
            </a:r>
            <a:r>
              <a:rPr lang="nl-NL" dirty="0" err="1" smtClean="0"/>
              <a:t>thresholds</a:t>
            </a:r>
            <a:endParaRPr lang="nl-NL" dirty="0" smtClean="0"/>
          </a:p>
          <a:p>
            <a:r>
              <a:rPr lang="nl-NL" dirty="0" smtClean="0"/>
              <a:t>In </a:t>
            </a:r>
            <a:r>
              <a:rPr lang="nl-NL" dirty="0" err="1" smtClean="0"/>
              <a:t>lavaan</a:t>
            </a:r>
            <a:r>
              <a:rPr lang="nl-NL" dirty="0" smtClean="0"/>
              <a:t>, we </a:t>
            </a:r>
            <a:r>
              <a:rPr lang="nl-NL" dirty="0" err="1" smtClean="0"/>
              <a:t>use</a:t>
            </a:r>
            <a:r>
              <a:rPr lang="nl-NL" dirty="0" smtClean="0"/>
              <a:t> 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approach</a:t>
            </a:r>
            <a:r>
              <a:rPr lang="nl-NL" dirty="0" smtClean="0"/>
              <a:t> as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dichotomous</a:t>
            </a:r>
            <a:r>
              <a:rPr lang="nl-NL" dirty="0" smtClean="0"/>
              <a:t> data: </a:t>
            </a:r>
            <a:r>
              <a:rPr lang="nl-NL" dirty="0" err="1" smtClean="0"/>
              <a:t>use</a:t>
            </a:r>
            <a:r>
              <a:rPr lang="nl-NL" dirty="0" smtClean="0"/>
              <a:t> ‘</a:t>
            </a:r>
            <a:r>
              <a:rPr lang="nl-NL" dirty="0" err="1" smtClean="0"/>
              <a:t>ordered</a:t>
            </a:r>
            <a:r>
              <a:rPr lang="nl-NL" dirty="0" smtClean="0"/>
              <a:t> = ….’ argument</a:t>
            </a:r>
          </a:p>
          <a:p>
            <a:pPr lvl="1"/>
            <a:r>
              <a:rPr lang="nl-NL" dirty="0" smtClean="0"/>
              <a:t>For </a:t>
            </a:r>
            <a:r>
              <a:rPr lang="nl-NL" dirty="0" err="1" smtClean="0"/>
              <a:t>every</a:t>
            </a:r>
            <a:r>
              <a:rPr lang="nl-NL" dirty="0" smtClean="0"/>
              <a:t> item </a:t>
            </a:r>
            <a:r>
              <a:rPr lang="nl-NL" dirty="0" err="1" smtClean="0"/>
              <a:t>declared</a:t>
            </a:r>
            <a:r>
              <a:rPr lang="nl-NL" dirty="0" smtClean="0"/>
              <a:t> </a:t>
            </a:r>
            <a:r>
              <a:rPr lang="nl-NL" dirty="0" err="1" smtClean="0"/>
              <a:t>ordered</a:t>
            </a:r>
            <a:r>
              <a:rPr lang="nl-NL" dirty="0" smtClean="0"/>
              <a:t>, </a:t>
            </a:r>
            <a:r>
              <a:rPr lang="nl-NL" dirty="0" err="1" smtClean="0"/>
              <a:t>lavaan</a:t>
            </a:r>
            <a:r>
              <a:rPr lang="nl-NL" dirty="0" smtClean="0"/>
              <a:t> </a:t>
            </a:r>
            <a:r>
              <a:rPr lang="nl-NL" dirty="0" err="1" smtClean="0"/>
              <a:t>checks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categories</a:t>
            </a:r>
            <a:r>
              <a:rPr lang="nl-NL" dirty="0" smtClean="0"/>
              <a:t>, and </a:t>
            </a:r>
            <a:r>
              <a:rPr lang="nl-NL" dirty="0" err="1" smtClean="0"/>
              <a:t>estimates</a:t>
            </a:r>
            <a:r>
              <a:rPr lang="nl-NL" dirty="0" smtClean="0"/>
              <a:t> </a:t>
            </a:r>
            <a:r>
              <a:rPr lang="nl-NL" i="1" dirty="0" smtClean="0"/>
              <a:t>k</a:t>
            </a:r>
            <a:r>
              <a:rPr lang="nl-NL" dirty="0" smtClean="0"/>
              <a:t>-1 </a:t>
            </a:r>
            <a:r>
              <a:rPr lang="nl-NL" dirty="0" err="1" smtClean="0"/>
              <a:t>thresholds</a:t>
            </a:r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Ordered-categorical responses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Partial credit model is the </a:t>
            </a:r>
            <a:r>
              <a:rPr lang="en-US" dirty="0" err="1" smtClean="0"/>
              <a:t>Rasch</a:t>
            </a:r>
            <a:r>
              <a:rPr lang="en-US" dirty="0" smtClean="0"/>
              <a:t> (1PL) </a:t>
            </a:r>
            <a:r>
              <a:rPr lang="en-US" dirty="0" smtClean="0"/>
              <a:t>model generalized to </a:t>
            </a:r>
            <a:r>
              <a:rPr lang="en-US" dirty="0" err="1" smtClean="0"/>
              <a:t>polytomous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Same loadings for all items</a:t>
            </a:r>
          </a:p>
          <a:p>
            <a:pPr lvl="1"/>
            <a:r>
              <a:rPr lang="en-US" dirty="0" smtClean="0"/>
              <a:t>Freely estimates thresholds for all categories and items</a:t>
            </a:r>
          </a:p>
          <a:p>
            <a:r>
              <a:rPr lang="en-US" dirty="0" smtClean="0"/>
              <a:t>Graded response model is the </a:t>
            </a:r>
            <a:r>
              <a:rPr lang="en-US" dirty="0" smtClean="0"/>
              <a:t>2PL </a:t>
            </a:r>
            <a:r>
              <a:rPr lang="en-US" dirty="0" smtClean="0"/>
              <a:t>model generalized to </a:t>
            </a:r>
            <a:r>
              <a:rPr lang="en-US" dirty="0" err="1" smtClean="0"/>
              <a:t>polytomous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Freely estimates loadings for all items</a:t>
            </a:r>
          </a:p>
          <a:p>
            <a:pPr lvl="1"/>
            <a:r>
              <a:rPr lang="en-US" dirty="0"/>
              <a:t>Freely estimates thresholds for all categories and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Note: Unlike in </a:t>
            </a:r>
            <a:r>
              <a:rPr lang="en-US" dirty="0" err="1" smtClean="0"/>
              <a:t>Rasch</a:t>
            </a:r>
            <a:r>
              <a:rPr lang="en-US" dirty="0" smtClean="0"/>
              <a:t> model, in PCM test score is not a sufficient statistic (does not contain all information about) for the latent trait (eta)</a:t>
            </a:r>
          </a:p>
        </p:txBody>
      </p:sp>
    </p:spTree>
    <p:extLst>
      <p:ext uri="{BB962C8B-B14F-4D97-AF65-F5344CB8AC3E}">
        <p14:creationId xmlns:p14="http://schemas.microsoft.com/office/powerpoint/2010/main" val="15405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6.2 – Part IV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Additional Exercise: HADS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Ordered</a:t>
            </a:r>
            <a:r>
              <a:rPr lang="nl-NL" dirty="0" smtClean="0"/>
              <a:t> </a:t>
            </a:r>
            <a:r>
              <a:rPr lang="nl-NL" dirty="0" err="1" smtClean="0"/>
              <a:t>categorical</a:t>
            </a:r>
            <a:r>
              <a:rPr lang="nl-NL" dirty="0" smtClean="0"/>
              <a:t> indicator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4395192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Up </a:t>
            </a:r>
            <a:r>
              <a:rPr lang="nl-NL" dirty="0" err="1" smtClean="0"/>
              <a:t>till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, </a:t>
            </a:r>
            <a:r>
              <a:rPr lang="nl-NL" dirty="0" err="1" smtClean="0"/>
              <a:t>endogenous</a:t>
            </a:r>
            <a:r>
              <a:rPr lang="nl-NL" dirty="0" smtClean="0"/>
              <a:t> variables have </a:t>
            </a:r>
            <a:r>
              <a:rPr lang="nl-NL" dirty="0" err="1" smtClean="0"/>
              <a:t>always</a:t>
            </a:r>
            <a:r>
              <a:rPr lang="nl-NL" dirty="0" smtClean="0"/>
              <a:t> been </a:t>
            </a:r>
            <a:r>
              <a:rPr lang="nl-NL" dirty="0" err="1" smtClean="0"/>
              <a:t>continuous</a:t>
            </a:r>
            <a:endParaRPr lang="nl-NL" dirty="0" smtClean="0"/>
          </a:p>
          <a:p>
            <a:r>
              <a:rPr lang="nl-NL" dirty="0" err="1" smtClean="0"/>
              <a:t>Often</a:t>
            </a:r>
            <a:r>
              <a:rPr lang="nl-NL" dirty="0" smtClean="0"/>
              <a:t> variables in </a:t>
            </a:r>
            <a:r>
              <a:rPr lang="nl-NL" dirty="0" err="1" smtClean="0"/>
              <a:t>psychology</a:t>
            </a:r>
            <a:r>
              <a:rPr lang="nl-NL" dirty="0" smtClean="0"/>
              <a:t> are (</a:t>
            </a:r>
            <a:r>
              <a:rPr lang="nl-NL" dirty="0" err="1" smtClean="0"/>
              <a:t>ordered</a:t>
            </a:r>
            <a:r>
              <a:rPr lang="nl-NL" dirty="0" smtClean="0"/>
              <a:t>) </a:t>
            </a:r>
            <a:r>
              <a:rPr lang="nl-NL" dirty="0" err="1" smtClean="0"/>
              <a:t>categorical</a:t>
            </a:r>
            <a:endParaRPr lang="nl-NL" dirty="0" smtClean="0"/>
          </a:p>
          <a:p>
            <a:pPr lvl="1"/>
            <a:r>
              <a:rPr lang="nl-NL" dirty="0" err="1" smtClean="0"/>
              <a:t>Exogenous</a:t>
            </a:r>
            <a:r>
              <a:rPr lang="nl-NL" dirty="0" smtClean="0"/>
              <a:t> </a:t>
            </a:r>
            <a:r>
              <a:rPr lang="nl-NL" dirty="0" err="1" smtClean="0"/>
              <a:t>ordered</a:t>
            </a:r>
            <a:r>
              <a:rPr lang="nl-NL" dirty="0" smtClean="0"/>
              <a:t> </a:t>
            </a:r>
            <a:r>
              <a:rPr lang="nl-NL" dirty="0" err="1" smtClean="0"/>
              <a:t>categorical</a:t>
            </a:r>
            <a:r>
              <a:rPr lang="nl-NL" dirty="0" smtClean="0"/>
              <a:t> variables: </a:t>
            </a:r>
          </a:p>
          <a:p>
            <a:pPr lvl="2"/>
            <a:r>
              <a:rPr lang="nl-NL" dirty="0" smtClean="0"/>
              <a:t>Code as (multiple) dummy (0-1) variables</a:t>
            </a:r>
          </a:p>
          <a:p>
            <a:pPr lvl="2"/>
            <a:r>
              <a:rPr lang="en-US" dirty="0" smtClean="0"/>
              <a:t>Comparable to having binary predictors in linear regression</a:t>
            </a:r>
            <a:endParaRPr lang="nl-NL" dirty="0" smtClean="0"/>
          </a:p>
          <a:p>
            <a:pPr lvl="1"/>
            <a:r>
              <a:rPr lang="nl-NL" dirty="0" err="1" smtClean="0"/>
              <a:t>Endogenous</a:t>
            </a:r>
            <a:r>
              <a:rPr lang="nl-NL" dirty="0" smtClean="0"/>
              <a:t> variables: </a:t>
            </a:r>
            <a:r>
              <a:rPr lang="nl-NL" dirty="0" err="1" smtClean="0"/>
              <a:t>Need</a:t>
            </a:r>
            <a:r>
              <a:rPr lang="nl-NL" dirty="0" smtClean="0"/>
              <a:t> different model</a:t>
            </a:r>
          </a:p>
          <a:p>
            <a:pPr lvl="2"/>
            <a:r>
              <a:rPr lang="en-US" dirty="0" smtClean="0"/>
              <a:t>Comparable to having binary or ordered categorical response variable in regression: Have to use e.g., logistic or </a:t>
            </a:r>
            <a:r>
              <a:rPr lang="en-US" dirty="0" err="1" smtClean="0"/>
              <a:t>probit</a:t>
            </a:r>
            <a:r>
              <a:rPr lang="en-US" dirty="0" smtClean="0"/>
              <a:t> regression</a:t>
            </a:r>
            <a:endParaRPr lang="nl-NL" dirty="0" smtClean="0"/>
          </a:p>
          <a:p>
            <a:pPr lvl="2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categorical</a:t>
            </a:r>
            <a:r>
              <a:rPr lang="nl-NL" dirty="0"/>
              <a:t> indicator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700808"/>
                <a:ext cx="4607424" cy="4896544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 smtClean="0">
                    <a:latin typeface="+mj-lt"/>
                  </a:rPr>
                  <a:t>The </a:t>
                </a:r>
                <a:r>
                  <a:rPr lang="nl-NL" sz="2400" dirty="0" err="1" smtClean="0">
                    <a:latin typeface="+mj-lt"/>
                  </a:rPr>
                  <a:t>regression</a:t>
                </a:r>
                <a:r>
                  <a:rPr lang="nl-NL" sz="2400" dirty="0" smtClean="0">
                    <a:latin typeface="+mj-lt"/>
                  </a:rPr>
                  <a:t> </a:t>
                </a:r>
                <a:r>
                  <a:rPr lang="nl-NL" sz="2400" dirty="0" err="1" smtClean="0">
                    <a:latin typeface="+mj-lt"/>
                  </a:rPr>
                  <a:t>formula</a:t>
                </a:r>
                <a:r>
                  <a:rPr lang="nl-NL" sz="2400" dirty="0" smtClean="0">
                    <a:latin typeface="+mj-lt"/>
                  </a:rPr>
                  <a:t> </a:t>
                </a:r>
                <a:r>
                  <a:rPr lang="nl-NL" sz="2400" dirty="0" err="1" smtClean="0">
                    <a:latin typeface="+mj-lt"/>
                  </a:rPr>
                  <a:t>for</a:t>
                </a:r>
                <a:r>
                  <a:rPr lang="nl-NL" sz="2400" dirty="0" smtClean="0">
                    <a:latin typeface="+mj-lt"/>
                  </a:rPr>
                  <a:t> the </a:t>
                </a:r>
                <a:r>
                  <a:rPr lang="nl-NL" sz="2400" dirty="0" err="1" smtClean="0">
                    <a:latin typeface="+mj-lt"/>
                  </a:rPr>
                  <a:t>continuous</a:t>
                </a:r>
                <a:r>
                  <a:rPr lang="nl-NL" sz="2400" dirty="0" smtClean="0">
                    <a:latin typeface="+mj-lt"/>
                  </a:rPr>
                  <a:t> item response of person </a:t>
                </a:r>
                <a:r>
                  <a:rPr lang="nl-NL" sz="2400" i="1" dirty="0" smtClean="0">
                    <a:latin typeface="+mj-lt"/>
                  </a:rPr>
                  <a:t>j </a:t>
                </a:r>
                <a:r>
                  <a:rPr lang="nl-NL" sz="2400" dirty="0" smtClean="0">
                    <a:latin typeface="+mj-lt"/>
                  </a:rPr>
                  <a:t>on item </a:t>
                </a:r>
                <a:r>
                  <a:rPr lang="nl-NL" sz="2400" i="1" dirty="0" smtClean="0">
                    <a:latin typeface="+mj-lt"/>
                  </a:rPr>
                  <a:t>i</a:t>
                </a:r>
                <a:r>
                  <a:rPr lang="nl-NL" sz="2400" dirty="0" smtClean="0">
                    <a:latin typeface="+mj-lt"/>
                  </a:rPr>
                  <a:t> is </a:t>
                </a:r>
                <a:r>
                  <a:rPr lang="nl-NL" sz="2400" dirty="0" err="1" smtClean="0">
                    <a:latin typeface="+mj-lt"/>
                  </a:rPr>
                  <a:t>given</a:t>
                </a:r>
                <a:r>
                  <a:rPr lang="nl-NL" sz="2400" dirty="0" smtClean="0">
                    <a:latin typeface="+mj-lt"/>
                  </a:rPr>
                  <a:t> </a:t>
                </a:r>
                <a:r>
                  <a:rPr lang="nl-NL" sz="2400" dirty="0" err="1" smtClean="0">
                    <a:latin typeface="+mj-lt"/>
                  </a:rPr>
                  <a:t>by</a:t>
                </a:r>
                <a:r>
                  <a:rPr lang="nl-NL" sz="24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dirty="0" smtClean="0">
                    <a:latin typeface="+mj-lt"/>
                  </a:rPr>
                  <a:t> 	</a:t>
                </a:r>
              </a:p>
              <a:p>
                <a:r>
                  <a:rPr lang="nl-NL" sz="2200" dirty="0">
                    <a:cs typeface="Arial"/>
                  </a:rPr>
                  <a:t>A </a:t>
                </a:r>
                <a:r>
                  <a:rPr lang="nl-NL" sz="2200" dirty="0" err="1">
                    <a:cs typeface="Arial"/>
                  </a:rPr>
                  <a:t>dichotomous</a:t>
                </a:r>
                <a:r>
                  <a:rPr lang="nl-NL" sz="2200" dirty="0">
                    <a:cs typeface="Arial"/>
                  </a:rPr>
                  <a:t> (</a:t>
                </a:r>
                <a:r>
                  <a:rPr lang="nl-NL" sz="2200" dirty="0" err="1">
                    <a:cs typeface="Arial"/>
                  </a:rPr>
                  <a:t>categorical</a:t>
                </a:r>
                <a:r>
                  <a:rPr lang="nl-NL" sz="2200" dirty="0">
                    <a:cs typeface="Arial"/>
                  </a:rPr>
                  <a:t>)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200" dirty="0">
                    <a:cs typeface="Arial"/>
                  </a:rPr>
                  <a:t> can </a:t>
                </a:r>
                <a:r>
                  <a:rPr lang="nl-NL" sz="2200" dirty="0" err="1">
                    <a:cs typeface="Arial"/>
                  </a:rPr>
                  <a:t>only</a:t>
                </a:r>
                <a:r>
                  <a:rPr lang="nl-NL" sz="2200" dirty="0">
                    <a:cs typeface="Arial"/>
                  </a:rPr>
                  <a:t> take </a:t>
                </a:r>
                <a:r>
                  <a:rPr lang="nl-NL" sz="2200" dirty="0" err="1">
                    <a:cs typeface="Arial"/>
                  </a:rPr>
                  <a:t>values</a:t>
                </a:r>
                <a:r>
                  <a:rPr lang="nl-NL" sz="2200" dirty="0">
                    <a:cs typeface="Arial"/>
                  </a:rPr>
                  <a:t> 0 or 1</a:t>
                </a:r>
              </a:p>
              <a:p>
                <a:pPr lvl="1"/>
                <a:r>
                  <a:rPr lang="nl-NL" sz="1800" dirty="0" smtClean="0">
                    <a:latin typeface="+mj-lt"/>
                    <a:cs typeface="Arial"/>
                  </a:rPr>
                  <a:t>Or 0, 1, 2, … </a:t>
                </a:r>
                <a:r>
                  <a:rPr lang="nl-NL" sz="1800" dirty="0" err="1" smtClean="0">
                    <a:latin typeface="+mj-lt"/>
                    <a:cs typeface="Arial"/>
                  </a:rPr>
                  <a:t>for</a:t>
                </a:r>
                <a:r>
                  <a:rPr lang="nl-NL" sz="1800" dirty="0" smtClean="0">
                    <a:latin typeface="+mj-lt"/>
                    <a:cs typeface="Arial"/>
                  </a:rPr>
                  <a:t> &gt; 2 </a:t>
                </a:r>
                <a:r>
                  <a:rPr lang="nl-NL" sz="1800" dirty="0" err="1" smtClean="0">
                    <a:latin typeface="+mj-lt"/>
                    <a:cs typeface="Arial"/>
                  </a:rPr>
                  <a:t>ordered</a:t>
                </a:r>
                <a:r>
                  <a:rPr lang="nl-NL" sz="1800" dirty="0" smtClean="0">
                    <a:latin typeface="+mj-lt"/>
                    <a:cs typeface="Arial"/>
                  </a:rPr>
                  <a:t> </a:t>
                </a:r>
                <a:r>
                  <a:rPr lang="nl-NL" sz="1800" dirty="0" err="1" smtClean="0">
                    <a:latin typeface="+mj-lt"/>
                    <a:cs typeface="Arial"/>
                  </a:rPr>
                  <a:t>categorical</a:t>
                </a:r>
                <a:r>
                  <a:rPr lang="nl-NL" sz="1800" dirty="0" smtClean="0">
                    <a:latin typeface="+mj-lt"/>
                    <a:cs typeface="Arial"/>
                  </a:rPr>
                  <a:t> </a:t>
                </a:r>
                <a:r>
                  <a:rPr lang="nl-NL" sz="1800" dirty="0" err="1" smtClean="0">
                    <a:latin typeface="+mj-lt"/>
                    <a:cs typeface="Arial"/>
                  </a:rPr>
                  <a:t>values</a:t>
                </a:r>
                <a:endParaRPr lang="nl-NL" sz="1800" dirty="0" smtClean="0">
                  <a:latin typeface="+mj-lt"/>
                  <a:cs typeface="Arial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700808"/>
                <a:ext cx="4607424" cy="4896544"/>
              </a:xfrm>
              <a:blipFill>
                <a:blip r:embed="rId2"/>
                <a:stretch>
                  <a:fillRect l="-265" t="-9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categorical</a:t>
            </a:r>
            <a:r>
              <a:rPr lang="nl-NL" dirty="0"/>
              <a:t> indicator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 smtClean="0">
                    <a:latin typeface="+mj-lt"/>
                  </a:rPr>
                  <a:t>The </a:t>
                </a:r>
                <a:r>
                  <a:rPr lang="nl-NL" sz="2400" dirty="0" err="1" smtClean="0">
                    <a:latin typeface="+mj-lt"/>
                  </a:rPr>
                  <a:t>regression</a:t>
                </a:r>
                <a:r>
                  <a:rPr lang="nl-NL" sz="2400" dirty="0" smtClean="0">
                    <a:latin typeface="+mj-lt"/>
                  </a:rPr>
                  <a:t> </a:t>
                </a:r>
                <a:r>
                  <a:rPr lang="nl-NL" sz="2400" dirty="0" err="1" smtClean="0">
                    <a:latin typeface="+mj-lt"/>
                  </a:rPr>
                  <a:t>formula</a:t>
                </a:r>
                <a:r>
                  <a:rPr lang="nl-NL" sz="2400" dirty="0" smtClean="0">
                    <a:latin typeface="+mj-lt"/>
                  </a:rPr>
                  <a:t> </a:t>
                </a:r>
                <a:r>
                  <a:rPr lang="nl-NL" sz="2400" dirty="0" err="1" smtClean="0">
                    <a:latin typeface="+mj-lt"/>
                  </a:rPr>
                  <a:t>for</a:t>
                </a:r>
                <a:r>
                  <a:rPr lang="nl-NL" sz="2400" dirty="0" smtClean="0">
                    <a:latin typeface="+mj-lt"/>
                  </a:rPr>
                  <a:t> the </a:t>
                </a:r>
                <a:r>
                  <a:rPr lang="nl-NL" sz="2400" dirty="0" err="1" smtClean="0">
                    <a:latin typeface="+mj-lt"/>
                  </a:rPr>
                  <a:t>continuous</a:t>
                </a:r>
                <a:r>
                  <a:rPr lang="nl-NL" sz="2400" dirty="0" smtClean="0">
                    <a:latin typeface="+mj-lt"/>
                  </a:rPr>
                  <a:t> item response of person </a:t>
                </a:r>
                <a:r>
                  <a:rPr lang="nl-NL" sz="2400" i="1" dirty="0" smtClean="0">
                    <a:latin typeface="+mj-lt"/>
                  </a:rPr>
                  <a:t>j </a:t>
                </a:r>
                <a:r>
                  <a:rPr lang="nl-NL" sz="2400" dirty="0" smtClean="0">
                    <a:latin typeface="+mj-lt"/>
                  </a:rPr>
                  <a:t>on item </a:t>
                </a:r>
                <a:r>
                  <a:rPr lang="nl-NL" sz="2400" i="1" dirty="0" smtClean="0">
                    <a:latin typeface="+mj-lt"/>
                  </a:rPr>
                  <a:t>i</a:t>
                </a:r>
                <a:r>
                  <a:rPr lang="nl-NL" sz="2400" dirty="0" smtClean="0">
                    <a:latin typeface="+mj-lt"/>
                  </a:rPr>
                  <a:t> is </a:t>
                </a:r>
                <a:r>
                  <a:rPr lang="nl-NL" sz="2400" dirty="0" err="1" smtClean="0">
                    <a:latin typeface="+mj-lt"/>
                  </a:rPr>
                  <a:t>given</a:t>
                </a:r>
                <a:r>
                  <a:rPr lang="nl-NL" sz="2400" dirty="0" smtClean="0">
                    <a:latin typeface="+mj-lt"/>
                  </a:rPr>
                  <a:t> </a:t>
                </a:r>
                <a:r>
                  <a:rPr lang="nl-NL" sz="2400" dirty="0" err="1" smtClean="0">
                    <a:latin typeface="+mj-lt"/>
                  </a:rPr>
                  <a:t>by</a:t>
                </a:r>
                <a:r>
                  <a:rPr lang="nl-NL" sz="24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dirty="0" smtClean="0">
                    <a:latin typeface="+mj-lt"/>
                  </a:rPr>
                  <a:t> 	</a:t>
                </a:r>
              </a:p>
              <a:p>
                <a:r>
                  <a:rPr lang="nl-NL" sz="2200" dirty="0" smtClean="0">
                    <a:latin typeface="+mj-lt"/>
                    <a:cs typeface="Arial"/>
                  </a:rPr>
                  <a:t>A </a:t>
                </a:r>
                <a:r>
                  <a:rPr lang="nl-NL" sz="2200" dirty="0" err="1" smtClean="0">
                    <a:latin typeface="+mj-lt"/>
                    <a:cs typeface="Arial"/>
                  </a:rPr>
                  <a:t>dichotomous</a:t>
                </a:r>
                <a:r>
                  <a:rPr lang="nl-NL" sz="2200" dirty="0" smtClean="0">
                    <a:latin typeface="+mj-lt"/>
                    <a:cs typeface="Arial"/>
                  </a:rPr>
                  <a:t> (</a:t>
                </a:r>
                <a:r>
                  <a:rPr lang="nl-NL" sz="2200" dirty="0" err="1" smtClean="0">
                    <a:latin typeface="+mj-lt"/>
                    <a:cs typeface="Arial"/>
                  </a:rPr>
                  <a:t>categorical</a:t>
                </a:r>
                <a:r>
                  <a:rPr lang="nl-NL" sz="2200" dirty="0" smtClean="0">
                    <a:latin typeface="+mj-lt"/>
                    <a:cs typeface="Arial"/>
                  </a:rPr>
                  <a:t>)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200" dirty="0" smtClean="0">
                    <a:latin typeface="+mj-lt"/>
                    <a:cs typeface="Arial"/>
                  </a:rPr>
                  <a:t> can </a:t>
                </a:r>
                <a:r>
                  <a:rPr lang="nl-NL" sz="2200" dirty="0" err="1" smtClean="0">
                    <a:latin typeface="+mj-lt"/>
                    <a:cs typeface="Arial"/>
                  </a:rPr>
                  <a:t>only</a:t>
                </a:r>
                <a:r>
                  <a:rPr lang="nl-NL" sz="2200" dirty="0" smtClean="0">
                    <a:latin typeface="+mj-lt"/>
                    <a:cs typeface="Arial"/>
                  </a:rPr>
                  <a:t> take </a:t>
                </a:r>
                <a:r>
                  <a:rPr lang="nl-NL" sz="2200" dirty="0" err="1" smtClean="0">
                    <a:latin typeface="+mj-lt"/>
                    <a:cs typeface="Arial"/>
                  </a:rPr>
                  <a:t>values</a:t>
                </a:r>
                <a:r>
                  <a:rPr lang="nl-NL" sz="2200" dirty="0" smtClean="0">
                    <a:latin typeface="+mj-lt"/>
                    <a:cs typeface="Arial"/>
                  </a:rPr>
                  <a:t> 0 or 1</a:t>
                </a:r>
              </a:p>
              <a:p>
                <a:r>
                  <a:rPr lang="nl-NL" sz="2400" dirty="0">
                    <a:cs typeface="Arial"/>
                  </a:rPr>
                  <a:t>Solution: we </a:t>
                </a:r>
                <a:r>
                  <a:rPr lang="nl-NL" sz="2400" dirty="0" err="1">
                    <a:cs typeface="Arial"/>
                  </a:rPr>
                  <a:t>assume</a:t>
                </a:r>
                <a:r>
                  <a:rPr lang="nl-NL" sz="2400" dirty="0">
                    <a:cs typeface="Arial"/>
                  </a:rPr>
                  <a:t> a </a:t>
                </a:r>
                <a:r>
                  <a:rPr lang="nl-NL" sz="2400" dirty="0" err="1">
                    <a:cs typeface="Arial"/>
                  </a:rPr>
                  <a:t>continuous</a:t>
                </a:r>
                <a:r>
                  <a:rPr lang="nl-NL" sz="2400" dirty="0">
                    <a:cs typeface="Arial"/>
                  </a:rPr>
                  <a:t> LV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sz="2400" i="1" baseline="-25000" dirty="0" smtClean="0">
                    <a:cs typeface="Arial"/>
                  </a:rPr>
                  <a:t> </a:t>
                </a:r>
                <a:r>
                  <a:rPr lang="nl-NL" sz="2400" dirty="0" err="1">
                    <a:cs typeface="Arial"/>
                  </a:rPr>
                  <a:t>underlies</a:t>
                </a:r>
                <a:r>
                  <a:rPr lang="nl-NL" sz="2400" dirty="0">
                    <a:cs typeface="Arial"/>
                  </a:rPr>
                  <a:t> </a:t>
                </a:r>
                <a:r>
                  <a:rPr lang="nl-NL" sz="2400" dirty="0" err="1">
                    <a:cs typeface="Arial"/>
                  </a:rPr>
                  <a:t>categorical</a:t>
                </a:r>
                <a:r>
                  <a:rPr lang="nl-NL" sz="2400" dirty="0">
                    <a:cs typeface="Arial"/>
                  </a:rPr>
                  <a:t> item </a:t>
                </a:r>
                <a:r>
                  <a:rPr lang="nl-NL" sz="2400" dirty="0" smtClean="0">
                    <a:cs typeface="Arial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400" dirty="0" smtClean="0">
                    <a:cs typeface="Arial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sz="2400" dirty="0" smtClean="0">
                    <a:cs typeface="Arial"/>
                  </a:rPr>
                  <a:t> is </a:t>
                </a:r>
                <a:r>
                  <a:rPr lang="nl-NL" sz="2400" dirty="0" err="1">
                    <a:cs typeface="Arial"/>
                  </a:rPr>
                  <a:t>linearly</a:t>
                </a:r>
                <a:r>
                  <a:rPr lang="nl-NL" sz="2400" dirty="0">
                    <a:cs typeface="Arial"/>
                  </a:rPr>
                  <a:t> </a:t>
                </a:r>
                <a:r>
                  <a:rPr lang="nl-NL" sz="2400" dirty="0" err="1">
                    <a:cs typeface="Arial"/>
                  </a:rPr>
                  <a:t>dependent</a:t>
                </a:r>
                <a:r>
                  <a:rPr lang="nl-NL" sz="2400" dirty="0">
                    <a:cs typeface="Arial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nl-NL" sz="2400" i="1" dirty="0">
                  <a:cs typeface="Arial"/>
                </a:endParaRPr>
              </a:p>
              <a:p>
                <a:endParaRPr lang="nl-NL" sz="2200" dirty="0" smtClean="0">
                  <a:latin typeface="+mj-lt"/>
                  <a:cs typeface="Arial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  <a:blipFill>
                <a:blip r:embed="rId2"/>
                <a:stretch>
                  <a:fillRect l="-136" t="-996" r="-20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blipFill>
                <a:blip r:embed="rId3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met pijl 9"/>
          <p:cNvCxnSpPr>
            <a:stCxn id="21" idx="7"/>
            <a:endCxn id="26" idx="3"/>
          </p:cNvCxnSpPr>
          <p:nvPr/>
        </p:nvCxnSpPr>
        <p:spPr>
          <a:xfrm flipV="1">
            <a:off x="6256929" y="2865884"/>
            <a:ext cx="918982" cy="10902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oog 11"/>
          <p:cNvSpPr/>
          <p:nvPr/>
        </p:nvSpPr>
        <p:spPr>
          <a:xfrm>
            <a:off x="7356457" y="4697404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Boog 12"/>
          <p:cNvSpPr/>
          <p:nvPr/>
        </p:nvSpPr>
        <p:spPr>
          <a:xfrm rot="10633384">
            <a:off x="5444248" y="3976402"/>
            <a:ext cx="440432" cy="357596"/>
          </a:xfrm>
          <a:prstGeom prst="arc">
            <a:avLst>
              <a:gd name="adj1" fmla="val 15085915"/>
              <a:gd name="adj2" fmla="val 7251249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3"/>
              <p:cNvSpPr/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blipFill>
                <a:blip r:embed="rId4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met pijl 9"/>
          <p:cNvCxnSpPr>
            <a:stCxn id="21" idx="6"/>
            <a:endCxn id="27" idx="2"/>
          </p:cNvCxnSpPr>
          <p:nvPr/>
        </p:nvCxnSpPr>
        <p:spPr>
          <a:xfrm flipV="1">
            <a:off x="6346837" y="4153433"/>
            <a:ext cx="762223" cy="113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hoek 3"/>
              <p:cNvSpPr/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blipFill>
                <a:blip r:embed="rId5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met pijl 9"/>
          <p:cNvCxnSpPr>
            <a:stCxn id="21" idx="5"/>
            <a:endCxn id="28" idx="1"/>
          </p:cNvCxnSpPr>
          <p:nvPr/>
        </p:nvCxnSpPr>
        <p:spPr>
          <a:xfrm>
            <a:off x="6256929" y="4373468"/>
            <a:ext cx="918982" cy="10241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9"/>
          <p:cNvCxnSpPr>
            <a:stCxn id="26" idx="6"/>
            <a:endCxn id="4" idx="1"/>
          </p:cNvCxnSpPr>
          <p:nvPr/>
        </p:nvCxnSpPr>
        <p:spPr>
          <a:xfrm flipV="1">
            <a:off x="7680177" y="2655905"/>
            <a:ext cx="609632" cy="35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9"/>
          <p:cNvCxnSpPr>
            <a:stCxn id="15" idx="0"/>
            <a:endCxn id="28" idx="4"/>
          </p:cNvCxnSpPr>
          <p:nvPr/>
        </p:nvCxnSpPr>
        <p:spPr>
          <a:xfrm flipH="1" flipV="1">
            <a:off x="7384785" y="5895945"/>
            <a:ext cx="10047" cy="2000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al 5"/>
              <p:cNvSpPr/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4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blipFill>
                <a:blip r:embed="rId6"/>
                <a:stretch>
                  <a:fillRect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al 5"/>
              <p:cNvSpPr/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oog 11"/>
          <p:cNvSpPr/>
          <p:nvPr/>
        </p:nvSpPr>
        <p:spPr>
          <a:xfrm>
            <a:off x="7384697" y="6159463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Boog 11"/>
          <p:cNvSpPr/>
          <p:nvPr/>
        </p:nvSpPr>
        <p:spPr>
          <a:xfrm>
            <a:off x="7362566" y="3236714"/>
            <a:ext cx="454529" cy="273183"/>
          </a:xfrm>
          <a:prstGeom prst="arc">
            <a:avLst>
              <a:gd name="adj1" fmla="val 14852024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al 5"/>
              <p:cNvSpPr/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nl-NL" sz="25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al 5"/>
              <p:cNvSpPr/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al 5"/>
              <p:cNvSpPr/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7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al 5"/>
              <p:cNvSpPr/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8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Rechte verbindingslijn met pijl 9"/>
          <p:cNvCxnSpPr>
            <a:stCxn id="27" idx="6"/>
            <a:endCxn id="8" idx="1"/>
          </p:cNvCxnSpPr>
          <p:nvPr/>
        </p:nvCxnSpPr>
        <p:spPr>
          <a:xfrm flipV="1">
            <a:off x="7699844" y="4148761"/>
            <a:ext cx="589965" cy="46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9"/>
          <p:cNvCxnSpPr>
            <a:stCxn id="28" idx="6"/>
            <a:endCxn id="10" idx="1"/>
          </p:cNvCxnSpPr>
          <p:nvPr/>
        </p:nvCxnSpPr>
        <p:spPr>
          <a:xfrm>
            <a:off x="7680177" y="5604030"/>
            <a:ext cx="609632" cy="42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9"/>
          <p:cNvCxnSpPr>
            <a:stCxn id="14" idx="0"/>
          </p:cNvCxnSpPr>
          <p:nvPr/>
        </p:nvCxnSpPr>
        <p:spPr>
          <a:xfrm flipV="1">
            <a:off x="7376362" y="4445350"/>
            <a:ext cx="2303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al 5"/>
              <p:cNvSpPr/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echte verbindingslijn met pijl 9"/>
          <p:cNvCxnSpPr>
            <a:stCxn id="32" idx="0"/>
            <a:endCxn id="26" idx="4"/>
          </p:cNvCxnSpPr>
          <p:nvPr/>
        </p:nvCxnSpPr>
        <p:spPr>
          <a:xfrm flipV="1">
            <a:off x="7356458" y="2951384"/>
            <a:ext cx="28327" cy="2109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28384" y="2213836"/>
            <a:ext cx="864096" cy="38261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xtBox 34"/>
          <p:cNvSpPr txBox="1"/>
          <p:nvPr/>
        </p:nvSpPr>
        <p:spPr>
          <a:xfrm>
            <a:off x="7740352" y="1486525"/>
            <a:ext cx="134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Categorical 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variables</a:t>
            </a:r>
            <a:endParaRPr lang="nl-NL" b="1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48064" y="2213836"/>
            <a:ext cx="2787530" cy="4383516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Box 38"/>
          <p:cNvSpPr txBox="1"/>
          <p:nvPr/>
        </p:nvSpPr>
        <p:spPr>
          <a:xfrm>
            <a:off x="5796136" y="1558533"/>
            <a:ext cx="134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Continuous </a:t>
            </a:r>
          </a:p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variables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 animBg="1"/>
      <p:bldP spid="34" grpId="0" animBg="1"/>
      <p:bldP spid="35" grpId="0"/>
      <p:bldP spid="36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categorical</a:t>
            </a:r>
            <a:r>
              <a:rPr lang="nl-NL" dirty="0"/>
              <a:t> indicator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nl-NL" sz="3200" dirty="0" smtClean="0">
                    <a:cs typeface="Arial"/>
                  </a:rPr>
                  <a:t>We </a:t>
                </a:r>
                <a:r>
                  <a:rPr lang="nl-NL" sz="3200" dirty="0" err="1">
                    <a:cs typeface="Arial"/>
                  </a:rPr>
                  <a:t>assume</a:t>
                </a:r>
                <a:r>
                  <a:rPr lang="nl-NL" sz="3200" dirty="0">
                    <a:cs typeface="Arial"/>
                  </a:rPr>
                  <a:t> a </a:t>
                </a:r>
                <a:r>
                  <a:rPr lang="nl-NL" sz="3200" dirty="0" err="1">
                    <a:cs typeface="Arial"/>
                  </a:rPr>
                  <a:t>continuous</a:t>
                </a:r>
                <a:r>
                  <a:rPr lang="nl-NL" sz="3200" dirty="0">
                    <a:cs typeface="Arial"/>
                  </a:rPr>
                  <a:t> LV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sz="3200" i="1" baseline="-25000" dirty="0">
                    <a:cs typeface="Arial"/>
                  </a:rPr>
                  <a:t> </a:t>
                </a:r>
                <a:r>
                  <a:rPr lang="nl-NL" sz="3200" dirty="0" err="1">
                    <a:cs typeface="Arial"/>
                  </a:rPr>
                  <a:t>underlies</a:t>
                </a:r>
                <a:r>
                  <a:rPr lang="nl-NL" sz="3200" dirty="0">
                    <a:cs typeface="Arial"/>
                  </a:rPr>
                  <a:t> </a:t>
                </a:r>
                <a:r>
                  <a:rPr lang="nl-NL" sz="3200" dirty="0" err="1">
                    <a:cs typeface="Arial"/>
                  </a:rPr>
                  <a:t>categorical</a:t>
                </a:r>
                <a:r>
                  <a:rPr lang="nl-NL" sz="3200" dirty="0">
                    <a:cs typeface="Arial"/>
                  </a:rPr>
                  <a:t> item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3200" dirty="0">
                    <a:cs typeface="Arial"/>
                  </a:rPr>
                  <a:t> </a:t>
                </a:r>
              </a:p>
              <a:p>
                <a:r>
                  <a:rPr lang="nl-NL" dirty="0" err="1" smtClean="0">
                    <a:cs typeface="Arial"/>
                  </a:rPr>
                  <a:t>Categorical</a:t>
                </a:r>
                <a:r>
                  <a:rPr lang="nl-NL" dirty="0" smtClean="0">
                    <a:cs typeface="Arial"/>
                  </a:rPr>
                  <a:t>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i="1" baseline="-25000" dirty="0">
                    <a:cs typeface="Arial"/>
                  </a:rPr>
                  <a:t> </a:t>
                </a:r>
                <a:r>
                  <a:rPr lang="nl-NL" dirty="0">
                    <a:cs typeface="Arial"/>
                  </a:rPr>
                  <a:t> has a </a:t>
                </a:r>
                <a:r>
                  <a:rPr lang="nl-NL" dirty="0" err="1">
                    <a:cs typeface="Arial"/>
                  </a:rPr>
                  <a:t>threshold</a:t>
                </a:r>
                <a:r>
                  <a:rPr lang="nl-NL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nl-NL" dirty="0">
                  <a:cs typeface="Arial"/>
                </a:endParaRPr>
              </a:p>
              <a:p>
                <a:pPr lvl="1"/>
                <a:r>
                  <a:rPr lang="nl-NL" sz="2300" dirty="0" err="1" smtClean="0">
                    <a:cs typeface="Arial"/>
                  </a:rPr>
                  <a:t>If</a:t>
                </a:r>
                <a:r>
                  <a:rPr lang="nl-NL" sz="2300" dirty="0" smtClean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300" i="1" baseline="-25000" dirty="0" smtClean="0">
                    <a:cs typeface="Arial"/>
                  </a:rPr>
                  <a:t> </a:t>
                </a:r>
                <a:r>
                  <a:rPr lang="nl-NL" sz="2300" i="1" dirty="0" smtClean="0">
                    <a:cs typeface="Arial"/>
                  </a:rPr>
                  <a:t> </a:t>
                </a:r>
                <a:r>
                  <a:rPr lang="nl-NL" sz="2300" dirty="0" smtClean="0">
                    <a:cs typeface="Arial"/>
                  </a:rPr>
                  <a:t>then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nl-NL" sz="2300" i="1" dirty="0" smtClean="0">
                  <a:cs typeface="Arial"/>
                </a:endParaRPr>
              </a:p>
              <a:p>
                <a:pPr lvl="1"/>
                <a:r>
                  <a:rPr lang="nl-NL" sz="2300" dirty="0">
                    <a:cs typeface="Arial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300" i="1" baseline="-25000" dirty="0">
                    <a:cs typeface="Arial"/>
                  </a:rPr>
                  <a:t> </a:t>
                </a:r>
                <a:r>
                  <a:rPr lang="nl-NL" sz="2300" i="1" dirty="0">
                    <a:cs typeface="Arial"/>
                  </a:rPr>
                  <a:t> </a:t>
                </a:r>
                <a:r>
                  <a:rPr lang="nl-NL" sz="2300" dirty="0">
                    <a:cs typeface="Arial"/>
                  </a:rPr>
                  <a:t>then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&gt;.5</m:t>
                    </m:r>
                  </m:oMath>
                </a14:m>
                <a:endParaRPr lang="nl-NL" sz="2300" dirty="0" smtClean="0">
                  <a:cs typeface="Arial"/>
                </a:endParaRPr>
              </a:p>
              <a:p>
                <a:r>
                  <a:rPr lang="nl-NL" dirty="0" err="1" smtClean="0">
                    <a:cs typeface="Arial"/>
                  </a:rPr>
                  <a:t>Assumptions</a:t>
                </a:r>
                <a:r>
                  <a:rPr lang="nl-NL" dirty="0" smtClean="0">
                    <a:cs typeface="Arial"/>
                  </a:rPr>
                  <a:t>:</a:t>
                </a:r>
              </a:p>
              <a:p>
                <a:pPr lvl="1"/>
                <a:r>
                  <a:rPr lang="nl-NL" dirty="0" err="1" smtClean="0">
                    <a:cs typeface="Arial"/>
                  </a:rPr>
                  <a:t>All</a:t>
                </a:r>
                <a:r>
                  <a:rPr lang="nl-NL" dirty="0" smtClean="0">
                    <a:cs typeface="Arial"/>
                  </a:rPr>
                  <a:t> </a:t>
                </a:r>
                <a:r>
                  <a:rPr lang="nl-NL" dirty="0" err="1" smtClean="0">
                    <a:cs typeface="Arial"/>
                  </a:rPr>
                  <a:t>LVs</a:t>
                </a:r>
                <a:r>
                  <a:rPr lang="nl-NL" dirty="0" smtClean="0">
                    <a:cs typeface="Arial"/>
                  </a:rPr>
                  <a:t> follow a normale </a:t>
                </a:r>
                <a:r>
                  <a:rPr lang="nl-NL" dirty="0" err="1" smtClean="0">
                    <a:cs typeface="Arial"/>
                  </a:rPr>
                  <a:t>distribution</a:t>
                </a:r>
                <a:endParaRPr lang="nl-NL" dirty="0" smtClean="0">
                  <a:cs typeface="Arial"/>
                </a:endParaRPr>
              </a:p>
              <a:p>
                <a:r>
                  <a:rPr lang="en-US" dirty="0" smtClean="0"/>
                  <a:t>In other words: Compute tetra- </a:t>
                </a:r>
                <a:r>
                  <a:rPr lang="en-US" dirty="0"/>
                  <a:t>or </a:t>
                </a:r>
                <a:r>
                  <a:rPr lang="en-US" dirty="0" err="1"/>
                  <a:t>polychoric</a:t>
                </a:r>
                <a:r>
                  <a:rPr lang="en-US" dirty="0"/>
                  <a:t> correlation matrix and perform CFA as in the linear / continuous variable </a:t>
                </a:r>
                <a:r>
                  <a:rPr lang="en-US" dirty="0" smtClean="0"/>
                  <a:t>case</a:t>
                </a:r>
              </a:p>
              <a:p>
                <a:pPr lvl="1"/>
                <a:r>
                  <a:rPr lang="en-US" dirty="0" smtClean="0"/>
                  <a:t>LS (least-squares) approach</a:t>
                </a:r>
              </a:p>
              <a:p>
                <a:pPr lvl="1"/>
                <a:r>
                  <a:rPr lang="en-US" dirty="0" smtClean="0"/>
                  <a:t>Very similar to </a:t>
                </a:r>
                <a:r>
                  <a:rPr lang="en-US" i="1" dirty="0" err="1" smtClean="0"/>
                  <a:t>probit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regression</a:t>
                </a:r>
                <a:endParaRPr lang="nl-NL" dirty="0"/>
              </a:p>
              <a:p>
                <a:endParaRPr lang="nl-NL" sz="2200" dirty="0" smtClean="0">
                  <a:latin typeface="+mj-lt"/>
                  <a:cs typeface="Arial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  <a:blipFill>
                <a:blip r:embed="rId2"/>
                <a:stretch>
                  <a:fillRect t="-1993" r="-23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blipFill>
                <a:blip r:embed="rId3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met pijl 9"/>
          <p:cNvCxnSpPr>
            <a:stCxn id="21" idx="7"/>
            <a:endCxn id="26" idx="3"/>
          </p:cNvCxnSpPr>
          <p:nvPr/>
        </p:nvCxnSpPr>
        <p:spPr>
          <a:xfrm flipV="1">
            <a:off x="6256929" y="2865884"/>
            <a:ext cx="918982" cy="10902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oog 11"/>
          <p:cNvSpPr/>
          <p:nvPr/>
        </p:nvSpPr>
        <p:spPr>
          <a:xfrm>
            <a:off x="7356457" y="4697404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Boog 12"/>
          <p:cNvSpPr/>
          <p:nvPr/>
        </p:nvSpPr>
        <p:spPr>
          <a:xfrm rot="10633384">
            <a:off x="5444248" y="3976402"/>
            <a:ext cx="440432" cy="357596"/>
          </a:xfrm>
          <a:prstGeom prst="arc">
            <a:avLst>
              <a:gd name="adj1" fmla="val 15085915"/>
              <a:gd name="adj2" fmla="val 7251249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3"/>
              <p:cNvSpPr/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blipFill>
                <a:blip r:embed="rId4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met pijl 9"/>
          <p:cNvCxnSpPr>
            <a:stCxn id="21" idx="6"/>
            <a:endCxn id="27" idx="2"/>
          </p:cNvCxnSpPr>
          <p:nvPr/>
        </p:nvCxnSpPr>
        <p:spPr>
          <a:xfrm flipV="1">
            <a:off x="6346837" y="4153433"/>
            <a:ext cx="762223" cy="113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hoek 3"/>
              <p:cNvSpPr/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blipFill>
                <a:blip r:embed="rId5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met pijl 9"/>
          <p:cNvCxnSpPr>
            <a:stCxn id="21" idx="5"/>
            <a:endCxn id="28" idx="1"/>
          </p:cNvCxnSpPr>
          <p:nvPr/>
        </p:nvCxnSpPr>
        <p:spPr>
          <a:xfrm>
            <a:off x="6256929" y="4373468"/>
            <a:ext cx="918982" cy="10241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9"/>
          <p:cNvCxnSpPr>
            <a:stCxn id="26" idx="6"/>
            <a:endCxn id="4" idx="1"/>
          </p:cNvCxnSpPr>
          <p:nvPr/>
        </p:nvCxnSpPr>
        <p:spPr>
          <a:xfrm flipV="1">
            <a:off x="7680177" y="2655905"/>
            <a:ext cx="609632" cy="35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9"/>
          <p:cNvCxnSpPr>
            <a:stCxn id="15" idx="0"/>
            <a:endCxn id="28" idx="4"/>
          </p:cNvCxnSpPr>
          <p:nvPr/>
        </p:nvCxnSpPr>
        <p:spPr>
          <a:xfrm flipH="1" flipV="1">
            <a:off x="7384785" y="5895945"/>
            <a:ext cx="10047" cy="2000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al 5"/>
              <p:cNvSpPr/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4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blipFill>
                <a:blip r:embed="rId6"/>
                <a:stretch>
                  <a:fillRect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al 5"/>
              <p:cNvSpPr/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oog 11"/>
          <p:cNvSpPr/>
          <p:nvPr/>
        </p:nvSpPr>
        <p:spPr>
          <a:xfrm>
            <a:off x="7384697" y="6159463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Boog 11"/>
          <p:cNvSpPr/>
          <p:nvPr/>
        </p:nvSpPr>
        <p:spPr>
          <a:xfrm>
            <a:off x="7362566" y="3236714"/>
            <a:ext cx="454529" cy="273183"/>
          </a:xfrm>
          <a:prstGeom prst="arc">
            <a:avLst>
              <a:gd name="adj1" fmla="val 14852024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al 5"/>
              <p:cNvSpPr/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nl-NL" sz="25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al 5"/>
              <p:cNvSpPr/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al 5"/>
              <p:cNvSpPr/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7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al 5"/>
              <p:cNvSpPr/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8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Rechte verbindingslijn met pijl 9"/>
          <p:cNvCxnSpPr>
            <a:stCxn id="27" idx="6"/>
            <a:endCxn id="8" idx="1"/>
          </p:cNvCxnSpPr>
          <p:nvPr/>
        </p:nvCxnSpPr>
        <p:spPr>
          <a:xfrm flipV="1">
            <a:off x="7699844" y="4148761"/>
            <a:ext cx="589965" cy="46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9"/>
          <p:cNvCxnSpPr>
            <a:stCxn id="28" idx="6"/>
            <a:endCxn id="10" idx="1"/>
          </p:cNvCxnSpPr>
          <p:nvPr/>
        </p:nvCxnSpPr>
        <p:spPr>
          <a:xfrm>
            <a:off x="7680177" y="5604030"/>
            <a:ext cx="609632" cy="42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9"/>
          <p:cNvCxnSpPr>
            <a:stCxn id="14" idx="0"/>
          </p:cNvCxnSpPr>
          <p:nvPr/>
        </p:nvCxnSpPr>
        <p:spPr>
          <a:xfrm flipV="1">
            <a:off x="7376362" y="4445350"/>
            <a:ext cx="2303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al 5"/>
              <p:cNvSpPr/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echte verbindingslijn met pijl 9"/>
          <p:cNvCxnSpPr>
            <a:stCxn id="32" idx="0"/>
            <a:endCxn id="26" idx="4"/>
          </p:cNvCxnSpPr>
          <p:nvPr/>
        </p:nvCxnSpPr>
        <p:spPr>
          <a:xfrm flipV="1">
            <a:off x="7356458" y="2951384"/>
            <a:ext cx="28327" cy="2109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categorical</a:t>
            </a:r>
            <a:r>
              <a:rPr lang="nl-NL" dirty="0"/>
              <a:t> indicator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nl-NL" sz="3200" dirty="0" smtClean="0">
                    <a:cs typeface="Arial"/>
                  </a:rPr>
                  <a:t>We </a:t>
                </a:r>
                <a:r>
                  <a:rPr lang="nl-NL" sz="3200" dirty="0" err="1">
                    <a:cs typeface="Arial"/>
                  </a:rPr>
                  <a:t>assume</a:t>
                </a:r>
                <a:r>
                  <a:rPr lang="nl-NL" sz="3200" dirty="0">
                    <a:cs typeface="Arial"/>
                  </a:rPr>
                  <a:t> a </a:t>
                </a:r>
                <a:r>
                  <a:rPr lang="nl-NL" sz="3200" dirty="0" err="1">
                    <a:cs typeface="Arial"/>
                  </a:rPr>
                  <a:t>continuous</a:t>
                </a:r>
                <a:r>
                  <a:rPr lang="nl-NL" sz="3200" dirty="0">
                    <a:cs typeface="Arial"/>
                  </a:rPr>
                  <a:t> LV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sz="3200" i="1" baseline="-25000" dirty="0">
                    <a:cs typeface="Arial"/>
                  </a:rPr>
                  <a:t> </a:t>
                </a:r>
                <a:r>
                  <a:rPr lang="nl-NL" sz="3200" dirty="0" err="1">
                    <a:cs typeface="Arial"/>
                  </a:rPr>
                  <a:t>underlies</a:t>
                </a:r>
                <a:r>
                  <a:rPr lang="nl-NL" sz="3200" dirty="0">
                    <a:cs typeface="Arial"/>
                  </a:rPr>
                  <a:t> </a:t>
                </a:r>
                <a:r>
                  <a:rPr lang="nl-NL" sz="3200" dirty="0" err="1">
                    <a:cs typeface="Arial"/>
                  </a:rPr>
                  <a:t>categorical</a:t>
                </a:r>
                <a:r>
                  <a:rPr lang="nl-NL" sz="3200" dirty="0">
                    <a:cs typeface="Arial"/>
                  </a:rPr>
                  <a:t> item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3200" dirty="0">
                    <a:cs typeface="Arial"/>
                  </a:rPr>
                  <a:t> </a:t>
                </a:r>
              </a:p>
              <a:p>
                <a:r>
                  <a:rPr lang="nl-NL" dirty="0" err="1" smtClean="0">
                    <a:cs typeface="Arial"/>
                  </a:rPr>
                  <a:t>Categorical</a:t>
                </a:r>
                <a:r>
                  <a:rPr lang="nl-NL" dirty="0" smtClean="0">
                    <a:cs typeface="Arial"/>
                  </a:rPr>
                  <a:t>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i="1" baseline="-25000" dirty="0">
                    <a:cs typeface="Arial"/>
                  </a:rPr>
                  <a:t> </a:t>
                </a:r>
                <a:r>
                  <a:rPr lang="nl-NL" dirty="0">
                    <a:cs typeface="Arial"/>
                  </a:rPr>
                  <a:t> has a </a:t>
                </a:r>
                <a:r>
                  <a:rPr lang="nl-NL" dirty="0" err="1">
                    <a:cs typeface="Arial"/>
                  </a:rPr>
                  <a:t>threshold</a:t>
                </a:r>
                <a:r>
                  <a:rPr lang="nl-NL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nl-NL" dirty="0">
                  <a:cs typeface="Arial"/>
                </a:endParaRPr>
              </a:p>
              <a:p>
                <a:pPr lvl="1"/>
                <a:r>
                  <a:rPr lang="nl-NL" sz="2300" dirty="0" err="1" smtClean="0">
                    <a:cs typeface="Arial"/>
                  </a:rPr>
                  <a:t>If</a:t>
                </a:r>
                <a:r>
                  <a:rPr lang="nl-NL" sz="2300" dirty="0" smtClean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300" i="1" baseline="-25000" dirty="0" smtClean="0">
                    <a:cs typeface="Arial"/>
                  </a:rPr>
                  <a:t> </a:t>
                </a:r>
                <a:r>
                  <a:rPr lang="nl-NL" sz="2300" i="1" dirty="0" smtClean="0">
                    <a:cs typeface="Arial"/>
                  </a:rPr>
                  <a:t> </a:t>
                </a:r>
                <a:r>
                  <a:rPr lang="nl-NL" sz="2300" dirty="0" smtClean="0">
                    <a:cs typeface="Arial"/>
                  </a:rPr>
                  <a:t>then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nl-NL" sz="2300" i="1" dirty="0" smtClean="0">
                  <a:cs typeface="Arial"/>
                </a:endParaRPr>
              </a:p>
              <a:p>
                <a:pPr lvl="1"/>
                <a:r>
                  <a:rPr lang="nl-NL" sz="2300" dirty="0">
                    <a:cs typeface="Arial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300" i="1" baseline="-25000" dirty="0">
                    <a:cs typeface="Arial"/>
                  </a:rPr>
                  <a:t> </a:t>
                </a:r>
                <a:r>
                  <a:rPr lang="nl-NL" sz="2300" i="1" dirty="0">
                    <a:cs typeface="Arial"/>
                  </a:rPr>
                  <a:t> </a:t>
                </a:r>
                <a:r>
                  <a:rPr lang="nl-NL" sz="2300" dirty="0">
                    <a:cs typeface="Arial"/>
                  </a:rPr>
                  <a:t>then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&gt;.5</m:t>
                    </m:r>
                  </m:oMath>
                </a14:m>
                <a:endParaRPr lang="nl-NL" sz="2300" dirty="0" smtClean="0">
                  <a:cs typeface="Arial"/>
                </a:endParaRPr>
              </a:p>
              <a:p>
                <a:r>
                  <a:rPr lang="nl-NL" dirty="0" err="1" smtClean="0">
                    <a:cs typeface="Arial"/>
                  </a:rPr>
                  <a:t>Assumptions</a:t>
                </a:r>
                <a:r>
                  <a:rPr lang="nl-NL" dirty="0" smtClean="0">
                    <a:cs typeface="Arial"/>
                  </a:rPr>
                  <a:t>:</a:t>
                </a:r>
              </a:p>
              <a:p>
                <a:pPr lvl="1"/>
                <a:r>
                  <a:rPr lang="nl-NL" dirty="0" err="1" smtClean="0">
                    <a:cs typeface="Arial"/>
                  </a:rPr>
                  <a:t>All</a:t>
                </a:r>
                <a:r>
                  <a:rPr lang="nl-NL" dirty="0" smtClean="0">
                    <a:cs typeface="Arial"/>
                  </a:rPr>
                  <a:t> </a:t>
                </a:r>
                <a:r>
                  <a:rPr lang="nl-NL" dirty="0" err="1" smtClean="0">
                    <a:cs typeface="Arial"/>
                  </a:rPr>
                  <a:t>LVs</a:t>
                </a:r>
                <a:r>
                  <a:rPr lang="nl-NL" dirty="0" smtClean="0">
                    <a:cs typeface="Arial"/>
                  </a:rPr>
                  <a:t> follow a normale </a:t>
                </a:r>
                <a:r>
                  <a:rPr lang="nl-NL" dirty="0" err="1" smtClean="0">
                    <a:cs typeface="Arial"/>
                  </a:rPr>
                  <a:t>distribution</a:t>
                </a:r>
                <a:endParaRPr lang="nl-NL" dirty="0" smtClean="0">
                  <a:cs typeface="Arial"/>
                </a:endParaRPr>
              </a:p>
              <a:p>
                <a:r>
                  <a:rPr lang="en-US" dirty="0" smtClean="0">
                    <a:cs typeface="Arial"/>
                  </a:rPr>
                  <a:t>Identification restrictions:</a:t>
                </a:r>
              </a:p>
              <a:p>
                <a:pPr lvl="1"/>
                <a:r>
                  <a:rPr lang="en-US" dirty="0"/>
                  <a:t>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dirty="0">
                    <a:cs typeface="Arial"/>
                  </a:rPr>
                  <a:t>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/>
                      </a:rPr>
                      <m:t>𝜇</m:t>
                    </m:r>
                    <m:r>
                      <a:rPr lang="en-US" i="1">
                        <a:latin typeface="Cambria Math"/>
                        <a:cs typeface="Arial"/>
                      </a:rPr>
                      <m:t>=0</m:t>
                    </m:r>
                  </m:oMath>
                </a14:m>
                <a:r>
                  <a:rPr lang="nl-NL" dirty="0">
                    <a:cs typeface="Arial"/>
                  </a:rPr>
                  <a:t> </a:t>
                </a:r>
                <a:r>
                  <a:rPr lang="nl-NL" dirty="0" err="1">
                    <a:cs typeface="Arial"/>
                  </a:rPr>
                  <a:t>and</a:t>
                </a:r>
                <a:r>
                  <a:rPr lang="nl-NL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/>
                      </a:rPr>
                      <m:t>𝜎</m:t>
                    </m:r>
                    <m:r>
                      <a:rPr lang="en-US" i="1">
                        <a:latin typeface="Cambria Math"/>
                        <a:cs typeface="Arial"/>
                      </a:rPr>
                      <m:t>=1</m:t>
                    </m:r>
                  </m:oMath>
                </a14:m>
                <a:r>
                  <a:rPr lang="en-US" dirty="0" smtClean="0">
                    <a:cs typeface="Arial"/>
                  </a:rPr>
                  <a:t>, and</a:t>
                </a:r>
              </a:p>
              <a:p>
                <a:pPr lvl="1"/>
                <a:r>
                  <a:rPr lang="nl-NL" dirty="0" err="1" smtClean="0"/>
                  <a:t>Sstandardized</a:t>
                </a:r>
                <a:r>
                  <a:rPr lang="nl-NL" dirty="0" smtClean="0"/>
                  <a:t> LV approach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/>
                        <a:cs typeface="Arial"/>
                      </a:rPr>
                      <m:t>=1</m:t>
                    </m:r>
                  </m:oMath>
                </a14:m>
                <a:r>
                  <a:rPr lang="nl-NL" dirty="0">
                    <a:cs typeface="Arial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sz="2600" dirty="0" smtClean="0">
                    <a:cs typeface="Arial"/>
                  </a:rPr>
                  <a:t>or</a:t>
                </a:r>
              </a:p>
              <a:p>
                <a:pPr marL="0" indent="0" algn="ctr">
                  <a:buNone/>
                </a:pPr>
                <a:r>
                  <a:rPr lang="en-US" sz="2600" dirty="0" smtClean="0">
                    <a:cs typeface="Arial"/>
                  </a:rPr>
                  <a:t>Marker var. approach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</m:oMath>
                </a14:m>
                <a:r>
                  <a:rPr lang="en-US" sz="2600" dirty="0" smtClean="0">
                    <a:cs typeface="Arial"/>
                  </a:rPr>
                  <a:t>)</a:t>
                </a:r>
              </a:p>
              <a:p>
                <a:pPr lvl="1"/>
                <a:endParaRPr lang="en-US" dirty="0">
                  <a:cs typeface="Arial"/>
                </a:endParaRPr>
              </a:p>
              <a:p>
                <a:endParaRPr lang="nl-NL" sz="2200" dirty="0" smtClean="0">
                  <a:latin typeface="+mj-lt"/>
                  <a:cs typeface="Arial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  <a:blipFill>
                <a:blip r:embed="rId2"/>
                <a:stretch>
                  <a:fillRect t="-1993" r="-23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blipFill>
                <a:blip r:embed="rId3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met pijl 9"/>
          <p:cNvCxnSpPr>
            <a:stCxn id="21" idx="7"/>
            <a:endCxn id="26" idx="3"/>
          </p:cNvCxnSpPr>
          <p:nvPr/>
        </p:nvCxnSpPr>
        <p:spPr>
          <a:xfrm flipV="1">
            <a:off x="6256929" y="2865884"/>
            <a:ext cx="918982" cy="10902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oog 11"/>
          <p:cNvSpPr/>
          <p:nvPr/>
        </p:nvSpPr>
        <p:spPr>
          <a:xfrm>
            <a:off x="7356457" y="4697404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Boog 12"/>
          <p:cNvSpPr/>
          <p:nvPr/>
        </p:nvSpPr>
        <p:spPr>
          <a:xfrm rot="10633384">
            <a:off x="5444248" y="3976402"/>
            <a:ext cx="440432" cy="357596"/>
          </a:xfrm>
          <a:prstGeom prst="arc">
            <a:avLst>
              <a:gd name="adj1" fmla="val 15085915"/>
              <a:gd name="adj2" fmla="val 7251249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3"/>
              <p:cNvSpPr/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blipFill>
                <a:blip r:embed="rId4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met pijl 9"/>
          <p:cNvCxnSpPr>
            <a:stCxn id="21" idx="6"/>
            <a:endCxn id="27" idx="2"/>
          </p:cNvCxnSpPr>
          <p:nvPr/>
        </p:nvCxnSpPr>
        <p:spPr>
          <a:xfrm flipV="1">
            <a:off x="6346837" y="4153433"/>
            <a:ext cx="762223" cy="113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hoek 3"/>
              <p:cNvSpPr/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blipFill>
                <a:blip r:embed="rId5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met pijl 9"/>
          <p:cNvCxnSpPr>
            <a:stCxn id="21" idx="5"/>
            <a:endCxn id="28" idx="1"/>
          </p:cNvCxnSpPr>
          <p:nvPr/>
        </p:nvCxnSpPr>
        <p:spPr>
          <a:xfrm>
            <a:off x="6256929" y="4373468"/>
            <a:ext cx="918982" cy="10241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9"/>
          <p:cNvCxnSpPr>
            <a:stCxn id="26" idx="6"/>
            <a:endCxn id="4" idx="1"/>
          </p:cNvCxnSpPr>
          <p:nvPr/>
        </p:nvCxnSpPr>
        <p:spPr>
          <a:xfrm flipV="1">
            <a:off x="7680177" y="2655905"/>
            <a:ext cx="609632" cy="35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9"/>
          <p:cNvCxnSpPr>
            <a:stCxn id="15" idx="0"/>
            <a:endCxn id="28" idx="4"/>
          </p:cNvCxnSpPr>
          <p:nvPr/>
        </p:nvCxnSpPr>
        <p:spPr>
          <a:xfrm flipH="1" flipV="1">
            <a:off x="7384785" y="5895945"/>
            <a:ext cx="10047" cy="2000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al 5"/>
              <p:cNvSpPr/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4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blipFill>
                <a:blip r:embed="rId6"/>
                <a:stretch>
                  <a:fillRect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al 5"/>
              <p:cNvSpPr/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oog 11"/>
          <p:cNvSpPr/>
          <p:nvPr/>
        </p:nvSpPr>
        <p:spPr>
          <a:xfrm>
            <a:off x="7384697" y="6159463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Boog 11"/>
          <p:cNvSpPr/>
          <p:nvPr/>
        </p:nvSpPr>
        <p:spPr>
          <a:xfrm>
            <a:off x="7362566" y="3236714"/>
            <a:ext cx="454529" cy="273183"/>
          </a:xfrm>
          <a:prstGeom prst="arc">
            <a:avLst>
              <a:gd name="adj1" fmla="val 14852024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al 5"/>
              <p:cNvSpPr/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nl-NL" sz="25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al 5"/>
              <p:cNvSpPr/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al 5"/>
              <p:cNvSpPr/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7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al 5"/>
              <p:cNvSpPr/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8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Rechte verbindingslijn met pijl 9"/>
          <p:cNvCxnSpPr>
            <a:stCxn id="27" idx="6"/>
            <a:endCxn id="8" idx="1"/>
          </p:cNvCxnSpPr>
          <p:nvPr/>
        </p:nvCxnSpPr>
        <p:spPr>
          <a:xfrm flipV="1">
            <a:off x="7699844" y="4148761"/>
            <a:ext cx="589965" cy="46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9"/>
          <p:cNvCxnSpPr>
            <a:stCxn id="28" idx="6"/>
            <a:endCxn id="10" idx="1"/>
          </p:cNvCxnSpPr>
          <p:nvPr/>
        </p:nvCxnSpPr>
        <p:spPr>
          <a:xfrm>
            <a:off x="7680177" y="5604030"/>
            <a:ext cx="609632" cy="42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9"/>
          <p:cNvCxnSpPr>
            <a:stCxn id="14" idx="0"/>
          </p:cNvCxnSpPr>
          <p:nvPr/>
        </p:nvCxnSpPr>
        <p:spPr>
          <a:xfrm flipV="1">
            <a:off x="7376362" y="4445350"/>
            <a:ext cx="2303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al 5"/>
              <p:cNvSpPr/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echte verbindingslijn met pijl 9"/>
          <p:cNvCxnSpPr>
            <a:stCxn id="32" idx="0"/>
            <a:endCxn id="26" idx="4"/>
          </p:cNvCxnSpPr>
          <p:nvPr/>
        </p:nvCxnSpPr>
        <p:spPr>
          <a:xfrm flipV="1">
            <a:off x="7356458" y="2951384"/>
            <a:ext cx="28327" cy="2109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Item </a:t>
            </a:r>
            <a:r>
              <a:rPr lang="nl-NL" dirty="0" err="1" smtClean="0"/>
              <a:t>characteristic</a:t>
            </a:r>
            <a:r>
              <a:rPr lang="nl-NL" dirty="0" smtClean="0"/>
              <a:t> </a:t>
            </a:r>
            <a:r>
              <a:rPr lang="nl-NL" dirty="0" err="1" smtClean="0"/>
              <a:t>curves</a:t>
            </a:r>
            <a:r>
              <a:rPr lang="nl-NL" dirty="0" smtClean="0"/>
              <a:t> (</a:t>
            </a:r>
            <a:r>
              <a:rPr lang="nl-NL" dirty="0" err="1" smtClean="0"/>
              <a:t>ICCs</a:t>
            </a:r>
            <a:r>
              <a:rPr lang="nl-NL" dirty="0" smtClean="0"/>
              <a:t>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sz="2400" dirty="0" smtClean="0">
                    <a:cs typeface="Arial"/>
                  </a:rPr>
                  <a:t>To get </a:t>
                </a:r>
                <a:r>
                  <a:rPr lang="nl-NL" sz="2400" dirty="0" err="1">
                    <a:cs typeface="Arial"/>
                  </a:rPr>
                  <a:t>from</a:t>
                </a:r>
                <a:r>
                  <a:rPr lang="nl-NL" sz="2400" dirty="0">
                    <a:cs typeface="Arial"/>
                  </a:rPr>
                  <a:t> </a:t>
                </a:r>
                <a:r>
                  <a:rPr lang="nl-NL" sz="2400" dirty="0" smtClean="0">
                    <a:cs typeface="Arial"/>
                  </a:rPr>
                  <a:t>latent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l-NL" sz="2400" dirty="0">
                    <a:cs typeface="Arial"/>
                  </a:rPr>
                  <a:t> </a:t>
                </a:r>
                <a:r>
                  <a:rPr lang="nl-NL" sz="2400" dirty="0" err="1">
                    <a:cs typeface="Arial"/>
                  </a:rPr>
                  <a:t>to</a:t>
                </a:r>
                <a:r>
                  <a:rPr lang="nl-NL" sz="2400" dirty="0">
                    <a:cs typeface="Arial"/>
                  </a:rPr>
                  <a:t> </a:t>
                </a:r>
                <a:r>
                  <a:rPr lang="nl-NL" sz="2400" dirty="0" err="1">
                    <a:cs typeface="Arial"/>
                  </a:rPr>
                  <a:t>observed</a:t>
                </a:r>
                <a:r>
                  <a:rPr lang="nl-NL" sz="2400" dirty="0">
                    <a:cs typeface="Arial"/>
                  </a:rPr>
                  <a:t> </a:t>
                </a:r>
                <a:r>
                  <a:rPr lang="nl-NL" sz="2400" dirty="0" err="1">
                    <a:cs typeface="Arial"/>
                  </a:rPr>
                  <a:t>dichotomous</a:t>
                </a:r>
                <a:r>
                  <a:rPr lang="nl-NL" sz="2400" dirty="0">
                    <a:cs typeface="Arial"/>
                  </a:rPr>
                  <a:t>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400" dirty="0" smtClean="0">
                    <a:cs typeface="Arial"/>
                  </a:rPr>
                  <a:t>: </a:t>
                </a:r>
                <a:endParaRPr lang="nl-NL" sz="240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𝜂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197" t="-9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71" name="Picture 4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7037"/>
          <a:stretch/>
        </p:blipFill>
        <p:spPr bwMode="auto">
          <a:xfrm>
            <a:off x="1403648" y="2780928"/>
            <a:ext cx="6704163" cy="400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 rot="16200000">
                <a:off x="784343" y="4393871"/>
                <a:ext cx="913520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nl-NL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nl-NL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nl-NL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4343" y="4393871"/>
                <a:ext cx="913520" cy="325089"/>
              </a:xfrm>
              <a:prstGeom prst="rect">
                <a:avLst/>
              </a:prstGeom>
              <a:blipFill>
                <a:blip r:embed="rId5"/>
                <a:stretch>
                  <a:fillRect l="-1887" t="-2013" r="-150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/>
              <a:t>6.2 - part I</a:t>
            </a:r>
          </a:p>
          <a:p>
            <a:endParaRPr lang="en-US" dirty="0"/>
          </a:p>
          <a:p>
            <a:r>
              <a:rPr lang="en-US" dirty="0" smtClean="0"/>
              <a:t>Exercise 6.1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3125</Words>
  <Application>Microsoft Office PowerPoint</Application>
  <PresentationFormat>On-screen Show (4:3)</PresentationFormat>
  <Paragraphs>262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Tw Cen MT</vt:lpstr>
      <vt:lpstr>Wingdings</vt:lpstr>
      <vt:lpstr>Wingdings 2</vt:lpstr>
      <vt:lpstr>Mediaan</vt:lpstr>
      <vt:lpstr>Latent variable models</vt:lpstr>
      <vt:lpstr>Today’s topics</vt:lpstr>
      <vt:lpstr>Ordered categorical indicator variables</vt:lpstr>
      <vt:lpstr>Ordered categorical indicator variables</vt:lpstr>
      <vt:lpstr>Ordered categorical indicator variables</vt:lpstr>
      <vt:lpstr>Ordered categorical indicator variables</vt:lpstr>
      <vt:lpstr>Ordered categorical indicator variables</vt:lpstr>
      <vt:lpstr>Item characteristic curves (ICCs)</vt:lpstr>
      <vt:lpstr>Examples and exercises</vt:lpstr>
      <vt:lpstr>Identifying scale of underlying latent variable</vt:lpstr>
      <vt:lpstr>Categorical FA vs. IRT</vt:lpstr>
      <vt:lpstr>Scale of common factor:  CFA (LS) vs. IRT (ML)</vt:lpstr>
      <vt:lpstr>ML (IRT) vs LS (FA) - Logistic vs probit</vt:lpstr>
      <vt:lpstr>Logistic vs probit</vt:lpstr>
      <vt:lpstr>Confusing?</vt:lpstr>
      <vt:lpstr>Examples and exercises</vt:lpstr>
      <vt:lpstr>IRT models</vt:lpstr>
      <vt:lpstr>No Rasch, no good?</vt:lpstr>
      <vt:lpstr>Examples and exercises</vt:lpstr>
      <vt:lpstr>Ordinal responses</vt:lpstr>
      <vt:lpstr>Ordinal responses</vt:lpstr>
      <vt:lpstr>Ordinal responses</vt:lpstr>
      <vt:lpstr>Ordinal responses</vt:lpstr>
      <vt:lpstr>Ordered-categorical responses</vt:lpstr>
      <vt:lpstr>Examples and exercises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User</dc:creator>
  <cp:lastModifiedBy>Fokkema, M.</cp:lastModifiedBy>
  <cp:revision>187</cp:revision>
  <cp:lastPrinted>2018-07-03T10:54:40Z</cp:lastPrinted>
  <dcterms:created xsi:type="dcterms:W3CDTF">2015-08-07T13:13:42Z</dcterms:created>
  <dcterms:modified xsi:type="dcterms:W3CDTF">2020-07-08T16:22:19Z</dcterms:modified>
</cp:coreProperties>
</file>