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8"/>
  </p:notesMasterIdLst>
  <p:sldIdLst>
    <p:sldId id="256" r:id="rId2"/>
    <p:sldId id="443" r:id="rId3"/>
    <p:sldId id="262" r:id="rId4"/>
    <p:sldId id="294" r:id="rId5"/>
    <p:sldId id="445" r:id="rId6"/>
    <p:sldId id="446" r:id="rId7"/>
    <p:sldId id="295" r:id="rId8"/>
    <p:sldId id="304" r:id="rId9"/>
    <p:sldId id="305" r:id="rId10"/>
    <p:sldId id="362" r:id="rId11"/>
    <p:sldId id="366" r:id="rId12"/>
    <p:sldId id="367" r:id="rId13"/>
    <p:sldId id="368" r:id="rId14"/>
    <p:sldId id="380" r:id="rId15"/>
    <p:sldId id="369" r:id="rId16"/>
    <p:sldId id="381" r:id="rId17"/>
    <p:sldId id="375" r:id="rId18"/>
    <p:sldId id="385" r:id="rId19"/>
    <p:sldId id="384" r:id="rId20"/>
    <p:sldId id="379" r:id="rId21"/>
    <p:sldId id="448" r:id="rId22"/>
    <p:sldId id="393" r:id="rId23"/>
    <p:sldId id="447" r:id="rId24"/>
    <p:sldId id="387" r:id="rId25"/>
    <p:sldId id="439" r:id="rId26"/>
    <p:sldId id="440" r:id="rId27"/>
    <p:sldId id="396" r:id="rId28"/>
    <p:sldId id="406" r:id="rId29"/>
    <p:sldId id="388" r:id="rId30"/>
    <p:sldId id="389" r:id="rId31"/>
    <p:sldId id="408" r:id="rId32"/>
    <p:sldId id="409" r:id="rId33"/>
    <p:sldId id="407" r:id="rId34"/>
    <p:sldId id="410" r:id="rId35"/>
    <p:sldId id="411" r:id="rId36"/>
    <p:sldId id="449" r:id="rId37"/>
    <p:sldId id="442" r:id="rId38"/>
    <p:sldId id="412" r:id="rId39"/>
    <p:sldId id="413" r:id="rId40"/>
    <p:sldId id="390" r:id="rId41"/>
    <p:sldId id="436" r:id="rId42"/>
    <p:sldId id="414" r:id="rId43"/>
    <p:sldId id="415" r:id="rId44"/>
    <p:sldId id="416" r:id="rId45"/>
    <p:sldId id="417" r:id="rId46"/>
    <p:sldId id="418" r:id="rId47"/>
    <p:sldId id="450" r:id="rId48"/>
    <p:sldId id="391" r:id="rId49"/>
    <p:sldId id="423" r:id="rId50"/>
    <p:sldId id="424" r:id="rId51"/>
    <p:sldId id="425" r:id="rId52"/>
    <p:sldId id="426" r:id="rId53"/>
    <p:sldId id="419" r:id="rId54"/>
    <p:sldId id="441" r:id="rId55"/>
    <p:sldId id="427" r:id="rId56"/>
    <p:sldId id="428" r:id="rId57"/>
    <p:sldId id="437" r:id="rId58"/>
    <p:sldId id="438" r:id="rId59"/>
    <p:sldId id="392" r:id="rId60"/>
    <p:sldId id="430" r:id="rId61"/>
    <p:sldId id="429" r:id="rId62"/>
    <p:sldId id="431" r:id="rId63"/>
    <p:sldId id="432" r:id="rId64"/>
    <p:sldId id="434" r:id="rId65"/>
    <p:sldId id="435" r:id="rId66"/>
    <p:sldId id="451" r:id="rId67"/>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4" autoAdjust="0"/>
  </p:normalViewPr>
  <p:slideViewPr>
    <p:cSldViewPr>
      <p:cViewPr varScale="1">
        <p:scale>
          <a:sx n="72" d="100"/>
          <a:sy n="72" d="100"/>
        </p:scale>
        <p:origin x="80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2103D-F5A9-4017-B76B-F5E4617DF682}" type="datetimeFigureOut">
              <a:rPr lang="nl-NL" smtClean="0"/>
              <a:t>12-6-2023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BEF5E-4243-4F37-9A28-A7635A7FCC41}" type="slidenum">
              <a:rPr lang="nl-NL" smtClean="0"/>
              <a:t>‹#›</a:t>
            </a:fld>
            <a:endParaRPr lang="nl-NL"/>
          </a:p>
        </p:txBody>
      </p:sp>
    </p:spTree>
    <p:extLst>
      <p:ext uri="{BB962C8B-B14F-4D97-AF65-F5344CB8AC3E}">
        <p14:creationId xmlns:p14="http://schemas.microsoft.com/office/powerpoint/2010/main" val="237571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1</a:t>
            </a:fld>
            <a:endParaRPr lang="nl-NL"/>
          </a:p>
        </p:txBody>
      </p:sp>
    </p:spTree>
    <p:extLst>
      <p:ext uri="{BB962C8B-B14F-4D97-AF65-F5344CB8AC3E}">
        <p14:creationId xmlns:p14="http://schemas.microsoft.com/office/powerpoint/2010/main" val="362366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12</a:t>
            </a:fld>
            <a:endParaRPr lang="nl-NL"/>
          </a:p>
        </p:txBody>
      </p:sp>
    </p:spTree>
    <p:extLst>
      <p:ext uri="{BB962C8B-B14F-4D97-AF65-F5344CB8AC3E}">
        <p14:creationId xmlns:p14="http://schemas.microsoft.com/office/powerpoint/2010/main" val="110486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069"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47" tIns="44372" rIns="88747" bIns="44372"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7234DF1-5C14-4FF4-A7DA-0CACC2FE848A}" type="slidenum">
              <a:rPr lang="en-US" sz="1200">
                <a:solidFill>
                  <a:prstClr val="black"/>
                </a:solidFill>
                <a:latin typeface="Arial" charset="0"/>
              </a:rPr>
              <a:pPr algn="r" eaLnBrk="1" fontAlgn="base" hangingPunct="1">
                <a:spcBef>
                  <a:spcPct val="0"/>
                </a:spcBef>
                <a:spcAft>
                  <a:spcPct val="0"/>
                </a:spcAft>
              </a:pPr>
              <a:t>15</a:t>
            </a:fld>
            <a:endParaRPr lang="en-US" sz="1200" dirty="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endParaRPr lang="nl-NL"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17</a:t>
            </a:fld>
            <a:endParaRPr lang="nl-NL"/>
          </a:p>
        </p:txBody>
      </p:sp>
    </p:spTree>
    <p:extLst>
      <p:ext uri="{BB962C8B-B14F-4D97-AF65-F5344CB8AC3E}">
        <p14:creationId xmlns:p14="http://schemas.microsoft.com/office/powerpoint/2010/main" val="3760937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Motivatie</a:t>
            </a:r>
            <a:r>
              <a:rPr lang="en-US" dirty="0"/>
              <a:t>: </a:t>
            </a:r>
            <a:r>
              <a:rPr lang="en-US" dirty="0" err="1"/>
              <a:t>Leertaak</a:t>
            </a:r>
            <a:r>
              <a:rPr lang="en-US" dirty="0"/>
              <a:t> </a:t>
            </a:r>
            <a:r>
              <a:rPr lang="en-US" dirty="0" err="1"/>
              <a:t>gerichtheid</a:t>
            </a:r>
            <a:r>
              <a:rPr lang="en-US" dirty="0"/>
              <a:t>, </a:t>
            </a:r>
            <a:r>
              <a:rPr lang="en-US" dirty="0" err="1"/>
              <a:t>concentratie</a:t>
            </a:r>
            <a:r>
              <a:rPr lang="en-US" dirty="0"/>
              <a:t> in de </a:t>
            </a:r>
            <a:r>
              <a:rPr lang="en-US" dirty="0" err="1"/>
              <a:t>klas</a:t>
            </a:r>
            <a:r>
              <a:rPr lang="en-US" dirty="0"/>
              <a:t>, </a:t>
            </a:r>
            <a:r>
              <a:rPr lang="en-US" dirty="0" err="1"/>
              <a:t>huiswerk</a:t>
            </a:r>
            <a:r>
              <a:rPr lang="en-US" dirty="0"/>
              <a:t> attitude</a:t>
            </a:r>
          </a:p>
          <a:p>
            <a:r>
              <a:rPr lang="en-US" dirty="0" err="1"/>
              <a:t>Welbevinden</a:t>
            </a:r>
            <a:r>
              <a:rPr lang="en-US" dirty="0"/>
              <a:t>: </a:t>
            </a:r>
            <a:r>
              <a:rPr lang="en-US" dirty="0" err="1"/>
              <a:t>plezier</a:t>
            </a:r>
            <a:r>
              <a:rPr lang="en-US" dirty="0"/>
              <a:t> op school, social </a:t>
            </a:r>
            <a:r>
              <a:rPr lang="en-US" dirty="0" err="1"/>
              <a:t>aanvaard</a:t>
            </a:r>
            <a:r>
              <a:rPr lang="en-US" dirty="0"/>
              <a:t> </a:t>
            </a:r>
            <a:r>
              <a:rPr lang="en-US" dirty="0" err="1"/>
              <a:t>voelen</a:t>
            </a:r>
            <a:r>
              <a:rPr lang="en-US" dirty="0"/>
              <a:t>, </a:t>
            </a:r>
            <a:r>
              <a:rPr lang="en-US" dirty="0" err="1"/>
              <a:t>relatie</a:t>
            </a:r>
            <a:r>
              <a:rPr lang="en-US" dirty="0"/>
              <a:t> met </a:t>
            </a:r>
            <a:r>
              <a:rPr lang="en-US" dirty="0" err="1"/>
              <a:t>leekrachten</a:t>
            </a:r>
            <a:endParaRPr lang="en-US" dirty="0"/>
          </a:p>
          <a:p>
            <a:r>
              <a:rPr lang="en-US" dirty="0" err="1"/>
              <a:t>Zelfvertrouwen</a:t>
            </a:r>
            <a:r>
              <a:rPr lang="en-US" dirty="0"/>
              <a:t>: </a:t>
            </a:r>
            <a:r>
              <a:rPr lang="en-US" dirty="0" err="1"/>
              <a:t>uitdrukkingsvaardigheid</a:t>
            </a:r>
            <a:r>
              <a:rPr lang="en-US" dirty="0"/>
              <a:t>, </a:t>
            </a:r>
            <a:r>
              <a:rPr lang="en-US" dirty="0" err="1"/>
              <a:t>zekerheid</a:t>
            </a:r>
            <a:r>
              <a:rPr lang="en-US" dirty="0"/>
              <a:t> </a:t>
            </a:r>
            <a:r>
              <a:rPr lang="en-US" dirty="0" err="1"/>
              <a:t>bij</a:t>
            </a:r>
            <a:r>
              <a:rPr lang="en-US" dirty="0"/>
              <a:t> </a:t>
            </a:r>
            <a:r>
              <a:rPr lang="en-US" dirty="0" err="1"/>
              <a:t>proefwerken</a:t>
            </a:r>
            <a:r>
              <a:rPr lang="en-US" dirty="0"/>
              <a:t>, </a:t>
            </a:r>
            <a:r>
              <a:rPr lang="en-US" dirty="0" err="1"/>
              <a:t>sociale</a:t>
            </a:r>
            <a:r>
              <a:rPr lang="en-US" dirty="0"/>
              <a:t> </a:t>
            </a:r>
            <a:r>
              <a:rPr lang="en-US" dirty="0" err="1"/>
              <a:t>vaardigheid</a:t>
            </a:r>
            <a:endParaRPr lang="en-US" dirty="0"/>
          </a:p>
          <a:p>
            <a:endParaRPr lang="nl-NL" dirty="0"/>
          </a:p>
        </p:txBody>
      </p:sp>
      <p:sp>
        <p:nvSpPr>
          <p:cNvPr id="4" name="Slide Number Placeholder 3"/>
          <p:cNvSpPr>
            <a:spLocks noGrp="1"/>
          </p:cNvSpPr>
          <p:nvPr>
            <p:ph type="sldNum" sz="quarter" idx="5"/>
          </p:nvPr>
        </p:nvSpPr>
        <p:spPr/>
        <p:txBody>
          <a:bodyPr/>
          <a:lstStyle/>
          <a:p>
            <a:fld id="{B1ABEF5E-4243-4F37-9A28-A7635A7FCC41}" type="slidenum">
              <a:rPr lang="nl-NL" smtClean="0"/>
              <a:t>19</a:t>
            </a:fld>
            <a:endParaRPr lang="nl-NL"/>
          </a:p>
        </p:txBody>
      </p:sp>
    </p:spTree>
    <p:extLst>
      <p:ext uri="{BB962C8B-B14F-4D97-AF65-F5344CB8AC3E}">
        <p14:creationId xmlns:p14="http://schemas.microsoft.com/office/powerpoint/2010/main" val="726195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21</a:t>
            </a:fld>
            <a:endParaRPr lang="en-US" altLang="en-US"/>
          </a:p>
        </p:txBody>
      </p:sp>
    </p:spTree>
    <p:extLst>
      <p:ext uri="{BB962C8B-B14F-4D97-AF65-F5344CB8AC3E}">
        <p14:creationId xmlns:p14="http://schemas.microsoft.com/office/powerpoint/2010/main" val="286087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069"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47" tIns="44372" rIns="88747" bIns="44372"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7234DF1-5C14-4FF4-A7DA-0CACC2FE848A}" type="slidenum">
              <a:rPr lang="en-US" sz="1200">
                <a:solidFill>
                  <a:prstClr val="black"/>
                </a:solidFill>
                <a:latin typeface="Arial" charset="0"/>
              </a:rPr>
              <a:pPr algn="r" eaLnBrk="1" fontAlgn="base" hangingPunct="1">
                <a:spcBef>
                  <a:spcPct val="0"/>
                </a:spcBef>
                <a:spcAft>
                  <a:spcPct val="0"/>
                </a:spcAft>
              </a:pPr>
              <a:t>3</a:t>
            </a:fld>
            <a:endParaRPr lang="en-US" sz="1200" dirty="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r>
              <a:rPr lang="en-US" dirty="0"/>
              <a:t>A core problem with psychological measurement is that the psychological construct that we wish to measure is often unobserved. Therefore, instead, we measure observable behavior that we think is reflective of the psychological construct that we want to measure. We usually measure several different </a:t>
            </a:r>
            <a:r>
              <a:rPr lang="en-US" dirty="0" err="1"/>
              <a:t>behviors</a:t>
            </a:r>
            <a:r>
              <a:rPr lang="en-US" dirty="0"/>
              <a:t>. </a:t>
            </a:r>
            <a:endParaRPr lang="nl-NL"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23</a:t>
            </a:fld>
            <a:endParaRPr lang="en-US" altLang="en-US"/>
          </a:p>
        </p:txBody>
      </p:sp>
    </p:spTree>
    <p:extLst>
      <p:ext uri="{BB962C8B-B14F-4D97-AF65-F5344CB8AC3E}">
        <p14:creationId xmlns:p14="http://schemas.microsoft.com/office/powerpoint/2010/main" val="2076580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28</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29</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30</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31</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32</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069"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47" tIns="44372" rIns="88747" bIns="44372"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7234DF1-5C14-4FF4-A7DA-0CACC2FE848A}" type="slidenum">
              <a:rPr lang="en-US" sz="1200">
                <a:solidFill>
                  <a:prstClr val="black"/>
                </a:solidFill>
                <a:latin typeface="Arial" charset="0"/>
              </a:rPr>
              <a:pPr algn="r" eaLnBrk="1" fontAlgn="base" hangingPunct="1">
                <a:spcBef>
                  <a:spcPct val="0"/>
                </a:spcBef>
                <a:spcAft>
                  <a:spcPct val="0"/>
                </a:spcAft>
              </a:pPr>
              <a:t>4</a:t>
            </a:fld>
            <a:endParaRPr lang="en-US" sz="1200" dirty="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r>
              <a:rPr lang="en-US" dirty="0"/>
              <a:t>For example, five items: feeling down or blue, having appetite, being tired, etc. </a:t>
            </a:r>
          </a:p>
          <a:p>
            <a:pPr eaLnBrk="1" hangingPunct="1"/>
            <a:r>
              <a:rPr lang="en-US" dirty="0"/>
              <a:t>We use these items to say something about someone’s depression, for example by calculating a </a:t>
            </a:r>
            <a:r>
              <a:rPr lang="en-US" dirty="0" err="1"/>
              <a:t>sumscore</a:t>
            </a:r>
            <a:r>
              <a:rPr lang="en-US" dirty="0"/>
              <a:t>. However, to be able interpret such a </a:t>
            </a:r>
            <a:r>
              <a:rPr lang="en-US" dirty="0" err="1"/>
              <a:t>sumsocore</a:t>
            </a:r>
            <a:r>
              <a:rPr lang="en-US" dirty="0"/>
              <a:t> as indeed being indicative of someone’s level of depression, we make some theoretical jumps. Because this model also relies heavily on theory</a:t>
            </a:r>
            <a:endParaRPr lang="nl-NL"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34</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35</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36</a:t>
            </a:fld>
            <a:endParaRPr lang="en-US" altLang="en-US"/>
          </a:p>
        </p:txBody>
      </p:sp>
    </p:spTree>
    <p:extLst>
      <p:ext uri="{BB962C8B-B14F-4D97-AF65-F5344CB8AC3E}">
        <p14:creationId xmlns:p14="http://schemas.microsoft.com/office/powerpoint/2010/main" val="2594393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37</a:t>
            </a:fld>
            <a:endParaRPr lang="en-US" altLang="en-US"/>
          </a:p>
        </p:txBody>
      </p:sp>
    </p:spTree>
    <p:extLst>
      <p:ext uri="{BB962C8B-B14F-4D97-AF65-F5344CB8AC3E}">
        <p14:creationId xmlns:p14="http://schemas.microsoft.com/office/powerpoint/2010/main" val="1715447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38</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39</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40</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41</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42</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That is, the latent variable model is a measurement model, that makes quite strong theoretical assumptions about the relationships between the observed variables (items or measurement indicators) and the underlying construct (latent variable).</a:t>
            </a:r>
            <a:endParaRPr lang="en-US" dirty="0"/>
          </a:p>
        </p:txBody>
      </p:sp>
      <p:sp>
        <p:nvSpPr>
          <p:cNvPr id="4" name="Slide Number Placeholder 3"/>
          <p:cNvSpPr>
            <a:spLocks noGrp="1"/>
          </p:cNvSpPr>
          <p:nvPr>
            <p:ph type="sldNum" sz="quarter" idx="10"/>
          </p:nvPr>
        </p:nvSpPr>
        <p:spPr/>
        <p:txBody>
          <a:bodyPr/>
          <a:lstStyle/>
          <a:p>
            <a:fld id="{4CD38615-E424-4EB7-B266-31A37059857E}" type="slidenum">
              <a:rPr lang="en-US" smtClean="0"/>
              <a:t>5</a:t>
            </a:fld>
            <a:endParaRPr lang="en-US"/>
          </a:p>
        </p:txBody>
      </p:sp>
    </p:spTree>
    <p:extLst>
      <p:ext uri="{BB962C8B-B14F-4D97-AF65-F5344CB8AC3E}">
        <p14:creationId xmlns:p14="http://schemas.microsoft.com/office/powerpoint/2010/main" val="2020575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44</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45</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46</a:t>
            </a:fld>
            <a:endParaRPr lang="nl-NL"/>
          </a:p>
        </p:txBody>
      </p:sp>
    </p:spTree>
    <p:extLst>
      <p:ext uri="{BB962C8B-B14F-4D97-AF65-F5344CB8AC3E}">
        <p14:creationId xmlns:p14="http://schemas.microsoft.com/office/powerpoint/2010/main" val="3878297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47</a:t>
            </a:fld>
            <a:endParaRPr lang="en-US" altLang="en-US"/>
          </a:p>
        </p:txBody>
      </p:sp>
    </p:spTree>
    <p:extLst>
      <p:ext uri="{BB962C8B-B14F-4D97-AF65-F5344CB8AC3E}">
        <p14:creationId xmlns:p14="http://schemas.microsoft.com/office/powerpoint/2010/main" val="5812399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48</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49</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50</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51</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52</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069"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47" tIns="44372" rIns="88747" bIns="44372"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7234DF1-5C14-4FF4-A7DA-0CACC2FE848A}" type="slidenum">
              <a:rPr lang="en-US" sz="1200">
                <a:solidFill>
                  <a:prstClr val="black"/>
                </a:solidFill>
                <a:latin typeface="Arial" charset="0"/>
              </a:rPr>
              <a:pPr algn="r" eaLnBrk="1" fontAlgn="base" hangingPunct="1">
                <a:spcBef>
                  <a:spcPct val="0"/>
                </a:spcBef>
                <a:spcAft>
                  <a:spcPct val="0"/>
                </a:spcAft>
              </a:pPr>
              <a:t>6</a:t>
            </a:fld>
            <a:endParaRPr lang="en-US" sz="1200" dirty="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r>
              <a:rPr lang="en-US" dirty="0"/>
              <a:t>For example, are all these 5 items indeed reflective of depression, and not of something else? Can we really capture depression into one </a:t>
            </a:r>
            <a:r>
              <a:rPr lang="en-US" dirty="0" err="1"/>
              <a:t>sumscore</a:t>
            </a:r>
            <a:r>
              <a:rPr lang="en-US" dirty="0"/>
              <a:t>? Often psychological constructs are more complex. Maybe there are cognitive aspects, and physical aspects that we should distinguish. </a:t>
            </a:r>
            <a:endParaRPr lang="nl-NL" dirty="0"/>
          </a:p>
        </p:txBody>
      </p:sp>
    </p:spTree>
    <p:extLst>
      <p:ext uri="{BB962C8B-B14F-4D97-AF65-F5344CB8AC3E}">
        <p14:creationId xmlns:p14="http://schemas.microsoft.com/office/powerpoint/2010/main" val="5218127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54</a:t>
            </a:fld>
            <a:endParaRPr lang="en-US" altLang="en-US"/>
          </a:p>
        </p:txBody>
      </p:sp>
    </p:spTree>
    <p:extLst>
      <p:ext uri="{BB962C8B-B14F-4D97-AF65-F5344CB8AC3E}">
        <p14:creationId xmlns:p14="http://schemas.microsoft.com/office/powerpoint/2010/main" val="1331231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55</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56</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57</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58</a:t>
            </a:fld>
            <a:endParaRPr lang="nl-NL"/>
          </a:p>
        </p:txBody>
      </p:sp>
    </p:spTree>
    <p:extLst>
      <p:ext uri="{BB962C8B-B14F-4D97-AF65-F5344CB8AC3E}">
        <p14:creationId xmlns:p14="http://schemas.microsoft.com/office/powerpoint/2010/main" val="3878297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59</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60</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61</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62</a:t>
            </a:fld>
            <a:endParaRPr lang="nl-NL"/>
          </a:p>
        </p:txBody>
      </p:sp>
    </p:spTree>
    <p:extLst>
      <p:ext uri="{BB962C8B-B14F-4D97-AF65-F5344CB8AC3E}">
        <p14:creationId xmlns:p14="http://schemas.microsoft.com/office/powerpoint/2010/main" val="31281403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63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069"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47" tIns="44372" rIns="88747" bIns="44372"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7234DF1-5C14-4FF4-A7DA-0CACC2FE848A}" type="slidenum">
              <a:rPr lang="en-US" sz="1200">
                <a:solidFill>
                  <a:prstClr val="black"/>
                </a:solidFill>
                <a:latin typeface="Arial" charset="0"/>
              </a:rPr>
              <a:pPr algn="r" eaLnBrk="1" fontAlgn="base" hangingPunct="1">
                <a:spcBef>
                  <a:spcPct val="0"/>
                </a:spcBef>
                <a:spcAft>
                  <a:spcPct val="0"/>
                </a:spcAft>
              </a:pPr>
              <a:t>7</a:t>
            </a:fld>
            <a:endParaRPr lang="en-US" sz="1200" dirty="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eaLnBrk="1" hangingPunct="1"/>
            <a:r>
              <a:rPr lang="en-US" dirty="0"/>
              <a:t>And we would have a multidimensional measurement model of depression, with cognitive and emotional problems. </a:t>
            </a:r>
            <a:endParaRPr lang="nl-NL"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64</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65</a:t>
            </a:fld>
            <a:endParaRPr lang="nl-NL"/>
          </a:p>
        </p:txBody>
      </p:sp>
    </p:spTree>
    <p:extLst>
      <p:ext uri="{BB962C8B-B14F-4D97-AF65-F5344CB8AC3E}">
        <p14:creationId xmlns:p14="http://schemas.microsoft.com/office/powerpoint/2010/main" val="38782977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endParaRPr lang="en-US" altLang="en-US" dirty="0">
              <a:latin typeface="Arial" charset="0"/>
            </a:endParaRPr>
          </a:p>
        </p:txBody>
      </p:sp>
      <p:sp>
        <p:nvSpPr>
          <p:cNvPr id="9220"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15607F75-C63E-4FA9-B0AB-27BEAB278E98}" type="slidenum">
              <a:rPr lang="en-US" altLang="en-US"/>
              <a:pPr>
                <a:spcBef>
                  <a:spcPct val="0"/>
                </a:spcBef>
              </a:pPr>
              <a:t>66</a:t>
            </a:fld>
            <a:endParaRPr lang="en-US" altLang="en-US"/>
          </a:p>
        </p:txBody>
      </p:sp>
    </p:spTree>
    <p:extLst>
      <p:ext uri="{BB962C8B-B14F-4D97-AF65-F5344CB8AC3E}">
        <p14:creationId xmlns:p14="http://schemas.microsoft.com/office/powerpoint/2010/main" val="308062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065"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69" tIns="44384" rIns="88769" bIns="44384"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A443396-C364-4FCB-BF47-C84C7B8CEAD0}" type="slidenum">
              <a:rPr lang="en-US" sz="1200">
                <a:solidFill>
                  <a:prstClr val="black"/>
                </a:solidFill>
                <a:latin typeface="Arial" charset="0"/>
              </a:rPr>
              <a:pPr algn="r" eaLnBrk="1" fontAlgn="base" hangingPunct="1">
                <a:spcBef>
                  <a:spcPct val="0"/>
                </a:spcBef>
                <a:spcAft>
                  <a:spcPct val="0"/>
                </a:spcAft>
              </a:pPr>
              <a:t>8</a:t>
            </a:fld>
            <a:endParaRPr lang="en-US" sz="1200">
              <a:solidFill>
                <a:prstClr val="black"/>
              </a:solidFill>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065" y="8686508"/>
            <a:ext cx="2972335" cy="45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769" tIns="44384" rIns="88769" bIns="44384" anchor="b"/>
          <a:lstStyle>
            <a:lvl1pPr defTabSz="889000" eaLnBrk="0" hangingPunct="0">
              <a:defRPr sz="2400">
                <a:solidFill>
                  <a:schemeClr val="tx1"/>
                </a:solidFill>
                <a:latin typeface="Calibri" pitchFamily="34" charset="0"/>
              </a:defRPr>
            </a:lvl1pPr>
            <a:lvl2pPr marL="717550" indent="-276225" defTabSz="889000" eaLnBrk="0" hangingPunct="0">
              <a:defRPr sz="2400">
                <a:solidFill>
                  <a:schemeClr val="tx1"/>
                </a:solidFill>
                <a:latin typeface="Calibri" pitchFamily="34" charset="0"/>
              </a:defRPr>
            </a:lvl2pPr>
            <a:lvl3pPr marL="1103313" indent="-220663" defTabSz="889000" eaLnBrk="0" hangingPunct="0">
              <a:defRPr sz="2400">
                <a:solidFill>
                  <a:schemeClr val="tx1"/>
                </a:solidFill>
                <a:latin typeface="Calibri" pitchFamily="34" charset="0"/>
              </a:defRPr>
            </a:lvl3pPr>
            <a:lvl4pPr marL="1544638" indent="-220663" defTabSz="889000" eaLnBrk="0" hangingPunct="0">
              <a:defRPr sz="2400">
                <a:solidFill>
                  <a:schemeClr val="tx1"/>
                </a:solidFill>
                <a:latin typeface="Calibri" pitchFamily="34" charset="0"/>
              </a:defRPr>
            </a:lvl4pPr>
            <a:lvl5pPr marL="1985963" indent="-220663" defTabSz="889000" eaLnBrk="0" hangingPunct="0">
              <a:defRPr sz="2400">
                <a:solidFill>
                  <a:schemeClr val="tx1"/>
                </a:solidFill>
                <a:latin typeface="Calibri" pitchFamily="34" charset="0"/>
              </a:defRPr>
            </a:lvl5pPr>
            <a:lvl6pPr marL="2443163" indent="-220663" defTabSz="889000" eaLnBrk="0" fontAlgn="base" hangingPunct="0">
              <a:spcBef>
                <a:spcPct val="20000"/>
              </a:spcBef>
              <a:spcAft>
                <a:spcPct val="0"/>
              </a:spcAft>
              <a:buChar char="•"/>
              <a:defRPr sz="2400">
                <a:solidFill>
                  <a:schemeClr val="tx1"/>
                </a:solidFill>
                <a:latin typeface="Calibri" pitchFamily="34" charset="0"/>
              </a:defRPr>
            </a:lvl6pPr>
            <a:lvl7pPr marL="2900363" indent="-220663" defTabSz="889000" eaLnBrk="0" fontAlgn="base" hangingPunct="0">
              <a:spcBef>
                <a:spcPct val="20000"/>
              </a:spcBef>
              <a:spcAft>
                <a:spcPct val="0"/>
              </a:spcAft>
              <a:buChar char="•"/>
              <a:defRPr sz="2400">
                <a:solidFill>
                  <a:schemeClr val="tx1"/>
                </a:solidFill>
                <a:latin typeface="Calibri" pitchFamily="34" charset="0"/>
              </a:defRPr>
            </a:lvl7pPr>
            <a:lvl8pPr marL="3357563" indent="-220663" defTabSz="889000" eaLnBrk="0" fontAlgn="base" hangingPunct="0">
              <a:spcBef>
                <a:spcPct val="20000"/>
              </a:spcBef>
              <a:spcAft>
                <a:spcPct val="0"/>
              </a:spcAft>
              <a:buChar char="•"/>
              <a:defRPr sz="2400">
                <a:solidFill>
                  <a:schemeClr val="tx1"/>
                </a:solidFill>
                <a:latin typeface="Calibri" pitchFamily="34" charset="0"/>
              </a:defRPr>
            </a:lvl8pPr>
            <a:lvl9pPr marL="3814763" indent="-220663" defTabSz="889000" eaLnBrk="0" fontAlgn="base" hangingPunct="0">
              <a:spcBef>
                <a:spcPct val="20000"/>
              </a:spcBef>
              <a:spcAft>
                <a:spcPct val="0"/>
              </a:spcAft>
              <a:buChar char="•"/>
              <a:defRPr sz="2400">
                <a:solidFill>
                  <a:schemeClr val="tx1"/>
                </a:solidFill>
                <a:latin typeface="Calibri" pitchFamily="34" charset="0"/>
              </a:defRPr>
            </a:lvl9pPr>
          </a:lstStyle>
          <a:p>
            <a:pPr algn="r" eaLnBrk="1" fontAlgn="base" hangingPunct="1">
              <a:spcBef>
                <a:spcPct val="0"/>
              </a:spcBef>
              <a:spcAft>
                <a:spcPct val="0"/>
              </a:spcAft>
            </a:pPr>
            <a:fld id="{0A443396-C364-4FCB-BF47-C84C7B8CEAD0}" type="slidenum">
              <a:rPr lang="en-US" sz="1200">
                <a:solidFill>
                  <a:prstClr val="black"/>
                </a:solidFill>
                <a:latin typeface="Arial" charset="0"/>
              </a:rPr>
              <a:pPr algn="r" eaLnBrk="1" fontAlgn="base" hangingPunct="1">
                <a:spcBef>
                  <a:spcPct val="0"/>
                </a:spcBef>
                <a:spcAft>
                  <a:spcPct val="0"/>
                </a:spcAft>
              </a:pPr>
              <a:t>9</a:t>
            </a:fld>
            <a:endParaRPr lang="en-US" sz="1200">
              <a:solidFill>
                <a:prstClr val="black"/>
              </a:solidFill>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BEF5E-4243-4F37-9A28-A7635A7FCC41}" type="slidenum">
              <a:rPr lang="nl-NL" smtClean="0"/>
              <a:t>10</a:t>
            </a:fld>
            <a:endParaRPr lang="nl-NL"/>
          </a:p>
        </p:txBody>
      </p:sp>
    </p:spTree>
    <p:extLst>
      <p:ext uri="{BB962C8B-B14F-4D97-AF65-F5344CB8AC3E}">
        <p14:creationId xmlns:p14="http://schemas.microsoft.com/office/powerpoint/2010/main" val="428685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79713"/>
            <a:ext cx="7772400"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20000"/>
              </a:spcBef>
              <a:spcAft>
                <a:spcPct val="0"/>
              </a:spcAft>
              <a:buFontTx/>
              <a:buChar char="•"/>
            </a:pPr>
            <a:endParaRPr lang="nl-NL" sz="2400">
              <a:solidFill>
                <a:srgbClr val="000000"/>
              </a:solidFill>
            </a:endParaRPr>
          </a:p>
        </p:txBody>
      </p:sp>
      <p:pic>
        <p:nvPicPr>
          <p:cNvPr id="5" name="Picture 9" descr="Via het zegel op deze website komt u terug op de homepage van de Universiteit Leid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40650" y="1484313"/>
            <a:ext cx="1282700" cy="13684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10"/>
          <p:cNvSpPr>
            <a:spLocks noChangeArrowheads="1"/>
          </p:cNvSpPr>
          <p:nvPr userDrawn="1"/>
        </p:nvSpPr>
        <p:spPr bwMode="auto">
          <a:xfrm>
            <a:off x="0" y="-26988"/>
            <a:ext cx="684213" cy="6884988"/>
          </a:xfrm>
          <a:prstGeom prst="rect">
            <a:avLst/>
          </a:prstGeom>
          <a:solidFill>
            <a:schemeClr val="tx2"/>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nl-NL" sz="2400">
              <a:solidFill>
                <a:srgbClr val="000000"/>
              </a:solidFill>
            </a:endParaRPr>
          </a:p>
        </p:txBody>
      </p:sp>
      <p:sp>
        <p:nvSpPr>
          <p:cNvPr id="68610" name="Rectangle 2"/>
          <p:cNvSpPr>
            <a:spLocks noGrp="1" noChangeArrowheads="1"/>
          </p:cNvSpPr>
          <p:nvPr>
            <p:ph type="ctrTitle"/>
          </p:nvPr>
        </p:nvSpPr>
        <p:spPr>
          <a:xfrm>
            <a:off x="1187450" y="333375"/>
            <a:ext cx="7270750" cy="1943100"/>
          </a:xfrm>
        </p:spPr>
        <p:txBody>
          <a:bodyPr/>
          <a:lstStyle>
            <a:lvl1pPr>
              <a:defRPr sz="4000"/>
            </a:lvl1pPr>
          </a:lstStyle>
          <a:p>
            <a:pPr lvl="0"/>
            <a:r>
              <a:rPr lang="en-US" noProof="0"/>
              <a:t>Click to edit Master title style</a:t>
            </a:r>
          </a:p>
        </p:txBody>
      </p:sp>
      <p:sp>
        <p:nvSpPr>
          <p:cNvPr id="6861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pPr lvl="0"/>
            <a:r>
              <a:rPr lang="en-US" noProof="0"/>
              <a:t>Click to edit Master subtitle style</a:t>
            </a:r>
          </a:p>
        </p:txBody>
      </p:sp>
    </p:spTree>
    <p:extLst>
      <p:ext uri="{BB962C8B-B14F-4D97-AF65-F5344CB8AC3E}">
        <p14:creationId xmlns:p14="http://schemas.microsoft.com/office/powerpoint/2010/main" val="200129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C03BC14E-3A46-4DB4-89E2-69A992435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426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2200" y="304800"/>
            <a:ext cx="1755775" cy="5715000"/>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900113" y="304800"/>
            <a:ext cx="511968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FF4F435D-6D88-42BB-AB43-4A25B6F64E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296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304800"/>
            <a:ext cx="7027862" cy="1216025"/>
          </a:xfrm>
        </p:spPr>
        <p:txBody>
          <a:bodyPr/>
          <a:lstStyle/>
          <a:p>
            <a:r>
              <a:rPr lang="en-US"/>
              <a:t>Click to edit Master title style</a:t>
            </a:r>
            <a:endParaRPr lang="nl-NL"/>
          </a:p>
        </p:txBody>
      </p:sp>
      <p:sp>
        <p:nvSpPr>
          <p:cNvPr id="3" name="Text Placeholder 2"/>
          <p:cNvSpPr>
            <a:spLocks noGrp="1"/>
          </p:cNvSpPr>
          <p:nvPr>
            <p:ph type="body" sz="half" idx="1"/>
          </p:nvPr>
        </p:nvSpPr>
        <p:spPr>
          <a:xfrm>
            <a:off x="900113" y="1752600"/>
            <a:ext cx="3433762"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486275" y="1752600"/>
            <a:ext cx="3433763"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7ABDC2A2-765F-4890-9C5B-024293F2B0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5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043666F9-A5E1-4D41-8255-785CAE34DA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557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F2BA5501-9369-46B8-A325-DED10D0B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240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900113" y="1752600"/>
            <a:ext cx="3433762"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486275" y="1752600"/>
            <a:ext cx="34337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DB0857E8-F0D4-4FF5-8B66-60EE2F9E1A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4837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8"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D9EA4AE7-002A-4461-AA2A-F7AAA42839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9925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07C5FAD3-C144-4284-AD30-7A59EC8EEA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164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3"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92F267EC-EEF5-4748-8B88-AE321CD5E9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960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8C24BA76-714A-430B-BE83-16C34EDE15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335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C331987F-89A5-41AC-A6E4-E04AC03AE2F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98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304800"/>
            <a:ext cx="7027862"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nl-NL"/>
              <a:t>Click to edit Master title style</a:t>
            </a:r>
          </a:p>
        </p:txBody>
      </p:sp>
      <p:sp>
        <p:nvSpPr>
          <p:cNvPr id="1027" name="Rectangle 3"/>
          <p:cNvSpPr>
            <a:spLocks noGrp="1" noChangeArrowheads="1"/>
          </p:cNvSpPr>
          <p:nvPr>
            <p:ph type="body" idx="1"/>
          </p:nvPr>
        </p:nvSpPr>
        <p:spPr bwMode="auto">
          <a:xfrm>
            <a:off x="900113" y="1752600"/>
            <a:ext cx="70199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dirty="0"/>
              <a:t>blabla</a:t>
            </a:r>
          </a:p>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20000"/>
              </a:spcBef>
              <a:spcAft>
                <a:spcPct val="0"/>
              </a:spcAft>
              <a:buFontTx/>
              <a:buChar char="•"/>
            </a:pPr>
            <a:endParaRPr lang="nl-NL" sz="2400">
              <a:solidFill>
                <a:srgbClr val="000000"/>
              </a:solidFill>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pic>
        <p:nvPicPr>
          <p:cNvPr id="1030" name="Picture 10" descr="Via het zegel op deze website komt u terug op de homepage van de Universiteit Leid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16913" y="115888"/>
            <a:ext cx="742950" cy="792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1" name="Rectangle 11"/>
          <p:cNvSpPr>
            <a:spLocks noChangeArrowheads="1"/>
          </p:cNvSpPr>
          <p:nvPr userDrawn="1"/>
        </p:nvSpPr>
        <p:spPr bwMode="auto">
          <a:xfrm>
            <a:off x="0" y="0"/>
            <a:ext cx="611188" cy="6858000"/>
          </a:xfrm>
          <a:prstGeom prst="rect">
            <a:avLst/>
          </a:prstGeom>
          <a:solidFill>
            <a:schemeClr val="tx2"/>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nl-NL" sz="2400">
              <a:solidFill>
                <a:srgbClr val="000000"/>
              </a:solidFill>
            </a:endParaRPr>
          </a:p>
        </p:txBody>
      </p:sp>
      <p:sp>
        <p:nvSpPr>
          <p:cNvPr id="13" name="Rectangle 5"/>
          <p:cNvSpPr>
            <a:spLocks noGrp="1" noChangeArrowheads="1"/>
          </p:cNvSpPr>
          <p:nvPr>
            <p:ph type="ftr" sz="quarter" idx="3"/>
          </p:nvPr>
        </p:nvSpPr>
        <p:spPr bwMode="auto">
          <a:xfrm>
            <a:off x="827088" y="6165850"/>
            <a:ext cx="352901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FontTx/>
              <a:buNone/>
              <a:defRPr sz="1200"/>
            </a:lvl1pPr>
          </a:lstStyle>
          <a:p>
            <a:pPr fontAlgn="base">
              <a:spcAft>
                <a:spcPct val="0"/>
              </a:spcAft>
              <a:defRPr/>
            </a:pPr>
            <a:r>
              <a:rPr lang="nl-NL" sz="1400" dirty="0" err="1">
                <a:solidFill>
                  <a:srgbClr val="000000"/>
                </a:solidFill>
              </a:rPr>
              <a:t>Psychometrics</a:t>
            </a:r>
            <a:r>
              <a:rPr lang="nl-NL" sz="1400" dirty="0">
                <a:solidFill>
                  <a:srgbClr val="000000"/>
                </a:solidFill>
              </a:rPr>
              <a:t> 2015-2016, </a:t>
            </a:r>
            <a:r>
              <a:rPr lang="nl-NL" sz="1400" dirty="0" err="1">
                <a:solidFill>
                  <a:srgbClr val="000000"/>
                </a:solidFill>
              </a:rPr>
              <a:t>lecture</a:t>
            </a:r>
            <a:r>
              <a:rPr lang="nl-NL" sz="1400" dirty="0">
                <a:solidFill>
                  <a:srgbClr val="000000"/>
                </a:solidFill>
              </a:rPr>
              <a:t> 1: </a:t>
            </a:r>
            <a:r>
              <a:rPr lang="nl-NL" sz="1400" dirty="0" err="1">
                <a:solidFill>
                  <a:srgbClr val="000000"/>
                </a:solidFill>
              </a:rPr>
              <a:t>Measurement</a:t>
            </a:r>
            <a:r>
              <a:rPr lang="nl-NL" sz="1400" dirty="0">
                <a:solidFill>
                  <a:srgbClr val="000000"/>
                </a:solidFill>
              </a:rPr>
              <a:t>, </a:t>
            </a:r>
            <a:r>
              <a:rPr lang="nl-NL" sz="1400" dirty="0" err="1">
                <a:solidFill>
                  <a:srgbClr val="000000"/>
                </a:solidFill>
              </a:rPr>
              <a:t>Scaling</a:t>
            </a:r>
            <a:r>
              <a:rPr lang="nl-NL" sz="1400" dirty="0">
                <a:solidFill>
                  <a:srgbClr val="000000"/>
                </a:solidFill>
              </a:rPr>
              <a:t>, </a:t>
            </a:r>
            <a:r>
              <a:rPr lang="nl-NL" sz="1400" dirty="0" err="1">
                <a:solidFill>
                  <a:srgbClr val="000000"/>
                </a:solidFill>
              </a:rPr>
              <a:t>Norms</a:t>
            </a:r>
            <a:endParaRPr lang="en-US" sz="1400" dirty="0">
              <a:solidFill>
                <a:srgbClr val="000000"/>
              </a:solidFill>
            </a:endParaRPr>
          </a:p>
          <a:p>
            <a:pPr fontAlgn="base">
              <a:spcAft>
                <a:spcPct val="0"/>
              </a:spcAft>
              <a:defRPr/>
            </a:pPr>
            <a:r>
              <a:rPr lang="en-US" dirty="0">
                <a:solidFill>
                  <a:srgbClr val="000000"/>
                </a:solidFill>
              </a:rPr>
              <a:t>© Leiden University</a:t>
            </a:r>
          </a:p>
        </p:txBody>
      </p:sp>
      <p:sp>
        <p:nvSpPr>
          <p:cNvPr id="14" name="Rectangle 6"/>
          <p:cNvSpPr>
            <a:spLocks noGrp="1" noChangeArrowheads="1"/>
          </p:cNvSpPr>
          <p:nvPr>
            <p:ph type="sldNum" sz="quarter" idx="4"/>
          </p:nvPr>
        </p:nvSpPr>
        <p:spPr bwMode="auto">
          <a:xfrm>
            <a:off x="7059613" y="6165850"/>
            <a:ext cx="19050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FontTx/>
              <a:buNone/>
              <a:defRPr sz="1400"/>
            </a:lvl1pPr>
          </a:lstStyle>
          <a:p>
            <a:pPr fontAlgn="base">
              <a:spcAft>
                <a:spcPct val="0"/>
              </a:spcAft>
              <a:defRPr/>
            </a:pPr>
            <a:r>
              <a:rPr lang="en-US">
                <a:solidFill>
                  <a:srgbClr val="000000"/>
                </a:solidFill>
              </a:rPr>
              <a:t>p. </a:t>
            </a:r>
            <a:fld id="{2534340B-F60C-4536-AE43-35C87B6F925E}" type="slidenum">
              <a:rPr lang="en-US">
                <a:solidFill>
                  <a:srgbClr val="000000"/>
                </a:solidFill>
              </a:rPr>
              <a:pPr fontAlgn="base">
                <a:spcAft>
                  <a:spcPct val="0"/>
                </a:spcAft>
                <a:defRPr/>
              </a:pPr>
              <a:t>‹#›</a:t>
            </a:fld>
            <a:endParaRPr lang="en-US">
              <a:solidFill>
                <a:srgbClr val="000000"/>
              </a:solidFill>
            </a:endParaRPr>
          </a:p>
        </p:txBody>
      </p:sp>
    </p:spTree>
    <p:extLst>
      <p:ext uri="{BB962C8B-B14F-4D97-AF65-F5344CB8AC3E}">
        <p14:creationId xmlns:p14="http://schemas.microsoft.com/office/powerpoint/2010/main" val="6010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p:titleStyle>
    <p:body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Latent </a:t>
            </a:r>
            <a:r>
              <a:rPr lang="nl-NL" dirty="0" err="1"/>
              <a:t>Variable</a:t>
            </a:r>
            <a:r>
              <a:rPr lang="nl-NL" dirty="0"/>
              <a:t> </a:t>
            </a:r>
            <a:r>
              <a:rPr lang="nl-NL" dirty="0" err="1"/>
              <a:t>Modeling</a:t>
            </a:r>
            <a:endParaRPr lang="nl-NL" dirty="0"/>
          </a:p>
        </p:txBody>
      </p:sp>
      <p:sp>
        <p:nvSpPr>
          <p:cNvPr id="3" name="Subtitle 2"/>
          <p:cNvSpPr>
            <a:spLocks noGrp="1"/>
          </p:cNvSpPr>
          <p:nvPr>
            <p:ph type="subTitle" idx="1"/>
          </p:nvPr>
        </p:nvSpPr>
        <p:spPr/>
        <p:txBody>
          <a:bodyPr/>
          <a:lstStyle/>
          <a:p>
            <a:r>
              <a:rPr lang="nl-NL" dirty="0" err="1"/>
              <a:t>Confirmatory</a:t>
            </a:r>
            <a:r>
              <a:rPr lang="nl-NL" dirty="0"/>
              <a:t> Factor Analysis (CFA)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2" y="4275832"/>
            <a:ext cx="7419189" cy="2176364"/>
          </a:xfrm>
          <a:prstGeom prst="rect">
            <a:avLst/>
          </a:prstGeom>
        </p:spPr>
      </p:pic>
    </p:spTree>
    <p:extLst>
      <p:ext uri="{BB962C8B-B14F-4D97-AF65-F5344CB8AC3E}">
        <p14:creationId xmlns:p14="http://schemas.microsoft.com/office/powerpoint/2010/main" val="180391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chor="t"/>
          <a:lstStyle/>
          <a:p>
            <a:r>
              <a:rPr lang="nl-NL" altLang="en-US" dirty="0"/>
              <a:t>Structural Equation Modeling (SEM)</a:t>
            </a:r>
            <a:endParaRPr lang="en-US" altLang="en-US" dirty="0"/>
          </a:p>
        </p:txBody>
      </p:sp>
      <p:sp>
        <p:nvSpPr>
          <p:cNvPr id="21508" name="TextBox 4"/>
          <p:cNvSpPr txBox="1">
            <a:spLocks noChangeArrowheads="1"/>
          </p:cNvSpPr>
          <p:nvPr/>
        </p:nvSpPr>
        <p:spPr bwMode="auto">
          <a:xfrm>
            <a:off x="1031180" y="2150963"/>
            <a:ext cx="3240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eaLnBrk="1" hangingPunct="1">
              <a:spcBef>
                <a:spcPct val="0"/>
              </a:spcBef>
              <a:buSzTx/>
              <a:buFontTx/>
              <a:buNone/>
            </a:pPr>
            <a:r>
              <a:rPr lang="nl-NL" altLang="en-US" sz="1800"/>
              <a:t>Regression analysis</a:t>
            </a:r>
            <a:endParaRPr lang="en-US" altLang="en-US" sz="1800"/>
          </a:p>
        </p:txBody>
      </p:sp>
      <p:sp>
        <p:nvSpPr>
          <p:cNvPr id="21509" name="TextBox 5"/>
          <p:cNvSpPr txBox="1">
            <a:spLocks noChangeArrowheads="1"/>
          </p:cNvSpPr>
          <p:nvPr/>
        </p:nvSpPr>
        <p:spPr bwMode="auto">
          <a:xfrm>
            <a:off x="1240730" y="3451126"/>
            <a:ext cx="324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eaLnBrk="1" hangingPunct="1">
              <a:spcBef>
                <a:spcPct val="0"/>
              </a:spcBef>
              <a:buSzTx/>
              <a:buFontTx/>
              <a:buNone/>
            </a:pPr>
            <a:r>
              <a:rPr lang="nl-NL" altLang="en-US" sz="1800"/>
              <a:t>Path  analysis (Wright)</a:t>
            </a:r>
            <a:endParaRPr lang="en-US" altLang="en-US" sz="1800"/>
          </a:p>
        </p:txBody>
      </p:sp>
      <p:sp>
        <p:nvSpPr>
          <p:cNvPr id="21510" name="TextBox 6"/>
          <p:cNvSpPr txBox="1">
            <a:spLocks noChangeArrowheads="1"/>
          </p:cNvSpPr>
          <p:nvPr/>
        </p:nvSpPr>
        <p:spPr bwMode="auto">
          <a:xfrm>
            <a:off x="5652392" y="2150963"/>
            <a:ext cx="324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eaLnBrk="1" hangingPunct="1">
              <a:spcBef>
                <a:spcPct val="0"/>
              </a:spcBef>
              <a:buSzTx/>
              <a:buFontTx/>
              <a:buNone/>
            </a:pPr>
            <a:r>
              <a:rPr lang="nl-NL" altLang="en-US" sz="1800"/>
              <a:t>Factor  analysis</a:t>
            </a:r>
            <a:endParaRPr lang="en-US" altLang="en-US" sz="1800"/>
          </a:p>
        </p:txBody>
      </p:sp>
      <p:sp>
        <p:nvSpPr>
          <p:cNvPr id="21511" name="TextBox 7"/>
          <p:cNvSpPr txBox="1">
            <a:spLocks noChangeArrowheads="1"/>
          </p:cNvSpPr>
          <p:nvPr/>
        </p:nvSpPr>
        <p:spPr bwMode="auto">
          <a:xfrm>
            <a:off x="2837755" y="4643338"/>
            <a:ext cx="4176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eaLnBrk="1" hangingPunct="1">
              <a:spcBef>
                <a:spcPct val="0"/>
              </a:spcBef>
              <a:buSzTx/>
              <a:buFontTx/>
              <a:buNone/>
            </a:pPr>
            <a:r>
              <a:rPr lang="nl-NL" altLang="en-US" sz="1800"/>
              <a:t>Covariance structure analysis (Jöreskog)</a:t>
            </a:r>
            <a:endParaRPr lang="en-US" altLang="en-US" sz="1800"/>
          </a:p>
        </p:txBody>
      </p:sp>
      <p:sp>
        <p:nvSpPr>
          <p:cNvPr id="21512" name="TextBox 8"/>
          <p:cNvSpPr txBox="1">
            <a:spLocks noChangeArrowheads="1"/>
          </p:cNvSpPr>
          <p:nvPr/>
        </p:nvSpPr>
        <p:spPr bwMode="auto">
          <a:xfrm>
            <a:off x="2182117" y="5651401"/>
            <a:ext cx="525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eaLnBrk="1" hangingPunct="1">
              <a:spcBef>
                <a:spcPct val="0"/>
              </a:spcBef>
              <a:buSzTx/>
              <a:buFontTx/>
              <a:buNone/>
            </a:pPr>
            <a:r>
              <a:rPr lang="nl-NL" altLang="en-US" sz="1800"/>
              <a:t>Structural Equation Modeling with Latent Variables</a:t>
            </a:r>
            <a:endParaRPr lang="en-US" altLang="en-US" sz="1800"/>
          </a:p>
        </p:txBody>
      </p:sp>
      <p:cxnSp>
        <p:nvCxnSpPr>
          <p:cNvPr id="11" name="Straight Arrow Connector 10"/>
          <p:cNvCxnSpPr/>
          <p:nvPr/>
        </p:nvCxnSpPr>
        <p:spPr>
          <a:xfrm>
            <a:off x="1894780" y="2627213"/>
            <a:ext cx="0" cy="792163"/>
          </a:xfrm>
          <a:prstGeom prst="straightConnector1">
            <a:avLst/>
          </a:prstGeom>
          <a:ln w="73025">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134867" y="2627213"/>
            <a:ext cx="1404938" cy="1935163"/>
          </a:xfrm>
          <a:prstGeom prst="straightConnector1">
            <a:avLst/>
          </a:prstGeom>
          <a:ln w="73025">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5142" y="3924201"/>
            <a:ext cx="1439863" cy="576262"/>
          </a:xfrm>
          <a:prstGeom prst="straightConnector1">
            <a:avLst/>
          </a:prstGeom>
          <a:ln w="73025">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11017" y="5084663"/>
            <a:ext cx="0" cy="566738"/>
          </a:xfrm>
          <a:prstGeom prst="straightConnector1">
            <a:avLst/>
          </a:prstGeom>
          <a:ln w="73025">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16"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10</a:t>
            </a:fld>
            <a:endParaRPr lang="en-US" sz="1400" dirty="0">
              <a:solidFill>
                <a:srgbClr val="000000"/>
              </a:solidFill>
            </a:endParaRPr>
          </a:p>
        </p:txBody>
      </p:sp>
    </p:spTree>
    <p:extLst>
      <p:ext uri="{BB962C8B-B14F-4D97-AF65-F5344CB8AC3E}">
        <p14:creationId xmlns:p14="http://schemas.microsoft.com/office/powerpoint/2010/main" val="133256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r>
              <a:rPr lang="nl-NL" altLang="en-US" dirty="0"/>
              <a:t>Structural Model</a:t>
            </a:r>
          </a:p>
          <a:p>
            <a:endParaRPr lang="en-US" altLang="en-US" dirty="0"/>
          </a:p>
        </p:txBody>
      </p:sp>
      <p:sp>
        <p:nvSpPr>
          <p:cNvPr id="5" name="Rectangle 4"/>
          <p:cNvSpPr/>
          <p:nvPr/>
        </p:nvSpPr>
        <p:spPr>
          <a:xfrm>
            <a:off x="1476375" y="3933899"/>
            <a:ext cx="1008063" cy="1008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dirty="0">
                <a:solidFill>
                  <a:schemeClr val="tx1"/>
                </a:solidFill>
              </a:rPr>
              <a:t>X</a:t>
            </a:r>
            <a:endParaRPr lang="en-US" dirty="0">
              <a:solidFill>
                <a:schemeClr val="tx1"/>
              </a:solidFill>
            </a:endParaRPr>
          </a:p>
        </p:txBody>
      </p:sp>
      <p:sp>
        <p:nvSpPr>
          <p:cNvPr id="6" name="Rectangle 5"/>
          <p:cNvSpPr/>
          <p:nvPr/>
        </p:nvSpPr>
        <p:spPr>
          <a:xfrm>
            <a:off x="4643438" y="3933899"/>
            <a:ext cx="1008062" cy="1008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dirty="0">
                <a:solidFill>
                  <a:schemeClr val="tx1"/>
                </a:solidFill>
              </a:rPr>
              <a:t>Y</a:t>
            </a:r>
            <a:endParaRPr lang="en-US" dirty="0">
              <a:solidFill>
                <a:schemeClr val="tx1"/>
              </a:solidFill>
            </a:endParaRPr>
          </a:p>
        </p:txBody>
      </p:sp>
      <p:cxnSp>
        <p:nvCxnSpPr>
          <p:cNvPr id="8" name="Straight Arrow Connector 7"/>
          <p:cNvCxnSpPr>
            <a:stCxn id="5" idx="3"/>
          </p:cNvCxnSpPr>
          <p:nvPr/>
        </p:nvCxnSpPr>
        <p:spPr>
          <a:xfrm>
            <a:off x="2484438" y="4437137"/>
            <a:ext cx="2159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3" idx="3"/>
            <a:endCxn id="6" idx="0"/>
          </p:cNvCxnSpPr>
          <p:nvPr/>
        </p:nvCxnSpPr>
        <p:spPr>
          <a:xfrm flipH="1">
            <a:off x="5148263" y="3313187"/>
            <a:ext cx="700087" cy="62071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32463" y="2636912"/>
            <a:ext cx="792162" cy="7921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l-GR" i="1" dirty="0">
                <a:solidFill>
                  <a:schemeClr val="tx1"/>
                </a:solidFill>
              </a:rPr>
              <a:t>ε</a:t>
            </a:r>
            <a:r>
              <a:rPr lang="nl-NL" i="1" baseline="-25000" dirty="0">
                <a:solidFill>
                  <a:schemeClr val="tx1"/>
                </a:solidFill>
              </a:rPr>
              <a:t>Y</a:t>
            </a:r>
            <a:endParaRPr lang="en-US" i="1" baseline="-25000" dirty="0">
              <a:solidFill>
                <a:schemeClr val="tx1"/>
              </a:solidFill>
            </a:endParaRPr>
          </a:p>
        </p:txBody>
      </p:sp>
      <p:sp>
        <p:nvSpPr>
          <p:cNvPr id="8201" name="TextBox 1"/>
          <p:cNvSpPr txBox="1">
            <a:spLocks noChangeArrowheads="1"/>
          </p:cNvSpPr>
          <p:nvPr/>
        </p:nvSpPr>
        <p:spPr bwMode="auto">
          <a:xfrm>
            <a:off x="720725" y="5353124"/>
            <a:ext cx="305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defRPr>
            </a:lvl1pPr>
            <a:lvl2pPr marL="742950" indent="-285750">
              <a:defRPr>
                <a:solidFill>
                  <a:schemeClr val="tx1"/>
                </a:solidFill>
                <a:latin typeface="Cambria" pitchFamily="18" charset="0"/>
              </a:defRPr>
            </a:lvl2pPr>
            <a:lvl3pPr marL="1143000" indent="-228600">
              <a:defRPr>
                <a:solidFill>
                  <a:schemeClr val="tx1"/>
                </a:solidFill>
                <a:latin typeface="Cambria" pitchFamily="18" charset="0"/>
              </a:defRPr>
            </a:lvl3pPr>
            <a:lvl4pPr marL="1600200" indent="-228600">
              <a:defRPr>
                <a:solidFill>
                  <a:schemeClr val="tx1"/>
                </a:solidFill>
                <a:latin typeface="Cambria" pitchFamily="18" charset="0"/>
              </a:defRPr>
            </a:lvl4pPr>
            <a:lvl5pPr marL="2057400" indent="-228600">
              <a:defRPr>
                <a:solidFill>
                  <a:schemeClr val="tx1"/>
                </a:solidFill>
                <a:latin typeface="Cambria" pitchFamily="18" charset="0"/>
              </a:defRPr>
            </a:lvl5pPr>
            <a:lvl6pPr marL="2514600" indent="-228600" eaLnBrk="0" fontAlgn="base" hangingPunct="0">
              <a:spcBef>
                <a:spcPct val="0"/>
              </a:spcBef>
              <a:spcAft>
                <a:spcPct val="0"/>
              </a:spcAft>
              <a:defRPr>
                <a:solidFill>
                  <a:schemeClr val="tx1"/>
                </a:solidFill>
                <a:latin typeface="Cambria" pitchFamily="18" charset="0"/>
              </a:defRPr>
            </a:lvl6pPr>
            <a:lvl7pPr marL="2971800" indent="-228600" eaLnBrk="0" fontAlgn="base" hangingPunct="0">
              <a:spcBef>
                <a:spcPct val="0"/>
              </a:spcBef>
              <a:spcAft>
                <a:spcPct val="0"/>
              </a:spcAft>
              <a:defRPr>
                <a:solidFill>
                  <a:schemeClr val="tx1"/>
                </a:solidFill>
                <a:latin typeface="Cambria" pitchFamily="18" charset="0"/>
              </a:defRPr>
            </a:lvl7pPr>
            <a:lvl8pPr marL="3429000" indent="-228600" eaLnBrk="0" fontAlgn="base" hangingPunct="0">
              <a:spcBef>
                <a:spcPct val="0"/>
              </a:spcBef>
              <a:spcAft>
                <a:spcPct val="0"/>
              </a:spcAft>
              <a:defRPr>
                <a:solidFill>
                  <a:schemeClr val="tx1"/>
                </a:solidFill>
                <a:latin typeface="Cambria" pitchFamily="18" charset="0"/>
              </a:defRPr>
            </a:lvl8pPr>
            <a:lvl9pPr marL="3886200" indent="-228600" eaLnBrk="0" fontAlgn="base" hangingPunct="0">
              <a:spcBef>
                <a:spcPct val="0"/>
              </a:spcBef>
              <a:spcAft>
                <a:spcPct val="0"/>
              </a:spcAft>
              <a:defRPr>
                <a:solidFill>
                  <a:schemeClr val="tx1"/>
                </a:solidFill>
                <a:latin typeface="Cambria" pitchFamily="18" charset="0"/>
              </a:defRPr>
            </a:lvl9pPr>
          </a:lstStyle>
          <a:p>
            <a:r>
              <a:rPr lang="en-SG" altLang="en-US" dirty="0"/>
              <a:t>Simple regression model</a:t>
            </a:r>
          </a:p>
        </p:txBody>
      </p:sp>
      <p:sp>
        <p:nvSpPr>
          <p:cNvPr id="11" name="Oval 10"/>
          <p:cNvSpPr/>
          <p:nvPr/>
        </p:nvSpPr>
        <p:spPr>
          <a:xfrm>
            <a:off x="1440979" y="3915048"/>
            <a:ext cx="1043459" cy="1044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i="1" dirty="0">
                <a:solidFill>
                  <a:schemeClr val="tx1"/>
                </a:solidFill>
              </a:rPr>
              <a:t>X</a:t>
            </a:r>
            <a:endParaRPr lang="en-US" i="1" baseline="-25000" dirty="0">
              <a:solidFill>
                <a:schemeClr val="tx1"/>
              </a:solidFill>
            </a:endParaRPr>
          </a:p>
        </p:txBody>
      </p:sp>
      <p:sp>
        <p:nvSpPr>
          <p:cNvPr id="12" name="Rectangle 11"/>
          <p:cNvSpPr/>
          <p:nvPr/>
        </p:nvSpPr>
        <p:spPr>
          <a:xfrm>
            <a:off x="4635029" y="5157241"/>
            <a:ext cx="1008062" cy="1008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dirty="0">
                <a:solidFill>
                  <a:schemeClr val="tx1"/>
                </a:solidFill>
              </a:rPr>
              <a:t>Y</a:t>
            </a:r>
            <a:endParaRPr lang="en-US" dirty="0">
              <a:solidFill>
                <a:schemeClr val="tx1"/>
              </a:solidFill>
            </a:endParaRPr>
          </a:p>
        </p:txBody>
      </p:sp>
      <p:cxnSp>
        <p:nvCxnSpPr>
          <p:cNvPr id="14" name="Straight Arrow Connector 13"/>
          <p:cNvCxnSpPr>
            <a:stCxn id="15" idx="3"/>
            <a:endCxn id="12" idx="0"/>
          </p:cNvCxnSpPr>
          <p:nvPr/>
        </p:nvCxnSpPr>
        <p:spPr>
          <a:xfrm flipH="1">
            <a:off x="5139854" y="4536529"/>
            <a:ext cx="700087" cy="62071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24054" y="3860254"/>
            <a:ext cx="792162" cy="7921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l-GR" i="1" dirty="0">
                <a:solidFill>
                  <a:schemeClr val="tx1"/>
                </a:solidFill>
              </a:rPr>
              <a:t>ε</a:t>
            </a:r>
            <a:r>
              <a:rPr lang="nl-NL" i="1" baseline="-25000" dirty="0">
                <a:solidFill>
                  <a:schemeClr val="tx1"/>
                </a:solidFill>
              </a:rPr>
              <a:t>Y</a:t>
            </a:r>
            <a:endParaRPr lang="en-US" i="1" baseline="-25000" dirty="0">
              <a:solidFill>
                <a:schemeClr val="tx1"/>
              </a:solidFill>
            </a:endParaRPr>
          </a:p>
        </p:txBody>
      </p:sp>
      <p:sp>
        <p:nvSpPr>
          <p:cNvPr id="16" name="Rectangle 15"/>
          <p:cNvSpPr/>
          <p:nvPr/>
        </p:nvSpPr>
        <p:spPr>
          <a:xfrm>
            <a:off x="4635029" y="2636961"/>
            <a:ext cx="1008062" cy="1008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dirty="0">
                <a:solidFill>
                  <a:schemeClr val="tx1"/>
                </a:solidFill>
              </a:rPr>
              <a:t>Y</a:t>
            </a:r>
            <a:endParaRPr lang="en-US" dirty="0">
              <a:solidFill>
                <a:schemeClr val="tx1"/>
              </a:solidFill>
            </a:endParaRPr>
          </a:p>
        </p:txBody>
      </p:sp>
      <p:cxnSp>
        <p:nvCxnSpPr>
          <p:cNvPr id="17" name="Straight Arrow Connector 16"/>
          <p:cNvCxnSpPr>
            <a:stCxn id="18" idx="3"/>
            <a:endCxn id="16" idx="0"/>
          </p:cNvCxnSpPr>
          <p:nvPr/>
        </p:nvCxnSpPr>
        <p:spPr>
          <a:xfrm flipH="1">
            <a:off x="5139854" y="2016249"/>
            <a:ext cx="700087" cy="62071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724054" y="1339974"/>
            <a:ext cx="792162" cy="7921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l-GR" i="1" dirty="0">
                <a:solidFill>
                  <a:schemeClr val="tx1"/>
                </a:solidFill>
              </a:rPr>
              <a:t>ε</a:t>
            </a:r>
            <a:r>
              <a:rPr lang="nl-NL" i="1" baseline="-25000" dirty="0">
                <a:solidFill>
                  <a:schemeClr val="tx1"/>
                </a:solidFill>
              </a:rPr>
              <a:t>Y</a:t>
            </a:r>
            <a:endParaRPr lang="en-US" i="1" baseline="-25000" dirty="0">
              <a:solidFill>
                <a:schemeClr val="tx1"/>
              </a:solidFill>
            </a:endParaRPr>
          </a:p>
        </p:txBody>
      </p:sp>
      <p:sp>
        <p:nvSpPr>
          <p:cNvPr id="19" name="Rounded Rectangle 18"/>
          <p:cNvSpPr/>
          <p:nvPr/>
        </p:nvSpPr>
        <p:spPr bwMode="auto">
          <a:xfrm>
            <a:off x="720725" y="3157527"/>
            <a:ext cx="1728192" cy="396081"/>
          </a:xfrm>
          <a:prstGeom prst="roundRect">
            <a:avLst/>
          </a:prstGeom>
          <a:noFill/>
          <a:ln w="38100" cap="flat" cmpd="dbl" algn="ctr">
            <a:solidFill>
              <a:srgbClr val="FF0000"/>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a:ln>
                  <a:noFill/>
                </a:ln>
                <a:solidFill>
                  <a:srgbClr val="FF0000"/>
                </a:solidFill>
                <a:effectLst/>
                <a:latin typeface="Calibri" pitchFamily="34" charset="0"/>
              </a:rPr>
              <a:t>Latent!</a:t>
            </a:r>
            <a:endParaRPr kumimoji="0" lang="en-US" sz="2400" b="0" i="0" u="none" strike="noStrike" cap="none" normalizeH="0" baseline="0" dirty="0">
              <a:ln>
                <a:noFill/>
              </a:ln>
              <a:solidFill>
                <a:srgbClr val="FF0000"/>
              </a:solidFill>
              <a:effectLst/>
              <a:latin typeface="Calibri" pitchFamily="34" charset="0"/>
            </a:endParaRPr>
          </a:p>
        </p:txBody>
      </p:sp>
      <p:sp>
        <p:nvSpPr>
          <p:cNvPr id="20" name="Rounded Rectangle 19"/>
          <p:cNvSpPr/>
          <p:nvPr/>
        </p:nvSpPr>
        <p:spPr bwMode="auto">
          <a:xfrm>
            <a:off x="7092280" y="2326605"/>
            <a:ext cx="1872208" cy="396081"/>
          </a:xfrm>
          <a:prstGeom prst="roundRect">
            <a:avLst/>
          </a:prstGeom>
          <a:noFill/>
          <a:ln w="38100" cap="flat" cmpd="dbl" algn="ctr">
            <a:solidFill>
              <a:srgbClr val="FF0000"/>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a:ln>
                  <a:noFill/>
                </a:ln>
                <a:solidFill>
                  <a:srgbClr val="FF0000"/>
                </a:solidFill>
                <a:effectLst/>
                <a:latin typeface="Calibri" pitchFamily="34" charset="0"/>
              </a:rPr>
              <a:t>Multiple Y’s</a:t>
            </a:r>
            <a:endParaRPr kumimoji="0" lang="en-US" sz="2400" b="0" i="0" u="none" strike="noStrike" cap="none" normalizeH="0" baseline="0" dirty="0">
              <a:ln>
                <a:noFill/>
              </a:ln>
              <a:solidFill>
                <a:srgbClr val="FF0000"/>
              </a:solidFill>
              <a:effectLst/>
              <a:latin typeface="Calibri" pitchFamily="34" charset="0"/>
            </a:endParaRPr>
          </a:p>
        </p:txBody>
      </p:sp>
      <p:cxnSp>
        <p:nvCxnSpPr>
          <p:cNvPr id="21" name="Straight Arrow Connector 20"/>
          <p:cNvCxnSpPr>
            <a:stCxn id="5" idx="3"/>
            <a:endCxn id="12" idx="1"/>
          </p:cNvCxnSpPr>
          <p:nvPr/>
        </p:nvCxnSpPr>
        <p:spPr>
          <a:xfrm>
            <a:off x="2484438" y="4437931"/>
            <a:ext cx="2150591" cy="122334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16" idx="1"/>
          </p:cNvCxnSpPr>
          <p:nvPr/>
        </p:nvCxnSpPr>
        <p:spPr>
          <a:xfrm flipV="1">
            <a:off x="2484438" y="3140993"/>
            <a:ext cx="2150591" cy="1296938"/>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1"/>
          <p:cNvSpPr txBox="1">
            <a:spLocks noChangeArrowheads="1"/>
          </p:cNvSpPr>
          <p:nvPr/>
        </p:nvSpPr>
        <p:spPr bwMode="auto">
          <a:xfrm>
            <a:off x="6228184" y="5291384"/>
            <a:ext cx="3059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defRPr>
            </a:lvl1pPr>
            <a:lvl2pPr marL="742950" indent="-285750">
              <a:defRPr>
                <a:solidFill>
                  <a:schemeClr val="tx1"/>
                </a:solidFill>
                <a:latin typeface="Cambria" pitchFamily="18" charset="0"/>
              </a:defRPr>
            </a:lvl2pPr>
            <a:lvl3pPr marL="1143000" indent="-228600">
              <a:defRPr>
                <a:solidFill>
                  <a:schemeClr val="tx1"/>
                </a:solidFill>
                <a:latin typeface="Cambria" pitchFamily="18" charset="0"/>
              </a:defRPr>
            </a:lvl3pPr>
            <a:lvl4pPr marL="1600200" indent="-228600">
              <a:defRPr>
                <a:solidFill>
                  <a:schemeClr val="tx1"/>
                </a:solidFill>
                <a:latin typeface="Cambria" pitchFamily="18" charset="0"/>
              </a:defRPr>
            </a:lvl4pPr>
            <a:lvl5pPr marL="2057400" indent="-228600">
              <a:defRPr>
                <a:solidFill>
                  <a:schemeClr val="tx1"/>
                </a:solidFill>
                <a:latin typeface="Cambria" pitchFamily="18" charset="0"/>
              </a:defRPr>
            </a:lvl5pPr>
            <a:lvl6pPr marL="2514600" indent="-228600" eaLnBrk="0" fontAlgn="base" hangingPunct="0">
              <a:spcBef>
                <a:spcPct val="0"/>
              </a:spcBef>
              <a:spcAft>
                <a:spcPct val="0"/>
              </a:spcAft>
              <a:defRPr>
                <a:solidFill>
                  <a:schemeClr val="tx1"/>
                </a:solidFill>
                <a:latin typeface="Cambria" pitchFamily="18" charset="0"/>
              </a:defRPr>
            </a:lvl6pPr>
            <a:lvl7pPr marL="2971800" indent="-228600" eaLnBrk="0" fontAlgn="base" hangingPunct="0">
              <a:spcBef>
                <a:spcPct val="0"/>
              </a:spcBef>
              <a:spcAft>
                <a:spcPct val="0"/>
              </a:spcAft>
              <a:defRPr>
                <a:solidFill>
                  <a:schemeClr val="tx1"/>
                </a:solidFill>
                <a:latin typeface="Cambria" pitchFamily="18" charset="0"/>
              </a:defRPr>
            </a:lvl7pPr>
            <a:lvl8pPr marL="3429000" indent="-228600" eaLnBrk="0" fontAlgn="base" hangingPunct="0">
              <a:spcBef>
                <a:spcPct val="0"/>
              </a:spcBef>
              <a:spcAft>
                <a:spcPct val="0"/>
              </a:spcAft>
              <a:defRPr>
                <a:solidFill>
                  <a:schemeClr val="tx1"/>
                </a:solidFill>
                <a:latin typeface="Cambria" pitchFamily="18" charset="0"/>
              </a:defRPr>
            </a:lvl8pPr>
            <a:lvl9pPr marL="3886200" indent="-228600" eaLnBrk="0" fontAlgn="base" hangingPunct="0">
              <a:spcBef>
                <a:spcPct val="0"/>
              </a:spcBef>
              <a:spcAft>
                <a:spcPct val="0"/>
              </a:spcAft>
              <a:defRPr>
                <a:solidFill>
                  <a:schemeClr val="tx1"/>
                </a:solidFill>
                <a:latin typeface="Cambria" pitchFamily="18" charset="0"/>
              </a:defRPr>
            </a:lvl9pPr>
          </a:lstStyle>
          <a:p>
            <a:r>
              <a:rPr lang="en-SG" altLang="en-US" dirty="0"/>
              <a:t>Factor model</a:t>
            </a:r>
          </a:p>
        </p:txBody>
      </p:sp>
      <p:sp>
        <p:nvSpPr>
          <p:cNvPr id="26" name="Title 1"/>
          <p:cNvSpPr>
            <a:spLocks noGrp="1"/>
          </p:cNvSpPr>
          <p:nvPr>
            <p:ph type="title"/>
          </p:nvPr>
        </p:nvSpPr>
        <p:spPr>
          <a:xfrm>
            <a:off x="900113" y="304800"/>
            <a:ext cx="7027862" cy="1216025"/>
          </a:xfrm>
        </p:spPr>
        <p:txBody>
          <a:bodyPr anchor="t"/>
          <a:lstStyle/>
          <a:p>
            <a:r>
              <a:rPr lang="nl-NL" altLang="en-US" dirty="0" err="1"/>
              <a:t>Everything</a:t>
            </a:r>
            <a:r>
              <a:rPr lang="nl-NL" altLang="en-US" dirty="0"/>
              <a:t> is </a:t>
            </a:r>
            <a:r>
              <a:rPr lang="nl-NL" altLang="en-US" dirty="0" err="1"/>
              <a:t>regression</a:t>
            </a:r>
            <a:endParaRPr lang="en-US" altLang="en-US" dirty="0"/>
          </a:p>
        </p:txBody>
      </p:sp>
      <p:sp>
        <p:nvSpPr>
          <p:cNvPr id="27"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11</a:t>
            </a:fld>
            <a:endParaRPr lang="en-US" sz="1400" dirty="0">
              <a:solidFill>
                <a:srgbClr val="000000"/>
              </a:solidFill>
            </a:endParaRPr>
          </a:p>
        </p:txBody>
      </p:sp>
    </p:spTree>
    <p:extLst>
      <p:ext uri="{BB962C8B-B14F-4D97-AF65-F5344CB8AC3E}">
        <p14:creationId xmlns:p14="http://schemas.microsoft.com/office/powerpoint/2010/main" val="2246900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0" presetClass="exit" presetSubtype="0" fill="hold" grpId="1" nodeType="withEffect">
                                  <p:stCondLst>
                                    <p:cond delay="0"/>
                                  </p:stCondLst>
                                  <p:childTnLst>
                                    <p:animEffect transition="out" filter="fade">
                                      <p:cBhvr>
                                        <p:cTn id="58" dur="500"/>
                                        <p:tgtEl>
                                          <p:spTgt spid="8201"/>
                                        </p:tgtEl>
                                      </p:cBhvr>
                                    </p:animEffect>
                                    <p:set>
                                      <p:cBhvr>
                                        <p:cTn id="59" dur="1" fill="hold">
                                          <p:stCondLst>
                                            <p:cond delay="499"/>
                                          </p:stCondLst>
                                        </p:cTn>
                                        <p:tgtEl>
                                          <p:spTgt spid="8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8201" grpId="0"/>
      <p:bldP spid="8201" grpId="1"/>
      <p:bldP spid="11" grpId="0" animBg="1"/>
      <p:bldP spid="12" grpId="0" animBg="1"/>
      <p:bldP spid="15" grpId="0" animBg="1"/>
      <p:bldP spid="16" grpId="0" animBg="1"/>
      <p:bldP spid="18" grpId="0" animBg="1"/>
      <p:bldP spid="19" grpId="0" animBg="1"/>
      <p:bldP spid="20"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chor="t"/>
          <a:lstStyle/>
          <a:p>
            <a:r>
              <a:rPr lang="nl-NL" altLang="en-US" dirty="0" err="1"/>
              <a:t>What</a:t>
            </a:r>
            <a:r>
              <a:rPr lang="nl-NL" altLang="en-US" dirty="0"/>
              <a:t> is a model?</a:t>
            </a:r>
            <a:endParaRPr lang="en-US" altLang="en-US" dirty="0"/>
          </a:p>
        </p:txBody>
      </p:sp>
      <p:sp>
        <p:nvSpPr>
          <p:cNvPr id="3" name="Content Placeholder 2"/>
          <p:cNvSpPr>
            <a:spLocks noGrp="1"/>
          </p:cNvSpPr>
          <p:nvPr>
            <p:ph idx="1"/>
          </p:nvPr>
        </p:nvSpPr>
        <p:spPr>
          <a:xfrm>
            <a:off x="900113" y="1752600"/>
            <a:ext cx="7560319" cy="4267200"/>
          </a:xfrm>
        </p:spPr>
        <p:txBody>
          <a:bodyPr/>
          <a:lstStyle/>
          <a:p>
            <a:r>
              <a:rPr lang="en-US" altLang="en-US" sz="2400" dirty="0"/>
              <a:t>A simplified description, especially a mathematical one, of a system or process, to assist calculations and predictions </a:t>
            </a:r>
            <a:r>
              <a:rPr lang="en-US" altLang="en-US" sz="2000" dirty="0"/>
              <a:t>(Oxford dictionary)</a:t>
            </a:r>
          </a:p>
          <a:p>
            <a:endParaRPr lang="en-US" dirty="0"/>
          </a:p>
        </p:txBody>
      </p:sp>
      <p:sp>
        <p:nvSpPr>
          <p:cNvPr id="8"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12</a:t>
            </a:fld>
            <a:endParaRPr lang="en-US" sz="1400" dirty="0">
              <a:solidFill>
                <a:srgbClr val="000000"/>
              </a:solidFill>
            </a:endParaRPr>
          </a:p>
        </p:txBody>
      </p:sp>
      <p:pic>
        <p:nvPicPr>
          <p:cNvPr id="5"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887" y="3356992"/>
            <a:ext cx="56753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1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900113" y="304800"/>
            <a:ext cx="7027862" cy="1216025"/>
          </a:xfrm>
        </p:spPr>
        <p:txBody>
          <a:bodyPr anchor="t"/>
          <a:lstStyle/>
          <a:p>
            <a:r>
              <a:rPr lang="nl-NL" altLang="en-US" dirty="0" err="1"/>
              <a:t>Confirmatory</a:t>
            </a:r>
            <a:r>
              <a:rPr lang="nl-NL" altLang="en-US" dirty="0"/>
              <a:t> Factor Analysis (CFA)</a:t>
            </a:r>
            <a:endParaRPr lang="en-US" altLang="en-US" dirty="0"/>
          </a:p>
        </p:txBody>
      </p:sp>
      <p:sp>
        <p:nvSpPr>
          <p:cNvPr id="2" name="Content Placeholder 1"/>
          <p:cNvSpPr>
            <a:spLocks noGrp="1"/>
          </p:cNvSpPr>
          <p:nvPr>
            <p:ph idx="1"/>
          </p:nvPr>
        </p:nvSpPr>
        <p:spPr>
          <a:xfrm>
            <a:off x="900113" y="1752600"/>
            <a:ext cx="7272287" cy="4267200"/>
          </a:xfrm>
        </p:spPr>
        <p:txBody>
          <a:bodyPr/>
          <a:lstStyle/>
          <a:p>
            <a:pPr marL="0" indent="0">
              <a:buNone/>
            </a:pPr>
            <a:r>
              <a:rPr lang="en-US" b="1" dirty="0"/>
              <a:t>Latent variables and indicators</a:t>
            </a:r>
          </a:p>
          <a:p>
            <a:r>
              <a:rPr lang="en-US" dirty="0"/>
              <a:t>Psychological constructs (intelligence, extraversion, etc.) are not directly observable / measurable </a:t>
            </a:r>
            <a:r>
              <a:rPr lang="en-US" dirty="0">
                <a:sym typeface="Symbol" pitchFamily="28" charset="2"/>
              </a:rPr>
              <a:t></a:t>
            </a:r>
            <a:r>
              <a:rPr lang="en-US" dirty="0"/>
              <a:t> latent variables.</a:t>
            </a:r>
          </a:p>
          <a:p>
            <a:r>
              <a:rPr lang="en-US" dirty="0"/>
              <a:t>Measurements (test scores) are indicators of these latent variables: correlated with, but not identical </a:t>
            </a:r>
            <a:r>
              <a:rPr lang="en-US" dirty="0">
                <a:sym typeface="Symbol" pitchFamily="28" charset="2"/>
              </a:rPr>
              <a:t> </a:t>
            </a:r>
            <a:r>
              <a:rPr lang="en-US" dirty="0"/>
              <a:t>measured </a:t>
            </a:r>
            <a:r>
              <a:rPr lang="en-US" b="1" dirty="0"/>
              <a:t>with</a:t>
            </a:r>
            <a:r>
              <a:rPr lang="en-US" dirty="0"/>
              <a:t> error.</a:t>
            </a:r>
          </a:p>
          <a:p>
            <a:endParaRPr lang="en-US" dirty="0"/>
          </a:p>
        </p:txBody>
      </p:sp>
      <p:sp>
        <p:nvSpPr>
          <p:cNvPr id="24"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13</a:t>
            </a:fld>
            <a:endParaRPr lang="en-US" sz="1400" dirty="0">
              <a:solidFill>
                <a:srgbClr val="000000"/>
              </a:solidFill>
            </a:endParaRPr>
          </a:p>
        </p:txBody>
      </p:sp>
    </p:spTree>
    <p:extLst>
      <p:ext uri="{BB962C8B-B14F-4D97-AF65-F5344CB8AC3E}">
        <p14:creationId xmlns:p14="http://schemas.microsoft.com/office/powerpoint/2010/main" val="217383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900113" y="304800"/>
            <a:ext cx="7027862" cy="1216025"/>
          </a:xfrm>
        </p:spPr>
        <p:txBody>
          <a:bodyPr anchor="t"/>
          <a:lstStyle/>
          <a:p>
            <a:r>
              <a:rPr lang="nl-NL" altLang="en-US" dirty="0" err="1"/>
              <a:t>Confirmatory</a:t>
            </a:r>
            <a:r>
              <a:rPr lang="nl-NL" altLang="en-US" dirty="0"/>
              <a:t> Factor Analysis (CFA)</a:t>
            </a:r>
            <a:endParaRPr lang="en-US" altLang="en-US" dirty="0"/>
          </a:p>
        </p:txBody>
      </p:sp>
      <p:sp>
        <p:nvSpPr>
          <p:cNvPr id="2" name="Content Placeholder 1"/>
          <p:cNvSpPr>
            <a:spLocks noGrp="1"/>
          </p:cNvSpPr>
          <p:nvPr>
            <p:ph idx="1"/>
          </p:nvPr>
        </p:nvSpPr>
        <p:spPr>
          <a:xfrm>
            <a:off x="900113" y="1752600"/>
            <a:ext cx="7560319" cy="4267200"/>
          </a:xfrm>
        </p:spPr>
        <p:txBody>
          <a:bodyPr/>
          <a:lstStyle/>
          <a:p>
            <a:pPr marL="0" indent="0">
              <a:buNone/>
            </a:pPr>
            <a:r>
              <a:rPr lang="en-US" sz="2400" i="1" dirty="0"/>
              <a:t>Classical test model:</a:t>
            </a:r>
            <a:r>
              <a:rPr lang="en-US" sz="2400" dirty="0"/>
              <a:t>  </a:t>
            </a:r>
            <a:r>
              <a:rPr lang="en-US" sz="2400" i="1" dirty="0"/>
              <a:t>X</a:t>
            </a:r>
            <a:r>
              <a:rPr lang="en-US" sz="2400" i="1" baseline="-25000" dirty="0"/>
              <a:t>i</a:t>
            </a:r>
            <a:r>
              <a:rPr lang="en-US" sz="2400" i="1" dirty="0"/>
              <a:t> = </a:t>
            </a:r>
            <a:r>
              <a:rPr lang="en-US" sz="2400" i="1" dirty="0" err="1"/>
              <a:t>T</a:t>
            </a:r>
            <a:r>
              <a:rPr lang="en-US" sz="2400" i="1" baseline="-25000" dirty="0" err="1"/>
              <a:t>i</a:t>
            </a:r>
            <a:r>
              <a:rPr lang="en-US" sz="2400" i="1" dirty="0"/>
              <a:t> + </a:t>
            </a:r>
            <a:r>
              <a:rPr lang="en-US" sz="2400" i="1" dirty="0" err="1"/>
              <a:t>E</a:t>
            </a:r>
            <a:r>
              <a:rPr lang="en-US" sz="2400" i="1" baseline="-25000" dirty="0" err="1"/>
              <a:t>i</a:t>
            </a:r>
            <a:r>
              <a:rPr lang="en-US" sz="2400" i="1" baseline="-25000" dirty="0"/>
              <a:t> </a:t>
            </a:r>
            <a:r>
              <a:rPr lang="en-US" sz="2400" dirty="0"/>
              <a:t>. Observed score (indicator) = true score (latent variable) + measurement error.</a:t>
            </a:r>
          </a:p>
          <a:p>
            <a:pPr marL="0" indent="0">
              <a:buNone/>
            </a:pPr>
            <a:endParaRPr lang="en-US" sz="1400" dirty="0"/>
          </a:p>
          <a:p>
            <a:r>
              <a:rPr lang="nl-NL" sz="2400" dirty="0"/>
              <a:t>Latent variables </a:t>
            </a:r>
            <a:r>
              <a:rPr lang="nl-NL" sz="2400" dirty="0" err="1"/>
              <a:t>represent</a:t>
            </a:r>
            <a:r>
              <a:rPr lang="nl-NL" sz="2400" dirty="0"/>
              <a:t> </a:t>
            </a:r>
            <a:r>
              <a:rPr lang="nl-NL" sz="2400" dirty="0" err="1"/>
              <a:t>the</a:t>
            </a:r>
            <a:r>
              <a:rPr lang="nl-NL" sz="2400" dirty="0"/>
              <a:t> common </a:t>
            </a:r>
            <a:r>
              <a:rPr lang="nl-NL" sz="2400" dirty="0" err="1"/>
              <a:t>cause</a:t>
            </a:r>
            <a:r>
              <a:rPr lang="nl-NL" sz="2400" dirty="0"/>
              <a:t> </a:t>
            </a:r>
            <a:r>
              <a:rPr lang="nl-NL" sz="2400" dirty="0" err="1"/>
              <a:t>that</a:t>
            </a:r>
            <a:r>
              <a:rPr lang="nl-NL" sz="2400" dirty="0"/>
              <a:t> </a:t>
            </a:r>
            <a:r>
              <a:rPr lang="nl-NL" sz="2400" dirty="0" err="1"/>
              <a:t>explaines</a:t>
            </a:r>
            <a:r>
              <a:rPr lang="nl-NL" sz="2400" dirty="0"/>
              <a:t> </a:t>
            </a:r>
            <a:r>
              <a:rPr lang="nl-NL" sz="2400" dirty="0" err="1"/>
              <a:t>the</a:t>
            </a:r>
            <a:r>
              <a:rPr lang="nl-NL" sz="2400" dirty="0"/>
              <a:t> </a:t>
            </a:r>
            <a:r>
              <a:rPr lang="nl-NL" sz="2400" dirty="0" err="1"/>
              <a:t>covariance</a:t>
            </a:r>
            <a:r>
              <a:rPr lang="nl-NL" sz="2400" dirty="0"/>
              <a:t> </a:t>
            </a:r>
            <a:r>
              <a:rPr lang="nl-NL" sz="2400" dirty="0" err="1"/>
              <a:t>among</a:t>
            </a:r>
            <a:r>
              <a:rPr lang="nl-NL" sz="2400" dirty="0"/>
              <a:t> </a:t>
            </a:r>
            <a:r>
              <a:rPr lang="nl-NL" sz="2400" dirty="0" err="1"/>
              <a:t>the</a:t>
            </a:r>
            <a:r>
              <a:rPr lang="nl-NL" sz="2400" dirty="0"/>
              <a:t> indicators</a:t>
            </a:r>
          </a:p>
          <a:p>
            <a:pPr lvl="1"/>
            <a:r>
              <a:rPr lang="nl-NL" sz="2000" dirty="0" err="1"/>
              <a:t>Analogous</a:t>
            </a:r>
            <a:r>
              <a:rPr lang="nl-NL" sz="2000" dirty="0"/>
              <a:t> </a:t>
            </a:r>
            <a:r>
              <a:rPr lang="nl-NL" sz="2000" dirty="0" err="1"/>
              <a:t>to</a:t>
            </a:r>
            <a:r>
              <a:rPr lang="nl-NL" sz="2000" dirty="0"/>
              <a:t> “</a:t>
            </a:r>
            <a:r>
              <a:rPr lang="nl-NL" sz="2000" dirty="0" err="1"/>
              <a:t>true</a:t>
            </a:r>
            <a:r>
              <a:rPr lang="nl-NL" sz="2000" dirty="0"/>
              <a:t> score”” in CTT </a:t>
            </a:r>
          </a:p>
          <a:p>
            <a:pPr lvl="1"/>
            <a:endParaRPr lang="nl-NL" sz="2000" dirty="0"/>
          </a:p>
          <a:p>
            <a:r>
              <a:rPr lang="nl-NL" sz="2400" dirty="0" err="1"/>
              <a:t>Everything</a:t>
            </a:r>
            <a:r>
              <a:rPr lang="nl-NL" sz="2400" dirty="0"/>
              <a:t> </a:t>
            </a:r>
            <a:r>
              <a:rPr lang="nl-NL" sz="2400" dirty="0" err="1"/>
              <a:t>that</a:t>
            </a:r>
            <a:r>
              <a:rPr lang="nl-NL" sz="2400" dirty="0"/>
              <a:t> </a:t>
            </a:r>
            <a:r>
              <a:rPr lang="nl-NL" sz="2400" dirty="0" err="1"/>
              <a:t>an</a:t>
            </a:r>
            <a:r>
              <a:rPr lang="nl-NL" sz="2400" dirty="0"/>
              <a:t> indicator has </a:t>
            </a:r>
            <a:r>
              <a:rPr lang="nl-NL" sz="2400" dirty="0" err="1"/>
              <a:t>not</a:t>
            </a:r>
            <a:r>
              <a:rPr lang="nl-NL" sz="2400" dirty="0"/>
              <a:t> in common </a:t>
            </a:r>
            <a:r>
              <a:rPr lang="nl-NL" sz="2400" dirty="0" err="1"/>
              <a:t>with</a:t>
            </a:r>
            <a:r>
              <a:rPr lang="nl-NL" sz="2400" dirty="0"/>
              <a:t> </a:t>
            </a:r>
            <a:r>
              <a:rPr lang="nl-NL" sz="2400" dirty="0" err="1"/>
              <a:t>other</a:t>
            </a:r>
            <a:r>
              <a:rPr lang="nl-NL" sz="2400" dirty="0"/>
              <a:t> indicators is </a:t>
            </a:r>
            <a:r>
              <a:rPr lang="nl-NL" sz="2400" dirty="0" err="1"/>
              <a:t>represented</a:t>
            </a:r>
            <a:r>
              <a:rPr lang="nl-NL" sz="2400" dirty="0"/>
              <a:t> </a:t>
            </a:r>
            <a:r>
              <a:rPr lang="nl-NL" sz="2400" dirty="0" err="1"/>
              <a:t>by</a:t>
            </a:r>
            <a:r>
              <a:rPr lang="nl-NL" sz="2400" dirty="0"/>
              <a:t> </a:t>
            </a:r>
            <a:r>
              <a:rPr lang="nl-NL" sz="2400" dirty="0" err="1"/>
              <a:t>the</a:t>
            </a:r>
            <a:r>
              <a:rPr lang="nl-NL" sz="2400" dirty="0"/>
              <a:t> </a:t>
            </a:r>
            <a:r>
              <a:rPr lang="nl-NL" sz="2400" dirty="0" err="1"/>
              <a:t>unique</a:t>
            </a:r>
            <a:r>
              <a:rPr lang="nl-NL" sz="2400" dirty="0"/>
              <a:t> factors</a:t>
            </a:r>
          </a:p>
          <a:p>
            <a:pPr lvl="1"/>
            <a:r>
              <a:rPr lang="nl-NL" sz="2000" dirty="0" err="1"/>
              <a:t>Analogous</a:t>
            </a:r>
            <a:r>
              <a:rPr lang="nl-NL" sz="2000" dirty="0"/>
              <a:t> </a:t>
            </a:r>
            <a:r>
              <a:rPr lang="nl-NL" sz="2000" dirty="0" err="1"/>
              <a:t>to</a:t>
            </a:r>
            <a:r>
              <a:rPr lang="nl-NL" sz="2000" dirty="0"/>
              <a:t> </a:t>
            </a:r>
            <a:r>
              <a:rPr lang="nl-NL" sz="2000" dirty="0" err="1"/>
              <a:t>residuals</a:t>
            </a:r>
            <a:r>
              <a:rPr lang="nl-NL" sz="2000" dirty="0"/>
              <a:t> in </a:t>
            </a:r>
            <a:r>
              <a:rPr lang="nl-NL" sz="2000" dirty="0" err="1"/>
              <a:t>regression</a:t>
            </a:r>
            <a:endParaRPr lang="en-US" sz="2000" dirty="0"/>
          </a:p>
        </p:txBody>
      </p:sp>
      <p:sp>
        <p:nvSpPr>
          <p:cNvPr id="5"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14</a:t>
            </a:fld>
            <a:endParaRPr lang="en-US" sz="1400" dirty="0">
              <a:solidFill>
                <a:srgbClr val="000000"/>
              </a:solidFill>
            </a:endParaRPr>
          </a:p>
        </p:txBody>
      </p:sp>
    </p:spTree>
    <p:extLst>
      <p:ext uri="{BB962C8B-B14F-4D97-AF65-F5344CB8AC3E}">
        <p14:creationId xmlns:p14="http://schemas.microsoft.com/office/powerpoint/2010/main" val="86934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39B0EC87-FB82-476F-B02A-F0304F378075}" type="slidenum">
              <a:rPr lang="en-US" sz="1400" smtClean="0">
                <a:solidFill>
                  <a:srgbClr val="000000"/>
                </a:solidFill>
              </a:rPr>
              <a:pPr eaLnBrk="1" hangingPunct="1"/>
              <a:t>15</a:t>
            </a:fld>
            <a:endParaRPr lang="en-US" sz="1400" dirty="0">
              <a:solidFill>
                <a:srgbClr val="000000"/>
              </a:solidFill>
            </a:endParaRPr>
          </a:p>
        </p:txBody>
      </p:sp>
      <p:sp>
        <p:nvSpPr>
          <p:cNvPr id="18" name="Rectangle 12"/>
          <p:cNvSpPr>
            <a:spLocks noChangeArrowheads="1"/>
          </p:cNvSpPr>
          <p:nvPr/>
        </p:nvSpPr>
        <p:spPr bwMode="auto">
          <a:xfrm>
            <a:off x="2879886" y="1916832"/>
            <a:ext cx="3384748" cy="1512888"/>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degree of depression</a:t>
            </a:r>
          </a:p>
        </p:txBody>
      </p:sp>
      <p:sp>
        <p:nvSpPr>
          <p:cNvPr id="19" name="Rectangle 13"/>
          <p:cNvSpPr>
            <a:spLocks noChangeArrowheads="1"/>
          </p:cNvSpPr>
          <p:nvPr/>
        </p:nvSpPr>
        <p:spPr bwMode="auto">
          <a:xfrm>
            <a:off x="899592" y="4437112"/>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1</a:t>
            </a:r>
            <a:endParaRPr lang="en-US" sz="2000" i="1" dirty="0">
              <a:solidFill>
                <a:srgbClr val="FFFFFF"/>
              </a:solidFill>
            </a:endParaRPr>
          </a:p>
        </p:txBody>
      </p:sp>
      <p:sp>
        <p:nvSpPr>
          <p:cNvPr id="24" name="Line 22"/>
          <p:cNvSpPr>
            <a:spLocks noChangeShapeType="1"/>
          </p:cNvSpPr>
          <p:nvPr/>
        </p:nvSpPr>
        <p:spPr bwMode="auto">
          <a:xfrm>
            <a:off x="4572260" y="3429720"/>
            <a:ext cx="352813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0" name="Rectangle 13"/>
          <p:cNvSpPr>
            <a:spLocks noChangeArrowheads="1"/>
          </p:cNvSpPr>
          <p:nvPr/>
        </p:nvSpPr>
        <p:spPr bwMode="auto">
          <a:xfrm>
            <a:off x="2489516" y="442418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2</a:t>
            </a:r>
            <a:endParaRPr lang="en-US" sz="2000" i="1" dirty="0">
              <a:solidFill>
                <a:srgbClr val="FFFFFF"/>
              </a:solidFill>
            </a:endParaRPr>
          </a:p>
        </p:txBody>
      </p:sp>
      <p:sp>
        <p:nvSpPr>
          <p:cNvPr id="11" name="Rectangle 13"/>
          <p:cNvSpPr>
            <a:spLocks noChangeArrowheads="1"/>
          </p:cNvSpPr>
          <p:nvPr/>
        </p:nvSpPr>
        <p:spPr bwMode="auto">
          <a:xfrm>
            <a:off x="4094448" y="442418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3</a:t>
            </a:r>
            <a:endParaRPr lang="en-US" sz="2000" i="1" dirty="0">
              <a:solidFill>
                <a:srgbClr val="FFFFFF"/>
              </a:solidFill>
            </a:endParaRPr>
          </a:p>
        </p:txBody>
      </p:sp>
      <p:sp>
        <p:nvSpPr>
          <p:cNvPr id="12" name="Rectangle 13"/>
          <p:cNvSpPr>
            <a:spLocks noChangeArrowheads="1"/>
          </p:cNvSpPr>
          <p:nvPr/>
        </p:nvSpPr>
        <p:spPr bwMode="auto">
          <a:xfrm>
            <a:off x="5729876" y="442418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4</a:t>
            </a:r>
            <a:endParaRPr lang="en-US" sz="2000" i="1" dirty="0">
              <a:solidFill>
                <a:srgbClr val="FFFFFF"/>
              </a:solidFill>
            </a:endParaRPr>
          </a:p>
        </p:txBody>
      </p:sp>
      <p:sp>
        <p:nvSpPr>
          <p:cNvPr id="13" name="Rectangle 13"/>
          <p:cNvSpPr>
            <a:spLocks noChangeArrowheads="1"/>
          </p:cNvSpPr>
          <p:nvPr/>
        </p:nvSpPr>
        <p:spPr bwMode="auto">
          <a:xfrm>
            <a:off x="7319800" y="442418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5</a:t>
            </a:r>
            <a:endParaRPr lang="en-US" sz="2000" i="1" dirty="0">
              <a:solidFill>
                <a:srgbClr val="FFFFFF"/>
              </a:solidFill>
            </a:endParaRPr>
          </a:p>
        </p:txBody>
      </p:sp>
      <p:sp>
        <p:nvSpPr>
          <p:cNvPr id="15" name="Line 22"/>
          <p:cNvSpPr>
            <a:spLocks noChangeShapeType="1"/>
          </p:cNvSpPr>
          <p:nvPr/>
        </p:nvSpPr>
        <p:spPr bwMode="auto">
          <a:xfrm>
            <a:off x="4572260" y="3429720"/>
            <a:ext cx="1916466"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6" name="Line 22"/>
          <p:cNvSpPr>
            <a:spLocks noChangeShapeType="1"/>
          </p:cNvSpPr>
          <p:nvPr/>
        </p:nvSpPr>
        <p:spPr bwMode="auto">
          <a:xfrm>
            <a:off x="4572260" y="3429720"/>
            <a:ext cx="206264" cy="10073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7" name="Line 22"/>
          <p:cNvSpPr>
            <a:spLocks noChangeShapeType="1"/>
          </p:cNvSpPr>
          <p:nvPr/>
        </p:nvSpPr>
        <p:spPr bwMode="auto">
          <a:xfrm flipH="1">
            <a:off x="3059832" y="3429720"/>
            <a:ext cx="1512428"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0" name="Line 22"/>
          <p:cNvSpPr>
            <a:spLocks noChangeShapeType="1"/>
          </p:cNvSpPr>
          <p:nvPr/>
        </p:nvSpPr>
        <p:spPr bwMode="auto">
          <a:xfrm flipH="1">
            <a:off x="1583668" y="3429720"/>
            <a:ext cx="298859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3" name="Title 1"/>
          <p:cNvSpPr txBox="1">
            <a:spLocks/>
          </p:cNvSpPr>
          <p:nvPr/>
        </p:nvSpPr>
        <p:spPr>
          <a:xfrm>
            <a:off x="900113" y="304800"/>
            <a:ext cx="7027862" cy="1216025"/>
          </a:xfrm>
          <a:prstGeom prst="rect">
            <a:avLst/>
          </a:prstGeom>
        </p:spPr>
        <p:txBody>
          <a:bodyPr anchor="t"/>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r>
              <a:rPr lang="nl-NL" altLang="en-US" kern="0"/>
              <a:t>Confirmatory Factor Analysis (CFA)</a:t>
            </a:r>
            <a:endParaRPr lang="en-US" altLang="en-US" kern="0" dirty="0"/>
          </a:p>
        </p:txBody>
      </p:sp>
      <p:sp>
        <p:nvSpPr>
          <p:cNvPr id="25" name="Line 22"/>
          <p:cNvSpPr>
            <a:spLocks noChangeShapeType="1"/>
          </p:cNvSpPr>
          <p:nvPr/>
        </p:nvSpPr>
        <p:spPr bwMode="auto">
          <a:xfrm flipV="1">
            <a:off x="1583668" y="5445223"/>
            <a:ext cx="0" cy="5173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6" name="Line 22"/>
          <p:cNvSpPr>
            <a:spLocks noChangeShapeType="1"/>
          </p:cNvSpPr>
          <p:nvPr/>
        </p:nvSpPr>
        <p:spPr bwMode="auto">
          <a:xfrm flipV="1">
            <a:off x="3173592" y="5445224"/>
            <a:ext cx="0" cy="5173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7" name="Line 22"/>
          <p:cNvSpPr>
            <a:spLocks noChangeShapeType="1"/>
          </p:cNvSpPr>
          <p:nvPr/>
        </p:nvSpPr>
        <p:spPr bwMode="auto">
          <a:xfrm flipV="1">
            <a:off x="4778524" y="5445224"/>
            <a:ext cx="0" cy="5173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8" name="Line 22"/>
          <p:cNvSpPr>
            <a:spLocks noChangeShapeType="1"/>
          </p:cNvSpPr>
          <p:nvPr/>
        </p:nvSpPr>
        <p:spPr bwMode="auto">
          <a:xfrm flipV="1">
            <a:off x="6441572" y="5445224"/>
            <a:ext cx="0" cy="5173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9" name="Line 22"/>
          <p:cNvSpPr>
            <a:spLocks noChangeShapeType="1"/>
          </p:cNvSpPr>
          <p:nvPr/>
        </p:nvSpPr>
        <p:spPr bwMode="auto">
          <a:xfrm flipV="1">
            <a:off x="8100392" y="5432293"/>
            <a:ext cx="0" cy="5173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Tree>
    <p:extLst>
      <p:ext uri="{BB962C8B-B14F-4D97-AF65-F5344CB8AC3E}">
        <p14:creationId xmlns:p14="http://schemas.microsoft.com/office/powerpoint/2010/main" val="12881581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900113" y="304800"/>
            <a:ext cx="7027862" cy="1216025"/>
          </a:xfrm>
        </p:spPr>
        <p:txBody>
          <a:bodyPr anchor="t"/>
          <a:lstStyle/>
          <a:p>
            <a:r>
              <a:rPr lang="nl-NL" altLang="en-US" dirty="0" err="1"/>
              <a:t>Confirmatory</a:t>
            </a:r>
            <a:r>
              <a:rPr lang="nl-NL" altLang="en-US" dirty="0"/>
              <a:t> Factor Analysis (CFA)</a:t>
            </a:r>
            <a:endParaRPr lang="en-US" altLang="en-US" dirty="0"/>
          </a:p>
        </p:txBody>
      </p:sp>
      <p:sp>
        <p:nvSpPr>
          <p:cNvPr id="2" name="Content Placeholder 1"/>
          <p:cNvSpPr>
            <a:spLocks noGrp="1"/>
          </p:cNvSpPr>
          <p:nvPr>
            <p:ph idx="1"/>
          </p:nvPr>
        </p:nvSpPr>
        <p:spPr>
          <a:xfrm>
            <a:off x="900113" y="1752600"/>
            <a:ext cx="8243887" cy="4267200"/>
          </a:xfrm>
        </p:spPr>
        <p:txBody>
          <a:bodyPr/>
          <a:lstStyle/>
          <a:p>
            <a:pPr marL="0" indent="0">
              <a:buNone/>
            </a:pPr>
            <a:r>
              <a:rPr lang="en-US" sz="2400" b="1" dirty="0"/>
              <a:t>Measurement error</a:t>
            </a:r>
          </a:p>
          <a:p>
            <a:r>
              <a:rPr lang="en-US" sz="2200" dirty="0"/>
              <a:t>A variable might be measured perfectly (without error) IF it can be directly observed</a:t>
            </a:r>
          </a:p>
          <a:p>
            <a:pPr lvl="1"/>
            <a:r>
              <a:rPr lang="en-US" sz="2200" dirty="0"/>
              <a:t>e.g., smoking frequency, voting behavior</a:t>
            </a:r>
          </a:p>
          <a:p>
            <a:r>
              <a:rPr lang="en-US" sz="2200" dirty="0"/>
              <a:t>But: we often have indirect measures!</a:t>
            </a:r>
          </a:p>
          <a:p>
            <a:pPr lvl="1"/>
            <a:r>
              <a:rPr lang="en-US" sz="2200" dirty="0"/>
              <a:t>e.g., </a:t>
            </a:r>
            <a:r>
              <a:rPr lang="en-US" sz="2200" u="sng" dirty="0"/>
              <a:t>self-reported</a:t>
            </a:r>
            <a:r>
              <a:rPr lang="en-US" sz="2200" dirty="0"/>
              <a:t> smoking behavior, intent to vote</a:t>
            </a:r>
          </a:p>
          <a:p>
            <a:r>
              <a:rPr lang="en-US" sz="2200" dirty="0"/>
              <a:t>Such measures are influenced by:</a:t>
            </a:r>
          </a:p>
          <a:p>
            <a:pPr lvl="1"/>
            <a:r>
              <a:rPr lang="en-US" sz="2200" dirty="0"/>
              <a:t>What we want to measure (“true score”)</a:t>
            </a:r>
          </a:p>
          <a:p>
            <a:pPr lvl="1"/>
            <a:r>
              <a:rPr lang="en-US" sz="2200" dirty="0"/>
              <a:t>Random fluctuations and nuisance factors (e.g., how we want to be perceived), collectively called </a:t>
            </a:r>
            <a:r>
              <a:rPr lang="en-US" sz="2200" u="sng" dirty="0"/>
              <a:t>measurement error</a:t>
            </a:r>
          </a:p>
        </p:txBody>
      </p:sp>
      <p:sp>
        <p:nvSpPr>
          <p:cNvPr id="5"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16</a:t>
            </a:fld>
            <a:endParaRPr lang="en-US" sz="1400" dirty="0">
              <a:solidFill>
                <a:srgbClr val="000000"/>
              </a:solidFill>
            </a:endParaRPr>
          </a:p>
        </p:txBody>
      </p:sp>
    </p:spTree>
    <p:extLst>
      <p:ext uri="{BB962C8B-B14F-4D97-AF65-F5344CB8AC3E}">
        <p14:creationId xmlns:p14="http://schemas.microsoft.com/office/powerpoint/2010/main" val="165761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630221" y="5373216"/>
            <a:ext cx="8112951" cy="12241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49" name="Rectangle 48"/>
          <p:cNvSpPr/>
          <p:nvPr/>
        </p:nvSpPr>
        <p:spPr bwMode="auto">
          <a:xfrm>
            <a:off x="630221" y="1052736"/>
            <a:ext cx="8112951" cy="12241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 name="Oval 1"/>
          <p:cNvSpPr>
            <a:spLocks noChangeAspect="1"/>
          </p:cNvSpPr>
          <p:nvPr/>
        </p:nvSpPr>
        <p:spPr>
          <a:xfrm>
            <a:off x="3489210" y="549965"/>
            <a:ext cx="2270616" cy="201989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9541" rIns="0" bIns="49541" spcCol="0" rtlCol="0" anchor="t" anchorCtr="0"/>
          <a:lstStyle/>
          <a:p>
            <a:pPr algn="ctr"/>
            <a:r>
              <a:rPr lang="en-US" sz="2000" b="1" dirty="0">
                <a:solidFill>
                  <a:schemeClr val="accent1"/>
                </a:solidFill>
              </a:rPr>
              <a:t>Depression</a:t>
            </a:r>
            <a:endParaRPr lang="en-US" sz="2000" b="1" dirty="0">
              <a:solidFill>
                <a:schemeClr val="tx1"/>
              </a:solidFill>
            </a:endParaRPr>
          </a:p>
        </p:txBody>
      </p:sp>
      <p:sp>
        <p:nvSpPr>
          <p:cNvPr id="3" name="Rectangle 2"/>
          <p:cNvSpPr>
            <a:spLocks/>
          </p:cNvSpPr>
          <p:nvPr/>
        </p:nvSpPr>
        <p:spPr>
          <a:xfrm>
            <a:off x="710072" y="3708915"/>
            <a:ext cx="1625600" cy="153628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83" tIns="49541" rIns="99083" bIns="49541" spcCol="0" rtlCol="0" anchor="t" anchorCtr="0"/>
          <a:lstStyle/>
          <a:p>
            <a:pPr algn="ctr"/>
            <a:r>
              <a:rPr lang="nl-NL" sz="2000" b="1" dirty="0" err="1">
                <a:solidFill>
                  <a:schemeClr val="tx1"/>
                </a:solidFill>
              </a:rPr>
              <a:t>Appetite</a:t>
            </a:r>
            <a:endParaRPr lang="en-US" sz="2000" b="1" dirty="0">
              <a:solidFill>
                <a:schemeClr val="tx1"/>
              </a:solidFill>
            </a:endParaRPr>
          </a:p>
        </p:txBody>
      </p:sp>
      <p:sp>
        <p:nvSpPr>
          <p:cNvPr id="4" name="Rectangle 3"/>
          <p:cNvSpPr>
            <a:spLocks/>
          </p:cNvSpPr>
          <p:nvPr/>
        </p:nvSpPr>
        <p:spPr>
          <a:xfrm>
            <a:off x="2597435" y="3717692"/>
            <a:ext cx="2244321" cy="152750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83" tIns="49541" rIns="99083" bIns="49541" spcCol="0" rtlCol="0" anchor="t" anchorCtr="0"/>
          <a:lstStyle/>
          <a:p>
            <a:pPr algn="ctr"/>
            <a:r>
              <a:rPr lang="en-US" sz="2000" b="1" dirty="0">
                <a:solidFill>
                  <a:schemeClr val="tx1"/>
                </a:solidFill>
              </a:rPr>
              <a:t>Concentration</a:t>
            </a:r>
          </a:p>
        </p:txBody>
      </p:sp>
      <p:sp>
        <p:nvSpPr>
          <p:cNvPr id="5" name="Rectangle 4"/>
          <p:cNvSpPr>
            <a:spLocks/>
          </p:cNvSpPr>
          <p:nvPr/>
        </p:nvSpPr>
        <p:spPr>
          <a:xfrm>
            <a:off x="5093574" y="3720622"/>
            <a:ext cx="1931422" cy="152458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83" tIns="49541" rIns="99083" bIns="49541" spcCol="0" rtlCol="0" anchor="t" anchorCtr="0"/>
          <a:lstStyle/>
          <a:p>
            <a:pPr algn="ctr"/>
            <a:r>
              <a:rPr lang="nl-NL" sz="2000" b="1" dirty="0" err="1">
                <a:solidFill>
                  <a:schemeClr val="tx1"/>
                </a:solidFill>
              </a:rPr>
              <a:t>Worrying</a:t>
            </a:r>
            <a:endParaRPr lang="en-US" sz="2000" b="1" dirty="0">
              <a:solidFill>
                <a:schemeClr val="tx1"/>
              </a:solidFill>
            </a:endParaRPr>
          </a:p>
        </p:txBody>
      </p:sp>
      <p:sp>
        <p:nvSpPr>
          <p:cNvPr id="6" name="Rectangle 5"/>
          <p:cNvSpPr>
            <a:spLocks/>
          </p:cNvSpPr>
          <p:nvPr/>
        </p:nvSpPr>
        <p:spPr>
          <a:xfrm>
            <a:off x="7289882" y="3720621"/>
            <a:ext cx="1722522" cy="152458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83" tIns="49541" rIns="99083" bIns="49541" spcCol="0" rtlCol="0" anchor="t" anchorCtr="0"/>
          <a:lstStyle/>
          <a:p>
            <a:pPr algn="ctr"/>
            <a:r>
              <a:rPr lang="en-US" sz="2000" b="1" dirty="0">
                <a:solidFill>
                  <a:schemeClr val="tx1"/>
                </a:solidFill>
              </a:rPr>
              <a:t>Fatigue</a:t>
            </a:r>
          </a:p>
        </p:txBody>
      </p:sp>
      <p:sp>
        <p:nvSpPr>
          <p:cNvPr id="7" name="Oval 6"/>
          <p:cNvSpPr>
            <a:spLocks noChangeAspect="1"/>
          </p:cNvSpPr>
          <p:nvPr/>
        </p:nvSpPr>
        <p:spPr>
          <a:xfrm>
            <a:off x="1214482" y="5789329"/>
            <a:ext cx="616779" cy="609121"/>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9541" rIns="0" bIns="49541" spcCol="0" rtlCol="0" anchor="ctr"/>
          <a:lstStyle/>
          <a:p>
            <a:pPr algn="ctr"/>
            <a:r>
              <a:rPr lang="el-GR" sz="1500" b="1" dirty="0">
                <a:solidFill>
                  <a:schemeClr val="tx1"/>
                </a:solidFill>
              </a:rPr>
              <a:t>ε</a:t>
            </a:r>
            <a:r>
              <a:rPr lang="nl-NL" sz="1500" b="1" baseline="-25000" dirty="0">
                <a:solidFill>
                  <a:schemeClr val="tx1"/>
                </a:solidFill>
              </a:rPr>
              <a:t>1</a:t>
            </a:r>
            <a:endParaRPr lang="en-US" sz="1500" b="1" baseline="-25000" dirty="0">
              <a:solidFill>
                <a:schemeClr val="tx1"/>
              </a:solidFill>
            </a:endParaRPr>
          </a:p>
        </p:txBody>
      </p:sp>
      <p:sp>
        <p:nvSpPr>
          <p:cNvPr id="8" name="Oval 7"/>
          <p:cNvSpPr>
            <a:spLocks noChangeAspect="1"/>
          </p:cNvSpPr>
          <p:nvPr/>
        </p:nvSpPr>
        <p:spPr>
          <a:xfrm>
            <a:off x="3417733" y="5779997"/>
            <a:ext cx="616779" cy="573851"/>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9541" rIns="0" bIns="49541" spcCol="0" rtlCol="0" anchor="ctr"/>
          <a:lstStyle/>
          <a:p>
            <a:pPr algn="ctr"/>
            <a:r>
              <a:rPr lang="el-GR" sz="1500" b="1" dirty="0">
                <a:solidFill>
                  <a:schemeClr val="tx1"/>
                </a:solidFill>
              </a:rPr>
              <a:t>ε</a:t>
            </a:r>
            <a:r>
              <a:rPr lang="nl-NL" sz="1500" b="1" baseline="-25000" dirty="0">
                <a:solidFill>
                  <a:schemeClr val="tx1"/>
                </a:solidFill>
              </a:rPr>
              <a:t>2</a:t>
            </a:r>
            <a:endParaRPr lang="en-US" sz="1500" b="1" baseline="-25000" dirty="0">
              <a:solidFill>
                <a:schemeClr val="tx1"/>
              </a:solidFill>
            </a:endParaRPr>
          </a:p>
        </p:txBody>
      </p:sp>
      <p:sp>
        <p:nvSpPr>
          <p:cNvPr id="9" name="Oval 8"/>
          <p:cNvSpPr>
            <a:spLocks noChangeAspect="1"/>
          </p:cNvSpPr>
          <p:nvPr/>
        </p:nvSpPr>
        <p:spPr>
          <a:xfrm>
            <a:off x="5759825" y="5783477"/>
            <a:ext cx="616779" cy="570371"/>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9541" rIns="0" bIns="49541" spcCol="0" rtlCol="0" anchor="ctr"/>
          <a:lstStyle/>
          <a:p>
            <a:pPr algn="ctr"/>
            <a:r>
              <a:rPr lang="el-GR" sz="1500" b="1" dirty="0">
                <a:solidFill>
                  <a:schemeClr val="tx1"/>
                </a:solidFill>
              </a:rPr>
              <a:t>ε</a:t>
            </a:r>
            <a:r>
              <a:rPr lang="nl-NL" sz="1500" b="1" baseline="-25000" dirty="0">
                <a:solidFill>
                  <a:schemeClr val="tx1"/>
                </a:solidFill>
              </a:rPr>
              <a:t>3</a:t>
            </a:r>
            <a:endParaRPr lang="en-US" sz="1500" b="1" baseline="-25000" dirty="0">
              <a:solidFill>
                <a:schemeClr val="tx1"/>
              </a:solidFill>
            </a:endParaRPr>
          </a:p>
        </p:txBody>
      </p:sp>
      <p:sp>
        <p:nvSpPr>
          <p:cNvPr id="10" name="Oval 9"/>
          <p:cNvSpPr>
            <a:spLocks noChangeAspect="1"/>
          </p:cNvSpPr>
          <p:nvPr/>
        </p:nvSpPr>
        <p:spPr>
          <a:xfrm>
            <a:off x="7831748" y="5783477"/>
            <a:ext cx="616779" cy="613424"/>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9541" rIns="0" bIns="49541" spcCol="0" rtlCol="0" anchor="ctr"/>
          <a:lstStyle/>
          <a:p>
            <a:pPr algn="ctr"/>
            <a:r>
              <a:rPr lang="el-GR" sz="1500" b="1" dirty="0">
                <a:solidFill>
                  <a:schemeClr val="tx1"/>
                </a:solidFill>
              </a:rPr>
              <a:t>ε</a:t>
            </a:r>
            <a:r>
              <a:rPr lang="nl-NL" sz="1500" b="1" baseline="-25000" dirty="0">
                <a:solidFill>
                  <a:schemeClr val="tx1"/>
                </a:solidFill>
              </a:rPr>
              <a:t>4</a:t>
            </a:r>
            <a:endParaRPr lang="en-US" sz="1500" b="1" baseline="-25000" dirty="0">
              <a:solidFill>
                <a:schemeClr val="tx1"/>
              </a:solidFill>
            </a:endParaRPr>
          </a:p>
        </p:txBody>
      </p:sp>
      <p:cxnSp>
        <p:nvCxnSpPr>
          <p:cNvPr id="11" name="Straight Arrow Connector 10"/>
          <p:cNvCxnSpPr>
            <a:stCxn id="7" idx="0"/>
            <a:endCxn id="3" idx="2"/>
          </p:cNvCxnSpPr>
          <p:nvPr/>
        </p:nvCxnSpPr>
        <p:spPr>
          <a:xfrm flipV="1">
            <a:off x="1522872" y="5245201"/>
            <a:ext cx="0" cy="54412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4" idx="2"/>
          </p:cNvCxnSpPr>
          <p:nvPr/>
        </p:nvCxnSpPr>
        <p:spPr>
          <a:xfrm flipH="1" flipV="1">
            <a:off x="3719596" y="5245201"/>
            <a:ext cx="6527" cy="5347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a:endCxn id="5" idx="2"/>
          </p:cNvCxnSpPr>
          <p:nvPr/>
        </p:nvCxnSpPr>
        <p:spPr>
          <a:xfrm flipH="1" flipV="1">
            <a:off x="6059285" y="5245202"/>
            <a:ext cx="8930" cy="5382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flipV="1">
            <a:off x="8140138" y="5245201"/>
            <a:ext cx="11005" cy="53827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4"/>
            <a:endCxn id="3" idx="0"/>
          </p:cNvCxnSpPr>
          <p:nvPr/>
        </p:nvCxnSpPr>
        <p:spPr>
          <a:xfrm flipH="1">
            <a:off x="1522872" y="2569855"/>
            <a:ext cx="3101646" cy="11390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4"/>
            <a:endCxn id="4" idx="0"/>
          </p:cNvCxnSpPr>
          <p:nvPr/>
        </p:nvCxnSpPr>
        <p:spPr>
          <a:xfrm flipH="1">
            <a:off x="3719596" y="2569855"/>
            <a:ext cx="904922" cy="114783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0"/>
          </p:cNvCxnSpPr>
          <p:nvPr/>
        </p:nvCxnSpPr>
        <p:spPr>
          <a:xfrm>
            <a:off x="4624518" y="2569855"/>
            <a:ext cx="1434767" cy="115076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4"/>
            <a:endCxn id="6" idx="0"/>
          </p:cNvCxnSpPr>
          <p:nvPr/>
        </p:nvCxnSpPr>
        <p:spPr>
          <a:xfrm>
            <a:off x="4624518" y="2569855"/>
            <a:ext cx="3526625" cy="11507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4"/>
          <p:cNvSpPr>
            <a:spLocks noChangeArrowheads="1"/>
          </p:cNvSpPr>
          <p:nvPr/>
        </p:nvSpPr>
        <p:spPr bwMode="auto">
          <a:xfrm>
            <a:off x="833482" y="4209660"/>
            <a:ext cx="381000" cy="381000"/>
          </a:xfrm>
          <a:prstGeom prst="ellipse">
            <a:avLst/>
          </a:prstGeom>
          <a:solidFill>
            <a:schemeClr val="tx2">
              <a:lumMod val="60000"/>
              <a:lumOff val="40000"/>
            </a:schemeClr>
          </a:solidFill>
          <a:ln w="9525">
            <a:solidFill>
              <a:schemeClr val="accent1"/>
            </a:solidFill>
            <a:round/>
            <a:headEnd/>
            <a:tailEnd/>
          </a:ln>
        </p:spPr>
        <p:txBody>
          <a:bodyPr wrap="none" anchor="ctr"/>
          <a:lstStyle/>
          <a:p>
            <a:pPr algn="ctr"/>
            <a:r>
              <a:rPr lang="en-US" b="1" dirty="0">
                <a:solidFill>
                  <a:schemeClr val="bg1"/>
                </a:solidFill>
              </a:rPr>
              <a:t>D</a:t>
            </a:r>
          </a:p>
        </p:txBody>
      </p:sp>
      <p:sp>
        <p:nvSpPr>
          <p:cNvPr id="38" name="Oval 5"/>
          <p:cNvSpPr>
            <a:spLocks noChangeArrowheads="1"/>
          </p:cNvSpPr>
          <p:nvPr/>
        </p:nvSpPr>
        <p:spPr bwMode="auto">
          <a:xfrm>
            <a:off x="1793309" y="4215512"/>
            <a:ext cx="381000" cy="381000"/>
          </a:xfrm>
          <a:prstGeom prst="ellipse">
            <a:avLst/>
          </a:prstGeom>
          <a:solidFill>
            <a:schemeClr val="tx1"/>
          </a:solidFill>
          <a:ln w="9525">
            <a:solidFill>
              <a:schemeClr val="tx1"/>
            </a:solidFill>
            <a:round/>
            <a:headEnd/>
            <a:tailEnd/>
          </a:ln>
        </p:spPr>
        <p:txBody>
          <a:bodyPr wrap="none" anchor="ctr" anchorCtr="1"/>
          <a:lstStyle/>
          <a:p>
            <a:pPr algn="ctr"/>
            <a:r>
              <a:rPr lang="en-US" b="1" dirty="0">
                <a:solidFill>
                  <a:schemeClr val="bg1"/>
                </a:solidFill>
              </a:rPr>
              <a:t>e</a:t>
            </a:r>
            <a:r>
              <a:rPr lang="en-US" b="1" baseline="-25000" dirty="0">
                <a:solidFill>
                  <a:schemeClr val="bg1"/>
                </a:solidFill>
              </a:rPr>
              <a:t>1</a:t>
            </a:r>
          </a:p>
        </p:txBody>
      </p:sp>
      <p:sp>
        <p:nvSpPr>
          <p:cNvPr id="39" name="Oval 10"/>
          <p:cNvSpPr>
            <a:spLocks noChangeArrowheads="1"/>
          </p:cNvSpPr>
          <p:nvPr/>
        </p:nvSpPr>
        <p:spPr bwMode="auto">
          <a:xfrm>
            <a:off x="1312090" y="4215512"/>
            <a:ext cx="381000" cy="381000"/>
          </a:xfrm>
          <a:prstGeom prst="ellipse">
            <a:avLst/>
          </a:prstGeom>
          <a:solidFill>
            <a:srgbClr val="FF9900"/>
          </a:solidFill>
          <a:ln w="9525">
            <a:solidFill>
              <a:schemeClr val="tx1"/>
            </a:solidFill>
            <a:round/>
            <a:headEnd/>
            <a:tailEnd/>
          </a:ln>
        </p:spPr>
        <p:txBody>
          <a:bodyPr wrap="none" anchor="ctr" anchorCtr="1"/>
          <a:lstStyle/>
          <a:p>
            <a:pPr algn="ctr"/>
            <a:r>
              <a:rPr lang="en-US" b="1" dirty="0">
                <a:solidFill>
                  <a:schemeClr val="tx1"/>
                </a:solidFill>
              </a:rPr>
              <a:t>S</a:t>
            </a:r>
            <a:r>
              <a:rPr lang="en-US" b="1" baseline="-25000" dirty="0">
                <a:solidFill>
                  <a:schemeClr val="tx1"/>
                </a:solidFill>
              </a:rPr>
              <a:t>1</a:t>
            </a:r>
          </a:p>
        </p:txBody>
      </p:sp>
      <p:sp>
        <p:nvSpPr>
          <p:cNvPr id="40" name="Oval 4"/>
          <p:cNvSpPr>
            <a:spLocks noChangeArrowheads="1"/>
          </p:cNvSpPr>
          <p:nvPr/>
        </p:nvSpPr>
        <p:spPr bwMode="auto">
          <a:xfrm>
            <a:off x="3017169" y="4207565"/>
            <a:ext cx="381000" cy="381000"/>
          </a:xfrm>
          <a:prstGeom prst="ellipse">
            <a:avLst/>
          </a:prstGeom>
          <a:solidFill>
            <a:schemeClr val="tx2">
              <a:lumMod val="60000"/>
              <a:lumOff val="40000"/>
            </a:schemeClr>
          </a:solidFill>
          <a:ln w="9525">
            <a:solidFill>
              <a:schemeClr val="accent1"/>
            </a:solidFill>
            <a:round/>
            <a:headEnd/>
            <a:tailEnd/>
          </a:ln>
        </p:spPr>
        <p:txBody>
          <a:bodyPr wrap="none" anchor="ctr"/>
          <a:lstStyle/>
          <a:p>
            <a:pPr algn="ctr"/>
            <a:r>
              <a:rPr lang="en-US" b="1" dirty="0">
                <a:solidFill>
                  <a:schemeClr val="bg1"/>
                </a:solidFill>
              </a:rPr>
              <a:t>D</a:t>
            </a:r>
          </a:p>
        </p:txBody>
      </p:sp>
      <p:sp>
        <p:nvSpPr>
          <p:cNvPr id="41" name="Oval 5"/>
          <p:cNvSpPr>
            <a:spLocks noChangeArrowheads="1"/>
          </p:cNvSpPr>
          <p:nvPr/>
        </p:nvSpPr>
        <p:spPr bwMode="auto">
          <a:xfrm>
            <a:off x="3976996" y="4213417"/>
            <a:ext cx="381000" cy="381000"/>
          </a:xfrm>
          <a:prstGeom prst="ellipse">
            <a:avLst/>
          </a:prstGeom>
          <a:solidFill>
            <a:schemeClr val="tx1"/>
          </a:solidFill>
          <a:ln w="9525">
            <a:solidFill>
              <a:schemeClr val="tx1"/>
            </a:solidFill>
            <a:round/>
            <a:headEnd/>
            <a:tailEnd/>
          </a:ln>
        </p:spPr>
        <p:txBody>
          <a:bodyPr wrap="none" anchor="ctr" anchorCtr="1"/>
          <a:lstStyle/>
          <a:p>
            <a:pPr algn="ctr"/>
            <a:r>
              <a:rPr lang="en-US" b="1" dirty="0">
                <a:solidFill>
                  <a:schemeClr val="bg1"/>
                </a:solidFill>
              </a:rPr>
              <a:t>e</a:t>
            </a:r>
            <a:r>
              <a:rPr lang="en-US" b="1" baseline="-25000" dirty="0">
                <a:solidFill>
                  <a:schemeClr val="bg1"/>
                </a:solidFill>
              </a:rPr>
              <a:t>2</a:t>
            </a:r>
          </a:p>
        </p:txBody>
      </p:sp>
      <p:sp>
        <p:nvSpPr>
          <p:cNvPr id="42" name="Oval 10"/>
          <p:cNvSpPr>
            <a:spLocks noChangeArrowheads="1"/>
          </p:cNvSpPr>
          <p:nvPr/>
        </p:nvSpPr>
        <p:spPr bwMode="auto">
          <a:xfrm>
            <a:off x="3495777" y="4213417"/>
            <a:ext cx="381000" cy="381000"/>
          </a:xfrm>
          <a:prstGeom prst="ellipse">
            <a:avLst/>
          </a:prstGeom>
          <a:solidFill>
            <a:srgbClr val="FF9900"/>
          </a:solidFill>
          <a:ln w="9525">
            <a:solidFill>
              <a:schemeClr val="tx1"/>
            </a:solidFill>
            <a:round/>
            <a:headEnd/>
            <a:tailEnd/>
          </a:ln>
        </p:spPr>
        <p:txBody>
          <a:bodyPr wrap="none" anchor="ctr" anchorCtr="1"/>
          <a:lstStyle/>
          <a:p>
            <a:pPr algn="ctr"/>
            <a:r>
              <a:rPr lang="en-US" b="1" dirty="0">
                <a:solidFill>
                  <a:schemeClr val="tx1"/>
                </a:solidFill>
              </a:rPr>
              <a:t>S</a:t>
            </a:r>
            <a:r>
              <a:rPr lang="en-US" b="1" baseline="-25000" dirty="0"/>
              <a:t>2</a:t>
            </a:r>
            <a:endParaRPr lang="en-US" b="1" baseline="-25000" dirty="0">
              <a:solidFill>
                <a:schemeClr val="tx1"/>
              </a:solidFill>
            </a:endParaRPr>
          </a:p>
        </p:txBody>
      </p:sp>
      <p:sp>
        <p:nvSpPr>
          <p:cNvPr id="43" name="Oval 4"/>
          <p:cNvSpPr>
            <a:spLocks noChangeArrowheads="1"/>
          </p:cNvSpPr>
          <p:nvPr/>
        </p:nvSpPr>
        <p:spPr bwMode="auto">
          <a:xfrm>
            <a:off x="5379369" y="4207565"/>
            <a:ext cx="381000" cy="381000"/>
          </a:xfrm>
          <a:prstGeom prst="ellipse">
            <a:avLst/>
          </a:prstGeom>
          <a:solidFill>
            <a:schemeClr val="tx2">
              <a:lumMod val="60000"/>
              <a:lumOff val="40000"/>
            </a:schemeClr>
          </a:solidFill>
          <a:ln w="9525">
            <a:solidFill>
              <a:schemeClr val="accent1"/>
            </a:solidFill>
            <a:round/>
            <a:headEnd/>
            <a:tailEnd/>
          </a:ln>
        </p:spPr>
        <p:txBody>
          <a:bodyPr wrap="none" anchor="ctr"/>
          <a:lstStyle/>
          <a:p>
            <a:pPr algn="ctr"/>
            <a:r>
              <a:rPr lang="en-US" b="1" dirty="0">
                <a:solidFill>
                  <a:schemeClr val="bg1"/>
                </a:solidFill>
              </a:rPr>
              <a:t>D</a:t>
            </a:r>
          </a:p>
        </p:txBody>
      </p:sp>
      <p:sp>
        <p:nvSpPr>
          <p:cNvPr id="44" name="Oval 5"/>
          <p:cNvSpPr>
            <a:spLocks noChangeArrowheads="1"/>
          </p:cNvSpPr>
          <p:nvPr/>
        </p:nvSpPr>
        <p:spPr bwMode="auto">
          <a:xfrm>
            <a:off x="6339196" y="4213417"/>
            <a:ext cx="381000" cy="381000"/>
          </a:xfrm>
          <a:prstGeom prst="ellipse">
            <a:avLst/>
          </a:prstGeom>
          <a:solidFill>
            <a:schemeClr val="tx1"/>
          </a:solidFill>
          <a:ln w="9525">
            <a:solidFill>
              <a:schemeClr val="tx1"/>
            </a:solidFill>
            <a:round/>
            <a:headEnd/>
            <a:tailEnd/>
          </a:ln>
        </p:spPr>
        <p:txBody>
          <a:bodyPr wrap="none" anchor="ctr" anchorCtr="1"/>
          <a:lstStyle/>
          <a:p>
            <a:pPr algn="ctr"/>
            <a:r>
              <a:rPr lang="en-US" b="1" dirty="0">
                <a:solidFill>
                  <a:schemeClr val="bg1"/>
                </a:solidFill>
              </a:rPr>
              <a:t>e</a:t>
            </a:r>
            <a:r>
              <a:rPr lang="en-US" b="1" baseline="-25000" dirty="0">
                <a:solidFill>
                  <a:schemeClr val="bg1"/>
                </a:solidFill>
              </a:rPr>
              <a:t>3</a:t>
            </a:r>
          </a:p>
        </p:txBody>
      </p:sp>
      <p:sp>
        <p:nvSpPr>
          <p:cNvPr id="45" name="Oval 10"/>
          <p:cNvSpPr>
            <a:spLocks noChangeArrowheads="1"/>
          </p:cNvSpPr>
          <p:nvPr/>
        </p:nvSpPr>
        <p:spPr bwMode="auto">
          <a:xfrm>
            <a:off x="5857977" y="4213417"/>
            <a:ext cx="381000" cy="381000"/>
          </a:xfrm>
          <a:prstGeom prst="ellipse">
            <a:avLst/>
          </a:prstGeom>
          <a:solidFill>
            <a:srgbClr val="FF9900"/>
          </a:solidFill>
          <a:ln w="9525">
            <a:solidFill>
              <a:schemeClr val="tx1"/>
            </a:solidFill>
            <a:round/>
            <a:headEnd/>
            <a:tailEnd/>
          </a:ln>
        </p:spPr>
        <p:txBody>
          <a:bodyPr wrap="none" anchor="ctr" anchorCtr="1"/>
          <a:lstStyle/>
          <a:p>
            <a:pPr algn="ctr"/>
            <a:r>
              <a:rPr lang="en-US" b="1" dirty="0">
                <a:solidFill>
                  <a:schemeClr val="tx1"/>
                </a:solidFill>
              </a:rPr>
              <a:t>S</a:t>
            </a:r>
            <a:r>
              <a:rPr lang="en-US" b="1" baseline="-25000" dirty="0">
                <a:solidFill>
                  <a:schemeClr val="tx1"/>
                </a:solidFill>
              </a:rPr>
              <a:t>3</a:t>
            </a:r>
          </a:p>
        </p:txBody>
      </p:sp>
      <p:sp>
        <p:nvSpPr>
          <p:cNvPr id="46" name="Oval 4"/>
          <p:cNvSpPr>
            <a:spLocks noChangeArrowheads="1"/>
          </p:cNvSpPr>
          <p:nvPr/>
        </p:nvSpPr>
        <p:spPr bwMode="auto">
          <a:xfrm>
            <a:off x="7482196" y="4207565"/>
            <a:ext cx="381000" cy="381000"/>
          </a:xfrm>
          <a:prstGeom prst="ellipse">
            <a:avLst/>
          </a:prstGeom>
          <a:solidFill>
            <a:schemeClr val="tx2">
              <a:lumMod val="60000"/>
              <a:lumOff val="40000"/>
            </a:schemeClr>
          </a:solidFill>
          <a:ln w="9525">
            <a:solidFill>
              <a:schemeClr val="accent1"/>
            </a:solidFill>
            <a:round/>
            <a:headEnd/>
            <a:tailEnd/>
          </a:ln>
        </p:spPr>
        <p:txBody>
          <a:bodyPr wrap="none" anchor="ctr"/>
          <a:lstStyle/>
          <a:p>
            <a:pPr algn="ctr"/>
            <a:r>
              <a:rPr lang="en-US" b="1" dirty="0">
                <a:solidFill>
                  <a:schemeClr val="bg1"/>
                </a:solidFill>
              </a:rPr>
              <a:t>D</a:t>
            </a:r>
          </a:p>
        </p:txBody>
      </p:sp>
      <p:sp>
        <p:nvSpPr>
          <p:cNvPr id="47" name="Oval 5"/>
          <p:cNvSpPr>
            <a:spLocks noChangeArrowheads="1"/>
          </p:cNvSpPr>
          <p:nvPr/>
        </p:nvSpPr>
        <p:spPr bwMode="auto">
          <a:xfrm>
            <a:off x="8442023" y="4213417"/>
            <a:ext cx="381000" cy="381000"/>
          </a:xfrm>
          <a:prstGeom prst="ellipse">
            <a:avLst/>
          </a:prstGeom>
          <a:solidFill>
            <a:schemeClr val="tx1"/>
          </a:solidFill>
          <a:ln w="9525">
            <a:solidFill>
              <a:schemeClr val="tx1"/>
            </a:solidFill>
            <a:round/>
            <a:headEnd/>
            <a:tailEnd/>
          </a:ln>
        </p:spPr>
        <p:txBody>
          <a:bodyPr wrap="none" anchor="ctr" anchorCtr="1"/>
          <a:lstStyle/>
          <a:p>
            <a:pPr algn="ctr"/>
            <a:r>
              <a:rPr lang="en-US" b="1" dirty="0">
                <a:solidFill>
                  <a:schemeClr val="bg1"/>
                </a:solidFill>
              </a:rPr>
              <a:t>e</a:t>
            </a:r>
            <a:r>
              <a:rPr lang="en-US" b="1" baseline="-25000" dirty="0">
                <a:solidFill>
                  <a:schemeClr val="bg1"/>
                </a:solidFill>
              </a:rPr>
              <a:t>4</a:t>
            </a:r>
          </a:p>
        </p:txBody>
      </p:sp>
      <p:sp>
        <p:nvSpPr>
          <p:cNvPr id="48" name="Oval 10"/>
          <p:cNvSpPr>
            <a:spLocks noChangeArrowheads="1"/>
          </p:cNvSpPr>
          <p:nvPr/>
        </p:nvSpPr>
        <p:spPr bwMode="auto">
          <a:xfrm>
            <a:off x="7960804" y="4213417"/>
            <a:ext cx="381000" cy="381000"/>
          </a:xfrm>
          <a:prstGeom prst="ellipse">
            <a:avLst/>
          </a:prstGeom>
          <a:solidFill>
            <a:srgbClr val="FF9900"/>
          </a:solidFill>
          <a:ln w="9525">
            <a:solidFill>
              <a:schemeClr val="tx1"/>
            </a:solidFill>
            <a:round/>
            <a:headEnd/>
            <a:tailEnd/>
          </a:ln>
        </p:spPr>
        <p:txBody>
          <a:bodyPr wrap="none" anchor="ctr" anchorCtr="1"/>
          <a:lstStyle/>
          <a:p>
            <a:pPr algn="ctr"/>
            <a:r>
              <a:rPr lang="en-US" b="1" dirty="0">
                <a:solidFill>
                  <a:schemeClr val="tx1"/>
                </a:solidFill>
              </a:rPr>
              <a:t>S</a:t>
            </a:r>
            <a:r>
              <a:rPr lang="en-US" b="1" baseline="-25000" dirty="0">
                <a:solidFill>
                  <a:schemeClr val="tx1"/>
                </a:solidFill>
              </a:rPr>
              <a:t>4</a:t>
            </a:r>
          </a:p>
        </p:txBody>
      </p:sp>
    </p:spTree>
    <p:extLst>
      <p:ext uri="{BB962C8B-B14F-4D97-AF65-F5344CB8AC3E}">
        <p14:creationId xmlns:p14="http://schemas.microsoft.com/office/powerpoint/2010/main" val="30107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38778E-17 -1.50289E-6 L 0.31458 -0.40532 " pathEditMode="relative" rAng="0" ptsTypes="AA">
                                      <p:cBhvr>
                                        <p:cTn id="34" dur="2000" fill="hold"/>
                                        <p:tgtEl>
                                          <p:spTgt spid="37"/>
                                        </p:tgtEl>
                                        <p:attrNameLst>
                                          <p:attrName>ppt_x</p:attrName>
                                          <p:attrName>ppt_y</p:attrName>
                                        </p:attrNameLst>
                                      </p:cBhvr>
                                      <p:rCtr x="15729" y="-20277"/>
                                    </p:animMotion>
                                  </p:childTnLst>
                                </p:cTn>
                              </p:par>
                              <p:par>
                                <p:cTn id="35" presetID="42" presetClass="path" presetSubtype="0" accel="50000" decel="50000" fill="hold" grpId="0" nodeType="withEffect">
                                  <p:stCondLst>
                                    <p:cond delay="0"/>
                                  </p:stCondLst>
                                  <p:childTnLst>
                                    <p:animMotion origin="layout" path="M 4.72222E-6 -2.89017E-7 L 0.12586 -0.37179 " pathEditMode="relative" rAng="0" ptsTypes="AA">
                                      <p:cBhvr>
                                        <p:cTn id="36" dur="2000" fill="hold"/>
                                        <p:tgtEl>
                                          <p:spTgt spid="40"/>
                                        </p:tgtEl>
                                        <p:attrNameLst>
                                          <p:attrName>ppt_x</p:attrName>
                                          <p:attrName>ppt_y</p:attrName>
                                        </p:attrNameLst>
                                      </p:cBhvr>
                                      <p:rCtr x="6285" y="-18590"/>
                                    </p:animMotion>
                                  </p:childTnLst>
                                </p:cTn>
                              </p:par>
                              <p:par>
                                <p:cTn id="37" presetID="42" presetClass="path" presetSubtype="0" accel="50000" decel="50000" fill="hold" grpId="0" nodeType="withEffect">
                                  <p:stCondLst>
                                    <p:cond delay="0"/>
                                  </p:stCondLst>
                                  <p:childTnLst>
                                    <p:animMotion origin="layout" path="M 1.38889E-6 -2.89017E-7 L -0.09913 -0.41618 " pathEditMode="relative" rAng="0" ptsTypes="AA">
                                      <p:cBhvr>
                                        <p:cTn id="38" dur="2000" fill="hold"/>
                                        <p:tgtEl>
                                          <p:spTgt spid="43"/>
                                        </p:tgtEl>
                                        <p:attrNameLst>
                                          <p:attrName>ppt_x</p:attrName>
                                          <p:attrName>ppt_y</p:attrName>
                                        </p:attrNameLst>
                                      </p:cBhvr>
                                      <p:rCtr x="-4965" y="-20809"/>
                                    </p:animMotion>
                                  </p:childTnLst>
                                </p:cTn>
                              </p:par>
                              <p:par>
                                <p:cTn id="39" presetID="42" presetClass="path" presetSubtype="0" accel="50000" decel="50000" fill="hold" grpId="0" nodeType="withEffect">
                                  <p:stCondLst>
                                    <p:cond delay="0"/>
                                  </p:stCondLst>
                                  <p:childTnLst>
                                    <p:animMotion origin="layout" path="M -3.33333E-6 -2.89017E-7 L -0.27916 -0.36069 " pathEditMode="relative" rAng="0" ptsTypes="AA">
                                      <p:cBhvr>
                                        <p:cTn id="40" dur="2000" fill="hold"/>
                                        <p:tgtEl>
                                          <p:spTgt spid="46"/>
                                        </p:tgtEl>
                                        <p:attrNameLst>
                                          <p:attrName>ppt_x</p:attrName>
                                          <p:attrName>ppt_y</p:attrName>
                                        </p:attrNameLst>
                                      </p:cBhvr>
                                      <p:rCtr x="-13958" y="-18035"/>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2.77778E-7 3.11748E-6 L -0.01267 0.24861 " pathEditMode="relative" rAng="0" ptsTypes="AA">
                                      <p:cBhvr>
                                        <p:cTn id="44" dur="2000" fill="hold"/>
                                        <p:tgtEl>
                                          <p:spTgt spid="39"/>
                                        </p:tgtEl>
                                        <p:attrNameLst>
                                          <p:attrName>ppt_x</p:attrName>
                                          <p:attrName>ppt_y</p:attrName>
                                        </p:attrNameLst>
                                      </p:cBhvr>
                                      <p:rCtr x="-642" y="12419"/>
                                    </p:animMotion>
                                  </p:childTnLst>
                                </p:cTn>
                              </p:par>
                              <p:par>
                                <p:cTn id="45" presetID="42" presetClass="path" presetSubtype="0" accel="50000" decel="50000" fill="hold" grpId="0" nodeType="withEffect">
                                  <p:stCondLst>
                                    <p:cond delay="0"/>
                                  </p:stCondLst>
                                  <p:childTnLst>
                                    <p:animMotion origin="layout" path="M 4.16667E-6 4.85549E-6 L -0.01823 0.24878 " pathEditMode="relative" rAng="0" ptsTypes="AA">
                                      <p:cBhvr>
                                        <p:cTn id="46" dur="2000" fill="hold"/>
                                        <p:tgtEl>
                                          <p:spTgt spid="42"/>
                                        </p:tgtEl>
                                        <p:attrNameLst>
                                          <p:attrName>ppt_x</p:attrName>
                                          <p:attrName>ppt_y</p:attrName>
                                        </p:attrNameLst>
                                      </p:cBhvr>
                                      <p:rCtr x="-920" y="12439"/>
                                    </p:animMotion>
                                  </p:childTnLst>
                                </p:cTn>
                              </p:par>
                              <p:par>
                                <p:cTn id="47" presetID="42" presetClass="path" presetSubtype="0" accel="50000" decel="50000" fill="hold" grpId="0" nodeType="withEffect">
                                  <p:stCondLst>
                                    <p:cond delay="0"/>
                                  </p:stCondLst>
                                  <p:childTnLst>
                                    <p:animMotion origin="layout" path="M -1.11111E-6 3.64162E-6 L -0.03194 0.24855 " pathEditMode="relative" rAng="0" ptsTypes="AA">
                                      <p:cBhvr>
                                        <p:cTn id="48" dur="2000" fill="hold"/>
                                        <p:tgtEl>
                                          <p:spTgt spid="38"/>
                                        </p:tgtEl>
                                        <p:attrNameLst>
                                          <p:attrName>ppt_x</p:attrName>
                                          <p:attrName>ppt_y</p:attrName>
                                        </p:attrNameLst>
                                      </p:cBhvr>
                                      <p:rCtr x="-1597" y="12416"/>
                                    </p:animMotion>
                                  </p:childTnLst>
                                </p:cTn>
                              </p:par>
                              <p:par>
                                <p:cTn id="49" presetID="42" presetClass="path" presetSubtype="0" accel="50000" decel="50000" fill="hold" grpId="0" nodeType="withEffect">
                                  <p:stCondLst>
                                    <p:cond delay="0"/>
                                  </p:stCondLst>
                                  <p:childTnLst>
                                    <p:animMotion origin="layout" path="M 0 4.85549E-6 L -0.02917 0.24878 " pathEditMode="relative" rAng="0" ptsTypes="AA">
                                      <p:cBhvr>
                                        <p:cTn id="50" dur="2000" fill="hold"/>
                                        <p:tgtEl>
                                          <p:spTgt spid="41"/>
                                        </p:tgtEl>
                                        <p:attrNameLst>
                                          <p:attrName>ppt_x</p:attrName>
                                          <p:attrName>ppt_y</p:attrName>
                                        </p:attrNameLst>
                                      </p:cBhvr>
                                      <p:rCtr x="-1458" y="12439"/>
                                    </p:animMotion>
                                  </p:childTnLst>
                                </p:cTn>
                              </p:par>
                              <p:par>
                                <p:cTn id="51" presetID="42" presetClass="path" presetSubtype="0" accel="50000" decel="50000" fill="hold" grpId="0" nodeType="withEffect">
                                  <p:stCondLst>
                                    <p:cond delay="0"/>
                                  </p:stCondLst>
                                  <p:childTnLst>
                                    <p:animMotion origin="layout" path="M 8.33333E-7 4.85549E-6 L -0.01823 0.24878 " pathEditMode="relative" rAng="0" ptsTypes="AA">
                                      <p:cBhvr>
                                        <p:cTn id="52" dur="2000" fill="hold"/>
                                        <p:tgtEl>
                                          <p:spTgt spid="45"/>
                                        </p:tgtEl>
                                        <p:attrNameLst>
                                          <p:attrName>ppt_x</p:attrName>
                                          <p:attrName>ppt_y</p:attrName>
                                        </p:attrNameLst>
                                      </p:cBhvr>
                                      <p:rCtr x="-920" y="12439"/>
                                    </p:animMotion>
                                  </p:childTnLst>
                                </p:cTn>
                              </p:par>
                              <p:par>
                                <p:cTn id="53" presetID="42" presetClass="path" presetSubtype="0" accel="50000" decel="50000" fill="hold" grpId="0" nodeType="withEffect">
                                  <p:stCondLst>
                                    <p:cond delay="0"/>
                                  </p:stCondLst>
                                  <p:childTnLst>
                                    <p:animMotion origin="layout" path="M -3.33333E-6 4.85549E-6 L -0.02916 0.24878 " pathEditMode="relative" rAng="0" ptsTypes="AA">
                                      <p:cBhvr>
                                        <p:cTn id="54" dur="2000" fill="hold"/>
                                        <p:tgtEl>
                                          <p:spTgt spid="44"/>
                                        </p:tgtEl>
                                        <p:attrNameLst>
                                          <p:attrName>ppt_x</p:attrName>
                                          <p:attrName>ppt_y</p:attrName>
                                        </p:attrNameLst>
                                      </p:cBhvr>
                                      <p:rCtr x="-1458" y="12439"/>
                                    </p:animMotion>
                                  </p:childTnLst>
                                </p:cTn>
                              </p:par>
                              <p:par>
                                <p:cTn id="55" presetID="42" presetClass="path" presetSubtype="0" accel="50000" decel="50000" fill="hold" grpId="0" nodeType="withEffect">
                                  <p:stCondLst>
                                    <p:cond delay="0"/>
                                  </p:stCondLst>
                                  <p:childTnLst>
                                    <p:animMotion origin="layout" path="M -2.77778E-7 4.85549E-6 L -0.02309 0.24878 " pathEditMode="relative" rAng="0" ptsTypes="AA">
                                      <p:cBhvr>
                                        <p:cTn id="56" dur="2000" fill="hold"/>
                                        <p:tgtEl>
                                          <p:spTgt spid="48"/>
                                        </p:tgtEl>
                                        <p:attrNameLst>
                                          <p:attrName>ppt_x</p:attrName>
                                          <p:attrName>ppt_y</p:attrName>
                                        </p:attrNameLst>
                                      </p:cBhvr>
                                      <p:rCtr x="-1163" y="12439"/>
                                    </p:animMotion>
                                  </p:childTnLst>
                                </p:cTn>
                              </p:par>
                              <p:par>
                                <p:cTn id="57" presetID="42" presetClass="path" presetSubtype="0" accel="50000" decel="50000" fill="hold" grpId="0" nodeType="withEffect">
                                  <p:stCondLst>
                                    <p:cond delay="0"/>
                                  </p:stCondLst>
                                  <p:childTnLst>
                                    <p:animMotion origin="layout" path="M 1.94444E-6 4.85549E-6 L -0.0342 0.25988 " pathEditMode="relative" rAng="0" ptsTypes="AA">
                                      <p:cBhvr>
                                        <p:cTn id="58" dur="2000" fill="hold"/>
                                        <p:tgtEl>
                                          <p:spTgt spid="47"/>
                                        </p:tgtEl>
                                        <p:attrNameLst>
                                          <p:attrName>ppt_x</p:attrName>
                                          <p:attrName>ppt_y</p:attrName>
                                        </p:attrNameLst>
                                      </p:cBhvr>
                                      <p:rCtr x="-1719" y="129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900113" y="304800"/>
            <a:ext cx="7027862" cy="1216025"/>
          </a:xfrm>
        </p:spPr>
        <p:txBody>
          <a:bodyPr anchor="t"/>
          <a:lstStyle/>
          <a:p>
            <a:r>
              <a:rPr lang="nl-NL" altLang="en-US" dirty="0" err="1"/>
              <a:t>Confirmatory</a:t>
            </a:r>
            <a:r>
              <a:rPr lang="nl-NL" altLang="en-US" dirty="0"/>
              <a:t> Factor Analysis (CFA)</a:t>
            </a:r>
            <a:endParaRPr lang="en-US" altLang="en-US" dirty="0"/>
          </a:p>
        </p:txBody>
      </p:sp>
      <p:sp>
        <p:nvSpPr>
          <p:cNvPr id="2" name="Content Placeholder 1"/>
          <p:cNvSpPr>
            <a:spLocks noGrp="1"/>
          </p:cNvSpPr>
          <p:nvPr>
            <p:ph idx="1"/>
          </p:nvPr>
        </p:nvSpPr>
        <p:spPr>
          <a:xfrm>
            <a:off x="900113" y="1752600"/>
            <a:ext cx="7416303" cy="4267200"/>
          </a:xfrm>
        </p:spPr>
        <p:txBody>
          <a:bodyPr/>
          <a:lstStyle/>
          <a:p>
            <a:pPr marL="0" indent="0">
              <a:buNone/>
            </a:pPr>
            <a:r>
              <a:rPr lang="en-US" sz="2400" b="1" dirty="0"/>
              <a:t>CFA vs EFA</a:t>
            </a:r>
          </a:p>
          <a:p>
            <a:pPr marL="0" indent="0">
              <a:buNone/>
            </a:pPr>
            <a:endParaRPr lang="en-US" sz="1200" b="1" dirty="0"/>
          </a:p>
          <a:p>
            <a:pPr marL="282575" indent="-282575" eaLnBrk="1" hangingPunct="1">
              <a:lnSpc>
                <a:spcPct val="95000"/>
              </a:lnSpc>
              <a:spcBef>
                <a:spcPct val="0"/>
              </a:spcBef>
              <a:buFontTx/>
              <a:buNone/>
              <a:tabLst>
                <a:tab pos="577850" algn="l"/>
              </a:tabLst>
            </a:pPr>
            <a:r>
              <a:rPr lang="en-US" sz="2400" i="1" dirty="0"/>
              <a:t>Exploratory (PCA, EFA).</a:t>
            </a:r>
            <a:r>
              <a:rPr lang="en-US" sz="2400" dirty="0"/>
              <a:t> We determine empirically how many factors / components and which items load on which factors.</a:t>
            </a:r>
          </a:p>
          <a:p>
            <a:pPr marL="282575" indent="-282575" eaLnBrk="1" hangingPunct="1">
              <a:lnSpc>
                <a:spcPct val="95000"/>
              </a:lnSpc>
              <a:spcBef>
                <a:spcPct val="0"/>
              </a:spcBef>
              <a:buFontTx/>
              <a:buNone/>
              <a:tabLst>
                <a:tab pos="577850" algn="l"/>
              </a:tabLst>
            </a:pPr>
            <a:endParaRPr lang="en-US" sz="700" dirty="0"/>
          </a:p>
          <a:p>
            <a:pPr marL="282575" indent="-282575" eaLnBrk="1" hangingPunct="1">
              <a:lnSpc>
                <a:spcPct val="95000"/>
              </a:lnSpc>
              <a:spcBef>
                <a:spcPct val="0"/>
              </a:spcBef>
              <a:buFontTx/>
              <a:buNone/>
              <a:tabLst>
                <a:tab pos="577850" algn="l"/>
              </a:tabLst>
            </a:pPr>
            <a:r>
              <a:rPr lang="en-US" sz="2400" i="1" dirty="0"/>
              <a:t>Confirmatory (CFA).</a:t>
            </a:r>
            <a:r>
              <a:rPr lang="en-US" sz="2400" dirty="0"/>
              <a:t> We have </a:t>
            </a:r>
            <a:r>
              <a:rPr lang="en-US" sz="2400" i="1" dirty="0"/>
              <a:t>explicit model</a:t>
            </a:r>
            <a:r>
              <a:rPr lang="en-US" sz="2400" dirty="0"/>
              <a:t> (based on theory) about (a) how many factors, (b) correlations between factors, (c) which items load on which factors.</a:t>
            </a:r>
          </a:p>
          <a:p>
            <a:pPr marL="282575" indent="-282575" eaLnBrk="1" hangingPunct="1">
              <a:lnSpc>
                <a:spcPct val="95000"/>
              </a:lnSpc>
              <a:spcBef>
                <a:spcPct val="0"/>
              </a:spcBef>
              <a:buFontTx/>
              <a:buNone/>
              <a:tabLst>
                <a:tab pos="577850" algn="l"/>
              </a:tabLst>
            </a:pPr>
            <a:endParaRPr lang="en-US" sz="700" dirty="0"/>
          </a:p>
          <a:p>
            <a:pPr marL="282575" indent="-282575" eaLnBrk="1" hangingPunct="1">
              <a:lnSpc>
                <a:spcPct val="95000"/>
              </a:lnSpc>
              <a:spcBef>
                <a:spcPct val="0"/>
              </a:spcBef>
              <a:buFontTx/>
              <a:buNone/>
              <a:tabLst>
                <a:tab pos="577850" algn="l"/>
              </a:tabLst>
            </a:pPr>
            <a:r>
              <a:rPr lang="en-US" sz="2400" dirty="0"/>
              <a:t>	-	</a:t>
            </a:r>
            <a:r>
              <a:rPr lang="en-US" sz="2000" dirty="0"/>
              <a:t>Model imposes </a:t>
            </a:r>
            <a:r>
              <a:rPr lang="en-US" sz="2000" i="1" dirty="0"/>
              <a:t>constraints </a:t>
            </a:r>
            <a:r>
              <a:rPr lang="en-US" sz="2000" dirty="0"/>
              <a:t>on some model parameters 	(e.g. 	factor loadings or correlations between factors are set to zero).</a:t>
            </a:r>
          </a:p>
          <a:p>
            <a:pPr marL="282575" indent="-282575" eaLnBrk="1" hangingPunct="1">
              <a:lnSpc>
                <a:spcPct val="95000"/>
              </a:lnSpc>
              <a:spcBef>
                <a:spcPct val="0"/>
              </a:spcBef>
              <a:buFontTx/>
              <a:buNone/>
              <a:tabLst>
                <a:tab pos="577850" algn="l"/>
              </a:tabLst>
            </a:pPr>
            <a:endParaRPr lang="en-US" sz="700" dirty="0"/>
          </a:p>
          <a:p>
            <a:pPr marL="282575" indent="-282575" eaLnBrk="1" hangingPunct="1">
              <a:lnSpc>
                <a:spcPct val="95000"/>
              </a:lnSpc>
              <a:spcBef>
                <a:spcPct val="0"/>
              </a:spcBef>
              <a:buFontTx/>
              <a:buNone/>
              <a:tabLst>
                <a:tab pos="577850" algn="l"/>
              </a:tabLst>
            </a:pPr>
            <a:r>
              <a:rPr lang="en-US" sz="2400" dirty="0"/>
              <a:t>	-	</a:t>
            </a:r>
            <a:r>
              <a:rPr lang="en-US" sz="2000" dirty="0"/>
              <a:t>Constraints can be right or wrong (model is correct or not) in 	light of data </a:t>
            </a:r>
            <a:r>
              <a:rPr lang="en-US" sz="1800" dirty="0">
                <a:sym typeface="Symbol" pitchFamily="28" charset="2"/>
              </a:rPr>
              <a:t></a:t>
            </a:r>
            <a:r>
              <a:rPr lang="en-US" sz="2000" dirty="0"/>
              <a:t> </a:t>
            </a:r>
            <a:r>
              <a:rPr lang="en-US" sz="2000" i="1" dirty="0"/>
              <a:t>statistical test</a:t>
            </a:r>
            <a:r>
              <a:rPr lang="en-US" sz="2000" dirty="0"/>
              <a:t> of model.</a:t>
            </a:r>
          </a:p>
          <a:p>
            <a:pPr marL="282575" indent="-282575" eaLnBrk="1" hangingPunct="1">
              <a:lnSpc>
                <a:spcPct val="95000"/>
              </a:lnSpc>
              <a:spcBef>
                <a:spcPct val="0"/>
              </a:spcBef>
              <a:buFontTx/>
              <a:buNone/>
              <a:tabLst>
                <a:tab pos="577850" algn="l"/>
              </a:tabLst>
            </a:pPr>
            <a:endParaRPr lang="en-US" sz="700" dirty="0"/>
          </a:p>
          <a:p>
            <a:pPr marL="0" indent="0">
              <a:buNone/>
            </a:pPr>
            <a:endParaRPr lang="en-US" sz="2400" b="1" dirty="0"/>
          </a:p>
        </p:txBody>
      </p:sp>
      <p:sp>
        <p:nvSpPr>
          <p:cNvPr id="5"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18</a:t>
            </a:fld>
            <a:endParaRPr lang="en-US" sz="1400" dirty="0">
              <a:solidFill>
                <a:srgbClr val="000000"/>
              </a:solidFill>
            </a:endParaRPr>
          </a:p>
        </p:txBody>
      </p:sp>
    </p:spTree>
    <p:extLst>
      <p:ext uri="{BB962C8B-B14F-4D97-AF65-F5344CB8AC3E}">
        <p14:creationId xmlns:p14="http://schemas.microsoft.com/office/powerpoint/2010/main" val="280379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p:cNvSpPr/>
          <p:nvPr/>
        </p:nvSpPr>
        <p:spPr bwMode="auto">
          <a:xfrm>
            <a:off x="630221" y="4897016"/>
            <a:ext cx="8112951" cy="12241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157" name="Rectangle 156"/>
          <p:cNvSpPr/>
          <p:nvPr/>
        </p:nvSpPr>
        <p:spPr bwMode="auto">
          <a:xfrm>
            <a:off x="637444" y="1052736"/>
            <a:ext cx="8183028" cy="7479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74" name="Oval 73"/>
          <p:cNvSpPr>
            <a:spLocks noChangeAspect="1"/>
          </p:cNvSpPr>
          <p:nvPr/>
        </p:nvSpPr>
        <p:spPr>
          <a:xfrm>
            <a:off x="1311565" y="1486249"/>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spcCol="0" rtlCol="0" anchor="ctr"/>
          <a:lstStyle/>
          <a:p>
            <a:pPr algn="ctr"/>
            <a:r>
              <a:rPr lang="nl-NL" sz="1400" b="1" dirty="0" err="1">
                <a:solidFill>
                  <a:srgbClr val="C00000"/>
                </a:solidFill>
              </a:rPr>
              <a:t>Motivation</a:t>
            </a:r>
            <a:endParaRPr lang="nl-NL" sz="1400" b="1" dirty="0">
              <a:solidFill>
                <a:srgbClr val="C00000"/>
              </a:solidFill>
            </a:endParaRPr>
          </a:p>
        </p:txBody>
      </p:sp>
      <p:sp>
        <p:nvSpPr>
          <p:cNvPr id="75" name="Oval 74"/>
          <p:cNvSpPr>
            <a:spLocks noChangeAspect="1"/>
          </p:cNvSpPr>
          <p:nvPr/>
        </p:nvSpPr>
        <p:spPr>
          <a:xfrm>
            <a:off x="4405602" y="1546941"/>
            <a:ext cx="1005082" cy="100508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spcCol="0" rtlCol="0" anchor="ctr"/>
          <a:lstStyle/>
          <a:p>
            <a:pPr algn="ctr"/>
            <a:r>
              <a:rPr lang="nl-NL" sz="1400" b="1" dirty="0" err="1">
                <a:solidFill>
                  <a:srgbClr val="00B050"/>
                </a:solidFill>
              </a:rPr>
              <a:t>Satisfaction</a:t>
            </a:r>
            <a:endParaRPr lang="nl-NL" sz="1400" b="1" dirty="0">
              <a:solidFill>
                <a:srgbClr val="00B050"/>
              </a:solidFill>
            </a:endParaRPr>
          </a:p>
        </p:txBody>
      </p:sp>
      <p:sp>
        <p:nvSpPr>
          <p:cNvPr id="76" name="Rectangle 75"/>
          <p:cNvSpPr>
            <a:spLocks/>
          </p:cNvSpPr>
          <p:nvPr/>
        </p:nvSpPr>
        <p:spPr>
          <a:xfrm>
            <a:off x="397165" y="4155709"/>
            <a:ext cx="650408" cy="6096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LO</a:t>
            </a:r>
          </a:p>
        </p:txBody>
      </p:sp>
      <p:sp>
        <p:nvSpPr>
          <p:cNvPr id="78" name="Rectangle 77"/>
          <p:cNvSpPr>
            <a:spLocks/>
          </p:cNvSpPr>
          <p:nvPr/>
        </p:nvSpPr>
        <p:spPr>
          <a:xfrm>
            <a:off x="1423157"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CO</a:t>
            </a:r>
          </a:p>
        </p:txBody>
      </p:sp>
      <p:sp>
        <p:nvSpPr>
          <p:cNvPr id="79" name="Rectangle 78"/>
          <p:cNvSpPr>
            <a:spLocks/>
          </p:cNvSpPr>
          <p:nvPr/>
        </p:nvSpPr>
        <p:spPr>
          <a:xfrm>
            <a:off x="2489957" y="4155709"/>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HM</a:t>
            </a:r>
          </a:p>
        </p:txBody>
      </p:sp>
      <p:sp>
        <p:nvSpPr>
          <p:cNvPr id="81" name="Rectangle 80"/>
          <p:cNvSpPr>
            <a:spLocks/>
          </p:cNvSpPr>
          <p:nvPr/>
        </p:nvSpPr>
        <p:spPr>
          <a:xfrm>
            <a:off x="3521365" y="4155709"/>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FU</a:t>
            </a:r>
          </a:p>
        </p:txBody>
      </p:sp>
      <p:sp>
        <p:nvSpPr>
          <p:cNvPr id="82" name="Rectangle 81"/>
          <p:cNvSpPr>
            <a:spLocks/>
          </p:cNvSpPr>
          <p:nvPr/>
        </p:nvSpPr>
        <p:spPr>
          <a:xfrm>
            <a:off x="4623557" y="4150793"/>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AC</a:t>
            </a:r>
          </a:p>
        </p:txBody>
      </p:sp>
      <p:sp>
        <p:nvSpPr>
          <p:cNvPr id="84" name="Rectangle 83"/>
          <p:cNvSpPr>
            <a:spLocks/>
          </p:cNvSpPr>
          <p:nvPr/>
        </p:nvSpPr>
        <p:spPr>
          <a:xfrm>
            <a:off x="5654965"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TE</a:t>
            </a:r>
          </a:p>
        </p:txBody>
      </p:sp>
      <p:sp>
        <p:nvSpPr>
          <p:cNvPr id="85" name="Oval 84"/>
          <p:cNvSpPr>
            <a:spLocks noChangeAspect="1"/>
          </p:cNvSpPr>
          <p:nvPr/>
        </p:nvSpPr>
        <p:spPr>
          <a:xfrm>
            <a:off x="416831" y="5377367"/>
            <a:ext cx="607142" cy="607142"/>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LO</a:t>
            </a:r>
            <a:endParaRPr lang="en-US" sz="2300" b="1" baseline="-25000" dirty="0">
              <a:solidFill>
                <a:schemeClr val="tx1"/>
              </a:solidFill>
            </a:endParaRPr>
          </a:p>
        </p:txBody>
      </p:sp>
      <p:sp>
        <p:nvSpPr>
          <p:cNvPr id="86" name="Oval 85"/>
          <p:cNvSpPr>
            <a:spLocks noChangeAspect="1"/>
          </p:cNvSpPr>
          <p:nvPr/>
        </p:nvSpPr>
        <p:spPr>
          <a:xfrm>
            <a:off x="1444302"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CO</a:t>
            </a:r>
            <a:endParaRPr lang="en-US" sz="2300" b="1" baseline="-25000" dirty="0">
              <a:solidFill>
                <a:schemeClr val="tx1"/>
              </a:solidFill>
            </a:endParaRPr>
          </a:p>
        </p:txBody>
      </p:sp>
      <p:sp>
        <p:nvSpPr>
          <p:cNvPr id="88" name="Oval 87"/>
          <p:cNvSpPr>
            <a:spLocks noChangeAspect="1"/>
          </p:cNvSpPr>
          <p:nvPr/>
        </p:nvSpPr>
        <p:spPr>
          <a:xfrm>
            <a:off x="2530765"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HM</a:t>
            </a:r>
            <a:endParaRPr lang="en-US" sz="2300" b="1" baseline="-25000" dirty="0">
              <a:solidFill>
                <a:schemeClr val="tx1"/>
              </a:solidFill>
            </a:endParaRPr>
          </a:p>
        </p:txBody>
      </p:sp>
      <p:sp>
        <p:nvSpPr>
          <p:cNvPr id="89" name="Oval 88"/>
          <p:cNvSpPr>
            <a:spLocks noChangeAspect="1"/>
          </p:cNvSpPr>
          <p:nvPr/>
        </p:nvSpPr>
        <p:spPr>
          <a:xfrm>
            <a:off x="3570526"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FU</a:t>
            </a:r>
            <a:endParaRPr lang="en-US" sz="2300" b="1" baseline="-25000" dirty="0">
              <a:solidFill>
                <a:schemeClr val="tx1"/>
              </a:solidFill>
            </a:endParaRPr>
          </a:p>
        </p:txBody>
      </p:sp>
      <p:sp>
        <p:nvSpPr>
          <p:cNvPr id="91" name="Oval 90"/>
          <p:cNvSpPr>
            <a:spLocks noChangeAspect="1"/>
          </p:cNvSpPr>
          <p:nvPr/>
        </p:nvSpPr>
        <p:spPr>
          <a:xfrm>
            <a:off x="4644211"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AC</a:t>
            </a:r>
            <a:endParaRPr lang="en-US" sz="2300" b="1" baseline="-25000" dirty="0">
              <a:solidFill>
                <a:schemeClr val="tx1"/>
              </a:solidFill>
            </a:endParaRPr>
          </a:p>
        </p:txBody>
      </p:sp>
      <p:sp>
        <p:nvSpPr>
          <p:cNvPr id="92" name="Oval 91"/>
          <p:cNvSpPr>
            <a:spLocks noChangeAspect="1"/>
          </p:cNvSpPr>
          <p:nvPr/>
        </p:nvSpPr>
        <p:spPr>
          <a:xfrm>
            <a:off x="6669623" y="5372451"/>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SE</a:t>
            </a:r>
            <a:endParaRPr lang="en-US" sz="2300" b="1" baseline="-25000" dirty="0">
              <a:solidFill>
                <a:schemeClr val="tx1"/>
              </a:solidFill>
            </a:endParaRPr>
          </a:p>
        </p:txBody>
      </p:sp>
      <p:cxnSp>
        <p:nvCxnSpPr>
          <p:cNvPr id="94" name="Straight Arrow Connector 93"/>
          <p:cNvCxnSpPr>
            <a:stCxn id="85" idx="0"/>
            <a:endCxn id="76" idx="2"/>
          </p:cNvCxnSpPr>
          <p:nvPr/>
        </p:nvCxnSpPr>
        <p:spPr>
          <a:xfrm flipV="1">
            <a:off x="720403" y="4765309"/>
            <a:ext cx="1967"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1758684" y="4760393"/>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2834088"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3873848"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4947784"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6963006"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4" idx="4"/>
            <a:endCxn id="76" idx="0"/>
          </p:cNvCxnSpPr>
          <p:nvPr/>
        </p:nvCxnSpPr>
        <p:spPr>
          <a:xfrm flipH="1">
            <a:off x="722369" y="2553049"/>
            <a:ext cx="1122596" cy="160266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4" idx="4"/>
            <a:endCxn id="78" idx="0"/>
          </p:cNvCxnSpPr>
          <p:nvPr/>
        </p:nvCxnSpPr>
        <p:spPr>
          <a:xfrm flipH="1">
            <a:off x="1748361" y="2553049"/>
            <a:ext cx="96604" cy="160511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4" idx="4"/>
            <a:endCxn id="79" idx="0"/>
          </p:cNvCxnSpPr>
          <p:nvPr/>
        </p:nvCxnSpPr>
        <p:spPr>
          <a:xfrm>
            <a:off x="1844965" y="2553049"/>
            <a:ext cx="970196" cy="160266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5" idx="4"/>
            <a:endCxn id="81" idx="0"/>
          </p:cNvCxnSpPr>
          <p:nvPr/>
        </p:nvCxnSpPr>
        <p:spPr>
          <a:xfrm flipH="1">
            <a:off x="3846569" y="2552023"/>
            <a:ext cx="1061574" cy="160368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75" idx="4"/>
            <a:endCxn id="82" idx="0"/>
          </p:cNvCxnSpPr>
          <p:nvPr/>
        </p:nvCxnSpPr>
        <p:spPr>
          <a:xfrm>
            <a:off x="4908143" y="2552023"/>
            <a:ext cx="40618" cy="15987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5" idx="4"/>
            <a:endCxn id="84" idx="0"/>
          </p:cNvCxnSpPr>
          <p:nvPr/>
        </p:nvCxnSpPr>
        <p:spPr>
          <a:xfrm>
            <a:off x="4908143" y="2552023"/>
            <a:ext cx="1072026" cy="160614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noChangeAspect="1"/>
          </p:cNvSpPr>
          <p:nvPr/>
        </p:nvSpPr>
        <p:spPr>
          <a:xfrm>
            <a:off x="5696751" y="5382283"/>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TE</a:t>
            </a:r>
            <a:endParaRPr lang="en-US" sz="2300" b="1" baseline="-25000" dirty="0">
              <a:solidFill>
                <a:schemeClr val="tx1"/>
              </a:solidFill>
            </a:endParaRPr>
          </a:p>
        </p:txBody>
      </p:sp>
      <p:cxnSp>
        <p:nvCxnSpPr>
          <p:cNvPr id="112" name="Straight Arrow Connector 111"/>
          <p:cNvCxnSpPr/>
          <p:nvPr/>
        </p:nvCxnSpPr>
        <p:spPr>
          <a:xfrm flipV="1">
            <a:off x="6000074"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a:spLocks/>
          </p:cNvSpPr>
          <p:nvPr/>
        </p:nvSpPr>
        <p:spPr>
          <a:xfrm>
            <a:off x="6614555" y="4150793"/>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SE</a:t>
            </a:r>
          </a:p>
        </p:txBody>
      </p:sp>
      <p:sp>
        <p:nvSpPr>
          <p:cNvPr id="115" name="Rectangle 114"/>
          <p:cNvSpPr>
            <a:spLocks/>
          </p:cNvSpPr>
          <p:nvPr/>
        </p:nvSpPr>
        <p:spPr>
          <a:xfrm>
            <a:off x="8476757"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SK</a:t>
            </a:r>
          </a:p>
        </p:txBody>
      </p:sp>
      <p:sp>
        <p:nvSpPr>
          <p:cNvPr id="116" name="Oval 115"/>
          <p:cNvSpPr>
            <a:spLocks noChangeAspect="1"/>
          </p:cNvSpPr>
          <p:nvPr/>
        </p:nvSpPr>
        <p:spPr>
          <a:xfrm>
            <a:off x="8520023" y="5372451"/>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SK</a:t>
            </a:r>
            <a:endParaRPr lang="en-US" sz="2300" b="1" baseline="-25000" dirty="0">
              <a:solidFill>
                <a:schemeClr val="tx1"/>
              </a:solidFill>
            </a:endParaRPr>
          </a:p>
        </p:txBody>
      </p:sp>
      <p:cxnSp>
        <p:nvCxnSpPr>
          <p:cNvPr id="117" name="Straight Arrow Connector 116"/>
          <p:cNvCxnSpPr/>
          <p:nvPr/>
        </p:nvCxnSpPr>
        <p:spPr>
          <a:xfrm flipV="1">
            <a:off x="8823346"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a:spLocks noChangeAspect="1"/>
          </p:cNvSpPr>
          <p:nvPr/>
        </p:nvSpPr>
        <p:spPr>
          <a:xfrm>
            <a:off x="7393083" y="1517108"/>
            <a:ext cx="1005082" cy="100508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45706" spcCol="0" rtlCol="0" anchor="ctr"/>
          <a:lstStyle/>
          <a:p>
            <a:pPr algn="ctr"/>
            <a:r>
              <a:rPr lang="nl-NL" sz="1400" b="1" dirty="0" err="1">
                <a:solidFill>
                  <a:schemeClr val="accent1"/>
                </a:solidFill>
              </a:rPr>
              <a:t>Self</a:t>
            </a:r>
            <a:r>
              <a:rPr lang="nl-NL" sz="1400" b="1" dirty="0">
                <a:solidFill>
                  <a:schemeClr val="accent1"/>
                </a:solidFill>
              </a:rPr>
              <a:t>-</a:t>
            </a:r>
          </a:p>
          <a:p>
            <a:pPr algn="ctr"/>
            <a:r>
              <a:rPr lang="nl-NL" sz="1400" b="1" dirty="0" err="1">
                <a:solidFill>
                  <a:schemeClr val="accent1"/>
                </a:solidFill>
              </a:rPr>
              <a:t>Confidence</a:t>
            </a:r>
            <a:endParaRPr lang="nl-NL" sz="1400" b="1" dirty="0">
              <a:solidFill>
                <a:schemeClr val="accent1"/>
              </a:solidFill>
            </a:endParaRPr>
          </a:p>
        </p:txBody>
      </p:sp>
      <p:cxnSp>
        <p:nvCxnSpPr>
          <p:cNvPr id="119" name="Straight Arrow Connector 118"/>
          <p:cNvCxnSpPr>
            <a:stCxn id="118" idx="4"/>
            <a:endCxn id="114" idx="0"/>
          </p:cNvCxnSpPr>
          <p:nvPr/>
        </p:nvCxnSpPr>
        <p:spPr>
          <a:xfrm flipH="1">
            <a:off x="6939759" y="2522190"/>
            <a:ext cx="955865" cy="1628603"/>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8" idx="4"/>
            <a:endCxn id="115" idx="0"/>
          </p:cNvCxnSpPr>
          <p:nvPr/>
        </p:nvCxnSpPr>
        <p:spPr>
          <a:xfrm>
            <a:off x="7895624" y="2522190"/>
            <a:ext cx="906337" cy="1635977"/>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a:spLocks/>
          </p:cNvSpPr>
          <p:nvPr/>
        </p:nvSpPr>
        <p:spPr>
          <a:xfrm>
            <a:off x="7581565" y="4160625"/>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SF </a:t>
            </a:r>
          </a:p>
        </p:txBody>
      </p:sp>
      <p:sp>
        <p:nvSpPr>
          <p:cNvPr id="122" name="Oval 121"/>
          <p:cNvSpPr>
            <a:spLocks noChangeAspect="1"/>
          </p:cNvSpPr>
          <p:nvPr/>
        </p:nvSpPr>
        <p:spPr>
          <a:xfrm>
            <a:off x="7624831" y="5374909"/>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SF</a:t>
            </a:r>
            <a:endParaRPr lang="en-US" sz="2300" b="1" baseline="-25000" dirty="0">
              <a:solidFill>
                <a:schemeClr val="tx1"/>
              </a:solidFill>
            </a:endParaRPr>
          </a:p>
        </p:txBody>
      </p:sp>
      <p:cxnSp>
        <p:nvCxnSpPr>
          <p:cNvPr id="123" name="Straight Arrow Connector 122"/>
          <p:cNvCxnSpPr/>
          <p:nvPr/>
        </p:nvCxnSpPr>
        <p:spPr>
          <a:xfrm flipV="1">
            <a:off x="7928154" y="4756706"/>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8" idx="4"/>
            <a:endCxn id="121" idx="0"/>
          </p:cNvCxnSpPr>
          <p:nvPr/>
        </p:nvCxnSpPr>
        <p:spPr>
          <a:xfrm>
            <a:off x="7895624" y="2522190"/>
            <a:ext cx="11145" cy="1638435"/>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74" idx="4"/>
            <a:endCxn id="81" idx="0"/>
          </p:cNvCxnSpPr>
          <p:nvPr/>
        </p:nvCxnSpPr>
        <p:spPr>
          <a:xfrm>
            <a:off x="1844965" y="2553049"/>
            <a:ext cx="2001604" cy="1602660"/>
          </a:xfrm>
          <a:prstGeom prst="straightConnector1">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74" idx="4"/>
            <a:endCxn id="82" idx="0"/>
          </p:cNvCxnSpPr>
          <p:nvPr/>
        </p:nvCxnSpPr>
        <p:spPr>
          <a:xfrm>
            <a:off x="1844965" y="2553049"/>
            <a:ext cx="3103796" cy="1597744"/>
          </a:xfrm>
          <a:prstGeom prst="straightConnector1">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74" idx="4"/>
            <a:endCxn id="84" idx="0"/>
          </p:cNvCxnSpPr>
          <p:nvPr/>
        </p:nvCxnSpPr>
        <p:spPr>
          <a:xfrm>
            <a:off x="1844965" y="2553049"/>
            <a:ext cx="4135204" cy="1605118"/>
          </a:xfrm>
          <a:prstGeom prst="straightConnector1">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74" idx="4"/>
            <a:endCxn id="114" idx="0"/>
          </p:cNvCxnSpPr>
          <p:nvPr/>
        </p:nvCxnSpPr>
        <p:spPr>
          <a:xfrm>
            <a:off x="1844965" y="2553049"/>
            <a:ext cx="5094794" cy="1597744"/>
          </a:xfrm>
          <a:prstGeom prst="straightConnector1">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74" idx="4"/>
            <a:endCxn id="121" idx="0"/>
          </p:cNvCxnSpPr>
          <p:nvPr/>
        </p:nvCxnSpPr>
        <p:spPr>
          <a:xfrm>
            <a:off x="1844965" y="2553049"/>
            <a:ext cx="6061804" cy="1607576"/>
          </a:xfrm>
          <a:prstGeom prst="straightConnector1">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74" idx="4"/>
            <a:endCxn id="115" idx="0"/>
          </p:cNvCxnSpPr>
          <p:nvPr/>
        </p:nvCxnSpPr>
        <p:spPr>
          <a:xfrm>
            <a:off x="1844965" y="2553049"/>
            <a:ext cx="6956996" cy="1605118"/>
          </a:xfrm>
          <a:prstGeom prst="straightConnector1">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75" idx="4"/>
            <a:endCxn id="79" idx="0"/>
          </p:cNvCxnSpPr>
          <p:nvPr/>
        </p:nvCxnSpPr>
        <p:spPr>
          <a:xfrm flipH="1">
            <a:off x="2815161" y="2552023"/>
            <a:ext cx="2092982" cy="1603686"/>
          </a:xfrm>
          <a:prstGeom prst="straightConnector1">
            <a:avLst/>
          </a:prstGeom>
          <a:ln w="317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75" idx="4"/>
            <a:endCxn id="78" idx="0"/>
          </p:cNvCxnSpPr>
          <p:nvPr/>
        </p:nvCxnSpPr>
        <p:spPr>
          <a:xfrm flipH="1">
            <a:off x="1748361" y="2552023"/>
            <a:ext cx="3159782" cy="1606144"/>
          </a:xfrm>
          <a:prstGeom prst="straightConnector1">
            <a:avLst/>
          </a:prstGeom>
          <a:ln w="317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75" idx="4"/>
            <a:endCxn id="76" idx="0"/>
          </p:cNvCxnSpPr>
          <p:nvPr/>
        </p:nvCxnSpPr>
        <p:spPr>
          <a:xfrm flipH="1">
            <a:off x="722369" y="2552023"/>
            <a:ext cx="4185774" cy="1603686"/>
          </a:xfrm>
          <a:prstGeom prst="straightConnector1">
            <a:avLst/>
          </a:prstGeom>
          <a:ln w="317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endCxn id="114" idx="0"/>
          </p:cNvCxnSpPr>
          <p:nvPr/>
        </p:nvCxnSpPr>
        <p:spPr>
          <a:xfrm>
            <a:off x="4875867" y="2522190"/>
            <a:ext cx="2063892" cy="1628603"/>
          </a:xfrm>
          <a:prstGeom prst="straightConnector1">
            <a:avLst/>
          </a:prstGeom>
          <a:ln w="317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75" idx="4"/>
            <a:endCxn id="121" idx="0"/>
          </p:cNvCxnSpPr>
          <p:nvPr/>
        </p:nvCxnSpPr>
        <p:spPr>
          <a:xfrm>
            <a:off x="4908143" y="2552023"/>
            <a:ext cx="2998626" cy="1608602"/>
          </a:xfrm>
          <a:prstGeom prst="straightConnector1">
            <a:avLst/>
          </a:prstGeom>
          <a:ln w="317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75" idx="4"/>
            <a:endCxn id="115" idx="0"/>
          </p:cNvCxnSpPr>
          <p:nvPr/>
        </p:nvCxnSpPr>
        <p:spPr>
          <a:xfrm>
            <a:off x="4908143" y="2552023"/>
            <a:ext cx="3893818" cy="1606144"/>
          </a:xfrm>
          <a:prstGeom prst="straightConnector1">
            <a:avLst/>
          </a:prstGeom>
          <a:ln w="317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18" idx="4"/>
            <a:endCxn id="76" idx="0"/>
          </p:cNvCxnSpPr>
          <p:nvPr/>
        </p:nvCxnSpPr>
        <p:spPr>
          <a:xfrm flipH="1">
            <a:off x="722369" y="2522190"/>
            <a:ext cx="7173255" cy="1633519"/>
          </a:xfrm>
          <a:prstGeom prst="straightConnector1">
            <a:avLst/>
          </a:prstGeom>
          <a:ln w="317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18" idx="4"/>
            <a:endCxn id="78" idx="0"/>
          </p:cNvCxnSpPr>
          <p:nvPr/>
        </p:nvCxnSpPr>
        <p:spPr>
          <a:xfrm flipH="1">
            <a:off x="1748361" y="2522190"/>
            <a:ext cx="6147263" cy="1635977"/>
          </a:xfrm>
          <a:prstGeom prst="straightConnector1">
            <a:avLst/>
          </a:prstGeom>
          <a:ln w="317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18" idx="4"/>
            <a:endCxn id="79" idx="0"/>
          </p:cNvCxnSpPr>
          <p:nvPr/>
        </p:nvCxnSpPr>
        <p:spPr>
          <a:xfrm flipH="1">
            <a:off x="2815161" y="2522190"/>
            <a:ext cx="5080463" cy="1633519"/>
          </a:xfrm>
          <a:prstGeom prst="straightConnector1">
            <a:avLst/>
          </a:prstGeom>
          <a:ln w="317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18" idx="4"/>
            <a:endCxn id="81" idx="0"/>
          </p:cNvCxnSpPr>
          <p:nvPr/>
        </p:nvCxnSpPr>
        <p:spPr>
          <a:xfrm flipH="1">
            <a:off x="3846569" y="2522190"/>
            <a:ext cx="4049055" cy="1633519"/>
          </a:xfrm>
          <a:prstGeom prst="straightConnector1">
            <a:avLst/>
          </a:prstGeom>
          <a:ln w="317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18" idx="4"/>
          </p:cNvCxnSpPr>
          <p:nvPr/>
        </p:nvCxnSpPr>
        <p:spPr>
          <a:xfrm flipH="1">
            <a:off x="4821993" y="2522190"/>
            <a:ext cx="3073631" cy="1628603"/>
          </a:xfrm>
          <a:prstGeom prst="straightConnector1">
            <a:avLst/>
          </a:prstGeom>
          <a:ln w="317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18" idx="4"/>
            <a:endCxn id="84" idx="0"/>
          </p:cNvCxnSpPr>
          <p:nvPr/>
        </p:nvCxnSpPr>
        <p:spPr>
          <a:xfrm flipH="1">
            <a:off x="5980169" y="2522190"/>
            <a:ext cx="1915455" cy="1635977"/>
          </a:xfrm>
          <a:prstGeom prst="straightConnector1">
            <a:avLst/>
          </a:prstGeom>
          <a:ln w="317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itle 37"/>
          <p:cNvSpPr>
            <a:spLocks noGrp="1"/>
          </p:cNvSpPr>
          <p:nvPr>
            <p:ph type="title"/>
          </p:nvPr>
        </p:nvSpPr>
        <p:spPr>
          <a:xfrm>
            <a:off x="900113" y="-315416"/>
            <a:ext cx="7027862" cy="1216025"/>
          </a:xfrm>
        </p:spPr>
        <p:txBody>
          <a:bodyPr/>
          <a:lstStyle/>
          <a:p>
            <a:endParaRPr lang="en-US"/>
          </a:p>
        </p:txBody>
      </p:sp>
    </p:spTree>
    <p:extLst>
      <p:ext uri="{BB962C8B-B14F-4D97-AF65-F5344CB8AC3E}">
        <p14:creationId xmlns:p14="http://schemas.microsoft.com/office/powerpoint/2010/main" val="393222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83E5-DA13-B8ED-1C0C-912426FB1DC9}"/>
              </a:ext>
            </a:extLst>
          </p:cNvPr>
          <p:cNvSpPr>
            <a:spLocks noGrp="1"/>
          </p:cNvSpPr>
          <p:nvPr>
            <p:ph type="title"/>
          </p:nvPr>
        </p:nvSpPr>
        <p:spPr/>
        <p:txBody>
          <a:bodyPr/>
          <a:lstStyle/>
          <a:p>
            <a:r>
              <a:rPr lang="en-US" dirty="0"/>
              <a:t>Introductions</a:t>
            </a:r>
            <a:endParaRPr lang="nl-NL" dirty="0"/>
          </a:p>
        </p:txBody>
      </p:sp>
      <p:sp>
        <p:nvSpPr>
          <p:cNvPr id="3" name="Content Placeholder 2">
            <a:extLst>
              <a:ext uri="{FF2B5EF4-FFF2-40B4-BE49-F238E27FC236}">
                <a16:creationId xmlns:a16="http://schemas.microsoft.com/office/drawing/2014/main" id="{F1D21977-7C3E-E6D2-5109-B22D8E6E96D1}"/>
              </a:ext>
            </a:extLst>
          </p:cNvPr>
          <p:cNvSpPr>
            <a:spLocks noGrp="1"/>
          </p:cNvSpPr>
          <p:nvPr>
            <p:ph idx="1"/>
          </p:nvPr>
        </p:nvSpPr>
        <p:spPr/>
        <p:txBody>
          <a:bodyPr/>
          <a:lstStyle/>
          <a:p>
            <a:endParaRPr lang="nl-NL"/>
          </a:p>
        </p:txBody>
      </p:sp>
      <p:sp>
        <p:nvSpPr>
          <p:cNvPr id="5" name="Slide Number Placeholder 4">
            <a:extLst>
              <a:ext uri="{FF2B5EF4-FFF2-40B4-BE49-F238E27FC236}">
                <a16:creationId xmlns:a16="http://schemas.microsoft.com/office/drawing/2014/main" id="{B2F0839F-2B31-0AF9-9712-6C70BEC7D3B6}"/>
              </a:ext>
            </a:extLst>
          </p:cNvPr>
          <p:cNvSpPr>
            <a:spLocks noGrp="1"/>
          </p:cNvSpPr>
          <p:nvPr>
            <p:ph type="sldNum" sz="quarter" idx="11"/>
          </p:nvPr>
        </p:nvSpPr>
        <p:spPr/>
        <p:txBody>
          <a:bodyPr/>
          <a:lstStyle/>
          <a:p>
            <a:pPr>
              <a:defRPr/>
            </a:pPr>
            <a:r>
              <a:rPr lang="en-US">
                <a:solidFill>
                  <a:srgbClr val="000000"/>
                </a:solidFill>
              </a:rPr>
              <a:t>p. </a:t>
            </a:r>
            <a:fld id="{043666F9-A5E1-4D41-8255-785CAE34DAAD}" type="slidenum">
              <a:rPr lang="en-US" smtClean="0">
                <a:solidFill>
                  <a:srgbClr val="000000"/>
                </a:solidFill>
              </a:rPr>
              <a:pPr>
                <a:defRPr/>
              </a:pPr>
              <a:t>2</a:t>
            </a:fld>
            <a:endParaRPr lang="en-US">
              <a:solidFill>
                <a:srgbClr val="000000"/>
              </a:solidFill>
            </a:endParaRPr>
          </a:p>
        </p:txBody>
      </p:sp>
      <p:pic>
        <p:nvPicPr>
          <p:cNvPr id="6" name="Picture 2" descr="Team Bonding Activities To Get To Know Each Other | TeamBonding">
            <a:extLst>
              <a:ext uri="{FF2B5EF4-FFF2-40B4-BE49-F238E27FC236}">
                <a16:creationId xmlns:a16="http://schemas.microsoft.com/office/drawing/2014/main" id="{3C5373F6-3167-EAFB-A9C9-943A4CEA6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414" y="1980424"/>
            <a:ext cx="6097172" cy="403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3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630221" y="4897016"/>
            <a:ext cx="8112951" cy="12241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65" name="Rectangle 64"/>
          <p:cNvSpPr/>
          <p:nvPr/>
        </p:nvSpPr>
        <p:spPr bwMode="auto">
          <a:xfrm>
            <a:off x="635513" y="980728"/>
            <a:ext cx="8112951" cy="891952"/>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 name="Oval 1"/>
          <p:cNvSpPr>
            <a:spLocks noChangeAspect="1"/>
          </p:cNvSpPr>
          <p:nvPr/>
        </p:nvSpPr>
        <p:spPr>
          <a:xfrm>
            <a:off x="1315482" y="1486249"/>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spcCol="0" rtlCol="0" anchor="ctr"/>
          <a:lstStyle/>
          <a:p>
            <a:pPr algn="ctr"/>
            <a:r>
              <a:rPr lang="nl-NL" sz="1400" b="1" dirty="0" err="1">
                <a:solidFill>
                  <a:srgbClr val="C00000"/>
                </a:solidFill>
              </a:rPr>
              <a:t>Motivation</a:t>
            </a:r>
            <a:endParaRPr lang="nl-NL" sz="1400" b="1" dirty="0">
              <a:solidFill>
                <a:srgbClr val="C00000"/>
              </a:solidFill>
            </a:endParaRPr>
          </a:p>
        </p:txBody>
      </p:sp>
      <p:sp>
        <p:nvSpPr>
          <p:cNvPr id="3" name="Oval 2"/>
          <p:cNvSpPr>
            <a:spLocks noChangeAspect="1"/>
          </p:cNvSpPr>
          <p:nvPr/>
        </p:nvSpPr>
        <p:spPr>
          <a:xfrm>
            <a:off x="4398230" y="1546941"/>
            <a:ext cx="1005082" cy="100508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spcCol="0" rtlCol="0" anchor="ctr"/>
          <a:lstStyle/>
          <a:p>
            <a:pPr algn="ctr"/>
            <a:r>
              <a:rPr lang="nl-NL" sz="1400" b="1" dirty="0" err="1">
                <a:solidFill>
                  <a:srgbClr val="00B050"/>
                </a:solidFill>
              </a:rPr>
              <a:t>Satisfaction</a:t>
            </a:r>
            <a:endParaRPr lang="nl-NL" sz="1400" b="1" dirty="0">
              <a:solidFill>
                <a:srgbClr val="00B050"/>
              </a:solidFill>
            </a:endParaRPr>
          </a:p>
        </p:txBody>
      </p:sp>
      <p:cxnSp>
        <p:nvCxnSpPr>
          <p:cNvPr id="4" name="Curved Connector 3"/>
          <p:cNvCxnSpPr>
            <a:stCxn id="2" idx="0"/>
            <a:endCxn id="3" idx="0"/>
          </p:cNvCxnSpPr>
          <p:nvPr/>
        </p:nvCxnSpPr>
        <p:spPr>
          <a:xfrm rot="16200000" flipH="1">
            <a:off x="3344480" y="-9349"/>
            <a:ext cx="60692" cy="3051889"/>
          </a:xfrm>
          <a:prstGeom prst="curvedConnector3">
            <a:avLst>
              <a:gd name="adj1" fmla="val -376656"/>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a:spLocks/>
          </p:cNvSpPr>
          <p:nvPr/>
        </p:nvSpPr>
        <p:spPr>
          <a:xfrm>
            <a:off x="401082" y="4155709"/>
            <a:ext cx="650408" cy="6096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LO</a:t>
            </a:r>
          </a:p>
        </p:txBody>
      </p:sp>
      <p:sp>
        <p:nvSpPr>
          <p:cNvPr id="6" name="Rectangle 5"/>
          <p:cNvSpPr>
            <a:spLocks/>
          </p:cNvSpPr>
          <p:nvPr/>
        </p:nvSpPr>
        <p:spPr>
          <a:xfrm>
            <a:off x="1427074"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CO</a:t>
            </a:r>
          </a:p>
        </p:txBody>
      </p:sp>
      <p:sp>
        <p:nvSpPr>
          <p:cNvPr id="7" name="Rectangle 6"/>
          <p:cNvSpPr>
            <a:spLocks/>
          </p:cNvSpPr>
          <p:nvPr/>
        </p:nvSpPr>
        <p:spPr>
          <a:xfrm>
            <a:off x="2493874" y="4155709"/>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HM</a:t>
            </a:r>
          </a:p>
        </p:txBody>
      </p:sp>
      <p:sp>
        <p:nvSpPr>
          <p:cNvPr id="8" name="Rectangle 7"/>
          <p:cNvSpPr>
            <a:spLocks/>
          </p:cNvSpPr>
          <p:nvPr/>
        </p:nvSpPr>
        <p:spPr>
          <a:xfrm>
            <a:off x="3525282" y="4155709"/>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FU</a:t>
            </a:r>
          </a:p>
        </p:txBody>
      </p:sp>
      <p:sp>
        <p:nvSpPr>
          <p:cNvPr id="9" name="Rectangle 8"/>
          <p:cNvSpPr>
            <a:spLocks/>
          </p:cNvSpPr>
          <p:nvPr/>
        </p:nvSpPr>
        <p:spPr>
          <a:xfrm>
            <a:off x="4627474" y="4150793"/>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AC</a:t>
            </a:r>
          </a:p>
        </p:txBody>
      </p:sp>
      <p:sp>
        <p:nvSpPr>
          <p:cNvPr id="10" name="Rectangle 9"/>
          <p:cNvSpPr>
            <a:spLocks/>
          </p:cNvSpPr>
          <p:nvPr/>
        </p:nvSpPr>
        <p:spPr>
          <a:xfrm>
            <a:off x="5658882"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TE</a:t>
            </a:r>
          </a:p>
        </p:txBody>
      </p:sp>
      <p:sp>
        <p:nvSpPr>
          <p:cNvPr id="11" name="Oval 10"/>
          <p:cNvSpPr>
            <a:spLocks noChangeAspect="1"/>
          </p:cNvSpPr>
          <p:nvPr/>
        </p:nvSpPr>
        <p:spPr>
          <a:xfrm>
            <a:off x="420748" y="5377367"/>
            <a:ext cx="607142" cy="607142"/>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LO</a:t>
            </a:r>
            <a:endParaRPr lang="en-US" sz="2300" b="1" baseline="-25000" dirty="0">
              <a:solidFill>
                <a:schemeClr val="tx1"/>
              </a:solidFill>
            </a:endParaRPr>
          </a:p>
        </p:txBody>
      </p:sp>
      <p:sp>
        <p:nvSpPr>
          <p:cNvPr id="12" name="Oval 11"/>
          <p:cNvSpPr>
            <a:spLocks noChangeAspect="1"/>
          </p:cNvSpPr>
          <p:nvPr/>
        </p:nvSpPr>
        <p:spPr>
          <a:xfrm>
            <a:off x="1448219"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CO</a:t>
            </a:r>
            <a:endParaRPr lang="en-US" sz="2300" b="1" baseline="-25000" dirty="0">
              <a:solidFill>
                <a:schemeClr val="tx1"/>
              </a:solidFill>
            </a:endParaRPr>
          </a:p>
        </p:txBody>
      </p:sp>
      <p:sp>
        <p:nvSpPr>
          <p:cNvPr id="13" name="Oval 12"/>
          <p:cNvSpPr>
            <a:spLocks noChangeAspect="1"/>
          </p:cNvSpPr>
          <p:nvPr/>
        </p:nvSpPr>
        <p:spPr>
          <a:xfrm>
            <a:off x="2534682"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HM</a:t>
            </a:r>
            <a:endParaRPr lang="en-US" sz="2300" b="1" baseline="-25000" dirty="0">
              <a:solidFill>
                <a:schemeClr val="tx1"/>
              </a:solidFill>
            </a:endParaRPr>
          </a:p>
        </p:txBody>
      </p:sp>
      <p:sp>
        <p:nvSpPr>
          <p:cNvPr id="14" name="Oval 13"/>
          <p:cNvSpPr>
            <a:spLocks noChangeAspect="1"/>
          </p:cNvSpPr>
          <p:nvPr/>
        </p:nvSpPr>
        <p:spPr>
          <a:xfrm>
            <a:off x="3574443"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FU</a:t>
            </a:r>
            <a:endParaRPr lang="en-US" sz="2300" b="1" baseline="-25000" dirty="0">
              <a:solidFill>
                <a:schemeClr val="tx1"/>
              </a:solidFill>
            </a:endParaRPr>
          </a:p>
        </p:txBody>
      </p:sp>
      <p:sp>
        <p:nvSpPr>
          <p:cNvPr id="15" name="Oval 14"/>
          <p:cNvSpPr>
            <a:spLocks noChangeAspect="1"/>
          </p:cNvSpPr>
          <p:nvPr/>
        </p:nvSpPr>
        <p:spPr>
          <a:xfrm>
            <a:off x="4648128"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AC</a:t>
            </a:r>
            <a:endParaRPr lang="en-US" sz="2300" b="1" baseline="-25000" dirty="0">
              <a:solidFill>
                <a:schemeClr val="tx1"/>
              </a:solidFill>
            </a:endParaRPr>
          </a:p>
        </p:txBody>
      </p:sp>
      <p:sp>
        <p:nvSpPr>
          <p:cNvPr id="16" name="Oval 15"/>
          <p:cNvSpPr>
            <a:spLocks noChangeAspect="1"/>
          </p:cNvSpPr>
          <p:nvPr/>
        </p:nvSpPr>
        <p:spPr>
          <a:xfrm>
            <a:off x="6673540" y="5372451"/>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SE</a:t>
            </a:r>
            <a:endParaRPr lang="en-US" sz="2300" b="1" baseline="-25000" dirty="0">
              <a:solidFill>
                <a:schemeClr val="tx1"/>
              </a:solidFill>
            </a:endParaRPr>
          </a:p>
        </p:txBody>
      </p:sp>
      <p:cxnSp>
        <p:nvCxnSpPr>
          <p:cNvPr id="17" name="Straight Arrow Connector 16"/>
          <p:cNvCxnSpPr>
            <a:stCxn id="11" idx="0"/>
            <a:endCxn id="5" idx="2"/>
          </p:cNvCxnSpPr>
          <p:nvPr/>
        </p:nvCxnSpPr>
        <p:spPr>
          <a:xfrm flipV="1">
            <a:off x="724320" y="4765309"/>
            <a:ext cx="1967"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762601" y="4760393"/>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38005"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877765"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51701"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966923"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4"/>
          </p:cNvCxnSpPr>
          <p:nvPr/>
        </p:nvCxnSpPr>
        <p:spPr>
          <a:xfrm flipH="1">
            <a:off x="718424" y="2553049"/>
            <a:ext cx="1130458" cy="1611467"/>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4"/>
            <a:endCxn id="6" idx="0"/>
          </p:cNvCxnSpPr>
          <p:nvPr/>
        </p:nvCxnSpPr>
        <p:spPr>
          <a:xfrm flipH="1">
            <a:off x="1752278" y="2553049"/>
            <a:ext cx="96604" cy="160511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 idx="4"/>
            <a:endCxn id="7" idx="0"/>
          </p:cNvCxnSpPr>
          <p:nvPr/>
        </p:nvCxnSpPr>
        <p:spPr>
          <a:xfrm>
            <a:off x="1848882" y="2553049"/>
            <a:ext cx="970196" cy="160266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4"/>
            <a:endCxn id="8" idx="0"/>
          </p:cNvCxnSpPr>
          <p:nvPr/>
        </p:nvCxnSpPr>
        <p:spPr>
          <a:xfrm flipH="1">
            <a:off x="3850486" y="2552023"/>
            <a:ext cx="1050285" cy="160368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 idx="4"/>
            <a:endCxn id="9" idx="0"/>
          </p:cNvCxnSpPr>
          <p:nvPr/>
        </p:nvCxnSpPr>
        <p:spPr>
          <a:xfrm>
            <a:off x="4900771" y="2552023"/>
            <a:ext cx="51907" cy="15987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4"/>
            <a:endCxn id="10" idx="0"/>
          </p:cNvCxnSpPr>
          <p:nvPr/>
        </p:nvCxnSpPr>
        <p:spPr>
          <a:xfrm>
            <a:off x="4900771" y="2552023"/>
            <a:ext cx="1083315" cy="160614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5700668" y="5382283"/>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TE</a:t>
            </a:r>
            <a:endParaRPr lang="en-US" sz="2300" b="1" baseline="-25000" dirty="0">
              <a:solidFill>
                <a:schemeClr val="tx1"/>
              </a:solidFill>
            </a:endParaRPr>
          </a:p>
        </p:txBody>
      </p:sp>
      <p:cxnSp>
        <p:nvCxnSpPr>
          <p:cNvPr id="30" name="Straight Arrow Connector 29"/>
          <p:cNvCxnSpPr/>
          <p:nvPr/>
        </p:nvCxnSpPr>
        <p:spPr>
          <a:xfrm flipV="1">
            <a:off x="6003991"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a:spLocks/>
          </p:cNvSpPr>
          <p:nvPr/>
        </p:nvSpPr>
        <p:spPr>
          <a:xfrm>
            <a:off x="6618472" y="4150793"/>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SE</a:t>
            </a:r>
          </a:p>
        </p:txBody>
      </p:sp>
      <p:sp>
        <p:nvSpPr>
          <p:cNvPr id="32" name="Rectangle 31"/>
          <p:cNvSpPr>
            <a:spLocks/>
          </p:cNvSpPr>
          <p:nvPr/>
        </p:nvSpPr>
        <p:spPr>
          <a:xfrm>
            <a:off x="8480674"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SK</a:t>
            </a:r>
          </a:p>
        </p:txBody>
      </p:sp>
      <p:sp>
        <p:nvSpPr>
          <p:cNvPr id="33" name="Oval 32"/>
          <p:cNvSpPr>
            <a:spLocks noChangeAspect="1"/>
          </p:cNvSpPr>
          <p:nvPr/>
        </p:nvSpPr>
        <p:spPr>
          <a:xfrm>
            <a:off x="8523940" y="5372451"/>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SK</a:t>
            </a:r>
            <a:endParaRPr lang="en-US" sz="2300" b="1" baseline="-25000" dirty="0">
              <a:solidFill>
                <a:schemeClr val="tx1"/>
              </a:solidFill>
            </a:endParaRPr>
          </a:p>
        </p:txBody>
      </p:sp>
      <p:cxnSp>
        <p:nvCxnSpPr>
          <p:cNvPr id="34" name="Straight Arrow Connector 33"/>
          <p:cNvCxnSpPr/>
          <p:nvPr/>
        </p:nvCxnSpPr>
        <p:spPr>
          <a:xfrm flipV="1">
            <a:off x="8827263"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a:spLocks noChangeAspect="1"/>
          </p:cNvSpPr>
          <p:nvPr/>
        </p:nvSpPr>
        <p:spPr>
          <a:xfrm>
            <a:off x="7397000" y="1517108"/>
            <a:ext cx="1005082" cy="100508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45706" spcCol="0" rtlCol="0" anchor="ctr"/>
          <a:lstStyle/>
          <a:p>
            <a:pPr algn="ctr"/>
            <a:r>
              <a:rPr lang="nl-NL" sz="1400" b="1" dirty="0" err="1">
                <a:solidFill>
                  <a:schemeClr val="accent1"/>
                </a:solidFill>
              </a:rPr>
              <a:t>Self</a:t>
            </a:r>
            <a:r>
              <a:rPr lang="nl-NL" sz="1400" b="1" dirty="0">
                <a:solidFill>
                  <a:schemeClr val="accent1"/>
                </a:solidFill>
              </a:rPr>
              <a:t>-</a:t>
            </a:r>
          </a:p>
          <a:p>
            <a:pPr algn="ctr"/>
            <a:r>
              <a:rPr lang="nl-NL" sz="1400" b="1" dirty="0" err="1">
                <a:solidFill>
                  <a:schemeClr val="accent1"/>
                </a:solidFill>
              </a:rPr>
              <a:t>Confidence</a:t>
            </a:r>
            <a:endParaRPr lang="nl-NL" sz="1400" b="1" dirty="0">
              <a:solidFill>
                <a:schemeClr val="accent1"/>
              </a:solidFill>
            </a:endParaRPr>
          </a:p>
        </p:txBody>
      </p:sp>
      <p:cxnSp>
        <p:nvCxnSpPr>
          <p:cNvPr id="36" name="Straight Arrow Connector 35"/>
          <p:cNvCxnSpPr>
            <a:stCxn id="35" idx="4"/>
            <a:endCxn id="31" idx="0"/>
          </p:cNvCxnSpPr>
          <p:nvPr/>
        </p:nvCxnSpPr>
        <p:spPr>
          <a:xfrm flipH="1">
            <a:off x="6943676" y="2522190"/>
            <a:ext cx="955865" cy="1628603"/>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4"/>
            <a:endCxn id="32" idx="0"/>
          </p:cNvCxnSpPr>
          <p:nvPr/>
        </p:nvCxnSpPr>
        <p:spPr>
          <a:xfrm>
            <a:off x="7899541" y="2522190"/>
            <a:ext cx="906337" cy="1635977"/>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 idx="0"/>
            <a:endCxn id="35" idx="0"/>
          </p:cNvCxnSpPr>
          <p:nvPr/>
        </p:nvCxnSpPr>
        <p:spPr>
          <a:xfrm rot="5400000" flipH="1" flipV="1">
            <a:off x="6385240" y="32640"/>
            <a:ext cx="29833" cy="2998770"/>
          </a:xfrm>
          <a:prstGeom prst="curvedConnector3">
            <a:avLst>
              <a:gd name="adj1" fmla="val 866266"/>
            </a:avLst>
          </a:prstGeom>
          <a:ln w="31750" cap="sq">
            <a:solidFill>
              <a:schemeClr val="tx1"/>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2" idx="0"/>
            <a:endCxn id="35" idx="0"/>
          </p:cNvCxnSpPr>
          <p:nvPr/>
        </p:nvCxnSpPr>
        <p:spPr>
          <a:xfrm rot="16200000" flipH="1">
            <a:off x="4858781" y="-1523651"/>
            <a:ext cx="30859" cy="6050659"/>
          </a:xfrm>
          <a:prstGeom prst="curvedConnector3">
            <a:avLst>
              <a:gd name="adj1" fmla="val -1977381"/>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a:spLocks/>
          </p:cNvSpPr>
          <p:nvPr/>
        </p:nvSpPr>
        <p:spPr>
          <a:xfrm>
            <a:off x="7585482" y="4160625"/>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SF </a:t>
            </a:r>
          </a:p>
        </p:txBody>
      </p:sp>
      <p:sp>
        <p:nvSpPr>
          <p:cNvPr id="41" name="Oval 40"/>
          <p:cNvSpPr>
            <a:spLocks noChangeAspect="1"/>
          </p:cNvSpPr>
          <p:nvPr/>
        </p:nvSpPr>
        <p:spPr>
          <a:xfrm>
            <a:off x="7628748" y="5374909"/>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SF</a:t>
            </a:r>
            <a:endParaRPr lang="en-US" sz="2300" b="1" baseline="-25000" dirty="0">
              <a:solidFill>
                <a:schemeClr val="tx1"/>
              </a:solidFill>
            </a:endParaRPr>
          </a:p>
        </p:txBody>
      </p:sp>
      <p:cxnSp>
        <p:nvCxnSpPr>
          <p:cNvPr id="42" name="Straight Arrow Connector 41"/>
          <p:cNvCxnSpPr/>
          <p:nvPr/>
        </p:nvCxnSpPr>
        <p:spPr>
          <a:xfrm flipV="1">
            <a:off x="7932071" y="4756706"/>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4"/>
            <a:endCxn id="40" idx="0"/>
          </p:cNvCxnSpPr>
          <p:nvPr/>
        </p:nvCxnSpPr>
        <p:spPr>
          <a:xfrm>
            <a:off x="7899541" y="2522190"/>
            <a:ext cx="11145" cy="1638435"/>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Title 67"/>
          <p:cNvSpPr>
            <a:spLocks noGrp="1"/>
          </p:cNvSpPr>
          <p:nvPr>
            <p:ph type="title"/>
          </p:nvPr>
        </p:nvSpPr>
        <p:spPr>
          <a:xfrm>
            <a:off x="900113" y="-315416"/>
            <a:ext cx="7027862" cy="1216025"/>
          </a:xfrm>
        </p:spPr>
        <p:txBody>
          <a:bodyPr/>
          <a:lstStyle/>
          <a:p>
            <a:endParaRPr lang="en-US"/>
          </a:p>
        </p:txBody>
      </p:sp>
    </p:spTree>
    <p:extLst>
      <p:ext uri="{BB962C8B-B14F-4D97-AF65-F5344CB8AC3E}">
        <p14:creationId xmlns:p14="http://schemas.microsoft.com/office/powerpoint/2010/main" val="420999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900113" y="304800"/>
            <a:ext cx="7027862" cy="1216025"/>
          </a:xfrm>
        </p:spPr>
        <p:txBody>
          <a:bodyPr anchor="t"/>
          <a:lstStyle/>
          <a:p>
            <a:r>
              <a:rPr lang="nl-NL" altLang="en-US" dirty="0" err="1"/>
              <a:t>Confirmatory</a:t>
            </a:r>
            <a:r>
              <a:rPr lang="nl-NL" altLang="en-US" dirty="0"/>
              <a:t> Factor Analysis (CFA)</a:t>
            </a:r>
            <a:endParaRPr lang="en-US" altLang="en-US" dirty="0"/>
          </a:p>
        </p:txBody>
      </p:sp>
      <p:sp>
        <p:nvSpPr>
          <p:cNvPr id="2" name="Content Placeholder 1"/>
          <p:cNvSpPr>
            <a:spLocks noGrp="1"/>
          </p:cNvSpPr>
          <p:nvPr>
            <p:ph idx="1"/>
          </p:nvPr>
        </p:nvSpPr>
        <p:spPr>
          <a:xfrm>
            <a:off x="900113" y="1752600"/>
            <a:ext cx="7416303" cy="4267200"/>
          </a:xfrm>
        </p:spPr>
        <p:txBody>
          <a:bodyPr/>
          <a:lstStyle/>
          <a:p>
            <a:pPr marL="0" indent="0">
              <a:buNone/>
            </a:pPr>
            <a:r>
              <a:rPr lang="en-US" sz="2400" b="1" dirty="0"/>
              <a:t>Let’s look at an example in R</a:t>
            </a:r>
          </a:p>
          <a:p>
            <a:pPr marL="0" indent="0">
              <a:buNone/>
            </a:pPr>
            <a:endParaRPr lang="en-US" sz="1200" b="1" dirty="0"/>
          </a:p>
          <a:p>
            <a:pPr marL="282575" indent="-282575" eaLnBrk="1" hangingPunct="1">
              <a:lnSpc>
                <a:spcPct val="95000"/>
              </a:lnSpc>
              <a:spcBef>
                <a:spcPct val="0"/>
              </a:spcBef>
              <a:buFontTx/>
              <a:buNone/>
              <a:tabLst>
                <a:tab pos="577850" algn="l"/>
              </a:tabLst>
            </a:pPr>
            <a:r>
              <a:rPr lang="en-US" sz="2400" dirty="0"/>
              <a:t>Use the </a:t>
            </a:r>
            <a:r>
              <a:rPr lang="en-US" sz="2400" dirty="0" err="1"/>
              <a:t>SVL_example.R</a:t>
            </a:r>
            <a:r>
              <a:rPr lang="en-US" sz="2400" dirty="0"/>
              <a:t> document from </a:t>
            </a:r>
            <a:r>
              <a:rPr lang="en-US" sz="2400" dirty="0" err="1"/>
              <a:t>github</a:t>
            </a:r>
            <a:endParaRPr lang="en-US" sz="2000" dirty="0"/>
          </a:p>
          <a:p>
            <a:pPr marL="282575" indent="-282575" eaLnBrk="1" hangingPunct="1">
              <a:lnSpc>
                <a:spcPct val="95000"/>
              </a:lnSpc>
              <a:spcBef>
                <a:spcPct val="0"/>
              </a:spcBef>
              <a:buFontTx/>
              <a:buNone/>
              <a:tabLst>
                <a:tab pos="577850" algn="l"/>
              </a:tabLst>
            </a:pPr>
            <a:endParaRPr lang="en-US" sz="700" dirty="0"/>
          </a:p>
          <a:p>
            <a:pPr marL="0" indent="0">
              <a:buNone/>
            </a:pPr>
            <a:endParaRPr lang="en-US" sz="2400" b="1" dirty="0"/>
          </a:p>
        </p:txBody>
      </p:sp>
      <p:sp>
        <p:nvSpPr>
          <p:cNvPr id="5" name="Rectangle 6"/>
          <p:cNvSpPr>
            <a:spLocks noGrp="1" noChangeArrowheads="1"/>
          </p:cNvSpPr>
          <p:nvPr>
            <p:ph type="sldNum" sz="quarter" idx="11"/>
          </p:nvPr>
        </p:nvSpPr>
        <p:spPr>
          <a:xfrm>
            <a:off x="7059613"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21</a:t>
            </a:fld>
            <a:endParaRPr lang="en-US" sz="1400" dirty="0">
              <a:solidFill>
                <a:srgbClr val="000000"/>
              </a:solidFill>
            </a:endParaRPr>
          </a:p>
        </p:txBody>
      </p:sp>
    </p:spTree>
    <p:extLst>
      <p:ext uri="{BB962C8B-B14F-4D97-AF65-F5344CB8AC3E}">
        <p14:creationId xmlns:p14="http://schemas.microsoft.com/office/powerpoint/2010/main" val="6800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6"/>
          <p:cNvSpPr>
            <a:spLocks noGrp="1" noChangeArrowheads="1"/>
          </p:cNvSpPr>
          <p:nvPr>
            <p:ph type="sldNum" sz="quarter" idx="11"/>
          </p:nvPr>
        </p:nvSpPr>
        <p:spPr>
          <a:xfrm>
            <a:off x="7131496" y="6165850"/>
            <a:ext cx="1905000" cy="528638"/>
          </a:xfrm>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22</a:t>
            </a:fld>
            <a:endParaRPr lang="en-US" sz="1400" dirty="0">
              <a:solidFill>
                <a:srgbClr val="000000"/>
              </a:solidFill>
            </a:endParaRPr>
          </a:p>
        </p:txBody>
      </p:sp>
      <p:sp>
        <p:nvSpPr>
          <p:cNvPr id="36" name="Rectangle 35"/>
          <p:cNvSpPr/>
          <p:nvPr/>
        </p:nvSpPr>
        <p:spPr bwMode="auto">
          <a:xfrm>
            <a:off x="5755080" y="5937225"/>
            <a:ext cx="3384376" cy="7479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a:xfrm>
            <a:off x="900113" y="304800"/>
            <a:ext cx="7027862" cy="1216025"/>
          </a:xfrm>
        </p:spPr>
        <p:txBody>
          <a:bodyPr anchor="t"/>
          <a:lstStyle/>
          <a:p>
            <a:r>
              <a:rPr lang="nl-NL" altLang="en-US" dirty="0" err="1"/>
              <a:t>Confirmatory</a:t>
            </a:r>
            <a:r>
              <a:rPr lang="nl-NL" altLang="en-US" dirty="0"/>
              <a:t> Factor Analysis (CFA)</a:t>
            </a:r>
            <a:endParaRPr lang="en-US" altLang="en-US" dirty="0"/>
          </a:p>
        </p:txBody>
      </p:sp>
      <p:sp>
        <p:nvSpPr>
          <p:cNvPr id="2" name="Content Placeholder 1"/>
          <p:cNvSpPr>
            <a:spLocks noGrp="1"/>
          </p:cNvSpPr>
          <p:nvPr>
            <p:ph idx="1"/>
          </p:nvPr>
        </p:nvSpPr>
        <p:spPr>
          <a:xfrm>
            <a:off x="900113" y="1752600"/>
            <a:ext cx="5544095" cy="4267200"/>
          </a:xfrm>
        </p:spPr>
        <p:txBody>
          <a:bodyPr/>
          <a:lstStyle/>
          <a:p>
            <a:pPr marL="446088" indent="-446088" eaLnBrk="1" hangingPunct="1">
              <a:spcBef>
                <a:spcPts val="600"/>
              </a:spcBef>
              <a:buFontTx/>
              <a:buNone/>
            </a:pPr>
            <a:r>
              <a:rPr lang="en-US" sz="1800" dirty="0"/>
              <a:t>1.     </a:t>
            </a:r>
            <a:r>
              <a:rPr lang="en-US" sz="1800" i="1" dirty="0">
                <a:solidFill>
                  <a:srgbClr val="0000FF"/>
                </a:solidFill>
              </a:rPr>
              <a:t>Model specification.</a:t>
            </a:r>
            <a:r>
              <a:rPr lang="en-US" sz="1800" dirty="0"/>
              <a:t> Make model (based on theory / previous research).</a:t>
            </a:r>
          </a:p>
          <a:p>
            <a:pPr marL="446088" indent="-446088" eaLnBrk="1" hangingPunct="1">
              <a:spcBef>
                <a:spcPts val="600"/>
              </a:spcBef>
              <a:buFontTx/>
              <a:buNone/>
            </a:pPr>
            <a:r>
              <a:rPr lang="en-US" sz="1800" dirty="0"/>
              <a:t>2.	</a:t>
            </a:r>
            <a:r>
              <a:rPr lang="en-US" sz="1800" i="1" dirty="0">
                <a:solidFill>
                  <a:srgbClr val="0000FF"/>
                </a:solidFill>
              </a:rPr>
              <a:t>Model identification.</a:t>
            </a:r>
            <a:r>
              <a:rPr lang="en-US" sz="1800" dirty="0"/>
              <a:t> Decide whether model can be estimated and/or tested.</a:t>
            </a:r>
          </a:p>
          <a:p>
            <a:pPr marL="446088" indent="-446088" eaLnBrk="1" hangingPunct="1">
              <a:spcBef>
                <a:spcPts val="600"/>
              </a:spcBef>
              <a:buFontTx/>
              <a:buNone/>
            </a:pPr>
            <a:r>
              <a:rPr lang="en-US" sz="1800" dirty="0"/>
              <a:t>3.	</a:t>
            </a:r>
            <a:r>
              <a:rPr lang="en-US" sz="1800" i="1" dirty="0">
                <a:solidFill>
                  <a:srgbClr val="0000FF"/>
                </a:solidFill>
              </a:rPr>
              <a:t>Parameter estimation.</a:t>
            </a:r>
            <a:r>
              <a:rPr lang="en-US" sz="1800" dirty="0"/>
              <a:t> Use data to estimate model coe</a:t>
            </a:r>
            <a:r>
              <a:rPr lang="en-US" altLang="ja-JP" sz="1800" dirty="0">
                <a:ea typeface="ＭＳ Ｐゴシック" pitchFamily="28" charset="-128"/>
              </a:rPr>
              <a:t>fficients (e.g. factor loadings), under (provisional) assumption that model is correct.</a:t>
            </a:r>
          </a:p>
          <a:p>
            <a:pPr marL="446088" indent="-446088" eaLnBrk="1" hangingPunct="1">
              <a:spcBef>
                <a:spcPts val="600"/>
              </a:spcBef>
              <a:buFontTx/>
              <a:buNone/>
            </a:pPr>
            <a:r>
              <a:rPr lang="en-US" altLang="ja-JP" sz="1800" dirty="0">
                <a:ea typeface="ＭＳ Ｐゴシック" pitchFamily="28" charset="-128"/>
              </a:rPr>
              <a:t>4.	</a:t>
            </a:r>
            <a:r>
              <a:rPr lang="en-US" sz="1800" i="1" dirty="0">
                <a:solidFill>
                  <a:srgbClr val="0000FF"/>
                </a:solidFill>
              </a:rPr>
              <a:t>Model evaluation.</a:t>
            </a:r>
            <a:r>
              <a:rPr lang="en-US" sz="1800" dirty="0"/>
              <a:t> Use data and parameter estimates for statistical tests + fit measures, to determine whether model is defensible.</a:t>
            </a:r>
          </a:p>
          <a:p>
            <a:pPr marL="446088" indent="-446088" eaLnBrk="1" hangingPunct="1">
              <a:spcBef>
                <a:spcPts val="600"/>
              </a:spcBef>
              <a:buClr>
                <a:schemeClr val="tx1"/>
              </a:buClr>
              <a:buAutoNum type="arabicPeriod" startAt="5"/>
            </a:pPr>
            <a:r>
              <a:rPr lang="en-US" sz="1800" i="1" dirty="0">
                <a:solidFill>
                  <a:srgbClr val="0000FF"/>
                </a:solidFill>
              </a:rPr>
              <a:t>Model respecification.</a:t>
            </a:r>
            <a:r>
              <a:rPr lang="en-US" sz="1800" dirty="0"/>
              <a:t> If model is not good enough, investigate how it can be improved (then repeat steps 2 to 4, and if necessary, step 5, and so on).</a:t>
            </a:r>
          </a:p>
          <a:p>
            <a:pPr marL="446088" indent="-446088" eaLnBrk="1" hangingPunct="1">
              <a:spcBef>
                <a:spcPts val="600"/>
              </a:spcBef>
              <a:buClr>
                <a:schemeClr val="tx1"/>
              </a:buClr>
              <a:buAutoNum type="arabicPeriod" startAt="5"/>
            </a:pPr>
            <a:r>
              <a:rPr lang="en-US" sz="1800" i="1" dirty="0">
                <a:solidFill>
                  <a:srgbClr val="0000FF"/>
                </a:solidFill>
              </a:rPr>
              <a:t>Model interpretation.</a:t>
            </a:r>
            <a:r>
              <a:rPr lang="en-US" sz="1800" dirty="0"/>
              <a:t> Describe results</a:t>
            </a:r>
          </a:p>
          <a:p>
            <a:pPr marL="0" indent="0">
              <a:buNone/>
            </a:pPr>
            <a:endParaRPr lang="en-US" sz="1800" b="1" dirty="0"/>
          </a:p>
        </p:txBody>
      </p:sp>
      <p:cxnSp>
        <p:nvCxnSpPr>
          <p:cNvPr id="10" name="Straight Arrow Connector 9"/>
          <p:cNvCxnSpPr/>
          <p:nvPr/>
        </p:nvCxnSpPr>
        <p:spPr bwMode="auto">
          <a:xfrm>
            <a:off x="7584054" y="1875746"/>
            <a:ext cx="0" cy="430904"/>
          </a:xfrm>
          <a:prstGeom prst="straightConnector1">
            <a:avLst/>
          </a:prstGeom>
          <a:noFill/>
          <a:ln w="19050" cap="flat" cmpd="sng" algn="ctr">
            <a:solidFill>
              <a:srgbClr val="0000FF"/>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7529606" y="1875746"/>
            <a:ext cx="1152128" cy="307777"/>
          </a:xfrm>
          <a:prstGeom prst="rect">
            <a:avLst/>
          </a:prstGeom>
          <a:noFill/>
        </p:spPr>
        <p:txBody>
          <a:bodyPr wrap="square" rtlCol="0">
            <a:spAutoFit/>
          </a:bodyPr>
          <a:lstStyle/>
          <a:p>
            <a:r>
              <a:rPr lang="en-US" sz="1400" i="1">
                <a:solidFill>
                  <a:srgbClr val="0000FF"/>
                </a:solidFill>
              </a:rPr>
              <a:t>Specification</a:t>
            </a:r>
            <a:endParaRPr lang="nl-NL" sz="1400" i="1">
              <a:solidFill>
                <a:srgbClr val="0000FF"/>
              </a:solidFill>
            </a:endParaRPr>
          </a:p>
        </p:txBody>
      </p:sp>
      <p:sp>
        <p:nvSpPr>
          <p:cNvPr id="12" name="Left Bracket 11"/>
          <p:cNvSpPr/>
          <p:nvPr/>
        </p:nvSpPr>
        <p:spPr bwMode="auto">
          <a:xfrm>
            <a:off x="6889752" y="2240992"/>
            <a:ext cx="112208" cy="1414386"/>
          </a:xfrm>
          <a:prstGeom prst="leftBracke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4" name="Arc 13"/>
          <p:cNvSpPr/>
          <p:nvPr/>
        </p:nvSpPr>
        <p:spPr bwMode="auto">
          <a:xfrm rot="17679876" flipH="1">
            <a:off x="6216152" y="2693789"/>
            <a:ext cx="2368234" cy="1162802"/>
          </a:xfrm>
          <a:prstGeom prst="arc">
            <a:avLst>
              <a:gd name="adj1" fmla="val 16200000"/>
              <a:gd name="adj2" fmla="val 83557"/>
            </a:avLst>
          </a:prstGeom>
          <a:noFill/>
          <a:ln w="19050" cap="flat" cmpd="sng" algn="ctr">
            <a:solidFill>
              <a:srgbClr val="0000FF"/>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5" name="TextBox 14"/>
          <p:cNvSpPr txBox="1"/>
          <p:nvPr/>
        </p:nvSpPr>
        <p:spPr>
          <a:xfrm>
            <a:off x="6633722" y="3723838"/>
            <a:ext cx="1152128" cy="307777"/>
          </a:xfrm>
          <a:prstGeom prst="rect">
            <a:avLst/>
          </a:prstGeom>
          <a:noFill/>
        </p:spPr>
        <p:txBody>
          <a:bodyPr wrap="square" rtlCol="0">
            <a:spAutoFit/>
          </a:bodyPr>
          <a:lstStyle/>
          <a:p>
            <a:pPr algn="l"/>
            <a:r>
              <a:rPr lang="en-US" sz="1400" i="1">
                <a:solidFill>
                  <a:srgbClr val="0000FF"/>
                </a:solidFill>
              </a:rPr>
              <a:t>Estimation</a:t>
            </a:r>
            <a:endParaRPr lang="nl-NL" sz="1400" i="1">
              <a:solidFill>
                <a:srgbClr val="0000FF"/>
              </a:solidFill>
            </a:endParaRPr>
          </a:p>
        </p:txBody>
      </p:sp>
      <p:sp>
        <p:nvSpPr>
          <p:cNvPr id="16" name="Left Bracket 15"/>
          <p:cNvSpPr/>
          <p:nvPr/>
        </p:nvSpPr>
        <p:spPr bwMode="auto">
          <a:xfrm flipH="1">
            <a:off x="8190356" y="3156212"/>
            <a:ext cx="119460" cy="1631924"/>
          </a:xfrm>
          <a:prstGeom prst="leftBracke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8" name="Arc 17"/>
          <p:cNvSpPr/>
          <p:nvPr/>
        </p:nvSpPr>
        <p:spPr bwMode="auto">
          <a:xfrm rot="3920124">
            <a:off x="6525764" y="3740694"/>
            <a:ext cx="2440826" cy="1243465"/>
          </a:xfrm>
          <a:prstGeom prst="arc">
            <a:avLst>
              <a:gd name="adj1" fmla="val 16200000"/>
              <a:gd name="adj2" fmla="val 83557"/>
            </a:avLst>
          </a:prstGeom>
          <a:noFill/>
          <a:ln w="19050" cap="flat" cmpd="sng" algn="ctr">
            <a:solidFill>
              <a:srgbClr val="0000FF"/>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22" name="TextBox 21"/>
          <p:cNvSpPr txBox="1"/>
          <p:nvPr/>
        </p:nvSpPr>
        <p:spPr>
          <a:xfrm>
            <a:off x="7487431" y="4865994"/>
            <a:ext cx="1152128" cy="307777"/>
          </a:xfrm>
          <a:prstGeom prst="rect">
            <a:avLst/>
          </a:prstGeom>
          <a:noFill/>
        </p:spPr>
        <p:txBody>
          <a:bodyPr wrap="square" rtlCol="0">
            <a:spAutoFit/>
          </a:bodyPr>
          <a:lstStyle/>
          <a:p>
            <a:r>
              <a:rPr lang="en-US" sz="1400" i="1">
                <a:solidFill>
                  <a:srgbClr val="0000FF"/>
                </a:solidFill>
              </a:rPr>
              <a:t>Evaluation</a:t>
            </a:r>
            <a:endParaRPr lang="nl-NL" sz="1400" i="1">
              <a:solidFill>
                <a:srgbClr val="0000FF"/>
              </a:solidFill>
            </a:endParaRPr>
          </a:p>
        </p:txBody>
      </p:sp>
      <p:sp>
        <p:nvSpPr>
          <p:cNvPr id="24" name="Rectangle 23"/>
          <p:cNvSpPr/>
          <p:nvPr/>
        </p:nvSpPr>
        <p:spPr>
          <a:xfrm>
            <a:off x="6962470" y="4130203"/>
            <a:ext cx="1287616" cy="553998"/>
          </a:xfrm>
          <a:prstGeom prst="rect">
            <a:avLst/>
          </a:prstGeom>
          <a:solidFill>
            <a:schemeClr val="bg1"/>
          </a:solidFill>
          <a:ln w="28575">
            <a:solidFill>
              <a:schemeClr val="tx1"/>
            </a:solidFill>
          </a:ln>
        </p:spPr>
        <p:txBody>
          <a:bodyPr wrap="square" anchor="ctr">
            <a:spAutoFit/>
          </a:bodyPr>
          <a:lstStyle/>
          <a:p>
            <a:pPr>
              <a:lnSpc>
                <a:spcPts val="1800"/>
              </a:lnSpc>
            </a:pPr>
            <a:r>
              <a:rPr lang="en-US" sz="2000"/>
              <a:t>Parameter estimates</a:t>
            </a:r>
            <a:endParaRPr lang="nl-NL" sz="2000"/>
          </a:p>
        </p:txBody>
      </p:sp>
      <p:sp>
        <p:nvSpPr>
          <p:cNvPr id="25" name="Rectangle 24"/>
          <p:cNvSpPr/>
          <p:nvPr/>
        </p:nvSpPr>
        <p:spPr>
          <a:xfrm>
            <a:off x="7007990" y="5264235"/>
            <a:ext cx="1192762" cy="553998"/>
          </a:xfrm>
          <a:prstGeom prst="rect">
            <a:avLst/>
          </a:prstGeom>
          <a:solidFill>
            <a:schemeClr val="bg1"/>
          </a:solidFill>
          <a:ln w="28575">
            <a:solidFill>
              <a:schemeClr val="tx1"/>
            </a:solidFill>
          </a:ln>
        </p:spPr>
        <p:txBody>
          <a:bodyPr wrap="none" anchor="ctr">
            <a:spAutoFit/>
          </a:bodyPr>
          <a:lstStyle/>
          <a:p>
            <a:pPr>
              <a:lnSpc>
                <a:spcPts val="1800"/>
              </a:lnSpc>
            </a:pPr>
            <a:r>
              <a:rPr lang="en-US" sz="2000" dirty="0"/>
              <a:t>Test / fit</a:t>
            </a:r>
          </a:p>
          <a:p>
            <a:pPr>
              <a:lnSpc>
                <a:spcPts val="1800"/>
              </a:lnSpc>
            </a:pPr>
            <a:r>
              <a:rPr lang="en-US" sz="2000" dirty="0"/>
              <a:t>measures</a:t>
            </a:r>
            <a:endParaRPr lang="nl-NL" sz="2000" dirty="0"/>
          </a:p>
        </p:txBody>
      </p:sp>
      <p:sp>
        <p:nvSpPr>
          <p:cNvPr id="26" name="Rectangle 25"/>
          <p:cNvSpPr/>
          <p:nvPr/>
        </p:nvSpPr>
        <p:spPr>
          <a:xfrm>
            <a:off x="7165791" y="3225565"/>
            <a:ext cx="897704" cy="323165"/>
          </a:xfrm>
          <a:prstGeom prst="rect">
            <a:avLst/>
          </a:prstGeom>
          <a:solidFill>
            <a:schemeClr val="bg1"/>
          </a:solidFill>
          <a:ln w="28575">
            <a:solidFill>
              <a:schemeClr val="tx1"/>
            </a:solidFill>
          </a:ln>
        </p:spPr>
        <p:txBody>
          <a:bodyPr wrap="square" anchor="ctr">
            <a:spAutoFit/>
          </a:bodyPr>
          <a:lstStyle/>
          <a:p>
            <a:pPr>
              <a:lnSpc>
                <a:spcPts val="1800"/>
              </a:lnSpc>
            </a:pPr>
            <a:r>
              <a:rPr lang="en-US" sz="2000"/>
              <a:t>Data</a:t>
            </a:r>
            <a:endParaRPr lang="nl-NL" sz="2000"/>
          </a:p>
        </p:txBody>
      </p:sp>
      <p:sp>
        <p:nvSpPr>
          <p:cNvPr id="27" name="Rectangle 26"/>
          <p:cNvSpPr/>
          <p:nvPr/>
        </p:nvSpPr>
        <p:spPr>
          <a:xfrm>
            <a:off x="7007990" y="1254292"/>
            <a:ext cx="1152128" cy="553998"/>
          </a:xfrm>
          <a:prstGeom prst="rect">
            <a:avLst/>
          </a:prstGeom>
          <a:solidFill>
            <a:schemeClr val="bg1"/>
          </a:solidFill>
          <a:ln w="25400">
            <a:solidFill>
              <a:schemeClr val="tx1"/>
            </a:solidFill>
          </a:ln>
        </p:spPr>
        <p:txBody>
          <a:bodyPr wrap="square" anchor="ctr">
            <a:spAutoFit/>
          </a:bodyPr>
          <a:lstStyle/>
          <a:p>
            <a:pPr>
              <a:lnSpc>
                <a:spcPts val="1800"/>
              </a:lnSpc>
            </a:pPr>
            <a:r>
              <a:rPr lang="en-US" sz="2000" dirty="0"/>
              <a:t>Theory / research</a:t>
            </a:r>
            <a:endParaRPr lang="nl-NL" sz="2000" dirty="0"/>
          </a:p>
        </p:txBody>
      </p:sp>
      <p:sp>
        <p:nvSpPr>
          <p:cNvPr id="28" name="Rectangle 27"/>
          <p:cNvSpPr/>
          <p:nvPr/>
        </p:nvSpPr>
        <p:spPr>
          <a:xfrm>
            <a:off x="7165791" y="2365708"/>
            <a:ext cx="1024565" cy="323165"/>
          </a:xfrm>
          <a:prstGeom prst="rect">
            <a:avLst/>
          </a:prstGeom>
          <a:solidFill>
            <a:schemeClr val="bg1"/>
          </a:solidFill>
          <a:ln w="28575">
            <a:solidFill>
              <a:schemeClr val="tx1"/>
            </a:solidFill>
          </a:ln>
        </p:spPr>
        <p:txBody>
          <a:bodyPr wrap="square" anchor="b">
            <a:spAutoFit/>
          </a:bodyPr>
          <a:lstStyle/>
          <a:p>
            <a:pPr>
              <a:lnSpc>
                <a:spcPts val="1800"/>
              </a:lnSpc>
            </a:pPr>
            <a:r>
              <a:rPr lang="en-US" sz="2000"/>
              <a:t>Model</a:t>
            </a:r>
            <a:endParaRPr lang="nl-NL" sz="2000"/>
          </a:p>
        </p:txBody>
      </p:sp>
      <p:sp>
        <p:nvSpPr>
          <p:cNvPr id="29" name="Rectangle 28"/>
          <p:cNvSpPr/>
          <p:nvPr/>
        </p:nvSpPr>
        <p:spPr>
          <a:xfrm>
            <a:off x="6651577" y="6418203"/>
            <a:ext cx="1864955" cy="323165"/>
          </a:xfrm>
          <a:prstGeom prst="rect">
            <a:avLst/>
          </a:prstGeom>
          <a:solidFill>
            <a:schemeClr val="bg1"/>
          </a:solidFill>
          <a:ln w="28575">
            <a:solidFill>
              <a:schemeClr val="tx1"/>
            </a:solidFill>
          </a:ln>
        </p:spPr>
        <p:txBody>
          <a:bodyPr wrap="none" anchor="ctr">
            <a:spAutoFit/>
          </a:bodyPr>
          <a:lstStyle/>
          <a:p>
            <a:pPr>
              <a:lnSpc>
                <a:spcPts val="1800"/>
              </a:lnSpc>
            </a:pPr>
            <a:r>
              <a:rPr lang="en-US" sz="2000" dirty="0"/>
              <a:t>Describe results</a:t>
            </a:r>
            <a:endParaRPr lang="nl-NL" sz="2000" dirty="0"/>
          </a:p>
        </p:txBody>
      </p:sp>
      <p:sp>
        <p:nvSpPr>
          <p:cNvPr id="30" name="Arc 29"/>
          <p:cNvSpPr/>
          <p:nvPr/>
        </p:nvSpPr>
        <p:spPr bwMode="auto">
          <a:xfrm rot="18201905">
            <a:off x="8237885" y="2356643"/>
            <a:ext cx="233650" cy="233652"/>
          </a:xfrm>
          <a:prstGeom prst="arc">
            <a:avLst>
              <a:gd name="adj1" fmla="val 16200000"/>
              <a:gd name="adj2" fmla="val 12442662"/>
            </a:avLst>
          </a:prstGeom>
          <a:noFill/>
          <a:ln w="19050" cap="flat" cmpd="sng" algn="ctr">
            <a:solidFill>
              <a:srgbClr val="0000FF"/>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cxnSp>
        <p:nvCxnSpPr>
          <p:cNvPr id="31" name="Straight Arrow Connector 30"/>
          <p:cNvCxnSpPr/>
          <p:nvPr/>
        </p:nvCxnSpPr>
        <p:spPr bwMode="auto">
          <a:xfrm>
            <a:off x="7617582" y="5905202"/>
            <a:ext cx="0" cy="430904"/>
          </a:xfrm>
          <a:prstGeom prst="straightConnector1">
            <a:avLst/>
          </a:prstGeom>
          <a:noFill/>
          <a:ln w="19050" cap="flat" cmpd="sng" algn="ctr">
            <a:solidFill>
              <a:srgbClr val="0000FF"/>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Arc 31"/>
          <p:cNvSpPr/>
          <p:nvPr/>
        </p:nvSpPr>
        <p:spPr bwMode="auto">
          <a:xfrm rot="20640971" flipV="1">
            <a:off x="6439517" y="2435673"/>
            <a:ext cx="2648471" cy="3198735"/>
          </a:xfrm>
          <a:prstGeom prst="arc">
            <a:avLst>
              <a:gd name="adj1" fmla="val 16200000"/>
              <a:gd name="adj2" fmla="val 3017998"/>
            </a:avLst>
          </a:prstGeom>
          <a:noFill/>
          <a:ln w="19050" cap="flat" cmpd="sng" algn="ctr">
            <a:solidFill>
              <a:srgbClr val="0000FF"/>
            </a:solidFill>
            <a:prstDash val="solid"/>
            <a:round/>
            <a:headEnd type="none" w="med" len="me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33" name="TextBox 32"/>
          <p:cNvSpPr txBox="1"/>
          <p:nvPr/>
        </p:nvSpPr>
        <p:spPr>
          <a:xfrm>
            <a:off x="7834682" y="5850420"/>
            <a:ext cx="1345830" cy="523220"/>
          </a:xfrm>
          <a:prstGeom prst="rect">
            <a:avLst/>
          </a:prstGeom>
          <a:solidFill>
            <a:schemeClr val="bg1"/>
          </a:solidFill>
        </p:spPr>
        <p:txBody>
          <a:bodyPr wrap="square" rtlCol="0">
            <a:spAutoFit/>
          </a:bodyPr>
          <a:lstStyle/>
          <a:p>
            <a:r>
              <a:rPr lang="en-US" sz="1400" i="1" u="sng" dirty="0">
                <a:solidFill>
                  <a:srgbClr val="0000FF"/>
                </a:solidFill>
              </a:rPr>
              <a:t>If not OK</a:t>
            </a:r>
            <a:r>
              <a:rPr lang="en-US" sz="1400" i="1" dirty="0">
                <a:solidFill>
                  <a:srgbClr val="0000FF"/>
                </a:solidFill>
              </a:rPr>
              <a:t>.</a:t>
            </a:r>
          </a:p>
          <a:p>
            <a:r>
              <a:rPr lang="en-US" sz="1400" i="1" dirty="0">
                <a:solidFill>
                  <a:srgbClr val="0000FF"/>
                </a:solidFill>
              </a:rPr>
              <a:t>Respecification</a:t>
            </a:r>
            <a:endParaRPr lang="nl-NL" sz="1400" i="1" dirty="0">
              <a:solidFill>
                <a:srgbClr val="0000FF"/>
              </a:solidFill>
            </a:endParaRPr>
          </a:p>
        </p:txBody>
      </p:sp>
      <p:sp>
        <p:nvSpPr>
          <p:cNvPr id="34" name="TextBox 33"/>
          <p:cNvSpPr txBox="1"/>
          <p:nvPr/>
        </p:nvSpPr>
        <p:spPr>
          <a:xfrm>
            <a:off x="5911096" y="5850420"/>
            <a:ext cx="1489173" cy="523220"/>
          </a:xfrm>
          <a:prstGeom prst="rect">
            <a:avLst/>
          </a:prstGeom>
          <a:solidFill>
            <a:schemeClr val="bg1"/>
          </a:solidFill>
        </p:spPr>
        <p:txBody>
          <a:bodyPr wrap="square" rtlCol="0">
            <a:spAutoFit/>
          </a:bodyPr>
          <a:lstStyle/>
          <a:p>
            <a:pPr algn="l"/>
            <a:r>
              <a:rPr lang="en-US" sz="1400" i="1" u="sng" dirty="0">
                <a:solidFill>
                  <a:srgbClr val="0000FF"/>
                </a:solidFill>
              </a:rPr>
              <a:t>If OK</a:t>
            </a:r>
            <a:r>
              <a:rPr lang="en-US" sz="1400" i="1" dirty="0">
                <a:solidFill>
                  <a:srgbClr val="0000FF"/>
                </a:solidFill>
              </a:rPr>
              <a:t>. </a:t>
            </a:r>
          </a:p>
          <a:p>
            <a:pPr algn="l"/>
            <a:r>
              <a:rPr lang="en-US" sz="1400" i="1" dirty="0">
                <a:solidFill>
                  <a:srgbClr val="0000FF"/>
                </a:solidFill>
              </a:rPr>
              <a:t>Interpretation</a:t>
            </a:r>
            <a:endParaRPr lang="nl-NL" sz="1400" i="1" dirty="0">
              <a:solidFill>
                <a:srgbClr val="0000FF"/>
              </a:solidFill>
            </a:endParaRPr>
          </a:p>
        </p:txBody>
      </p:sp>
    </p:spTree>
    <p:extLst>
      <p:ext uri="{BB962C8B-B14F-4D97-AF65-F5344CB8AC3E}">
        <p14:creationId xmlns:p14="http://schemas.microsoft.com/office/powerpoint/2010/main" val="346053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1" grpId="0"/>
      <p:bldP spid="12" grpId="0" animBg="1"/>
      <p:bldP spid="14" grpId="0" animBg="1"/>
      <p:bldP spid="15" grpId="0"/>
      <p:bldP spid="16" grpId="0" animBg="1"/>
      <p:bldP spid="18" grpId="0" animBg="1"/>
      <p:bldP spid="22" grpId="0"/>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1: Model </a:t>
            </a:r>
            <a:r>
              <a:rPr lang="nl-NL" altLang="en-US" dirty="0" err="1"/>
              <a:t>specification</a:t>
            </a:r>
            <a:endParaRPr lang="en-US" altLang="en-US" dirty="0"/>
          </a:p>
        </p:txBody>
      </p:sp>
      <p:sp>
        <p:nvSpPr>
          <p:cNvPr id="3" name="Content Placeholder 2"/>
          <p:cNvSpPr>
            <a:spLocks noGrp="1"/>
          </p:cNvSpPr>
          <p:nvPr>
            <p:ph idx="1"/>
          </p:nvPr>
        </p:nvSpPr>
        <p:spPr/>
        <p:txBody>
          <a:bodyPr/>
          <a:lstStyle/>
          <a:p>
            <a:pPr marL="0" indent="0">
              <a:buNone/>
            </a:pPr>
            <a:r>
              <a:rPr lang="nl-NL" b="1" dirty="0" err="1"/>
              <a:t>Theory</a:t>
            </a:r>
            <a:r>
              <a:rPr lang="nl-NL" b="1" dirty="0"/>
              <a:t> </a:t>
            </a:r>
            <a:r>
              <a:rPr lang="en-US" b="1" dirty="0">
                <a:sym typeface="Symbol" pitchFamily="28" charset="2"/>
              </a:rPr>
              <a:t> </a:t>
            </a:r>
            <a:r>
              <a:rPr lang="nl-NL" b="1" dirty="0"/>
              <a:t>Model</a:t>
            </a:r>
          </a:p>
          <a:p>
            <a:pPr marL="0" indent="0">
              <a:buNone/>
            </a:pPr>
            <a:endParaRPr lang="nl-NL" sz="1200" b="1" dirty="0"/>
          </a:p>
          <a:p>
            <a:r>
              <a:rPr lang="nl-NL" dirty="0" err="1"/>
              <a:t>What</a:t>
            </a:r>
            <a:r>
              <a:rPr lang="nl-NL" dirty="0"/>
              <a:t> concept are we </a:t>
            </a:r>
            <a:r>
              <a:rPr lang="nl-NL" dirty="0" err="1"/>
              <a:t>measuring</a:t>
            </a:r>
            <a:r>
              <a:rPr lang="nl-NL" dirty="0"/>
              <a:t>?</a:t>
            </a:r>
          </a:p>
          <a:p>
            <a:r>
              <a:rPr lang="nl-NL" dirty="0"/>
              <a:t>How </a:t>
            </a:r>
            <a:r>
              <a:rPr lang="nl-NL" dirty="0" err="1"/>
              <a:t>many</a:t>
            </a:r>
            <a:r>
              <a:rPr lang="nl-NL" dirty="0"/>
              <a:t> </a:t>
            </a:r>
            <a:r>
              <a:rPr lang="nl-NL" dirty="0" err="1"/>
              <a:t>dimensions</a:t>
            </a:r>
            <a:r>
              <a:rPr lang="nl-NL" dirty="0"/>
              <a:t>?</a:t>
            </a:r>
          </a:p>
          <a:p>
            <a:pPr lvl="1"/>
            <a:r>
              <a:rPr lang="nl-NL" dirty="0"/>
              <a:t>How </a:t>
            </a:r>
            <a:r>
              <a:rPr lang="nl-NL" dirty="0" err="1"/>
              <a:t>many</a:t>
            </a:r>
            <a:r>
              <a:rPr lang="nl-NL" dirty="0"/>
              <a:t> / </a:t>
            </a:r>
            <a:r>
              <a:rPr lang="nl-NL" dirty="0" err="1"/>
              <a:t>what</a:t>
            </a:r>
            <a:r>
              <a:rPr lang="nl-NL" dirty="0"/>
              <a:t> </a:t>
            </a:r>
            <a:r>
              <a:rPr lang="nl-NL" dirty="0" err="1"/>
              <a:t>aspects</a:t>
            </a:r>
            <a:r>
              <a:rPr lang="nl-NL" dirty="0"/>
              <a:t> of </a:t>
            </a:r>
            <a:r>
              <a:rPr lang="nl-NL" dirty="0" err="1"/>
              <a:t>the</a:t>
            </a:r>
            <a:r>
              <a:rPr lang="nl-NL" dirty="0"/>
              <a:t> concept?</a:t>
            </a:r>
          </a:p>
          <a:p>
            <a:r>
              <a:rPr lang="nl-NL" dirty="0" err="1"/>
              <a:t>Which</a:t>
            </a:r>
            <a:r>
              <a:rPr lang="nl-NL" dirty="0"/>
              <a:t> item loads on </a:t>
            </a:r>
            <a:r>
              <a:rPr lang="nl-NL" dirty="0" err="1"/>
              <a:t>which</a:t>
            </a:r>
            <a:r>
              <a:rPr lang="nl-NL" dirty="0"/>
              <a:t> </a:t>
            </a:r>
            <a:r>
              <a:rPr lang="nl-NL" dirty="0" err="1"/>
              <a:t>dimension</a:t>
            </a:r>
            <a:r>
              <a:rPr lang="nl-NL" dirty="0"/>
              <a:t>?</a:t>
            </a:r>
          </a:p>
          <a:p>
            <a:pPr lvl="1"/>
            <a:r>
              <a:rPr lang="nl-NL" dirty="0" err="1"/>
              <a:t>What</a:t>
            </a:r>
            <a:r>
              <a:rPr lang="nl-NL" dirty="0"/>
              <a:t> aspect does </a:t>
            </a:r>
            <a:r>
              <a:rPr lang="nl-NL" dirty="0" err="1"/>
              <a:t>the</a:t>
            </a:r>
            <a:r>
              <a:rPr lang="nl-NL" dirty="0"/>
              <a:t> item </a:t>
            </a:r>
            <a:r>
              <a:rPr lang="nl-NL" dirty="0" err="1"/>
              <a:t>measure</a:t>
            </a:r>
            <a:r>
              <a:rPr lang="nl-NL" dirty="0"/>
              <a:t>?</a:t>
            </a:r>
            <a:endParaRPr lang="en-US" dirty="0"/>
          </a:p>
        </p:txBody>
      </p:sp>
      <p:sp>
        <p:nvSpPr>
          <p:cNvPr id="8195" name="Slide Number Placeholder 3"/>
          <p:cNvSpPr>
            <a:spLocks noGrp="1"/>
          </p:cNvSpPr>
          <p:nvPr>
            <p:ph type="sldNum" sz="quarter" idx="11"/>
          </p:nvPr>
        </p:nvSpPr>
        <p:spPr>
          <a:noFill/>
        </p:spPr>
        <p:txBody>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a:spcBef>
                <a:spcPct val="0"/>
              </a:spcBef>
              <a:buSzTx/>
              <a:buFontTx/>
              <a:buNone/>
            </a:pPr>
            <a:fld id="{74922B09-DDA0-468A-A165-F1C7C6C0F4DE}" type="slidenum">
              <a:rPr lang="en-US" altLang="en-US" sz="1000">
                <a:solidFill>
                  <a:srgbClr val="BC0031"/>
                </a:solidFill>
                <a:latin typeface="Arial" charset="0"/>
              </a:rPr>
              <a:pPr>
                <a:spcBef>
                  <a:spcPct val="0"/>
                </a:spcBef>
                <a:buSzTx/>
                <a:buFontTx/>
                <a:buNone/>
              </a:pPr>
              <a:t>23</a:t>
            </a:fld>
            <a:endParaRPr lang="en-US" altLang="en-US" sz="1000">
              <a:latin typeface="Arial" charset="0"/>
            </a:endParaRPr>
          </a:p>
        </p:txBody>
      </p:sp>
    </p:spTree>
    <p:extLst>
      <p:ext uri="{BB962C8B-B14F-4D97-AF65-F5344CB8AC3E}">
        <p14:creationId xmlns:p14="http://schemas.microsoft.com/office/powerpoint/2010/main" val="358483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1: Model </a:t>
            </a:r>
            <a:r>
              <a:rPr lang="nl-NL" altLang="en-US" dirty="0" err="1"/>
              <a:t>specification</a:t>
            </a:r>
            <a:endParaRPr lang="en-US" altLang="en-US" dirty="0"/>
          </a:p>
        </p:txBody>
      </p:sp>
      <p:sp>
        <p:nvSpPr>
          <p:cNvPr id="3" name="Content Placeholder 2"/>
          <p:cNvSpPr>
            <a:spLocks noGrp="1"/>
          </p:cNvSpPr>
          <p:nvPr>
            <p:ph idx="1"/>
          </p:nvPr>
        </p:nvSpPr>
        <p:spPr/>
        <p:txBody>
          <a:bodyPr/>
          <a:lstStyle/>
          <a:p>
            <a:pPr marL="0" indent="0">
              <a:buNone/>
            </a:pPr>
            <a:r>
              <a:rPr lang="nl-NL" b="1" dirty="0" err="1"/>
              <a:t>Theory</a:t>
            </a:r>
            <a:r>
              <a:rPr lang="nl-NL" b="1" dirty="0"/>
              <a:t> </a:t>
            </a:r>
            <a:r>
              <a:rPr lang="en-US" b="1" dirty="0">
                <a:sym typeface="Symbol" pitchFamily="28" charset="2"/>
              </a:rPr>
              <a:t> </a:t>
            </a:r>
            <a:r>
              <a:rPr lang="nl-NL" b="1" dirty="0"/>
              <a:t>Model</a:t>
            </a:r>
          </a:p>
          <a:p>
            <a:pPr marL="0" indent="0">
              <a:buNone/>
            </a:pPr>
            <a:endParaRPr lang="nl-NL" sz="1200" b="1" dirty="0"/>
          </a:p>
          <a:p>
            <a:r>
              <a:rPr lang="nl-NL" dirty="0" err="1"/>
              <a:t>What</a:t>
            </a:r>
            <a:r>
              <a:rPr lang="nl-NL" dirty="0"/>
              <a:t> concept are we </a:t>
            </a:r>
            <a:r>
              <a:rPr lang="nl-NL" dirty="0" err="1"/>
              <a:t>measuring</a:t>
            </a:r>
            <a:r>
              <a:rPr lang="nl-NL" dirty="0"/>
              <a:t>?</a:t>
            </a:r>
          </a:p>
          <a:p>
            <a:r>
              <a:rPr lang="nl-NL" dirty="0"/>
              <a:t>How </a:t>
            </a:r>
            <a:r>
              <a:rPr lang="nl-NL" dirty="0" err="1"/>
              <a:t>many</a:t>
            </a:r>
            <a:r>
              <a:rPr lang="nl-NL" dirty="0"/>
              <a:t> </a:t>
            </a:r>
            <a:r>
              <a:rPr lang="nl-NL" dirty="0" err="1"/>
              <a:t>dimensions</a:t>
            </a:r>
            <a:r>
              <a:rPr lang="nl-NL" dirty="0"/>
              <a:t>?</a:t>
            </a:r>
          </a:p>
          <a:p>
            <a:pPr lvl="1"/>
            <a:r>
              <a:rPr lang="nl-NL" dirty="0"/>
              <a:t>How </a:t>
            </a:r>
            <a:r>
              <a:rPr lang="nl-NL" dirty="0" err="1"/>
              <a:t>many</a:t>
            </a:r>
            <a:r>
              <a:rPr lang="nl-NL" dirty="0"/>
              <a:t> / </a:t>
            </a:r>
            <a:r>
              <a:rPr lang="nl-NL" dirty="0" err="1"/>
              <a:t>what</a:t>
            </a:r>
            <a:r>
              <a:rPr lang="nl-NL" dirty="0"/>
              <a:t> </a:t>
            </a:r>
            <a:r>
              <a:rPr lang="nl-NL" dirty="0" err="1"/>
              <a:t>aspects</a:t>
            </a:r>
            <a:r>
              <a:rPr lang="nl-NL" dirty="0"/>
              <a:t> of </a:t>
            </a:r>
            <a:r>
              <a:rPr lang="nl-NL" dirty="0" err="1"/>
              <a:t>the</a:t>
            </a:r>
            <a:r>
              <a:rPr lang="nl-NL" dirty="0"/>
              <a:t> concept?</a:t>
            </a:r>
          </a:p>
          <a:p>
            <a:r>
              <a:rPr lang="nl-NL" dirty="0" err="1"/>
              <a:t>Which</a:t>
            </a:r>
            <a:r>
              <a:rPr lang="nl-NL" dirty="0"/>
              <a:t> item loads on </a:t>
            </a:r>
            <a:r>
              <a:rPr lang="nl-NL" dirty="0" err="1"/>
              <a:t>which</a:t>
            </a:r>
            <a:r>
              <a:rPr lang="nl-NL" dirty="0"/>
              <a:t> </a:t>
            </a:r>
            <a:r>
              <a:rPr lang="nl-NL" dirty="0" err="1"/>
              <a:t>dimension</a:t>
            </a:r>
            <a:r>
              <a:rPr lang="nl-NL" dirty="0"/>
              <a:t>?</a:t>
            </a:r>
          </a:p>
          <a:p>
            <a:pPr lvl="1"/>
            <a:r>
              <a:rPr lang="nl-NL" dirty="0" err="1"/>
              <a:t>What</a:t>
            </a:r>
            <a:r>
              <a:rPr lang="nl-NL" dirty="0"/>
              <a:t> aspect does </a:t>
            </a:r>
            <a:r>
              <a:rPr lang="nl-NL" dirty="0" err="1"/>
              <a:t>the</a:t>
            </a:r>
            <a:r>
              <a:rPr lang="nl-NL" dirty="0"/>
              <a:t> item </a:t>
            </a:r>
            <a:r>
              <a:rPr lang="nl-NL" dirty="0" err="1"/>
              <a:t>measure</a:t>
            </a:r>
            <a:r>
              <a:rPr lang="nl-NL" dirty="0"/>
              <a:t>?</a:t>
            </a:r>
            <a:endParaRPr lang="en-US" dirty="0"/>
          </a:p>
        </p:txBody>
      </p:sp>
      <p:sp>
        <p:nvSpPr>
          <p:cNvPr id="8195" name="Slide Number Placeholder 3"/>
          <p:cNvSpPr>
            <a:spLocks noGrp="1"/>
          </p:cNvSpPr>
          <p:nvPr>
            <p:ph type="sldNum" sz="quarter" idx="11"/>
          </p:nvPr>
        </p:nvSpPr>
        <p:spPr>
          <a:noFill/>
        </p:spPr>
        <p:txBody>
          <a:bodyPr/>
          <a:lstStyle>
            <a:lvl1pPr>
              <a:spcBef>
                <a:spcPct val="20000"/>
              </a:spcBef>
              <a:buSzPct val="60000"/>
              <a:buFont typeface="Wingdings 2" pitchFamily="18" charset="2"/>
              <a:buChar char="¢"/>
              <a:defRPr sz="2600">
                <a:solidFill>
                  <a:schemeClr val="tx1"/>
                </a:solidFill>
                <a:latin typeface="Cambria" pitchFamily="18" charset="0"/>
              </a:defRPr>
            </a:lvl1pPr>
            <a:lvl2pPr marL="742950" indent="-285750">
              <a:lnSpc>
                <a:spcPct val="150000"/>
              </a:lnSpc>
              <a:buSzPct val="60000"/>
              <a:buFont typeface="Wingdings 2" pitchFamily="18" charset="2"/>
              <a:buChar char="£"/>
              <a:defRPr sz="2600">
                <a:solidFill>
                  <a:schemeClr val="tx1"/>
                </a:solidFill>
                <a:latin typeface="Cambria" pitchFamily="18" charset="0"/>
              </a:defRPr>
            </a:lvl2pPr>
            <a:lvl3pPr marL="1143000" indent="-228600">
              <a:lnSpc>
                <a:spcPct val="150000"/>
              </a:lnSpc>
              <a:buSzPct val="80000"/>
              <a:buFont typeface="Wingdings 2" pitchFamily="18" charset="2"/>
              <a:buChar char=""/>
              <a:defRPr sz="2000">
                <a:solidFill>
                  <a:schemeClr val="tx1"/>
                </a:solidFill>
                <a:latin typeface="Cambria" pitchFamily="18" charset="0"/>
              </a:defRPr>
            </a:lvl3pPr>
            <a:lvl4pPr marL="1600200" indent="-228600">
              <a:lnSpc>
                <a:spcPct val="150000"/>
              </a:lnSpc>
              <a:buSzPct val="80000"/>
              <a:buFont typeface="Wingdings 2" pitchFamily="18" charset="2"/>
              <a:buChar char=""/>
              <a:defRPr sz="2000">
                <a:solidFill>
                  <a:schemeClr val="tx1"/>
                </a:solidFill>
                <a:latin typeface="Cambria" pitchFamily="18" charset="0"/>
              </a:defRPr>
            </a:lvl4pPr>
            <a:lvl5pPr marL="2057400" indent="-228600">
              <a:lnSpc>
                <a:spcPct val="150000"/>
              </a:lnSpc>
              <a:buSzPct val="80000"/>
              <a:buFont typeface="Wingdings 2" pitchFamily="18" charset="2"/>
              <a:buChar char="Ò"/>
              <a:defRPr sz="2000">
                <a:solidFill>
                  <a:schemeClr val="tx1"/>
                </a:solidFill>
                <a:latin typeface="Cambria" pitchFamily="18" charset="0"/>
              </a:defRPr>
            </a:lvl5pPr>
            <a:lvl6pPr marL="25146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29718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4290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3886200" indent="-2286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a:spcBef>
                <a:spcPct val="0"/>
              </a:spcBef>
              <a:buSzTx/>
              <a:buFontTx/>
              <a:buNone/>
            </a:pPr>
            <a:fld id="{74922B09-DDA0-468A-A165-F1C7C6C0F4DE}" type="slidenum">
              <a:rPr lang="en-US" altLang="en-US" sz="1000">
                <a:solidFill>
                  <a:srgbClr val="BC0031"/>
                </a:solidFill>
                <a:latin typeface="Arial" charset="0"/>
              </a:rPr>
              <a:pPr>
                <a:spcBef>
                  <a:spcPct val="0"/>
                </a:spcBef>
                <a:buSzTx/>
                <a:buFontTx/>
                <a:buNone/>
              </a:pPr>
              <a:t>24</a:t>
            </a:fld>
            <a:endParaRPr lang="en-US" altLang="en-US" sz="1000">
              <a:latin typeface="Arial" charset="0"/>
            </a:endParaRPr>
          </a:p>
        </p:txBody>
      </p:sp>
    </p:spTree>
    <p:extLst>
      <p:ext uri="{BB962C8B-B14F-4D97-AF65-F5344CB8AC3E}">
        <p14:creationId xmlns:p14="http://schemas.microsoft.com/office/powerpoint/2010/main" val="293956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630221" y="4897016"/>
            <a:ext cx="8112951" cy="1224136"/>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65" name="Rectangle 64"/>
          <p:cNvSpPr/>
          <p:nvPr/>
        </p:nvSpPr>
        <p:spPr bwMode="auto">
          <a:xfrm>
            <a:off x="635513" y="1043792"/>
            <a:ext cx="8112951" cy="891952"/>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 name="Oval 1"/>
          <p:cNvSpPr>
            <a:spLocks noChangeAspect="1"/>
          </p:cNvSpPr>
          <p:nvPr/>
        </p:nvSpPr>
        <p:spPr>
          <a:xfrm>
            <a:off x="1315482" y="1486249"/>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spcCol="0" rtlCol="0" anchor="ctr"/>
          <a:lstStyle/>
          <a:p>
            <a:pPr algn="ctr"/>
            <a:r>
              <a:rPr lang="nl-NL" sz="1400" b="1" dirty="0">
                <a:solidFill>
                  <a:srgbClr val="C00000"/>
                </a:solidFill>
              </a:rPr>
              <a:t>Motivation</a:t>
            </a:r>
          </a:p>
        </p:txBody>
      </p:sp>
      <p:sp>
        <p:nvSpPr>
          <p:cNvPr id="3" name="Oval 2"/>
          <p:cNvSpPr>
            <a:spLocks noChangeAspect="1"/>
          </p:cNvSpPr>
          <p:nvPr/>
        </p:nvSpPr>
        <p:spPr>
          <a:xfrm>
            <a:off x="4398230" y="1546941"/>
            <a:ext cx="1005082" cy="100508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spcCol="0" rtlCol="0" anchor="ctr"/>
          <a:lstStyle/>
          <a:p>
            <a:pPr algn="ctr"/>
            <a:r>
              <a:rPr lang="nl-NL" sz="1400" b="1" dirty="0">
                <a:solidFill>
                  <a:srgbClr val="00B050"/>
                </a:solidFill>
              </a:rPr>
              <a:t>Satisfaction</a:t>
            </a:r>
          </a:p>
        </p:txBody>
      </p:sp>
      <p:cxnSp>
        <p:nvCxnSpPr>
          <p:cNvPr id="4" name="Curved Connector 3"/>
          <p:cNvCxnSpPr>
            <a:cxnSpLocks/>
          </p:cNvCxnSpPr>
          <p:nvPr/>
        </p:nvCxnSpPr>
        <p:spPr>
          <a:xfrm rot="16200000" flipH="1">
            <a:off x="3344480" y="-9348"/>
            <a:ext cx="60692" cy="3051889"/>
          </a:xfrm>
          <a:prstGeom prst="curvedConnector3">
            <a:avLst>
              <a:gd name="adj1" fmla="val -376656"/>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a:spLocks/>
          </p:cNvSpPr>
          <p:nvPr/>
        </p:nvSpPr>
        <p:spPr>
          <a:xfrm>
            <a:off x="401082" y="4155709"/>
            <a:ext cx="650408" cy="6096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LO</a:t>
            </a:r>
          </a:p>
        </p:txBody>
      </p:sp>
      <p:sp>
        <p:nvSpPr>
          <p:cNvPr id="6" name="Rectangle 5"/>
          <p:cNvSpPr>
            <a:spLocks/>
          </p:cNvSpPr>
          <p:nvPr/>
        </p:nvSpPr>
        <p:spPr>
          <a:xfrm>
            <a:off x="1427074"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CO</a:t>
            </a:r>
          </a:p>
        </p:txBody>
      </p:sp>
      <p:sp>
        <p:nvSpPr>
          <p:cNvPr id="7" name="Rectangle 6"/>
          <p:cNvSpPr>
            <a:spLocks/>
          </p:cNvSpPr>
          <p:nvPr/>
        </p:nvSpPr>
        <p:spPr>
          <a:xfrm>
            <a:off x="2493874" y="4155709"/>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HM</a:t>
            </a:r>
          </a:p>
        </p:txBody>
      </p:sp>
      <p:sp>
        <p:nvSpPr>
          <p:cNvPr id="8" name="Rectangle 7"/>
          <p:cNvSpPr>
            <a:spLocks/>
          </p:cNvSpPr>
          <p:nvPr/>
        </p:nvSpPr>
        <p:spPr>
          <a:xfrm>
            <a:off x="3525282" y="4155709"/>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FU</a:t>
            </a:r>
          </a:p>
        </p:txBody>
      </p:sp>
      <p:sp>
        <p:nvSpPr>
          <p:cNvPr id="9" name="Rectangle 8"/>
          <p:cNvSpPr>
            <a:spLocks/>
          </p:cNvSpPr>
          <p:nvPr/>
        </p:nvSpPr>
        <p:spPr>
          <a:xfrm>
            <a:off x="4627474" y="4150793"/>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AC</a:t>
            </a:r>
          </a:p>
        </p:txBody>
      </p:sp>
      <p:sp>
        <p:nvSpPr>
          <p:cNvPr id="10" name="Rectangle 9"/>
          <p:cNvSpPr>
            <a:spLocks/>
          </p:cNvSpPr>
          <p:nvPr/>
        </p:nvSpPr>
        <p:spPr>
          <a:xfrm>
            <a:off x="5658882"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TE</a:t>
            </a:r>
          </a:p>
        </p:txBody>
      </p:sp>
      <p:sp>
        <p:nvSpPr>
          <p:cNvPr id="11" name="Oval 10"/>
          <p:cNvSpPr>
            <a:spLocks noChangeAspect="1"/>
          </p:cNvSpPr>
          <p:nvPr/>
        </p:nvSpPr>
        <p:spPr>
          <a:xfrm>
            <a:off x="420748" y="5377367"/>
            <a:ext cx="607142" cy="607142"/>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LO</a:t>
            </a:r>
            <a:endParaRPr lang="en-US" sz="2300" b="1" baseline="-25000" dirty="0">
              <a:solidFill>
                <a:schemeClr val="tx1"/>
              </a:solidFill>
            </a:endParaRPr>
          </a:p>
        </p:txBody>
      </p:sp>
      <p:sp>
        <p:nvSpPr>
          <p:cNvPr id="12" name="Oval 11"/>
          <p:cNvSpPr>
            <a:spLocks noChangeAspect="1"/>
          </p:cNvSpPr>
          <p:nvPr/>
        </p:nvSpPr>
        <p:spPr>
          <a:xfrm>
            <a:off x="1448219"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CO</a:t>
            </a:r>
            <a:endParaRPr lang="en-US" sz="2300" b="1" baseline="-25000" dirty="0">
              <a:solidFill>
                <a:schemeClr val="tx1"/>
              </a:solidFill>
            </a:endParaRPr>
          </a:p>
        </p:txBody>
      </p:sp>
      <p:sp>
        <p:nvSpPr>
          <p:cNvPr id="13" name="Oval 12"/>
          <p:cNvSpPr>
            <a:spLocks noChangeAspect="1"/>
          </p:cNvSpPr>
          <p:nvPr/>
        </p:nvSpPr>
        <p:spPr>
          <a:xfrm>
            <a:off x="2534682"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HM</a:t>
            </a:r>
            <a:endParaRPr lang="en-US" sz="2300" b="1" baseline="-25000" dirty="0">
              <a:solidFill>
                <a:schemeClr val="tx1"/>
              </a:solidFill>
            </a:endParaRPr>
          </a:p>
        </p:txBody>
      </p:sp>
      <p:sp>
        <p:nvSpPr>
          <p:cNvPr id="14" name="Oval 13"/>
          <p:cNvSpPr>
            <a:spLocks noChangeAspect="1"/>
          </p:cNvSpPr>
          <p:nvPr/>
        </p:nvSpPr>
        <p:spPr>
          <a:xfrm>
            <a:off x="3574443"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FU</a:t>
            </a:r>
            <a:endParaRPr lang="en-US" sz="2300" b="1" baseline="-25000" dirty="0">
              <a:solidFill>
                <a:schemeClr val="tx1"/>
              </a:solidFill>
            </a:endParaRPr>
          </a:p>
        </p:txBody>
      </p:sp>
      <p:sp>
        <p:nvSpPr>
          <p:cNvPr id="15" name="Oval 14"/>
          <p:cNvSpPr>
            <a:spLocks noChangeAspect="1"/>
          </p:cNvSpPr>
          <p:nvPr/>
        </p:nvSpPr>
        <p:spPr>
          <a:xfrm>
            <a:off x="4648128" y="5377367"/>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AC</a:t>
            </a:r>
            <a:endParaRPr lang="en-US" sz="2300" b="1" baseline="-25000" dirty="0">
              <a:solidFill>
                <a:schemeClr val="tx1"/>
              </a:solidFill>
            </a:endParaRPr>
          </a:p>
        </p:txBody>
      </p:sp>
      <p:sp>
        <p:nvSpPr>
          <p:cNvPr id="16" name="Oval 15"/>
          <p:cNvSpPr>
            <a:spLocks noChangeAspect="1"/>
          </p:cNvSpPr>
          <p:nvPr/>
        </p:nvSpPr>
        <p:spPr>
          <a:xfrm>
            <a:off x="6673540" y="5372451"/>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SE</a:t>
            </a:r>
            <a:endParaRPr lang="en-US" sz="2300" b="1" baseline="-25000" dirty="0">
              <a:solidFill>
                <a:schemeClr val="tx1"/>
              </a:solidFill>
            </a:endParaRPr>
          </a:p>
        </p:txBody>
      </p:sp>
      <p:cxnSp>
        <p:nvCxnSpPr>
          <p:cNvPr id="17" name="Straight Arrow Connector 16"/>
          <p:cNvCxnSpPr>
            <a:stCxn id="11" idx="0"/>
            <a:endCxn id="5" idx="2"/>
          </p:cNvCxnSpPr>
          <p:nvPr/>
        </p:nvCxnSpPr>
        <p:spPr>
          <a:xfrm flipV="1">
            <a:off x="724320" y="4765309"/>
            <a:ext cx="1967"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762601" y="4760393"/>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38005"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877765"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51701"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966923"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4"/>
          </p:cNvCxnSpPr>
          <p:nvPr/>
        </p:nvCxnSpPr>
        <p:spPr>
          <a:xfrm flipH="1">
            <a:off x="718424" y="2553049"/>
            <a:ext cx="1130458" cy="1611467"/>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4"/>
            <a:endCxn id="6" idx="0"/>
          </p:cNvCxnSpPr>
          <p:nvPr/>
        </p:nvCxnSpPr>
        <p:spPr>
          <a:xfrm flipH="1">
            <a:off x="1752278" y="2553049"/>
            <a:ext cx="96604" cy="160511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 idx="4"/>
            <a:endCxn id="7" idx="0"/>
          </p:cNvCxnSpPr>
          <p:nvPr/>
        </p:nvCxnSpPr>
        <p:spPr>
          <a:xfrm>
            <a:off x="1848882" y="2553049"/>
            <a:ext cx="970196" cy="160266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4"/>
            <a:endCxn id="8" idx="0"/>
          </p:cNvCxnSpPr>
          <p:nvPr/>
        </p:nvCxnSpPr>
        <p:spPr>
          <a:xfrm flipH="1">
            <a:off x="3850486" y="2552023"/>
            <a:ext cx="1050285" cy="160368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 idx="4"/>
            <a:endCxn id="9" idx="0"/>
          </p:cNvCxnSpPr>
          <p:nvPr/>
        </p:nvCxnSpPr>
        <p:spPr>
          <a:xfrm>
            <a:off x="4900771" y="2552023"/>
            <a:ext cx="51907" cy="15987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4"/>
            <a:endCxn id="10" idx="0"/>
          </p:cNvCxnSpPr>
          <p:nvPr/>
        </p:nvCxnSpPr>
        <p:spPr>
          <a:xfrm>
            <a:off x="4900771" y="2552023"/>
            <a:ext cx="1083315" cy="160614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5700668" y="5382283"/>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TE</a:t>
            </a:r>
            <a:endParaRPr lang="en-US" sz="2300" b="1" baseline="-25000" dirty="0">
              <a:solidFill>
                <a:schemeClr val="tx1"/>
              </a:solidFill>
            </a:endParaRPr>
          </a:p>
        </p:txBody>
      </p:sp>
      <p:cxnSp>
        <p:nvCxnSpPr>
          <p:cNvPr id="30" name="Straight Arrow Connector 29"/>
          <p:cNvCxnSpPr/>
          <p:nvPr/>
        </p:nvCxnSpPr>
        <p:spPr>
          <a:xfrm flipV="1">
            <a:off x="6003991" y="4770225"/>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a:spLocks/>
          </p:cNvSpPr>
          <p:nvPr/>
        </p:nvSpPr>
        <p:spPr>
          <a:xfrm>
            <a:off x="6618472" y="4150793"/>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SE</a:t>
            </a:r>
          </a:p>
        </p:txBody>
      </p:sp>
      <p:sp>
        <p:nvSpPr>
          <p:cNvPr id="32" name="Rectangle 31"/>
          <p:cNvSpPr>
            <a:spLocks/>
          </p:cNvSpPr>
          <p:nvPr/>
        </p:nvSpPr>
        <p:spPr>
          <a:xfrm>
            <a:off x="8480674" y="4158167"/>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SK</a:t>
            </a:r>
          </a:p>
        </p:txBody>
      </p:sp>
      <p:sp>
        <p:nvSpPr>
          <p:cNvPr id="33" name="Oval 32"/>
          <p:cNvSpPr>
            <a:spLocks noChangeAspect="1"/>
          </p:cNvSpPr>
          <p:nvPr/>
        </p:nvSpPr>
        <p:spPr>
          <a:xfrm>
            <a:off x="8523940" y="5372451"/>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SK</a:t>
            </a:r>
            <a:endParaRPr lang="en-US" sz="2300" b="1" baseline="-25000" dirty="0">
              <a:solidFill>
                <a:schemeClr val="tx1"/>
              </a:solidFill>
            </a:endParaRPr>
          </a:p>
        </p:txBody>
      </p:sp>
      <p:cxnSp>
        <p:nvCxnSpPr>
          <p:cNvPr id="34" name="Straight Arrow Connector 33"/>
          <p:cNvCxnSpPr/>
          <p:nvPr/>
        </p:nvCxnSpPr>
        <p:spPr>
          <a:xfrm flipV="1">
            <a:off x="8827263" y="4754248"/>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a:spLocks noChangeAspect="1"/>
          </p:cNvSpPr>
          <p:nvPr/>
        </p:nvSpPr>
        <p:spPr>
          <a:xfrm>
            <a:off x="7397000" y="1517108"/>
            <a:ext cx="1005082" cy="100508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45706" spcCol="0" rtlCol="0" anchor="ctr"/>
          <a:lstStyle/>
          <a:p>
            <a:pPr algn="ctr"/>
            <a:r>
              <a:rPr lang="nl-NL" sz="1400" b="1" dirty="0">
                <a:solidFill>
                  <a:schemeClr val="accent1"/>
                </a:solidFill>
              </a:rPr>
              <a:t>Self-</a:t>
            </a:r>
          </a:p>
          <a:p>
            <a:pPr algn="ctr"/>
            <a:r>
              <a:rPr lang="nl-NL" sz="1400" b="1" dirty="0">
                <a:solidFill>
                  <a:schemeClr val="accent1"/>
                </a:solidFill>
              </a:rPr>
              <a:t>confidence</a:t>
            </a:r>
          </a:p>
        </p:txBody>
      </p:sp>
      <p:cxnSp>
        <p:nvCxnSpPr>
          <p:cNvPr id="36" name="Straight Arrow Connector 35"/>
          <p:cNvCxnSpPr>
            <a:stCxn id="35" idx="4"/>
            <a:endCxn id="31" idx="0"/>
          </p:cNvCxnSpPr>
          <p:nvPr/>
        </p:nvCxnSpPr>
        <p:spPr>
          <a:xfrm flipH="1">
            <a:off x="6943676" y="2522190"/>
            <a:ext cx="955865" cy="1628603"/>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4"/>
            <a:endCxn id="32" idx="0"/>
          </p:cNvCxnSpPr>
          <p:nvPr/>
        </p:nvCxnSpPr>
        <p:spPr>
          <a:xfrm>
            <a:off x="7899541" y="2522190"/>
            <a:ext cx="906337" cy="1635977"/>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 idx="0"/>
            <a:endCxn id="35" idx="0"/>
          </p:cNvCxnSpPr>
          <p:nvPr/>
        </p:nvCxnSpPr>
        <p:spPr>
          <a:xfrm rot="5400000" flipH="1" flipV="1">
            <a:off x="6385240" y="32640"/>
            <a:ext cx="29833" cy="2998770"/>
          </a:xfrm>
          <a:prstGeom prst="curvedConnector3">
            <a:avLst>
              <a:gd name="adj1" fmla="val 866266"/>
            </a:avLst>
          </a:prstGeom>
          <a:ln w="31750" cap="sq">
            <a:solidFill>
              <a:schemeClr val="tx1"/>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9" name="Curved Connector 38"/>
          <p:cNvCxnSpPr>
            <a:cxnSpLocks/>
            <a:stCxn id="2" idx="0"/>
            <a:endCxn id="35" idx="0"/>
          </p:cNvCxnSpPr>
          <p:nvPr/>
        </p:nvCxnSpPr>
        <p:spPr>
          <a:xfrm rot="16200000" flipH="1">
            <a:off x="4858781" y="-1523651"/>
            <a:ext cx="30859" cy="6050659"/>
          </a:xfrm>
          <a:prstGeom prst="curvedConnector3">
            <a:avLst>
              <a:gd name="adj1" fmla="val -1977381"/>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a:spLocks/>
          </p:cNvSpPr>
          <p:nvPr/>
        </p:nvSpPr>
        <p:spPr>
          <a:xfrm>
            <a:off x="7585482" y="4160625"/>
            <a:ext cx="65040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spcCol="0" rtlCol="0" anchor="ctr"/>
          <a:lstStyle/>
          <a:p>
            <a:pPr algn="ctr"/>
            <a:r>
              <a:rPr lang="nl-NL" sz="2400" b="1" dirty="0">
                <a:solidFill>
                  <a:schemeClr val="tx1"/>
                </a:solidFill>
              </a:rPr>
              <a:t>SF </a:t>
            </a:r>
          </a:p>
        </p:txBody>
      </p:sp>
      <p:sp>
        <p:nvSpPr>
          <p:cNvPr id="41" name="Oval 40"/>
          <p:cNvSpPr>
            <a:spLocks noChangeAspect="1"/>
          </p:cNvSpPr>
          <p:nvPr/>
        </p:nvSpPr>
        <p:spPr>
          <a:xfrm>
            <a:off x="7628748" y="5374909"/>
            <a:ext cx="607142" cy="60714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5706" spcCol="0" rtlCol="0" anchor="ctr"/>
          <a:lstStyle/>
          <a:p>
            <a:pPr algn="ctr"/>
            <a:r>
              <a:rPr lang="el-GR" sz="2300" b="1" i="1" dirty="0">
                <a:solidFill>
                  <a:schemeClr val="tx1"/>
                </a:solidFill>
              </a:rPr>
              <a:t>ε</a:t>
            </a:r>
            <a:r>
              <a:rPr lang="nl-NL" sz="2300" b="1" baseline="-25000" dirty="0">
                <a:solidFill>
                  <a:schemeClr val="tx1"/>
                </a:solidFill>
              </a:rPr>
              <a:t>SF</a:t>
            </a:r>
            <a:endParaRPr lang="en-US" sz="2300" b="1" baseline="-25000" dirty="0">
              <a:solidFill>
                <a:schemeClr val="tx1"/>
              </a:solidFill>
            </a:endParaRPr>
          </a:p>
        </p:txBody>
      </p:sp>
      <p:cxnSp>
        <p:nvCxnSpPr>
          <p:cNvPr id="42" name="Straight Arrow Connector 41"/>
          <p:cNvCxnSpPr/>
          <p:nvPr/>
        </p:nvCxnSpPr>
        <p:spPr>
          <a:xfrm flipV="1">
            <a:off x="7932071" y="4756706"/>
            <a:ext cx="251" cy="6120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4"/>
            <a:endCxn id="40" idx="0"/>
          </p:cNvCxnSpPr>
          <p:nvPr/>
        </p:nvCxnSpPr>
        <p:spPr>
          <a:xfrm>
            <a:off x="7899541" y="2522190"/>
            <a:ext cx="11145" cy="1638435"/>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Title 67"/>
          <p:cNvSpPr>
            <a:spLocks noGrp="1"/>
          </p:cNvSpPr>
          <p:nvPr>
            <p:ph type="title"/>
          </p:nvPr>
        </p:nvSpPr>
        <p:spPr>
          <a:xfrm>
            <a:off x="900113" y="-315416"/>
            <a:ext cx="7027862" cy="1216025"/>
          </a:xfrm>
        </p:spPr>
        <p:txBody>
          <a:bodyPr/>
          <a:lstStyle/>
          <a:p>
            <a:endParaRPr lang="en-US"/>
          </a:p>
        </p:txBody>
      </p:sp>
    </p:spTree>
    <p:extLst>
      <p:ext uri="{BB962C8B-B14F-4D97-AF65-F5344CB8AC3E}">
        <p14:creationId xmlns:p14="http://schemas.microsoft.com/office/powerpoint/2010/main" val="317822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solidFill>
                  <a:srgbClr val="000000"/>
                </a:solidFill>
              </a:rPr>
              <a:t>p. </a:t>
            </a:r>
            <a:fld id="{043666F9-A5E1-4D41-8255-785CAE34DAAD}" type="slidenum">
              <a:rPr lang="en-US" smtClean="0">
                <a:solidFill>
                  <a:srgbClr val="000000"/>
                </a:solidFill>
              </a:rPr>
              <a:pPr>
                <a:defRPr/>
              </a:pPr>
              <a:t>26</a:t>
            </a:fld>
            <a:endParaRPr lang="en-US">
              <a:solidFill>
                <a:srgbClr val="000000"/>
              </a:solidFill>
            </a:endParaRPr>
          </a:p>
        </p:txBody>
      </p:sp>
      <p:sp>
        <p:nvSpPr>
          <p:cNvPr id="45" name="Title 1"/>
          <p:cNvSpPr txBox="1">
            <a:spLocks/>
          </p:cNvSpPr>
          <p:nvPr/>
        </p:nvSpPr>
        <p:spPr>
          <a:xfrm>
            <a:off x="900113" y="304800"/>
            <a:ext cx="7027862" cy="1216025"/>
          </a:xfrm>
          <a:prstGeom prst="rect">
            <a:avLst/>
          </a:prstGeom>
        </p:spPr>
        <p:txBody>
          <a:bodyPr anchor="t"/>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r>
              <a:rPr lang="nl-NL" altLang="en-US" kern="0" dirty="0"/>
              <a:t>Step 1: Model </a:t>
            </a:r>
            <a:r>
              <a:rPr lang="nl-NL" altLang="en-US" kern="0" dirty="0" err="1"/>
              <a:t>specification</a:t>
            </a:r>
            <a:endParaRPr lang="en-US" altLang="en-US" kern="0" dirty="0"/>
          </a:p>
        </p:txBody>
      </p:sp>
      <p:sp>
        <p:nvSpPr>
          <p:cNvPr id="44" name="Rectangle 4"/>
          <p:cNvSpPr txBox="1">
            <a:spLocks noChangeArrowheads="1"/>
          </p:cNvSpPr>
          <p:nvPr/>
        </p:nvSpPr>
        <p:spPr bwMode="auto">
          <a:xfrm>
            <a:off x="910828" y="1752600"/>
            <a:ext cx="5018088" cy="280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marL="571500" indent="-571500" eaLnBrk="1" hangingPunct="1">
              <a:spcBef>
                <a:spcPct val="0"/>
              </a:spcBef>
              <a:buFontTx/>
              <a:buNone/>
            </a:pPr>
            <a:r>
              <a:rPr lang="en-US" sz="2400" u="sng" kern="0" dirty="0"/>
              <a:t>Six observed variables: </a:t>
            </a:r>
          </a:p>
          <a:p>
            <a:pPr marL="571500" indent="-571500" eaLnBrk="1" hangingPunct="1">
              <a:spcBef>
                <a:spcPct val="0"/>
              </a:spcBef>
              <a:buFontTx/>
              <a:buNone/>
            </a:pPr>
            <a:r>
              <a:rPr lang="en-US" sz="2400" i="1" kern="0" dirty="0"/>
              <a:t>X</a:t>
            </a:r>
            <a:r>
              <a:rPr lang="en-US" sz="2400" kern="0" baseline="-25000" dirty="0"/>
              <a:t>1</a:t>
            </a:r>
            <a:r>
              <a:rPr lang="en-US" sz="2400" kern="0" dirty="0"/>
              <a:t>: fun at school</a:t>
            </a:r>
          </a:p>
          <a:p>
            <a:pPr marL="571500" indent="-571500" eaLnBrk="1" hangingPunct="1">
              <a:spcBef>
                <a:spcPct val="0"/>
              </a:spcBef>
              <a:buFontTx/>
              <a:buNone/>
            </a:pPr>
            <a:r>
              <a:rPr lang="en-US" sz="2400" i="1" kern="0" dirty="0"/>
              <a:t>X</a:t>
            </a:r>
            <a:r>
              <a:rPr lang="en-US" sz="2400" kern="0" baseline="-25000" dirty="0"/>
              <a:t>2</a:t>
            </a:r>
            <a:r>
              <a:rPr lang="en-US" sz="2400" kern="0" dirty="0"/>
              <a:t>: acceptance by classmates</a:t>
            </a:r>
          </a:p>
          <a:p>
            <a:pPr marL="571500" indent="-571500" eaLnBrk="1" hangingPunct="1">
              <a:spcBef>
                <a:spcPct val="0"/>
              </a:spcBef>
              <a:buFontTx/>
              <a:buNone/>
            </a:pPr>
            <a:r>
              <a:rPr lang="en-US" sz="2400" i="1" kern="0" dirty="0"/>
              <a:t>X</a:t>
            </a:r>
            <a:r>
              <a:rPr lang="en-US" sz="2400" kern="0" baseline="-25000" dirty="0"/>
              <a:t>3</a:t>
            </a:r>
            <a:r>
              <a:rPr lang="en-US" sz="2400" kern="0" dirty="0"/>
              <a:t>: relationship with teacher</a:t>
            </a:r>
          </a:p>
          <a:p>
            <a:pPr marL="571500" indent="-571500" eaLnBrk="1" hangingPunct="1">
              <a:spcBef>
                <a:spcPct val="0"/>
              </a:spcBef>
              <a:buFontTx/>
              <a:buNone/>
            </a:pPr>
            <a:r>
              <a:rPr lang="en-US" sz="2400" i="1" kern="0" dirty="0"/>
              <a:t>X</a:t>
            </a:r>
            <a:r>
              <a:rPr lang="en-US" sz="2400" kern="0" baseline="-25000" dirty="0"/>
              <a:t>4</a:t>
            </a:r>
            <a:r>
              <a:rPr lang="en-US" sz="2400" kern="0" dirty="0"/>
              <a:t>: self-expression</a:t>
            </a:r>
          </a:p>
          <a:p>
            <a:pPr marL="571500" indent="-571500" eaLnBrk="1" hangingPunct="1">
              <a:spcBef>
                <a:spcPct val="0"/>
              </a:spcBef>
              <a:buFontTx/>
              <a:buNone/>
            </a:pPr>
            <a:r>
              <a:rPr lang="en-US" sz="2400" i="1" kern="0" dirty="0"/>
              <a:t>X</a:t>
            </a:r>
            <a:r>
              <a:rPr lang="en-US" sz="2400" kern="0" baseline="-25000" dirty="0"/>
              <a:t>5</a:t>
            </a:r>
            <a:r>
              <a:rPr lang="en-US" sz="2400" kern="0" dirty="0"/>
              <a:t>: self-efficacy</a:t>
            </a:r>
          </a:p>
          <a:p>
            <a:pPr marL="571500" indent="-571500" eaLnBrk="1" hangingPunct="1">
              <a:spcBef>
                <a:spcPct val="0"/>
              </a:spcBef>
              <a:buFontTx/>
              <a:buNone/>
            </a:pPr>
            <a:r>
              <a:rPr lang="en-US" sz="2400" i="1" kern="0" dirty="0"/>
              <a:t>X</a:t>
            </a:r>
            <a:r>
              <a:rPr lang="en-US" sz="2400" kern="0" baseline="-25000" dirty="0"/>
              <a:t>6</a:t>
            </a:r>
            <a:r>
              <a:rPr lang="en-US" sz="2400" kern="0" dirty="0"/>
              <a:t>: social skills</a:t>
            </a:r>
          </a:p>
          <a:p>
            <a:pPr marL="571500" indent="-571500" eaLnBrk="1" hangingPunct="1">
              <a:spcBef>
                <a:spcPct val="0"/>
              </a:spcBef>
              <a:buFontTx/>
              <a:buNone/>
            </a:pPr>
            <a:endParaRPr lang="en-US" sz="1200" kern="0" dirty="0"/>
          </a:p>
        </p:txBody>
      </p:sp>
      <p:sp>
        <p:nvSpPr>
          <p:cNvPr id="2" name="TextBox 1"/>
          <p:cNvSpPr txBox="1"/>
          <p:nvPr/>
        </p:nvSpPr>
        <p:spPr>
          <a:xfrm>
            <a:off x="910827" y="4687894"/>
            <a:ext cx="8053786" cy="1446550"/>
          </a:xfrm>
          <a:prstGeom prst="rect">
            <a:avLst/>
          </a:prstGeom>
          <a:noFill/>
        </p:spPr>
        <p:txBody>
          <a:bodyPr wrap="square" rtlCol="0">
            <a:spAutoFit/>
          </a:bodyPr>
          <a:lstStyle/>
          <a:p>
            <a:pPr marL="571500" lvl="0" indent="-571500">
              <a:spcBef>
                <a:spcPct val="0"/>
              </a:spcBef>
            </a:pPr>
            <a:r>
              <a:rPr lang="en-US" sz="2400" b="1" kern="0" dirty="0">
                <a:solidFill>
                  <a:srgbClr val="000000"/>
                </a:solidFill>
              </a:rPr>
              <a:t>Theory</a:t>
            </a:r>
            <a:r>
              <a:rPr lang="en-US" sz="2400" kern="0" dirty="0">
                <a:solidFill>
                  <a:srgbClr val="000000"/>
                </a:solidFill>
              </a:rPr>
              <a:t> </a:t>
            </a:r>
          </a:p>
          <a:p>
            <a:pPr lvl="0" indent="-571500">
              <a:spcBef>
                <a:spcPct val="0"/>
              </a:spcBef>
            </a:pPr>
            <a:r>
              <a:rPr lang="en-US" sz="2300" i="1" kern="0" dirty="0">
                <a:solidFill>
                  <a:srgbClr val="000000"/>
                </a:solidFill>
              </a:rPr>
              <a:t>X</a:t>
            </a:r>
            <a:r>
              <a:rPr lang="en-US" sz="2300" kern="0" baseline="-25000" dirty="0">
                <a:solidFill>
                  <a:srgbClr val="000000"/>
                </a:solidFill>
              </a:rPr>
              <a:t>1</a:t>
            </a:r>
            <a:r>
              <a:rPr lang="en-US" sz="2300" kern="0" dirty="0">
                <a:solidFill>
                  <a:srgbClr val="000000"/>
                </a:solidFill>
              </a:rPr>
              <a:t> to </a:t>
            </a:r>
            <a:r>
              <a:rPr lang="en-US" sz="2300" i="1" kern="0" dirty="0">
                <a:solidFill>
                  <a:srgbClr val="000000"/>
                </a:solidFill>
              </a:rPr>
              <a:t>X</a:t>
            </a:r>
            <a:r>
              <a:rPr lang="en-US" sz="2300" kern="0" baseline="-25000" dirty="0">
                <a:solidFill>
                  <a:srgbClr val="000000"/>
                </a:solidFill>
              </a:rPr>
              <a:t>3</a:t>
            </a:r>
            <a:r>
              <a:rPr lang="en-US" sz="2300" kern="0" dirty="0">
                <a:solidFill>
                  <a:srgbClr val="000000"/>
                </a:solidFill>
              </a:rPr>
              <a:t> measure satisfaction with school life</a:t>
            </a:r>
          </a:p>
          <a:p>
            <a:pPr lvl="0" indent="-571500">
              <a:spcBef>
                <a:spcPct val="0"/>
              </a:spcBef>
            </a:pPr>
            <a:r>
              <a:rPr lang="en-US" sz="2300" i="1" kern="0" dirty="0">
                <a:solidFill>
                  <a:srgbClr val="000000"/>
                </a:solidFill>
              </a:rPr>
              <a:t>X</a:t>
            </a:r>
            <a:r>
              <a:rPr lang="en-US" sz="2300" kern="0" baseline="-25000" dirty="0">
                <a:solidFill>
                  <a:srgbClr val="000000"/>
                </a:solidFill>
              </a:rPr>
              <a:t>4</a:t>
            </a:r>
            <a:r>
              <a:rPr lang="en-US" sz="2300" kern="0" dirty="0">
                <a:solidFill>
                  <a:srgbClr val="000000"/>
                </a:solidFill>
              </a:rPr>
              <a:t> to </a:t>
            </a:r>
            <a:r>
              <a:rPr lang="en-US" sz="2300" i="1" kern="0" dirty="0">
                <a:solidFill>
                  <a:srgbClr val="000000"/>
                </a:solidFill>
              </a:rPr>
              <a:t>X</a:t>
            </a:r>
            <a:r>
              <a:rPr lang="en-US" sz="2300" kern="0" baseline="-25000" dirty="0">
                <a:solidFill>
                  <a:srgbClr val="000000"/>
                </a:solidFill>
              </a:rPr>
              <a:t>6</a:t>
            </a:r>
            <a:r>
              <a:rPr lang="en-US" sz="2300" kern="0" dirty="0">
                <a:solidFill>
                  <a:srgbClr val="000000"/>
                </a:solidFill>
              </a:rPr>
              <a:t> measure self-confidence about scholastic activities </a:t>
            </a:r>
          </a:p>
          <a:p>
            <a:endParaRPr lang="en-US" dirty="0"/>
          </a:p>
        </p:txBody>
      </p:sp>
      <p:sp>
        <p:nvSpPr>
          <p:cNvPr id="6" name="Line 118">
            <a:extLst>
              <a:ext uri="{FF2B5EF4-FFF2-40B4-BE49-F238E27FC236}">
                <a16:creationId xmlns:a16="http://schemas.microsoft.com/office/drawing/2014/main" id="{05DAC070-0D22-4A0E-86F8-053A504B950C}"/>
              </a:ext>
            </a:extLst>
          </p:cNvPr>
          <p:cNvSpPr>
            <a:spLocks noChangeShapeType="1"/>
          </p:cNvSpPr>
          <p:nvPr/>
        </p:nvSpPr>
        <p:spPr bwMode="auto">
          <a:xfrm flipH="1" flipV="1">
            <a:off x="7187616" y="1879291"/>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7" name="Line 119">
            <a:extLst>
              <a:ext uri="{FF2B5EF4-FFF2-40B4-BE49-F238E27FC236}">
                <a16:creationId xmlns:a16="http://schemas.microsoft.com/office/drawing/2014/main" id="{5B2D3A25-C4E0-4EE9-BDCF-149FBB250E17}"/>
              </a:ext>
            </a:extLst>
          </p:cNvPr>
          <p:cNvSpPr>
            <a:spLocks noChangeShapeType="1"/>
          </p:cNvSpPr>
          <p:nvPr/>
        </p:nvSpPr>
        <p:spPr bwMode="auto">
          <a:xfrm flipH="1">
            <a:off x="7187616" y="2712729"/>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8" name="Line 120">
            <a:extLst>
              <a:ext uri="{FF2B5EF4-FFF2-40B4-BE49-F238E27FC236}">
                <a16:creationId xmlns:a16="http://schemas.microsoft.com/office/drawing/2014/main" id="{52391969-1900-4E77-B1BE-EBC5EAB866BF}"/>
              </a:ext>
            </a:extLst>
          </p:cNvPr>
          <p:cNvSpPr>
            <a:spLocks noChangeShapeType="1"/>
          </p:cNvSpPr>
          <p:nvPr/>
        </p:nvSpPr>
        <p:spPr bwMode="auto">
          <a:xfrm flipH="1">
            <a:off x="7187616" y="2757179"/>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9" name="Line 121">
            <a:extLst>
              <a:ext uri="{FF2B5EF4-FFF2-40B4-BE49-F238E27FC236}">
                <a16:creationId xmlns:a16="http://schemas.microsoft.com/office/drawing/2014/main" id="{E2377CFF-76ED-4D2A-8947-9FF5007063DE}"/>
              </a:ext>
            </a:extLst>
          </p:cNvPr>
          <p:cNvSpPr>
            <a:spLocks noChangeShapeType="1"/>
          </p:cNvSpPr>
          <p:nvPr/>
        </p:nvSpPr>
        <p:spPr bwMode="auto">
          <a:xfrm flipH="1" flipV="1">
            <a:off x="7187616" y="4244666"/>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0" name="Line 122">
            <a:extLst>
              <a:ext uri="{FF2B5EF4-FFF2-40B4-BE49-F238E27FC236}">
                <a16:creationId xmlns:a16="http://schemas.microsoft.com/office/drawing/2014/main" id="{4302D78F-359B-4B9A-B44A-E8BFBBEC947D}"/>
              </a:ext>
            </a:extLst>
          </p:cNvPr>
          <p:cNvSpPr>
            <a:spLocks noChangeShapeType="1"/>
          </p:cNvSpPr>
          <p:nvPr/>
        </p:nvSpPr>
        <p:spPr bwMode="auto">
          <a:xfrm flipH="1">
            <a:off x="7187616" y="5098741"/>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1" name="Line 123">
            <a:extLst>
              <a:ext uri="{FF2B5EF4-FFF2-40B4-BE49-F238E27FC236}">
                <a16:creationId xmlns:a16="http://schemas.microsoft.com/office/drawing/2014/main" id="{C7122387-1364-4518-B6AE-A75B3F245319}"/>
              </a:ext>
            </a:extLst>
          </p:cNvPr>
          <p:cNvSpPr>
            <a:spLocks noChangeShapeType="1"/>
          </p:cNvSpPr>
          <p:nvPr/>
        </p:nvSpPr>
        <p:spPr bwMode="auto">
          <a:xfrm flipH="1">
            <a:off x="7187616" y="5198754"/>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 name="Oval 124">
            <a:extLst>
              <a:ext uri="{FF2B5EF4-FFF2-40B4-BE49-F238E27FC236}">
                <a16:creationId xmlns:a16="http://schemas.microsoft.com/office/drawing/2014/main" id="{39551215-0D5E-4753-B9BC-82618442D285}"/>
              </a:ext>
            </a:extLst>
          </p:cNvPr>
          <p:cNvSpPr>
            <a:spLocks noChangeArrowheads="1"/>
          </p:cNvSpPr>
          <p:nvPr/>
        </p:nvSpPr>
        <p:spPr bwMode="auto">
          <a:xfrm>
            <a:off x="7830554" y="4895541"/>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3" name="Oval 125">
            <a:extLst>
              <a:ext uri="{FF2B5EF4-FFF2-40B4-BE49-F238E27FC236}">
                <a16:creationId xmlns:a16="http://schemas.microsoft.com/office/drawing/2014/main" id="{B2908F37-57A1-461E-9EA9-6D43447A7B9B}"/>
              </a:ext>
            </a:extLst>
          </p:cNvPr>
          <p:cNvSpPr>
            <a:spLocks noChangeArrowheads="1"/>
          </p:cNvSpPr>
          <p:nvPr/>
        </p:nvSpPr>
        <p:spPr bwMode="auto">
          <a:xfrm>
            <a:off x="7844841" y="2458729"/>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4" name="Group 13">
            <a:extLst>
              <a:ext uri="{FF2B5EF4-FFF2-40B4-BE49-F238E27FC236}">
                <a16:creationId xmlns:a16="http://schemas.microsoft.com/office/drawing/2014/main" id="{B976186C-0965-48C2-B65C-B2A6042C3F1C}"/>
              </a:ext>
            </a:extLst>
          </p:cNvPr>
          <p:cNvGrpSpPr/>
          <p:nvPr/>
        </p:nvGrpSpPr>
        <p:grpSpPr>
          <a:xfrm>
            <a:off x="6581191" y="1787216"/>
            <a:ext cx="576263" cy="396875"/>
            <a:chOff x="6527800" y="2041525"/>
            <a:chExt cx="576263" cy="396875"/>
          </a:xfrm>
        </p:grpSpPr>
        <p:sp>
          <p:nvSpPr>
            <p:cNvPr id="15" name="Rectangle 126">
              <a:extLst>
                <a:ext uri="{FF2B5EF4-FFF2-40B4-BE49-F238E27FC236}">
                  <a16:creationId xmlns:a16="http://schemas.microsoft.com/office/drawing/2014/main" id="{4EA0F5DF-32E3-44DA-B495-2F08B6317290}"/>
                </a:ext>
              </a:extLst>
            </p:cNvPr>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6" name="Text Box 132">
              <a:extLst>
                <a:ext uri="{FF2B5EF4-FFF2-40B4-BE49-F238E27FC236}">
                  <a16:creationId xmlns:a16="http://schemas.microsoft.com/office/drawing/2014/main" id="{79D4C254-26B8-412E-B840-D5F6F66C1F4A}"/>
                </a:ext>
              </a:extLst>
            </p:cNvPr>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17" name="Text Box 133">
            <a:extLst>
              <a:ext uri="{FF2B5EF4-FFF2-40B4-BE49-F238E27FC236}">
                <a16:creationId xmlns:a16="http://schemas.microsoft.com/office/drawing/2014/main" id="{B7910DA6-5F1A-4543-B848-FE89F6617326}"/>
              </a:ext>
            </a:extLst>
          </p:cNvPr>
          <p:cNvSpPr txBox="1">
            <a:spLocks noChangeArrowheads="1"/>
          </p:cNvSpPr>
          <p:nvPr/>
        </p:nvSpPr>
        <p:spPr bwMode="auto">
          <a:xfrm>
            <a:off x="7871829" y="491776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18" name="Text Box 134">
            <a:extLst>
              <a:ext uri="{FF2B5EF4-FFF2-40B4-BE49-F238E27FC236}">
                <a16:creationId xmlns:a16="http://schemas.microsoft.com/office/drawing/2014/main" id="{C50B948F-46F3-4CF8-B037-7ED576A91EBD}"/>
              </a:ext>
            </a:extLst>
          </p:cNvPr>
          <p:cNvSpPr txBox="1">
            <a:spLocks noChangeArrowheads="1"/>
          </p:cNvSpPr>
          <p:nvPr/>
        </p:nvSpPr>
        <p:spPr bwMode="auto">
          <a:xfrm>
            <a:off x="7884529" y="248095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19" name="Group 18">
            <a:extLst>
              <a:ext uri="{FF2B5EF4-FFF2-40B4-BE49-F238E27FC236}">
                <a16:creationId xmlns:a16="http://schemas.microsoft.com/office/drawing/2014/main" id="{D44429A0-3341-4564-9FF2-623B1B95D88D}"/>
              </a:ext>
            </a:extLst>
          </p:cNvPr>
          <p:cNvGrpSpPr/>
          <p:nvPr/>
        </p:nvGrpSpPr>
        <p:grpSpPr>
          <a:xfrm>
            <a:off x="6595479" y="2568901"/>
            <a:ext cx="576262" cy="396875"/>
            <a:chOff x="6542088" y="2789238"/>
            <a:chExt cx="576262" cy="396875"/>
          </a:xfrm>
        </p:grpSpPr>
        <p:sp>
          <p:nvSpPr>
            <p:cNvPr id="20" name="Rectangle 19">
              <a:extLst>
                <a:ext uri="{FF2B5EF4-FFF2-40B4-BE49-F238E27FC236}">
                  <a16:creationId xmlns:a16="http://schemas.microsoft.com/office/drawing/2014/main" id="{5BEA2986-C153-47C9-8195-E6081E227A6A}"/>
                </a:ext>
              </a:extLst>
            </p:cNvPr>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1" name="Text Box 135">
              <a:extLst>
                <a:ext uri="{FF2B5EF4-FFF2-40B4-BE49-F238E27FC236}">
                  <a16:creationId xmlns:a16="http://schemas.microsoft.com/office/drawing/2014/main" id="{7CF26D41-1335-4FBF-A6A2-453FD9C33A4D}"/>
                </a:ext>
              </a:extLst>
            </p:cNvPr>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22" name="Group 21">
            <a:extLst>
              <a:ext uri="{FF2B5EF4-FFF2-40B4-BE49-F238E27FC236}">
                <a16:creationId xmlns:a16="http://schemas.microsoft.com/office/drawing/2014/main" id="{72C0AD40-4BCE-4211-8341-9ED37500FF3F}"/>
              </a:ext>
            </a:extLst>
          </p:cNvPr>
          <p:cNvGrpSpPr/>
          <p:nvPr/>
        </p:nvGrpSpPr>
        <p:grpSpPr>
          <a:xfrm>
            <a:off x="6601829" y="3350586"/>
            <a:ext cx="576262" cy="400050"/>
            <a:chOff x="6548438" y="3517900"/>
            <a:chExt cx="576262" cy="400050"/>
          </a:xfrm>
        </p:grpSpPr>
        <p:sp>
          <p:nvSpPr>
            <p:cNvPr id="23" name="Rectangle 128">
              <a:extLst>
                <a:ext uri="{FF2B5EF4-FFF2-40B4-BE49-F238E27FC236}">
                  <a16:creationId xmlns:a16="http://schemas.microsoft.com/office/drawing/2014/main" id="{6F031003-759C-4FF8-A636-CAE9AED233D1}"/>
                </a:ext>
              </a:extLst>
            </p:cNvPr>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4" name="Text Box 136">
              <a:extLst>
                <a:ext uri="{FF2B5EF4-FFF2-40B4-BE49-F238E27FC236}">
                  <a16:creationId xmlns:a16="http://schemas.microsoft.com/office/drawing/2014/main" id="{60A63305-0834-4E33-9BDB-D5D07CC93C64}"/>
                </a:ext>
              </a:extLst>
            </p:cNvPr>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25" name="Group 24">
            <a:extLst>
              <a:ext uri="{FF2B5EF4-FFF2-40B4-BE49-F238E27FC236}">
                <a16:creationId xmlns:a16="http://schemas.microsoft.com/office/drawing/2014/main" id="{0CBA038A-B1E2-4C5F-9B7B-1EC7A1D518FA}"/>
              </a:ext>
            </a:extLst>
          </p:cNvPr>
          <p:cNvGrpSpPr/>
          <p:nvPr/>
        </p:nvGrpSpPr>
        <p:grpSpPr>
          <a:xfrm>
            <a:off x="6595479" y="4135446"/>
            <a:ext cx="576262" cy="396875"/>
            <a:chOff x="6542088" y="4364038"/>
            <a:chExt cx="576262" cy="396875"/>
          </a:xfrm>
        </p:grpSpPr>
        <p:sp>
          <p:nvSpPr>
            <p:cNvPr id="26" name="Rectangle 129">
              <a:extLst>
                <a:ext uri="{FF2B5EF4-FFF2-40B4-BE49-F238E27FC236}">
                  <a16:creationId xmlns:a16="http://schemas.microsoft.com/office/drawing/2014/main" id="{ED7ABDD3-69E9-484C-9A3B-9CFD6FC93F0F}"/>
                </a:ext>
              </a:extLst>
            </p:cNvPr>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7" name="Text Box 137">
              <a:extLst>
                <a:ext uri="{FF2B5EF4-FFF2-40B4-BE49-F238E27FC236}">
                  <a16:creationId xmlns:a16="http://schemas.microsoft.com/office/drawing/2014/main" id="{31023429-9F75-4F1F-A3ED-9FD12AAC47A8}"/>
                </a:ext>
              </a:extLst>
            </p:cNvPr>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28" name="Group 27">
            <a:extLst>
              <a:ext uri="{FF2B5EF4-FFF2-40B4-BE49-F238E27FC236}">
                <a16:creationId xmlns:a16="http://schemas.microsoft.com/office/drawing/2014/main" id="{196488C2-64BE-420A-A1ED-490671850990}"/>
              </a:ext>
            </a:extLst>
          </p:cNvPr>
          <p:cNvGrpSpPr/>
          <p:nvPr/>
        </p:nvGrpSpPr>
        <p:grpSpPr>
          <a:xfrm>
            <a:off x="6595479" y="4917131"/>
            <a:ext cx="576262" cy="396875"/>
            <a:chOff x="6542088" y="5168900"/>
            <a:chExt cx="576262" cy="396875"/>
          </a:xfrm>
        </p:grpSpPr>
        <p:sp>
          <p:nvSpPr>
            <p:cNvPr id="29" name="Rectangle 130">
              <a:extLst>
                <a:ext uri="{FF2B5EF4-FFF2-40B4-BE49-F238E27FC236}">
                  <a16:creationId xmlns:a16="http://schemas.microsoft.com/office/drawing/2014/main" id="{C10F51B4-5CBE-4E98-9872-D15669FFEC21}"/>
                </a:ext>
              </a:extLst>
            </p:cNvPr>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0" name="Text Box 138">
              <a:extLst>
                <a:ext uri="{FF2B5EF4-FFF2-40B4-BE49-F238E27FC236}">
                  <a16:creationId xmlns:a16="http://schemas.microsoft.com/office/drawing/2014/main" id="{8E1EFA83-600F-459E-B8C0-8CF9E51CF1B5}"/>
                </a:ext>
              </a:extLst>
            </p:cNvPr>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sp>
        <p:nvSpPr>
          <p:cNvPr id="31" name="Line 142">
            <a:extLst>
              <a:ext uri="{FF2B5EF4-FFF2-40B4-BE49-F238E27FC236}">
                <a16:creationId xmlns:a16="http://schemas.microsoft.com/office/drawing/2014/main" id="{763BC162-D7E5-4C11-88B9-EC3CC9343650}"/>
              </a:ext>
            </a:extLst>
          </p:cNvPr>
          <p:cNvSpPr>
            <a:spLocks noChangeShapeType="1"/>
          </p:cNvSpPr>
          <p:nvPr/>
        </p:nvSpPr>
        <p:spPr bwMode="auto">
          <a:xfrm>
            <a:off x="6224004" y="277527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2" name="Line 143">
            <a:extLst>
              <a:ext uri="{FF2B5EF4-FFF2-40B4-BE49-F238E27FC236}">
                <a16:creationId xmlns:a16="http://schemas.microsoft.com/office/drawing/2014/main" id="{D8180857-0A57-44D9-A9B9-A5EC4F2E22FD}"/>
              </a:ext>
            </a:extLst>
          </p:cNvPr>
          <p:cNvSpPr>
            <a:spLocks noChangeShapeType="1"/>
          </p:cNvSpPr>
          <p:nvPr/>
        </p:nvSpPr>
        <p:spPr bwMode="auto">
          <a:xfrm>
            <a:off x="6224004" y="356013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3" name="Line 144">
            <a:extLst>
              <a:ext uri="{FF2B5EF4-FFF2-40B4-BE49-F238E27FC236}">
                <a16:creationId xmlns:a16="http://schemas.microsoft.com/office/drawing/2014/main" id="{28A6969B-0A8F-43AD-82A1-F9615752A592}"/>
              </a:ext>
            </a:extLst>
          </p:cNvPr>
          <p:cNvSpPr>
            <a:spLocks noChangeShapeType="1"/>
          </p:cNvSpPr>
          <p:nvPr/>
        </p:nvSpPr>
        <p:spPr bwMode="auto">
          <a:xfrm>
            <a:off x="6224004" y="434499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4" name="Line 145">
            <a:extLst>
              <a:ext uri="{FF2B5EF4-FFF2-40B4-BE49-F238E27FC236}">
                <a16:creationId xmlns:a16="http://schemas.microsoft.com/office/drawing/2014/main" id="{9AB09A59-9695-40E2-8FD1-BE6DD9729DC6}"/>
              </a:ext>
            </a:extLst>
          </p:cNvPr>
          <p:cNvSpPr>
            <a:spLocks noChangeShapeType="1"/>
          </p:cNvSpPr>
          <p:nvPr/>
        </p:nvSpPr>
        <p:spPr bwMode="auto">
          <a:xfrm>
            <a:off x="6224004" y="512985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5" name="Line 151">
            <a:extLst>
              <a:ext uri="{FF2B5EF4-FFF2-40B4-BE49-F238E27FC236}">
                <a16:creationId xmlns:a16="http://schemas.microsoft.com/office/drawing/2014/main" id="{F03E9BB6-DBD4-43ED-B85A-455D766A0904}"/>
              </a:ext>
            </a:extLst>
          </p:cNvPr>
          <p:cNvSpPr>
            <a:spLocks noChangeShapeType="1"/>
          </p:cNvSpPr>
          <p:nvPr/>
        </p:nvSpPr>
        <p:spPr bwMode="auto">
          <a:xfrm>
            <a:off x="6224004" y="19904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cxnSp>
        <p:nvCxnSpPr>
          <p:cNvPr id="37" name="Curved Connector 37">
            <a:extLst>
              <a:ext uri="{FF2B5EF4-FFF2-40B4-BE49-F238E27FC236}">
                <a16:creationId xmlns:a16="http://schemas.microsoft.com/office/drawing/2014/main" id="{5860D454-30BF-443F-89FA-D323F163F512}"/>
              </a:ext>
            </a:extLst>
          </p:cNvPr>
          <p:cNvCxnSpPr>
            <a:cxnSpLocks/>
            <a:stCxn id="13" idx="6"/>
            <a:endCxn id="12" idx="6"/>
          </p:cNvCxnSpPr>
          <p:nvPr/>
        </p:nvCxnSpPr>
        <p:spPr>
          <a:xfrm flipH="1">
            <a:off x="8335379" y="2690504"/>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405E0AF-213A-48E5-A321-75240C904FE9}"/>
              </a:ext>
            </a:extLst>
          </p:cNvPr>
          <p:cNvGrpSpPr/>
          <p:nvPr/>
        </p:nvGrpSpPr>
        <p:grpSpPr>
          <a:xfrm>
            <a:off x="6601829" y="5698816"/>
            <a:ext cx="577850" cy="401638"/>
            <a:chOff x="6548438" y="5953125"/>
            <a:chExt cx="577850" cy="401638"/>
          </a:xfrm>
        </p:grpSpPr>
        <p:sp>
          <p:nvSpPr>
            <p:cNvPr id="39" name="Rectangle 131">
              <a:extLst>
                <a:ext uri="{FF2B5EF4-FFF2-40B4-BE49-F238E27FC236}">
                  <a16:creationId xmlns:a16="http://schemas.microsoft.com/office/drawing/2014/main" id="{3D8E9255-755D-4EA9-844D-3E8D676425EE}"/>
                </a:ext>
              </a:extLst>
            </p:cNvPr>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0" name="Text Box 139">
              <a:extLst>
                <a:ext uri="{FF2B5EF4-FFF2-40B4-BE49-F238E27FC236}">
                  <a16:creationId xmlns:a16="http://schemas.microsoft.com/office/drawing/2014/main" id="{71F04CCA-9CDA-42AE-9413-DA0E80062EC4}"/>
                </a:ext>
              </a:extLst>
            </p:cNvPr>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41" name="Line 149">
            <a:extLst>
              <a:ext uri="{FF2B5EF4-FFF2-40B4-BE49-F238E27FC236}">
                <a16:creationId xmlns:a16="http://schemas.microsoft.com/office/drawing/2014/main" id="{B6499A83-B1BF-4747-9556-3E33671B1E9D}"/>
              </a:ext>
            </a:extLst>
          </p:cNvPr>
          <p:cNvSpPr>
            <a:spLocks noChangeShapeType="1"/>
          </p:cNvSpPr>
          <p:nvPr/>
        </p:nvSpPr>
        <p:spPr bwMode="auto">
          <a:xfrm>
            <a:off x="6224004" y="59147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Tree>
    <p:extLst>
      <p:ext uri="{BB962C8B-B14F-4D97-AF65-F5344CB8AC3E}">
        <p14:creationId xmlns:p14="http://schemas.microsoft.com/office/powerpoint/2010/main" val="281397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7" grpId="0"/>
      <p:bldP spid="18" grpId="0"/>
      <p:bldP spid="31" grpId="0" animBg="1"/>
      <p:bldP spid="32" grpId="0" animBg="1"/>
      <p:bldP spid="33" grpId="0" animBg="1"/>
      <p:bldP spid="34" grpId="0" animBg="1"/>
      <p:bldP spid="35"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62" name="Oval 5"/>
          <p:cNvSpPr>
            <a:spLocks noChangeArrowheads="1"/>
          </p:cNvSpPr>
          <p:nvPr/>
        </p:nvSpPr>
        <p:spPr bwMode="auto">
          <a:xfrm>
            <a:off x="994178" y="3608189"/>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63" name="Oval 5"/>
          <p:cNvSpPr>
            <a:spLocks noChangeArrowheads="1"/>
          </p:cNvSpPr>
          <p:nvPr/>
        </p:nvSpPr>
        <p:spPr bwMode="auto">
          <a:xfrm>
            <a:off x="5720766" y="1787215"/>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64" name="Oval 5"/>
          <p:cNvSpPr>
            <a:spLocks noChangeArrowheads="1"/>
          </p:cNvSpPr>
          <p:nvPr/>
        </p:nvSpPr>
        <p:spPr bwMode="auto">
          <a:xfrm>
            <a:off x="5720766" y="2549922"/>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65" name="Oval 5"/>
          <p:cNvSpPr>
            <a:spLocks noChangeArrowheads="1"/>
          </p:cNvSpPr>
          <p:nvPr/>
        </p:nvSpPr>
        <p:spPr bwMode="auto">
          <a:xfrm>
            <a:off x="5720766" y="3342129"/>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66" name="Oval 5"/>
          <p:cNvSpPr>
            <a:spLocks noChangeArrowheads="1"/>
          </p:cNvSpPr>
          <p:nvPr/>
        </p:nvSpPr>
        <p:spPr bwMode="auto">
          <a:xfrm>
            <a:off x="5720766" y="4104836"/>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67" name="Oval 5"/>
          <p:cNvSpPr>
            <a:spLocks noChangeArrowheads="1"/>
          </p:cNvSpPr>
          <p:nvPr/>
        </p:nvSpPr>
        <p:spPr bwMode="auto">
          <a:xfrm>
            <a:off x="5710040" y="4955159"/>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68" name="Oval 5"/>
          <p:cNvSpPr>
            <a:spLocks noChangeArrowheads="1"/>
          </p:cNvSpPr>
          <p:nvPr/>
        </p:nvSpPr>
        <p:spPr bwMode="auto">
          <a:xfrm>
            <a:off x="5710040" y="5717866"/>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23" name="Title 1"/>
          <p:cNvSpPr>
            <a:spLocks noGrp="1"/>
          </p:cNvSpPr>
          <p:nvPr>
            <p:ph type="title"/>
          </p:nvPr>
        </p:nvSpPr>
        <p:spPr/>
        <p:txBody>
          <a:bodyPr anchor="t"/>
          <a:lstStyle/>
          <a:p>
            <a:r>
              <a:rPr lang="nl-NL" altLang="en-US" dirty="0"/>
              <a:t>Step 1: Model </a:t>
            </a:r>
            <a:r>
              <a:rPr lang="nl-NL" altLang="en-US" dirty="0" err="1"/>
              <a:t>specification</a:t>
            </a:r>
            <a:endParaRPr lang="en-US" altLang="en-US" dirty="0"/>
          </a:p>
        </p:txBody>
      </p:sp>
      <p:sp>
        <p:nvSpPr>
          <p:cNvPr id="6" name="Text Box 13"/>
          <p:cNvSpPr txBox="1">
            <a:spLocks noChangeArrowheads="1"/>
          </p:cNvSpPr>
          <p:nvPr/>
        </p:nvSpPr>
        <p:spPr bwMode="auto">
          <a:xfrm>
            <a:off x="684585" y="1772816"/>
            <a:ext cx="45354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spcBef>
                <a:spcPct val="50000"/>
              </a:spcBef>
            </a:pPr>
            <a:r>
              <a:rPr lang="en-US" sz="2400" b="1" dirty="0"/>
              <a:t>Symbols for variables</a:t>
            </a:r>
            <a:endParaRPr lang="en-US" b="1" dirty="0"/>
          </a:p>
          <a:p>
            <a:pPr algn="l">
              <a:spcBef>
                <a:spcPct val="50000"/>
              </a:spcBef>
            </a:pPr>
            <a:endParaRPr lang="en-US" sz="2000" b="1" dirty="0"/>
          </a:p>
          <a:p>
            <a:pPr algn="l">
              <a:spcBef>
                <a:spcPct val="50000"/>
              </a:spcBef>
            </a:pPr>
            <a:endParaRPr lang="en-US" sz="2000" b="1" dirty="0"/>
          </a:p>
          <a:p>
            <a:pPr algn="l">
              <a:spcBef>
                <a:spcPct val="50000"/>
              </a:spcBef>
            </a:pPr>
            <a:endParaRPr lang="en-US" b="1" dirty="0"/>
          </a:p>
          <a:p>
            <a:pPr algn="l">
              <a:spcBef>
                <a:spcPct val="50000"/>
              </a:spcBef>
            </a:pPr>
            <a:endParaRPr lang="en-US" sz="2200" b="1" dirty="0"/>
          </a:p>
          <a:p>
            <a:pPr algn="l">
              <a:spcBef>
                <a:spcPct val="50000"/>
              </a:spcBef>
            </a:pPr>
            <a:r>
              <a:rPr lang="en-US" sz="2400" b="1" dirty="0"/>
              <a:t>Symbols for relationships</a:t>
            </a:r>
            <a:endParaRPr lang="en-US" b="1" dirty="0"/>
          </a:p>
        </p:txBody>
      </p:sp>
      <p:sp>
        <p:nvSpPr>
          <p:cNvPr id="8" name="Rectangle 3"/>
          <p:cNvSpPr>
            <a:spLocks noChangeArrowheads="1"/>
          </p:cNvSpPr>
          <p:nvPr/>
        </p:nvSpPr>
        <p:spPr bwMode="auto">
          <a:xfrm>
            <a:off x="1032522" y="2338784"/>
            <a:ext cx="433387" cy="358775"/>
          </a:xfrm>
          <a:prstGeom prst="rect">
            <a:avLst/>
          </a:prstGeom>
          <a:solidFill>
            <a:srgbClr val="DCDDF0"/>
          </a:solidFill>
          <a:ln w="15875">
            <a:solidFill>
              <a:schemeClr val="tx1"/>
            </a:solidFill>
            <a:miter lim="800000"/>
            <a:headEnd/>
            <a:tailEnd/>
          </a:ln>
          <a:effectLst/>
        </p:spPr>
        <p:txBody>
          <a:bodyPr wrap="none" anchor="ctr"/>
          <a:lstStyle/>
          <a:p>
            <a:pPr>
              <a:defRPr/>
            </a:pPr>
            <a:endParaRPr lang="nl-NL"/>
          </a:p>
        </p:txBody>
      </p:sp>
      <p:sp>
        <p:nvSpPr>
          <p:cNvPr id="9" name="Text Box 4"/>
          <p:cNvSpPr txBox="1">
            <a:spLocks noChangeArrowheads="1"/>
          </p:cNvSpPr>
          <p:nvPr/>
        </p:nvSpPr>
        <p:spPr bwMode="auto">
          <a:xfrm>
            <a:off x="1032522" y="2276872"/>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400" i="1" dirty="0"/>
              <a:t>X</a:t>
            </a:r>
          </a:p>
        </p:txBody>
      </p:sp>
      <p:sp>
        <p:nvSpPr>
          <p:cNvPr id="10" name="Oval 5"/>
          <p:cNvSpPr>
            <a:spLocks noChangeArrowheads="1"/>
          </p:cNvSpPr>
          <p:nvPr/>
        </p:nvSpPr>
        <p:spPr bwMode="auto">
          <a:xfrm>
            <a:off x="1005534" y="2946797"/>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11" name="Text Box 6"/>
          <p:cNvSpPr txBox="1">
            <a:spLocks noChangeArrowheads="1"/>
          </p:cNvSpPr>
          <p:nvPr/>
        </p:nvSpPr>
        <p:spPr bwMode="auto">
          <a:xfrm>
            <a:off x="1064272" y="2919809"/>
            <a:ext cx="40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ctr"/>
            <a:r>
              <a:rPr lang="en-US" sz="2400" i="1" dirty="0"/>
              <a:t>F</a:t>
            </a:r>
          </a:p>
        </p:txBody>
      </p:sp>
      <p:sp>
        <p:nvSpPr>
          <p:cNvPr id="12" name="Text Box 7"/>
          <p:cNvSpPr txBox="1">
            <a:spLocks noChangeArrowheads="1"/>
          </p:cNvSpPr>
          <p:nvPr/>
        </p:nvSpPr>
        <p:spPr bwMode="auto">
          <a:xfrm>
            <a:off x="1078559" y="3562747"/>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400" i="1" dirty="0"/>
              <a:t>E</a:t>
            </a:r>
          </a:p>
        </p:txBody>
      </p:sp>
      <p:sp>
        <p:nvSpPr>
          <p:cNvPr id="13" name="Text Box 8"/>
          <p:cNvSpPr txBox="1">
            <a:spLocks noChangeArrowheads="1"/>
          </p:cNvSpPr>
          <p:nvPr/>
        </p:nvSpPr>
        <p:spPr bwMode="auto">
          <a:xfrm>
            <a:off x="2256484" y="2276872"/>
            <a:ext cx="3687228" cy="46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400" dirty="0"/>
              <a:t>Manifest variables</a:t>
            </a:r>
          </a:p>
          <a:p>
            <a:pPr algn="l"/>
            <a:endParaRPr lang="en-US" sz="1800" dirty="0"/>
          </a:p>
          <a:p>
            <a:pPr algn="l"/>
            <a:r>
              <a:rPr lang="en-US" sz="2400" dirty="0"/>
              <a:t>Latent variables</a:t>
            </a:r>
          </a:p>
          <a:p>
            <a:pPr algn="l"/>
            <a:endParaRPr lang="en-US" sz="1800" dirty="0"/>
          </a:p>
          <a:p>
            <a:pPr algn="l"/>
            <a:r>
              <a:rPr lang="en-US" sz="2400" dirty="0"/>
              <a:t>Error variables</a:t>
            </a:r>
          </a:p>
          <a:p>
            <a:pPr algn="l"/>
            <a:endParaRPr lang="en-US" sz="2400" dirty="0"/>
          </a:p>
          <a:p>
            <a:pPr algn="l"/>
            <a:endParaRPr lang="nl-NL" sz="1600" dirty="0"/>
          </a:p>
          <a:p>
            <a:pPr algn="l"/>
            <a:endParaRPr lang="en-US" sz="2000" dirty="0"/>
          </a:p>
          <a:p>
            <a:pPr algn="l"/>
            <a:r>
              <a:rPr lang="en-US" sz="2400" i="1" dirty="0"/>
              <a:t>X</a:t>
            </a:r>
            <a:r>
              <a:rPr lang="en-US" sz="2400" dirty="0"/>
              <a:t> predicts / explains </a:t>
            </a:r>
            <a:r>
              <a:rPr lang="en-US" sz="2400" i="1" dirty="0"/>
              <a:t>Y</a:t>
            </a:r>
            <a:r>
              <a:rPr lang="en-US" sz="2400" dirty="0"/>
              <a:t> </a:t>
            </a:r>
          </a:p>
          <a:p>
            <a:pPr algn="l"/>
            <a:r>
              <a:rPr lang="en-US" sz="1800" dirty="0"/>
              <a:t>(as in regression)</a:t>
            </a:r>
            <a:endParaRPr lang="en-US" sz="2400" dirty="0"/>
          </a:p>
          <a:p>
            <a:pPr algn="l"/>
            <a:endParaRPr lang="en-US" sz="1500" dirty="0"/>
          </a:p>
          <a:p>
            <a:pPr algn="l"/>
            <a:r>
              <a:rPr lang="en-US" sz="2400" i="1" dirty="0"/>
              <a:t>X</a:t>
            </a:r>
            <a:r>
              <a:rPr lang="en-US" sz="2400" dirty="0"/>
              <a:t> is related to </a:t>
            </a:r>
            <a:r>
              <a:rPr lang="en-US" sz="2400" i="1" dirty="0"/>
              <a:t>Y</a:t>
            </a:r>
            <a:r>
              <a:rPr lang="en-US" sz="2400" dirty="0"/>
              <a:t>, </a:t>
            </a:r>
          </a:p>
          <a:p>
            <a:pPr algn="l"/>
            <a:r>
              <a:rPr lang="en-US" sz="2400" dirty="0"/>
              <a:t>neutral about causal nature</a:t>
            </a:r>
          </a:p>
          <a:p>
            <a:pPr algn="l"/>
            <a:r>
              <a:rPr lang="en-US" sz="2400" dirty="0"/>
              <a:t>of relationship </a:t>
            </a:r>
            <a:r>
              <a:rPr lang="en-US" sz="1800" dirty="0"/>
              <a:t>(as in correlation)</a:t>
            </a:r>
            <a:endParaRPr lang="en-US" sz="2400" dirty="0"/>
          </a:p>
        </p:txBody>
      </p:sp>
      <p:sp>
        <p:nvSpPr>
          <p:cNvPr id="14" name="Text Box 14"/>
          <p:cNvSpPr txBox="1">
            <a:spLocks noChangeArrowheads="1"/>
          </p:cNvSpPr>
          <p:nvPr/>
        </p:nvSpPr>
        <p:spPr bwMode="auto">
          <a:xfrm>
            <a:off x="683568" y="4869160"/>
            <a:ext cx="1512888"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400" i="1" dirty="0"/>
              <a:t>X</a:t>
            </a:r>
            <a:r>
              <a:rPr lang="en-US" sz="2400" dirty="0"/>
              <a:t>          </a:t>
            </a:r>
            <a:r>
              <a:rPr lang="en-US" sz="2400" i="1" dirty="0"/>
              <a:t>Y</a:t>
            </a:r>
          </a:p>
          <a:p>
            <a:endParaRPr lang="en-US" sz="1200" dirty="0"/>
          </a:p>
          <a:p>
            <a:endParaRPr lang="en-US" sz="2000" dirty="0"/>
          </a:p>
          <a:p>
            <a:r>
              <a:rPr lang="en-US" sz="2400" i="1" dirty="0"/>
              <a:t>X</a:t>
            </a:r>
            <a:r>
              <a:rPr lang="en-US" sz="2400" dirty="0"/>
              <a:t>          </a:t>
            </a:r>
            <a:r>
              <a:rPr lang="en-US" sz="2400" i="1" dirty="0"/>
              <a:t>Y</a:t>
            </a:r>
          </a:p>
        </p:txBody>
      </p:sp>
      <p:sp>
        <p:nvSpPr>
          <p:cNvPr id="15" name="Line 15"/>
          <p:cNvSpPr>
            <a:spLocks noChangeShapeType="1"/>
          </p:cNvSpPr>
          <p:nvPr/>
        </p:nvSpPr>
        <p:spPr bwMode="auto">
          <a:xfrm>
            <a:off x="1137425" y="5084092"/>
            <a:ext cx="5048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6" name="Line 17"/>
          <p:cNvSpPr>
            <a:spLocks noChangeShapeType="1"/>
          </p:cNvSpPr>
          <p:nvPr/>
        </p:nvSpPr>
        <p:spPr bwMode="auto">
          <a:xfrm>
            <a:off x="1104327" y="5949280"/>
            <a:ext cx="504825"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8" name="Line 118"/>
          <p:cNvSpPr>
            <a:spLocks noChangeShapeType="1"/>
          </p:cNvSpPr>
          <p:nvPr/>
        </p:nvSpPr>
        <p:spPr bwMode="auto">
          <a:xfrm flipH="1" flipV="1">
            <a:off x="7187616" y="1879291"/>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9" name="Line 119"/>
          <p:cNvSpPr>
            <a:spLocks noChangeShapeType="1"/>
          </p:cNvSpPr>
          <p:nvPr/>
        </p:nvSpPr>
        <p:spPr bwMode="auto">
          <a:xfrm flipH="1">
            <a:off x="7187616" y="2712729"/>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0" name="Line 120"/>
          <p:cNvSpPr>
            <a:spLocks noChangeShapeType="1"/>
          </p:cNvSpPr>
          <p:nvPr/>
        </p:nvSpPr>
        <p:spPr bwMode="auto">
          <a:xfrm flipH="1">
            <a:off x="7187616" y="2757179"/>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1" name="Line 121"/>
          <p:cNvSpPr>
            <a:spLocks noChangeShapeType="1"/>
          </p:cNvSpPr>
          <p:nvPr/>
        </p:nvSpPr>
        <p:spPr bwMode="auto">
          <a:xfrm flipH="1" flipV="1">
            <a:off x="7187616" y="4244666"/>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2" name="Line 122"/>
          <p:cNvSpPr>
            <a:spLocks noChangeShapeType="1"/>
          </p:cNvSpPr>
          <p:nvPr/>
        </p:nvSpPr>
        <p:spPr bwMode="auto">
          <a:xfrm flipH="1">
            <a:off x="7187616" y="5098741"/>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4" name="Line 123"/>
          <p:cNvSpPr>
            <a:spLocks noChangeShapeType="1"/>
          </p:cNvSpPr>
          <p:nvPr/>
        </p:nvSpPr>
        <p:spPr bwMode="auto">
          <a:xfrm flipH="1">
            <a:off x="7187616" y="5198754"/>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5" name="Oval 124"/>
          <p:cNvSpPr>
            <a:spLocks noChangeArrowheads="1"/>
          </p:cNvSpPr>
          <p:nvPr/>
        </p:nvSpPr>
        <p:spPr bwMode="auto">
          <a:xfrm>
            <a:off x="7830554" y="4895541"/>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6" name="Oval 125"/>
          <p:cNvSpPr>
            <a:spLocks noChangeArrowheads="1"/>
          </p:cNvSpPr>
          <p:nvPr/>
        </p:nvSpPr>
        <p:spPr bwMode="auto">
          <a:xfrm>
            <a:off x="7844841" y="2458729"/>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27" name="Group 26"/>
          <p:cNvGrpSpPr/>
          <p:nvPr/>
        </p:nvGrpSpPr>
        <p:grpSpPr>
          <a:xfrm>
            <a:off x="6581191" y="1787216"/>
            <a:ext cx="576263" cy="396875"/>
            <a:chOff x="6527800" y="2041525"/>
            <a:chExt cx="576263" cy="396875"/>
          </a:xfrm>
        </p:grpSpPr>
        <p:sp>
          <p:nvSpPr>
            <p:cNvPr id="59"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60"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28" name="Text Box 133"/>
          <p:cNvSpPr txBox="1">
            <a:spLocks noChangeArrowheads="1"/>
          </p:cNvSpPr>
          <p:nvPr/>
        </p:nvSpPr>
        <p:spPr bwMode="auto">
          <a:xfrm>
            <a:off x="7871829" y="491776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29" name="Text Box 134"/>
          <p:cNvSpPr txBox="1">
            <a:spLocks noChangeArrowheads="1"/>
          </p:cNvSpPr>
          <p:nvPr/>
        </p:nvSpPr>
        <p:spPr bwMode="auto">
          <a:xfrm>
            <a:off x="7884529" y="248095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30" name="Group 29"/>
          <p:cNvGrpSpPr/>
          <p:nvPr/>
        </p:nvGrpSpPr>
        <p:grpSpPr>
          <a:xfrm>
            <a:off x="6595479" y="2568901"/>
            <a:ext cx="576262" cy="396875"/>
            <a:chOff x="6542088" y="2789238"/>
            <a:chExt cx="576262" cy="396875"/>
          </a:xfrm>
        </p:grpSpPr>
        <p:sp>
          <p:nvSpPr>
            <p:cNvPr id="57" name="Rectangle 56"/>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8"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31" name="Group 30"/>
          <p:cNvGrpSpPr/>
          <p:nvPr/>
        </p:nvGrpSpPr>
        <p:grpSpPr>
          <a:xfrm>
            <a:off x="6601829" y="3350586"/>
            <a:ext cx="576262" cy="400050"/>
            <a:chOff x="6548438" y="3517900"/>
            <a:chExt cx="576262" cy="400050"/>
          </a:xfrm>
        </p:grpSpPr>
        <p:sp>
          <p:nvSpPr>
            <p:cNvPr id="55"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6"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32" name="Group 31"/>
          <p:cNvGrpSpPr/>
          <p:nvPr/>
        </p:nvGrpSpPr>
        <p:grpSpPr>
          <a:xfrm>
            <a:off x="6595479" y="4135446"/>
            <a:ext cx="576262" cy="396875"/>
            <a:chOff x="6542088" y="4364038"/>
            <a:chExt cx="576262" cy="396875"/>
          </a:xfrm>
        </p:grpSpPr>
        <p:sp>
          <p:nvSpPr>
            <p:cNvPr id="53"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4"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33" name="Group 32"/>
          <p:cNvGrpSpPr/>
          <p:nvPr/>
        </p:nvGrpSpPr>
        <p:grpSpPr>
          <a:xfrm>
            <a:off x="6595479" y="4917131"/>
            <a:ext cx="576262" cy="396875"/>
            <a:chOff x="6542088" y="5168900"/>
            <a:chExt cx="576262" cy="396875"/>
          </a:xfrm>
        </p:grpSpPr>
        <p:sp>
          <p:nvSpPr>
            <p:cNvPr id="51"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2"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34" name="Group 33"/>
          <p:cNvGrpSpPr/>
          <p:nvPr/>
        </p:nvGrpSpPr>
        <p:grpSpPr>
          <a:xfrm>
            <a:off x="6601829" y="5698816"/>
            <a:ext cx="577850" cy="401638"/>
            <a:chOff x="6548438" y="5953125"/>
            <a:chExt cx="577850" cy="401638"/>
          </a:xfrm>
        </p:grpSpPr>
        <p:sp>
          <p:nvSpPr>
            <p:cNvPr id="49"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0"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35" name="Text Box 140"/>
          <p:cNvSpPr txBox="1">
            <a:spLocks noChangeArrowheads="1"/>
          </p:cNvSpPr>
          <p:nvPr/>
        </p:nvSpPr>
        <p:spPr bwMode="auto">
          <a:xfrm>
            <a:off x="5796136" y="252575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36" name="Text Box 141"/>
          <p:cNvSpPr txBox="1">
            <a:spLocks noChangeArrowheads="1"/>
          </p:cNvSpPr>
          <p:nvPr/>
        </p:nvSpPr>
        <p:spPr bwMode="auto">
          <a:xfrm>
            <a:off x="5796136" y="177281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37" name="Line 142"/>
          <p:cNvSpPr>
            <a:spLocks noChangeShapeType="1"/>
          </p:cNvSpPr>
          <p:nvPr/>
        </p:nvSpPr>
        <p:spPr bwMode="auto">
          <a:xfrm>
            <a:off x="6224004" y="277527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8" name="Line 143"/>
          <p:cNvSpPr>
            <a:spLocks noChangeShapeType="1"/>
          </p:cNvSpPr>
          <p:nvPr/>
        </p:nvSpPr>
        <p:spPr bwMode="auto">
          <a:xfrm>
            <a:off x="6224004" y="356013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9" name="Line 144"/>
          <p:cNvSpPr>
            <a:spLocks noChangeShapeType="1"/>
          </p:cNvSpPr>
          <p:nvPr/>
        </p:nvSpPr>
        <p:spPr bwMode="auto">
          <a:xfrm>
            <a:off x="6224004" y="434499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0" name="Line 145"/>
          <p:cNvSpPr>
            <a:spLocks noChangeShapeType="1"/>
          </p:cNvSpPr>
          <p:nvPr/>
        </p:nvSpPr>
        <p:spPr bwMode="auto">
          <a:xfrm>
            <a:off x="6224004" y="512985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1" name="Text Box 146"/>
          <p:cNvSpPr txBox="1">
            <a:spLocks noChangeArrowheads="1"/>
          </p:cNvSpPr>
          <p:nvPr/>
        </p:nvSpPr>
        <p:spPr bwMode="auto">
          <a:xfrm>
            <a:off x="5796136" y="332015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42" name="Text Box 147"/>
          <p:cNvSpPr txBox="1">
            <a:spLocks noChangeArrowheads="1"/>
          </p:cNvSpPr>
          <p:nvPr/>
        </p:nvSpPr>
        <p:spPr bwMode="auto">
          <a:xfrm>
            <a:off x="5796136" y="4082629"/>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43" name="Text Box 148"/>
          <p:cNvSpPr txBox="1">
            <a:spLocks noChangeArrowheads="1"/>
          </p:cNvSpPr>
          <p:nvPr/>
        </p:nvSpPr>
        <p:spPr bwMode="auto">
          <a:xfrm>
            <a:off x="5796136" y="489413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44" name="Line 149"/>
          <p:cNvSpPr>
            <a:spLocks noChangeShapeType="1"/>
          </p:cNvSpPr>
          <p:nvPr/>
        </p:nvSpPr>
        <p:spPr bwMode="auto">
          <a:xfrm>
            <a:off x="6224004" y="59147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5" name="Text Box 150"/>
          <p:cNvSpPr txBox="1">
            <a:spLocks noChangeArrowheads="1"/>
          </p:cNvSpPr>
          <p:nvPr/>
        </p:nvSpPr>
        <p:spPr bwMode="auto">
          <a:xfrm>
            <a:off x="5796136" y="570657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46" name="Line 151"/>
          <p:cNvSpPr>
            <a:spLocks noChangeShapeType="1"/>
          </p:cNvSpPr>
          <p:nvPr/>
        </p:nvSpPr>
        <p:spPr bwMode="auto">
          <a:xfrm>
            <a:off x="6224004" y="19904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7" name="Text Box 152"/>
          <p:cNvSpPr txBox="1">
            <a:spLocks noChangeArrowheads="1"/>
          </p:cNvSpPr>
          <p:nvPr/>
        </p:nvSpPr>
        <p:spPr bwMode="auto">
          <a:xfrm>
            <a:off x="7756752" y="2057091"/>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a:t>satisfaction</a:t>
            </a:r>
          </a:p>
        </p:txBody>
      </p:sp>
      <p:sp>
        <p:nvSpPr>
          <p:cNvPr id="48" name="Text Box 153"/>
          <p:cNvSpPr txBox="1">
            <a:spLocks noChangeArrowheads="1"/>
          </p:cNvSpPr>
          <p:nvPr/>
        </p:nvSpPr>
        <p:spPr bwMode="auto">
          <a:xfrm>
            <a:off x="7707662" y="5515420"/>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err="1"/>
              <a:t>selfconfidence</a:t>
            </a:r>
            <a:endParaRPr lang="en-US" sz="1800" i="1" dirty="0"/>
          </a:p>
        </p:txBody>
      </p:sp>
      <p:sp>
        <p:nvSpPr>
          <p:cNvPr id="69"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27</a:t>
            </a:fld>
            <a:endParaRPr lang="en-US">
              <a:solidFill>
                <a:srgbClr val="000000"/>
              </a:solidFill>
            </a:endParaRPr>
          </a:p>
        </p:txBody>
      </p:sp>
      <p:cxnSp>
        <p:nvCxnSpPr>
          <p:cNvPr id="70" name="Curved Connector 37">
            <a:extLst>
              <a:ext uri="{FF2B5EF4-FFF2-40B4-BE49-F238E27FC236}">
                <a16:creationId xmlns:a16="http://schemas.microsoft.com/office/drawing/2014/main" id="{B94F6253-753E-4143-ACDE-B32CE491703F}"/>
              </a:ext>
            </a:extLst>
          </p:cNvPr>
          <p:cNvCxnSpPr>
            <a:cxnSpLocks/>
          </p:cNvCxnSpPr>
          <p:nvPr/>
        </p:nvCxnSpPr>
        <p:spPr>
          <a:xfrm flipH="1">
            <a:off x="8335379" y="2690504"/>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09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3"/>
                                        </p:tgtEl>
                                      </p:cBhvr>
                                    </p:animEffect>
                                    <p:set>
                                      <p:cBhvr>
                                        <p:cTn id="19" dur="1" fill="hold">
                                          <p:stCondLst>
                                            <p:cond delay="499"/>
                                          </p:stCondLst>
                                        </p:cTn>
                                        <p:tgtEl>
                                          <p:spTgt spid="4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 presetClass="entr" presetSubtype="0" fill="hold" grpId="1" nodeType="with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par>
                                <p:cTn id="56" presetID="1" presetClass="entr" presetSubtype="0" fill="hold" grpId="1"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35" grpId="0"/>
      <p:bldP spid="35" grpId="1"/>
      <p:bldP spid="36" grpId="0"/>
      <p:bldP spid="36" grpId="1"/>
      <p:bldP spid="41" grpId="0"/>
      <p:bldP spid="41" grpId="1"/>
      <p:bldP spid="42" grpId="0"/>
      <p:bldP spid="42" grpId="1"/>
      <p:bldP spid="43" grpId="0"/>
      <p:bldP spid="43" grpId="1"/>
      <p:bldP spid="45" grpId="0"/>
      <p:bldP spid="4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p:txBody>
          <a:bodyPr anchor="t"/>
          <a:lstStyle/>
          <a:p>
            <a:r>
              <a:rPr lang="nl-NL" altLang="en-US" dirty="0"/>
              <a:t>Step 1: Model </a:t>
            </a:r>
            <a:r>
              <a:rPr lang="nl-NL" altLang="en-US" dirty="0" err="1"/>
              <a:t>specification</a:t>
            </a:r>
            <a:endParaRPr lang="en-US" altLang="en-US" dirty="0"/>
          </a:p>
        </p:txBody>
      </p:sp>
      <p:sp>
        <p:nvSpPr>
          <p:cNvPr id="18" name="Line 118"/>
          <p:cNvSpPr>
            <a:spLocks noChangeShapeType="1"/>
          </p:cNvSpPr>
          <p:nvPr/>
        </p:nvSpPr>
        <p:spPr bwMode="auto">
          <a:xfrm flipH="1" flipV="1">
            <a:off x="7187616" y="1879291"/>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9" name="Line 119"/>
          <p:cNvSpPr>
            <a:spLocks noChangeShapeType="1"/>
          </p:cNvSpPr>
          <p:nvPr/>
        </p:nvSpPr>
        <p:spPr bwMode="auto">
          <a:xfrm flipH="1">
            <a:off x="7187616" y="2712729"/>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0" name="Line 120"/>
          <p:cNvSpPr>
            <a:spLocks noChangeShapeType="1"/>
          </p:cNvSpPr>
          <p:nvPr/>
        </p:nvSpPr>
        <p:spPr bwMode="auto">
          <a:xfrm flipH="1">
            <a:off x="7187616" y="2757179"/>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1" name="Line 121"/>
          <p:cNvSpPr>
            <a:spLocks noChangeShapeType="1"/>
          </p:cNvSpPr>
          <p:nvPr/>
        </p:nvSpPr>
        <p:spPr bwMode="auto">
          <a:xfrm flipH="1" flipV="1">
            <a:off x="7187616" y="4244666"/>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2" name="Line 122"/>
          <p:cNvSpPr>
            <a:spLocks noChangeShapeType="1"/>
          </p:cNvSpPr>
          <p:nvPr/>
        </p:nvSpPr>
        <p:spPr bwMode="auto">
          <a:xfrm flipH="1">
            <a:off x="7187616" y="5098741"/>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4" name="Line 123"/>
          <p:cNvSpPr>
            <a:spLocks noChangeShapeType="1"/>
          </p:cNvSpPr>
          <p:nvPr/>
        </p:nvSpPr>
        <p:spPr bwMode="auto">
          <a:xfrm flipH="1">
            <a:off x="7187616" y="5198754"/>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5" name="Oval 124"/>
          <p:cNvSpPr>
            <a:spLocks noChangeArrowheads="1"/>
          </p:cNvSpPr>
          <p:nvPr/>
        </p:nvSpPr>
        <p:spPr bwMode="auto">
          <a:xfrm>
            <a:off x="7830554" y="4895541"/>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6" name="Oval 125"/>
          <p:cNvSpPr>
            <a:spLocks noChangeArrowheads="1"/>
          </p:cNvSpPr>
          <p:nvPr/>
        </p:nvSpPr>
        <p:spPr bwMode="auto">
          <a:xfrm>
            <a:off x="7844841" y="2458729"/>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27" name="Group 26"/>
          <p:cNvGrpSpPr/>
          <p:nvPr/>
        </p:nvGrpSpPr>
        <p:grpSpPr>
          <a:xfrm>
            <a:off x="6581191" y="1787216"/>
            <a:ext cx="576263" cy="396875"/>
            <a:chOff x="6527800" y="2041525"/>
            <a:chExt cx="576263" cy="396875"/>
          </a:xfrm>
        </p:grpSpPr>
        <p:sp>
          <p:nvSpPr>
            <p:cNvPr id="59"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60"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28" name="Text Box 133"/>
          <p:cNvSpPr txBox="1">
            <a:spLocks noChangeArrowheads="1"/>
          </p:cNvSpPr>
          <p:nvPr/>
        </p:nvSpPr>
        <p:spPr bwMode="auto">
          <a:xfrm>
            <a:off x="7871829" y="491776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29" name="Text Box 134"/>
          <p:cNvSpPr txBox="1">
            <a:spLocks noChangeArrowheads="1"/>
          </p:cNvSpPr>
          <p:nvPr/>
        </p:nvSpPr>
        <p:spPr bwMode="auto">
          <a:xfrm>
            <a:off x="7884529" y="248095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30" name="Group 29"/>
          <p:cNvGrpSpPr/>
          <p:nvPr/>
        </p:nvGrpSpPr>
        <p:grpSpPr>
          <a:xfrm>
            <a:off x="6595479" y="2568901"/>
            <a:ext cx="576262" cy="396875"/>
            <a:chOff x="6542088" y="2789238"/>
            <a:chExt cx="576262" cy="396875"/>
          </a:xfrm>
        </p:grpSpPr>
        <p:sp>
          <p:nvSpPr>
            <p:cNvPr id="57" name="Rectangle 56"/>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8"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31" name="Group 30"/>
          <p:cNvGrpSpPr/>
          <p:nvPr/>
        </p:nvGrpSpPr>
        <p:grpSpPr>
          <a:xfrm>
            <a:off x="6601829" y="3350586"/>
            <a:ext cx="576262" cy="400050"/>
            <a:chOff x="6548438" y="3517900"/>
            <a:chExt cx="576262" cy="400050"/>
          </a:xfrm>
        </p:grpSpPr>
        <p:sp>
          <p:nvSpPr>
            <p:cNvPr id="55"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6"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32" name="Group 31"/>
          <p:cNvGrpSpPr/>
          <p:nvPr/>
        </p:nvGrpSpPr>
        <p:grpSpPr>
          <a:xfrm>
            <a:off x="6595479" y="4135446"/>
            <a:ext cx="576262" cy="396875"/>
            <a:chOff x="6542088" y="4364038"/>
            <a:chExt cx="576262" cy="396875"/>
          </a:xfrm>
        </p:grpSpPr>
        <p:sp>
          <p:nvSpPr>
            <p:cNvPr id="53"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4"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33" name="Group 32"/>
          <p:cNvGrpSpPr/>
          <p:nvPr/>
        </p:nvGrpSpPr>
        <p:grpSpPr>
          <a:xfrm>
            <a:off x="6595479" y="4917131"/>
            <a:ext cx="576262" cy="396875"/>
            <a:chOff x="6542088" y="5168900"/>
            <a:chExt cx="576262" cy="396875"/>
          </a:xfrm>
        </p:grpSpPr>
        <p:sp>
          <p:nvSpPr>
            <p:cNvPr id="51"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2"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34" name="Group 33"/>
          <p:cNvGrpSpPr/>
          <p:nvPr/>
        </p:nvGrpSpPr>
        <p:grpSpPr>
          <a:xfrm>
            <a:off x="6601829" y="5698816"/>
            <a:ext cx="577850" cy="401638"/>
            <a:chOff x="6548438" y="5953125"/>
            <a:chExt cx="577850" cy="401638"/>
          </a:xfrm>
        </p:grpSpPr>
        <p:sp>
          <p:nvSpPr>
            <p:cNvPr id="49"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0"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35" name="Text Box 140"/>
          <p:cNvSpPr txBox="1">
            <a:spLocks noChangeArrowheads="1"/>
          </p:cNvSpPr>
          <p:nvPr/>
        </p:nvSpPr>
        <p:spPr bwMode="auto">
          <a:xfrm>
            <a:off x="5796136" y="252575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36" name="Text Box 141"/>
          <p:cNvSpPr txBox="1">
            <a:spLocks noChangeArrowheads="1"/>
          </p:cNvSpPr>
          <p:nvPr/>
        </p:nvSpPr>
        <p:spPr bwMode="auto">
          <a:xfrm>
            <a:off x="5796136" y="177281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37" name="Line 142"/>
          <p:cNvSpPr>
            <a:spLocks noChangeShapeType="1"/>
          </p:cNvSpPr>
          <p:nvPr/>
        </p:nvSpPr>
        <p:spPr bwMode="auto">
          <a:xfrm>
            <a:off x="6224004" y="277527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8" name="Line 143"/>
          <p:cNvSpPr>
            <a:spLocks noChangeShapeType="1"/>
          </p:cNvSpPr>
          <p:nvPr/>
        </p:nvSpPr>
        <p:spPr bwMode="auto">
          <a:xfrm>
            <a:off x="6224004" y="356013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9" name="Line 144"/>
          <p:cNvSpPr>
            <a:spLocks noChangeShapeType="1"/>
          </p:cNvSpPr>
          <p:nvPr/>
        </p:nvSpPr>
        <p:spPr bwMode="auto">
          <a:xfrm>
            <a:off x="6224004" y="434499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0" name="Line 145"/>
          <p:cNvSpPr>
            <a:spLocks noChangeShapeType="1"/>
          </p:cNvSpPr>
          <p:nvPr/>
        </p:nvSpPr>
        <p:spPr bwMode="auto">
          <a:xfrm>
            <a:off x="6224004" y="512985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1" name="Text Box 146"/>
          <p:cNvSpPr txBox="1">
            <a:spLocks noChangeArrowheads="1"/>
          </p:cNvSpPr>
          <p:nvPr/>
        </p:nvSpPr>
        <p:spPr bwMode="auto">
          <a:xfrm>
            <a:off x="5796136" y="332015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42" name="Text Box 147"/>
          <p:cNvSpPr txBox="1">
            <a:spLocks noChangeArrowheads="1"/>
          </p:cNvSpPr>
          <p:nvPr/>
        </p:nvSpPr>
        <p:spPr bwMode="auto">
          <a:xfrm>
            <a:off x="5796136" y="4082629"/>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43" name="Text Box 148"/>
          <p:cNvSpPr txBox="1">
            <a:spLocks noChangeArrowheads="1"/>
          </p:cNvSpPr>
          <p:nvPr/>
        </p:nvSpPr>
        <p:spPr bwMode="auto">
          <a:xfrm>
            <a:off x="5796136" y="489413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44" name="Line 149"/>
          <p:cNvSpPr>
            <a:spLocks noChangeShapeType="1"/>
          </p:cNvSpPr>
          <p:nvPr/>
        </p:nvSpPr>
        <p:spPr bwMode="auto">
          <a:xfrm>
            <a:off x="6224004" y="59147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5" name="Text Box 150"/>
          <p:cNvSpPr txBox="1">
            <a:spLocks noChangeArrowheads="1"/>
          </p:cNvSpPr>
          <p:nvPr/>
        </p:nvSpPr>
        <p:spPr bwMode="auto">
          <a:xfrm>
            <a:off x="5796136" y="570657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46" name="Line 151"/>
          <p:cNvSpPr>
            <a:spLocks noChangeShapeType="1"/>
          </p:cNvSpPr>
          <p:nvPr/>
        </p:nvSpPr>
        <p:spPr bwMode="auto">
          <a:xfrm>
            <a:off x="6224004" y="199041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69" name="Text Box 48"/>
          <p:cNvSpPr txBox="1">
            <a:spLocks noChangeArrowheads="1"/>
          </p:cNvSpPr>
          <p:nvPr/>
        </p:nvSpPr>
        <p:spPr bwMode="auto">
          <a:xfrm>
            <a:off x="634138" y="1798973"/>
            <a:ext cx="505509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7825" indent="-377825">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spcBef>
                <a:spcPts val="600"/>
              </a:spcBef>
            </a:pPr>
            <a:r>
              <a:rPr lang="en-US" sz="2200" dirty="0"/>
              <a:t>•	</a:t>
            </a:r>
            <a:r>
              <a:rPr lang="en-US" sz="2100" dirty="0"/>
              <a:t>All single arrows go </a:t>
            </a:r>
            <a:r>
              <a:rPr lang="en-US" sz="2100" i="1" dirty="0"/>
              <a:t>from latent to manifest.</a:t>
            </a:r>
            <a:endParaRPr lang="en-US" sz="2100" dirty="0"/>
          </a:p>
          <a:p>
            <a:pPr algn="l">
              <a:spcBef>
                <a:spcPts val="600"/>
              </a:spcBef>
            </a:pPr>
            <a:r>
              <a:rPr lang="en-US" sz="2100" dirty="0"/>
              <a:t>•	Each predicted variable (incoming arrow) gets an </a:t>
            </a:r>
            <a:r>
              <a:rPr lang="en-US" sz="2100" i="1" dirty="0"/>
              <a:t>error term.</a:t>
            </a:r>
            <a:endParaRPr lang="en-US" sz="2100" dirty="0"/>
          </a:p>
          <a:p>
            <a:pPr algn="l">
              <a:spcBef>
                <a:spcPts val="600"/>
              </a:spcBef>
            </a:pPr>
            <a:r>
              <a:rPr lang="en-US" sz="2100" dirty="0"/>
              <a:t>•	If necessary, double arrows between (a) two factors, and/or (b) two errors. </a:t>
            </a:r>
          </a:p>
          <a:p>
            <a:pPr algn="l">
              <a:spcBef>
                <a:spcPts val="600"/>
              </a:spcBef>
            </a:pPr>
            <a:r>
              <a:rPr lang="en-US" sz="2100" dirty="0"/>
              <a:t>•	No arrows (single or double) between manifest variables (CFA assumption: relationships between manifest variables are fully explained by factors and errors).</a:t>
            </a:r>
          </a:p>
          <a:p>
            <a:pPr algn="l">
              <a:spcBef>
                <a:spcPts val="600"/>
              </a:spcBef>
            </a:pPr>
            <a:r>
              <a:rPr lang="en-US" sz="2100" dirty="0"/>
              <a:t>•	No arrows (also no double arrows) between factors and errors (CFA assumption).</a:t>
            </a:r>
          </a:p>
        </p:txBody>
      </p:sp>
      <p:sp>
        <p:nvSpPr>
          <p:cNvPr id="70"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28</a:t>
            </a:fld>
            <a:endParaRPr lang="en-US">
              <a:solidFill>
                <a:srgbClr val="000000"/>
              </a:solidFill>
            </a:endParaRPr>
          </a:p>
        </p:txBody>
      </p:sp>
      <p:sp>
        <p:nvSpPr>
          <p:cNvPr id="61" name="Text Box 152">
            <a:extLst>
              <a:ext uri="{FF2B5EF4-FFF2-40B4-BE49-F238E27FC236}">
                <a16:creationId xmlns:a16="http://schemas.microsoft.com/office/drawing/2014/main" id="{DFF1AFFF-CCD0-4AC4-A6B6-F907644C44FA}"/>
              </a:ext>
            </a:extLst>
          </p:cNvPr>
          <p:cNvSpPr txBox="1">
            <a:spLocks noChangeArrowheads="1"/>
          </p:cNvSpPr>
          <p:nvPr/>
        </p:nvSpPr>
        <p:spPr bwMode="auto">
          <a:xfrm>
            <a:off x="7756752" y="2057091"/>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a:t>satisfaction</a:t>
            </a:r>
          </a:p>
        </p:txBody>
      </p:sp>
      <p:sp>
        <p:nvSpPr>
          <p:cNvPr id="62" name="Text Box 153">
            <a:extLst>
              <a:ext uri="{FF2B5EF4-FFF2-40B4-BE49-F238E27FC236}">
                <a16:creationId xmlns:a16="http://schemas.microsoft.com/office/drawing/2014/main" id="{C52F0B64-53CC-4A8D-9B90-C74ACF8ACB45}"/>
              </a:ext>
            </a:extLst>
          </p:cNvPr>
          <p:cNvSpPr txBox="1">
            <a:spLocks noChangeArrowheads="1"/>
          </p:cNvSpPr>
          <p:nvPr/>
        </p:nvSpPr>
        <p:spPr bwMode="auto">
          <a:xfrm>
            <a:off x="7707662" y="5515420"/>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err="1"/>
              <a:t>selfconfidence</a:t>
            </a:r>
            <a:endParaRPr lang="en-US" sz="1800" i="1" dirty="0"/>
          </a:p>
        </p:txBody>
      </p:sp>
      <p:cxnSp>
        <p:nvCxnSpPr>
          <p:cNvPr id="63" name="Curved Connector 37">
            <a:extLst>
              <a:ext uri="{FF2B5EF4-FFF2-40B4-BE49-F238E27FC236}">
                <a16:creationId xmlns:a16="http://schemas.microsoft.com/office/drawing/2014/main" id="{E836B46E-25F1-4D6D-8747-493310EC8992}"/>
              </a:ext>
            </a:extLst>
          </p:cNvPr>
          <p:cNvCxnSpPr>
            <a:cxnSpLocks/>
          </p:cNvCxnSpPr>
          <p:nvPr/>
        </p:nvCxnSpPr>
        <p:spPr>
          <a:xfrm flipH="1">
            <a:off x="8335379" y="2690504"/>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44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5"/>
          <p:cNvSpPr>
            <a:spLocks noChangeArrowheads="1"/>
          </p:cNvSpPr>
          <p:nvPr/>
        </p:nvSpPr>
        <p:spPr bwMode="auto">
          <a:xfrm>
            <a:off x="5705533" y="3934797"/>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76" name="Oval 5"/>
          <p:cNvSpPr>
            <a:spLocks noChangeArrowheads="1"/>
          </p:cNvSpPr>
          <p:nvPr/>
        </p:nvSpPr>
        <p:spPr bwMode="auto">
          <a:xfrm>
            <a:off x="5694807" y="4785120"/>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77" name="Oval 5"/>
          <p:cNvSpPr>
            <a:spLocks noChangeArrowheads="1"/>
          </p:cNvSpPr>
          <p:nvPr/>
        </p:nvSpPr>
        <p:spPr bwMode="auto">
          <a:xfrm>
            <a:off x="5724946" y="5552405"/>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78" name="Oval 5"/>
          <p:cNvSpPr>
            <a:spLocks noChangeArrowheads="1"/>
          </p:cNvSpPr>
          <p:nvPr/>
        </p:nvSpPr>
        <p:spPr bwMode="auto">
          <a:xfrm>
            <a:off x="5758864" y="1651177"/>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79" name="Oval 5"/>
          <p:cNvSpPr>
            <a:spLocks noChangeArrowheads="1"/>
          </p:cNvSpPr>
          <p:nvPr/>
        </p:nvSpPr>
        <p:spPr bwMode="auto">
          <a:xfrm>
            <a:off x="5748138" y="2378756"/>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80" name="Oval 5"/>
          <p:cNvSpPr>
            <a:spLocks noChangeArrowheads="1"/>
          </p:cNvSpPr>
          <p:nvPr/>
        </p:nvSpPr>
        <p:spPr bwMode="auto">
          <a:xfrm>
            <a:off x="5748138" y="3141463"/>
            <a:ext cx="503238" cy="396875"/>
          </a:xfrm>
          <a:prstGeom prst="ellipse">
            <a:avLst/>
          </a:prstGeom>
          <a:solidFill>
            <a:srgbClr val="DCDDF0"/>
          </a:solidFill>
          <a:ln w="15875">
            <a:solidFill>
              <a:schemeClr val="tx1"/>
            </a:solidFill>
            <a:round/>
            <a:headEnd/>
            <a:tailEnd/>
          </a:ln>
          <a:effectLst/>
        </p:spPr>
        <p:txBody>
          <a:bodyPr wrap="none" anchor="ctr"/>
          <a:lstStyle/>
          <a:p>
            <a:pPr>
              <a:defRPr/>
            </a:pPr>
            <a:endParaRPr lang="nl-NL"/>
          </a:p>
        </p:txBody>
      </p:sp>
      <p:sp>
        <p:nvSpPr>
          <p:cNvPr id="3" name="Content Placeholder 2"/>
          <p:cNvSpPr>
            <a:spLocks noGrp="1"/>
          </p:cNvSpPr>
          <p:nvPr>
            <p:ph idx="1"/>
          </p:nvPr>
        </p:nvSpPr>
        <p:spPr>
          <a:xfrm>
            <a:off x="611560" y="1752600"/>
            <a:ext cx="4824015" cy="4267200"/>
          </a:xfrm>
        </p:spPr>
        <p:txBody>
          <a:bodyPr/>
          <a:lstStyle/>
          <a:p>
            <a:r>
              <a:rPr lang="nl-NL" sz="2400" dirty="0" err="1"/>
              <a:t>Instead</a:t>
            </a:r>
            <a:r>
              <a:rPr lang="nl-NL" sz="2400" dirty="0"/>
              <a:t> of </a:t>
            </a:r>
            <a:r>
              <a:rPr lang="nl-NL" sz="2400" dirty="0" err="1"/>
              <a:t>an</a:t>
            </a:r>
            <a:r>
              <a:rPr lang="nl-NL" sz="2400" dirty="0"/>
              <a:t> </a:t>
            </a:r>
            <a:r>
              <a:rPr lang="nl-NL" sz="2400" dirty="0" err="1"/>
              <a:t>arrow</a:t>
            </a:r>
            <a:r>
              <a:rPr lang="nl-NL" sz="2400" dirty="0"/>
              <a:t> diagram we </a:t>
            </a:r>
            <a:r>
              <a:rPr lang="nl-NL" sz="2400" dirty="0" err="1"/>
              <a:t>can</a:t>
            </a:r>
            <a:r>
              <a:rPr lang="nl-NL" sz="2400" dirty="0"/>
              <a:t> </a:t>
            </a:r>
            <a:r>
              <a:rPr lang="nl-NL" sz="2400" dirty="0" err="1"/>
              <a:t>use</a:t>
            </a:r>
            <a:r>
              <a:rPr lang="nl-NL" sz="2400" dirty="0"/>
              <a:t> </a:t>
            </a:r>
            <a:r>
              <a:rPr lang="nl-NL" sz="2400" dirty="0" err="1"/>
              <a:t>structural</a:t>
            </a:r>
            <a:r>
              <a:rPr lang="nl-NL" sz="2400" dirty="0"/>
              <a:t> </a:t>
            </a:r>
            <a:r>
              <a:rPr lang="nl-NL" sz="2400" dirty="0" err="1"/>
              <a:t>equations</a:t>
            </a:r>
            <a:endParaRPr lang="nl-NL" sz="2400" dirty="0"/>
          </a:p>
          <a:p>
            <a:r>
              <a:rPr lang="en-US" sz="2400" dirty="0"/>
              <a:t>Each path (arrow) has a </a:t>
            </a:r>
            <a:r>
              <a:rPr lang="en-US" sz="2400" i="1" dirty="0"/>
              <a:t>model parameter</a:t>
            </a:r>
            <a:r>
              <a:rPr lang="en-US" sz="2400" dirty="0"/>
              <a:t> (or path coe</a:t>
            </a:r>
            <a:r>
              <a:rPr lang="en-US" altLang="ja-JP" sz="2400" dirty="0">
                <a:ea typeface="ＭＳ Ｐゴシック" pitchFamily="28" charset="-128"/>
              </a:rPr>
              <a:t>fficient)</a:t>
            </a:r>
            <a:endParaRPr lang="en-US" sz="2400"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29</a:t>
            </a:fld>
            <a:endParaRPr lang="en-US">
              <a:solidFill>
                <a:srgbClr val="000000"/>
              </a:solidFill>
            </a:endParaRPr>
          </a:p>
        </p:txBody>
      </p:sp>
      <p:graphicFrame>
        <p:nvGraphicFramePr>
          <p:cNvPr id="6" name="Object 39"/>
          <p:cNvGraphicFramePr>
            <a:graphicFrameLocks noChangeAspect="1"/>
          </p:cNvGraphicFramePr>
          <p:nvPr>
            <p:extLst>
              <p:ext uri="{D42A27DB-BD31-4B8C-83A1-F6EECF244321}">
                <p14:modId xmlns:p14="http://schemas.microsoft.com/office/powerpoint/2010/main" val="4131124866"/>
              </p:ext>
            </p:extLst>
          </p:nvPr>
        </p:nvGraphicFramePr>
        <p:xfrm>
          <a:off x="625242" y="3691657"/>
          <a:ext cx="2290574" cy="2833687"/>
        </p:xfrm>
        <a:graphic>
          <a:graphicData uri="http://schemas.openxmlformats.org/presentationml/2006/ole">
            <mc:AlternateContent xmlns:mc="http://schemas.openxmlformats.org/markup-compatibility/2006">
              <mc:Choice xmlns:v="urn:schemas-microsoft-com:vml" Requires="v">
                <p:oleObj name="Equation" r:id="rId3" imgW="1180800" imgH="1498320" progId="Equation.3">
                  <p:embed/>
                </p:oleObj>
              </mc:Choice>
              <mc:Fallback>
                <p:oleObj name="Equation" r:id="rId3" imgW="1180800" imgH="1498320" progId="Equation.3">
                  <p:embed/>
                  <p:pic>
                    <p:nvPicPr>
                      <p:cNvPr id="0" name=""/>
                      <p:cNvPicPr>
                        <a:picLocks noChangeAspect="1" noChangeArrowheads="1"/>
                      </p:cNvPicPr>
                      <p:nvPr/>
                    </p:nvPicPr>
                    <p:blipFill>
                      <a:blip r:embed="rId4"/>
                      <a:srcRect/>
                      <a:stretch>
                        <a:fillRect/>
                      </a:stretch>
                    </p:blipFill>
                    <p:spPr bwMode="auto">
                      <a:xfrm>
                        <a:off x="625242" y="3691657"/>
                        <a:ext cx="2290574" cy="2833687"/>
                      </a:xfrm>
                      <a:prstGeom prst="rect">
                        <a:avLst/>
                      </a:prstGeom>
                      <a:solidFill>
                        <a:schemeClr val="bg1"/>
                      </a:solidFill>
                    </p:spPr>
                  </p:pic>
                </p:oleObj>
              </mc:Fallback>
            </mc:AlternateContent>
          </a:graphicData>
        </a:graphic>
      </p:graphicFrame>
      <p:sp>
        <p:nvSpPr>
          <p:cNvPr id="7" name="Text Box 41"/>
          <p:cNvSpPr txBox="1">
            <a:spLocks noChangeArrowheads="1"/>
          </p:cNvSpPr>
          <p:nvPr/>
        </p:nvSpPr>
        <p:spPr bwMode="auto">
          <a:xfrm>
            <a:off x="7315733" y="1556792"/>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baseline="-25000" dirty="0"/>
              <a:t>11</a:t>
            </a:r>
            <a:endParaRPr lang="en-US" sz="2000" dirty="0"/>
          </a:p>
        </p:txBody>
      </p:sp>
      <p:sp>
        <p:nvSpPr>
          <p:cNvPr id="8" name="Text Box 42"/>
          <p:cNvSpPr txBox="1">
            <a:spLocks noChangeArrowheads="1"/>
          </p:cNvSpPr>
          <p:nvPr/>
        </p:nvSpPr>
        <p:spPr bwMode="auto">
          <a:xfrm>
            <a:off x="7308304" y="555240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baseline="-25000" dirty="0"/>
              <a:t>62</a:t>
            </a:r>
            <a:endParaRPr lang="en-US" sz="2000" dirty="0"/>
          </a:p>
        </p:txBody>
      </p:sp>
      <p:sp>
        <p:nvSpPr>
          <p:cNvPr id="9" name="Text Box 43"/>
          <p:cNvSpPr txBox="1">
            <a:spLocks noChangeArrowheads="1"/>
          </p:cNvSpPr>
          <p:nvPr/>
        </p:nvSpPr>
        <p:spPr bwMode="auto">
          <a:xfrm>
            <a:off x="7218595" y="455407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baseline="-25000" dirty="0"/>
              <a:t>52</a:t>
            </a:r>
            <a:endParaRPr lang="en-US" sz="2000" dirty="0"/>
          </a:p>
        </p:txBody>
      </p:sp>
      <p:sp>
        <p:nvSpPr>
          <p:cNvPr id="10" name="Text Box 44"/>
          <p:cNvSpPr txBox="1">
            <a:spLocks noChangeArrowheads="1"/>
          </p:cNvSpPr>
          <p:nvPr/>
        </p:nvSpPr>
        <p:spPr bwMode="auto">
          <a:xfrm>
            <a:off x="7315733" y="3896767"/>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baseline="-25000" dirty="0"/>
              <a:t>42</a:t>
            </a:r>
            <a:endParaRPr lang="en-US" sz="2000" dirty="0"/>
          </a:p>
        </p:txBody>
      </p:sp>
      <p:sp>
        <p:nvSpPr>
          <p:cNvPr id="11" name="Text Box 45"/>
          <p:cNvSpPr txBox="1">
            <a:spLocks noChangeArrowheads="1"/>
          </p:cNvSpPr>
          <p:nvPr/>
        </p:nvSpPr>
        <p:spPr bwMode="auto">
          <a:xfrm>
            <a:off x="7430033" y="2964802"/>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baseline="-25000" dirty="0"/>
              <a:t>31</a:t>
            </a:r>
            <a:endParaRPr lang="en-US" sz="2000" dirty="0"/>
          </a:p>
        </p:txBody>
      </p:sp>
      <p:sp>
        <p:nvSpPr>
          <p:cNvPr id="12" name="Text Box 46"/>
          <p:cNvSpPr txBox="1">
            <a:spLocks noChangeArrowheads="1"/>
          </p:cNvSpPr>
          <p:nvPr/>
        </p:nvSpPr>
        <p:spPr bwMode="auto">
          <a:xfrm>
            <a:off x="7218595" y="210580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baseline="-25000" dirty="0"/>
              <a:t>21</a:t>
            </a:r>
            <a:endParaRPr lang="en-US" sz="2000" dirty="0"/>
          </a:p>
        </p:txBody>
      </p:sp>
      <p:sp>
        <p:nvSpPr>
          <p:cNvPr id="13" name="Rectangle 48"/>
          <p:cNvSpPr>
            <a:spLocks noChangeArrowheads="1"/>
          </p:cNvSpPr>
          <p:nvPr/>
        </p:nvSpPr>
        <p:spPr bwMode="auto">
          <a:xfrm>
            <a:off x="3115683" y="4077072"/>
            <a:ext cx="2047875" cy="1785104"/>
          </a:xfrm>
          <a:prstGeom prst="rect">
            <a:avLst/>
          </a:prstGeom>
          <a:solidFill>
            <a:srgbClr val="EDE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ja-JP" sz="2200" dirty="0">
                <a:ea typeface="ＭＳ Ｐゴシック" pitchFamily="28" charset="-128"/>
              </a:rPr>
              <a:t>Plus statements</a:t>
            </a:r>
          </a:p>
          <a:p>
            <a:pPr algn="l"/>
            <a:r>
              <a:rPr lang="en-US" altLang="ja-JP" sz="2200" dirty="0">
                <a:ea typeface="ＭＳ Ｐゴシック" pitchFamily="28" charset="-128"/>
              </a:rPr>
              <a:t>about correlations between latent</a:t>
            </a:r>
          </a:p>
          <a:p>
            <a:pPr algn="l"/>
            <a:r>
              <a:rPr lang="en-US" altLang="ja-JP" sz="2200" dirty="0">
                <a:ea typeface="ＭＳ Ｐゴシック" pitchFamily="28" charset="-128"/>
              </a:rPr>
              <a:t>variables</a:t>
            </a:r>
            <a:endParaRPr lang="en-US" sz="2400" dirty="0">
              <a:ea typeface="ＭＳ Ｐゴシック" pitchFamily="28" charset="-128"/>
            </a:endParaRPr>
          </a:p>
        </p:txBody>
      </p:sp>
      <p:sp>
        <p:nvSpPr>
          <p:cNvPr id="14" name="Text Box 50"/>
          <p:cNvSpPr txBox="1">
            <a:spLocks noChangeArrowheads="1"/>
          </p:cNvSpPr>
          <p:nvPr/>
        </p:nvSpPr>
        <p:spPr bwMode="auto">
          <a:xfrm>
            <a:off x="4139952" y="6269250"/>
            <a:ext cx="417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l-GR" sz="2000" i="1" dirty="0"/>
              <a:t>λ</a:t>
            </a:r>
            <a:r>
              <a:rPr lang="en-US" sz="2000" i="1" baseline="-25000" dirty="0" err="1"/>
              <a:t>ij</a:t>
            </a:r>
            <a:r>
              <a:rPr lang="en-US" sz="2000" i="1" dirty="0"/>
              <a:t> is loading of variable i </a:t>
            </a:r>
            <a:r>
              <a:rPr lang="en-US" sz="1800" i="1" dirty="0"/>
              <a:t>on</a:t>
            </a:r>
            <a:r>
              <a:rPr lang="en-US" sz="2000" i="1" dirty="0"/>
              <a:t> factor j</a:t>
            </a:r>
          </a:p>
        </p:txBody>
      </p:sp>
      <p:sp>
        <p:nvSpPr>
          <p:cNvPr id="16" name="Line 118"/>
          <p:cNvSpPr>
            <a:spLocks noChangeShapeType="1"/>
          </p:cNvSpPr>
          <p:nvPr/>
        </p:nvSpPr>
        <p:spPr bwMode="auto">
          <a:xfrm flipH="1" flipV="1">
            <a:off x="7188733" y="1705914"/>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7" name="Line 119"/>
          <p:cNvSpPr>
            <a:spLocks noChangeShapeType="1"/>
          </p:cNvSpPr>
          <p:nvPr/>
        </p:nvSpPr>
        <p:spPr bwMode="auto">
          <a:xfrm flipH="1">
            <a:off x="7188733" y="2539352"/>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8" name="Line 120"/>
          <p:cNvSpPr>
            <a:spLocks noChangeShapeType="1"/>
          </p:cNvSpPr>
          <p:nvPr/>
        </p:nvSpPr>
        <p:spPr bwMode="auto">
          <a:xfrm flipH="1">
            <a:off x="7188733" y="2583802"/>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9" name="Line 121"/>
          <p:cNvSpPr>
            <a:spLocks noChangeShapeType="1"/>
          </p:cNvSpPr>
          <p:nvPr/>
        </p:nvSpPr>
        <p:spPr bwMode="auto">
          <a:xfrm flipH="1" flipV="1">
            <a:off x="7188733" y="4071289"/>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0" name="Line 122"/>
          <p:cNvSpPr>
            <a:spLocks noChangeShapeType="1"/>
          </p:cNvSpPr>
          <p:nvPr/>
        </p:nvSpPr>
        <p:spPr bwMode="auto">
          <a:xfrm flipH="1">
            <a:off x="7188733" y="4925364"/>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1" name="Line 123"/>
          <p:cNvSpPr>
            <a:spLocks noChangeShapeType="1"/>
          </p:cNvSpPr>
          <p:nvPr/>
        </p:nvSpPr>
        <p:spPr bwMode="auto">
          <a:xfrm flipH="1">
            <a:off x="7188733" y="5025377"/>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2" name="Oval 124"/>
          <p:cNvSpPr>
            <a:spLocks noChangeArrowheads="1"/>
          </p:cNvSpPr>
          <p:nvPr/>
        </p:nvSpPr>
        <p:spPr bwMode="auto">
          <a:xfrm>
            <a:off x="7831671" y="4722164"/>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4" name="Oval 125"/>
          <p:cNvSpPr>
            <a:spLocks noChangeArrowheads="1"/>
          </p:cNvSpPr>
          <p:nvPr/>
        </p:nvSpPr>
        <p:spPr bwMode="auto">
          <a:xfrm>
            <a:off x="7845958" y="2285352"/>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25" name="Group 24"/>
          <p:cNvGrpSpPr/>
          <p:nvPr/>
        </p:nvGrpSpPr>
        <p:grpSpPr>
          <a:xfrm>
            <a:off x="6582308" y="1613839"/>
            <a:ext cx="576263" cy="396875"/>
            <a:chOff x="6527800" y="2041525"/>
            <a:chExt cx="576263" cy="396875"/>
          </a:xfrm>
        </p:grpSpPr>
        <p:sp>
          <p:nvSpPr>
            <p:cNvPr id="57"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8"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26" name="Text Box 133"/>
          <p:cNvSpPr txBox="1">
            <a:spLocks noChangeArrowheads="1"/>
          </p:cNvSpPr>
          <p:nvPr/>
        </p:nvSpPr>
        <p:spPr bwMode="auto">
          <a:xfrm>
            <a:off x="7872946" y="4744389"/>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27" name="Text Box 134"/>
          <p:cNvSpPr txBox="1">
            <a:spLocks noChangeArrowheads="1"/>
          </p:cNvSpPr>
          <p:nvPr/>
        </p:nvSpPr>
        <p:spPr bwMode="auto">
          <a:xfrm>
            <a:off x="7885646" y="230757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28" name="Group 27"/>
          <p:cNvGrpSpPr/>
          <p:nvPr/>
        </p:nvGrpSpPr>
        <p:grpSpPr>
          <a:xfrm>
            <a:off x="6596596" y="2395524"/>
            <a:ext cx="576262" cy="396875"/>
            <a:chOff x="6542088" y="2789238"/>
            <a:chExt cx="576262" cy="396875"/>
          </a:xfrm>
        </p:grpSpPr>
        <p:sp>
          <p:nvSpPr>
            <p:cNvPr id="55" name="Rectangle 127"/>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6"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29" name="Group 28"/>
          <p:cNvGrpSpPr/>
          <p:nvPr/>
        </p:nvGrpSpPr>
        <p:grpSpPr>
          <a:xfrm>
            <a:off x="6602946" y="3177209"/>
            <a:ext cx="576262" cy="400050"/>
            <a:chOff x="6548438" y="3517900"/>
            <a:chExt cx="576262" cy="400050"/>
          </a:xfrm>
        </p:grpSpPr>
        <p:sp>
          <p:nvSpPr>
            <p:cNvPr id="53"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4"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30" name="Group 29"/>
          <p:cNvGrpSpPr/>
          <p:nvPr/>
        </p:nvGrpSpPr>
        <p:grpSpPr>
          <a:xfrm>
            <a:off x="6596596" y="3962069"/>
            <a:ext cx="576262" cy="396875"/>
            <a:chOff x="6542088" y="4364038"/>
            <a:chExt cx="576262" cy="396875"/>
          </a:xfrm>
        </p:grpSpPr>
        <p:sp>
          <p:nvSpPr>
            <p:cNvPr id="51"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2"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31" name="Group 30"/>
          <p:cNvGrpSpPr/>
          <p:nvPr/>
        </p:nvGrpSpPr>
        <p:grpSpPr>
          <a:xfrm>
            <a:off x="6596596" y="4743754"/>
            <a:ext cx="576262" cy="396875"/>
            <a:chOff x="6542088" y="5168900"/>
            <a:chExt cx="576262" cy="396875"/>
          </a:xfrm>
        </p:grpSpPr>
        <p:sp>
          <p:nvSpPr>
            <p:cNvPr id="49"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0"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32" name="Group 31"/>
          <p:cNvGrpSpPr/>
          <p:nvPr/>
        </p:nvGrpSpPr>
        <p:grpSpPr>
          <a:xfrm>
            <a:off x="6629798" y="5525439"/>
            <a:ext cx="577850" cy="401638"/>
            <a:chOff x="6548438" y="5953125"/>
            <a:chExt cx="577850" cy="401638"/>
          </a:xfrm>
        </p:grpSpPr>
        <p:sp>
          <p:nvSpPr>
            <p:cNvPr id="47"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8"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33" name="Text Box 140"/>
          <p:cNvSpPr txBox="1">
            <a:spLocks noChangeArrowheads="1"/>
          </p:cNvSpPr>
          <p:nvPr/>
        </p:nvSpPr>
        <p:spPr bwMode="auto">
          <a:xfrm>
            <a:off x="5811971" y="232980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34" name="Text Box 141"/>
          <p:cNvSpPr txBox="1">
            <a:spLocks noChangeArrowheads="1"/>
          </p:cNvSpPr>
          <p:nvPr/>
        </p:nvSpPr>
        <p:spPr bwMode="auto">
          <a:xfrm>
            <a:off x="5811971" y="163606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35" name="Line 142"/>
          <p:cNvSpPr>
            <a:spLocks noChangeShapeType="1"/>
          </p:cNvSpPr>
          <p:nvPr/>
        </p:nvSpPr>
        <p:spPr bwMode="auto">
          <a:xfrm>
            <a:off x="6225121" y="260189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6" name="Line 143"/>
          <p:cNvSpPr>
            <a:spLocks noChangeShapeType="1"/>
          </p:cNvSpPr>
          <p:nvPr/>
        </p:nvSpPr>
        <p:spPr bwMode="auto">
          <a:xfrm>
            <a:off x="6225121" y="338675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7" name="Line 144"/>
          <p:cNvSpPr>
            <a:spLocks noChangeShapeType="1"/>
          </p:cNvSpPr>
          <p:nvPr/>
        </p:nvSpPr>
        <p:spPr bwMode="auto">
          <a:xfrm>
            <a:off x="6225121" y="417161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8" name="Line 145"/>
          <p:cNvSpPr>
            <a:spLocks noChangeShapeType="1"/>
          </p:cNvSpPr>
          <p:nvPr/>
        </p:nvSpPr>
        <p:spPr bwMode="auto">
          <a:xfrm>
            <a:off x="6225121" y="495647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9" name="Text Box 146"/>
          <p:cNvSpPr txBox="1">
            <a:spLocks noChangeArrowheads="1"/>
          </p:cNvSpPr>
          <p:nvPr/>
        </p:nvSpPr>
        <p:spPr bwMode="auto">
          <a:xfrm>
            <a:off x="5811971" y="311391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40" name="Text Box 147"/>
          <p:cNvSpPr txBox="1">
            <a:spLocks noChangeArrowheads="1"/>
          </p:cNvSpPr>
          <p:nvPr/>
        </p:nvSpPr>
        <p:spPr bwMode="auto">
          <a:xfrm>
            <a:off x="5799166" y="389340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41" name="Text Box 148"/>
          <p:cNvSpPr txBox="1">
            <a:spLocks noChangeArrowheads="1"/>
          </p:cNvSpPr>
          <p:nvPr/>
        </p:nvSpPr>
        <p:spPr bwMode="auto">
          <a:xfrm>
            <a:off x="5773830" y="4747521"/>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42" name="Line 149"/>
          <p:cNvSpPr>
            <a:spLocks noChangeShapeType="1"/>
          </p:cNvSpPr>
          <p:nvPr/>
        </p:nvSpPr>
        <p:spPr bwMode="auto">
          <a:xfrm>
            <a:off x="6225121" y="574133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43" name="Text Box 150"/>
          <p:cNvSpPr txBox="1">
            <a:spLocks noChangeArrowheads="1"/>
          </p:cNvSpPr>
          <p:nvPr/>
        </p:nvSpPr>
        <p:spPr bwMode="auto">
          <a:xfrm>
            <a:off x="5757995" y="551723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44" name="Line 151"/>
          <p:cNvSpPr>
            <a:spLocks noChangeShapeType="1"/>
          </p:cNvSpPr>
          <p:nvPr/>
        </p:nvSpPr>
        <p:spPr bwMode="auto">
          <a:xfrm>
            <a:off x="6225121" y="1817039"/>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cxnSp>
        <p:nvCxnSpPr>
          <p:cNvPr id="59" name="Curved Connector 58"/>
          <p:cNvCxnSpPr/>
          <p:nvPr/>
        </p:nvCxnSpPr>
        <p:spPr bwMode="auto">
          <a:xfrm rot="5400000" flipH="1" flipV="1">
            <a:off x="8117787" y="2514795"/>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bwMode="auto">
          <a:xfrm rot="5400000" flipH="1" flipV="1">
            <a:off x="8133695" y="4975176"/>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bwMode="auto">
          <a:xfrm rot="10800000" flipH="1" flipV="1">
            <a:off x="5720255" y="5717444"/>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bwMode="auto">
          <a:xfrm rot="10800000" flipH="1" flipV="1">
            <a:off x="5715802" y="4932227"/>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bwMode="auto">
          <a:xfrm rot="10800000" flipH="1" flipV="1">
            <a:off x="5721276" y="4125874"/>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bwMode="auto">
          <a:xfrm rot="10800000" flipH="1" flipV="1">
            <a:off x="5706096" y="3345455"/>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p:nvPr/>
        </p:nvCxnSpPr>
        <p:spPr bwMode="auto">
          <a:xfrm rot="10800000" flipH="1" flipV="1">
            <a:off x="5721276" y="2585700"/>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p:nvPr/>
        </p:nvCxnSpPr>
        <p:spPr bwMode="auto">
          <a:xfrm rot="10800000" flipH="1" flipV="1">
            <a:off x="5724044" y="1813625"/>
            <a:ext cx="238125" cy="25876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262102" y="1556792"/>
            <a:ext cx="367696" cy="4570482"/>
          </a:xfrm>
          <a:prstGeom prst="rect">
            <a:avLst/>
          </a:prstGeom>
          <a:noFill/>
        </p:spPr>
        <p:txBody>
          <a:bodyPr wrap="square" rtlCol="0">
            <a:spAutoFit/>
          </a:bodyPr>
          <a:lstStyle/>
          <a:p>
            <a:r>
              <a:rPr lang="nl-NL" sz="1400" dirty="0"/>
              <a:t>1</a:t>
            </a:r>
          </a:p>
          <a:p>
            <a:endParaRPr lang="nl-NL" sz="2000" dirty="0"/>
          </a:p>
          <a:p>
            <a:endParaRPr lang="nl-NL" sz="1600" dirty="0"/>
          </a:p>
          <a:p>
            <a:r>
              <a:rPr lang="nl-NL" sz="1400" dirty="0"/>
              <a:t>1</a:t>
            </a:r>
          </a:p>
          <a:p>
            <a:endParaRPr lang="nl-NL" sz="1400" dirty="0"/>
          </a:p>
          <a:p>
            <a:endParaRPr lang="nl-NL" sz="1400" dirty="0"/>
          </a:p>
          <a:p>
            <a:endParaRPr lang="nl-NL" sz="1200" dirty="0"/>
          </a:p>
          <a:p>
            <a:r>
              <a:rPr lang="nl-NL" sz="1400" dirty="0"/>
              <a:t>1</a:t>
            </a:r>
          </a:p>
          <a:p>
            <a:endParaRPr lang="nl-NL" sz="1400" dirty="0"/>
          </a:p>
          <a:p>
            <a:endParaRPr lang="nl-NL" sz="1100" dirty="0"/>
          </a:p>
          <a:p>
            <a:endParaRPr lang="nl-NL" sz="1200" dirty="0"/>
          </a:p>
          <a:p>
            <a:r>
              <a:rPr lang="nl-NL" sz="1400" dirty="0"/>
              <a:t>1</a:t>
            </a:r>
          </a:p>
          <a:p>
            <a:endParaRPr lang="nl-NL" sz="1400" dirty="0"/>
          </a:p>
          <a:p>
            <a:endParaRPr lang="nl-NL" sz="1000" dirty="0"/>
          </a:p>
          <a:p>
            <a:endParaRPr lang="nl-NL" sz="1200" dirty="0"/>
          </a:p>
          <a:p>
            <a:r>
              <a:rPr lang="nl-NL" sz="1400" dirty="0"/>
              <a:t>1</a:t>
            </a:r>
          </a:p>
          <a:p>
            <a:endParaRPr lang="nl-NL" sz="2400" dirty="0"/>
          </a:p>
          <a:p>
            <a:endParaRPr lang="nl-NL" sz="1600" dirty="0"/>
          </a:p>
          <a:p>
            <a:r>
              <a:rPr lang="nl-NL" sz="1400" dirty="0"/>
              <a:t>1</a:t>
            </a:r>
          </a:p>
          <a:p>
            <a:endParaRPr lang="en-US" dirty="0"/>
          </a:p>
        </p:txBody>
      </p:sp>
      <p:sp>
        <p:nvSpPr>
          <p:cNvPr id="84" name="Title 1"/>
          <p:cNvSpPr>
            <a:spLocks noGrp="1"/>
          </p:cNvSpPr>
          <p:nvPr>
            <p:ph type="title"/>
          </p:nvPr>
        </p:nvSpPr>
        <p:spPr>
          <a:xfrm>
            <a:off x="900113" y="304800"/>
            <a:ext cx="7027862" cy="1216025"/>
          </a:xfrm>
        </p:spPr>
        <p:txBody>
          <a:bodyPr anchor="t"/>
          <a:lstStyle/>
          <a:p>
            <a:r>
              <a:rPr lang="nl-NL" altLang="en-US" dirty="0"/>
              <a:t>Step 1: Model </a:t>
            </a:r>
            <a:r>
              <a:rPr lang="nl-NL" altLang="en-US" dirty="0" err="1"/>
              <a:t>specification</a:t>
            </a:r>
            <a:endParaRPr lang="en-US" altLang="en-US" dirty="0"/>
          </a:p>
        </p:txBody>
      </p:sp>
      <p:sp>
        <p:nvSpPr>
          <p:cNvPr id="71" name="Text Box 152">
            <a:extLst>
              <a:ext uri="{FF2B5EF4-FFF2-40B4-BE49-F238E27FC236}">
                <a16:creationId xmlns:a16="http://schemas.microsoft.com/office/drawing/2014/main" id="{40FE2C74-DA5C-43BF-9841-2C0494B5A94F}"/>
              </a:ext>
            </a:extLst>
          </p:cNvPr>
          <p:cNvSpPr txBox="1">
            <a:spLocks noChangeArrowheads="1"/>
          </p:cNvSpPr>
          <p:nvPr/>
        </p:nvSpPr>
        <p:spPr bwMode="auto">
          <a:xfrm>
            <a:off x="7787436" y="1844824"/>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a:t>satisfaction</a:t>
            </a:r>
          </a:p>
        </p:txBody>
      </p:sp>
      <p:sp>
        <p:nvSpPr>
          <p:cNvPr id="72" name="Text Box 153">
            <a:extLst>
              <a:ext uri="{FF2B5EF4-FFF2-40B4-BE49-F238E27FC236}">
                <a16:creationId xmlns:a16="http://schemas.microsoft.com/office/drawing/2014/main" id="{05442E92-4FE1-45AE-AF52-12A10FE015FE}"/>
              </a:ext>
            </a:extLst>
          </p:cNvPr>
          <p:cNvSpPr txBox="1">
            <a:spLocks noChangeArrowheads="1"/>
          </p:cNvSpPr>
          <p:nvPr/>
        </p:nvSpPr>
        <p:spPr bwMode="auto">
          <a:xfrm>
            <a:off x="7707662" y="5515420"/>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err="1"/>
              <a:t>selfconfidence</a:t>
            </a:r>
            <a:endParaRPr lang="en-US" sz="1800" i="1" dirty="0"/>
          </a:p>
        </p:txBody>
      </p:sp>
      <p:cxnSp>
        <p:nvCxnSpPr>
          <p:cNvPr id="73" name="Curved Connector 37">
            <a:extLst>
              <a:ext uri="{FF2B5EF4-FFF2-40B4-BE49-F238E27FC236}">
                <a16:creationId xmlns:a16="http://schemas.microsoft.com/office/drawing/2014/main" id="{E95423D1-179C-45F6-874A-6DFCA394BD25}"/>
              </a:ext>
            </a:extLst>
          </p:cNvPr>
          <p:cNvCxnSpPr>
            <a:cxnSpLocks/>
          </p:cNvCxnSpPr>
          <p:nvPr/>
        </p:nvCxnSpPr>
        <p:spPr>
          <a:xfrm flipH="1">
            <a:off x="8335274" y="2548681"/>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9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39B0EC87-FB82-476F-B02A-F0304F378075}" type="slidenum">
              <a:rPr lang="en-US" sz="1400" smtClean="0">
                <a:solidFill>
                  <a:srgbClr val="000000"/>
                </a:solidFill>
              </a:rPr>
              <a:pPr eaLnBrk="1" hangingPunct="1"/>
              <a:t>3</a:t>
            </a:fld>
            <a:endParaRPr lang="en-US" sz="1400" dirty="0">
              <a:solidFill>
                <a:srgbClr val="000000"/>
              </a:solidFill>
            </a:endParaRPr>
          </a:p>
        </p:txBody>
      </p:sp>
      <p:sp>
        <p:nvSpPr>
          <p:cNvPr id="5126" name="Rectangle 4"/>
          <p:cNvSpPr>
            <a:spLocks noChangeArrowheads="1"/>
          </p:cNvSpPr>
          <p:nvPr/>
        </p:nvSpPr>
        <p:spPr bwMode="auto">
          <a:xfrm>
            <a:off x="1116013" y="2285307"/>
            <a:ext cx="3816350" cy="1512888"/>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psychological construct</a:t>
            </a:r>
          </a:p>
          <a:p>
            <a:pPr algn="ctr" fontAlgn="base">
              <a:spcBef>
                <a:spcPts val="600"/>
              </a:spcBef>
              <a:spcAft>
                <a:spcPct val="0"/>
              </a:spcAft>
            </a:pPr>
            <a:r>
              <a:rPr lang="en-US" sz="2000" i="1" dirty="0">
                <a:solidFill>
                  <a:srgbClr val="FFFFFF"/>
                </a:solidFill>
              </a:rPr>
              <a:t>not observable </a:t>
            </a:r>
            <a:r>
              <a:rPr lang="en-US" sz="2000" dirty="0">
                <a:solidFill>
                  <a:srgbClr val="FFFFFF"/>
                </a:solidFill>
              </a:rPr>
              <a:t>=</a:t>
            </a:r>
            <a:r>
              <a:rPr lang="en-US" sz="2000" i="1" dirty="0">
                <a:solidFill>
                  <a:srgbClr val="FFFFFF"/>
                </a:solidFill>
              </a:rPr>
              <a:t>  </a:t>
            </a:r>
          </a:p>
          <a:p>
            <a:pPr algn="ctr" fontAlgn="base">
              <a:spcAft>
                <a:spcPct val="0"/>
              </a:spcAft>
            </a:pPr>
            <a:r>
              <a:rPr lang="en-US" sz="2000" i="1" dirty="0">
                <a:solidFill>
                  <a:srgbClr val="FFFFFF"/>
                </a:solidFill>
              </a:rPr>
              <a:t>latent variable</a:t>
            </a:r>
          </a:p>
        </p:txBody>
      </p:sp>
      <p:sp>
        <p:nvSpPr>
          <p:cNvPr id="5127" name="Rectangle 5"/>
          <p:cNvSpPr>
            <a:spLocks noChangeArrowheads="1"/>
          </p:cNvSpPr>
          <p:nvPr/>
        </p:nvSpPr>
        <p:spPr bwMode="auto">
          <a:xfrm>
            <a:off x="1120435" y="4445621"/>
            <a:ext cx="3816350" cy="99960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observable behavior</a:t>
            </a:r>
          </a:p>
          <a:p>
            <a:pPr algn="ctr" fontAlgn="base">
              <a:spcBef>
                <a:spcPct val="20000"/>
              </a:spcBef>
              <a:spcAft>
                <a:spcPct val="0"/>
              </a:spcAft>
            </a:pPr>
            <a:r>
              <a:rPr lang="en-US" sz="2000" i="1" dirty="0">
                <a:solidFill>
                  <a:srgbClr val="FFFFFF"/>
                </a:solidFill>
              </a:rPr>
              <a:t>operational definitions</a:t>
            </a:r>
          </a:p>
        </p:txBody>
      </p:sp>
      <p:sp>
        <p:nvSpPr>
          <p:cNvPr id="5132" name="Line 15"/>
          <p:cNvSpPr>
            <a:spLocks noChangeShapeType="1"/>
          </p:cNvSpPr>
          <p:nvPr/>
        </p:nvSpPr>
        <p:spPr bwMode="auto">
          <a:xfrm>
            <a:off x="3059832" y="3825131"/>
            <a:ext cx="0" cy="6119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8" name="Rectangle 12"/>
          <p:cNvSpPr>
            <a:spLocks noChangeArrowheads="1"/>
          </p:cNvSpPr>
          <p:nvPr/>
        </p:nvSpPr>
        <p:spPr bwMode="auto">
          <a:xfrm>
            <a:off x="5219700" y="2285307"/>
            <a:ext cx="3384748" cy="1512888"/>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degree of depression</a:t>
            </a:r>
          </a:p>
        </p:txBody>
      </p:sp>
      <p:sp>
        <p:nvSpPr>
          <p:cNvPr id="19" name="Rectangle 13"/>
          <p:cNvSpPr>
            <a:spLocks noChangeArrowheads="1"/>
          </p:cNvSpPr>
          <p:nvPr/>
        </p:nvSpPr>
        <p:spPr bwMode="auto">
          <a:xfrm>
            <a:off x="5198767" y="4437112"/>
            <a:ext cx="3405681"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response to item </a:t>
            </a:r>
          </a:p>
          <a:p>
            <a:pPr algn="ctr" fontAlgn="base">
              <a:spcAft>
                <a:spcPct val="0"/>
              </a:spcAft>
            </a:pPr>
            <a:r>
              <a:rPr lang="en-US" sz="2400" i="1" dirty="0">
                <a:solidFill>
                  <a:srgbClr val="FFFFFF"/>
                </a:solidFill>
              </a:rPr>
              <a:t>‘I feel sad’</a:t>
            </a:r>
            <a:endParaRPr lang="en-US" sz="2000" i="1" dirty="0">
              <a:solidFill>
                <a:srgbClr val="FFFFFF"/>
              </a:solidFill>
            </a:endParaRPr>
          </a:p>
        </p:txBody>
      </p:sp>
      <p:sp>
        <p:nvSpPr>
          <p:cNvPr id="24" name="Line 22"/>
          <p:cNvSpPr>
            <a:spLocks noChangeShapeType="1"/>
          </p:cNvSpPr>
          <p:nvPr/>
        </p:nvSpPr>
        <p:spPr bwMode="auto">
          <a:xfrm>
            <a:off x="6884975" y="3833641"/>
            <a:ext cx="0" cy="6119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4" name="Rectangle 2"/>
          <p:cNvSpPr txBox="1">
            <a:spLocks noChangeArrowheads="1"/>
          </p:cNvSpPr>
          <p:nvPr/>
        </p:nvSpPr>
        <p:spPr bwMode="auto">
          <a:xfrm>
            <a:off x="900113" y="304800"/>
            <a:ext cx="734429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pPr eaLnBrk="1" hangingPunct="1"/>
            <a:r>
              <a:rPr lang="nl-NL" sz="3600" dirty="0" err="1"/>
              <a:t>Why</a:t>
            </a:r>
            <a:r>
              <a:rPr lang="nl-NL" sz="3600" dirty="0"/>
              <a:t> latent </a:t>
            </a:r>
            <a:r>
              <a:rPr lang="nl-NL" sz="3600" dirty="0" err="1"/>
              <a:t>variable</a:t>
            </a:r>
            <a:r>
              <a:rPr lang="nl-NL" sz="3600" dirty="0"/>
              <a:t> </a:t>
            </a:r>
            <a:r>
              <a:rPr lang="nl-NL" sz="3600" dirty="0" err="1"/>
              <a:t>models</a:t>
            </a:r>
            <a:r>
              <a:rPr lang="nl-NL" sz="3600" dirty="0"/>
              <a:t>?</a:t>
            </a:r>
            <a:endParaRPr lang="nl-NL" sz="3600" i="1" kern="0" dirty="0"/>
          </a:p>
        </p:txBody>
      </p:sp>
    </p:spTree>
    <p:extLst>
      <p:ext uri="{BB962C8B-B14F-4D97-AF65-F5344CB8AC3E}">
        <p14:creationId xmlns:p14="http://schemas.microsoft.com/office/powerpoint/2010/main" val="8330169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30</a:t>
            </a:fld>
            <a:endParaRPr lang="en-US" dirty="0">
              <a:solidFill>
                <a:srgbClr val="000000"/>
              </a:solidFill>
            </a:endParaRPr>
          </a:p>
        </p:txBody>
      </p:sp>
      <p:sp>
        <p:nvSpPr>
          <p:cNvPr id="7" name="Text Box 37"/>
          <p:cNvSpPr txBox="1">
            <a:spLocks noChangeArrowheads="1"/>
          </p:cNvSpPr>
          <p:nvPr/>
        </p:nvSpPr>
        <p:spPr bwMode="auto">
          <a:xfrm>
            <a:off x="813048" y="1866304"/>
            <a:ext cx="5343128" cy="4154984"/>
          </a:xfrm>
          <a:prstGeom prst="rect">
            <a:avLst/>
          </a:prstGeom>
          <a:solidFill>
            <a:schemeClr val="bg1"/>
          </a:solidFill>
          <a:ln>
            <a:noFill/>
          </a:ln>
          <a:effectLst/>
        </p:spPr>
        <p:txBody>
          <a:bodyPr wrap="square">
            <a:spAutoFit/>
          </a:bodyPr>
          <a:lstStyle>
            <a:lvl1pPr marL="292100" indent="-292100">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marL="0" indent="0" algn="l"/>
            <a:r>
              <a:rPr lang="en-US" sz="2200" i="1" dirty="0"/>
              <a:t>Omission</a:t>
            </a:r>
            <a:r>
              <a:rPr lang="en-US" sz="2200" dirty="0"/>
              <a:t> of possible arrow from SEM-model does not mean “no idea!”, but assumption that the parameter concerned is </a:t>
            </a:r>
            <a:r>
              <a:rPr lang="en-US" sz="2200" i="1" dirty="0"/>
              <a:t>exactly zero</a:t>
            </a:r>
            <a:r>
              <a:rPr lang="en-US" sz="2200" dirty="0"/>
              <a:t>.</a:t>
            </a:r>
          </a:p>
          <a:p>
            <a:pPr marL="0" indent="0" algn="l">
              <a:tabLst>
                <a:tab pos="265113" algn="l"/>
              </a:tabLst>
            </a:pPr>
            <a:r>
              <a:rPr lang="en-US" sz="2200" dirty="0"/>
              <a:t>Omitted arrows form</a:t>
            </a:r>
            <a:r>
              <a:rPr lang="en-US" altLang="ja-JP" sz="2200" dirty="0">
                <a:ea typeface="ＭＳ Ｐゴシック" pitchFamily="28" charset="-128"/>
              </a:rPr>
              <a:t> </a:t>
            </a:r>
            <a:r>
              <a:rPr lang="en-US" altLang="ja-JP" sz="2200" i="1" dirty="0">
                <a:ea typeface="ＭＳ Ｐゴシック" pitchFamily="28" charset="-128"/>
              </a:rPr>
              <a:t>constraints</a:t>
            </a:r>
            <a:r>
              <a:rPr lang="en-US" altLang="ja-JP" sz="2200" dirty="0">
                <a:ea typeface="ＭＳ Ｐゴシック" pitchFamily="28" charset="-128"/>
              </a:rPr>
              <a:t> of </a:t>
            </a:r>
          </a:p>
          <a:p>
            <a:pPr marL="0" indent="0" algn="l">
              <a:tabLst>
                <a:tab pos="265113" algn="l"/>
              </a:tabLst>
            </a:pPr>
            <a:r>
              <a:rPr lang="en-US" altLang="ja-JP" sz="2200" dirty="0">
                <a:ea typeface="ＭＳ Ｐゴシック" pitchFamily="28" charset="-128"/>
              </a:rPr>
              <a:t>model (which make it testable).</a:t>
            </a:r>
          </a:p>
          <a:p>
            <a:pPr algn="l"/>
            <a:endParaRPr lang="en-US" altLang="ja-JP" sz="2200" dirty="0">
              <a:ea typeface="ＭＳ Ｐゴシック" pitchFamily="28" charset="-128"/>
            </a:endParaRPr>
          </a:p>
          <a:p>
            <a:pPr algn="l"/>
            <a:r>
              <a:rPr lang="en-US" altLang="ja-JP" sz="2200" i="1" dirty="0">
                <a:ea typeface="ＭＳ Ｐゴシック" pitchFamily="28" charset="-128"/>
              </a:rPr>
              <a:t>Constraints in example</a:t>
            </a:r>
            <a:endParaRPr lang="en-US" altLang="ja-JP" sz="2200" dirty="0">
              <a:ea typeface="ＭＳ Ｐゴシック" pitchFamily="28" charset="-128"/>
            </a:endParaRPr>
          </a:p>
          <a:p>
            <a:pPr algn="l"/>
            <a:endParaRPr lang="en-US" altLang="ja-JP" sz="800" dirty="0">
              <a:ea typeface="ＭＳ Ｐゴシック" pitchFamily="28" charset="-128"/>
            </a:endParaRPr>
          </a:p>
          <a:p>
            <a:pPr algn="l"/>
            <a:r>
              <a:rPr lang="en-US" altLang="ja-JP" sz="2200" dirty="0">
                <a:latin typeface="Arial" charset="0"/>
                <a:ea typeface="ＭＳ Ｐゴシック" pitchFamily="28" charset="-128"/>
              </a:rPr>
              <a:t>•</a:t>
            </a:r>
            <a:r>
              <a:rPr lang="en-US" altLang="ja-JP" sz="2200" dirty="0">
                <a:ea typeface="ＭＳ Ｐゴシック" pitchFamily="28" charset="-128"/>
              </a:rPr>
              <a:t>	Factor loadings: </a:t>
            </a:r>
          </a:p>
          <a:p>
            <a:r>
              <a:rPr lang="en-US" altLang="ja-JP" sz="2200" dirty="0">
                <a:ea typeface="ＭＳ Ｐゴシック" pitchFamily="28" charset="-128"/>
              </a:rPr>
              <a:t>	</a:t>
            </a:r>
            <a:r>
              <a:rPr lang="el-GR" sz="2400" i="1" dirty="0"/>
              <a:t> λ</a:t>
            </a:r>
            <a:r>
              <a:rPr lang="en-US" altLang="ja-JP" sz="2200" i="1" baseline="-25000" dirty="0">
                <a:ea typeface="ＭＳ Ｐゴシック" pitchFamily="28" charset="-128"/>
              </a:rPr>
              <a:t>12</a:t>
            </a:r>
            <a:r>
              <a:rPr lang="en-US" altLang="ja-JP" sz="2200" i="1" dirty="0">
                <a:ea typeface="ＭＳ Ｐゴシック" pitchFamily="28" charset="-128"/>
              </a:rPr>
              <a:t> = </a:t>
            </a:r>
            <a:r>
              <a:rPr lang="el-GR" sz="2400" i="1" dirty="0"/>
              <a:t>λ</a:t>
            </a:r>
            <a:r>
              <a:rPr lang="en-US" altLang="ja-JP" sz="2200" i="1" baseline="-25000" dirty="0">
                <a:ea typeface="ＭＳ Ｐゴシック" pitchFamily="28" charset="-128"/>
              </a:rPr>
              <a:t>22</a:t>
            </a:r>
            <a:r>
              <a:rPr lang="en-US" altLang="ja-JP" sz="2200" i="1" dirty="0">
                <a:ea typeface="ＭＳ Ｐゴシック" pitchFamily="28" charset="-128"/>
              </a:rPr>
              <a:t> = </a:t>
            </a:r>
            <a:r>
              <a:rPr lang="el-GR" sz="2400" i="1" dirty="0"/>
              <a:t>λ</a:t>
            </a:r>
            <a:r>
              <a:rPr lang="en-US" altLang="ja-JP" sz="2200" i="1" baseline="-25000" dirty="0">
                <a:ea typeface="ＭＳ Ｐゴシック" pitchFamily="28" charset="-128"/>
              </a:rPr>
              <a:t>32</a:t>
            </a:r>
            <a:r>
              <a:rPr lang="en-US" altLang="ja-JP" sz="2200" i="1" dirty="0">
                <a:ea typeface="ＭＳ Ｐゴシック" pitchFamily="28" charset="-128"/>
              </a:rPr>
              <a:t> = </a:t>
            </a:r>
            <a:r>
              <a:rPr lang="el-GR" sz="2400" i="1" dirty="0"/>
              <a:t>λ</a:t>
            </a:r>
            <a:r>
              <a:rPr lang="en-US" altLang="ja-JP" sz="2200" i="1" baseline="-25000" dirty="0">
                <a:ea typeface="ＭＳ Ｐゴシック" pitchFamily="28" charset="-128"/>
              </a:rPr>
              <a:t>41</a:t>
            </a:r>
            <a:r>
              <a:rPr lang="en-US" altLang="ja-JP" sz="2200" i="1" dirty="0">
                <a:ea typeface="ＭＳ Ｐゴシック" pitchFamily="28" charset="-128"/>
              </a:rPr>
              <a:t> = </a:t>
            </a:r>
            <a:r>
              <a:rPr lang="el-GR" sz="2400" i="1" dirty="0"/>
              <a:t>λ</a:t>
            </a:r>
            <a:r>
              <a:rPr lang="en-US" altLang="ja-JP" sz="2200" i="1" baseline="-25000" dirty="0">
                <a:ea typeface="ＭＳ Ｐゴシック" pitchFamily="28" charset="-128"/>
              </a:rPr>
              <a:t>51</a:t>
            </a:r>
            <a:r>
              <a:rPr lang="en-US" altLang="ja-JP" sz="2200" i="1" dirty="0">
                <a:ea typeface="ＭＳ Ｐゴシック" pitchFamily="28" charset="-128"/>
              </a:rPr>
              <a:t> = </a:t>
            </a:r>
            <a:r>
              <a:rPr lang="el-GR" sz="2400" i="1" dirty="0"/>
              <a:t>λ</a:t>
            </a:r>
            <a:r>
              <a:rPr lang="en-US" altLang="ja-JP" sz="2200" i="1" baseline="-25000" dirty="0">
                <a:ea typeface="ＭＳ Ｐゴシック" pitchFamily="28" charset="-128"/>
              </a:rPr>
              <a:t>61</a:t>
            </a:r>
            <a:r>
              <a:rPr lang="en-US" altLang="ja-JP" sz="2200" i="1" dirty="0">
                <a:ea typeface="ＭＳ Ｐゴシック" pitchFamily="28" charset="-128"/>
              </a:rPr>
              <a:t> =</a:t>
            </a:r>
            <a:r>
              <a:rPr lang="en-US" altLang="ja-JP" sz="2200" dirty="0">
                <a:ea typeface="ＭＳ Ｐゴシック" pitchFamily="28" charset="-128"/>
              </a:rPr>
              <a:t> 0</a:t>
            </a:r>
          </a:p>
          <a:p>
            <a:pPr algn="l"/>
            <a:endParaRPr lang="en-US" altLang="ja-JP" sz="1200" i="1" dirty="0">
              <a:ea typeface="ＭＳ Ｐゴシック" pitchFamily="28" charset="-128"/>
            </a:endParaRPr>
          </a:p>
          <a:p>
            <a:pPr algn="l"/>
            <a:r>
              <a:rPr lang="en-US" altLang="ja-JP" sz="2200" dirty="0">
                <a:latin typeface="Arial" charset="0"/>
                <a:ea typeface="ＭＳ Ｐゴシック" pitchFamily="28" charset="-128"/>
              </a:rPr>
              <a:t>•</a:t>
            </a:r>
            <a:r>
              <a:rPr lang="en-US" altLang="ja-JP" sz="2200" dirty="0">
                <a:ea typeface="ＭＳ Ｐゴシック" pitchFamily="28" charset="-128"/>
              </a:rPr>
              <a:t>	Correlations between errors:</a:t>
            </a:r>
          </a:p>
          <a:p>
            <a:pPr algn="l"/>
            <a:r>
              <a:rPr lang="en-US" altLang="ja-JP" sz="2200" dirty="0">
                <a:ea typeface="ＭＳ Ｐゴシック" pitchFamily="28" charset="-128"/>
              </a:rPr>
              <a:t>	 </a:t>
            </a:r>
            <a:r>
              <a:rPr lang="en-US" altLang="ja-JP" sz="2200" i="1" dirty="0">
                <a:ea typeface="ＭＳ Ｐゴシック" pitchFamily="28" charset="-128"/>
              </a:rPr>
              <a:t>r</a:t>
            </a:r>
            <a:r>
              <a:rPr lang="en-US" altLang="ja-JP" sz="2200" i="1" baseline="-25000" dirty="0">
                <a:ea typeface="ＭＳ Ｐゴシック" pitchFamily="28" charset="-128"/>
              </a:rPr>
              <a:t>E1,E2</a:t>
            </a:r>
            <a:r>
              <a:rPr lang="en-US" altLang="ja-JP" sz="2200" i="1" dirty="0">
                <a:ea typeface="ＭＳ Ｐゴシック" pitchFamily="28" charset="-128"/>
              </a:rPr>
              <a:t> =</a:t>
            </a:r>
            <a:r>
              <a:rPr lang="en-US" altLang="ja-JP" sz="2200" dirty="0">
                <a:ea typeface="ＭＳ Ｐゴシック" pitchFamily="28" charset="-128"/>
              </a:rPr>
              <a:t> </a:t>
            </a:r>
            <a:r>
              <a:rPr lang="en-US" altLang="ja-JP" sz="2200" i="1" dirty="0">
                <a:ea typeface="ＭＳ Ｐゴシック" pitchFamily="28" charset="-128"/>
              </a:rPr>
              <a:t>r</a:t>
            </a:r>
            <a:r>
              <a:rPr lang="en-US" altLang="ja-JP" sz="2200" i="1" baseline="-25000" dirty="0">
                <a:ea typeface="ＭＳ Ｐゴシック" pitchFamily="28" charset="-128"/>
              </a:rPr>
              <a:t>E1,E3</a:t>
            </a:r>
            <a:r>
              <a:rPr lang="en-US" altLang="ja-JP" sz="2200" i="1" dirty="0">
                <a:ea typeface="ＭＳ Ｐゴシック" pitchFamily="28" charset="-128"/>
              </a:rPr>
              <a:t> =</a:t>
            </a:r>
            <a:r>
              <a:rPr lang="en-US" altLang="ja-JP" sz="2200" dirty="0">
                <a:ea typeface="ＭＳ Ｐゴシック" pitchFamily="28" charset="-128"/>
              </a:rPr>
              <a:t> ..... = </a:t>
            </a:r>
            <a:r>
              <a:rPr lang="en-US" altLang="ja-JP" sz="2200" i="1" dirty="0">
                <a:ea typeface="ＭＳ Ｐゴシック" pitchFamily="28" charset="-128"/>
              </a:rPr>
              <a:t>r</a:t>
            </a:r>
            <a:r>
              <a:rPr lang="en-US" altLang="ja-JP" sz="2200" i="1" baseline="-25000" dirty="0">
                <a:ea typeface="ＭＳ Ｐゴシック" pitchFamily="28" charset="-128"/>
              </a:rPr>
              <a:t>E5,E6</a:t>
            </a:r>
            <a:r>
              <a:rPr lang="en-US" altLang="ja-JP" sz="2200" i="1" dirty="0">
                <a:ea typeface="ＭＳ Ｐゴシック" pitchFamily="28" charset="-128"/>
              </a:rPr>
              <a:t> =</a:t>
            </a:r>
            <a:r>
              <a:rPr lang="en-US" altLang="ja-JP" sz="2200" dirty="0">
                <a:ea typeface="ＭＳ Ｐゴシック" pitchFamily="28" charset="-128"/>
              </a:rPr>
              <a:t> 0</a:t>
            </a:r>
            <a:endParaRPr lang="en-US" sz="2200" dirty="0">
              <a:ea typeface="ＭＳ Ｐゴシック" pitchFamily="28" charset="-128"/>
            </a:endParaRPr>
          </a:p>
        </p:txBody>
      </p:sp>
      <p:grpSp>
        <p:nvGrpSpPr>
          <p:cNvPr id="8" name="Group 7"/>
          <p:cNvGrpSpPr/>
          <p:nvPr/>
        </p:nvGrpSpPr>
        <p:grpSpPr>
          <a:xfrm>
            <a:off x="6372200" y="1700808"/>
            <a:ext cx="2482850" cy="4327525"/>
            <a:chOff x="5813425" y="2041525"/>
            <a:chExt cx="2482850" cy="4327525"/>
          </a:xfrm>
        </p:grpSpPr>
        <p:sp>
          <p:nvSpPr>
            <p:cNvPr id="9" name="Line 118"/>
            <p:cNvSpPr>
              <a:spLocks noChangeShapeType="1"/>
            </p:cNvSpPr>
            <p:nvPr/>
          </p:nvSpPr>
          <p:spPr bwMode="auto">
            <a:xfrm flipH="1" flipV="1">
              <a:off x="7134225" y="2133600"/>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0" name="Line 119"/>
            <p:cNvSpPr>
              <a:spLocks noChangeShapeType="1"/>
            </p:cNvSpPr>
            <p:nvPr/>
          </p:nvSpPr>
          <p:spPr bwMode="auto">
            <a:xfrm flipH="1">
              <a:off x="7134225" y="2967038"/>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1" name="Line 120"/>
            <p:cNvSpPr>
              <a:spLocks noChangeShapeType="1"/>
            </p:cNvSpPr>
            <p:nvPr/>
          </p:nvSpPr>
          <p:spPr bwMode="auto">
            <a:xfrm flipH="1">
              <a:off x="7134225" y="3011488"/>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 name="Line 121"/>
            <p:cNvSpPr>
              <a:spLocks noChangeShapeType="1"/>
            </p:cNvSpPr>
            <p:nvPr/>
          </p:nvSpPr>
          <p:spPr bwMode="auto">
            <a:xfrm flipH="1" flipV="1">
              <a:off x="7134225" y="4498975"/>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3" name="Line 122"/>
            <p:cNvSpPr>
              <a:spLocks noChangeShapeType="1"/>
            </p:cNvSpPr>
            <p:nvPr/>
          </p:nvSpPr>
          <p:spPr bwMode="auto">
            <a:xfrm flipH="1">
              <a:off x="7134225" y="5353050"/>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4" name="Line 123"/>
            <p:cNvSpPr>
              <a:spLocks noChangeShapeType="1"/>
            </p:cNvSpPr>
            <p:nvPr/>
          </p:nvSpPr>
          <p:spPr bwMode="auto">
            <a:xfrm flipH="1">
              <a:off x="7134225" y="5453063"/>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5" name="Oval 124"/>
            <p:cNvSpPr>
              <a:spLocks noChangeArrowheads="1"/>
            </p:cNvSpPr>
            <p:nvPr/>
          </p:nvSpPr>
          <p:spPr bwMode="auto">
            <a:xfrm>
              <a:off x="7777163" y="5149850"/>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6" name="Oval 125"/>
            <p:cNvSpPr>
              <a:spLocks noChangeArrowheads="1"/>
            </p:cNvSpPr>
            <p:nvPr/>
          </p:nvSpPr>
          <p:spPr bwMode="auto">
            <a:xfrm>
              <a:off x="7791450" y="2713038"/>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7" name="Group 16"/>
            <p:cNvGrpSpPr/>
            <p:nvPr/>
          </p:nvGrpSpPr>
          <p:grpSpPr>
            <a:xfrm>
              <a:off x="6527800" y="2041525"/>
              <a:ext cx="576263" cy="396875"/>
              <a:chOff x="6527800" y="2041525"/>
              <a:chExt cx="576263" cy="396875"/>
            </a:xfrm>
          </p:grpSpPr>
          <p:sp>
            <p:nvSpPr>
              <p:cNvPr id="50"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1"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18" name="Text Box 133"/>
            <p:cNvSpPr txBox="1">
              <a:spLocks noChangeArrowheads="1"/>
            </p:cNvSpPr>
            <p:nvPr/>
          </p:nvSpPr>
          <p:spPr bwMode="auto">
            <a:xfrm>
              <a:off x="7818438" y="51720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19" name="Text Box 134"/>
            <p:cNvSpPr txBox="1">
              <a:spLocks noChangeArrowheads="1"/>
            </p:cNvSpPr>
            <p:nvPr/>
          </p:nvSpPr>
          <p:spPr bwMode="auto">
            <a:xfrm>
              <a:off x="7831138" y="27352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20" name="Group 19"/>
            <p:cNvGrpSpPr/>
            <p:nvPr/>
          </p:nvGrpSpPr>
          <p:grpSpPr>
            <a:xfrm>
              <a:off x="6542088" y="2823210"/>
              <a:ext cx="576262" cy="396875"/>
              <a:chOff x="6542088" y="2789238"/>
              <a:chExt cx="576262" cy="396875"/>
            </a:xfrm>
          </p:grpSpPr>
          <p:sp>
            <p:nvSpPr>
              <p:cNvPr id="48" name="Rectangle 127"/>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9"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21" name="Group 20"/>
            <p:cNvGrpSpPr/>
            <p:nvPr/>
          </p:nvGrpSpPr>
          <p:grpSpPr>
            <a:xfrm>
              <a:off x="6548438" y="3604895"/>
              <a:ext cx="576262" cy="400050"/>
              <a:chOff x="6548438" y="3517900"/>
              <a:chExt cx="576262" cy="400050"/>
            </a:xfrm>
          </p:grpSpPr>
          <p:sp>
            <p:nvSpPr>
              <p:cNvPr id="46"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7"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22" name="Group 21"/>
            <p:cNvGrpSpPr/>
            <p:nvPr/>
          </p:nvGrpSpPr>
          <p:grpSpPr>
            <a:xfrm>
              <a:off x="6542088" y="4389755"/>
              <a:ext cx="576262" cy="396875"/>
              <a:chOff x="6542088" y="4364038"/>
              <a:chExt cx="576262" cy="396875"/>
            </a:xfrm>
          </p:grpSpPr>
          <p:sp>
            <p:nvSpPr>
              <p:cNvPr id="44"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5"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24" name="Group 23"/>
            <p:cNvGrpSpPr/>
            <p:nvPr/>
          </p:nvGrpSpPr>
          <p:grpSpPr>
            <a:xfrm>
              <a:off x="6542088" y="5171440"/>
              <a:ext cx="576262" cy="396875"/>
              <a:chOff x="6542088" y="5168900"/>
              <a:chExt cx="576262" cy="396875"/>
            </a:xfrm>
          </p:grpSpPr>
          <p:sp>
            <p:nvSpPr>
              <p:cNvPr id="42"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3"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25" name="Group 24"/>
            <p:cNvGrpSpPr/>
            <p:nvPr/>
          </p:nvGrpSpPr>
          <p:grpSpPr>
            <a:xfrm>
              <a:off x="6548438" y="5953125"/>
              <a:ext cx="577850" cy="401638"/>
              <a:chOff x="6548438" y="5953125"/>
              <a:chExt cx="577850" cy="401638"/>
            </a:xfrm>
          </p:grpSpPr>
          <p:sp>
            <p:nvSpPr>
              <p:cNvPr id="40"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1"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26" name="Text Box 140"/>
            <p:cNvSpPr txBox="1">
              <a:spLocks noChangeArrowheads="1"/>
            </p:cNvSpPr>
            <p:nvPr/>
          </p:nvSpPr>
          <p:spPr bwMode="auto">
            <a:xfrm>
              <a:off x="5813425" y="275748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27" name="Text Box 141"/>
            <p:cNvSpPr txBox="1">
              <a:spLocks noChangeArrowheads="1"/>
            </p:cNvSpPr>
            <p:nvPr/>
          </p:nvSpPr>
          <p:spPr bwMode="auto">
            <a:xfrm>
              <a:off x="5813425" y="20637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28" name="Line 142"/>
            <p:cNvSpPr>
              <a:spLocks noChangeShapeType="1"/>
            </p:cNvSpPr>
            <p:nvPr/>
          </p:nvSpPr>
          <p:spPr bwMode="auto">
            <a:xfrm>
              <a:off x="6170613" y="302958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9" name="Line 143"/>
            <p:cNvSpPr>
              <a:spLocks noChangeShapeType="1"/>
            </p:cNvSpPr>
            <p:nvPr/>
          </p:nvSpPr>
          <p:spPr bwMode="auto">
            <a:xfrm>
              <a:off x="6170613" y="381444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0" name="Line 144"/>
            <p:cNvSpPr>
              <a:spLocks noChangeShapeType="1"/>
            </p:cNvSpPr>
            <p:nvPr/>
          </p:nvSpPr>
          <p:spPr bwMode="auto">
            <a:xfrm>
              <a:off x="6170613" y="459930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1" name="Line 145"/>
            <p:cNvSpPr>
              <a:spLocks noChangeShapeType="1"/>
            </p:cNvSpPr>
            <p:nvPr/>
          </p:nvSpPr>
          <p:spPr bwMode="auto">
            <a:xfrm>
              <a:off x="6170613" y="538416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2" name="Text Box 146"/>
            <p:cNvSpPr txBox="1">
              <a:spLocks noChangeArrowheads="1"/>
            </p:cNvSpPr>
            <p:nvPr/>
          </p:nvSpPr>
          <p:spPr bwMode="auto">
            <a:xfrm>
              <a:off x="5813425" y="34782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33" name="Text Box 147"/>
            <p:cNvSpPr txBox="1">
              <a:spLocks noChangeArrowheads="1"/>
            </p:cNvSpPr>
            <p:nvPr/>
          </p:nvSpPr>
          <p:spPr bwMode="auto">
            <a:xfrm>
              <a:off x="5813425" y="43735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34" name="Text Box 148"/>
            <p:cNvSpPr txBox="1">
              <a:spLocks noChangeArrowheads="1"/>
            </p:cNvSpPr>
            <p:nvPr/>
          </p:nvSpPr>
          <p:spPr bwMode="auto">
            <a:xfrm>
              <a:off x="5813425" y="51371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35" name="Line 149"/>
            <p:cNvSpPr>
              <a:spLocks noChangeShapeType="1"/>
            </p:cNvSpPr>
            <p:nvPr/>
          </p:nvSpPr>
          <p:spPr bwMode="auto">
            <a:xfrm>
              <a:off x="6170613" y="61690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6" name="Text Box 150"/>
            <p:cNvSpPr txBox="1">
              <a:spLocks noChangeArrowheads="1"/>
            </p:cNvSpPr>
            <p:nvPr/>
          </p:nvSpPr>
          <p:spPr bwMode="auto">
            <a:xfrm>
              <a:off x="5813425" y="59721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37" name="Line 151"/>
            <p:cNvSpPr>
              <a:spLocks noChangeShapeType="1"/>
            </p:cNvSpPr>
            <p:nvPr/>
          </p:nvSpPr>
          <p:spPr bwMode="auto">
            <a:xfrm>
              <a:off x="6170613" y="22447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grpSp>
      <p:sp>
        <p:nvSpPr>
          <p:cNvPr id="53" name="Title 1"/>
          <p:cNvSpPr>
            <a:spLocks noGrp="1"/>
          </p:cNvSpPr>
          <p:nvPr>
            <p:ph type="title"/>
          </p:nvPr>
        </p:nvSpPr>
        <p:spPr>
          <a:xfrm>
            <a:off x="900113" y="304800"/>
            <a:ext cx="7027862" cy="1216025"/>
          </a:xfrm>
        </p:spPr>
        <p:txBody>
          <a:bodyPr anchor="t"/>
          <a:lstStyle/>
          <a:p>
            <a:r>
              <a:rPr lang="nl-NL" altLang="en-US" dirty="0"/>
              <a:t>Step 1: Model </a:t>
            </a:r>
            <a:r>
              <a:rPr lang="nl-NL" altLang="en-US" dirty="0" err="1"/>
              <a:t>specification</a:t>
            </a:r>
            <a:endParaRPr lang="en-US" altLang="en-US" dirty="0"/>
          </a:p>
        </p:txBody>
      </p:sp>
      <p:cxnSp>
        <p:nvCxnSpPr>
          <p:cNvPr id="56" name="Curved Connector 37">
            <a:extLst>
              <a:ext uri="{FF2B5EF4-FFF2-40B4-BE49-F238E27FC236}">
                <a16:creationId xmlns:a16="http://schemas.microsoft.com/office/drawing/2014/main" id="{50B7CFC7-40B0-4757-BC8C-821A5348B98E}"/>
              </a:ext>
            </a:extLst>
          </p:cNvPr>
          <p:cNvCxnSpPr>
            <a:cxnSpLocks/>
          </p:cNvCxnSpPr>
          <p:nvPr/>
        </p:nvCxnSpPr>
        <p:spPr>
          <a:xfrm flipH="1">
            <a:off x="8812188" y="2592348"/>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99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2: Model </a:t>
            </a:r>
            <a:r>
              <a:rPr lang="nl-NL" altLang="en-US" dirty="0" err="1"/>
              <a:t>identification</a:t>
            </a:r>
            <a:endParaRPr lang="en-US" altLang="en-US" dirty="0"/>
          </a:p>
        </p:txBody>
      </p:sp>
      <p:sp>
        <p:nvSpPr>
          <p:cNvPr id="2" name="Content Placeholder 1"/>
          <p:cNvSpPr>
            <a:spLocks noGrp="1"/>
          </p:cNvSpPr>
          <p:nvPr>
            <p:ph idx="1"/>
          </p:nvPr>
        </p:nvSpPr>
        <p:spPr/>
        <p:txBody>
          <a:bodyPr/>
          <a:lstStyle/>
          <a:p>
            <a:r>
              <a:rPr lang="nl-NL" altLang="en-US" sz="2400" dirty="0" err="1"/>
              <a:t>Once</a:t>
            </a:r>
            <a:r>
              <a:rPr lang="nl-NL" altLang="en-US" sz="2400" dirty="0"/>
              <a:t> we have </a:t>
            </a:r>
            <a:r>
              <a:rPr lang="nl-NL" altLang="en-US" sz="2400" dirty="0" err="1"/>
              <a:t>specified</a:t>
            </a:r>
            <a:r>
              <a:rPr lang="nl-NL" altLang="en-US" sz="2400" dirty="0"/>
              <a:t> </a:t>
            </a:r>
            <a:r>
              <a:rPr lang="nl-NL" altLang="en-US" sz="2400" dirty="0" err="1"/>
              <a:t>our</a:t>
            </a:r>
            <a:r>
              <a:rPr lang="nl-NL" altLang="en-US" sz="2400" dirty="0"/>
              <a:t> model of interest we </a:t>
            </a:r>
            <a:r>
              <a:rPr lang="nl-NL" altLang="en-US" sz="2400" dirty="0" err="1"/>
              <a:t>should</a:t>
            </a:r>
            <a:r>
              <a:rPr lang="nl-NL" altLang="en-US" sz="2400" dirty="0"/>
              <a:t> </a:t>
            </a:r>
            <a:r>
              <a:rPr lang="nl-NL" altLang="en-US" sz="2400" dirty="0" err="1"/>
              <a:t>investigate</a:t>
            </a:r>
            <a:r>
              <a:rPr lang="nl-NL" altLang="en-US" sz="2400" dirty="0"/>
              <a:t> </a:t>
            </a:r>
            <a:r>
              <a:rPr lang="nl-NL" altLang="en-US" sz="2400" dirty="0" err="1"/>
              <a:t>whether</a:t>
            </a:r>
            <a:r>
              <a:rPr lang="nl-NL" altLang="en-US" sz="2400" dirty="0"/>
              <a:t> </a:t>
            </a:r>
            <a:r>
              <a:rPr lang="nl-NL" altLang="en-US" sz="2400" dirty="0" err="1"/>
              <a:t>the</a:t>
            </a:r>
            <a:r>
              <a:rPr lang="nl-NL" altLang="en-US" sz="2400" dirty="0"/>
              <a:t> model is </a:t>
            </a:r>
            <a:r>
              <a:rPr lang="nl-NL" altLang="en-US" sz="2400" dirty="0" err="1"/>
              <a:t>identified</a:t>
            </a:r>
            <a:endParaRPr lang="nl-NL" altLang="en-US" sz="2400" dirty="0"/>
          </a:p>
          <a:p>
            <a:pPr lvl="1"/>
            <a:r>
              <a:rPr lang="nl-NL" altLang="en-US" dirty="0"/>
              <a:t>Is </a:t>
            </a:r>
            <a:r>
              <a:rPr lang="nl-NL" altLang="en-US" dirty="0" err="1"/>
              <a:t>there</a:t>
            </a:r>
            <a:r>
              <a:rPr lang="nl-NL" altLang="en-US" dirty="0"/>
              <a:t> </a:t>
            </a:r>
            <a:r>
              <a:rPr lang="nl-NL" altLang="en-US" dirty="0" err="1"/>
              <a:t>enough</a:t>
            </a:r>
            <a:r>
              <a:rPr lang="nl-NL" altLang="en-US" dirty="0"/>
              <a:t> </a:t>
            </a:r>
            <a:r>
              <a:rPr lang="nl-NL" altLang="en-US" dirty="0" err="1"/>
              <a:t>known</a:t>
            </a:r>
            <a:r>
              <a:rPr lang="nl-NL" altLang="en-US" dirty="0"/>
              <a:t> information </a:t>
            </a:r>
            <a:r>
              <a:rPr lang="nl-NL" altLang="en-US" dirty="0" err="1"/>
              <a:t>to</a:t>
            </a:r>
            <a:r>
              <a:rPr lang="nl-NL" altLang="en-US" dirty="0"/>
              <a:t> </a:t>
            </a:r>
            <a:r>
              <a:rPr lang="nl-NL" altLang="en-US" dirty="0" err="1"/>
              <a:t>obtain</a:t>
            </a:r>
            <a:r>
              <a:rPr lang="nl-NL" altLang="en-US" dirty="0"/>
              <a:t> </a:t>
            </a:r>
            <a:r>
              <a:rPr lang="nl-NL" altLang="en-US" dirty="0" err="1"/>
              <a:t>unique</a:t>
            </a:r>
            <a:r>
              <a:rPr lang="nl-NL" altLang="en-US" dirty="0"/>
              <a:t> </a:t>
            </a:r>
            <a:r>
              <a:rPr lang="nl-NL" altLang="en-US" dirty="0" err="1"/>
              <a:t>estimates</a:t>
            </a:r>
            <a:r>
              <a:rPr lang="nl-NL" altLang="en-US" dirty="0"/>
              <a:t> of </a:t>
            </a:r>
            <a:r>
              <a:rPr lang="nl-NL" altLang="en-US" dirty="0" err="1"/>
              <a:t>the</a:t>
            </a:r>
            <a:r>
              <a:rPr lang="nl-NL" altLang="en-US" dirty="0"/>
              <a:t> model parameters?</a:t>
            </a:r>
          </a:p>
          <a:p>
            <a:r>
              <a:rPr lang="nl-NL" altLang="en-US" sz="2400" dirty="0" err="1"/>
              <a:t>Known</a:t>
            </a:r>
            <a:r>
              <a:rPr lang="nl-NL" altLang="en-US" sz="2400" dirty="0"/>
              <a:t> information </a:t>
            </a:r>
            <a:r>
              <a:rPr lang="en-US" sz="2400" dirty="0">
                <a:sym typeface="Symbol" pitchFamily="28" charset="2"/>
              </a:rPr>
              <a:t></a:t>
            </a:r>
            <a:r>
              <a:rPr lang="nl-NL" altLang="en-US" sz="2400" dirty="0"/>
              <a:t> sample </a:t>
            </a:r>
            <a:r>
              <a:rPr lang="nl-NL" altLang="en-US" sz="2400" dirty="0" err="1"/>
              <a:t>variances</a:t>
            </a:r>
            <a:r>
              <a:rPr lang="nl-NL" altLang="en-US" sz="2400" dirty="0"/>
              <a:t> </a:t>
            </a:r>
            <a:r>
              <a:rPr lang="nl-NL" altLang="en-US" sz="2400" dirty="0" err="1"/>
              <a:t>and</a:t>
            </a:r>
            <a:r>
              <a:rPr lang="nl-NL" altLang="en-US" sz="2400" dirty="0"/>
              <a:t> covariances</a:t>
            </a:r>
          </a:p>
          <a:p>
            <a:pPr lvl="1">
              <a:spcBef>
                <a:spcPts val="600"/>
              </a:spcBef>
            </a:pPr>
            <a:r>
              <a:rPr lang="en-US" altLang="en-US" dirty="0"/>
              <a:t>Number of variances and covariances (</a:t>
            </a:r>
            <a:r>
              <a:rPr lang="en-US" altLang="en-US" i="1" dirty="0"/>
              <a:t>V</a:t>
            </a:r>
            <a:r>
              <a:rPr lang="en-US" altLang="en-US" dirty="0"/>
              <a:t>); with </a:t>
            </a:r>
            <a:r>
              <a:rPr lang="en-US" altLang="en-US" i="1" dirty="0"/>
              <a:t>k</a:t>
            </a:r>
            <a:r>
              <a:rPr lang="en-US" altLang="en-US" dirty="0"/>
              <a:t> manifest variables,  </a:t>
            </a:r>
            <a:r>
              <a:rPr lang="en-US" altLang="en-US" i="1" dirty="0"/>
              <a:t>V</a:t>
            </a:r>
            <a:r>
              <a:rPr lang="en-US" altLang="en-US" dirty="0"/>
              <a:t> = </a:t>
            </a:r>
            <a:r>
              <a:rPr lang="en-US" altLang="en-US" i="1" dirty="0"/>
              <a:t>k</a:t>
            </a:r>
            <a:r>
              <a:rPr lang="en-US" altLang="en-US" dirty="0"/>
              <a:t> (</a:t>
            </a:r>
            <a:r>
              <a:rPr lang="en-US" altLang="en-US" i="1" dirty="0"/>
              <a:t>k</a:t>
            </a:r>
            <a:r>
              <a:rPr lang="en-US" altLang="en-US" dirty="0"/>
              <a:t> + 1) / 2.</a:t>
            </a:r>
          </a:p>
          <a:p>
            <a:r>
              <a:rPr lang="nl-NL" altLang="en-US" sz="2400" dirty="0" err="1"/>
              <a:t>Unknown</a:t>
            </a:r>
            <a:r>
              <a:rPr lang="nl-NL" altLang="en-US" sz="2400" dirty="0"/>
              <a:t> information </a:t>
            </a:r>
            <a:r>
              <a:rPr lang="en-US" sz="2400" dirty="0">
                <a:sym typeface="Symbol" pitchFamily="28" charset="2"/>
              </a:rPr>
              <a:t></a:t>
            </a:r>
            <a:r>
              <a:rPr lang="nl-NL" altLang="en-US" sz="2400" dirty="0"/>
              <a:t> model parameters (</a:t>
            </a:r>
            <a:r>
              <a:rPr lang="nl-NL" altLang="en-US" sz="2400" i="1" dirty="0"/>
              <a:t>P</a:t>
            </a:r>
            <a:r>
              <a:rPr lang="nl-NL" altLang="en-US" sz="2400" dirty="0"/>
              <a:t>)</a:t>
            </a:r>
          </a:p>
          <a:p>
            <a:endParaRPr lang="en-US" altLang="en-US" sz="2400" dirty="0"/>
          </a:p>
          <a:p>
            <a:endParaRPr lang="en-US" sz="2400"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31</a:t>
            </a:fld>
            <a:endParaRPr lang="en-US" dirty="0">
              <a:solidFill>
                <a:srgbClr val="000000"/>
              </a:solidFill>
            </a:endParaRPr>
          </a:p>
        </p:txBody>
      </p:sp>
    </p:spTree>
    <p:extLst>
      <p:ext uri="{BB962C8B-B14F-4D97-AF65-F5344CB8AC3E}">
        <p14:creationId xmlns:p14="http://schemas.microsoft.com/office/powerpoint/2010/main" val="2995562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2: Model </a:t>
            </a:r>
            <a:r>
              <a:rPr lang="nl-NL" altLang="en-US" dirty="0" err="1"/>
              <a:t>identification</a:t>
            </a:r>
            <a:endParaRPr lang="en-US" altLang="en-US" dirty="0"/>
          </a:p>
        </p:txBody>
      </p:sp>
      <p:sp>
        <p:nvSpPr>
          <p:cNvPr id="2" name="Content Placeholder 1"/>
          <p:cNvSpPr>
            <a:spLocks noGrp="1"/>
          </p:cNvSpPr>
          <p:nvPr>
            <p:ph idx="1"/>
          </p:nvPr>
        </p:nvSpPr>
        <p:spPr/>
        <p:txBody>
          <a:bodyPr/>
          <a:lstStyle/>
          <a:p>
            <a:pPr>
              <a:spcBef>
                <a:spcPts val="600"/>
              </a:spcBef>
            </a:pPr>
            <a:r>
              <a:rPr lang="en-US" dirty="0"/>
              <a:t>Number of parameters to be estimated (</a:t>
            </a:r>
            <a:r>
              <a:rPr lang="en-US" i="1" dirty="0"/>
              <a:t>P</a:t>
            </a:r>
            <a:r>
              <a:rPr lang="en-US" dirty="0"/>
              <a:t>) must be smaller than number of observed variances and covariances </a:t>
            </a:r>
            <a:r>
              <a:rPr lang="en-US" dirty="0">
                <a:sym typeface="Wingdings" panose="05000000000000000000" pitchFamily="2" charset="2"/>
              </a:rPr>
              <a:t>(</a:t>
            </a:r>
            <a:r>
              <a:rPr lang="en-US" i="1" dirty="0"/>
              <a:t>V</a:t>
            </a:r>
            <a:r>
              <a:rPr lang="en-US" dirty="0"/>
              <a:t>)</a:t>
            </a:r>
          </a:p>
          <a:p>
            <a:pPr>
              <a:spcBef>
                <a:spcPts val="1200"/>
              </a:spcBef>
            </a:pPr>
            <a:r>
              <a:rPr lang="nl-NL" altLang="en-US" dirty="0" err="1"/>
              <a:t>Degrees</a:t>
            </a:r>
            <a:r>
              <a:rPr lang="nl-NL" altLang="en-US" dirty="0"/>
              <a:t> of </a:t>
            </a:r>
            <a:r>
              <a:rPr lang="nl-NL" altLang="en-US" dirty="0" err="1"/>
              <a:t>freedom</a:t>
            </a:r>
            <a:r>
              <a:rPr lang="nl-NL" altLang="en-US" dirty="0"/>
              <a:t> (</a:t>
            </a:r>
            <a:r>
              <a:rPr lang="nl-NL" altLang="en-US" i="1" dirty="0" err="1"/>
              <a:t>df</a:t>
            </a:r>
            <a:r>
              <a:rPr lang="nl-NL" altLang="en-US" dirty="0"/>
              <a:t>) = </a:t>
            </a:r>
            <a:r>
              <a:rPr lang="en-US" i="1" dirty="0"/>
              <a:t>V – P.</a:t>
            </a:r>
          </a:p>
          <a:p>
            <a:pPr marL="0" indent="0" eaLnBrk="1" hangingPunct="1">
              <a:buFontTx/>
              <a:buNone/>
            </a:pPr>
            <a:endParaRPr lang="nl-NL" sz="1100" b="1" dirty="0"/>
          </a:p>
          <a:p>
            <a:pPr marL="0" indent="0" eaLnBrk="1" hangingPunct="1">
              <a:buFontTx/>
              <a:buNone/>
            </a:pPr>
            <a:endParaRPr lang="en-US" sz="1100" b="1" dirty="0"/>
          </a:p>
          <a:p>
            <a:pPr marL="0" indent="0" eaLnBrk="1" hangingPunct="1">
              <a:buFontTx/>
              <a:buNone/>
            </a:pPr>
            <a:r>
              <a:rPr lang="en-US" b="1" dirty="0"/>
              <a:t>Model is testable if and only if </a:t>
            </a:r>
            <a:r>
              <a:rPr lang="en-US" b="1" i="1" dirty="0" err="1"/>
              <a:t>df</a:t>
            </a:r>
            <a:r>
              <a:rPr lang="en-US" b="1" dirty="0"/>
              <a:t> &gt; 0</a:t>
            </a:r>
          </a:p>
          <a:p>
            <a:endParaRPr lang="nl-NL" altLang="en-US" dirty="0"/>
          </a:p>
          <a:p>
            <a:endParaRPr lang="en-US" altLang="en-US" sz="2400" dirty="0"/>
          </a:p>
          <a:p>
            <a:endParaRPr lang="en-US" sz="2400"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32</a:t>
            </a:fld>
            <a:endParaRPr lang="en-US" dirty="0">
              <a:solidFill>
                <a:srgbClr val="000000"/>
              </a:solidFill>
            </a:endParaRPr>
          </a:p>
        </p:txBody>
      </p:sp>
      <p:sp>
        <p:nvSpPr>
          <p:cNvPr id="3" name="Rounded Rectangle 2"/>
          <p:cNvSpPr/>
          <p:nvPr/>
        </p:nvSpPr>
        <p:spPr bwMode="auto">
          <a:xfrm>
            <a:off x="3840300" y="5231939"/>
            <a:ext cx="4404108" cy="648072"/>
          </a:xfrm>
          <a:prstGeom prst="roundRect">
            <a:avLst/>
          </a:prstGeom>
          <a:noFill/>
          <a:ln w="38100" cap="flat" cmpd="dbl" algn="ctr">
            <a:solidFill>
              <a:srgbClr val="FF33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err="1">
                <a:ln>
                  <a:noFill/>
                </a:ln>
                <a:solidFill>
                  <a:schemeClr val="tx1"/>
                </a:solidFill>
                <a:effectLst/>
                <a:latin typeface="Calibri" pitchFamily="34" charset="0"/>
              </a:rPr>
              <a:t>Necessary</a:t>
            </a:r>
            <a:r>
              <a:rPr kumimoji="0" lang="nl-NL" sz="2400" b="0" i="0" u="none" strike="noStrike" cap="none" normalizeH="0" baseline="0" dirty="0">
                <a:ln>
                  <a:noFill/>
                </a:ln>
                <a:solidFill>
                  <a:schemeClr val="tx1"/>
                </a:solidFill>
                <a:effectLst/>
                <a:latin typeface="Calibri" pitchFamily="34" charset="0"/>
              </a:rPr>
              <a:t>, but </a:t>
            </a:r>
            <a:r>
              <a:rPr kumimoji="0" lang="nl-NL" sz="2400" b="0" i="0" u="none" strike="noStrike" cap="none" normalizeH="0" baseline="0" dirty="0" err="1">
                <a:ln>
                  <a:noFill/>
                </a:ln>
                <a:solidFill>
                  <a:schemeClr val="tx1"/>
                </a:solidFill>
                <a:effectLst/>
                <a:latin typeface="Calibri" pitchFamily="34" charset="0"/>
              </a:rPr>
              <a:t>not</a:t>
            </a:r>
            <a:r>
              <a:rPr kumimoji="0" lang="nl-NL" sz="2400" b="0" i="0" u="none" strike="noStrike" cap="none" normalizeH="0" baseline="0" dirty="0">
                <a:ln>
                  <a:noFill/>
                </a:ln>
                <a:solidFill>
                  <a:schemeClr val="tx1"/>
                </a:solidFill>
                <a:effectLst/>
                <a:latin typeface="Calibri" pitchFamily="34" charset="0"/>
              </a:rPr>
              <a:t> </a:t>
            </a:r>
            <a:r>
              <a:rPr kumimoji="0" lang="nl-NL" sz="2400" b="0" i="0" u="none" strike="noStrike" cap="none" normalizeH="0" baseline="0" dirty="0" err="1">
                <a:ln>
                  <a:noFill/>
                </a:ln>
                <a:solidFill>
                  <a:schemeClr val="tx1"/>
                </a:solidFill>
                <a:effectLst/>
                <a:latin typeface="Calibri" pitchFamily="34" charset="0"/>
              </a:rPr>
              <a:t>sufficient</a:t>
            </a:r>
            <a:endParaRPr kumimoji="0" lang="en-US" sz="2400" b="0" i="0" u="none" strike="noStrike" cap="none" normalizeH="0" baseline="0" dirty="0">
              <a:ln>
                <a:noFill/>
              </a:ln>
              <a:solidFill>
                <a:schemeClr val="tx1"/>
              </a:solidFill>
              <a:effectLst/>
              <a:latin typeface="Calibri" pitchFamily="34" charset="0"/>
            </a:endParaRPr>
          </a:p>
        </p:txBody>
      </p:sp>
    </p:spTree>
    <p:extLst>
      <p:ext uri="{BB962C8B-B14F-4D97-AF65-F5344CB8AC3E}">
        <p14:creationId xmlns:p14="http://schemas.microsoft.com/office/powerpoint/2010/main" val="289456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2: Model </a:t>
            </a:r>
            <a:r>
              <a:rPr lang="nl-NL" altLang="en-US" dirty="0" err="1"/>
              <a:t>identification</a:t>
            </a:r>
            <a:endParaRPr lang="en-US" altLang="en-US" dirty="0"/>
          </a:p>
        </p:txBody>
      </p:sp>
      <p:sp>
        <p:nvSpPr>
          <p:cNvPr id="69" name="Slide Number Placeholder 4"/>
          <p:cNvSpPr>
            <a:spLocks noGrp="1"/>
          </p:cNvSpPr>
          <p:nvPr>
            <p:ph type="sldNum" sz="quarter" idx="11"/>
          </p:nvPr>
        </p:nvSpPr>
        <p:spPr/>
        <p:txBody>
          <a:bodyPr/>
          <a:lstStyle/>
          <a:p>
            <a:pPr>
              <a:defRPr/>
            </a:pPr>
            <a:r>
              <a:rPr lang="en-US">
                <a:solidFill>
                  <a:srgbClr val="000000"/>
                </a:solidFill>
              </a:rPr>
              <a:t>p. </a:t>
            </a:r>
            <a:fld id="{043666F9-A5E1-4D41-8255-785CAE34DAAD}" type="slidenum">
              <a:rPr lang="en-US" smtClean="0">
                <a:solidFill>
                  <a:srgbClr val="000000"/>
                </a:solidFill>
              </a:rPr>
              <a:pPr>
                <a:defRPr/>
              </a:pPr>
              <a:t>33</a:t>
            </a:fld>
            <a:endParaRPr lang="en-US">
              <a:solidFill>
                <a:srgbClr val="000000"/>
              </a:solidFill>
            </a:endParaRPr>
          </a:p>
        </p:txBody>
      </p:sp>
      <p:sp>
        <p:nvSpPr>
          <p:cNvPr id="70" name="Rectangle 3"/>
          <p:cNvSpPr txBox="1">
            <a:spLocks noChangeArrowheads="1"/>
          </p:cNvSpPr>
          <p:nvPr/>
        </p:nvSpPr>
        <p:spPr bwMode="auto">
          <a:xfrm>
            <a:off x="755576" y="1700808"/>
            <a:ext cx="7848600" cy="590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marL="360363" indent="-360363" eaLnBrk="1" hangingPunct="1">
              <a:lnSpc>
                <a:spcPct val="90000"/>
              </a:lnSpc>
              <a:spcBef>
                <a:spcPct val="0"/>
              </a:spcBef>
              <a:buFontTx/>
              <a:buNone/>
            </a:pPr>
            <a:r>
              <a:rPr lang="en-US" sz="2400" b="1" kern="0" dirty="0"/>
              <a:t>Three possibilities</a:t>
            </a:r>
          </a:p>
          <a:p>
            <a:pPr marL="360363" indent="-360363" eaLnBrk="1" hangingPunct="1">
              <a:lnSpc>
                <a:spcPct val="90000"/>
              </a:lnSpc>
              <a:spcBef>
                <a:spcPct val="0"/>
              </a:spcBef>
              <a:buFontTx/>
              <a:buNone/>
            </a:pPr>
            <a:endParaRPr lang="en-US" sz="800" b="1" kern="0" dirty="0"/>
          </a:p>
          <a:p>
            <a:pPr marL="0" indent="0" eaLnBrk="1" hangingPunct="1">
              <a:lnSpc>
                <a:spcPct val="90000"/>
              </a:lnSpc>
              <a:spcBef>
                <a:spcPct val="0"/>
              </a:spcBef>
              <a:buClr>
                <a:schemeClr val="tx1"/>
              </a:buClr>
              <a:buNone/>
            </a:pPr>
            <a:r>
              <a:rPr lang="en-US" sz="2400" i="1" kern="0" dirty="0" err="1"/>
              <a:t>df</a:t>
            </a:r>
            <a:r>
              <a:rPr lang="en-US" sz="2400" kern="0" dirty="0"/>
              <a:t>  &lt; 0: </a:t>
            </a:r>
            <a:r>
              <a:rPr lang="en-US" sz="2400" i="1" kern="0" dirty="0"/>
              <a:t>under-</a:t>
            </a:r>
            <a:r>
              <a:rPr lang="en-US" sz="2400" kern="0" dirty="0"/>
              <a:t>identified. No unique </a:t>
            </a:r>
          </a:p>
          <a:p>
            <a:pPr marL="457200" indent="-457200" eaLnBrk="1" hangingPunct="1">
              <a:lnSpc>
                <a:spcPct val="90000"/>
              </a:lnSpc>
              <a:spcBef>
                <a:spcPct val="0"/>
              </a:spcBef>
              <a:buFont typeface="Wingdings" pitchFamily="2" charset="2"/>
              <a:buNone/>
            </a:pPr>
            <a:r>
              <a:rPr lang="en-US" sz="2400" kern="0" dirty="0"/>
              <a:t>solution or unique parameter estimates</a:t>
            </a:r>
          </a:p>
          <a:p>
            <a:pPr marL="457200" indent="-457200" eaLnBrk="1" hangingPunct="1">
              <a:lnSpc>
                <a:spcPct val="90000"/>
              </a:lnSpc>
              <a:spcBef>
                <a:spcPct val="0"/>
              </a:spcBef>
              <a:buFont typeface="Wingdings" pitchFamily="2" charset="2"/>
              <a:buNone/>
            </a:pPr>
            <a:r>
              <a:rPr lang="en-US" sz="2400" kern="0" dirty="0"/>
              <a:t>and not testable.</a:t>
            </a:r>
          </a:p>
          <a:p>
            <a:pPr marL="360363" indent="-360363" eaLnBrk="1" hangingPunct="1">
              <a:lnSpc>
                <a:spcPct val="90000"/>
              </a:lnSpc>
              <a:spcBef>
                <a:spcPct val="0"/>
              </a:spcBef>
              <a:buFontTx/>
              <a:buNone/>
            </a:pPr>
            <a:endParaRPr lang="en-US" sz="400" kern="0" dirty="0"/>
          </a:p>
          <a:p>
            <a:pPr marL="360363" indent="-360363" eaLnBrk="1" hangingPunct="1">
              <a:lnSpc>
                <a:spcPct val="90000"/>
              </a:lnSpc>
              <a:spcBef>
                <a:spcPct val="0"/>
              </a:spcBef>
              <a:buFontTx/>
              <a:buNone/>
            </a:pPr>
            <a:r>
              <a:rPr lang="en-US" sz="2400" i="1" kern="0" dirty="0" err="1"/>
              <a:t>df</a:t>
            </a:r>
            <a:r>
              <a:rPr lang="en-US" sz="2400" kern="0" dirty="0"/>
              <a:t>  = 0: </a:t>
            </a:r>
            <a:r>
              <a:rPr lang="en-US" sz="2400" i="1" kern="0" dirty="0"/>
              <a:t>precisely</a:t>
            </a:r>
            <a:r>
              <a:rPr lang="en-US" sz="2400" kern="0" dirty="0"/>
              <a:t> identified. Perfect </a:t>
            </a:r>
          </a:p>
          <a:p>
            <a:pPr marL="360363" indent="-360363" eaLnBrk="1" hangingPunct="1">
              <a:lnSpc>
                <a:spcPct val="90000"/>
              </a:lnSpc>
              <a:spcBef>
                <a:spcPct val="0"/>
              </a:spcBef>
              <a:buFontTx/>
              <a:buNone/>
            </a:pPr>
            <a:r>
              <a:rPr lang="en-US" sz="2400" kern="0" dirty="0"/>
              <a:t>(but usually unstable) solution (therefore</a:t>
            </a:r>
            <a:endParaRPr lang="en-US" sz="2400" kern="0" dirty="0">
              <a:cs typeface="Times New Roman" pitchFamily="28" charset="0"/>
            </a:endParaRPr>
          </a:p>
          <a:p>
            <a:pPr marL="360363" indent="-360363" eaLnBrk="1" hangingPunct="1">
              <a:lnSpc>
                <a:spcPct val="90000"/>
              </a:lnSpc>
              <a:spcBef>
                <a:spcPct val="0"/>
              </a:spcBef>
              <a:buFontTx/>
              <a:buNone/>
            </a:pPr>
            <a:r>
              <a:rPr lang="en-US" sz="2400" kern="0" dirty="0"/>
              <a:t>no error): there </a:t>
            </a:r>
            <a:r>
              <a:rPr lang="en-US" sz="2400" i="1" kern="0" dirty="0"/>
              <a:t>are</a:t>
            </a:r>
            <a:r>
              <a:rPr lang="en-US" sz="2400" kern="0" dirty="0"/>
              <a:t> unique parameter </a:t>
            </a:r>
          </a:p>
          <a:p>
            <a:pPr marL="360363" indent="-360363" eaLnBrk="1" hangingPunct="1">
              <a:lnSpc>
                <a:spcPct val="90000"/>
              </a:lnSpc>
              <a:spcBef>
                <a:spcPct val="0"/>
              </a:spcBef>
              <a:buFontTx/>
              <a:buNone/>
            </a:pPr>
            <a:r>
              <a:rPr lang="en-US" sz="2400" kern="0" dirty="0"/>
              <a:t>estimates, but model is not testable.</a:t>
            </a:r>
          </a:p>
          <a:p>
            <a:pPr marL="360363" indent="-360363" eaLnBrk="1" hangingPunct="1">
              <a:lnSpc>
                <a:spcPct val="90000"/>
              </a:lnSpc>
              <a:spcBef>
                <a:spcPct val="0"/>
              </a:spcBef>
              <a:buFontTx/>
              <a:buNone/>
            </a:pPr>
            <a:endParaRPr lang="en-US" sz="400" kern="0" dirty="0"/>
          </a:p>
          <a:p>
            <a:pPr marL="360363" indent="-360363" eaLnBrk="1" hangingPunct="1">
              <a:lnSpc>
                <a:spcPct val="90000"/>
              </a:lnSpc>
              <a:spcBef>
                <a:spcPct val="0"/>
              </a:spcBef>
              <a:buFontTx/>
              <a:buNone/>
            </a:pPr>
            <a:r>
              <a:rPr lang="en-US" sz="2400" i="1" kern="0" dirty="0" err="1"/>
              <a:t>df</a:t>
            </a:r>
            <a:r>
              <a:rPr lang="en-US" sz="2400" kern="0" dirty="0"/>
              <a:t>  &gt; 0: </a:t>
            </a:r>
            <a:r>
              <a:rPr lang="en-US" sz="2400" i="1" kern="0" dirty="0"/>
              <a:t>over-</a:t>
            </a:r>
            <a:r>
              <a:rPr lang="en-US" sz="2400" kern="0" dirty="0"/>
              <a:t>identified</a:t>
            </a:r>
            <a:r>
              <a:rPr lang="en-US" sz="2400" i="1" kern="0" dirty="0"/>
              <a:t>.</a:t>
            </a:r>
            <a:r>
              <a:rPr lang="en-US" sz="2400" kern="0" dirty="0"/>
              <a:t> Imperfect</a:t>
            </a:r>
          </a:p>
          <a:p>
            <a:pPr marL="360363" indent="-360363" eaLnBrk="1" hangingPunct="1">
              <a:lnSpc>
                <a:spcPct val="90000"/>
              </a:lnSpc>
              <a:spcBef>
                <a:spcPct val="0"/>
              </a:spcBef>
              <a:buFontTx/>
              <a:buNone/>
              <a:tabLst>
                <a:tab pos="5746750" algn="l"/>
              </a:tabLst>
            </a:pPr>
            <a:r>
              <a:rPr lang="en-US" sz="2400" kern="0" dirty="0"/>
              <a:t>solution (therefore error), unique parameter</a:t>
            </a:r>
          </a:p>
          <a:p>
            <a:pPr marL="360363" indent="-360363" eaLnBrk="1" hangingPunct="1">
              <a:lnSpc>
                <a:spcPct val="90000"/>
              </a:lnSpc>
              <a:spcBef>
                <a:spcPct val="0"/>
              </a:spcBef>
              <a:buFontTx/>
              <a:buNone/>
            </a:pPr>
            <a:r>
              <a:rPr lang="en-US" sz="2400" kern="0" dirty="0"/>
              <a:t>estimates: model is testable.</a:t>
            </a:r>
          </a:p>
          <a:p>
            <a:pPr marL="360363" indent="-360363" eaLnBrk="1" hangingPunct="1">
              <a:lnSpc>
                <a:spcPct val="90000"/>
              </a:lnSpc>
              <a:spcBef>
                <a:spcPct val="0"/>
              </a:spcBef>
              <a:buFontTx/>
              <a:buNone/>
            </a:pPr>
            <a:endParaRPr lang="en-US" sz="2000" kern="0" dirty="0"/>
          </a:p>
          <a:p>
            <a:pPr marL="360363" indent="-360363" eaLnBrk="1" hangingPunct="1">
              <a:lnSpc>
                <a:spcPct val="90000"/>
              </a:lnSpc>
              <a:spcBef>
                <a:spcPct val="0"/>
              </a:spcBef>
              <a:buFontTx/>
              <a:buNone/>
            </a:pPr>
            <a:r>
              <a:rPr lang="en-US" sz="2200" b="1" kern="0" dirty="0"/>
              <a:t>Warning!</a:t>
            </a:r>
          </a:p>
          <a:p>
            <a:pPr marL="360363" indent="-360363" eaLnBrk="1" hangingPunct="1">
              <a:lnSpc>
                <a:spcPct val="90000"/>
              </a:lnSpc>
              <a:spcBef>
                <a:spcPct val="0"/>
              </a:spcBef>
              <a:buFontTx/>
              <a:buNone/>
            </a:pPr>
            <a:endParaRPr lang="en-US" sz="400" b="1" kern="0" dirty="0"/>
          </a:p>
          <a:p>
            <a:pPr marL="360363" indent="-360363" eaLnBrk="1" hangingPunct="1">
              <a:lnSpc>
                <a:spcPct val="90000"/>
              </a:lnSpc>
              <a:spcBef>
                <a:spcPct val="0"/>
              </a:spcBef>
              <a:buFontTx/>
              <a:buNone/>
            </a:pPr>
            <a:r>
              <a:rPr lang="en-US" sz="2200" kern="0" dirty="0"/>
              <a:t>Model can also be </a:t>
            </a:r>
            <a:r>
              <a:rPr lang="en-US" sz="2200" i="1" kern="0" dirty="0"/>
              <a:t>empirically</a:t>
            </a:r>
            <a:r>
              <a:rPr lang="en-US" sz="2200" kern="0" dirty="0"/>
              <a:t> under-identified</a:t>
            </a:r>
          </a:p>
          <a:p>
            <a:pPr marL="360363" indent="-360363" eaLnBrk="1" hangingPunct="1">
              <a:lnSpc>
                <a:spcPct val="90000"/>
              </a:lnSpc>
              <a:spcBef>
                <a:spcPct val="0"/>
              </a:spcBef>
              <a:buFontTx/>
              <a:buNone/>
            </a:pPr>
            <a:r>
              <a:rPr lang="en-US" sz="2200" kern="0" dirty="0"/>
              <a:t>(because of dependencies in data).</a:t>
            </a:r>
          </a:p>
        </p:txBody>
      </p:sp>
      <p:grpSp>
        <p:nvGrpSpPr>
          <p:cNvPr id="71" name="Group 70"/>
          <p:cNvGrpSpPr/>
          <p:nvPr/>
        </p:nvGrpSpPr>
        <p:grpSpPr>
          <a:xfrm>
            <a:off x="6614805" y="786104"/>
            <a:ext cx="2440725" cy="6027272"/>
            <a:chOff x="6513201" y="642088"/>
            <a:chExt cx="2523295" cy="6027272"/>
          </a:xfrm>
        </p:grpSpPr>
        <p:sp>
          <p:nvSpPr>
            <p:cNvPr id="72" name="AutoShape 7"/>
            <p:cNvSpPr>
              <a:spLocks noChangeArrowheads="1"/>
            </p:cNvSpPr>
            <p:nvPr/>
          </p:nvSpPr>
          <p:spPr bwMode="auto">
            <a:xfrm>
              <a:off x="6513201" y="642088"/>
              <a:ext cx="2470321" cy="6027272"/>
            </a:xfrm>
            <a:prstGeom prst="roundRect">
              <a:avLst>
                <a:gd name="adj" fmla="val 8268"/>
              </a:avLst>
            </a:prstGeom>
            <a:solidFill>
              <a:srgbClr val="EDEDF7"/>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73" name="Text Box 5"/>
            <p:cNvSpPr txBox="1">
              <a:spLocks noChangeArrowheads="1"/>
            </p:cNvSpPr>
            <p:nvPr/>
          </p:nvSpPr>
          <p:spPr bwMode="auto">
            <a:xfrm>
              <a:off x="6595771" y="723117"/>
              <a:ext cx="2440725" cy="594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68288" algn="l"/>
                  <a:tab pos="1320800" algn="l"/>
                </a:tabLst>
                <a:defRPr sz="2600">
                  <a:solidFill>
                    <a:schemeClr val="tx1"/>
                  </a:solidFill>
                  <a:latin typeface="Times New Roman" pitchFamily="28" charset="0"/>
                </a:defRPr>
              </a:lvl1pPr>
              <a:lvl2pPr marL="742950" indent="-285750">
                <a:tabLst>
                  <a:tab pos="268288" algn="l"/>
                  <a:tab pos="1320800" algn="l"/>
                </a:tabLst>
                <a:defRPr sz="2600">
                  <a:solidFill>
                    <a:schemeClr val="tx1"/>
                  </a:solidFill>
                  <a:latin typeface="Times New Roman" pitchFamily="28" charset="0"/>
                </a:defRPr>
              </a:lvl2pPr>
              <a:lvl3pPr marL="1143000" indent="-228600">
                <a:tabLst>
                  <a:tab pos="268288" algn="l"/>
                  <a:tab pos="1320800" algn="l"/>
                </a:tabLst>
                <a:defRPr sz="2600">
                  <a:solidFill>
                    <a:schemeClr val="tx1"/>
                  </a:solidFill>
                  <a:latin typeface="Times New Roman" pitchFamily="28" charset="0"/>
                </a:defRPr>
              </a:lvl3pPr>
              <a:lvl4pPr marL="1600200" indent="-228600">
                <a:tabLst>
                  <a:tab pos="268288" algn="l"/>
                  <a:tab pos="1320800" algn="l"/>
                </a:tabLst>
                <a:defRPr sz="2600">
                  <a:solidFill>
                    <a:schemeClr val="tx1"/>
                  </a:solidFill>
                  <a:latin typeface="Times New Roman" pitchFamily="28" charset="0"/>
                </a:defRPr>
              </a:lvl4pPr>
              <a:lvl5pPr marL="2057400" indent="-228600">
                <a:tabLst>
                  <a:tab pos="268288" algn="l"/>
                  <a:tab pos="1320800" algn="l"/>
                </a:tabLst>
                <a:defRPr sz="2600">
                  <a:solidFill>
                    <a:schemeClr val="tx1"/>
                  </a:solidFill>
                  <a:latin typeface="Times New Roman" pitchFamily="28" charset="0"/>
                </a:defRPr>
              </a:lvl5pPr>
              <a:lvl6pPr marL="25146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6pPr>
              <a:lvl7pPr marL="29718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7pPr>
              <a:lvl8pPr marL="34290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8pPr>
              <a:lvl9pPr marL="38862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9pPr>
            </a:lstStyle>
            <a:p>
              <a:pPr algn="l">
                <a:lnSpc>
                  <a:spcPct val="90000"/>
                </a:lnSpc>
                <a:tabLst>
                  <a:tab pos="268288" algn="l"/>
                  <a:tab pos="987425" algn="l"/>
                </a:tabLst>
              </a:pPr>
              <a:r>
                <a:rPr lang="en-US" sz="1800" b="1" dirty="0"/>
                <a:t>Parallel: equations</a:t>
              </a:r>
            </a:p>
            <a:p>
              <a:pPr algn="l">
                <a:lnSpc>
                  <a:spcPct val="90000"/>
                </a:lnSpc>
                <a:tabLst>
                  <a:tab pos="268288" algn="l"/>
                  <a:tab pos="987425" algn="l"/>
                </a:tabLst>
              </a:pPr>
              <a:r>
                <a:rPr lang="en-US" sz="1800" b="1" dirty="0"/>
                <a:t>with two unknowns</a:t>
              </a:r>
            </a:p>
            <a:p>
              <a:pPr algn="l">
                <a:tabLst>
                  <a:tab pos="268288" algn="l"/>
                  <a:tab pos="987425" algn="l"/>
                </a:tabLst>
              </a:pPr>
              <a:endParaRPr lang="en-US" sz="1200" b="1" dirty="0"/>
            </a:p>
            <a:p>
              <a:pPr algn="l">
                <a:tabLst>
                  <a:tab pos="268288" algn="l"/>
                  <a:tab pos="987425" algn="l"/>
                </a:tabLst>
              </a:pPr>
              <a:r>
                <a:rPr lang="en-US" sz="1800" i="1" dirty="0"/>
                <a:t>If  (df &lt; 0):</a:t>
              </a:r>
            </a:p>
            <a:p>
              <a:pPr algn="l">
                <a:tabLst>
                  <a:tab pos="268288" algn="l"/>
                  <a:tab pos="987425" algn="l"/>
                </a:tabLst>
              </a:pPr>
              <a:endParaRPr lang="en-US" sz="400" i="1" dirty="0"/>
            </a:p>
            <a:p>
              <a:pPr algn="l">
                <a:tabLst>
                  <a:tab pos="268288" algn="l"/>
                  <a:tab pos="987425" algn="l"/>
                </a:tabLst>
              </a:pPr>
              <a:r>
                <a:rPr lang="en-US" sz="1800" b="1" dirty="0"/>
                <a:t>	x – 2y	=  0</a:t>
              </a:r>
            </a:p>
            <a:p>
              <a:pPr algn="l">
                <a:tabLst>
                  <a:tab pos="268288" algn="l"/>
                  <a:tab pos="987425" algn="l"/>
                </a:tabLst>
              </a:pPr>
              <a:endParaRPr lang="en-US" sz="400" b="1" dirty="0"/>
            </a:p>
            <a:p>
              <a:pPr algn="l">
                <a:tabLst>
                  <a:tab pos="268288" algn="l"/>
                  <a:tab pos="987425" algn="l"/>
                </a:tabLst>
              </a:pPr>
              <a:r>
                <a:rPr lang="en-US" sz="1800" dirty="0"/>
                <a:t>Infinite number of solutions.</a:t>
              </a:r>
            </a:p>
            <a:p>
              <a:pPr algn="l">
                <a:tabLst>
                  <a:tab pos="268288" algn="l"/>
                  <a:tab pos="987425" algn="l"/>
                </a:tabLst>
              </a:pPr>
              <a:endParaRPr lang="en-US" sz="1200" dirty="0"/>
            </a:p>
            <a:p>
              <a:pPr algn="l">
                <a:tabLst>
                  <a:tab pos="268288" algn="l"/>
                  <a:tab pos="987425" algn="l"/>
                </a:tabLst>
              </a:pPr>
              <a:r>
                <a:rPr lang="en-US" sz="1800" i="1" dirty="0"/>
                <a:t>If  (df = 0):</a:t>
              </a:r>
            </a:p>
            <a:p>
              <a:pPr algn="l">
                <a:tabLst>
                  <a:tab pos="268288" algn="l"/>
                  <a:tab pos="987425" algn="l"/>
                </a:tabLst>
              </a:pPr>
              <a:endParaRPr lang="en-US" sz="400" i="1" dirty="0"/>
            </a:p>
            <a:p>
              <a:pPr algn="l">
                <a:tabLst>
                  <a:tab pos="268288" algn="l"/>
                  <a:tab pos="987425" algn="l"/>
                </a:tabLst>
              </a:pPr>
              <a:r>
                <a:rPr lang="en-US" sz="1800" dirty="0"/>
                <a:t>	</a:t>
              </a:r>
              <a:r>
                <a:rPr lang="en-US" sz="1800" b="1" dirty="0"/>
                <a:t>x – 2y 	=  0</a:t>
              </a:r>
            </a:p>
            <a:p>
              <a:pPr algn="l">
                <a:tabLst>
                  <a:tab pos="268288" algn="l"/>
                  <a:tab pos="987425" algn="l"/>
                </a:tabLst>
              </a:pPr>
              <a:r>
                <a:rPr lang="en-US" sz="1800" b="1" dirty="0"/>
                <a:t>	x + y	=  9</a:t>
              </a:r>
            </a:p>
            <a:p>
              <a:pPr algn="l">
                <a:tabLst>
                  <a:tab pos="268288" algn="l"/>
                  <a:tab pos="987425" algn="l"/>
                </a:tabLst>
              </a:pPr>
              <a:endParaRPr lang="en-US" sz="400" b="1" dirty="0"/>
            </a:p>
            <a:p>
              <a:pPr algn="l">
                <a:tabLst>
                  <a:tab pos="268288" algn="l"/>
                  <a:tab pos="987425" algn="l"/>
                </a:tabLst>
              </a:pPr>
              <a:r>
                <a:rPr lang="en-US" sz="1800" dirty="0"/>
                <a:t>One (unique) solution:</a:t>
              </a:r>
            </a:p>
            <a:p>
              <a:pPr algn="l">
                <a:tabLst>
                  <a:tab pos="268288" algn="l"/>
                  <a:tab pos="987425" algn="l"/>
                </a:tabLst>
              </a:pPr>
              <a:r>
                <a:rPr lang="en-US" sz="1800" b="1" dirty="0"/>
                <a:t>x = 6</a:t>
              </a:r>
              <a:r>
                <a:rPr lang="en-US" sz="1800" dirty="0"/>
                <a:t> and </a:t>
              </a:r>
              <a:r>
                <a:rPr lang="en-US" sz="1800" b="1" dirty="0"/>
                <a:t>y = 3</a:t>
              </a:r>
              <a:r>
                <a:rPr lang="en-US" sz="1800" dirty="0"/>
                <a:t>.</a:t>
              </a:r>
            </a:p>
            <a:p>
              <a:pPr algn="l">
                <a:tabLst>
                  <a:tab pos="268288" algn="l"/>
                  <a:tab pos="987425" algn="l"/>
                </a:tabLst>
              </a:pPr>
              <a:endParaRPr lang="en-US" sz="1200" dirty="0"/>
            </a:p>
            <a:p>
              <a:pPr algn="l">
                <a:tabLst>
                  <a:tab pos="268288" algn="l"/>
                  <a:tab pos="987425" algn="l"/>
                </a:tabLst>
              </a:pPr>
              <a:r>
                <a:rPr lang="en-US" sz="1800" i="1" dirty="0"/>
                <a:t>If  (df &gt; 0):</a:t>
              </a:r>
            </a:p>
            <a:p>
              <a:pPr algn="l">
                <a:tabLst>
                  <a:tab pos="268288" algn="l"/>
                  <a:tab pos="987425" algn="l"/>
                </a:tabLst>
              </a:pPr>
              <a:endParaRPr lang="en-US" sz="400" i="1" dirty="0"/>
            </a:p>
            <a:p>
              <a:pPr algn="l">
                <a:tabLst>
                  <a:tab pos="268288" algn="l"/>
                  <a:tab pos="987425" algn="l"/>
                </a:tabLst>
              </a:pPr>
              <a:r>
                <a:rPr lang="en-US" sz="1800" dirty="0"/>
                <a:t>	</a:t>
              </a:r>
              <a:r>
                <a:rPr lang="en-US" sz="1800" b="1" dirty="0"/>
                <a:t>x – 2y 	=  0</a:t>
              </a:r>
            </a:p>
            <a:p>
              <a:pPr algn="l">
                <a:tabLst>
                  <a:tab pos="268288" algn="l"/>
                  <a:tab pos="987425" algn="l"/>
                </a:tabLst>
              </a:pPr>
              <a:r>
                <a:rPr lang="en-US" sz="1800" b="1" dirty="0"/>
                <a:t>	x + y	=  9</a:t>
              </a:r>
            </a:p>
            <a:p>
              <a:pPr algn="l">
                <a:tabLst>
                  <a:tab pos="268288" algn="l"/>
                  <a:tab pos="987425" algn="l"/>
                </a:tabLst>
              </a:pPr>
              <a:r>
                <a:rPr lang="en-US" sz="1800" b="1" dirty="0"/>
                <a:t>	2x - 3y	=  6</a:t>
              </a:r>
            </a:p>
            <a:p>
              <a:pPr algn="l">
                <a:tabLst>
                  <a:tab pos="268288" algn="l"/>
                  <a:tab pos="987425" algn="l"/>
                </a:tabLst>
              </a:pPr>
              <a:endParaRPr lang="en-US" sz="400" b="1" dirty="0"/>
            </a:p>
            <a:p>
              <a:pPr algn="l">
                <a:tabLst>
                  <a:tab pos="268288" algn="l"/>
                  <a:tab pos="987425" algn="l"/>
                </a:tabLst>
              </a:pPr>
              <a:r>
                <a:rPr lang="en-US" sz="1800" dirty="0"/>
                <a:t>No perfect solution, </a:t>
              </a:r>
            </a:p>
            <a:p>
              <a:pPr algn="l">
                <a:tabLst>
                  <a:tab pos="268288" algn="l"/>
                  <a:tab pos="987425" algn="l"/>
                </a:tabLst>
              </a:pPr>
              <a:r>
                <a:rPr lang="en-US" sz="1800" dirty="0"/>
                <a:t>but there is an </a:t>
              </a:r>
              <a:r>
                <a:rPr lang="en-US" sz="1800" i="1" dirty="0"/>
                <a:t>optimal</a:t>
              </a:r>
              <a:r>
                <a:rPr lang="en-US" sz="1800" dirty="0"/>
                <a:t>, “least bad” solution.</a:t>
              </a:r>
              <a:endParaRPr lang="en-US" sz="1800" b="1" dirty="0"/>
            </a:p>
          </p:txBody>
        </p:sp>
      </p:grpSp>
    </p:spTree>
    <p:extLst>
      <p:ext uri="{BB962C8B-B14F-4D97-AF65-F5344CB8AC3E}">
        <p14:creationId xmlns:p14="http://schemas.microsoft.com/office/powerpoint/2010/main" val="3885406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2: Model </a:t>
            </a:r>
            <a:r>
              <a:rPr lang="nl-NL" altLang="en-US" dirty="0" err="1"/>
              <a:t>identification</a:t>
            </a:r>
            <a:endParaRPr lang="en-US" altLang="en-US"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34</a:t>
            </a:fld>
            <a:endParaRPr lang="en-US" dirty="0">
              <a:solidFill>
                <a:srgbClr val="000000"/>
              </a:solidFill>
            </a:endParaRPr>
          </a:p>
        </p:txBody>
      </p:sp>
      <p:sp>
        <p:nvSpPr>
          <p:cNvPr id="4" name="Rectangle 3"/>
          <p:cNvSpPr/>
          <p:nvPr/>
        </p:nvSpPr>
        <p:spPr>
          <a:xfrm>
            <a:off x="755576" y="1723033"/>
            <a:ext cx="7920880" cy="4309641"/>
          </a:xfrm>
          <a:prstGeom prst="rect">
            <a:avLst/>
          </a:prstGeom>
        </p:spPr>
        <p:txBody>
          <a:bodyPr wrap="square">
            <a:spAutoFit/>
          </a:bodyPr>
          <a:lstStyle/>
          <a:p>
            <a:pPr>
              <a:lnSpc>
                <a:spcPct val="90000"/>
              </a:lnSpc>
            </a:pPr>
            <a:r>
              <a:rPr lang="en-US" sz="2400" b="1" kern="0" dirty="0"/>
              <a:t>Identification in example</a:t>
            </a:r>
          </a:p>
          <a:p>
            <a:pPr>
              <a:lnSpc>
                <a:spcPct val="90000"/>
              </a:lnSpc>
            </a:pPr>
            <a:endParaRPr lang="en-US" sz="1050" b="1" kern="0" dirty="0"/>
          </a:p>
          <a:p>
            <a:pPr>
              <a:lnSpc>
                <a:spcPct val="90000"/>
              </a:lnSpc>
            </a:pPr>
            <a:r>
              <a:rPr lang="en-US" sz="2200" kern="0" dirty="0"/>
              <a:t>Number of variances plus covariances? </a:t>
            </a:r>
          </a:p>
          <a:p>
            <a:pPr>
              <a:lnSpc>
                <a:spcPct val="90000"/>
              </a:lnSpc>
            </a:pPr>
            <a:endParaRPr lang="en-US" sz="1100" kern="0" dirty="0"/>
          </a:p>
          <a:p>
            <a:pPr>
              <a:lnSpc>
                <a:spcPct val="90000"/>
              </a:lnSpc>
            </a:pPr>
            <a:r>
              <a:rPr lang="en-US" sz="2200" kern="0" dirty="0"/>
              <a:t>	</a:t>
            </a:r>
            <a:r>
              <a:rPr lang="en-US" sz="2200" i="1" kern="0" dirty="0"/>
              <a:t>V</a:t>
            </a:r>
            <a:r>
              <a:rPr lang="en-US" sz="2200" kern="0" dirty="0"/>
              <a:t>  =  ?</a:t>
            </a:r>
          </a:p>
          <a:p>
            <a:pPr>
              <a:lnSpc>
                <a:spcPct val="90000"/>
              </a:lnSpc>
            </a:pPr>
            <a:endParaRPr lang="en-US" sz="1050" kern="0" dirty="0"/>
          </a:p>
          <a:p>
            <a:pPr>
              <a:lnSpc>
                <a:spcPct val="90000"/>
              </a:lnSpc>
            </a:pPr>
            <a:r>
              <a:rPr lang="en-US" sz="2200" kern="0" dirty="0"/>
              <a:t>Number of relationships:</a:t>
            </a:r>
          </a:p>
          <a:p>
            <a:pPr>
              <a:lnSpc>
                <a:spcPct val="90000"/>
              </a:lnSpc>
            </a:pPr>
            <a:endParaRPr lang="en-US" sz="1100" kern="0" dirty="0"/>
          </a:p>
          <a:p>
            <a:pPr>
              <a:lnSpc>
                <a:spcPct val="90000"/>
              </a:lnSpc>
            </a:pPr>
            <a:r>
              <a:rPr lang="en-US" sz="2200" kern="0" dirty="0"/>
              <a:t>	</a:t>
            </a:r>
            <a:r>
              <a:rPr lang="en-US" sz="2200" i="1" kern="0" dirty="0"/>
              <a:t>P</a:t>
            </a:r>
            <a:r>
              <a:rPr lang="en-US" sz="2200" kern="0" dirty="0"/>
              <a:t>  =  ?</a:t>
            </a:r>
          </a:p>
          <a:p>
            <a:pPr>
              <a:lnSpc>
                <a:spcPct val="90000"/>
              </a:lnSpc>
            </a:pPr>
            <a:endParaRPr lang="en-US" sz="1100" kern="0" dirty="0"/>
          </a:p>
          <a:p>
            <a:pPr>
              <a:lnSpc>
                <a:spcPct val="90000"/>
              </a:lnSpc>
            </a:pPr>
            <a:r>
              <a:rPr lang="en-US" sz="2200" kern="0" dirty="0"/>
              <a:t>Degrees of freedom:</a:t>
            </a:r>
          </a:p>
          <a:p>
            <a:pPr>
              <a:lnSpc>
                <a:spcPct val="90000"/>
              </a:lnSpc>
            </a:pPr>
            <a:endParaRPr lang="en-US" sz="1100" kern="0" dirty="0"/>
          </a:p>
          <a:p>
            <a:pPr>
              <a:lnSpc>
                <a:spcPct val="90000"/>
              </a:lnSpc>
            </a:pPr>
            <a:r>
              <a:rPr lang="en-US" sz="2200" kern="0" dirty="0"/>
              <a:t>	</a:t>
            </a:r>
            <a:r>
              <a:rPr lang="en-US" sz="2200" i="1" kern="0" dirty="0"/>
              <a:t>df</a:t>
            </a:r>
            <a:r>
              <a:rPr lang="en-US" sz="2200" kern="0" dirty="0"/>
              <a:t>  =  </a:t>
            </a:r>
            <a:r>
              <a:rPr lang="en-US" sz="2200" i="1" kern="0" dirty="0"/>
              <a:t>V - P</a:t>
            </a:r>
            <a:r>
              <a:rPr lang="en-US" sz="2200" kern="0" dirty="0"/>
              <a:t>  =  ?</a:t>
            </a:r>
          </a:p>
          <a:p>
            <a:pPr>
              <a:lnSpc>
                <a:spcPct val="90000"/>
              </a:lnSpc>
            </a:pPr>
            <a:endParaRPr lang="en-US" sz="1100" i="1" kern="0" dirty="0"/>
          </a:p>
          <a:p>
            <a:pPr>
              <a:lnSpc>
                <a:spcPct val="90000"/>
              </a:lnSpc>
            </a:pPr>
            <a:r>
              <a:rPr lang="en-US" sz="2200" i="1" kern="0" dirty="0"/>
              <a:t>Model i</a:t>
            </a:r>
            <a:r>
              <a:rPr lang="en-US" altLang="ja-JP" sz="2200" i="1" kern="0" dirty="0">
                <a:ea typeface="ＭＳ Ｐゴシック" pitchFamily="28" charset="-128"/>
              </a:rPr>
              <a:t>dentified?</a:t>
            </a:r>
          </a:p>
          <a:p>
            <a:pPr>
              <a:lnSpc>
                <a:spcPct val="90000"/>
              </a:lnSpc>
            </a:pPr>
            <a:endParaRPr lang="en-US" altLang="ja-JP" sz="1050" i="1" kern="0" dirty="0">
              <a:ea typeface="ＭＳ Ｐゴシック" pitchFamily="28" charset="-128"/>
            </a:endParaRPr>
          </a:p>
          <a:p>
            <a:pPr>
              <a:lnSpc>
                <a:spcPct val="90000"/>
              </a:lnSpc>
            </a:pPr>
            <a:r>
              <a:rPr lang="en-US" sz="2200" kern="0" dirty="0"/>
              <a:t>	Yes, because </a:t>
            </a:r>
            <a:r>
              <a:rPr lang="en-US" sz="2200" i="1" kern="0" dirty="0" err="1"/>
              <a:t>df</a:t>
            </a:r>
            <a:r>
              <a:rPr lang="en-US" sz="2200" i="1" kern="0" dirty="0"/>
              <a:t> </a:t>
            </a:r>
            <a:r>
              <a:rPr lang="en-US" sz="2200" kern="0" dirty="0"/>
              <a:t> &gt; 0</a:t>
            </a:r>
          </a:p>
          <a:p>
            <a:pPr>
              <a:lnSpc>
                <a:spcPct val="90000"/>
              </a:lnSpc>
            </a:pPr>
            <a:endParaRPr lang="en-US" kern="0" dirty="0"/>
          </a:p>
        </p:txBody>
      </p:sp>
      <p:pic>
        <p:nvPicPr>
          <p:cNvPr id="3" name="Picture 2">
            <a:extLst>
              <a:ext uri="{FF2B5EF4-FFF2-40B4-BE49-F238E27FC236}">
                <a16:creationId xmlns:a16="http://schemas.microsoft.com/office/drawing/2014/main" id="{8A6FAF44-EBB9-D2DF-1DA6-39A442FDF4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708920"/>
            <a:ext cx="4235977" cy="2489941"/>
          </a:xfrm>
          <a:prstGeom prst="rect">
            <a:avLst/>
          </a:prstGeom>
        </p:spPr>
      </p:pic>
    </p:spTree>
    <p:extLst>
      <p:ext uri="{BB962C8B-B14F-4D97-AF65-F5344CB8AC3E}">
        <p14:creationId xmlns:p14="http://schemas.microsoft.com/office/powerpoint/2010/main" val="235249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2: Model </a:t>
            </a:r>
            <a:r>
              <a:rPr lang="nl-NL" altLang="en-US" dirty="0" err="1"/>
              <a:t>identification</a:t>
            </a:r>
            <a:endParaRPr lang="en-US" altLang="en-US"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35</a:t>
            </a:fld>
            <a:endParaRPr lang="en-US" dirty="0">
              <a:solidFill>
                <a:srgbClr val="000000"/>
              </a:solidFill>
            </a:endParaRPr>
          </a:p>
        </p:txBody>
      </p:sp>
      <p:sp>
        <p:nvSpPr>
          <p:cNvPr id="2" name="Rectangle 1"/>
          <p:cNvSpPr/>
          <p:nvPr/>
        </p:nvSpPr>
        <p:spPr>
          <a:xfrm>
            <a:off x="899592" y="1772816"/>
            <a:ext cx="7704856" cy="4222694"/>
          </a:xfrm>
          <a:prstGeom prst="rect">
            <a:avLst/>
          </a:prstGeom>
        </p:spPr>
        <p:txBody>
          <a:bodyPr wrap="square">
            <a:spAutoFit/>
          </a:bodyPr>
          <a:lstStyle/>
          <a:p>
            <a:pPr>
              <a:lnSpc>
                <a:spcPct val="80000"/>
              </a:lnSpc>
              <a:spcBef>
                <a:spcPct val="0"/>
              </a:spcBef>
            </a:pPr>
            <a:r>
              <a:rPr lang="en-US" b="1" dirty="0"/>
              <a:t>Additional requirement for identification: a scale for each latent variable</a:t>
            </a:r>
          </a:p>
          <a:p>
            <a:pPr algn="ctr">
              <a:spcBef>
                <a:spcPct val="0"/>
              </a:spcBef>
              <a:tabLst>
                <a:tab pos="630238" algn="l"/>
              </a:tabLst>
            </a:pPr>
            <a:endParaRPr lang="en-US" sz="1400" b="1" dirty="0"/>
          </a:p>
          <a:p>
            <a:pPr>
              <a:spcBef>
                <a:spcPct val="0"/>
              </a:spcBef>
              <a:tabLst>
                <a:tab pos="630238" algn="l"/>
              </a:tabLst>
            </a:pPr>
            <a:r>
              <a:rPr lang="en-US" dirty="0"/>
              <a:t>A positive number of degrees of freedom does not automatically lead to a unique solution, for the following reason.</a:t>
            </a:r>
          </a:p>
          <a:p>
            <a:pPr>
              <a:spcBef>
                <a:spcPct val="0"/>
              </a:spcBef>
              <a:tabLst>
                <a:tab pos="630238" algn="l"/>
              </a:tabLst>
            </a:pPr>
            <a:endParaRPr lang="en-US" sz="600" dirty="0"/>
          </a:p>
          <a:p>
            <a:pPr marL="285750" indent="-285750">
              <a:spcBef>
                <a:spcPct val="0"/>
              </a:spcBef>
              <a:buFont typeface="Arial" panose="020B0604020202020204" pitchFamily="34" charset="0"/>
              <a:buChar char="•"/>
              <a:tabLst>
                <a:tab pos="630238" algn="l"/>
              </a:tabLst>
            </a:pPr>
            <a:r>
              <a:rPr lang="en-US" dirty="0"/>
              <a:t>If factor loading for </a:t>
            </a:r>
            <a:r>
              <a:rPr lang="en-US" i="1" dirty="0"/>
              <a:t>X</a:t>
            </a:r>
            <a:r>
              <a:rPr lang="en-US" i="1" baseline="-25000" dirty="0"/>
              <a:t>i</a:t>
            </a:r>
            <a:r>
              <a:rPr lang="en-US" dirty="0"/>
              <a:t> on </a:t>
            </a:r>
            <a:r>
              <a:rPr lang="en-US" i="1" dirty="0"/>
              <a:t>F</a:t>
            </a:r>
            <a:r>
              <a:rPr lang="en-US" i="1" baseline="-25000" dirty="0"/>
              <a:t>j</a:t>
            </a:r>
            <a:r>
              <a:rPr lang="en-US" dirty="0"/>
              <a:t> is </a:t>
            </a:r>
            <a:r>
              <a:rPr lang="el-GR" dirty="0"/>
              <a:t>λ</a:t>
            </a:r>
            <a:r>
              <a:rPr lang="en-US" i="1" baseline="-25000" dirty="0" err="1"/>
              <a:t>ij</a:t>
            </a:r>
            <a:r>
              <a:rPr lang="en-US" dirty="0"/>
              <a:t>, then:  </a:t>
            </a:r>
            <a:r>
              <a:rPr lang="en-US" i="1" dirty="0"/>
              <a:t>X</a:t>
            </a:r>
            <a:r>
              <a:rPr lang="en-US" i="1" baseline="-25000" dirty="0"/>
              <a:t>i</a:t>
            </a:r>
            <a:r>
              <a:rPr lang="en-US" i="1" dirty="0"/>
              <a:t> = </a:t>
            </a:r>
            <a:r>
              <a:rPr lang="el-GR" dirty="0"/>
              <a:t>λ</a:t>
            </a:r>
            <a:r>
              <a:rPr lang="en-US" i="1" baseline="-25000" dirty="0" err="1"/>
              <a:t>ij</a:t>
            </a:r>
            <a:r>
              <a:rPr lang="en-US" i="1" dirty="0" err="1"/>
              <a:t>F</a:t>
            </a:r>
            <a:r>
              <a:rPr lang="en-US" i="1" baseline="-25000" dirty="0" err="1"/>
              <a:t>j</a:t>
            </a:r>
            <a:r>
              <a:rPr lang="en-US" i="1" dirty="0"/>
              <a:t> + </a:t>
            </a:r>
            <a:r>
              <a:rPr lang="en-US" i="1" dirty="0" err="1"/>
              <a:t>E</a:t>
            </a:r>
            <a:r>
              <a:rPr lang="en-US" i="1" baseline="-25000" dirty="0" err="1"/>
              <a:t>i</a:t>
            </a:r>
            <a:r>
              <a:rPr lang="en-US" dirty="0"/>
              <a:t>.</a:t>
            </a:r>
          </a:p>
          <a:p>
            <a:pPr>
              <a:spcBef>
                <a:spcPct val="0"/>
              </a:spcBef>
              <a:tabLst>
                <a:tab pos="630238" algn="l"/>
              </a:tabLst>
            </a:pPr>
            <a:endParaRPr lang="en-US" sz="600" dirty="0"/>
          </a:p>
          <a:p>
            <a:pPr marL="285750" indent="-285750">
              <a:spcBef>
                <a:spcPct val="0"/>
              </a:spcBef>
              <a:buFont typeface="Arial" panose="020B0604020202020204" pitchFamily="34" charset="0"/>
              <a:buChar char="•"/>
              <a:tabLst>
                <a:tab pos="630238" algn="l"/>
              </a:tabLst>
            </a:pPr>
            <a:r>
              <a:rPr lang="en-US" i="1" dirty="0"/>
              <a:t>But:</a:t>
            </a:r>
            <a:r>
              <a:rPr lang="en-US" dirty="0"/>
              <a:t> if </a:t>
            </a:r>
            <a:r>
              <a:rPr lang="el-GR" dirty="0"/>
              <a:t>λ</a:t>
            </a:r>
            <a:r>
              <a:rPr lang="en-US" i="1" baseline="-25000" dirty="0"/>
              <a:t>11</a:t>
            </a:r>
            <a:r>
              <a:rPr lang="en-US" dirty="0"/>
              <a:t> is multiplied by an arbitrary number </a:t>
            </a:r>
            <a:r>
              <a:rPr lang="en-US" i="1" dirty="0"/>
              <a:t>a</a:t>
            </a:r>
            <a:r>
              <a:rPr lang="en-US" dirty="0"/>
              <a:t> and at the same time </a:t>
            </a:r>
            <a:r>
              <a:rPr lang="en-US" i="1" dirty="0"/>
              <a:t>F</a:t>
            </a:r>
            <a:r>
              <a:rPr lang="en-US" i="1" baseline="-25000" dirty="0"/>
              <a:t>1</a:t>
            </a:r>
            <a:r>
              <a:rPr lang="en-US" dirty="0"/>
              <a:t> is multiplied by 1/</a:t>
            </a:r>
            <a:r>
              <a:rPr lang="en-US" i="1" dirty="0"/>
              <a:t>a</a:t>
            </a:r>
            <a:r>
              <a:rPr lang="en-US" dirty="0"/>
              <a:t>, prediction remains exactly the same. </a:t>
            </a:r>
          </a:p>
          <a:p>
            <a:pPr>
              <a:spcBef>
                <a:spcPct val="0"/>
              </a:spcBef>
              <a:tabLst>
                <a:tab pos="630238" algn="l"/>
              </a:tabLst>
            </a:pPr>
            <a:r>
              <a:rPr lang="en-US" sz="1400" dirty="0">
                <a:sym typeface="Symbol" pitchFamily="28" charset="2"/>
              </a:rPr>
              <a:t>       </a:t>
            </a:r>
            <a:r>
              <a:rPr lang="en-US" dirty="0"/>
              <a:t> Infinite number of equivalent solutions. </a:t>
            </a:r>
          </a:p>
          <a:p>
            <a:pPr>
              <a:spcBef>
                <a:spcPct val="0"/>
              </a:spcBef>
              <a:tabLst>
                <a:tab pos="630238" algn="l"/>
              </a:tabLst>
            </a:pPr>
            <a:endParaRPr lang="en-US" sz="600" dirty="0"/>
          </a:p>
          <a:p>
            <a:pPr marL="285750" indent="-285750">
              <a:spcBef>
                <a:spcPct val="0"/>
              </a:spcBef>
              <a:buFont typeface="Arial" panose="020B0604020202020204" pitchFamily="34" charset="0"/>
              <a:buChar char="•"/>
              <a:tabLst>
                <a:tab pos="630238" algn="l"/>
              </a:tabLst>
            </a:pPr>
            <a:r>
              <a:rPr lang="en-US" dirty="0"/>
              <a:t>Unique solution requires that </a:t>
            </a:r>
            <a:r>
              <a:rPr lang="en-US" i="1" dirty="0"/>
              <a:t>scale (variance) of factor</a:t>
            </a:r>
            <a:r>
              <a:rPr lang="en-US" dirty="0"/>
              <a:t> is arranged by one of following options: </a:t>
            </a:r>
          </a:p>
          <a:p>
            <a:pPr>
              <a:spcBef>
                <a:spcPct val="0"/>
              </a:spcBef>
              <a:tabLst>
                <a:tab pos="630238" algn="l"/>
              </a:tabLst>
            </a:pPr>
            <a:r>
              <a:rPr lang="en-US" altLang="ja-JP" dirty="0">
                <a:ea typeface="ＭＳ Ｐゴシック" pitchFamily="28" charset="-128"/>
              </a:rPr>
              <a:t>	-	setting the variance of each factor to a fixed value (usually 1); </a:t>
            </a:r>
          </a:p>
          <a:p>
            <a:pPr>
              <a:spcBef>
                <a:spcPct val="0"/>
              </a:spcBef>
              <a:tabLst>
                <a:tab pos="630238" algn="l"/>
              </a:tabLst>
            </a:pPr>
            <a:r>
              <a:rPr lang="en-US" altLang="ja-JP" dirty="0">
                <a:ea typeface="ＭＳ Ｐゴシック" pitchFamily="28" charset="-128"/>
              </a:rPr>
              <a:t>	-	for each factor setting one factor loading to a fixed value (usually 1).</a:t>
            </a:r>
          </a:p>
          <a:p>
            <a:pPr>
              <a:spcBef>
                <a:spcPct val="0"/>
              </a:spcBef>
              <a:tabLst>
                <a:tab pos="630238" algn="l"/>
              </a:tabLst>
            </a:pPr>
            <a:endParaRPr lang="en-US" sz="600" dirty="0"/>
          </a:p>
          <a:p>
            <a:pPr marL="285750" indent="-285750">
              <a:spcBef>
                <a:spcPct val="0"/>
              </a:spcBef>
              <a:buFont typeface="Arial" panose="020B0604020202020204" pitchFamily="34" charset="0"/>
              <a:buChar char="•"/>
              <a:tabLst>
                <a:tab pos="630238" algn="l"/>
              </a:tabLst>
            </a:pPr>
            <a:r>
              <a:rPr lang="en-US" altLang="ja-JP" dirty="0">
                <a:ea typeface="ＭＳ Ｐゴシック" pitchFamily="28" charset="-128"/>
              </a:rPr>
              <a:t>For practical purposes it does not matter: different </a:t>
            </a:r>
            <a:r>
              <a:rPr lang="en-US" altLang="ja-JP" dirty="0" err="1">
                <a:ea typeface="ＭＳ Ｐゴシック" pitchFamily="28" charset="-128"/>
              </a:rPr>
              <a:t>unstandardised</a:t>
            </a:r>
            <a:r>
              <a:rPr lang="en-US" altLang="ja-JP" dirty="0">
                <a:ea typeface="ＭＳ Ｐゴシック" pitchFamily="28" charset="-128"/>
              </a:rPr>
              <a:t> solutions, but </a:t>
            </a:r>
            <a:r>
              <a:rPr lang="en-US" altLang="ja-JP" i="1" dirty="0">
                <a:ea typeface="ＭＳ Ｐゴシック" pitchFamily="28" charset="-128"/>
              </a:rPr>
              <a:t>identical </a:t>
            </a:r>
            <a:r>
              <a:rPr lang="en-US" altLang="ja-JP" i="1" dirty="0" err="1">
                <a:ea typeface="ＭＳ Ｐゴシック" pitchFamily="28" charset="-128"/>
              </a:rPr>
              <a:t>standardised</a:t>
            </a:r>
            <a:r>
              <a:rPr lang="en-US" altLang="ja-JP" i="1" dirty="0">
                <a:ea typeface="ＭＳ Ｐゴシック" pitchFamily="28" charset="-128"/>
              </a:rPr>
              <a:t> solutions.</a:t>
            </a:r>
            <a:endParaRPr lang="en-US" i="1" dirty="0">
              <a:ea typeface="ＭＳ Ｐゴシック" pitchFamily="28" charset="-128"/>
            </a:endParaRPr>
          </a:p>
        </p:txBody>
      </p:sp>
    </p:spTree>
    <p:extLst>
      <p:ext uri="{BB962C8B-B14F-4D97-AF65-F5344CB8AC3E}">
        <p14:creationId xmlns:p14="http://schemas.microsoft.com/office/powerpoint/2010/main" val="1656038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2: Model </a:t>
            </a:r>
            <a:r>
              <a:rPr lang="nl-NL" altLang="en-US" dirty="0" err="1"/>
              <a:t>identification</a:t>
            </a:r>
            <a:endParaRPr lang="en-US" altLang="en-US"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36</a:t>
            </a:fld>
            <a:endParaRPr lang="en-US" dirty="0">
              <a:solidFill>
                <a:srgbClr val="000000"/>
              </a:solidFill>
            </a:endParaRPr>
          </a:p>
        </p:txBody>
      </p:sp>
      <p:sp>
        <p:nvSpPr>
          <p:cNvPr id="2" name="Rectangle 1"/>
          <p:cNvSpPr/>
          <p:nvPr/>
        </p:nvSpPr>
        <p:spPr>
          <a:xfrm>
            <a:off x="899592" y="1772816"/>
            <a:ext cx="7704856" cy="923330"/>
          </a:xfrm>
          <a:prstGeom prst="rect">
            <a:avLst/>
          </a:prstGeom>
        </p:spPr>
        <p:txBody>
          <a:bodyPr wrap="square">
            <a:spAutoFit/>
          </a:bodyPr>
          <a:lstStyle/>
          <a:p>
            <a:pPr marL="0" indent="0">
              <a:buNone/>
            </a:pPr>
            <a:r>
              <a:rPr lang="en-US" sz="2400" b="1" dirty="0"/>
              <a:t>Let’s go back to our example in R</a:t>
            </a:r>
          </a:p>
          <a:p>
            <a:pPr marL="0" indent="0">
              <a:buNone/>
            </a:pPr>
            <a:endParaRPr lang="en-US" sz="1200" b="1" dirty="0"/>
          </a:p>
          <a:p>
            <a:pPr algn="ctr">
              <a:spcBef>
                <a:spcPct val="0"/>
              </a:spcBef>
              <a:tabLst>
                <a:tab pos="630238" algn="l"/>
              </a:tabLst>
            </a:pPr>
            <a:endParaRPr lang="en-US" b="1" dirty="0"/>
          </a:p>
        </p:txBody>
      </p:sp>
    </p:spTree>
    <p:extLst>
      <p:ext uri="{BB962C8B-B14F-4D97-AF65-F5344CB8AC3E}">
        <p14:creationId xmlns:p14="http://schemas.microsoft.com/office/powerpoint/2010/main" val="321347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3: Model estimation</a:t>
            </a:r>
            <a:endParaRPr lang="en-US" altLang="en-US"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37</a:t>
            </a:fld>
            <a:endParaRPr lang="en-US" dirty="0">
              <a:solidFill>
                <a:srgbClr val="000000"/>
              </a:solidFill>
            </a:endParaRPr>
          </a:p>
        </p:txBody>
      </p:sp>
      <p:grpSp>
        <p:nvGrpSpPr>
          <p:cNvPr id="5" name="Group 4"/>
          <p:cNvGrpSpPr/>
          <p:nvPr/>
        </p:nvGrpSpPr>
        <p:grpSpPr>
          <a:xfrm>
            <a:off x="6228184" y="1700808"/>
            <a:ext cx="2482850" cy="4327525"/>
            <a:chOff x="5813425" y="2041525"/>
            <a:chExt cx="2482850" cy="4327525"/>
          </a:xfrm>
        </p:grpSpPr>
        <p:sp>
          <p:nvSpPr>
            <p:cNvPr id="6" name="Line 118"/>
            <p:cNvSpPr>
              <a:spLocks noChangeShapeType="1"/>
            </p:cNvSpPr>
            <p:nvPr/>
          </p:nvSpPr>
          <p:spPr bwMode="auto">
            <a:xfrm flipH="1" flipV="1">
              <a:off x="7134225" y="2133600"/>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7" name="Line 119"/>
            <p:cNvSpPr>
              <a:spLocks noChangeShapeType="1"/>
            </p:cNvSpPr>
            <p:nvPr/>
          </p:nvSpPr>
          <p:spPr bwMode="auto">
            <a:xfrm flipH="1">
              <a:off x="7134225" y="2967038"/>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8" name="Line 120"/>
            <p:cNvSpPr>
              <a:spLocks noChangeShapeType="1"/>
            </p:cNvSpPr>
            <p:nvPr/>
          </p:nvSpPr>
          <p:spPr bwMode="auto">
            <a:xfrm flipH="1">
              <a:off x="7134225" y="3011488"/>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9" name="Line 121"/>
            <p:cNvSpPr>
              <a:spLocks noChangeShapeType="1"/>
            </p:cNvSpPr>
            <p:nvPr/>
          </p:nvSpPr>
          <p:spPr bwMode="auto">
            <a:xfrm flipH="1" flipV="1">
              <a:off x="7134225" y="4498975"/>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0" name="Line 122"/>
            <p:cNvSpPr>
              <a:spLocks noChangeShapeType="1"/>
            </p:cNvSpPr>
            <p:nvPr/>
          </p:nvSpPr>
          <p:spPr bwMode="auto">
            <a:xfrm flipH="1">
              <a:off x="7134225" y="5353050"/>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1" name="Line 123"/>
            <p:cNvSpPr>
              <a:spLocks noChangeShapeType="1"/>
            </p:cNvSpPr>
            <p:nvPr/>
          </p:nvSpPr>
          <p:spPr bwMode="auto">
            <a:xfrm flipH="1">
              <a:off x="7134225" y="5453063"/>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 name="Oval 124"/>
            <p:cNvSpPr>
              <a:spLocks noChangeArrowheads="1"/>
            </p:cNvSpPr>
            <p:nvPr/>
          </p:nvSpPr>
          <p:spPr bwMode="auto">
            <a:xfrm>
              <a:off x="7777163" y="5149850"/>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3" name="Oval 125"/>
            <p:cNvSpPr>
              <a:spLocks noChangeArrowheads="1"/>
            </p:cNvSpPr>
            <p:nvPr/>
          </p:nvSpPr>
          <p:spPr bwMode="auto">
            <a:xfrm>
              <a:off x="7791450" y="2713038"/>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4" name="Group 13"/>
            <p:cNvGrpSpPr/>
            <p:nvPr/>
          </p:nvGrpSpPr>
          <p:grpSpPr>
            <a:xfrm>
              <a:off x="6527800" y="2041525"/>
              <a:ext cx="576263" cy="396875"/>
              <a:chOff x="6527800" y="2041525"/>
              <a:chExt cx="576263" cy="396875"/>
            </a:xfrm>
          </p:grpSpPr>
          <p:sp>
            <p:nvSpPr>
              <p:cNvPr id="45"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6"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15" name="Text Box 133"/>
            <p:cNvSpPr txBox="1">
              <a:spLocks noChangeArrowheads="1"/>
            </p:cNvSpPr>
            <p:nvPr/>
          </p:nvSpPr>
          <p:spPr bwMode="auto">
            <a:xfrm>
              <a:off x="7818438" y="51720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16" name="Text Box 134"/>
            <p:cNvSpPr txBox="1">
              <a:spLocks noChangeArrowheads="1"/>
            </p:cNvSpPr>
            <p:nvPr/>
          </p:nvSpPr>
          <p:spPr bwMode="auto">
            <a:xfrm>
              <a:off x="7831138" y="27352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17" name="Group 16"/>
            <p:cNvGrpSpPr/>
            <p:nvPr/>
          </p:nvGrpSpPr>
          <p:grpSpPr>
            <a:xfrm>
              <a:off x="6542088" y="2823210"/>
              <a:ext cx="576262" cy="396875"/>
              <a:chOff x="6542088" y="2789238"/>
              <a:chExt cx="576262" cy="396875"/>
            </a:xfrm>
          </p:grpSpPr>
          <p:sp>
            <p:nvSpPr>
              <p:cNvPr id="43" name="Rectangle 127"/>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4"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18" name="Group 17"/>
            <p:cNvGrpSpPr/>
            <p:nvPr/>
          </p:nvGrpSpPr>
          <p:grpSpPr>
            <a:xfrm>
              <a:off x="6548438" y="3604895"/>
              <a:ext cx="576262" cy="400050"/>
              <a:chOff x="6548438" y="3517900"/>
              <a:chExt cx="576262" cy="400050"/>
            </a:xfrm>
          </p:grpSpPr>
          <p:sp>
            <p:nvSpPr>
              <p:cNvPr id="41"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2"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19" name="Group 18"/>
            <p:cNvGrpSpPr/>
            <p:nvPr/>
          </p:nvGrpSpPr>
          <p:grpSpPr>
            <a:xfrm>
              <a:off x="6542088" y="4389755"/>
              <a:ext cx="576262" cy="396875"/>
              <a:chOff x="6542088" y="4364038"/>
              <a:chExt cx="576262" cy="396875"/>
            </a:xfrm>
          </p:grpSpPr>
          <p:sp>
            <p:nvSpPr>
              <p:cNvPr id="39"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0"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20" name="Group 19"/>
            <p:cNvGrpSpPr/>
            <p:nvPr/>
          </p:nvGrpSpPr>
          <p:grpSpPr>
            <a:xfrm>
              <a:off x="6542088" y="5171440"/>
              <a:ext cx="576262" cy="396875"/>
              <a:chOff x="6542088" y="5168900"/>
              <a:chExt cx="576262" cy="396875"/>
            </a:xfrm>
          </p:grpSpPr>
          <p:sp>
            <p:nvSpPr>
              <p:cNvPr id="37"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8"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21" name="Group 20"/>
            <p:cNvGrpSpPr/>
            <p:nvPr/>
          </p:nvGrpSpPr>
          <p:grpSpPr>
            <a:xfrm>
              <a:off x="6548438" y="5953125"/>
              <a:ext cx="577850" cy="401638"/>
              <a:chOff x="6548438" y="5953125"/>
              <a:chExt cx="577850" cy="401638"/>
            </a:xfrm>
          </p:grpSpPr>
          <p:sp>
            <p:nvSpPr>
              <p:cNvPr id="35"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6"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22" name="Text Box 140"/>
            <p:cNvSpPr txBox="1">
              <a:spLocks noChangeArrowheads="1"/>
            </p:cNvSpPr>
            <p:nvPr/>
          </p:nvSpPr>
          <p:spPr bwMode="auto">
            <a:xfrm>
              <a:off x="5813425" y="275748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24" name="Text Box 141"/>
            <p:cNvSpPr txBox="1">
              <a:spLocks noChangeArrowheads="1"/>
            </p:cNvSpPr>
            <p:nvPr/>
          </p:nvSpPr>
          <p:spPr bwMode="auto">
            <a:xfrm>
              <a:off x="5813425" y="20637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25" name="Line 142"/>
            <p:cNvSpPr>
              <a:spLocks noChangeShapeType="1"/>
            </p:cNvSpPr>
            <p:nvPr/>
          </p:nvSpPr>
          <p:spPr bwMode="auto">
            <a:xfrm>
              <a:off x="6170613" y="302958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6" name="Line 143"/>
            <p:cNvSpPr>
              <a:spLocks noChangeShapeType="1"/>
            </p:cNvSpPr>
            <p:nvPr/>
          </p:nvSpPr>
          <p:spPr bwMode="auto">
            <a:xfrm>
              <a:off x="6170613" y="381444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7" name="Line 144"/>
            <p:cNvSpPr>
              <a:spLocks noChangeShapeType="1"/>
            </p:cNvSpPr>
            <p:nvPr/>
          </p:nvSpPr>
          <p:spPr bwMode="auto">
            <a:xfrm>
              <a:off x="6170613" y="459930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8" name="Line 145"/>
            <p:cNvSpPr>
              <a:spLocks noChangeShapeType="1"/>
            </p:cNvSpPr>
            <p:nvPr/>
          </p:nvSpPr>
          <p:spPr bwMode="auto">
            <a:xfrm>
              <a:off x="6170613" y="538416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9" name="Text Box 146"/>
            <p:cNvSpPr txBox="1">
              <a:spLocks noChangeArrowheads="1"/>
            </p:cNvSpPr>
            <p:nvPr/>
          </p:nvSpPr>
          <p:spPr bwMode="auto">
            <a:xfrm>
              <a:off x="5813425" y="34782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30" name="Text Box 147"/>
            <p:cNvSpPr txBox="1">
              <a:spLocks noChangeArrowheads="1"/>
            </p:cNvSpPr>
            <p:nvPr/>
          </p:nvSpPr>
          <p:spPr bwMode="auto">
            <a:xfrm>
              <a:off x="5813425" y="43735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31" name="Text Box 148"/>
            <p:cNvSpPr txBox="1">
              <a:spLocks noChangeArrowheads="1"/>
            </p:cNvSpPr>
            <p:nvPr/>
          </p:nvSpPr>
          <p:spPr bwMode="auto">
            <a:xfrm>
              <a:off x="5813425" y="51371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32" name="Line 149"/>
            <p:cNvSpPr>
              <a:spLocks noChangeShapeType="1"/>
            </p:cNvSpPr>
            <p:nvPr/>
          </p:nvSpPr>
          <p:spPr bwMode="auto">
            <a:xfrm>
              <a:off x="6170613" y="61690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3" name="Text Box 150"/>
            <p:cNvSpPr txBox="1">
              <a:spLocks noChangeArrowheads="1"/>
            </p:cNvSpPr>
            <p:nvPr/>
          </p:nvSpPr>
          <p:spPr bwMode="auto">
            <a:xfrm>
              <a:off x="5813425" y="59721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34" name="Line 151"/>
            <p:cNvSpPr>
              <a:spLocks noChangeShapeType="1"/>
            </p:cNvSpPr>
            <p:nvPr/>
          </p:nvSpPr>
          <p:spPr bwMode="auto">
            <a:xfrm>
              <a:off x="6170613" y="22447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grpSp>
      <p:cxnSp>
        <p:nvCxnSpPr>
          <p:cNvPr id="48" name="Curved Connector 37">
            <a:extLst>
              <a:ext uri="{FF2B5EF4-FFF2-40B4-BE49-F238E27FC236}">
                <a16:creationId xmlns:a16="http://schemas.microsoft.com/office/drawing/2014/main" id="{5658466A-3E6B-4013-AF6B-13611EC5FC70}"/>
              </a:ext>
            </a:extLst>
          </p:cNvPr>
          <p:cNvCxnSpPr>
            <a:cxnSpLocks/>
          </p:cNvCxnSpPr>
          <p:nvPr/>
        </p:nvCxnSpPr>
        <p:spPr>
          <a:xfrm>
            <a:off x="8717384" y="2592983"/>
            <a:ext cx="28575" cy="2447924"/>
          </a:xfrm>
          <a:prstGeom prst="curvedConnector3">
            <a:avLst>
              <a:gd name="adj1" fmla="val 900000"/>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49" name="Content Placeholder 1">
            <a:extLst>
              <a:ext uri="{FF2B5EF4-FFF2-40B4-BE49-F238E27FC236}">
                <a16:creationId xmlns:a16="http://schemas.microsoft.com/office/drawing/2014/main" id="{5C1013C8-154A-4C37-8695-64AA05F1B2C8}"/>
              </a:ext>
            </a:extLst>
          </p:cNvPr>
          <p:cNvSpPr>
            <a:spLocks noGrp="1"/>
          </p:cNvSpPr>
          <p:nvPr>
            <p:ph idx="1"/>
          </p:nvPr>
        </p:nvSpPr>
        <p:spPr>
          <a:xfrm>
            <a:off x="900114" y="1752600"/>
            <a:ext cx="5188372" cy="4267200"/>
          </a:xfrm>
        </p:spPr>
        <p:txBody>
          <a:bodyPr/>
          <a:lstStyle/>
          <a:p>
            <a:pPr>
              <a:spcBef>
                <a:spcPts val="600"/>
              </a:spcBef>
            </a:pPr>
            <a:r>
              <a:rPr lang="nl-NL" dirty="0"/>
              <a:t>Questionnaire administered to 915 children</a:t>
            </a:r>
            <a:endParaRPr lang="nl-NL" altLang="en-US" dirty="0"/>
          </a:p>
          <a:p>
            <a:endParaRPr lang="en-US" altLang="en-US" sz="2400" dirty="0"/>
          </a:p>
          <a:p>
            <a:endParaRPr lang="en-US" sz="2400" dirty="0"/>
          </a:p>
        </p:txBody>
      </p:sp>
    </p:spTree>
    <p:extLst>
      <p:ext uri="{BB962C8B-B14F-4D97-AF65-F5344CB8AC3E}">
        <p14:creationId xmlns:p14="http://schemas.microsoft.com/office/powerpoint/2010/main" val="3149628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3: Model </a:t>
            </a:r>
            <a:r>
              <a:rPr lang="nl-NL" altLang="en-US" dirty="0" err="1"/>
              <a:t>estimation</a:t>
            </a:r>
            <a:endParaRPr lang="en-US" altLang="en-US"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38</a:t>
            </a:fld>
            <a:endParaRPr lang="en-US" dirty="0">
              <a:solidFill>
                <a:srgbClr val="000000"/>
              </a:solidFill>
            </a:endParaRPr>
          </a:p>
        </p:txBody>
      </p:sp>
      <p:grpSp>
        <p:nvGrpSpPr>
          <p:cNvPr id="5" name="Group 4"/>
          <p:cNvGrpSpPr/>
          <p:nvPr/>
        </p:nvGrpSpPr>
        <p:grpSpPr>
          <a:xfrm>
            <a:off x="6228184" y="1700808"/>
            <a:ext cx="2482850" cy="4327525"/>
            <a:chOff x="5813425" y="2041525"/>
            <a:chExt cx="2482850" cy="4327525"/>
          </a:xfrm>
        </p:grpSpPr>
        <p:sp>
          <p:nvSpPr>
            <p:cNvPr id="6" name="Line 118"/>
            <p:cNvSpPr>
              <a:spLocks noChangeShapeType="1"/>
            </p:cNvSpPr>
            <p:nvPr/>
          </p:nvSpPr>
          <p:spPr bwMode="auto">
            <a:xfrm flipH="1" flipV="1">
              <a:off x="7134225" y="2133600"/>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7" name="Line 119"/>
            <p:cNvSpPr>
              <a:spLocks noChangeShapeType="1"/>
            </p:cNvSpPr>
            <p:nvPr/>
          </p:nvSpPr>
          <p:spPr bwMode="auto">
            <a:xfrm flipH="1">
              <a:off x="7134225" y="2967038"/>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8" name="Line 120"/>
            <p:cNvSpPr>
              <a:spLocks noChangeShapeType="1"/>
            </p:cNvSpPr>
            <p:nvPr/>
          </p:nvSpPr>
          <p:spPr bwMode="auto">
            <a:xfrm flipH="1">
              <a:off x="7134225" y="3011488"/>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9" name="Line 121"/>
            <p:cNvSpPr>
              <a:spLocks noChangeShapeType="1"/>
            </p:cNvSpPr>
            <p:nvPr/>
          </p:nvSpPr>
          <p:spPr bwMode="auto">
            <a:xfrm flipH="1" flipV="1">
              <a:off x="7134225" y="4498975"/>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0" name="Line 122"/>
            <p:cNvSpPr>
              <a:spLocks noChangeShapeType="1"/>
            </p:cNvSpPr>
            <p:nvPr/>
          </p:nvSpPr>
          <p:spPr bwMode="auto">
            <a:xfrm flipH="1">
              <a:off x="7134225" y="5353050"/>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1" name="Line 123"/>
            <p:cNvSpPr>
              <a:spLocks noChangeShapeType="1"/>
            </p:cNvSpPr>
            <p:nvPr/>
          </p:nvSpPr>
          <p:spPr bwMode="auto">
            <a:xfrm flipH="1">
              <a:off x="7134225" y="5453063"/>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 name="Oval 124"/>
            <p:cNvSpPr>
              <a:spLocks noChangeArrowheads="1"/>
            </p:cNvSpPr>
            <p:nvPr/>
          </p:nvSpPr>
          <p:spPr bwMode="auto">
            <a:xfrm>
              <a:off x="7777163" y="5149850"/>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3" name="Oval 125"/>
            <p:cNvSpPr>
              <a:spLocks noChangeArrowheads="1"/>
            </p:cNvSpPr>
            <p:nvPr/>
          </p:nvSpPr>
          <p:spPr bwMode="auto">
            <a:xfrm>
              <a:off x="7791450" y="2713038"/>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4" name="Group 13"/>
            <p:cNvGrpSpPr/>
            <p:nvPr/>
          </p:nvGrpSpPr>
          <p:grpSpPr>
            <a:xfrm>
              <a:off x="6527800" y="2041525"/>
              <a:ext cx="576263" cy="396875"/>
              <a:chOff x="6527800" y="2041525"/>
              <a:chExt cx="576263" cy="396875"/>
            </a:xfrm>
          </p:grpSpPr>
          <p:sp>
            <p:nvSpPr>
              <p:cNvPr id="45"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6"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15" name="Text Box 133"/>
            <p:cNvSpPr txBox="1">
              <a:spLocks noChangeArrowheads="1"/>
            </p:cNvSpPr>
            <p:nvPr/>
          </p:nvSpPr>
          <p:spPr bwMode="auto">
            <a:xfrm>
              <a:off x="7818438" y="51720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16" name="Text Box 134"/>
            <p:cNvSpPr txBox="1">
              <a:spLocks noChangeArrowheads="1"/>
            </p:cNvSpPr>
            <p:nvPr/>
          </p:nvSpPr>
          <p:spPr bwMode="auto">
            <a:xfrm>
              <a:off x="7831138" y="27352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17" name="Group 16"/>
            <p:cNvGrpSpPr/>
            <p:nvPr/>
          </p:nvGrpSpPr>
          <p:grpSpPr>
            <a:xfrm>
              <a:off x="6542088" y="2823210"/>
              <a:ext cx="576262" cy="396875"/>
              <a:chOff x="6542088" y="2789238"/>
              <a:chExt cx="576262" cy="396875"/>
            </a:xfrm>
          </p:grpSpPr>
          <p:sp>
            <p:nvSpPr>
              <p:cNvPr id="43" name="Rectangle 127"/>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4"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18" name="Group 17"/>
            <p:cNvGrpSpPr/>
            <p:nvPr/>
          </p:nvGrpSpPr>
          <p:grpSpPr>
            <a:xfrm>
              <a:off x="6548438" y="3604895"/>
              <a:ext cx="576262" cy="400050"/>
              <a:chOff x="6548438" y="3517900"/>
              <a:chExt cx="576262" cy="400050"/>
            </a:xfrm>
          </p:grpSpPr>
          <p:sp>
            <p:nvSpPr>
              <p:cNvPr id="41"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2"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19" name="Group 18"/>
            <p:cNvGrpSpPr/>
            <p:nvPr/>
          </p:nvGrpSpPr>
          <p:grpSpPr>
            <a:xfrm>
              <a:off x="6542088" y="4389755"/>
              <a:ext cx="576262" cy="396875"/>
              <a:chOff x="6542088" y="4364038"/>
              <a:chExt cx="576262" cy="396875"/>
            </a:xfrm>
          </p:grpSpPr>
          <p:sp>
            <p:nvSpPr>
              <p:cNvPr id="39"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0"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20" name="Group 19"/>
            <p:cNvGrpSpPr/>
            <p:nvPr/>
          </p:nvGrpSpPr>
          <p:grpSpPr>
            <a:xfrm>
              <a:off x="6542088" y="5171440"/>
              <a:ext cx="576262" cy="396875"/>
              <a:chOff x="6542088" y="5168900"/>
              <a:chExt cx="576262" cy="396875"/>
            </a:xfrm>
          </p:grpSpPr>
          <p:sp>
            <p:nvSpPr>
              <p:cNvPr id="37"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8"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21" name="Group 20"/>
            <p:cNvGrpSpPr/>
            <p:nvPr/>
          </p:nvGrpSpPr>
          <p:grpSpPr>
            <a:xfrm>
              <a:off x="6548438" y="5953125"/>
              <a:ext cx="577850" cy="401638"/>
              <a:chOff x="6548438" y="5953125"/>
              <a:chExt cx="577850" cy="401638"/>
            </a:xfrm>
          </p:grpSpPr>
          <p:sp>
            <p:nvSpPr>
              <p:cNvPr id="35"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6"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22" name="Text Box 140"/>
            <p:cNvSpPr txBox="1">
              <a:spLocks noChangeArrowheads="1"/>
            </p:cNvSpPr>
            <p:nvPr/>
          </p:nvSpPr>
          <p:spPr bwMode="auto">
            <a:xfrm>
              <a:off x="5813425" y="275748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24" name="Text Box 141"/>
            <p:cNvSpPr txBox="1">
              <a:spLocks noChangeArrowheads="1"/>
            </p:cNvSpPr>
            <p:nvPr/>
          </p:nvSpPr>
          <p:spPr bwMode="auto">
            <a:xfrm>
              <a:off x="5813425" y="20637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25" name="Line 142"/>
            <p:cNvSpPr>
              <a:spLocks noChangeShapeType="1"/>
            </p:cNvSpPr>
            <p:nvPr/>
          </p:nvSpPr>
          <p:spPr bwMode="auto">
            <a:xfrm>
              <a:off x="6170613" y="302958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6" name="Line 143"/>
            <p:cNvSpPr>
              <a:spLocks noChangeShapeType="1"/>
            </p:cNvSpPr>
            <p:nvPr/>
          </p:nvSpPr>
          <p:spPr bwMode="auto">
            <a:xfrm>
              <a:off x="6170613" y="381444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7" name="Line 144"/>
            <p:cNvSpPr>
              <a:spLocks noChangeShapeType="1"/>
            </p:cNvSpPr>
            <p:nvPr/>
          </p:nvSpPr>
          <p:spPr bwMode="auto">
            <a:xfrm>
              <a:off x="6170613" y="459930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8" name="Line 145"/>
            <p:cNvSpPr>
              <a:spLocks noChangeShapeType="1"/>
            </p:cNvSpPr>
            <p:nvPr/>
          </p:nvSpPr>
          <p:spPr bwMode="auto">
            <a:xfrm>
              <a:off x="6170613" y="538416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9" name="Text Box 146"/>
            <p:cNvSpPr txBox="1">
              <a:spLocks noChangeArrowheads="1"/>
            </p:cNvSpPr>
            <p:nvPr/>
          </p:nvSpPr>
          <p:spPr bwMode="auto">
            <a:xfrm>
              <a:off x="5813425" y="34782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30" name="Text Box 147"/>
            <p:cNvSpPr txBox="1">
              <a:spLocks noChangeArrowheads="1"/>
            </p:cNvSpPr>
            <p:nvPr/>
          </p:nvSpPr>
          <p:spPr bwMode="auto">
            <a:xfrm>
              <a:off x="5813425" y="43735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31" name="Text Box 148"/>
            <p:cNvSpPr txBox="1">
              <a:spLocks noChangeArrowheads="1"/>
            </p:cNvSpPr>
            <p:nvPr/>
          </p:nvSpPr>
          <p:spPr bwMode="auto">
            <a:xfrm>
              <a:off x="5813425" y="51371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32" name="Line 149"/>
            <p:cNvSpPr>
              <a:spLocks noChangeShapeType="1"/>
            </p:cNvSpPr>
            <p:nvPr/>
          </p:nvSpPr>
          <p:spPr bwMode="auto">
            <a:xfrm>
              <a:off x="6170613" y="61690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3" name="Text Box 150"/>
            <p:cNvSpPr txBox="1">
              <a:spLocks noChangeArrowheads="1"/>
            </p:cNvSpPr>
            <p:nvPr/>
          </p:nvSpPr>
          <p:spPr bwMode="auto">
            <a:xfrm>
              <a:off x="5813425" y="59721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34" name="Line 151"/>
            <p:cNvSpPr>
              <a:spLocks noChangeShapeType="1"/>
            </p:cNvSpPr>
            <p:nvPr/>
          </p:nvSpPr>
          <p:spPr bwMode="auto">
            <a:xfrm>
              <a:off x="6170613" y="22447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grpSp>
      <p:graphicFrame>
        <p:nvGraphicFramePr>
          <p:cNvPr id="47" name="Group 67"/>
          <p:cNvGraphicFramePr>
            <a:graphicFrameLocks noGrp="1"/>
          </p:cNvGraphicFramePr>
          <p:nvPr>
            <p:ph sz="half" idx="4294967295"/>
            <p:extLst>
              <p:ext uri="{D42A27DB-BD31-4B8C-83A1-F6EECF244321}">
                <p14:modId xmlns:p14="http://schemas.microsoft.com/office/powerpoint/2010/main" val="1320178195"/>
              </p:ext>
            </p:extLst>
          </p:nvPr>
        </p:nvGraphicFramePr>
        <p:xfrm>
          <a:off x="874307" y="3068960"/>
          <a:ext cx="4489781" cy="2194620"/>
        </p:xfrm>
        <a:graphic>
          <a:graphicData uri="http://schemas.openxmlformats.org/drawingml/2006/table">
            <a:tbl>
              <a:tblPr/>
              <a:tblGrid>
                <a:gridCol w="758216">
                  <a:extLst>
                    <a:ext uri="{9D8B030D-6E8A-4147-A177-3AD203B41FA5}">
                      <a16:colId xmlns:a16="http://schemas.microsoft.com/office/drawing/2014/main" val="20000"/>
                    </a:ext>
                  </a:extLst>
                </a:gridCol>
                <a:gridCol w="699669">
                  <a:extLst>
                    <a:ext uri="{9D8B030D-6E8A-4147-A177-3AD203B41FA5}">
                      <a16:colId xmlns:a16="http://schemas.microsoft.com/office/drawing/2014/main" val="20001"/>
                    </a:ext>
                  </a:extLst>
                </a:gridCol>
                <a:gridCol w="757974">
                  <a:extLst>
                    <a:ext uri="{9D8B030D-6E8A-4147-A177-3AD203B41FA5}">
                      <a16:colId xmlns:a16="http://schemas.microsoft.com/office/drawing/2014/main" val="20002"/>
                    </a:ext>
                  </a:extLst>
                </a:gridCol>
                <a:gridCol w="757974">
                  <a:extLst>
                    <a:ext uri="{9D8B030D-6E8A-4147-A177-3AD203B41FA5}">
                      <a16:colId xmlns:a16="http://schemas.microsoft.com/office/drawing/2014/main" val="20003"/>
                    </a:ext>
                  </a:extLst>
                </a:gridCol>
                <a:gridCol w="757974">
                  <a:extLst>
                    <a:ext uri="{9D8B030D-6E8A-4147-A177-3AD203B41FA5}">
                      <a16:colId xmlns:a16="http://schemas.microsoft.com/office/drawing/2014/main" val="20004"/>
                    </a:ext>
                  </a:extLst>
                </a:gridCol>
                <a:gridCol w="757974">
                  <a:extLst>
                    <a:ext uri="{9D8B030D-6E8A-4147-A177-3AD203B41FA5}">
                      <a16:colId xmlns:a16="http://schemas.microsoft.com/office/drawing/2014/main" val="20005"/>
                    </a:ext>
                  </a:extLst>
                </a:gridCol>
              </a:tblGrid>
              <a:tr h="339176">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35334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35334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35334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35334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12.82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35334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8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3" name="TextBox 2"/>
          <p:cNvSpPr txBox="1"/>
          <p:nvPr/>
        </p:nvSpPr>
        <p:spPr>
          <a:xfrm>
            <a:off x="827584" y="1844824"/>
            <a:ext cx="5328592" cy="1200329"/>
          </a:xfrm>
          <a:prstGeom prst="rect">
            <a:avLst/>
          </a:prstGeom>
          <a:noFill/>
        </p:spPr>
        <p:txBody>
          <a:bodyPr wrap="square" rtlCol="0">
            <a:spAutoFit/>
          </a:bodyPr>
          <a:lstStyle/>
          <a:p>
            <a:r>
              <a:rPr lang="en-US" i="1" dirty="0"/>
              <a:t>Variance-covariance matrix</a:t>
            </a:r>
            <a:r>
              <a:rPr lang="en-US" dirty="0"/>
              <a:t> (or correlation matrix = variance-covariance matrix of </a:t>
            </a:r>
            <a:r>
              <a:rPr lang="en-US" dirty="0" err="1"/>
              <a:t>standardised</a:t>
            </a:r>
            <a:r>
              <a:rPr lang="en-US" dirty="0"/>
              <a:t> variables) plus </a:t>
            </a:r>
            <a:r>
              <a:rPr lang="en-US" i="1" dirty="0"/>
              <a:t>number of cases.</a:t>
            </a:r>
          </a:p>
          <a:p>
            <a:endParaRPr lang="en-US" dirty="0"/>
          </a:p>
        </p:txBody>
      </p:sp>
      <p:sp>
        <p:nvSpPr>
          <p:cNvPr id="4" name="Rectangle 3"/>
          <p:cNvSpPr/>
          <p:nvPr/>
        </p:nvSpPr>
        <p:spPr>
          <a:xfrm>
            <a:off x="829780" y="5383393"/>
            <a:ext cx="4572000" cy="646331"/>
          </a:xfrm>
          <a:prstGeom prst="rect">
            <a:avLst/>
          </a:prstGeom>
        </p:spPr>
        <p:txBody>
          <a:bodyPr>
            <a:spAutoFit/>
          </a:bodyPr>
          <a:lstStyle/>
          <a:p>
            <a:r>
              <a:rPr lang="en-US" i="1" dirty="0">
                <a:solidFill>
                  <a:srgbClr val="FF0000"/>
                </a:solidFill>
              </a:rPr>
              <a:t>Red and italic:</a:t>
            </a:r>
            <a:r>
              <a:rPr lang="en-US" dirty="0"/>
              <a:t> variances (on diagonal)</a:t>
            </a:r>
          </a:p>
          <a:p>
            <a:r>
              <a:rPr lang="en-US" dirty="0">
                <a:solidFill>
                  <a:srgbClr val="0000FF"/>
                </a:solidFill>
              </a:rPr>
              <a:t>Blue:</a:t>
            </a:r>
            <a:r>
              <a:rPr lang="en-US" dirty="0"/>
              <a:t> covariances</a:t>
            </a:r>
          </a:p>
        </p:txBody>
      </p:sp>
      <p:cxnSp>
        <p:nvCxnSpPr>
          <p:cNvPr id="50" name="Curved Connector 37">
            <a:extLst>
              <a:ext uri="{FF2B5EF4-FFF2-40B4-BE49-F238E27FC236}">
                <a16:creationId xmlns:a16="http://schemas.microsoft.com/office/drawing/2014/main" id="{7C37B568-BA48-4E3D-AA82-961648D6A586}"/>
              </a:ext>
            </a:extLst>
          </p:cNvPr>
          <p:cNvCxnSpPr>
            <a:cxnSpLocks/>
          </p:cNvCxnSpPr>
          <p:nvPr/>
        </p:nvCxnSpPr>
        <p:spPr>
          <a:xfrm flipH="1">
            <a:off x="8714974" y="2633197"/>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64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3: Model </a:t>
            </a:r>
            <a:r>
              <a:rPr lang="nl-NL" altLang="en-US" dirty="0" err="1"/>
              <a:t>estimation</a:t>
            </a:r>
            <a:endParaRPr lang="en-US" altLang="en-US" dirty="0"/>
          </a:p>
        </p:txBody>
      </p:sp>
      <p:sp>
        <p:nvSpPr>
          <p:cNvPr id="69" name="Slide Number Placeholder 4"/>
          <p:cNvSpPr>
            <a:spLocks noGrp="1"/>
          </p:cNvSpPr>
          <p:nvPr>
            <p:ph type="sldNum" sz="quarter" idx="11"/>
          </p:nvPr>
        </p:nvSpPr>
        <p:spPr/>
        <p:txBody>
          <a:bodyPr/>
          <a:lstStyle/>
          <a:p>
            <a:pPr>
              <a:defRPr/>
            </a:pPr>
            <a:r>
              <a:rPr lang="en-US" dirty="0">
                <a:solidFill>
                  <a:srgbClr val="000000"/>
                </a:solidFill>
              </a:rPr>
              <a:t>p. </a:t>
            </a:r>
            <a:fld id="{043666F9-A5E1-4D41-8255-785CAE34DAAD}" type="slidenum">
              <a:rPr lang="en-US" smtClean="0">
                <a:solidFill>
                  <a:srgbClr val="000000"/>
                </a:solidFill>
              </a:rPr>
              <a:pPr>
                <a:defRPr/>
              </a:pPr>
              <a:t>39</a:t>
            </a:fld>
            <a:endParaRPr lang="en-US" dirty="0">
              <a:solidFill>
                <a:srgbClr val="0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827584" y="4559375"/>
                <a:ext cx="5328592" cy="1022844"/>
              </a:xfrm>
              <a:prstGeom prst="rect">
                <a:avLst/>
              </a:prstGeom>
              <a:noFill/>
            </p:spPr>
            <p:txBody>
              <a:bodyPr wrap="square" rtlCol="0">
                <a:spAutoFit/>
              </a:bodyPr>
              <a:lstStyle/>
              <a:p>
                <a:r>
                  <a:rPr lang="nl-NL" sz="2000" dirty="0"/>
                  <a:t>The </a:t>
                </a:r>
                <a:r>
                  <a:rPr lang="nl-NL" sz="2000" dirty="0" err="1"/>
                  <a:t>estimation</a:t>
                </a:r>
                <a:r>
                  <a:rPr lang="nl-NL" sz="2000" dirty="0"/>
                  <a:t> of model parameters </a:t>
                </a:r>
                <a:r>
                  <a:rPr lang="nl-NL" sz="2000" dirty="0" err="1"/>
                  <a:t>requires</a:t>
                </a:r>
                <a:r>
                  <a:rPr lang="nl-NL" sz="2000" dirty="0"/>
                  <a:t> </a:t>
                </a:r>
                <a:r>
                  <a:rPr lang="en-US" sz="2000" dirty="0"/>
                  <a:t>an</a:t>
                </a:r>
                <a:r>
                  <a:rPr lang="nl-NL" sz="2000" dirty="0"/>
                  <a:t> </a:t>
                </a:r>
                <a:r>
                  <a:rPr lang="nl-NL" sz="2000" dirty="0" err="1"/>
                  <a:t>iterative</a:t>
                </a:r>
                <a:r>
                  <a:rPr lang="nl-NL" sz="2000" dirty="0"/>
                  <a:t> procedure </a:t>
                </a:r>
                <a:r>
                  <a:rPr lang="nl-NL" sz="2000" dirty="0" err="1"/>
                  <a:t>to</a:t>
                </a:r>
                <a:r>
                  <a:rPr lang="nl-NL" sz="2000" dirty="0"/>
                  <a:t> </a:t>
                </a:r>
                <a:r>
                  <a:rPr lang="en-US" sz="2000" dirty="0"/>
                  <a:t>minimizing the discrepancy between </a:t>
                </a:r>
                <a:r>
                  <a:rPr lang="en-US" sz="2000" b="1" dirty="0">
                    <a:sym typeface="Symbol"/>
                  </a:rPr>
                  <a:t></a:t>
                </a:r>
                <a:r>
                  <a:rPr lang="en-US" sz="2000" baseline="-25000" dirty="0"/>
                  <a:t>sample</a:t>
                </a:r>
                <a:r>
                  <a:rPr lang="en-US" sz="2000" dirty="0"/>
                  <a:t> and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a:sym typeface="Symbol"/>
                          </a:rPr>
                          <m:t></m:t>
                        </m:r>
                      </m:e>
                    </m:acc>
                  </m:oMath>
                </a14:m>
                <a:r>
                  <a:rPr lang="en-US" sz="2000" baseline="-25000" dirty="0"/>
                  <a:t>model</a:t>
                </a:r>
                <a:r>
                  <a:rPr lang="en-US" sz="2000"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827584" y="4559375"/>
                <a:ext cx="5328592" cy="1022844"/>
              </a:xfrm>
              <a:prstGeom prst="rect">
                <a:avLst/>
              </a:prstGeom>
              <a:blipFill rotWithShape="1">
                <a:blip r:embed="rId3"/>
                <a:stretch>
                  <a:fillRect l="-1259" t="-2976" r="-1716" b="-10119"/>
                </a:stretch>
              </a:blipFill>
            </p:spPr>
            <p:txBody>
              <a:bodyPr/>
              <a:lstStyle/>
              <a:p>
                <a:r>
                  <a:rPr lang="en-US">
                    <a:noFill/>
                  </a:rPr>
                  <a:t> </a:t>
                </a:r>
              </a:p>
            </p:txBody>
          </p:sp>
        </mc:Fallback>
      </mc:AlternateContent>
      <p:grpSp>
        <p:nvGrpSpPr>
          <p:cNvPr id="50" name="Group 49"/>
          <p:cNvGrpSpPr/>
          <p:nvPr/>
        </p:nvGrpSpPr>
        <p:grpSpPr>
          <a:xfrm>
            <a:off x="6512473" y="4221088"/>
            <a:ext cx="2440726" cy="2549829"/>
            <a:chOff x="6351325" y="642088"/>
            <a:chExt cx="2523296" cy="6027272"/>
          </a:xfrm>
        </p:grpSpPr>
        <p:sp>
          <p:nvSpPr>
            <p:cNvPr id="51" name="AutoShape 7"/>
            <p:cNvSpPr>
              <a:spLocks noChangeArrowheads="1"/>
            </p:cNvSpPr>
            <p:nvPr/>
          </p:nvSpPr>
          <p:spPr bwMode="auto">
            <a:xfrm>
              <a:off x="6351325" y="642088"/>
              <a:ext cx="2470320" cy="6027272"/>
            </a:xfrm>
            <a:prstGeom prst="roundRect">
              <a:avLst>
                <a:gd name="adj" fmla="val 8268"/>
              </a:avLst>
            </a:prstGeom>
            <a:solidFill>
              <a:srgbClr val="EDEDF7"/>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2" name="Text Box 5"/>
            <p:cNvSpPr txBox="1">
              <a:spLocks noChangeArrowheads="1"/>
            </p:cNvSpPr>
            <p:nvPr/>
          </p:nvSpPr>
          <p:spPr bwMode="auto">
            <a:xfrm>
              <a:off x="6433896" y="723117"/>
              <a:ext cx="2440725"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68288" algn="l"/>
                  <a:tab pos="1320800" algn="l"/>
                </a:tabLst>
                <a:defRPr sz="2600">
                  <a:solidFill>
                    <a:schemeClr val="tx1"/>
                  </a:solidFill>
                  <a:latin typeface="Times New Roman" pitchFamily="28" charset="0"/>
                </a:defRPr>
              </a:lvl1pPr>
              <a:lvl2pPr marL="742950" indent="-285750">
                <a:tabLst>
                  <a:tab pos="268288" algn="l"/>
                  <a:tab pos="1320800" algn="l"/>
                </a:tabLst>
                <a:defRPr sz="2600">
                  <a:solidFill>
                    <a:schemeClr val="tx1"/>
                  </a:solidFill>
                  <a:latin typeface="Times New Roman" pitchFamily="28" charset="0"/>
                </a:defRPr>
              </a:lvl2pPr>
              <a:lvl3pPr marL="1143000" indent="-228600">
                <a:tabLst>
                  <a:tab pos="268288" algn="l"/>
                  <a:tab pos="1320800" algn="l"/>
                </a:tabLst>
                <a:defRPr sz="2600">
                  <a:solidFill>
                    <a:schemeClr val="tx1"/>
                  </a:solidFill>
                  <a:latin typeface="Times New Roman" pitchFamily="28" charset="0"/>
                </a:defRPr>
              </a:lvl3pPr>
              <a:lvl4pPr marL="1600200" indent="-228600">
                <a:tabLst>
                  <a:tab pos="268288" algn="l"/>
                  <a:tab pos="1320800" algn="l"/>
                </a:tabLst>
                <a:defRPr sz="2600">
                  <a:solidFill>
                    <a:schemeClr val="tx1"/>
                  </a:solidFill>
                  <a:latin typeface="Times New Roman" pitchFamily="28" charset="0"/>
                </a:defRPr>
              </a:lvl4pPr>
              <a:lvl5pPr marL="2057400" indent="-228600">
                <a:tabLst>
                  <a:tab pos="268288" algn="l"/>
                  <a:tab pos="1320800" algn="l"/>
                </a:tabLst>
                <a:defRPr sz="2600">
                  <a:solidFill>
                    <a:schemeClr val="tx1"/>
                  </a:solidFill>
                  <a:latin typeface="Times New Roman" pitchFamily="28" charset="0"/>
                </a:defRPr>
              </a:lvl5pPr>
              <a:lvl6pPr marL="25146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6pPr>
              <a:lvl7pPr marL="29718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7pPr>
              <a:lvl8pPr marL="34290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8pPr>
              <a:lvl9pPr marL="3886200" indent="-228600" algn="ctr" eaLnBrk="0" fontAlgn="base" hangingPunct="0">
                <a:spcBef>
                  <a:spcPct val="0"/>
                </a:spcBef>
                <a:spcAft>
                  <a:spcPct val="0"/>
                </a:spcAft>
                <a:tabLst>
                  <a:tab pos="268288" algn="l"/>
                  <a:tab pos="1320800" algn="l"/>
                </a:tabLst>
                <a:defRPr sz="2600">
                  <a:solidFill>
                    <a:schemeClr val="tx1"/>
                  </a:solidFill>
                  <a:latin typeface="Times New Roman" pitchFamily="28" charset="0"/>
                </a:defRPr>
              </a:lvl9pPr>
            </a:lstStyle>
            <a:p>
              <a:pPr algn="l">
                <a:tabLst>
                  <a:tab pos="268288" algn="l"/>
                  <a:tab pos="987425" algn="l"/>
                </a:tabLst>
              </a:pPr>
              <a:r>
                <a:rPr lang="en-US" sz="1800" dirty="0"/>
                <a:t>Over-identified models</a:t>
              </a:r>
            </a:p>
            <a:p>
              <a:pPr algn="l">
                <a:tabLst>
                  <a:tab pos="268288" algn="l"/>
                  <a:tab pos="987425" algn="l"/>
                </a:tabLst>
              </a:pPr>
              <a:r>
                <a:rPr lang="en-US" sz="1800" i="1" dirty="0"/>
                <a:t>(</a:t>
              </a:r>
              <a:r>
                <a:rPr lang="en-US" sz="1800" i="1" dirty="0" err="1"/>
                <a:t>df</a:t>
              </a:r>
              <a:r>
                <a:rPr lang="en-US" sz="1800" i="1" dirty="0"/>
                <a:t> &gt; 0):</a:t>
              </a:r>
            </a:p>
            <a:p>
              <a:pPr algn="l">
                <a:tabLst>
                  <a:tab pos="268288" algn="l"/>
                  <a:tab pos="987425" algn="l"/>
                </a:tabLst>
              </a:pPr>
              <a:endParaRPr lang="en-US" sz="400" i="1" dirty="0"/>
            </a:p>
            <a:p>
              <a:pPr algn="l">
                <a:tabLst>
                  <a:tab pos="268288" algn="l"/>
                  <a:tab pos="987425" algn="l"/>
                </a:tabLst>
              </a:pPr>
              <a:r>
                <a:rPr lang="en-US" sz="1800" dirty="0"/>
                <a:t>	</a:t>
              </a:r>
              <a:r>
                <a:rPr lang="en-US" sz="1800" b="1" dirty="0"/>
                <a:t>x – 2y 	=  0</a:t>
              </a:r>
            </a:p>
            <a:p>
              <a:pPr algn="l">
                <a:tabLst>
                  <a:tab pos="268288" algn="l"/>
                  <a:tab pos="987425" algn="l"/>
                </a:tabLst>
              </a:pPr>
              <a:r>
                <a:rPr lang="en-US" sz="1800" b="1" dirty="0"/>
                <a:t>	x + y	=  9</a:t>
              </a:r>
            </a:p>
            <a:p>
              <a:pPr algn="l">
                <a:tabLst>
                  <a:tab pos="268288" algn="l"/>
                  <a:tab pos="987425" algn="l"/>
                </a:tabLst>
              </a:pPr>
              <a:r>
                <a:rPr lang="en-US" sz="1800" b="1" dirty="0"/>
                <a:t>	2x - 3y	=  6</a:t>
              </a:r>
            </a:p>
            <a:p>
              <a:pPr algn="l">
                <a:tabLst>
                  <a:tab pos="268288" algn="l"/>
                  <a:tab pos="987425" algn="l"/>
                </a:tabLst>
              </a:pPr>
              <a:endParaRPr lang="en-US" sz="400" b="1" dirty="0"/>
            </a:p>
            <a:p>
              <a:pPr algn="l">
                <a:tabLst>
                  <a:tab pos="268288" algn="l"/>
                  <a:tab pos="987425" algn="l"/>
                </a:tabLst>
              </a:pPr>
              <a:r>
                <a:rPr lang="en-US" sz="1800" dirty="0"/>
                <a:t>No perfect solution, </a:t>
              </a:r>
            </a:p>
            <a:p>
              <a:pPr algn="l">
                <a:tabLst>
                  <a:tab pos="268288" algn="l"/>
                  <a:tab pos="987425" algn="l"/>
                </a:tabLst>
              </a:pPr>
              <a:r>
                <a:rPr lang="en-US" sz="1800" dirty="0"/>
                <a:t>but there is an </a:t>
              </a:r>
              <a:r>
                <a:rPr lang="en-US" sz="1800" i="1" dirty="0"/>
                <a:t>optimal</a:t>
              </a:r>
              <a:r>
                <a:rPr lang="en-US" sz="1800" dirty="0"/>
                <a:t>, “least bad” solution.</a:t>
              </a:r>
              <a:endParaRPr lang="en-US" sz="1800" b="1" dirty="0"/>
            </a:p>
          </p:txBody>
        </p:sp>
      </p:grpSp>
      <p:graphicFrame>
        <p:nvGraphicFramePr>
          <p:cNvPr id="53" name="Group 67"/>
          <p:cNvGraphicFramePr>
            <a:graphicFrameLocks noGrp="1"/>
          </p:cNvGraphicFramePr>
          <p:nvPr>
            <p:ph sz="half" idx="4294967295"/>
            <p:extLst>
              <p:ext uri="{D42A27DB-BD31-4B8C-83A1-F6EECF244321}">
                <p14:modId xmlns:p14="http://schemas.microsoft.com/office/powerpoint/2010/main" val="2068554323"/>
              </p:ext>
            </p:extLst>
          </p:nvPr>
        </p:nvGraphicFramePr>
        <p:xfrm>
          <a:off x="851909" y="1844824"/>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graphicFrame>
        <p:nvGraphicFramePr>
          <p:cNvPr id="55" name="Group 67"/>
          <p:cNvGraphicFramePr>
            <a:graphicFrameLocks noGrp="1"/>
          </p:cNvGraphicFramePr>
          <p:nvPr>
            <p:ph sz="half" idx="4294967295"/>
            <p:extLst>
              <p:ext uri="{D42A27DB-BD31-4B8C-83A1-F6EECF244321}">
                <p14:modId xmlns:p14="http://schemas.microsoft.com/office/powerpoint/2010/main" val="4007645504"/>
              </p:ext>
            </p:extLst>
          </p:nvPr>
        </p:nvGraphicFramePr>
        <p:xfrm>
          <a:off x="5076056" y="1844824"/>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49" name="Rectangle 48"/>
          <p:cNvSpPr/>
          <p:nvPr/>
        </p:nvSpPr>
        <p:spPr>
          <a:xfrm>
            <a:off x="827584" y="3501008"/>
            <a:ext cx="3728136" cy="646331"/>
          </a:xfrm>
          <a:prstGeom prst="rect">
            <a:avLst/>
          </a:prstGeom>
        </p:spPr>
        <p:txBody>
          <a:bodyPr wrap="none">
            <a:spAutoFit/>
          </a:bodyPr>
          <a:lstStyle/>
          <a:p>
            <a:r>
              <a:rPr lang="en-US" dirty="0">
                <a:sym typeface="Symbol"/>
              </a:rPr>
              <a:t>Observed variance-covariance matrix</a:t>
            </a:r>
          </a:p>
          <a:p>
            <a:r>
              <a:rPr lang="en-US" b="1" dirty="0">
                <a:sym typeface="Symbol"/>
              </a:rPr>
              <a:t></a:t>
            </a:r>
            <a:r>
              <a:rPr lang="en-US" baseline="-25000" dirty="0"/>
              <a:t>sample</a:t>
            </a:r>
            <a:r>
              <a:rPr lang="en-US" dirty="0"/>
              <a:t> </a:t>
            </a:r>
          </a:p>
        </p:txBody>
      </p:sp>
      <mc:AlternateContent xmlns:mc="http://schemas.openxmlformats.org/markup-compatibility/2006" xmlns:a14="http://schemas.microsoft.com/office/drawing/2010/main">
        <mc:Choice Requires="a14">
          <p:sp>
            <p:nvSpPr>
              <p:cNvPr id="56" name="Rectangle 55"/>
              <p:cNvSpPr/>
              <p:nvPr/>
            </p:nvSpPr>
            <p:spPr>
              <a:xfrm>
                <a:off x="5148064" y="3501008"/>
                <a:ext cx="3693832" cy="652807"/>
              </a:xfrm>
              <a:prstGeom prst="rect">
                <a:avLst/>
              </a:prstGeom>
            </p:spPr>
            <p:txBody>
              <a:bodyPr wrap="none">
                <a:spAutoFit/>
              </a:bodyPr>
              <a:lstStyle/>
              <a:p>
                <a:r>
                  <a:rPr lang="en-US" dirty="0">
                    <a:sym typeface="Symbol"/>
                  </a:rPr>
                  <a:t>Estimated variance-covariance matrix</a:t>
                </a:r>
              </a:p>
              <a:p>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endParaRPr lang="en-US" dirty="0"/>
              </a:p>
            </p:txBody>
          </p:sp>
        </mc:Choice>
        <mc:Fallback xmlns="">
          <p:sp>
            <p:nvSpPr>
              <p:cNvPr id="56" name="Rectangle 55"/>
              <p:cNvSpPr>
                <a:spLocks noRot="1" noChangeAspect="1" noMove="1" noResize="1" noEditPoints="1" noAdjustHandles="1" noChangeArrowheads="1" noChangeShapeType="1" noTextEdit="1"/>
              </p:cNvSpPr>
              <p:nvPr/>
            </p:nvSpPr>
            <p:spPr>
              <a:xfrm>
                <a:off x="5148064" y="3501008"/>
                <a:ext cx="3693832" cy="652807"/>
              </a:xfrm>
              <a:prstGeom prst="rect">
                <a:avLst/>
              </a:prstGeom>
              <a:blipFill rotWithShape="1">
                <a:blip r:embed="rId4"/>
                <a:stretch>
                  <a:fillRect l="-1320" t="-4673" r="-660" b="-11215"/>
                </a:stretch>
              </a:blipFill>
            </p:spPr>
            <p:txBody>
              <a:bodyPr/>
              <a:lstStyle/>
              <a:p>
                <a:r>
                  <a:rPr lang="en-US">
                    <a:noFill/>
                  </a:rPr>
                  <a:t> </a:t>
                </a:r>
              </a:p>
            </p:txBody>
          </p:sp>
        </mc:Fallback>
      </mc:AlternateContent>
    </p:spTree>
    <p:extLst>
      <p:ext uri="{BB962C8B-B14F-4D97-AF65-F5344CB8AC3E}">
        <p14:creationId xmlns:p14="http://schemas.microsoft.com/office/powerpoint/2010/main" val="389732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39B0EC87-FB82-476F-B02A-F0304F378075}" type="slidenum">
              <a:rPr lang="en-US" sz="1400" smtClean="0">
                <a:solidFill>
                  <a:srgbClr val="000000"/>
                </a:solidFill>
              </a:rPr>
              <a:pPr eaLnBrk="1" hangingPunct="1"/>
              <a:t>4</a:t>
            </a:fld>
            <a:endParaRPr lang="en-US" sz="1400" dirty="0">
              <a:solidFill>
                <a:srgbClr val="000000"/>
              </a:solidFill>
            </a:endParaRPr>
          </a:p>
        </p:txBody>
      </p:sp>
      <p:sp>
        <p:nvSpPr>
          <p:cNvPr id="18" name="Rectangle 12"/>
          <p:cNvSpPr>
            <a:spLocks noChangeArrowheads="1"/>
          </p:cNvSpPr>
          <p:nvPr/>
        </p:nvSpPr>
        <p:spPr bwMode="auto">
          <a:xfrm>
            <a:off x="2879886" y="2191612"/>
            <a:ext cx="3384748" cy="1512888"/>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degree of depression</a:t>
            </a:r>
          </a:p>
        </p:txBody>
      </p:sp>
      <p:sp>
        <p:nvSpPr>
          <p:cNvPr id="19" name="Rectangle 13"/>
          <p:cNvSpPr>
            <a:spLocks noChangeArrowheads="1"/>
          </p:cNvSpPr>
          <p:nvPr/>
        </p:nvSpPr>
        <p:spPr bwMode="auto">
          <a:xfrm>
            <a:off x="899592" y="4711892"/>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1</a:t>
            </a:r>
            <a:endParaRPr lang="en-US" sz="2000" i="1" dirty="0">
              <a:solidFill>
                <a:srgbClr val="FFFFFF"/>
              </a:solidFill>
            </a:endParaRPr>
          </a:p>
        </p:txBody>
      </p:sp>
      <p:sp>
        <p:nvSpPr>
          <p:cNvPr id="24" name="Line 22"/>
          <p:cNvSpPr>
            <a:spLocks noChangeShapeType="1"/>
          </p:cNvSpPr>
          <p:nvPr/>
        </p:nvSpPr>
        <p:spPr bwMode="auto">
          <a:xfrm>
            <a:off x="4572260" y="3704500"/>
            <a:ext cx="352813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4" name="Rectangle 2"/>
          <p:cNvSpPr txBox="1">
            <a:spLocks noChangeArrowheads="1"/>
          </p:cNvSpPr>
          <p:nvPr/>
        </p:nvSpPr>
        <p:spPr bwMode="auto">
          <a:xfrm>
            <a:off x="899852" y="268759"/>
            <a:ext cx="734429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pPr eaLnBrk="1" hangingPunct="1"/>
            <a:r>
              <a:rPr lang="nl-NL" sz="3600" dirty="0" err="1"/>
              <a:t>Why</a:t>
            </a:r>
            <a:r>
              <a:rPr lang="nl-NL" sz="3600" dirty="0"/>
              <a:t> latent </a:t>
            </a:r>
            <a:r>
              <a:rPr lang="nl-NL" sz="3600" dirty="0" err="1"/>
              <a:t>variable</a:t>
            </a:r>
            <a:r>
              <a:rPr lang="nl-NL" sz="3600" dirty="0"/>
              <a:t> </a:t>
            </a:r>
            <a:r>
              <a:rPr lang="nl-NL" sz="3600" dirty="0" err="1"/>
              <a:t>models</a:t>
            </a:r>
            <a:r>
              <a:rPr lang="nl-NL" sz="3600" dirty="0"/>
              <a:t>?</a:t>
            </a:r>
            <a:endParaRPr lang="nl-NL" sz="3600" i="1" kern="0" dirty="0"/>
          </a:p>
        </p:txBody>
      </p:sp>
      <p:sp>
        <p:nvSpPr>
          <p:cNvPr id="10" name="Rectangle 13"/>
          <p:cNvSpPr>
            <a:spLocks noChangeArrowheads="1"/>
          </p:cNvSpPr>
          <p:nvPr/>
        </p:nvSpPr>
        <p:spPr bwMode="auto">
          <a:xfrm>
            <a:off x="2489516"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2</a:t>
            </a:r>
            <a:endParaRPr lang="en-US" sz="2000" i="1" dirty="0">
              <a:solidFill>
                <a:srgbClr val="FFFFFF"/>
              </a:solidFill>
            </a:endParaRPr>
          </a:p>
        </p:txBody>
      </p:sp>
      <p:sp>
        <p:nvSpPr>
          <p:cNvPr id="11" name="Rectangle 13"/>
          <p:cNvSpPr>
            <a:spLocks noChangeArrowheads="1"/>
          </p:cNvSpPr>
          <p:nvPr/>
        </p:nvSpPr>
        <p:spPr bwMode="auto">
          <a:xfrm>
            <a:off x="4094448"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3</a:t>
            </a:r>
            <a:endParaRPr lang="en-US" sz="2000" i="1" dirty="0">
              <a:solidFill>
                <a:srgbClr val="FFFFFF"/>
              </a:solidFill>
            </a:endParaRPr>
          </a:p>
        </p:txBody>
      </p:sp>
      <p:sp>
        <p:nvSpPr>
          <p:cNvPr id="12" name="Rectangle 13"/>
          <p:cNvSpPr>
            <a:spLocks noChangeArrowheads="1"/>
          </p:cNvSpPr>
          <p:nvPr/>
        </p:nvSpPr>
        <p:spPr bwMode="auto">
          <a:xfrm>
            <a:off x="5729876"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4</a:t>
            </a:r>
            <a:endParaRPr lang="en-US" sz="2000" i="1" dirty="0">
              <a:solidFill>
                <a:srgbClr val="FFFFFF"/>
              </a:solidFill>
            </a:endParaRPr>
          </a:p>
        </p:txBody>
      </p:sp>
      <p:sp>
        <p:nvSpPr>
          <p:cNvPr id="13" name="Rectangle 13"/>
          <p:cNvSpPr>
            <a:spLocks noChangeArrowheads="1"/>
          </p:cNvSpPr>
          <p:nvPr/>
        </p:nvSpPr>
        <p:spPr bwMode="auto">
          <a:xfrm>
            <a:off x="7319800"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5</a:t>
            </a:r>
            <a:endParaRPr lang="en-US" sz="2000" i="1" dirty="0">
              <a:solidFill>
                <a:srgbClr val="FFFFFF"/>
              </a:solidFill>
            </a:endParaRPr>
          </a:p>
        </p:txBody>
      </p:sp>
      <p:sp>
        <p:nvSpPr>
          <p:cNvPr id="15" name="Line 22"/>
          <p:cNvSpPr>
            <a:spLocks noChangeShapeType="1"/>
          </p:cNvSpPr>
          <p:nvPr/>
        </p:nvSpPr>
        <p:spPr bwMode="auto">
          <a:xfrm>
            <a:off x="4572260" y="3704500"/>
            <a:ext cx="1916466"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6" name="Line 22"/>
          <p:cNvSpPr>
            <a:spLocks noChangeShapeType="1"/>
          </p:cNvSpPr>
          <p:nvPr/>
        </p:nvSpPr>
        <p:spPr bwMode="auto">
          <a:xfrm>
            <a:off x="4572260" y="3704500"/>
            <a:ext cx="206264" cy="10073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7" name="Line 22"/>
          <p:cNvSpPr>
            <a:spLocks noChangeShapeType="1"/>
          </p:cNvSpPr>
          <p:nvPr/>
        </p:nvSpPr>
        <p:spPr bwMode="auto">
          <a:xfrm flipH="1">
            <a:off x="3059832" y="3704500"/>
            <a:ext cx="1512428"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0" name="Line 22"/>
          <p:cNvSpPr>
            <a:spLocks noChangeShapeType="1"/>
          </p:cNvSpPr>
          <p:nvPr/>
        </p:nvSpPr>
        <p:spPr bwMode="auto">
          <a:xfrm flipH="1">
            <a:off x="1583668" y="3704500"/>
            <a:ext cx="298859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Tree>
    <p:extLst>
      <p:ext uri="{BB962C8B-B14F-4D97-AF65-F5344CB8AC3E}">
        <p14:creationId xmlns:p14="http://schemas.microsoft.com/office/powerpoint/2010/main" val="356780795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3" name="Content Placeholder 2"/>
          <p:cNvSpPr>
            <a:spLocks noGrp="1"/>
          </p:cNvSpPr>
          <p:nvPr>
            <p:ph idx="1"/>
          </p:nvPr>
        </p:nvSpPr>
        <p:spPr/>
        <p:txBody>
          <a:bodyPr/>
          <a:lstStyle/>
          <a:p>
            <a:r>
              <a:rPr lang="nl-NL" sz="2400" dirty="0"/>
              <a:t>Most </a:t>
            </a:r>
            <a:r>
              <a:rPr lang="nl-NL" sz="2400" dirty="0" err="1"/>
              <a:t>widely</a:t>
            </a:r>
            <a:r>
              <a:rPr lang="nl-NL" sz="2400" dirty="0"/>
              <a:t> </a:t>
            </a:r>
            <a:r>
              <a:rPr lang="nl-NL" sz="2400" dirty="0" err="1"/>
              <a:t>used</a:t>
            </a:r>
            <a:r>
              <a:rPr lang="nl-NL" sz="2400" dirty="0"/>
              <a:t> </a:t>
            </a:r>
            <a:r>
              <a:rPr lang="nl-NL" sz="2400" dirty="0" err="1"/>
              <a:t>discrepancy</a:t>
            </a:r>
            <a:r>
              <a:rPr lang="nl-NL" sz="2400" dirty="0"/>
              <a:t> </a:t>
            </a:r>
            <a:r>
              <a:rPr lang="nl-NL" sz="2400" dirty="0" err="1"/>
              <a:t>function</a:t>
            </a:r>
            <a:r>
              <a:rPr lang="nl-NL" sz="2400" dirty="0"/>
              <a:t> is </a:t>
            </a:r>
            <a:r>
              <a:rPr lang="nl-NL" sz="2400" dirty="0" err="1"/>
              <a:t>the</a:t>
            </a:r>
            <a:r>
              <a:rPr lang="nl-NL" sz="2400" dirty="0"/>
              <a:t> </a:t>
            </a:r>
            <a:r>
              <a:rPr lang="en-US" sz="2400" dirty="0"/>
              <a:t>maximum likelihood (ML) function:</a:t>
            </a:r>
          </a:p>
          <a:p>
            <a:endParaRPr lang="nl-NL" sz="2400" dirty="0"/>
          </a:p>
          <a:p>
            <a:endParaRPr lang="nl-NL" sz="2400" dirty="0"/>
          </a:p>
          <a:p>
            <a:r>
              <a:rPr lang="nl-NL" sz="2400" dirty="0"/>
              <a:t>It </a:t>
            </a:r>
            <a:r>
              <a:rPr lang="nl-NL" sz="2400" dirty="0" err="1"/>
              <a:t>provides</a:t>
            </a:r>
            <a:r>
              <a:rPr lang="nl-NL" sz="2400" dirty="0"/>
              <a:t> ML </a:t>
            </a:r>
            <a:r>
              <a:rPr lang="nl-NL" sz="2400" dirty="0" err="1"/>
              <a:t>estimates</a:t>
            </a:r>
            <a:r>
              <a:rPr lang="nl-NL" sz="2400" dirty="0"/>
              <a:t> of </a:t>
            </a:r>
            <a:r>
              <a:rPr lang="nl-NL" sz="2400" dirty="0" err="1"/>
              <a:t>all</a:t>
            </a:r>
            <a:r>
              <a:rPr lang="nl-NL" sz="2400" dirty="0"/>
              <a:t> model parameters </a:t>
            </a:r>
            <a:r>
              <a:rPr lang="nl-NL" sz="2400" dirty="0" err="1"/>
              <a:t>and</a:t>
            </a:r>
            <a:r>
              <a:rPr lang="nl-NL" sz="2400" dirty="0"/>
              <a:t> a </a:t>
            </a:r>
            <a:r>
              <a:rPr lang="nl-NL" sz="2400" dirty="0" err="1"/>
              <a:t>chi</a:t>
            </a:r>
            <a:r>
              <a:rPr lang="nl-NL" sz="2400" dirty="0"/>
              <a:t>-square </a:t>
            </a:r>
            <a:r>
              <a:rPr lang="nl-NL" sz="2400" dirty="0" err="1"/>
              <a:t>value</a:t>
            </a:r>
            <a:r>
              <a:rPr lang="nl-NL" sz="2400" dirty="0"/>
              <a:t> </a:t>
            </a:r>
            <a:r>
              <a:rPr lang="nl-NL" sz="2400" dirty="0" err="1"/>
              <a:t>that</a:t>
            </a:r>
            <a:r>
              <a:rPr lang="nl-NL" sz="2400" dirty="0"/>
              <a:t> </a:t>
            </a:r>
            <a:r>
              <a:rPr lang="nl-NL" sz="2400" dirty="0" err="1"/>
              <a:t>can</a:t>
            </a:r>
            <a:r>
              <a:rPr lang="nl-NL" sz="2400" dirty="0"/>
              <a:t> </a:t>
            </a:r>
            <a:r>
              <a:rPr lang="nl-NL" sz="2400" dirty="0" err="1"/>
              <a:t>be</a:t>
            </a:r>
            <a:r>
              <a:rPr lang="nl-NL" sz="2400" dirty="0"/>
              <a:t> </a:t>
            </a:r>
            <a:r>
              <a:rPr lang="nl-NL" sz="2400" dirty="0" err="1"/>
              <a:t>used</a:t>
            </a:r>
            <a:r>
              <a:rPr lang="nl-NL" sz="2400" dirty="0"/>
              <a:t> </a:t>
            </a:r>
            <a:r>
              <a:rPr lang="nl-NL" sz="2400" dirty="0" err="1"/>
              <a:t>to</a:t>
            </a:r>
            <a:r>
              <a:rPr lang="nl-NL" sz="2400" dirty="0"/>
              <a:t> test </a:t>
            </a:r>
            <a:r>
              <a:rPr lang="nl-NL" sz="2400" dirty="0" err="1"/>
              <a:t>the</a:t>
            </a:r>
            <a:r>
              <a:rPr lang="nl-NL" sz="2400" dirty="0"/>
              <a:t> exact fit </a:t>
            </a:r>
            <a:r>
              <a:rPr lang="en-US" sz="2400" dirty="0"/>
              <a:t>(i.e., </a:t>
            </a:r>
            <a:r>
              <a:rPr lang="en-US" sz="2400" b="1" dirty="0">
                <a:sym typeface="Symbol"/>
              </a:rPr>
              <a:t></a:t>
            </a:r>
            <a:r>
              <a:rPr lang="en-US" sz="2400" baseline="-25000" dirty="0"/>
              <a:t>population</a:t>
            </a:r>
            <a:r>
              <a:rPr lang="en-US" sz="2400" dirty="0"/>
              <a:t> = </a:t>
            </a:r>
            <a:r>
              <a:rPr lang="en-US" sz="2400" b="1" dirty="0">
                <a:sym typeface="Symbol"/>
              </a:rPr>
              <a:t></a:t>
            </a:r>
            <a:r>
              <a:rPr lang="en-US" sz="2400" baseline="-25000" dirty="0"/>
              <a:t>model</a:t>
            </a:r>
            <a:r>
              <a:rPr lang="en-US" sz="2400" dirty="0"/>
              <a:t>)  </a:t>
            </a:r>
            <a:r>
              <a:rPr lang="nl-NL" sz="2400" dirty="0"/>
              <a:t>of </a:t>
            </a:r>
            <a:r>
              <a:rPr lang="nl-NL" sz="2400" dirty="0" err="1"/>
              <a:t>the</a:t>
            </a:r>
            <a:r>
              <a:rPr lang="nl-NL" sz="2400" dirty="0"/>
              <a:t> model:</a:t>
            </a:r>
          </a:p>
          <a:p>
            <a:endParaRPr lang="en-US" sz="2400"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40</a:t>
            </a:fld>
            <a:endParaRPr lang="en-US">
              <a:solidFill>
                <a:srgbClr val="000000"/>
              </a:solidFill>
            </a:endParaRPr>
          </a:p>
        </p:txBody>
      </p:sp>
      <p:sp>
        <p:nvSpPr>
          <p:cNvPr id="2" name="Rectangle 1"/>
          <p:cNvSpPr/>
          <p:nvPr/>
        </p:nvSpPr>
        <p:spPr>
          <a:xfrm>
            <a:off x="899592" y="5333146"/>
            <a:ext cx="1754006" cy="400110"/>
          </a:xfrm>
          <a:prstGeom prst="rect">
            <a:avLst/>
          </a:prstGeom>
        </p:spPr>
        <p:txBody>
          <a:bodyPr wrap="none">
            <a:spAutoFit/>
          </a:bodyPr>
          <a:lstStyle/>
          <a:p>
            <a:r>
              <a:rPr lang="nl-NL" sz="2000" dirty="0">
                <a:sym typeface="Symbol"/>
              </a:rPr>
              <a:t></a:t>
            </a:r>
            <a:r>
              <a:rPr lang="nl-NL" sz="2000" baseline="30000" dirty="0"/>
              <a:t>2</a:t>
            </a:r>
            <a:r>
              <a:rPr lang="nl-NL" sz="2000" dirty="0"/>
              <a:t> = (N - 1) F</a:t>
            </a:r>
            <a:r>
              <a:rPr lang="nl-NL" sz="2000" baseline="-25000" dirty="0"/>
              <a:t>ML</a:t>
            </a:r>
            <a:r>
              <a:rPr lang="nl-NL" sz="2000" dirty="0"/>
              <a:t> </a:t>
            </a:r>
            <a:endParaRPr lang="en-US" sz="2000" dirty="0"/>
          </a:p>
        </p:txBody>
      </p:sp>
      <mc:AlternateContent xmlns:mc="http://schemas.openxmlformats.org/markup-compatibility/2006" xmlns:a14="http://schemas.microsoft.com/office/drawing/2010/main">
        <mc:Choice Requires="a14">
          <p:sp>
            <p:nvSpPr>
              <p:cNvPr id="4" name="Rectangle 3"/>
              <p:cNvSpPr/>
              <p:nvPr/>
            </p:nvSpPr>
            <p:spPr>
              <a:xfrm>
                <a:off x="899592" y="2924944"/>
                <a:ext cx="7632848" cy="407291"/>
              </a:xfrm>
              <a:prstGeom prst="rect">
                <a:avLst/>
              </a:prstGeom>
            </p:spPr>
            <p:txBody>
              <a:bodyPr wrap="square">
                <a:spAutoFit/>
              </a:bodyPr>
              <a:lstStyle/>
              <a:p>
                <a:r>
                  <a:rPr lang="nl-NL" sz="2000" dirty="0"/>
                  <a:t>F</a:t>
                </a:r>
                <a:r>
                  <a:rPr lang="nl-NL" sz="2000" baseline="-25000" dirty="0"/>
                  <a:t>ML</a:t>
                </a:r>
                <a:r>
                  <a:rPr lang="nl-NL" sz="2000" dirty="0"/>
                  <a:t>(</a:t>
                </a:r>
                <a:r>
                  <a:rPr lang="en-US" sz="2000" b="1" dirty="0">
                    <a:sym typeface="Symbol"/>
                  </a:rPr>
                  <a:t></a:t>
                </a:r>
                <a:r>
                  <a:rPr lang="en-US" sz="2000" baseline="-25000" dirty="0"/>
                  <a:t>sample</a:t>
                </a:r>
                <a:r>
                  <a:rPr lang="nl-NL" sz="2000" dirty="0"/>
                  <a:t>,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a:sym typeface="Symbol"/>
                          </a:rPr>
                          <m:t></m:t>
                        </m:r>
                      </m:e>
                    </m:acc>
                  </m:oMath>
                </a14:m>
                <a:r>
                  <a:rPr lang="en-US" sz="2000" baseline="-25000" dirty="0"/>
                  <a:t>model</a:t>
                </a:r>
                <a:r>
                  <a:rPr lang="nl-NL" sz="2000" dirty="0"/>
                  <a:t>) = log|</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a:sym typeface="Symbol"/>
                          </a:rPr>
                          <m:t></m:t>
                        </m:r>
                      </m:e>
                    </m:acc>
                  </m:oMath>
                </a14:m>
                <a:r>
                  <a:rPr lang="en-US" sz="2000" baseline="-25000" dirty="0"/>
                  <a:t>model</a:t>
                </a:r>
                <a:r>
                  <a:rPr lang="nl-NL" sz="2000" dirty="0"/>
                  <a:t>| ‑ log|</a:t>
                </a:r>
                <a:r>
                  <a:rPr lang="en-US" sz="2000" b="1" dirty="0">
                    <a:sym typeface="Symbol"/>
                  </a:rPr>
                  <a:t></a:t>
                </a:r>
                <a:r>
                  <a:rPr lang="en-US" sz="2000" baseline="-25000" dirty="0"/>
                  <a:t>sample</a:t>
                </a:r>
                <a:r>
                  <a:rPr lang="nl-NL" sz="2000" dirty="0"/>
                  <a:t>| + </a:t>
                </a:r>
                <a:r>
                  <a:rPr lang="nl-NL" sz="2000" dirty="0" err="1"/>
                  <a:t>trace</a:t>
                </a:r>
                <a:r>
                  <a:rPr lang="nl-NL" sz="2000" dirty="0"/>
                  <a:t>(</a:t>
                </a:r>
                <a:r>
                  <a:rPr lang="en-US" sz="2000" b="1" dirty="0">
                    <a:sym typeface="Symbol"/>
                  </a:rPr>
                  <a:t></a:t>
                </a:r>
                <a:r>
                  <a:rPr lang="en-US" sz="2000" baseline="-25000" dirty="0"/>
                  <a:t>sample</a:t>
                </a:r>
                <a:r>
                  <a:rPr lang="en-US" sz="2000" dirty="0"/>
                  <a:t>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a:sym typeface="Symbol"/>
                          </a:rPr>
                          <m:t></m:t>
                        </m:r>
                      </m:e>
                    </m:acc>
                  </m:oMath>
                </a14:m>
                <a:r>
                  <a:rPr lang="en-US" sz="2000" baseline="-25000" dirty="0"/>
                  <a:t>model</a:t>
                </a:r>
                <a:r>
                  <a:rPr lang="nl-NL" sz="2000" baseline="30000" dirty="0"/>
                  <a:t>‑1</a:t>
                </a:r>
                <a:r>
                  <a:rPr lang="nl-NL" sz="2000" dirty="0"/>
                  <a:t>) ‑ </a:t>
                </a:r>
                <a:r>
                  <a:rPr lang="nl-NL" sz="2000" i="1" dirty="0"/>
                  <a:t>p</a:t>
                </a:r>
                <a:r>
                  <a:rPr lang="nl-NL" sz="2000" dirty="0"/>
                  <a:t> , </a:t>
                </a:r>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899592" y="2924944"/>
                <a:ext cx="7632848" cy="407291"/>
              </a:xfrm>
              <a:prstGeom prst="rect">
                <a:avLst/>
              </a:prstGeom>
              <a:blipFill rotWithShape="1">
                <a:blip r:embed="rId3"/>
                <a:stretch>
                  <a:fillRect l="-879" t="-8955" r="-799" b="-26866"/>
                </a:stretch>
              </a:blipFill>
            </p:spPr>
            <p:txBody>
              <a:bodyPr/>
              <a:lstStyle/>
              <a:p>
                <a:r>
                  <a:rPr lang="en-US">
                    <a:noFill/>
                  </a:rPr>
                  <a:t> </a:t>
                </a:r>
              </a:p>
            </p:txBody>
          </p:sp>
        </mc:Fallback>
      </mc:AlternateContent>
    </p:spTree>
    <p:extLst>
      <p:ext uri="{BB962C8B-B14F-4D97-AF65-F5344CB8AC3E}">
        <p14:creationId xmlns:p14="http://schemas.microsoft.com/office/powerpoint/2010/main" val="632994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3" name="Content Placeholder 2"/>
          <p:cNvSpPr>
            <a:spLocks noGrp="1"/>
          </p:cNvSpPr>
          <p:nvPr>
            <p:ph idx="1"/>
          </p:nvPr>
        </p:nvSpPr>
        <p:spPr/>
        <p:txBody>
          <a:bodyPr/>
          <a:lstStyle/>
          <a:p>
            <a:r>
              <a:rPr lang="nl-NL" sz="2400" dirty="0"/>
              <a:t>Chi-square test </a:t>
            </a:r>
            <a:r>
              <a:rPr lang="nl-NL" sz="2400" dirty="0" err="1"/>
              <a:t>for</a:t>
            </a:r>
            <a:r>
              <a:rPr lang="nl-NL" sz="2400" dirty="0"/>
              <a:t> exact fit </a:t>
            </a:r>
          </a:p>
          <a:p>
            <a:pPr lvl="1"/>
            <a:r>
              <a:rPr lang="en-US" dirty="0"/>
              <a:t>H0: </a:t>
            </a:r>
            <a:r>
              <a:rPr lang="en-US" b="1" dirty="0">
                <a:sym typeface="Symbol"/>
              </a:rPr>
              <a:t></a:t>
            </a:r>
            <a:r>
              <a:rPr lang="en-US" baseline="-25000" dirty="0"/>
              <a:t>population</a:t>
            </a:r>
            <a:r>
              <a:rPr lang="en-US" dirty="0"/>
              <a:t> = </a:t>
            </a:r>
            <a:r>
              <a:rPr lang="en-US" b="1" dirty="0">
                <a:sym typeface="Symbol"/>
              </a:rPr>
              <a:t></a:t>
            </a:r>
            <a:r>
              <a:rPr lang="en-US" baseline="-25000" dirty="0"/>
              <a:t>model</a:t>
            </a:r>
            <a:endParaRPr lang="nl-NL" dirty="0"/>
          </a:p>
          <a:p>
            <a:pPr lvl="1"/>
            <a:r>
              <a:rPr lang="nl-NL" dirty="0"/>
              <a:t>HA: </a:t>
            </a:r>
            <a:r>
              <a:rPr lang="en-US" b="1" dirty="0">
                <a:sym typeface="Symbol"/>
              </a:rPr>
              <a:t></a:t>
            </a:r>
            <a:r>
              <a:rPr lang="en-US" baseline="-25000" dirty="0"/>
              <a:t>population</a:t>
            </a:r>
            <a:r>
              <a:rPr lang="en-US" dirty="0"/>
              <a:t> ≠ </a:t>
            </a:r>
            <a:r>
              <a:rPr lang="en-US" b="1" dirty="0">
                <a:sym typeface="Symbol"/>
              </a:rPr>
              <a:t></a:t>
            </a:r>
            <a:r>
              <a:rPr lang="en-US" baseline="-25000" dirty="0"/>
              <a:t>model</a:t>
            </a:r>
          </a:p>
          <a:p>
            <a:endParaRPr lang="nl-NL" sz="1600" baseline="-25000" dirty="0"/>
          </a:p>
          <a:p>
            <a:r>
              <a:rPr lang="nl-NL" sz="2400" dirty="0" err="1"/>
              <a:t>So</a:t>
            </a:r>
            <a:r>
              <a:rPr lang="nl-NL" sz="2400" dirty="0"/>
              <a:t>, </a:t>
            </a:r>
            <a:r>
              <a:rPr lang="nl-NL" sz="2400" dirty="0" err="1"/>
              <a:t>when</a:t>
            </a:r>
            <a:r>
              <a:rPr lang="nl-NL" sz="2400" dirty="0"/>
              <a:t> </a:t>
            </a:r>
            <a:r>
              <a:rPr lang="nl-NL" sz="2400" dirty="0" err="1"/>
              <a:t>the</a:t>
            </a:r>
            <a:r>
              <a:rPr lang="nl-NL" sz="2400" dirty="0"/>
              <a:t> </a:t>
            </a:r>
            <a:r>
              <a:rPr lang="nl-NL" sz="2400" dirty="0" err="1"/>
              <a:t>chi</a:t>
            </a:r>
            <a:r>
              <a:rPr lang="nl-NL" sz="2400" dirty="0"/>
              <a:t>-square test is significant we </a:t>
            </a:r>
            <a:r>
              <a:rPr lang="nl-NL" sz="2400" dirty="0" err="1"/>
              <a:t>reject</a:t>
            </a:r>
            <a:r>
              <a:rPr lang="nl-NL" sz="2400" dirty="0"/>
              <a:t> H0 (</a:t>
            </a:r>
            <a:r>
              <a:rPr lang="nl-NL" sz="2400" dirty="0" err="1"/>
              <a:t>and</a:t>
            </a:r>
            <a:r>
              <a:rPr lang="nl-NL" sz="2400" dirty="0"/>
              <a:t> </a:t>
            </a:r>
            <a:r>
              <a:rPr lang="nl-NL" sz="2400" dirty="0" err="1"/>
              <a:t>thus</a:t>
            </a:r>
            <a:r>
              <a:rPr lang="nl-NL" sz="2400" dirty="0"/>
              <a:t> </a:t>
            </a:r>
            <a:r>
              <a:rPr lang="nl-NL" sz="2400" dirty="0" err="1"/>
              <a:t>the</a:t>
            </a:r>
            <a:r>
              <a:rPr lang="nl-NL" sz="2400" dirty="0"/>
              <a:t> model)</a:t>
            </a:r>
            <a:endParaRPr lang="en-US" sz="2400" dirty="0"/>
          </a:p>
          <a:p>
            <a:r>
              <a:rPr lang="nl-NL" sz="2400" dirty="0"/>
              <a:t>But… we </a:t>
            </a:r>
            <a:r>
              <a:rPr lang="nl-NL" sz="2400" dirty="0" err="1"/>
              <a:t>specify</a:t>
            </a:r>
            <a:r>
              <a:rPr lang="nl-NL" sz="2400" dirty="0"/>
              <a:t> a model </a:t>
            </a:r>
            <a:r>
              <a:rPr lang="nl-NL" sz="2400" dirty="0" err="1"/>
              <a:t>that</a:t>
            </a:r>
            <a:r>
              <a:rPr lang="nl-NL" sz="2400" dirty="0"/>
              <a:t> we </a:t>
            </a:r>
            <a:r>
              <a:rPr lang="nl-NL" sz="2400" dirty="0" err="1"/>
              <a:t>expect</a:t>
            </a:r>
            <a:r>
              <a:rPr lang="nl-NL" sz="2400" dirty="0"/>
              <a:t> </a:t>
            </a:r>
            <a:r>
              <a:rPr lang="nl-NL" sz="2400" dirty="0" err="1"/>
              <a:t>to</a:t>
            </a:r>
            <a:r>
              <a:rPr lang="nl-NL" sz="2400" dirty="0"/>
              <a:t> </a:t>
            </a:r>
            <a:r>
              <a:rPr lang="nl-NL" sz="2400" dirty="0" err="1"/>
              <a:t>be</a:t>
            </a:r>
            <a:r>
              <a:rPr lang="nl-NL" sz="2400" dirty="0"/>
              <a:t> a </a:t>
            </a:r>
            <a:r>
              <a:rPr lang="nl-NL" sz="2400" dirty="0" err="1"/>
              <a:t>good</a:t>
            </a:r>
            <a:r>
              <a:rPr lang="nl-NL" sz="2400" dirty="0"/>
              <a:t> (</a:t>
            </a:r>
            <a:r>
              <a:rPr lang="nl-NL" sz="2400" dirty="0" err="1"/>
              <a:t>true</a:t>
            </a:r>
            <a:r>
              <a:rPr lang="nl-NL" sz="2400" dirty="0"/>
              <a:t>) model, we </a:t>
            </a:r>
            <a:r>
              <a:rPr lang="nl-NL" sz="2400" dirty="0" err="1"/>
              <a:t>thus</a:t>
            </a:r>
            <a:r>
              <a:rPr lang="nl-NL" sz="2400" dirty="0"/>
              <a:t> do </a:t>
            </a:r>
            <a:r>
              <a:rPr lang="nl-NL" sz="2400" dirty="0" err="1"/>
              <a:t>not</a:t>
            </a:r>
            <a:r>
              <a:rPr lang="nl-NL" sz="2400" dirty="0"/>
              <a:t> </a:t>
            </a:r>
            <a:r>
              <a:rPr lang="nl-NL" sz="2400" dirty="0" err="1"/>
              <a:t>whish</a:t>
            </a:r>
            <a:r>
              <a:rPr lang="nl-NL" sz="2400" dirty="0"/>
              <a:t> </a:t>
            </a:r>
            <a:r>
              <a:rPr lang="nl-NL" sz="2400" dirty="0" err="1"/>
              <a:t>to</a:t>
            </a:r>
            <a:r>
              <a:rPr lang="nl-NL" sz="2400" dirty="0"/>
              <a:t> </a:t>
            </a:r>
            <a:r>
              <a:rPr lang="nl-NL" sz="2400" dirty="0" err="1"/>
              <a:t>reject</a:t>
            </a:r>
            <a:r>
              <a:rPr lang="nl-NL" sz="2400" dirty="0"/>
              <a:t> H0…</a:t>
            </a:r>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3999691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3" name="Content Placeholder 2"/>
          <p:cNvSpPr>
            <a:spLocks noGrp="1"/>
          </p:cNvSpPr>
          <p:nvPr>
            <p:ph idx="1"/>
          </p:nvPr>
        </p:nvSpPr>
        <p:spPr>
          <a:xfrm>
            <a:off x="900113" y="1752600"/>
            <a:ext cx="7344295" cy="4267200"/>
          </a:xfrm>
        </p:spPr>
        <p:txBody>
          <a:bodyPr/>
          <a:lstStyle/>
          <a:p>
            <a:pPr marL="0" indent="0">
              <a:buNone/>
            </a:pPr>
            <a:r>
              <a:rPr lang="nl-NL" sz="2400" b="1" dirty="0"/>
              <a:t>Practical </a:t>
            </a:r>
            <a:r>
              <a:rPr lang="nl-NL" sz="2400" b="1" dirty="0" err="1"/>
              <a:t>problems</a:t>
            </a:r>
            <a:r>
              <a:rPr lang="nl-NL" sz="2400" b="1" dirty="0"/>
              <a:t> </a:t>
            </a:r>
            <a:r>
              <a:rPr lang="nl-NL" sz="2400" b="1" dirty="0" err="1"/>
              <a:t>with</a:t>
            </a:r>
            <a:r>
              <a:rPr lang="nl-NL" sz="2400" b="1" dirty="0"/>
              <a:t> </a:t>
            </a:r>
            <a:r>
              <a:rPr lang="nl-NL" sz="2400" b="1" dirty="0" err="1"/>
              <a:t>the</a:t>
            </a:r>
            <a:r>
              <a:rPr lang="nl-NL" sz="2400" b="1" dirty="0"/>
              <a:t> </a:t>
            </a:r>
            <a:r>
              <a:rPr lang="nl-NL" sz="2400" b="1" dirty="0" err="1"/>
              <a:t>chi</a:t>
            </a:r>
            <a:r>
              <a:rPr lang="nl-NL" sz="2400" b="1" dirty="0"/>
              <a:t>-square test of exact fit</a:t>
            </a:r>
          </a:p>
          <a:p>
            <a:pPr eaLnBrk="1" hangingPunct="1">
              <a:spcBef>
                <a:spcPct val="30000"/>
              </a:spcBef>
            </a:pPr>
            <a:endParaRPr lang="en-US" altLang="ja-JP" sz="2400" dirty="0">
              <a:ea typeface="ＭＳ Ｐゴシック" pitchFamily="28" charset="-128"/>
            </a:endParaRPr>
          </a:p>
          <a:p>
            <a:pPr eaLnBrk="1" hangingPunct="1">
              <a:spcBef>
                <a:spcPct val="30000"/>
              </a:spcBef>
            </a:pPr>
            <a:r>
              <a:rPr lang="en-US" altLang="ja-JP" sz="2400" dirty="0">
                <a:ea typeface="ＭＳ Ｐゴシック" pitchFamily="28" charset="-128"/>
              </a:rPr>
              <a:t>With large </a:t>
            </a:r>
            <a:r>
              <a:rPr lang="en-US" altLang="ja-JP" sz="2400" i="1" dirty="0">
                <a:ea typeface="ＭＳ Ｐゴシック" pitchFamily="28" charset="-128"/>
              </a:rPr>
              <a:t>N, </a:t>
            </a:r>
            <a:r>
              <a:rPr lang="en-US" altLang="ja-JP" sz="2400" dirty="0">
                <a:ea typeface="ＭＳ Ｐゴシック" pitchFamily="28" charset="-128"/>
              </a:rPr>
              <a:t>it</a:t>
            </a:r>
            <a:r>
              <a:rPr lang="en-US" altLang="ja-JP" sz="2400" i="1" dirty="0">
                <a:ea typeface="ＭＳ Ｐゴシック" pitchFamily="28" charset="-128"/>
              </a:rPr>
              <a:t> becomes significant very easily</a:t>
            </a:r>
            <a:r>
              <a:rPr lang="en-US" altLang="ja-JP" sz="2400" dirty="0">
                <a:ea typeface="ＭＳ Ｐゴシック" pitchFamily="28" charset="-128"/>
              </a:rPr>
              <a:t>, even when there is only a small divergence between model and data (large </a:t>
            </a:r>
            <a:r>
              <a:rPr lang="en-US" altLang="ja-JP" sz="2400" i="1" dirty="0">
                <a:ea typeface="ＭＳ Ｐゴシック" pitchFamily="28" charset="-128"/>
              </a:rPr>
              <a:t>N</a:t>
            </a:r>
            <a:r>
              <a:rPr lang="en-US" altLang="ja-JP" sz="2400" dirty="0">
                <a:ea typeface="ＭＳ Ｐゴシック" pitchFamily="28" charset="-128"/>
              </a:rPr>
              <a:t> is needed in CFA, because otherwise parameter estimates are unstable).</a:t>
            </a:r>
          </a:p>
          <a:p>
            <a:pPr eaLnBrk="1" hangingPunct="1">
              <a:spcBef>
                <a:spcPct val="30000"/>
              </a:spcBef>
            </a:pPr>
            <a:r>
              <a:rPr lang="nl-NL" altLang="ja-JP" sz="2400" dirty="0">
                <a:ea typeface="ＭＳ Ｐゴシック" pitchFamily="28" charset="-128"/>
              </a:rPr>
              <a:t>The hypothesis of </a:t>
            </a:r>
            <a:r>
              <a:rPr lang="nl-NL" altLang="ja-JP" sz="2400" i="1" dirty="0">
                <a:ea typeface="ＭＳ Ｐゴシック" pitchFamily="28" charset="-128"/>
              </a:rPr>
              <a:t>exact </a:t>
            </a:r>
            <a:r>
              <a:rPr lang="nl-NL" altLang="ja-JP" sz="2400" dirty="0">
                <a:ea typeface="ＭＳ Ｐゴシック" pitchFamily="28" charset="-128"/>
              </a:rPr>
              <a:t>fit </a:t>
            </a:r>
            <a:r>
              <a:rPr lang="nl-NL" altLang="ja-JP" sz="2400" dirty="0" err="1">
                <a:ea typeface="ＭＳ Ｐゴシック" pitchFamily="28" charset="-128"/>
              </a:rPr>
              <a:t>may</a:t>
            </a:r>
            <a:r>
              <a:rPr lang="nl-NL" altLang="ja-JP" sz="2400" dirty="0">
                <a:ea typeface="ＭＳ Ｐゴシック" pitchFamily="28" charset="-128"/>
              </a:rPr>
              <a:t> </a:t>
            </a:r>
            <a:r>
              <a:rPr lang="nl-NL" altLang="ja-JP" sz="2400" dirty="0" err="1">
                <a:ea typeface="ＭＳ Ｐゴシック" pitchFamily="28" charset="-128"/>
              </a:rPr>
              <a:t>not</a:t>
            </a:r>
            <a:r>
              <a:rPr lang="nl-NL" altLang="ja-JP" sz="2400" dirty="0">
                <a:ea typeface="ＭＳ Ｐゴシック" pitchFamily="28" charset="-128"/>
              </a:rPr>
              <a:t> </a:t>
            </a:r>
            <a:r>
              <a:rPr lang="nl-NL" altLang="ja-JP" sz="2400" dirty="0" err="1">
                <a:ea typeface="ＭＳ Ｐゴシック" pitchFamily="28" charset="-128"/>
              </a:rPr>
              <a:t>be</a:t>
            </a:r>
            <a:r>
              <a:rPr lang="nl-NL" altLang="ja-JP" sz="2400" dirty="0">
                <a:ea typeface="ＭＳ Ｐゴシック" pitchFamily="28" charset="-128"/>
              </a:rPr>
              <a:t> of interest.</a:t>
            </a:r>
            <a:endParaRPr lang="en-US" altLang="ja-JP" sz="2400" i="1" dirty="0">
              <a:ea typeface="ＭＳ Ｐゴシック" pitchFamily="28" charset="-128"/>
            </a:endParaRPr>
          </a:p>
          <a:p>
            <a:pPr eaLnBrk="1" hangingPunct="1">
              <a:spcBef>
                <a:spcPct val="30000"/>
              </a:spcBef>
            </a:pPr>
            <a:r>
              <a:rPr lang="en-US" altLang="ja-JP" sz="2400" dirty="0">
                <a:ea typeface="ＭＳ Ｐゴシック" pitchFamily="28" charset="-128"/>
              </a:rPr>
              <a:t>Therefore, also look at </a:t>
            </a:r>
            <a:r>
              <a:rPr lang="en-US" altLang="ja-JP" sz="2400" i="1" dirty="0">
                <a:ea typeface="ＭＳ Ｐゴシック" pitchFamily="28" charset="-128"/>
              </a:rPr>
              <a:t>descriptive goodness-of-fit measures</a:t>
            </a:r>
            <a:r>
              <a:rPr lang="en-US" altLang="ja-JP" sz="2400" dirty="0">
                <a:ea typeface="ＭＳ Ｐゴシック" pitchFamily="28" charset="-128"/>
              </a:rPr>
              <a:t>: these show in different ways </a:t>
            </a:r>
            <a:r>
              <a:rPr lang="en-US" altLang="ja-JP" sz="2400" i="1" dirty="0">
                <a:ea typeface="ＭＳ Ｐゴシック" pitchFamily="28" charset="-128"/>
              </a:rPr>
              <a:t>the extent to which </a:t>
            </a:r>
            <a:r>
              <a:rPr lang="en-US" altLang="ja-JP" sz="2400" dirty="0">
                <a:ea typeface="ＭＳ Ｐゴシック" pitchFamily="28" charset="-128"/>
              </a:rPr>
              <a:t>data agree with the model.</a:t>
            </a:r>
            <a:endParaRPr lang="en-US" sz="2400" dirty="0"/>
          </a:p>
          <a:p>
            <a:endParaRPr lang="nl-NL" sz="2400" dirty="0"/>
          </a:p>
          <a:p>
            <a:endParaRPr lang="nl-NL" sz="2400" dirty="0"/>
          </a:p>
          <a:p>
            <a:endParaRPr lang="en-US" sz="2400"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42</a:t>
            </a:fld>
            <a:endParaRPr lang="en-US">
              <a:solidFill>
                <a:srgbClr val="000000"/>
              </a:solidFill>
            </a:endParaRPr>
          </a:p>
        </p:txBody>
      </p:sp>
    </p:spTree>
    <p:extLst>
      <p:ext uri="{BB962C8B-B14F-4D97-AF65-F5344CB8AC3E}">
        <p14:creationId xmlns:p14="http://schemas.microsoft.com/office/powerpoint/2010/main" val="2400160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3" name="Content Placeholder 2"/>
          <p:cNvSpPr>
            <a:spLocks noGrp="1"/>
          </p:cNvSpPr>
          <p:nvPr>
            <p:ph idx="1"/>
          </p:nvPr>
        </p:nvSpPr>
        <p:spPr>
          <a:xfrm>
            <a:off x="900113" y="1752600"/>
            <a:ext cx="7344295" cy="4267200"/>
          </a:xfrm>
        </p:spPr>
        <p:txBody>
          <a:bodyPr/>
          <a:lstStyle/>
          <a:p>
            <a:pPr marL="0" indent="0">
              <a:buNone/>
            </a:pPr>
            <a:r>
              <a:rPr lang="nl-NL" sz="2400" b="1" dirty="0" err="1"/>
              <a:t>Descriptive</a:t>
            </a:r>
            <a:r>
              <a:rPr lang="nl-NL" sz="2400" b="1" dirty="0"/>
              <a:t> </a:t>
            </a:r>
            <a:r>
              <a:rPr lang="nl-NL" sz="2400" b="1" dirty="0" err="1"/>
              <a:t>goodness</a:t>
            </a:r>
            <a:r>
              <a:rPr lang="nl-NL" sz="2400" b="1" dirty="0"/>
              <a:t>-of-fit </a:t>
            </a:r>
            <a:r>
              <a:rPr lang="nl-NL" sz="2400" b="1" dirty="0" err="1"/>
              <a:t>measures</a:t>
            </a:r>
            <a:r>
              <a:rPr lang="nl-NL" sz="2400" b="1" dirty="0"/>
              <a:t>: </a:t>
            </a:r>
            <a:r>
              <a:rPr lang="nl-NL" sz="2400" b="1" dirty="0" err="1"/>
              <a:t>approximate</a:t>
            </a:r>
            <a:r>
              <a:rPr lang="nl-NL" sz="2400" b="1" dirty="0"/>
              <a:t> fit</a:t>
            </a:r>
          </a:p>
          <a:p>
            <a:pPr eaLnBrk="1" hangingPunct="1">
              <a:spcBef>
                <a:spcPct val="30000"/>
              </a:spcBef>
            </a:pPr>
            <a:endParaRPr lang="en-US" altLang="ja-JP" sz="1800" dirty="0">
              <a:ea typeface="ＭＳ Ｐゴシック" pitchFamily="28" charset="-128"/>
            </a:endParaRPr>
          </a:p>
          <a:p>
            <a:r>
              <a:rPr lang="en-US" sz="2400" i="1" dirty="0"/>
              <a:t>RMSEA (root mean square error of approximation).</a:t>
            </a:r>
            <a:r>
              <a:rPr lang="en-US" sz="2400" dirty="0"/>
              <a:t> </a:t>
            </a:r>
          </a:p>
          <a:p>
            <a:endParaRPr lang="en-US" sz="2400" dirty="0"/>
          </a:p>
          <a:p>
            <a:endParaRPr lang="nl-NL" sz="2400" dirty="0"/>
          </a:p>
          <a:p>
            <a:endParaRPr lang="en-US" sz="2000" dirty="0"/>
          </a:p>
          <a:p>
            <a:pPr>
              <a:buFont typeface="Wingdings" panose="05000000000000000000" pitchFamily="2" charset="2"/>
              <a:buChar char="Ø"/>
            </a:pPr>
            <a:r>
              <a:rPr lang="en-US" sz="2400" dirty="0"/>
              <a:t>Value smaller than 0.05 indicates good fit; between .05 and .08 adequate fit, and above .10 poor fit.</a:t>
            </a:r>
            <a:endParaRPr lang="nl-NL" sz="2400" dirty="0"/>
          </a:p>
          <a:p>
            <a:endParaRPr lang="nl-NL" sz="2400" dirty="0"/>
          </a:p>
          <a:p>
            <a:endParaRPr lang="en-US" sz="2400"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43</a:t>
            </a:fld>
            <a:endParaRPr lang="en-US" dirty="0">
              <a:solidFill>
                <a:srgbClr val="000000"/>
              </a:solidFill>
            </a:endParaRPr>
          </a:p>
        </p:txBody>
      </p:sp>
      <mc:AlternateContent xmlns:mc="http://schemas.openxmlformats.org/markup-compatibility/2006" xmlns:a14="http://schemas.microsoft.com/office/drawing/2010/main">
        <mc:Choice Requires="a14">
          <p:sp>
            <p:nvSpPr>
              <p:cNvPr id="2" name="Rectangle 1"/>
              <p:cNvSpPr/>
              <p:nvPr/>
            </p:nvSpPr>
            <p:spPr>
              <a:xfrm>
                <a:off x="1475656" y="3454405"/>
                <a:ext cx="309937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RMSEA</m:t>
                      </m:r>
                      <m:r>
                        <a:rPr lang="en-US" i="1">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a:rPr>
                                <m:t>max</m:t>
                              </m:r>
                              <m:r>
                                <a:rPr lang="en-US" i="1">
                                  <a:latin typeface="Cambria Math"/>
                                </a:rPr>
                                <m:t>⁡(0,  </m:t>
                              </m:r>
                              <m:sSup>
                                <m:sSupPr>
                                  <m:ctrlPr>
                                    <a:rPr lang="en-US" i="1">
                                      <a:latin typeface="Cambria Math" panose="02040503050406030204" pitchFamily="18" charset="0"/>
                                    </a:rPr>
                                  </m:ctrlPr>
                                </m:sSupPr>
                                <m:e>
                                  <m:r>
                                    <m:rPr>
                                      <m:sty m:val="p"/>
                                    </m:rPr>
                                    <a:rPr lang="el-GR">
                                      <a:latin typeface="Cambria Math"/>
                                    </a:rPr>
                                    <m:t>χ</m:t>
                                  </m:r>
                                </m:e>
                                <m:sup>
                                  <m:r>
                                    <a:rPr lang="en-US" i="1">
                                      <a:latin typeface="Cambria Math"/>
                                    </a:rPr>
                                    <m:t>2</m:t>
                                  </m:r>
                                </m:sup>
                              </m:sSup>
                              <m:r>
                                <a:rPr lang="en-US" i="1">
                                  <a:latin typeface="Cambria Math"/>
                                </a:rPr>
                                <m:t>−</m:t>
                              </m:r>
                              <m:r>
                                <a:rPr lang="en-US" i="1">
                                  <a:latin typeface="Cambria Math"/>
                                </a:rPr>
                                <m:t>𝑑𝑓</m:t>
                              </m:r>
                              <m:r>
                                <a:rPr lang="en-US" i="1">
                                  <a:latin typeface="Cambria Math"/>
                                </a:rPr>
                                <m:t>)</m:t>
                              </m:r>
                            </m:num>
                            <m:den>
                              <m:r>
                                <a:rPr lang="en-US" i="1">
                                  <a:latin typeface="Cambria Math"/>
                                </a:rPr>
                                <m:t>𝑑𝑓</m:t>
                              </m:r>
                              <m:r>
                                <a:rPr lang="en-US" i="1">
                                  <a:latin typeface="Cambria Math"/>
                                </a:rPr>
                                <m:t>(</m:t>
                              </m:r>
                              <m:r>
                                <a:rPr lang="en-US" i="1">
                                  <a:latin typeface="Cambria Math"/>
                                </a:rPr>
                                <m:t>𝑁</m:t>
                              </m:r>
                              <m:r>
                                <a:rPr lang="en-US" i="1">
                                  <a:latin typeface="Cambria Math"/>
                                </a:rPr>
                                <m:t>−1)</m:t>
                              </m:r>
                            </m:den>
                          </m:f>
                        </m:e>
                      </m:ra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475656" y="3454405"/>
                <a:ext cx="3099375" cy="910699"/>
              </a:xfrm>
              <a:prstGeom prst="rect">
                <a:avLst/>
              </a:prstGeom>
              <a:blipFill rotWithShape="1">
                <a:blip r:embed="rId3"/>
                <a:stretch>
                  <a:fillRect/>
                </a:stretch>
              </a:blipFill>
            </p:spPr>
            <p:txBody>
              <a:bodyPr/>
              <a:lstStyle/>
              <a:p>
                <a:r>
                  <a:rPr lang="en-US">
                    <a:noFill/>
                  </a:rPr>
                  <a:t> </a:t>
                </a:r>
              </a:p>
            </p:txBody>
          </p:sp>
        </mc:Fallback>
      </mc:AlternateContent>
      <p:sp>
        <p:nvSpPr>
          <p:cNvPr id="4" name="Rectangle 3"/>
          <p:cNvSpPr/>
          <p:nvPr/>
        </p:nvSpPr>
        <p:spPr>
          <a:xfrm>
            <a:off x="5940152" y="3441774"/>
            <a:ext cx="2448272" cy="923330"/>
          </a:xfrm>
          <a:prstGeom prst="rect">
            <a:avLst/>
          </a:prstGeom>
          <a:ln>
            <a:solidFill>
              <a:srgbClr val="FF0000"/>
            </a:solidFill>
          </a:ln>
        </p:spPr>
        <p:txBody>
          <a:bodyPr wrap="square">
            <a:spAutoFit/>
          </a:bodyPr>
          <a:lstStyle/>
          <a:p>
            <a:r>
              <a:rPr lang="en-US" dirty="0"/>
              <a:t>“</a:t>
            </a:r>
            <a:r>
              <a:rPr lang="en-US" dirty="0" err="1"/>
              <a:t>Baddness</a:t>
            </a:r>
            <a:r>
              <a:rPr lang="en-US" dirty="0"/>
              <a:t> of fit index” : Measures the degree of misfit per </a:t>
            </a:r>
            <a:r>
              <a:rPr lang="en-US" i="1" dirty="0" err="1"/>
              <a:t>df</a:t>
            </a:r>
            <a:r>
              <a:rPr lang="en-US" dirty="0"/>
              <a:t> </a:t>
            </a:r>
          </a:p>
        </p:txBody>
      </p:sp>
      <p:sp>
        <p:nvSpPr>
          <p:cNvPr id="6" name="Rectangle 5"/>
          <p:cNvSpPr/>
          <p:nvPr/>
        </p:nvSpPr>
        <p:spPr>
          <a:xfrm>
            <a:off x="971600" y="6381328"/>
            <a:ext cx="6424946" cy="369332"/>
          </a:xfrm>
          <a:prstGeom prst="rect">
            <a:avLst/>
          </a:prstGeom>
        </p:spPr>
        <p:txBody>
          <a:bodyPr wrap="square">
            <a:spAutoFit/>
          </a:bodyPr>
          <a:lstStyle/>
          <a:p>
            <a:r>
              <a:rPr lang="en-US" dirty="0"/>
              <a:t>Steiger &amp; Lindt, 1980; </a:t>
            </a:r>
            <a:r>
              <a:rPr lang="en-US" dirty="0" err="1"/>
              <a:t>Schermmeleh</a:t>
            </a:r>
            <a:r>
              <a:rPr lang="en-US" dirty="0"/>
              <a:t>-Engel &amp; Moosbrugger, 2003</a:t>
            </a:r>
          </a:p>
        </p:txBody>
      </p:sp>
    </p:spTree>
    <p:extLst>
      <p:ext uri="{BB962C8B-B14F-4D97-AF65-F5344CB8AC3E}">
        <p14:creationId xmlns:p14="http://schemas.microsoft.com/office/powerpoint/2010/main" val="2190802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3" name="Content Placeholder 2"/>
          <p:cNvSpPr>
            <a:spLocks noGrp="1"/>
          </p:cNvSpPr>
          <p:nvPr>
            <p:ph idx="1"/>
          </p:nvPr>
        </p:nvSpPr>
        <p:spPr>
          <a:xfrm>
            <a:off x="900113" y="1752600"/>
            <a:ext cx="7344295" cy="4267200"/>
          </a:xfrm>
        </p:spPr>
        <p:txBody>
          <a:bodyPr/>
          <a:lstStyle/>
          <a:p>
            <a:pPr marL="0" indent="0">
              <a:buNone/>
            </a:pPr>
            <a:r>
              <a:rPr lang="nl-NL" sz="2400" b="1" dirty="0" err="1"/>
              <a:t>Descriptive</a:t>
            </a:r>
            <a:r>
              <a:rPr lang="nl-NL" sz="2400" b="1" dirty="0"/>
              <a:t> </a:t>
            </a:r>
            <a:r>
              <a:rPr lang="nl-NL" sz="2400" b="1" dirty="0" err="1"/>
              <a:t>goodness</a:t>
            </a:r>
            <a:r>
              <a:rPr lang="nl-NL" sz="2400" b="1" dirty="0"/>
              <a:t>-of-fit </a:t>
            </a:r>
            <a:r>
              <a:rPr lang="nl-NL" sz="2400" b="1" dirty="0" err="1"/>
              <a:t>measures</a:t>
            </a:r>
            <a:r>
              <a:rPr lang="nl-NL" sz="2400" b="1" dirty="0"/>
              <a:t>: </a:t>
            </a:r>
            <a:r>
              <a:rPr lang="nl-NL" sz="2400" b="1" dirty="0" err="1"/>
              <a:t>comparative</a:t>
            </a:r>
            <a:r>
              <a:rPr lang="nl-NL" sz="2400" b="1" dirty="0"/>
              <a:t> fit</a:t>
            </a:r>
          </a:p>
          <a:p>
            <a:pPr eaLnBrk="1" hangingPunct="1">
              <a:spcBef>
                <a:spcPct val="30000"/>
              </a:spcBef>
            </a:pPr>
            <a:endParaRPr lang="en-US" altLang="ja-JP" sz="1800" dirty="0">
              <a:ea typeface="ＭＳ Ｐゴシック" pitchFamily="28" charset="-128"/>
            </a:endParaRPr>
          </a:p>
          <a:p>
            <a:pPr marL="382588" indent="-382588" eaLnBrk="1" hangingPunct="1">
              <a:spcBef>
                <a:spcPct val="35000"/>
              </a:spcBef>
            </a:pPr>
            <a:endParaRPr lang="en-US" sz="2400" i="1" dirty="0"/>
          </a:p>
          <a:p>
            <a:pPr marL="382588" indent="-382588" eaLnBrk="1" hangingPunct="1">
              <a:spcBef>
                <a:spcPct val="35000"/>
              </a:spcBef>
            </a:pPr>
            <a:endParaRPr lang="en-US" sz="2400" i="1" dirty="0"/>
          </a:p>
          <a:p>
            <a:pPr marL="382588" indent="-382588" eaLnBrk="1" hangingPunct="1">
              <a:spcBef>
                <a:spcPct val="35000"/>
              </a:spcBef>
            </a:pPr>
            <a:endParaRPr lang="en-US" sz="1600" i="1" dirty="0"/>
          </a:p>
          <a:p>
            <a:pPr marL="382588" indent="-382588" eaLnBrk="1" hangingPunct="1">
              <a:spcBef>
                <a:spcPct val="35000"/>
              </a:spcBef>
            </a:pPr>
            <a:r>
              <a:rPr lang="en-US" sz="2400" i="1" dirty="0"/>
              <a:t>NFI (normed fit index).</a:t>
            </a:r>
            <a:r>
              <a:rPr lang="en-US" sz="2400" dirty="0"/>
              <a:t> </a:t>
            </a:r>
          </a:p>
          <a:p>
            <a:pPr marL="820738" lvl="1" indent="-382588" eaLnBrk="1" hangingPunct="1">
              <a:spcBef>
                <a:spcPct val="35000"/>
              </a:spcBef>
            </a:pPr>
            <a:r>
              <a:rPr lang="en-US" sz="2000" dirty="0"/>
              <a:t>Values &gt; .90</a:t>
            </a:r>
            <a:r>
              <a:rPr lang="en-US" sz="2000" i="1" dirty="0"/>
              <a:t>.</a:t>
            </a:r>
            <a:r>
              <a:rPr lang="en-US" sz="2000" dirty="0"/>
              <a:t> indicate acceptable fit, and &gt; .95 good fit</a:t>
            </a:r>
          </a:p>
          <a:p>
            <a:pPr marL="382588" indent="-382588" eaLnBrk="1" hangingPunct="1">
              <a:spcBef>
                <a:spcPct val="35000"/>
              </a:spcBef>
            </a:pPr>
            <a:r>
              <a:rPr lang="en-US" sz="2400" i="1" dirty="0"/>
              <a:t>CFI (comparative fit index).</a:t>
            </a:r>
            <a:r>
              <a:rPr lang="en-US" sz="2400" dirty="0"/>
              <a:t> </a:t>
            </a:r>
          </a:p>
          <a:p>
            <a:pPr marL="820738" lvl="1" indent="-382588" eaLnBrk="1" hangingPunct="1">
              <a:spcBef>
                <a:spcPct val="35000"/>
              </a:spcBef>
            </a:pPr>
            <a:r>
              <a:rPr lang="en-US" sz="2000" dirty="0"/>
              <a:t>Values &gt; .95</a:t>
            </a:r>
            <a:r>
              <a:rPr lang="en-US" sz="2000" i="1" dirty="0"/>
              <a:t>.</a:t>
            </a:r>
            <a:r>
              <a:rPr lang="en-US" sz="2000" dirty="0"/>
              <a:t> indicate acceptable fit, and &gt; .97 good fit</a:t>
            </a:r>
          </a:p>
          <a:p>
            <a:pPr marL="0" indent="0" eaLnBrk="1" hangingPunct="1">
              <a:spcBef>
                <a:spcPct val="35000"/>
              </a:spcBef>
              <a:buNone/>
            </a:pPr>
            <a:endParaRPr lang="en-US" sz="2400" dirty="0"/>
          </a:p>
          <a:p>
            <a:pPr marL="0" indent="0" eaLnBrk="1" hangingPunct="1">
              <a:spcBef>
                <a:spcPct val="35000"/>
              </a:spcBef>
              <a:buNone/>
            </a:pPr>
            <a:endParaRPr lang="en-US" sz="2400" dirty="0"/>
          </a:p>
          <a:p>
            <a:pPr marL="0" indent="0" eaLnBrk="1" hangingPunct="1">
              <a:spcBef>
                <a:spcPct val="35000"/>
              </a:spcBef>
              <a:buNone/>
            </a:pPr>
            <a:endParaRPr lang="en-US" sz="2400" dirty="0"/>
          </a:p>
          <a:p>
            <a:endParaRPr lang="en-US" sz="2400"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44</a:t>
            </a:fld>
            <a:endParaRPr lang="en-US" dirty="0">
              <a:solidFill>
                <a:srgbClr val="000000"/>
              </a:solidFill>
            </a:endParaRPr>
          </a:p>
        </p:txBody>
      </p:sp>
      <p:sp>
        <p:nvSpPr>
          <p:cNvPr id="6" name="Rectangle 5"/>
          <p:cNvSpPr/>
          <p:nvPr/>
        </p:nvSpPr>
        <p:spPr>
          <a:xfrm>
            <a:off x="971600" y="6381328"/>
            <a:ext cx="6424946" cy="369332"/>
          </a:xfrm>
          <a:prstGeom prst="rect">
            <a:avLst/>
          </a:prstGeom>
        </p:spPr>
        <p:txBody>
          <a:bodyPr wrap="square">
            <a:spAutoFit/>
          </a:bodyPr>
          <a:lstStyle/>
          <a:p>
            <a:r>
              <a:rPr lang="en-US" dirty="0" err="1"/>
              <a:t>Schermmeleh</a:t>
            </a:r>
            <a:r>
              <a:rPr lang="en-US" dirty="0"/>
              <a:t>-Engel &amp; Moosbrugger, 2003</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2896"/>
            <a:ext cx="6532450" cy="1080120"/>
          </a:xfrm>
          <a:prstGeom prst="rect">
            <a:avLst/>
          </a:prstGeom>
          <a:noFill/>
        </p:spPr>
      </p:pic>
    </p:spTree>
    <p:extLst>
      <p:ext uri="{BB962C8B-B14F-4D97-AF65-F5344CB8AC3E}">
        <p14:creationId xmlns:p14="http://schemas.microsoft.com/office/powerpoint/2010/main" val="3611818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45</a:t>
            </a:fld>
            <a:endParaRPr lang="en-US" dirty="0">
              <a:solidFill>
                <a:srgbClr val="000000"/>
              </a:solidFill>
            </a:endParaRPr>
          </a:p>
        </p:txBody>
      </p:sp>
      <p:sp>
        <p:nvSpPr>
          <p:cNvPr id="9" name="Text Box 6"/>
          <p:cNvSpPr txBox="1">
            <a:spLocks noChangeArrowheads="1"/>
          </p:cNvSpPr>
          <p:nvPr/>
        </p:nvSpPr>
        <p:spPr bwMode="auto">
          <a:xfrm>
            <a:off x="895672" y="4005064"/>
            <a:ext cx="7924800"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spcBef>
                <a:spcPct val="50000"/>
              </a:spcBef>
            </a:pPr>
            <a:r>
              <a:rPr lang="en-US" dirty="0"/>
              <a:t>•	</a:t>
            </a:r>
            <a:r>
              <a:rPr lang="en-US" i="1" dirty="0"/>
              <a:t>Chi-squared test:</a:t>
            </a:r>
            <a:r>
              <a:rPr lang="en-US" dirty="0"/>
              <a:t> </a:t>
            </a:r>
            <a:r>
              <a:rPr lang="el-GR" i="1" dirty="0"/>
              <a:t>χ</a:t>
            </a:r>
            <a:r>
              <a:rPr lang="en-US" baseline="30000" dirty="0"/>
              <a:t>2</a:t>
            </a:r>
            <a:r>
              <a:rPr lang="en-US" dirty="0"/>
              <a:t>(8) = 82.79, </a:t>
            </a:r>
            <a:r>
              <a:rPr lang="en-US" i="1" dirty="0"/>
              <a:t>p</a:t>
            </a:r>
            <a:r>
              <a:rPr lang="en-US" dirty="0"/>
              <a:t> &lt; .001; significant, so data say “no” to model (but test becomes very easily significant with large </a:t>
            </a:r>
            <a:r>
              <a:rPr lang="en-US" i="1" dirty="0"/>
              <a:t>N</a:t>
            </a:r>
            <a:r>
              <a:rPr lang="en-US" dirty="0"/>
              <a:t>).</a:t>
            </a:r>
          </a:p>
          <a:p>
            <a:pPr algn="l">
              <a:spcBef>
                <a:spcPct val="50000"/>
              </a:spcBef>
            </a:pPr>
            <a:endParaRPr lang="en-US" sz="800" dirty="0"/>
          </a:p>
          <a:p>
            <a:pPr algn="l"/>
            <a:r>
              <a:rPr lang="en-US" dirty="0"/>
              <a:t>•	</a:t>
            </a:r>
            <a:r>
              <a:rPr lang="en-US" i="1" dirty="0"/>
              <a:t>NFI &lt; .90, CFI &lt; .95 and RMSEA &gt; .10:</a:t>
            </a:r>
            <a:r>
              <a:rPr lang="en-US" dirty="0"/>
              <a:t> descriptive fit indices also indicate the model has insufficient fit.</a:t>
            </a:r>
          </a:p>
        </p:txBody>
      </p:sp>
      <p:sp>
        <p:nvSpPr>
          <p:cNvPr id="13" name="TextBox 12"/>
          <p:cNvSpPr txBox="1"/>
          <p:nvPr/>
        </p:nvSpPr>
        <p:spPr>
          <a:xfrm>
            <a:off x="539552" y="1836262"/>
            <a:ext cx="8280920" cy="338554"/>
          </a:xfrm>
          <a:prstGeom prst="rect">
            <a:avLst/>
          </a:prstGeom>
          <a:noFill/>
        </p:spPr>
        <p:txBody>
          <a:bodyPr wrap="square" rtlCol="0">
            <a:spAutoFit/>
          </a:bodyPr>
          <a:lstStyle/>
          <a:p>
            <a:pPr algn="l"/>
            <a:r>
              <a:rPr lang="en-US" sz="1400" i="1">
                <a:solidFill>
                  <a:srgbClr val="0000FF"/>
                </a:solidFill>
              </a:rPr>
              <a:t>  </a:t>
            </a:r>
            <a:r>
              <a:rPr lang="en-US" sz="1600" i="1">
                <a:solidFill>
                  <a:srgbClr val="0000FF"/>
                </a:solidFill>
              </a:rPr>
              <a:t>Number of parameters          Chi-square test                                   Fit measures</a:t>
            </a:r>
            <a:endParaRPr lang="nl-NL" sz="1600" i="1">
              <a:solidFill>
                <a:srgbClr val="0000FF"/>
              </a:solidFill>
            </a:endParaRPr>
          </a:p>
        </p:txBody>
      </p:sp>
      <p:sp>
        <p:nvSpPr>
          <p:cNvPr id="14" name="Right Brace 13"/>
          <p:cNvSpPr/>
          <p:nvPr/>
        </p:nvSpPr>
        <p:spPr bwMode="auto">
          <a:xfrm rot="16200000">
            <a:off x="6499342" y="949626"/>
            <a:ext cx="249788" cy="2664296"/>
          </a:xfrm>
          <a:prstGeom prst="rightBrace">
            <a:avLst/>
          </a:prstGeom>
          <a:noFill/>
          <a:ln w="9525"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5" name="Right Brace 14"/>
          <p:cNvSpPr/>
          <p:nvPr/>
        </p:nvSpPr>
        <p:spPr bwMode="auto">
          <a:xfrm rot="16200000">
            <a:off x="3599070" y="954803"/>
            <a:ext cx="249788" cy="2646256"/>
          </a:xfrm>
          <a:prstGeom prst="rightBrace">
            <a:avLst/>
          </a:prstGeom>
          <a:noFill/>
          <a:ln w="9525"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6" name="Right Brace 15"/>
          <p:cNvSpPr/>
          <p:nvPr/>
        </p:nvSpPr>
        <p:spPr bwMode="auto">
          <a:xfrm rot="16200000">
            <a:off x="1607842" y="1872866"/>
            <a:ext cx="249788" cy="810128"/>
          </a:xfrm>
          <a:prstGeom prst="rightBrace">
            <a:avLst/>
          </a:prstGeom>
          <a:noFill/>
          <a:ln w="9525"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grpSp>
        <p:nvGrpSpPr>
          <p:cNvPr id="18" name="Group 17"/>
          <p:cNvGrpSpPr/>
          <p:nvPr/>
        </p:nvGrpSpPr>
        <p:grpSpPr>
          <a:xfrm>
            <a:off x="1257672" y="2564904"/>
            <a:ext cx="7200800" cy="1296144"/>
            <a:chOff x="955568" y="1700808"/>
            <a:chExt cx="7200800" cy="1296144"/>
          </a:xfrm>
          <a:solidFill>
            <a:schemeClr val="bg1"/>
          </a:solidFill>
        </p:grpSpPr>
        <p:sp>
          <p:nvSpPr>
            <p:cNvPr id="19" name="Rectangle 18"/>
            <p:cNvSpPr/>
            <p:nvPr/>
          </p:nvSpPr>
          <p:spPr bwMode="auto">
            <a:xfrm>
              <a:off x="955568" y="1700808"/>
              <a:ext cx="7200800" cy="129614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imes New Roman" pitchFamily="28" charset="0"/>
                <a:ea typeface="ＭＳ Ｐゴシック" pitchFamily="28" charset="-128"/>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1415114109"/>
                </p:ext>
              </p:extLst>
            </p:nvPr>
          </p:nvGraphicFramePr>
          <p:xfrm>
            <a:off x="990121" y="1847354"/>
            <a:ext cx="7078663" cy="1041400"/>
          </p:xfrm>
          <a:graphic>
            <a:graphicData uri="http://schemas.openxmlformats.org/presentationml/2006/ole">
              <mc:AlternateContent xmlns:mc="http://schemas.openxmlformats.org/markup-compatibility/2006">
                <mc:Choice xmlns:v="urn:schemas-microsoft-com:vml" Requires="v">
                  <p:oleObj name="Document" r:id="rId3" imgW="7262181" imgH="1066652" progId="Word.Document.12">
                    <p:embed/>
                  </p:oleObj>
                </mc:Choice>
                <mc:Fallback>
                  <p:oleObj name="Document" r:id="rId3" imgW="7262181" imgH="1066652" progId="Word.Document.12">
                    <p:embed/>
                    <p:pic>
                      <p:nvPicPr>
                        <p:cNvPr id="0" name=""/>
                        <p:cNvPicPr/>
                        <p:nvPr/>
                      </p:nvPicPr>
                      <p:blipFill>
                        <a:blip r:embed="rId4"/>
                        <a:stretch>
                          <a:fillRect/>
                        </a:stretch>
                      </p:blipFill>
                      <p:spPr>
                        <a:xfrm>
                          <a:off x="990121" y="1847354"/>
                          <a:ext cx="7078663" cy="1041400"/>
                        </a:xfrm>
                        <a:prstGeom prst="rect">
                          <a:avLst/>
                        </a:prstGeom>
                        <a:noFill/>
                      </p:spPr>
                    </p:pic>
                  </p:oleObj>
                </mc:Fallback>
              </mc:AlternateContent>
            </a:graphicData>
          </a:graphic>
        </p:graphicFrame>
      </p:grpSp>
    </p:spTree>
    <p:extLst>
      <p:ext uri="{BB962C8B-B14F-4D97-AF65-F5344CB8AC3E}">
        <p14:creationId xmlns:p14="http://schemas.microsoft.com/office/powerpoint/2010/main" val="4301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99" y="2030337"/>
            <a:ext cx="1663828" cy="166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5205176"/>
            <a:ext cx="1752216" cy="175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09120"/>
            <a:ext cx="1663828" cy="166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88179" y="1556792"/>
            <a:ext cx="4050781" cy="4267200"/>
          </a:xfrm>
        </p:spPr>
      </p:pic>
      <p:sp>
        <p:nvSpPr>
          <p:cNvPr id="8"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46</a:t>
            </a:fld>
            <a:endParaRPr lang="en-US" sz="1400" dirty="0">
              <a:solidFill>
                <a:srgbClr val="000000"/>
              </a:solidFill>
            </a:endParaRPr>
          </a:p>
        </p:txBody>
      </p:sp>
      <p:sp>
        <p:nvSpPr>
          <p:cNvPr id="28" name="Title 1"/>
          <p:cNvSpPr>
            <a:spLocks noGrp="1"/>
          </p:cNvSpPr>
          <p:nvPr>
            <p:ph type="title"/>
          </p:nvPr>
        </p:nvSpPr>
        <p:spPr>
          <a:xfrm>
            <a:off x="900113" y="304800"/>
            <a:ext cx="7027862" cy="1216025"/>
          </a:xfrm>
        </p:spPr>
        <p:txBody>
          <a:bodyPr anchor="t"/>
          <a:lstStyle/>
          <a:p>
            <a:r>
              <a:rPr lang="nl-NL" altLang="en-US" dirty="0"/>
              <a:t>Step 4: Model </a:t>
            </a:r>
            <a:r>
              <a:rPr lang="nl-NL" altLang="en-US" dirty="0" err="1"/>
              <a:t>evaluation</a:t>
            </a:r>
            <a:endParaRPr lang="en-US" altLang="en-US" dirty="0"/>
          </a:p>
        </p:txBody>
      </p:sp>
      <p:sp>
        <p:nvSpPr>
          <p:cNvPr id="5" name="AutoShape 2" descr="Image result for vink gro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vink gro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Image result for vink gro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8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980728"/>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2030337"/>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1853" y="3698864"/>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p:txBody>
          <a:bodyPr anchor="t"/>
          <a:lstStyle/>
          <a:p>
            <a:r>
              <a:rPr lang="nl-NL" altLang="en-US" dirty="0"/>
              <a:t>Step 4: Model </a:t>
            </a:r>
            <a:r>
              <a:rPr lang="nl-NL" altLang="en-US" dirty="0" err="1"/>
              <a:t>evaluation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47</a:t>
            </a:fld>
            <a:endParaRPr lang="en-US" dirty="0">
              <a:solidFill>
                <a:srgbClr val="000000"/>
              </a:solidFill>
            </a:endParaRPr>
          </a:p>
        </p:txBody>
      </p:sp>
      <p:sp>
        <p:nvSpPr>
          <p:cNvPr id="2" name="Rectangle 1">
            <a:extLst>
              <a:ext uri="{FF2B5EF4-FFF2-40B4-BE49-F238E27FC236}">
                <a16:creationId xmlns:a16="http://schemas.microsoft.com/office/drawing/2014/main" id="{0F56813F-2A49-11C5-C004-00B9E8A3F84C}"/>
              </a:ext>
            </a:extLst>
          </p:cNvPr>
          <p:cNvSpPr/>
          <p:nvPr/>
        </p:nvSpPr>
        <p:spPr>
          <a:xfrm>
            <a:off x="899592" y="1772816"/>
            <a:ext cx="7704856" cy="1661993"/>
          </a:xfrm>
          <a:prstGeom prst="rect">
            <a:avLst/>
          </a:prstGeom>
        </p:spPr>
        <p:txBody>
          <a:bodyPr wrap="square">
            <a:spAutoFit/>
          </a:bodyPr>
          <a:lstStyle/>
          <a:p>
            <a:pPr marL="0" indent="0">
              <a:buNone/>
            </a:pPr>
            <a:r>
              <a:rPr lang="en-US" sz="2400" b="1" dirty="0"/>
              <a:t>Let’s go back to our example in R</a:t>
            </a:r>
          </a:p>
          <a:p>
            <a:pPr marL="0" indent="0">
              <a:buNone/>
            </a:pPr>
            <a:endParaRPr lang="en-US" sz="2400" b="1" dirty="0"/>
          </a:p>
          <a:p>
            <a:pPr marL="0" indent="0">
              <a:buNone/>
            </a:pPr>
            <a:r>
              <a:rPr lang="en-US" sz="2400" dirty="0"/>
              <a:t>-&gt; What is your conclusion about model fit?</a:t>
            </a:r>
          </a:p>
          <a:p>
            <a:pPr marL="0" indent="0">
              <a:buNone/>
            </a:pPr>
            <a:endParaRPr lang="en-US" sz="1200" b="1" dirty="0"/>
          </a:p>
          <a:p>
            <a:pPr algn="ctr">
              <a:spcBef>
                <a:spcPct val="0"/>
              </a:spcBef>
              <a:tabLst>
                <a:tab pos="630238" algn="l"/>
              </a:tabLst>
            </a:pPr>
            <a:endParaRPr lang="en-US" b="1" dirty="0"/>
          </a:p>
        </p:txBody>
      </p:sp>
    </p:spTree>
    <p:extLst>
      <p:ext uri="{BB962C8B-B14F-4D97-AF65-F5344CB8AC3E}">
        <p14:creationId xmlns:p14="http://schemas.microsoft.com/office/powerpoint/2010/main" val="1726767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p:sp>
        <p:nvSpPr>
          <p:cNvPr id="3" name="Content Placeholder 2"/>
          <p:cNvSpPr>
            <a:spLocks noGrp="1"/>
          </p:cNvSpPr>
          <p:nvPr>
            <p:ph idx="1"/>
          </p:nvPr>
        </p:nvSpPr>
        <p:spPr/>
        <p:txBody>
          <a:bodyPr/>
          <a:lstStyle/>
          <a:p>
            <a:r>
              <a:rPr lang="en-US" dirty="0"/>
              <a:t>Why is there a bad fit? How to look for improvement?</a:t>
            </a:r>
          </a:p>
          <a:p>
            <a:pPr>
              <a:buFont typeface="Wingdings" panose="05000000000000000000" pitchFamily="2" charset="2"/>
              <a:buChar char="Ø"/>
            </a:pPr>
            <a:r>
              <a:rPr lang="en-US" dirty="0"/>
              <a:t>Look at modification indices.</a:t>
            </a:r>
          </a:p>
          <a:p>
            <a:pPr>
              <a:buFont typeface="Wingdings" panose="05000000000000000000" pitchFamily="2" charset="2"/>
              <a:buChar char="Ø"/>
            </a:pPr>
            <a:r>
              <a:rPr lang="en-US" dirty="0"/>
              <a:t>Look at </a:t>
            </a:r>
            <a:r>
              <a:rPr lang="en-US" dirty="0" err="1"/>
              <a:t>standardised</a:t>
            </a:r>
            <a:r>
              <a:rPr lang="en-US" dirty="0"/>
              <a:t> residuals.</a:t>
            </a:r>
          </a:p>
          <a:p>
            <a:pPr marL="0" indent="0">
              <a:buNone/>
            </a:pPr>
            <a:endParaRPr lang="en-US" sz="1200" b="1" dirty="0"/>
          </a:p>
          <a:p>
            <a:pPr marL="0" indent="0">
              <a:buNone/>
            </a:pPr>
            <a:endParaRPr lang="en-US" sz="1200" b="1" dirty="0"/>
          </a:p>
          <a:p>
            <a:pPr marL="0" indent="0">
              <a:buNone/>
            </a:pPr>
            <a:endParaRPr lang="en-US" sz="1200" b="1" dirty="0"/>
          </a:p>
          <a:p>
            <a:pPr marL="0" indent="0">
              <a:buNone/>
            </a:pPr>
            <a:r>
              <a:rPr lang="en-US" sz="2400" b="1" dirty="0"/>
              <a:t>Warning!</a:t>
            </a:r>
            <a:r>
              <a:rPr lang="en-US" sz="2400" dirty="0"/>
              <a:t> Purely data-driven modifications capitalize on chance, resulting in </a:t>
            </a:r>
            <a:r>
              <a:rPr lang="en-US" sz="2400" dirty="0" err="1"/>
              <a:t>ungeneralizeable</a:t>
            </a:r>
            <a:r>
              <a:rPr lang="en-US" sz="2400" dirty="0"/>
              <a:t> models. Theory should always be your guide.</a:t>
            </a:r>
          </a:p>
          <a:p>
            <a:pPr>
              <a:buFont typeface="Wingdings" panose="05000000000000000000" pitchFamily="2" charset="2"/>
              <a:buChar char="Ø"/>
            </a:pPr>
            <a:endParaRPr 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48</a:t>
            </a:fld>
            <a:endParaRPr lang="en-US">
              <a:solidFill>
                <a:srgbClr val="000000"/>
              </a:solidFill>
            </a:endParaRPr>
          </a:p>
        </p:txBody>
      </p:sp>
      <p:sp>
        <p:nvSpPr>
          <p:cNvPr id="2" name="Oval 1"/>
          <p:cNvSpPr/>
          <p:nvPr/>
        </p:nvSpPr>
        <p:spPr bwMode="auto">
          <a:xfrm rot="20125919">
            <a:off x="6669040" y="3351816"/>
            <a:ext cx="2304256" cy="1152128"/>
          </a:xfrm>
          <a:prstGeom prst="ellipse">
            <a:avLst/>
          </a:prstGeom>
          <a:noFill/>
          <a:ln w="38100" cap="flat" cmpd="dbl" algn="ctr">
            <a:solidFill>
              <a:srgbClr val="FF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a:ln>
                  <a:noFill/>
                </a:ln>
                <a:solidFill>
                  <a:schemeClr val="tx1"/>
                </a:solidFill>
                <a:effectLst/>
                <a:latin typeface="Calibri" pitchFamily="34" charset="0"/>
              </a:rPr>
              <a:t>Post-hoc </a:t>
            </a:r>
          </a:p>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err="1">
                <a:ln>
                  <a:noFill/>
                </a:ln>
                <a:solidFill>
                  <a:schemeClr val="tx1"/>
                </a:solidFill>
                <a:effectLst/>
                <a:latin typeface="Calibri" pitchFamily="34" charset="0"/>
              </a:rPr>
              <a:t>modification</a:t>
            </a:r>
            <a:r>
              <a:rPr kumimoji="0" lang="nl-NL" sz="2400" b="0" i="0" u="none" strike="noStrike" cap="none" normalizeH="0" baseline="0" dirty="0">
                <a:ln>
                  <a:noFill/>
                </a:ln>
                <a:solidFill>
                  <a:schemeClr val="tx1"/>
                </a:solidFill>
                <a:effectLst/>
                <a:latin typeface="Calibri" pitchFamily="34" charset="0"/>
              </a:rPr>
              <a:t>!</a:t>
            </a:r>
            <a:endParaRPr kumimoji="0" lang="en-US" sz="2400" b="0" i="0" u="none" strike="noStrike" cap="none" normalizeH="0" baseline="0" dirty="0">
              <a:ln>
                <a:noFill/>
              </a:ln>
              <a:solidFill>
                <a:schemeClr val="tx1"/>
              </a:solidFill>
              <a:effectLst/>
              <a:latin typeface="Calibri" pitchFamily="34" charset="0"/>
            </a:endParaRPr>
          </a:p>
        </p:txBody>
      </p:sp>
    </p:spTree>
    <p:extLst>
      <p:ext uri="{BB962C8B-B14F-4D97-AF65-F5344CB8AC3E}">
        <p14:creationId xmlns:p14="http://schemas.microsoft.com/office/powerpoint/2010/main" val="6329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nl-NL" dirty="0" err="1"/>
                  <a:t>Standardised</a:t>
                </a:r>
                <a:r>
                  <a:rPr lang="nl-NL" dirty="0"/>
                  <a:t> </a:t>
                </a:r>
                <a:r>
                  <a:rPr lang="nl-NL" dirty="0" err="1"/>
                  <a:t>residual</a:t>
                </a:r>
                <a:endParaRPr lang="nl-NL" dirty="0"/>
              </a:p>
              <a:p>
                <a:endParaRPr lang="nl-NL" dirty="0"/>
              </a:p>
              <a:p>
                <a:endParaRPr lang="nl-NL" dirty="0"/>
              </a:p>
              <a:p>
                <a:endParaRPr lang="nl-NL" dirty="0"/>
              </a:p>
              <a:p>
                <a:endParaRPr lang="nl-NL" dirty="0"/>
              </a:p>
              <a:p>
                <a:pPr>
                  <a:buFont typeface="Wingdings" panose="05000000000000000000" pitchFamily="2" charset="2"/>
                  <a:buChar char="Ø"/>
                </a:pPr>
                <a:endParaRPr lang="en-US" sz="1200" b="1" dirty="0">
                  <a:sym typeface="Symbol"/>
                </a:endParaRPr>
              </a:p>
              <a:p>
                <a:pPr>
                  <a:buFont typeface="Wingdings" panose="05000000000000000000" pitchFamily="2" charset="2"/>
                  <a:buChar char="Ø"/>
                </a:pPr>
                <a:r>
                  <a:rPr lang="en-US" b="1" dirty="0">
                    <a:sym typeface="Symbol"/>
                  </a:rPr>
                  <a:t></a:t>
                </a:r>
                <a:r>
                  <a:rPr lang="en-US" baseline="-25000" dirty="0">
                    <a:sym typeface="Symbol"/>
                  </a:rPr>
                  <a:t>residual</a:t>
                </a:r>
                <a:r>
                  <a:rPr lang="en-US" baseline="-25000" dirty="0"/>
                  <a:t> </a:t>
                </a:r>
                <a:r>
                  <a:rPr lang="en-US" b="1" dirty="0">
                    <a:sym typeface="Symbol"/>
                  </a:rPr>
                  <a:t>= </a:t>
                </a:r>
                <a:r>
                  <a:rPr lang="en-US" baseline="-25000" dirty="0"/>
                  <a:t>sample </a:t>
                </a:r>
                <a:r>
                  <a:rPr lang="en-US" b="1" dirty="0">
                    <a:sym typeface="Symbol"/>
                  </a:rPr>
                  <a:t>- </a:t>
                </a:r>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64" t="-1286"/>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49</a:t>
            </a:fld>
            <a:endParaRPr lang="en-US">
              <a:solidFill>
                <a:srgbClr val="000000"/>
              </a:solidFill>
            </a:endParaRPr>
          </a:p>
        </p:txBody>
      </p:sp>
      <p:graphicFrame>
        <p:nvGraphicFramePr>
          <p:cNvPr id="6" name="Group 67"/>
          <p:cNvGraphicFramePr>
            <a:graphicFrameLocks/>
          </p:cNvGraphicFramePr>
          <p:nvPr>
            <p:extLst>
              <p:ext uri="{D42A27DB-BD31-4B8C-83A1-F6EECF244321}">
                <p14:modId xmlns:p14="http://schemas.microsoft.com/office/powerpoint/2010/main" val="2198686920"/>
              </p:ext>
            </p:extLst>
          </p:nvPr>
        </p:nvGraphicFramePr>
        <p:xfrm>
          <a:off x="851909" y="2632177"/>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graphicFrame>
        <p:nvGraphicFramePr>
          <p:cNvPr id="7" name="Group 67"/>
          <p:cNvGraphicFramePr>
            <a:graphicFrameLocks/>
          </p:cNvGraphicFramePr>
          <p:nvPr>
            <p:extLst>
              <p:ext uri="{D42A27DB-BD31-4B8C-83A1-F6EECF244321}">
                <p14:modId xmlns:p14="http://schemas.microsoft.com/office/powerpoint/2010/main" val="2307669208"/>
              </p:ext>
            </p:extLst>
          </p:nvPr>
        </p:nvGraphicFramePr>
        <p:xfrm>
          <a:off x="5076056" y="2632177"/>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8" name="Rectangle 7"/>
          <p:cNvSpPr/>
          <p:nvPr/>
        </p:nvSpPr>
        <p:spPr>
          <a:xfrm>
            <a:off x="827584" y="4288361"/>
            <a:ext cx="3728136" cy="646331"/>
          </a:xfrm>
          <a:prstGeom prst="rect">
            <a:avLst/>
          </a:prstGeom>
        </p:spPr>
        <p:txBody>
          <a:bodyPr wrap="none">
            <a:spAutoFit/>
          </a:bodyPr>
          <a:lstStyle/>
          <a:p>
            <a:r>
              <a:rPr lang="en-US" dirty="0">
                <a:sym typeface="Symbol"/>
              </a:rPr>
              <a:t>Observed variance-covariance matrix</a:t>
            </a:r>
          </a:p>
          <a:p>
            <a:r>
              <a:rPr lang="en-US" b="1" dirty="0">
                <a:sym typeface="Symbol"/>
              </a:rPr>
              <a:t></a:t>
            </a:r>
            <a:r>
              <a:rPr lang="en-US" baseline="-25000" dirty="0"/>
              <a:t>sample</a:t>
            </a:r>
            <a:r>
              <a:rPr lang="en-US" dirty="0"/>
              <a:t> </a:t>
            </a:r>
          </a:p>
        </p:txBody>
      </p:sp>
      <mc:AlternateContent xmlns:mc="http://schemas.openxmlformats.org/markup-compatibility/2006" xmlns:a14="http://schemas.microsoft.com/office/drawing/2010/main">
        <mc:Choice Requires="a14">
          <p:sp>
            <p:nvSpPr>
              <p:cNvPr id="9" name="Rectangle 8"/>
              <p:cNvSpPr/>
              <p:nvPr/>
            </p:nvSpPr>
            <p:spPr>
              <a:xfrm>
                <a:off x="5148064" y="4288361"/>
                <a:ext cx="3693832" cy="652807"/>
              </a:xfrm>
              <a:prstGeom prst="rect">
                <a:avLst/>
              </a:prstGeom>
            </p:spPr>
            <p:txBody>
              <a:bodyPr wrap="none">
                <a:spAutoFit/>
              </a:bodyPr>
              <a:lstStyle/>
              <a:p>
                <a:r>
                  <a:rPr lang="en-US" dirty="0">
                    <a:sym typeface="Symbol"/>
                  </a:rPr>
                  <a:t>Estimated variance-covariance matrix</a:t>
                </a:r>
              </a:p>
              <a:p>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148064" y="4288361"/>
                <a:ext cx="3693832" cy="652807"/>
              </a:xfrm>
              <a:prstGeom prst="rect">
                <a:avLst/>
              </a:prstGeom>
              <a:blipFill rotWithShape="1">
                <a:blip r:embed="rId4"/>
                <a:stretch>
                  <a:fillRect l="-1320" t="-4630" r="-660" b="-10185"/>
                </a:stretch>
              </a:blipFill>
            </p:spPr>
            <p:txBody>
              <a:bodyPr/>
              <a:lstStyle/>
              <a:p>
                <a:r>
                  <a:rPr lang="en-US">
                    <a:noFill/>
                  </a:rPr>
                  <a:t> </a:t>
                </a:r>
              </a:p>
            </p:txBody>
          </p:sp>
        </mc:Fallback>
      </mc:AlternateContent>
    </p:spTree>
    <p:extLst>
      <p:ext uri="{BB962C8B-B14F-4D97-AF65-F5344CB8AC3E}">
        <p14:creationId xmlns:p14="http://schemas.microsoft.com/office/powerpoint/2010/main" val="164008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600" dirty="0"/>
              <a:t>Why latent variable models?</a:t>
            </a:r>
          </a:p>
        </p:txBody>
      </p:sp>
      <p:sp>
        <p:nvSpPr>
          <p:cNvPr id="3" name="Content Placeholder 2"/>
          <p:cNvSpPr>
            <a:spLocks noGrp="1"/>
          </p:cNvSpPr>
          <p:nvPr>
            <p:ph idx="1"/>
          </p:nvPr>
        </p:nvSpPr>
        <p:spPr/>
        <p:txBody>
          <a:bodyPr>
            <a:normAutofit fontScale="92500"/>
          </a:bodyPr>
          <a:lstStyle/>
          <a:p>
            <a:pPr marL="685800" lvl="2" indent="0">
              <a:buNone/>
            </a:pPr>
            <a:endParaRPr lang="en-US" dirty="0"/>
          </a:p>
          <a:p>
            <a:pPr marL="0" indent="0">
              <a:buNone/>
            </a:pPr>
            <a:r>
              <a:rPr lang="en-CA" i="1" dirty="0"/>
              <a:t>Measurement models </a:t>
            </a:r>
            <a:r>
              <a:rPr lang="en-CA" dirty="0"/>
              <a:t>link a </a:t>
            </a:r>
            <a:r>
              <a:rPr lang="en-CA" i="1" dirty="0"/>
              <a:t>latent variable </a:t>
            </a:r>
            <a:r>
              <a:rPr lang="en-CA" dirty="0"/>
              <a:t>with observations (e.g., individuals’ responses to a set of questions, or items) that reflect a theoretical </a:t>
            </a:r>
            <a:r>
              <a:rPr lang="en-CA" i="1" dirty="0"/>
              <a:t>construct</a:t>
            </a:r>
            <a:r>
              <a:rPr lang="en-CA" dirty="0"/>
              <a:t>.</a:t>
            </a:r>
          </a:p>
          <a:p>
            <a:pPr marL="0" indent="0">
              <a:buNone/>
            </a:pPr>
            <a:endParaRPr lang="en-CA" dirty="0"/>
          </a:p>
          <a:p>
            <a:pPr marL="0" indent="0">
              <a:buNone/>
            </a:pPr>
            <a:r>
              <a:rPr lang="en-US" dirty="0"/>
              <a:t>These models operationalize propositions about the relationships between a theoretical construct and its observed </a:t>
            </a:r>
            <a:r>
              <a:rPr lang="en-US" i="1" dirty="0"/>
              <a:t>measurement indicators</a:t>
            </a:r>
            <a:r>
              <a:rPr lang="en-US" dirty="0"/>
              <a:t> (items)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9108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nl-NL" dirty="0"/>
              </a:p>
              <a:p>
                <a:endParaRPr lang="nl-NL" dirty="0"/>
              </a:p>
              <a:p>
                <a:endParaRPr lang="nl-NL" dirty="0"/>
              </a:p>
              <a:p>
                <a:endParaRPr lang="nl-NL" dirty="0"/>
              </a:p>
              <a:p>
                <a:pPr>
                  <a:buFont typeface="Wingdings" panose="05000000000000000000" pitchFamily="2" charset="2"/>
                  <a:buChar char="Ø"/>
                </a:pPr>
                <a:endParaRPr lang="en-US" sz="1200" b="1" dirty="0">
                  <a:sym typeface="Symbol"/>
                </a:endParaRPr>
              </a:p>
              <a:p>
                <a:pPr>
                  <a:buFont typeface="Wingdings" panose="05000000000000000000" pitchFamily="2" charset="2"/>
                  <a:buChar char="Ø"/>
                </a:pPr>
                <a:r>
                  <a:rPr lang="en-US" b="1" dirty="0">
                    <a:sym typeface="Symbol"/>
                  </a:rPr>
                  <a:t></a:t>
                </a:r>
                <a:r>
                  <a:rPr lang="en-US" baseline="-25000" dirty="0">
                    <a:sym typeface="Symbol"/>
                  </a:rPr>
                  <a:t>residual</a:t>
                </a:r>
                <a:r>
                  <a:rPr lang="en-US" baseline="-25000" dirty="0"/>
                  <a:t> </a:t>
                </a:r>
                <a:r>
                  <a:rPr lang="en-US" b="1" dirty="0">
                    <a:sym typeface="Symbol"/>
                  </a:rPr>
                  <a:t>= </a:t>
                </a:r>
                <a:r>
                  <a:rPr lang="en-US" baseline="-25000" dirty="0"/>
                  <a:t>sample </a:t>
                </a:r>
                <a:r>
                  <a:rPr lang="en-US" b="1" dirty="0">
                    <a:sym typeface="Symbol"/>
                  </a:rPr>
                  <a:t>- </a:t>
                </a:r>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r>
                  <a:rPr lang="en-US" b="1" dirty="0">
                    <a:sym typeface="Symbol"/>
                  </a:rPr>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64"/>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50</a:t>
            </a:fld>
            <a:endParaRPr lang="en-US">
              <a:solidFill>
                <a:srgbClr val="000000"/>
              </a:solidFill>
            </a:endParaRPr>
          </a:p>
        </p:txBody>
      </p:sp>
      <p:graphicFrame>
        <p:nvGraphicFramePr>
          <p:cNvPr id="6" name="Group 67"/>
          <p:cNvGraphicFramePr>
            <a:graphicFrameLocks/>
          </p:cNvGraphicFramePr>
          <p:nvPr>
            <p:extLst>
              <p:ext uri="{D42A27DB-BD31-4B8C-83A1-F6EECF244321}">
                <p14:modId xmlns:p14="http://schemas.microsoft.com/office/powerpoint/2010/main" val="2914168806"/>
              </p:ext>
            </p:extLst>
          </p:nvPr>
        </p:nvGraphicFramePr>
        <p:xfrm>
          <a:off x="808096" y="1916832"/>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graphicFrame>
        <p:nvGraphicFramePr>
          <p:cNvPr id="7" name="Group 67"/>
          <p:cNvGraphicFramePr>
            <a:graphicFrameLocks/>
          </p:cNvGraphicFramePr>
          <p:nvPr>
            <p:extLst>
              <p:ext uri="{D42A27DB-BD31-4B8C-83A1-F6EECF244321}">
                <p14:modId xmlns:p14="http://schemas.microsoft.com/office/powerpoint/2010/main" val="376561905"/>
              </p:ext>
            </p:extLst>
          </p:nvPr>
        </p:nvGraphicFramePr>
        <p:xfrm>
          <a:off x="4932040" y="1916832"/>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8" name="Rectangle 7"/>
          <p:cNvSpPr/>
          <p:nvPr/>
        </p:nvSpPr>
        <p:spPr>
          <a:xfrm>
            <a:off x="805880" y="3642030"/>
            <a:ext cx="3728136" cy="646331"/>
          </a:xfrm>
          <a:prstGeom prst="rect">
            <a:avLst/>
          </a:prstGeom>
        </p:spPr>
        <p:txBody>
          <a:bodyPr wrap="none">
            <a:spAutoFit/>
          </a:bodyPr>
          <a:lstStyle/>
          <a:p>
            <a:r>
              <a:rPr lang="en-US" dirty="0">
                <a:sym typeface="Symbol"/>
              </a:rPr>
              <a:t>Observed variance-covariance matrix</a:t>
            </a:r>
          </a:p>
          <a:p>
            <a:r>
              <a:rPr lang="en-US" b="1" dirty="0">
                <a:sym typeface="Symbol"/>
              </a:rPr>
              <a:t></a:t>
            </a:r>
            <a:r>
              <a:rPr lang="en-US" baseline="-25000" dirty="0"/>
              <a:t>sample</a:t>
            </a:r>
            <a:r>
              <a:rPr lang="en-US" dirty="0"/>
              <a:t> </a:t>
            </a:r>
          </a:p>
        </p:txBody>
      </p:sp>
      <mc:AlternateContent xmlns:mc="http://schemas.openxmlformats.org/markup-compatibility/2006" xmlns:a14="http://schemas.microsoft.com/office/drawing/2010/main">
        <mc:Choice Requires="a14">
          <p:sp>
            <p:nvSpPr>
              <p:cNvPr id="9" name="Rectangle 8"/>
              <p:cNvSpPr/>
              <p:nvPr/>
            </p:nvSpPr>
            <p:spPr>
              <a:xfrm>
                <a:off x="4932040" y="3624870"/>
                <a:ext cx="3693832" cy="652807"/>
              </a:xfrm>
              <a:prstGeom prst="rect">
                <a:avLst/>
              </a:prstGeom>
            </p:spPr>
            <p:txBody>
              <a:bodyPr wrap="none">
                <a:spAutoFit/>
              </a:bodyPr>
              <a:lstStyle/>
              <a:p>
                <a:r>
                  <a:rPr lang="en-US" dirty="0">
                    <a:sym typeface="Symbol"/>
                  </a:rPr>
                  <a:t>Estimated variance-covariance matrix</a:t>
                </a:r>
              </a:p>
              <a:p>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932040" y="3624870"/>
                <a:ext cx="3693832" cy="652807"/>
              </a:xfrm>
              <a:prstGeom prst="rect">
                <a:avLst/>
              </a:prstGeom>
              <a:blipFill rotWithShape="1">
                <a:blip r:embed="rId4"/>
                <a:stretch>
                  <a:fillRect l="-1320" t="-4673" r="-660" b="-11215"/>
                </a:stretch>
              </a:blipFill>
            </p:spPr>
            <p:txBody>
              <a:bodyPr/>
              <a:lstStyle/>
              <a:p>
                <a:r>
                  <a:rPr lang="en-US">
                    <a:noFill/>
                  </a:rPr>
                  <a:t> </a:t>
                </a:r>
              </a:p>
            </p:txBody>
          </p:sp>
        </mc:Fallback>
      </mc:AlternateContent>
      <p:graphicFrame>
        <p:nvGraphicFramePr>
          <p:cNvPr id="10" name="Group 67"/>
          <p:cNvGraphicFramePr>
            <a:graphicFrameLocks/>
          </p:cNvGraphicFramePr>
          <p:nvPr>
            <p:extLst>
              <p:ext uri="{D42A27DB-BD31-4B8C-83A1-F6EECF244321}">
                <p14:modId xmlns:p14="http://schemas.microsoft.com/office/powerpoint/2010/main" val="4040128206"/>
              </p:ext>
            </p:extLst>
          </p:nvPr>
        </p:nvGraphicFramePr>
        <p:xfrm>
          <a:off x="5057144" y="4464738"/>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401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nl-NL" dirty="0"/>
              </a:p>
              <a:p>
                <a:endParaRPr lang="nl-NL" dirty="0"/>
              </a:p>
              <a:p>
                <a:endParaRPr lang="nl-NL" dirty="0"/>
              </a:p>
              <a:p>
                <a:endParaRPr lang="nl-NL" dirty="0"/>
              </a:p>
              <a:p>
                <a:pPr>
                  <a:buFont typeface="Wingdings" panose="05000000000000000000" pitchFamily="2" charset="2"/>
                  <a:buChar char="Ø"/>
                </a:pPr>
                <a:endParaRPr lang="en-US" sz="1200" b="1" dirty="0">
                  <a:sym typeface="Symbol"/>
                </a:endParaRPr>
              </a:p>
              <a:p>
                <a:pPr>
                  <a:buFont typeface="Wingdings" panose="05000000000000000000" pitchFamily="2" charset="2"/>
                  <a:buChar char="Ø"/>
                </a:pPr>
                <a:r>
                  <a:rPr lang="en-US" b="1" dirty="0">
                    <a:sym typeface="Symbol"/>
                  </a:rPr>
                  <a:t></a:t>
                </a:r>
                <a:r>
                  <a:rPr lang="en-US" baseline="-25000" dirty="0">
                    <a:sym typeface="Symbol"/>
                  </a:rPr>
                  <a:t>residual</a:t>
                </a:r>
                <a:r>
                  <a:rPr lang="en-US" baseline="-25000" dirty="0"/>
                  <a:t> </a:t>
                </a:r>
                <a:r>
                  <a:rPr lang="en-US" b="1" dirty="0">
                    <a:sym typeface="Symbol"/>
                  </a:rPr>
                  <a:t>= </a:t>
                </a:r>
                <a:r>
                  <a:rPr lang="en-US" baseline="-25000" dirty="0"/>
                  <a:t>sample </a:t>
                </a:r>
                <a:r>
                  <a:rPr lang="en-US" b="1" dirty="0">
                    <a:sym typeface="Symbol"/>
                  </a:rPr>
                  <a:t>- </a:t>
                </a:r>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r>
                  <a:rPr lang="en-US" b="1" dirty="0">
                    <a:sym typeface="Symbol"/>
                  </a:rPr>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64"/>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51</a:t>
            </a:fld>
            <a:endParaRPr lang="en-US">
              <a:solidFill>
                <a:srgbClr val="000000"/>
              </a:solidFill>
            </a:endParaRPr>
          </a:p>
        </p:txBody>
      </p:sp>
      <p:graphicFrame>
        <p:nvGraphicFramePr>
          <p:cNvPr id="6" name="Group 67"/>
          <p:cNvGraphicFramePr>
            <a:graphicFrameLocks/>
          </p:cNvGraphicFramePr>
          <p:nvPr>
            <p:extLst>
              <p:ext uri="{D42A27DB-BD31-4B8C-83A1-F6EECF244321}">
                <p14:modId xmlns:p14="http://schemas.microsoft.com/office/powerpoint/2010/main" val="2596607753"/>
              </p:ext>
            </p:extLst>
          </p:nvPr>
        </p:nvGraphicFramePr>
        <p:xfrm>
          <a:off x="808096" y="1916832"/>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graphicFrame>
        <p:nvGraphicFramePr>
          <p:cNvPr id="7" name="Group 67"/>
          <p:cNvGraphicFramePr>
            <a:graphicFrameLocks/>
          </p:cNvGraphicFramePr>
          <p:nvPr>
            <p:extLst>
              <p:ext uri="{D42A27DB-BD31-4B8C-83A1-F6EECF244321}">
                <p14:modId xmlns:p14="http://schemas.microsoft.com/office/powerpoint/2010/main" val="1284476058"/>
              </p:ext>
            </p:extLst>
          </p:nvPr>
        </p:nvGraphicFramePr>
        <p:xfrm>
          <a:off x="4932040" y="1916832"/>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47.83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15.13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20.54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26.90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17.65</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62.58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8.45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3.40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9.18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12.69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2.82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4.09</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13.41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25.54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13.21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6.93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24.28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22.02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29.24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69.20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8" name="Rectangle 7"/>
          <p:cNvSpPr/>
          <p:nvPr/>
        </p:nvSpPr>
        <p:spPr>
          <a:xfrm>
            <a:off x="805880" y="3642030"/>
            <a:ext cx="3728136" cy="646331"/>
          </a:xfrm>
          <a:prstGeom prst="rect">
            <a:avLst/>
          </a:prstGeom>
        </p:spPr>
        <p:txBody>
          <a:bodyPr wrap="none">
            <a:spAutoFit/>
          </a:bodyPr>
          <a:lstStyle/>
          <a:p>
            <a:r>
              <a:rPr lang="en-US" dirty="0">
                <a:sym typeface="Symbol"/>
              </a:rPr>
              <a:t>Observed variance-covariance matrix</a:t>
            </a:r>
          </a:p>
          <a:p>
            <a:r>
              <a:rPr lang="en-US" b="1" dirty="0">
                <a:sym typeface="Symbol"/>
              </a:rPr>
              <a:t></a:t>
            </a:r>
            <a:r>
              <a:rPr lang="en-US" baseline="-25000" dirty="0"/>
              <a:t>sample</a:t>
            </a:r>
            <a:r>
              <a:rPr lang="en-US" dirty="0"/>
              <a:t> </a:t>
            </a:r>
          </a:p>
        </p:txBody>
      </p:sp>
      <mc:AlternateContent xmlns:mc="http://schemas.openxmlformats.org/markup-compatibility/2006" xmlns:a14="http://schemas.microsoft.com/office/drawing/2010/main">
        <mc:Choice Requires="a14">
          <p:sp>
            <p:nvSpPr>
              <p:cNvPr id="9" name="Rectangle 8"/>
              <p:cNvSpPr/>
              <p:nvPr/>
            </p:nvSpPr>
            <p:spPr>
              <a:xfrm>
                <a:off x="4932040" y="3624870"/>
                <a:ext cx="3693832" cy="652807"/>
              </a:xfrm>
              <a:prstGeom prst="rect">
                <a:avLst/>
              </a:prstGeom>
            </p:spPr>
            <p:txBody>
              <a:bodyPr wrap="none">
                <a:spAutoFit/>
              </a:bodyPr>
              <a:lstStyle/>
              <a:p>
                <a:r>
                  <a:rPr lang="en-US" dirty="0">
                    <a:sym typeface="Symbol"/>
                  </a:rPr>
                  <a:t>Estimated variance-covariance matrix</a:t>
                </a:r>
              </a:p>
              <a:p>
                <a14:m>
                  <m:oMath xmlns:m="http://schemas.openxmlformats.org/officeDocument/2006/math">
                    <m:acc>
                      <m:accPr>
                        <m:chr m:val="̂"/>
                        <m:ctrlPr>
                          <a:rPr lang="en-US" b="1" i="1">
                            <a:latin typeface="Cambria Math" panose="02040503050406030204" pitchFamily="18" charset="0"/>
                          </a:rPr>
                        </m:ctrlPr>
                      </m:accPr>
                      <m:e>
                        <m:r>
                          <a:rPr lang="en-US" b="1">
                            <a:latin typeface="Cambria Math"/>
                            <a:sym typeface="Symbol"/>
                          </a:rPr>
                          <m:t></m:t>
                        </m:r>
                      </m:e>
                    </m:acc>
                  </m:oMath>
                </a14:m>
                <a:r>
                  <a:rPr lang="en-US" baseline="-25000" dirty="0"/>
                  <a:t>model</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932040" y="3624870"/>
                <a:ext cx="3693832" cy="652807"/>
              </a:xfrm>
              <a:prstGeom prst="rect">
                <a:avLst/>
              </a:prstGeom>
              <a:blipFill rotWithShape="1">
                <a:blip r:embed="rId4"/>
                <a:stretch>
                  <a:fillRect l="-1320" t="-4673" r="-660" b="-11215"/>
                </a:stretch>
              </a:blipFill>
            </p:spPr>
            <p:txBody>
              <a:bodyPr/>
              <a:lstStyle/>
              <a:p>
                <a:r>
                  <a:rPr lang="en-US">
                    <a:noFill/>
                  </a:rPr>
                  <a:t> </a:t>
                </a:r>
              </a:p>
            </p:txBody>
          </p:sp>
        </mc:Fallback>
      </mc:AlternateContent>
      <p:graphicFrame>
        <p:nvGraphicFramePr>
          <p:cNvPr id="10" name="Group 67"/>
          <p:cNvGraphicFramePr>
            <a:graphicFrameLocks/>
          </p:cNvGraphicFramePr>
          <p:nvPr>
            <p:extLst>
              <p:ext uri="{D42A27DB-BD31-4B8C-83A1-F6EECF244321}">
                <p14:modId xmlns:p14="http://schemas.microsoft.com/office/powerpoint/2010/main" val="2128082552"/>
              </p:ext>
            </p:extLst>
          </p:nvPr>
        </p:nvGraphicFramePr>
        <p:xfrm>
          <a:off x="5057144" y="4464738"/>
          <a:ext cx="3528391" cy="1556550"/>
        </p:xfrm>
        <a:graphic>
          <a:graphicData uri="http://schemas.openxmlformats.org/drawingml/2006/table">
            <a:tbl>
              <a:tblPr/>
              <a:tblGrid>
                <a:gridCol w="595861">
                  <a:extLst>
                    <a:ext uri="{9D8B030D-6E8A-4147-A177-3AD203B41FA5}">
                      <a16:colId xmlns:a16="http://schemas.microsoft.com/office/drawing/2014/main" val="20000"/>
                    </a:ext>
                  </a:extLst>
                </a:gridCol>
                <a:gridCol w="549850">
                  <a:extLst>
                    <a:ext uri="{9D8B030D-6E8A-4147-A177-3AD203B41FA5}">
                      <a16:colId xmlns:a16="http://schemas.microsoft.com/office/drawing/2014/main" val="20001"/>
                    </a:ext>
                  </a:extLst>
                </a:gridCol>
                <a:gridCol w="595670">
                  <a:extLst>
                    <a:ext uri="{9D8B030D-6E8A-4147-A177-3AD203B41FA5}">
                      <a16:colId xmlns:a16="http://schemas.microsoft.com/office/drawing/2014/main" val="20002"/>
                    </a:ext>
                  </a:extLst>
                </a:gridCol>
                <a:gridCol w="595670">
                  <a:extLst>
                    <a:ext uri="{9D8B030D-6E8A-4147-A177-3AD203B41FA5}">
                      <a16:colId xmlns:a16="http://schemas.microsoft.com/office/drawing/2014/main" val="20003"/>
                    </a:ext>
                  </a:extLst>
                </a:gridCol>
                <a:gridCol w="595670">
                  <a:extLst>
                    <a:ext uri="{9D8B030D-6E8A-4147-A177-3AD203B41FA5}">
                      <a16:colId xmlns:a16="http://schemas.microsoft.com/office/drawing/2014/main" val="20004"/>
                    </a:ext>
                  </a:extLst>
                </a:gridCol>
                <a:gridCol w="595670">
                  <a:extLst>
                    <a:ext uri="{9D8B030D-6E8A-4147-A177-3AD203B41FA5}">
                      <a16:colId xmlns:a16="http://schemas.microsoft.com/office/drawing/2014/main" val="20005"/>
                    </a:ext>
                  </a:extLst>
                </a:gridCol>
              </a:tblGrid>
              <a:tr h="15270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05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10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endParaRPr kumimoji="0" lang="en-US" sz="1100" b="1" i="0" u="none" strike="noStrike" cap="none" normalizeH="0" baseline="0" dirty="0">
                        <a:ln>
                          <a:noFill/>
                        </a:ln>
                        <a:solidFill>
                          <a:schemeClr val="tx1"/>
                        </a:solidFill>
                        <a:effectLst/>
                        <a:latin typeface="Times New Roman" pitchFamily="2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259492">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a:ln>
                            <a:noFill/>
                          </a:ln>
                          <a:solidFill>
                            <a:srgbClr val="0000FF"/>
                          </a:solidFill>
                          <a:effectLst/>
                          <a:latin typeface="Times New Roman" pitchFamily="28" charset="0"/>
                        </a:rPr>
                        <a:t>0</a:t>
                      </a:r>
                      <a:endParaRPr kumimoji="0" lang="en-US" sz="1100" b="1" i="0" u="none" strike="noStrike" cap="none" normalizeH="0" baseline="0" dirty="0">
                        <a:ln>
                          <a:noFill/>
                        </a:ln>
                        <a:solidFill>
                          <a:srgbClr val="0000FF"/>
                        </a:solidFill>
                        <a:effectLst/>
                        <a:latin typeface="Times New Roman" pitchFamily="2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0" u="none" strike="noStrike" cap="none" normalizeH="0" baseline="0" dirty="0">
                          <a:ln>
                            <a:noFill/>
                          </a:ln>
                          <a:solidFill>
                            <a:srgbClr val="0000FF"/>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r" defTabSz="914400" rtl="0" eaLnBrk="1" fontAlgn="base" latinLnBrk="0" hangingPunct="1">
                        <a:lnSpc>
                          <a:spcPct val="100000"/>
                        </a:lnSpc>
                        <a:spcBef>
                          <a:spcPct val="15000"/>
                        </a:spcBef>
                        <a:spcAft>
                          <a:spcPct val="0"/>
                        </a:spcAft>
                        <a:buClrTx/>
                        <a:buSzTx/>
                        <a:buFontTx/>
                        <a:buNone/>
                        <a:tabLst/>
                      </a:pPr>
                      <a:r>
                        <a:rPr kumimoji="0" lang="en-US" sz="1100" b="1" i="1" u="none" strike="noStrike" cap="none" normalizeH="0" baseline="0" dirty="0">
                          <a:ln>
                            <a:noFill/>
                          </a:ln>
                          <a:solidFill>
                            <a:srgbClr val="FF0000"/>
                          </a:solidFill>
                          <a:effectLst/>
                          <a:latin typeface="Times New Roman" pitchFamily="28" charset="0"/>
                        </a:rPr>
                        <a:t>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2" name="Oval 1"/>
          <p:cNvSpPr/>
          <p:nvPr/>
        </p:nvSpPr>
        <p:spPr bwMode="auto">
          <a:xfrm>
            <a:off x="4957709" y="2893294"/>
            <a:ext cx="595107" cy="396044"/>
          </a:xfrm>
          <a:prstGeom prst="ellipse">
            <a:avLst/>
          </a:prstGeom>
          <a:noFill/>
          <a:ln w="38100" cap="flat" cmpd="dbl"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11" name="Oval 10"/>
          <p:cNvSpPr/>
          <p:nvPr/>
        </p:nvSpPr>
        <p:spPr bwMode="auto">
          <a:xfrm>
            <a:off x="5110109" y="5445224"/>
            <a:ext cx="595107" cy="396044"/>
          </a:xfrm>
          <a:prstGeom prst="ellipse">
            <a:avLst/>
          </a:prstGeom>
          <a:noFill/>
          <a:ln w="38100" cap="flat" cmpd="dbl"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Tree>
    <p:extLst>
      <p:ext uri="{BB962C8B-B14F-4D97-AF65-F5344CB8AC3E}">
        <p14:creationId xmlns:p14="http://schemas.microsoft.com/office/powerpoint/2010/main" val="134573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678441" y="5897546"/>
            <a:ext cx="3370264" cy="685800"/>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p:txBody>
          <a:bodyPr anchor="t"/>
          <a:lstStyle/>
          <a:p>
            <a:r>
              <a:rPr lang="nl-NL" altLang="en-US" dirty="0"/>
              <a:t>Model respecification</a:t>
            </a:r>
            <a:endParaRPr lang="en-US" altLang="en-US" dirty="0"/>
          </a:p>
        </p:txBody>
      </p:sp>
      <p:sp>
        <p:nvSpPr>
          <p:cNvPr id="6" name="Rectangle 3"/>
          <p:cNvSpPr txBox="1">
            <a:spLocks noChangeArrowheads="1"/>
          </p:cNvSpPr>
          <p:nvPr/>
        </p:nvSpPr>
        <p:spPr bwMode="auto">
          <a:xfrm>
            <a:off x="683890" y="1720224"/>
            <a:ext cx="5184254" cy="5943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marL="196850" indent="-196850" eaLnBrk="1" hangingPunct="1">
              <a:spcBef>
                <a:spcPct val="0"/>
              </a:spcBef>
              <a:buFontTx/>
              <a:buNone/>
            </a:pPr>
            <a:r>
              <a:rPr lang="en-US" b="1" kern="0" dirty="0"/>
              <a:t>Possible model improvements</a:t>
            </a:r>
          </a:p>
          <a:p>
            <a:pPr marL="196850" indent="-196850" eaLnBrk="1" hangingPunct="1">
              <a:spcBef>
                <a:spcPct val="0"/>
              </a:spcBef>
              <a:buFontTx/>
              <a:buNone/>
            </a:pPr>
            <a:endParaRPr lang="en-US" sz="800" kern="0" dirty="0"/>
          </a:p>
          <a:p>
            <a:pPr marL="196850" indent="-196850" eaLnBrk="1" hangingPunct="1">
              <a:spcBef>
                <a:spcPct val="0"/>
              </a:spcBef>
              <a:buFontTx/>
              <a:buNone/>
            </a:pPr>
            <a:r>
              <a:rPr lang="en-US" sz="2400" kern="0" dirty="0"/>
              <a:t>Improve fit by </a:t>
            </a:r>
            <a:r>
              <a:rPr lang="en-US" sz="2400" i="1" kern="0" dirty="0"/>
              <a:t>setting fixed parameters </a:t>
            </a:r>
          </a:p>
          <a:p>
            <a:pPr marL="196850" indent="-196850" eaLnBrk="1" hangingPunct="1">
              <a:spcBef>
                <a:spcPct val="0"/>
              </a:spcBef>
              <a:buFontTx/>
              <a:buNone/>
            </a:pPr>
            <a:r>
              <a:rPr lang="en-US" sz="2400" i="1" kern="0" dirty="0"/>
              <a:t>free</a:t>
            </a:r>
            <a:r>
              <a:rPr lang="en-US" sz="2400" kern="0" dirty="0"/>
              <a:t>. Can be done in two ways.</a:t>
            </a:r>
            <a:endParaRPr lang="en-US" altLang="ja-JP" sz="2400" kern="0" dirty="0">
              <a:ea typeface="ＭＳ Ｐゴシック" pitchFamily="28" charset="-128"/>
            </a:endParaRPr>
          </a:p>
          <a:p>
            <a:pPr marL="196850" indent="-196850" eaLnBrk="1" hangingPunct="1">
              <a:spcBef>
                <a:spcPct val="0"/>
              </a:spcBef>
              <a:buFontTx/>
              <a:buNone/>
            </a:pPr>
            <a:endParaRPr lang="en-US" altLang="ja-JP" sz="800" kern="0" dirty="0">
              <a:ea typeface="ＭＳ Ｐゴシック" pitchFamily="28" charset="-128"/>
            </a:endParaRPr>
          </a:p>
          <a:p>
            <a:pPr marL="196850" indent="-196850" eaLnBrk="1" hangingPunct="1">
              <a:spcBef>
                <a:spcPct val="0"/>
              </a:spcBef>
              <a:buFontTx/>
              <a:buNone/>
            </a:pPr>
            <a:r>
              <a:rPr lang="en-US" altLang="ja-JP" sz="2400" kern="0" dirty="0">
                <a:latin typeface="Arial" charset="0"/>
                <a:ea typeface="ＭＳ Ｐゴシック" pitchFamily="28" charset="-128"/>
              </a:rPr>
              <a:t>•</a:t>
            </a:r>
            <a:r>
              <a:rPr lang="en-US" altLang="ja-JP" sz="2400" kern="0" dirty="0">
                <a:ea typeface="ＭＳ Ｐゴシック" pitchFamily="28" charset="-128"/>
              </a:rPr>
              <a:t>	</a:t>
            </a:r>
            <a:r>
              <a:rPr lang="en-US" altLang="ja-JP" sz="2400" i="1" kern="0" dirty="0">
                <a:ea typeface="ＭＳ Ｐゴシック" pitchFamily="28" charset="-128"/>
              </a:rPr>
              <a:t>Factor loadings:</a:t>
            </a:r>
            <a:r>
              <a:rPr lang="en-US" altLang="ja-JP" sz="2400" kern="0" dirty="0">
                <a:ea typeface="ＭＳ Ｐゴシック" pitchFamily="28" charset="-128"/>
              </a:rPr>
              <a:t> one variable measures more than one factor</a:t>
            </a:r>
          </a:p>
          <a:p>
            <a:pPr marL="196850" indent="-196850" eaLnBrk="1" hangingPunct="1">
              <a:spcBef>
                <a:spcPct val="0"/>
              </a:spcBef>
              <a:buFontTx/>
              <a:buNone/>
            </a:pPr>
            <a:r>
              <a:rPr lang="en-US" altLang="ja-JP" sz="2400" kern="0" dirty="0">
                <a:ea typeface="ＭＳ Ｐゴシック" pitchFamily="28" charset="-128"/>
              </a:rPr>
              <a:t>	e.g. </a:t>
            </a:r>
            <a:r>
              <a:rPr lang="en-US" altLang="ja-JP" sz="2400" i="1" kern="0" dirty="0">
                <a:ea typeface="ＭＳ Ｐゴシック" pitchFamily="28" charset="-128"/>
              </a:rPr>
              <a:t>X</a:t>
            </a:r>
            <a:r>
              <a:rPr lang="en-US" altLang="ja-JP" sz="2400" kern="0" baseline="-25000" dirty="0">
                <a:ea typeface="ＭＳ Ｐゴシック" pitchFamily="28" charset="-128"/>
              </a:rPr>
              <a:t>4</a:t>
            </a:r>
            <a:r>
              <a:rPr lang="en-US" altLang="ja-JP" sz="2400" kern="0" dirty="0">
                <a:ea typeface="ＭＳ Ｐゴシック" pitchFamily="28" charset="-128"/>
              </a:rPr>
              <a:t> (self expression) may load </a:t>
            </a:r>
            <a:r>
              <a:rPr lang="en-US" altLang="ja-JP" sz="2400" kern="0">
                <a:ea typeface="ＭＳ Ｐゴシック" pitchFamily="28" charset="-128"/>
              </a:rPr>
              <a:t>on satisfaction </a:t>
            </a:r>
            <a:r>
              <a:rPr lang="en-US" altLang="ja-JP" sz="2400" kern="0" dirty="0">
                <a:ea typeface="ＭＳ Ｐゴシック" pitchFamily="28" charset="-128"/>
              </a:rPr>
              <a:t>factor.</a:t>
            </a:r>
          </a:p>
          <a:p>
            <a:pPr marL="196850" indent="-196850" eaLnBrk="1" hangingPunct="1">
              <a:spcBef>
                <a:spcPct val="0"/>
              </a:spcBef>
              <a:buFontTx/>
              <a:buNone/>
            </a:pPr>
            <a:endParaRPr lang="en-US" altLang="ja-JP" sz="800" kern="0" dirty="0">
              <a:ea typeface="ＭＳ Ｐゴシック" pitchFamily="28" charset="-128"/>
            </a:endParaRPr>
          </a:p>
          <a:p>
            <a:pPr marL="196850" indent="-196850" eaLnBrk="1" hangingPunct="1">
              <a:spcBef>
                <a:spcPct val="0"/>
              </a:spcBef>
              <a:buFontTx/>
              <a:buNone/>
            </a:pPr>
            <a:endParaRPr lang="en-US" altLang="ja-JP" sz="800" kern="0" dirty="0">
              <a:ea typeface="ＭＳ Ｐゴシック" pitchFamily="28" charset="-128"/>
            </a:endParaRPr>
          </a:p>
          <a:p>
            <a:pPr marL="196850" indent="-196850" eaLnBrk="1" hangingPunct="1">
              <a:spcBef>
                <a:spcPct val="0"/>
              </a:spcBef>
              <a:buFontTx/>
              <a:buNone/>
            </a:pPr>
            <a:r>
              <a:rPr lang="en-US" altLang="ja-JP" sz="2400" kern="0" dirty="0">
                <a:latin typeface="Arial" charset="0"/>
                <a:ea typeface="ＭＳ Ｐゴシック" pitchFamily="28" charset="-128"/>
              </a:rPr>
              <a:t>•</a:t>
            </a:r>
            <a:r>
              <a:rPr lang="en-US" altLang="ja-JP" sz="2400" kern="0" dirty="0">
                <a:ea typeface="ＭＳ Ｐゴシック" pitchFamily="28" charset="-128"/>
              </a:rPr>
              <a:t>	</a:t>
            </a:r>
            <a:r>
              <a:rPr lang="en-US" altLang="ja-JP" sz="2400" i="1" kern="0" dirty="0">
                <a:ea typeface="ＭＳ Ｐゴシック" pitchFamily="28" charset="-128"/>
              </a:rPr>
              <a:t>Correlated errors:</a:t>
            </a:r>
            <a:r>
              <a:rPr lang="en-US" altLang="ja-JP" sz="2400" kern="0" dirty="0">
                <a:ea typeface="ＭＳ Ｐゴシック" pitchFamily="28" charset="-128"/>
              </a:rPr>
              <a:t> two variables measure something else</a:t>
            </a:r>
          </a:p>
          <a:p>
            <a:pPr marL="196850" indent="-196850" eaLnBrk="1" hangingPunct="1">
              <a:spcBef>
                <a:spcPct val="0"/>
              </a:spcBef>
              <a:buFontTx/>
              <a:buNone/>
            </a:pPr>
            <a:r>
              <a:rPr lang="en-US" altLang="ja-JP" sz="2400" kern="0" dirty="0">
                <a:ea typeface="ＭＳ Ｐゴシック" pitchFamily="28" charset="-128"/>
              </a:rPr>
              <a:t>	e.g. </a:t>
            </a:r>
            <a:r>
              <a:rPr lang="en-US" altLang="ja-JP" sz="2400" i="1" kern="0" dirty="0">
                <a:ea typeface="ＭＳ Ｐゴシック" pitchFamily="28" charset="-128"/>
              </a:rPr>
              <a:t>X</a:t>
            </a:r>
            <a:r>
              <a:rPr lang="en-US" altLang="ja-JP" sz="2400" kern="0" baseline="-25000" dirty="0">
                <a:ea typeface="ＭＳ Ｐゴシック" pitchFamily="28" charset="-128"/>
              </a:rPr>
              <a:t>3</a:t>
            </a:r>
            <a:r>
              <a:rPr lang="en-US" altLang="ja-JP" sz="2400" kern="0" dirty="0">
                <a:ea typeface="ＭＳ Ｐゴシック" pitchFamily="28" charset="-128"/>
              </a:rPr>
              <a:t> (relationship teachers) and </a:t>
            </a:r>
            <a:r>
              <a:rPr lang="en-US" altLang="ja-JP" sz="2400" i="1" kern="0" dirty="0">
                <a:ea typeface="ＭＳ Ｐゴシック" pitchFamily="28" charset="-128"/>
              </a:rPr>
              <a:t>X</a:t>
            </a:r>
            <a:r>
              <a:rPr lang="en-US" altLang="ja-JP" sz="2400" kern="0" baseline="-25000" dirty="0">
                <a:ea typeface="ＭＳ Ｐゴシック" pitchFamily="28" charset="-128"/>
              </a:rPr>
              <a:t>6</a:t>
            </a:r>
            <a:r>
              <a:rPr lang="en-US" altLang="ja-JP" sz="2400" kern="0" dirty="0">
                <a:ea typeface="ＭＳ Ｐゴシック" pitchFamily="28" charset="-128"/>
              </a:rPr>
              <a:t> (social skills) may both depend on extraversion.</a:t>
            </a:r>
            <a:endParaRPr lang="en-US" altLang="ja-JP" sz="800" kern="0" dirty="0">
              <a:ea typeface="ＭＳ Ｐゴシック" pitchFamily="28" charset="-128"/>
            </a:endParaRPr>
          </a:p>
        </p:txBody>
      </p:sp>
      <p:sp>
        <p:nvSpPr>
          <p:cNvPr id="7" name="Line 120"/>
          <p:cNvSpPr>
            <a:spLocks noChangeShapeType="1"/>
          </p:cNvSpPr>
          <p:nvPr/>
        </p:nvSpPr>
        <p:spPr bwMode="auto">
          <a:xfrm flipH="1">
            <a:off x="7256864" y="3631853"/>
            <a:ext cx="785812" cy="1104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 name="Freeform 122"/>
          <p:cNvSpPr>
            <a:spLocks/>
          </p:cNvSpPr>
          <p:nvPr/>
        </p:nvSpPr>
        <p:spPr bwMode="auto">
          <a:xfrm flipH="1">
            <a:off x="5534424" y="4026201"/>
            <a:ext cx="430556" cy="2436812"/>
          </a:xfrm>
          <a:custGeom>
            <a:avLst/>
            <a:gdLst>
              <a:gd name="T0" fmla="*/ 0 w 454"/>
              <a:gd name="T1" fmla="*/ 0 h 952"/>
              <a:gd name="T2" fmla="*/ 360363 w 454"/>
              <a:gd name="T3" fmla="*/ 839593 h 952"/>
              <a:gd name="T4" fmla="*/ 0 w 454"/>
              <a:gd name="T5" fmla="*/ 1601788 h 952"/>
              <a:gd name="T6" fmla="*/ 0 60000 65536"/>
              <a:gd name="T7" fmla="*/ 0 60000 65536"/>
              <a:gd name="T8" fmla="*/ 0 60000 65536"/>
            </a:gdLst>
            <a:ahLst/>
            <a:cxnLst>
              <a:cxn ang="T6">
                <a:pos x="T0" y="T1"/>
              </a:cxn>
              <a:cxn ang="T7">
                <a:pos x="T2" y="T3"/>
              </a:cxn>
              <a:cxn ang="T8">
                <a:pos x="T4" y="T5"/>
              </a:cxn>
            </a:cxnLst>
            <a:rect l="0" t="0" r="r" b="b"/>
            <a:pathLst>
              <a:path w="454" h="952">
                <a:moveTo>
                  <a:pt x="0" y="0"/>
                </a:moveTo>
                <a:cubicBezTo>
                  <a:pt x="227" y="170"/>
                  <a:pt x="454" y="340"/>
                  <a:pt x="454" y="499"/>
                </a:cubicBezTo>
                <a:cubicBezTo>
                  <a:pt x="454" y="658"/>
                  <a:pt x="227" y="805"/>
                  <a:pt x="0" y="952"/>
                </a:cubicBezTo>
              </a:path>
            </a:pathLst>
          </a:custGeom>
          <a:noFill/>
          <a:ln w="38100">
            <a:solidFill>
              <a:srgbClr val="FF00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1" name="Line 118"/>
          <p:cNvSpPr>
            <a:spLocks noChangeShapeType="1"/>
          </p:cNvSpPr>
          <p:nvPr/>
        </p:nvSpPr>
        <p:spPr bwMode="auto">
          <a:xfrm flipH="1" flipV="1">
            <a:off x="7241964" y="2497121"/>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2" name="Line 119"/>
          <p:cNvSpPr>
            <a:spLocks noChangeShapeType="1"/>
          </p:cNvSpPr>
          <p:nvPr/>
        </p:nvSpPr>
        <p:spPr bwMode="auto">
          <a:xfrm flipH="1">
            <a:off x="7241964" y="3330559"/>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3" name="Line 120"/>
          <p:cNvSpPr>
            <a:spLocks noChangeShapeType="1"/>
          </p:cNvSpPr>
          <p:nvPr/>
        </p:nvSpPr>
        <p:spPr bwMode="auto">
          <a:xfrm flipH="1">
            <a:off x="7241964" y="3375009"/>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4" name="Line 121"/>
          <p:cNvSpPr>
            <a:spLocks noChangeShapeType="1"/>
          </p:cNvSpPr>
          <p:nvPr/>
        </p:nvSpPr>
        <p:spPr bwMode="auto">
          <a:xfrm flipH="1" flipV="1">
            <a:off x="7241964" y="4862496"/>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5" name="Line 122"/>
          <p:cNvSpPr>
            <a:spLocks noChangeShapeType="1"/>
          </p:cNvSpPr>
          <p:nvPr/>
        </p:nvSpPr>
        <p:spPr bwMode="auto">
          <a:xfrm flipH="1">
            <a:off x="7241964" y="5716571"/>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6" name="Line 123"/>
          <p:cNvSpPr>
            <a:spLocks noChangeShapeType="1"/>
          </p:cNvSpPr>
          <p:nvPr/>
        </p:nvSpPr>
        <p:spPr bwMode="auto">
          <a:xfrm flipH="1">
            <a:off x="7241964" y="5816584"/>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7" name="Oval 124"/>
          <p:cNvSpPr>
            <a:spLocks noChangeArrowheads="1"/>
          </p:cNvSpPr>
          <p:nvPr/>
        </p:nvSpPr>
        <p:spPr bwMode="auto">
          <a:xfrm>
            <a:off x="7884902" y="5513371"/>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8" name="Oval 125"/>
          <p:cNvSpPr>
            <a:spLocks noChangeArrowheads="1"/>
          </p:cNvSpPr>
          <p:nvPr/>
        </p:nvSpPr>
        <p:spPr bwMode="auto">
          <a:xfrm>
            <a:off x="7899189" y="3076559"/>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9" name="Group 18"/>
          <p:cNvGrpSpPr/>
          <p:nvPr/>
        </p:nvGrpSpPr>
        <p:grpSpPr>
          <a:xfrm>
            <a:off x="6635539" y="2405046"/>
            <a:ext cx="576263" cy="396875"/>
            <a:chOff x="6527800" y="2041525"/>
            <a:chExt cx="576263" cy="396875"/>
          </a:xfrm>
        </p:grpSpPr>
        <p:sp>
          <p:nvSpPr>
            <p:cNvPr id="52"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3"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20" name="Text Box 133"/>
          <p:cNvSpPr txBox="1">
            <a:spLocks noChangeArrowheads="1"/>
          </p:cNvSpPr>
          <p:nvPr/>
        </p:nvSpPr>
        <p:spPr bwMode="auto">
          <a:xfrm>
            <a:off x="7926177" y="553559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21" name="Text Box 134"/>
          <p:cNvSpPr txBox="1">
            <a:spLocks noChangeArrowheads="1"/>
          </p:cNvSpPr>
          <p:nvPr/>
        </p:nvSpPr>
        <p:spPr bwMode="auto">
          <a:xfrm>
            <a:off x="7938877" y="309878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22" name="Group 21"/>
          <p:cNvGrpSpPr/>
          <p:nvPr/>
        </p:nvGrpSpPr>
        <p:grpSpPr>
          <a:xfrm>
            <a:off x="6649827" y="3186731"/>
            <a:ext cx="576262" cy="396875"/>
            <a:chOff x="6542088" y="2789238"/>
            <a:chExt cx="576262" cy="396875"/>
          </a:xfrm>
        </p:grpSpPr>
        <p:sp>
          <p:nvSpPr>
            <p:cNvPr id="50" name="Rectangle 127"/>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1"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24" name="Group 23"/>
          <p:cNvGrpSpPr/>
          <p:nvPr/>
        </p:nvGrpSpPr>
        <p:grpSpPr>
          <a:xfrm>
            <a:off x="6656177" y="3968416"/>
            <a:ext cx="576262" cy="400050"/>
            <a:chOff x="6548438" y="3517900"/>
            <a:chExt cx="576262" cy="400050"/>
          </a:xfrm>
        </p:grpSpPr>
        <p:sp>
          <p:nvSpPr>
            <p:cNvPr id="48"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9"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25" name="Group 24"/>
          <p:cNvGrpSpPr/>
          <p:nvPr/>
        </p:nvGrpSpPr>
        <p:grpSpPr>
          <a:xfrm>
            <a:off x="6649827" y="4753276"/>
            <a:ext cx="576262" cy="396875"/>
            <a:chOff x="6542088" y="4364038"/>
            <a:chExt cx="576262" cy="396875"/>
          </a:xfrm>
        </p:grpSpPr>
        <p:sp>
          <p:nvSpPr>
            <p:cNvPr id="46"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7"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26" name="Group 25"/>
          <p:cNvGrpSpPr/>
          <p:nvPr/>
        </p:nvGrpSpPr>
        <p:grpSpPr>
          <a:xfrm>
            <a:off x="6649827" y="5534961"/>
            <a:ext cx="576262" cy="396875"/>
            <a:chOff x="6542088" y="5168900"/>
            <a:chExt cx="576262" cy="396875"/>
          </a:xfrm>
        </p:grpSpPr>
        <p:sp>
          <p:nvSpPr>
            <p:cNvPr id="44"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5"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27" name="Group 26"/>
          <p:cNvGrpSpPr/>
          <p:nvPr/>
        </p:nvGrpSpPr>
        <p:grpSpPr>
          <a:xfrm>
            <a:off x="6656177" y="6316646"/>
            <a:ext cx="577850" cy="401638"/>
            <a:chOff x="6548438" y="5953125"/>
            <a:chExt cx="577850" cy="401638"/>
          </a:xfrm>
        </p:grpSpPr>
        <p:sp>
          <p:nvSpPr>
            <p:cNvPr id="42"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3"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28" name="Text Box 140"/>
          <p:cNvSpPr txBox="1">
            <a:spLocks noChangeArrowheads="1"/>
          </p:cNvSpPr>
          <p:nvPr/>
        </p:nvSpPr>
        <p:spPr bwMode="auto">
          <a:xfrm>
            <a:off x="5921164" y="3121009"/>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29" name="Text Box 141"/>
          <p:cNvSpPr txBox="1">
            <a:spLocks noChangeArrowheads="1"/>
          </p:cNvSpPr>
          <p:nvPr/>
        </p:nvSpPr>
        <p:spPr bwMode="auto">
          <a:xfrm>
            <a:off x="5921164" y="2427271"/>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30" name="Line 142"/>
          <p:cNvSpPr>
            <a:spLocks noChangeShapeType="1"/>
          </p:cNvSpPr>
          <p:nvPr/>
        </p:nvSpPr>
        <p:spPr bwMode="auto">
          <a:xfrm>
            <a:off x="6278352" y="339310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1" name="Line 143"/>
          <p:cNvSpPr>
            <a:spLocks noChangeShapeType="1"/>
          </p:cNvSpPr>
          <p:nvPr/>
        </p:nvSpPr>
        <p:spPr bwMode="auto">
          <a:xfrm>
            <a:off x="6278352" y="417796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2" name="Line 144"/>
          <p:cNvSpPr>
            <a:spLocks noChangeShapeType="1"/>
          </p:cNvSpPr>
          <p:nvPr/>
        </p:nvSpPr>
        <p:spPr bwMode="auto">
          <a:xfrm>
            <a:off x="6278352" y="496282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3" name="Line 145"/>
          <p:cNvSpPr>
            <a:spLocks noChangeShapeType="1"/>
          </p:cNvSpPr>
          <p:nvPr/>
        </p:nvSpPr>
        <p:spPr bwMode="auto">
          <a:xfrm>
            <a:off x="6278352" y="574768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4" name="Text Box 146"/>
          <p:cNvSpPr txBox="1">
            <a:spLocks noChangeArrowheads="1"/>
          </p:cNvSpPr>
          <p:nvPr/>
        </p:nvSpPr>
        <p:spPr bwMode="auto">
          <a:xfrm>
            <a:off x="5921164" y="384173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35" name="Text Box 147"/>
          <p:cNvSpPr txBox="1">
            <a:spLocks noChangeArrowheads="1"/>
          </p:cNvSpPr>
          <p:nvPr/>
        </p:nvSpPr>
        <p:spPr bwMode="auto">
          <a:xfrm>
            <a:off x="5921164" y="473708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36" name="Text Box 148"/>
          <p:cNvSpPr txBox="1">
            <a:spLocks noChangeArrowheads="1"/>
          </p:cNvSpPr>
          <p:nvPr/>
        </p:nvSpPr>
        <p:spPr bwMode="auto">
          <a:xfrm>
            <a:off x="5921164" y="5500671"/>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37" name="Line 149"/>
          <p:cNvSpPr>
            <a:spLocks noChangeShapeType="1"/>
          </p:cNvSpPr>
          <p:nvPr/>
        </p:nvSpPr>
        <p:spPr bwMode="auto">
          <a:xfrm>
            <a:off x="6278352" y="653254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8" name="Text Box 150"/>
          <p:cNvSpPr txBox="1">
            <a:spLocks noChangeArrowheads="1"/>
          </p:cNvSpPr>
          <p:nvPr/>
        </p:nvSpPr>
        <p:spPr bwMode="auto">
          <a:xfrm>
            <a:off x="5921164" y="6335696"/>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39" name="Line 151"/>
          <p:cNvSpPr>
            <a:spLocks noChangeShapeType="1"/>
          </p:cNvSpPr>
          <p:nvPr/>
        </p:nvSpPr>
        <p:spPr bwMode="auto">
          <a:xfrm>
            <a:off x="6278352" y="2608246"/>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4" name="Text Box 152">
            <a:extLst>
              <a:ext uri="{FF2B5EF4-FFF2-40B4-BE49-F238E27FC236}">
                <a16:creationId xmlns:a16="http://schemas.microsoft.com/office/drawing/2014/main" id="{A6804367-B8F9-4DE8-940E-E6F92D45B727}"/>
              </a:ext>
            </a:extLst>
          </p:cNvPr>
          <p:cNvSpPr txBox="1">
            <a:spLocks noChangeArrowheads="1"/>
          </p:cNvSpPr>
          <p:nvPr/>
        </p:nvSpPr>
        <p:spPr bwMode="auto">
          <a:xfrm>
            <a:off x="7756752" y="2553667"/>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a:t>satisfaction</a:t>
            </a:r>
          </a:p>
        </p:txBody>
      </p:sp>
      <p:sp>
        <p:nvSpPr>
          <p:cNvPr id="55" name="Text Box 153">
            <a:extLst>
              <a:ext uri="{FF2B5EF4-FFF2-40B4-BE49-F238E27FC236}">
                <a16:creationId xmlns:a16="http://schemas.microsoft.com/office/drawing/2014/main" id="{0CF845C9-2CB1-4BAF-B068-09DFF6887F14}"/>
              </a:ext>
            </a:extLst>
          </p:cNvPr>
          <p:cNvSpPr txBox="1">
            <a:spLocks noChangeArrowheads="1"/>
          </p:cNvSpPr>
          <p:nvPr/>
        </p:nvSpPr>
        <p:spPr bwMode="auto">
          <a:xfrm>
            <a:off x="7707662" y="6011996"/>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err="1"/>
              <a:t>selfconfidence</a:t>
            </a:r>
            <a:endParaRPr lang="en-US" sz="1800" i="1" dirty="0"/>
          </a:p>
        </p:txBody>
      </p:sp>
      <p:cxnSp>
        <p:nvCxnSpPr>
          <p:cNvPr id="56" name="Curved Connector 37">
            <a:extLst>
              <a:ext uri="{FF2B5EF4-FFF2-40B4-BE49-F238E27FC236}">
                <a16:creationId xmlns:a16="http://schemas.microsoft.com/office/drawing/2014/main" id="{CB16D242-ED2A-4C46-8395-1E4903F0F68A}"/>
              </a:ext>
            </a:extLst>
          </p:cNvPr>
          <p:cNvCxnSpPr>
            <a:cxnSpLocks/>
          </p:cNvCxnSpPr>
          <p:nvPr/>
        </p:nvCxnSpPr>
        <p:spPr>
          <a:xfrm flipH="1">
            <a:off x="8335379" y="3187080"/>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43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8" presetClass="entr" presetSubtype="12"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100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1000"/>
                                  </p:stCondLst>
                                  <p:childTnLst>
                                    <p:set>
                                      <p:cBhvr>
                                        <p:cTn id="23" dur="1" fill="hold">
                                          <p:stCondLst>
                                            <p:cond delay="0"/>
                                          </p:stCondLst>
                                        </p:cTn>
                                        <p:tgtEl>
                                          <p:spTgt spid="6">
                                            <p:txEl>
                                              <p:pRg st="10" end="10"/>
                                            </p:txEl>
                                          </p:spTgt>
                                        </p:tgtEl>
                                        <p:attrNameLst>
                                          <p:attrName>style.visibility</p:attrName>
                                        </p:attrNameLst>
                                      </p:cBhvr>
                                      <p:to>
                                        <p:strVal val="visible"/>
                                      </p:to>
                                    </p:set>
                                  </p:childTnLst>
                                </p:cTn>
                              </p:par>
                              <p:par>
                                <p:cTn id="24" presetID="50" presetClass="entr" presetSubtype="0" decel="100000" fill="hold" grpId="0" nodeType="withEffect">
                                  <p:stCondLst>
                                    <p:cond delay="200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strVal val="#ppt_w+.3"/>
                                          </p:val>
                                        </p:tav>
                                        <p:tav tm="100000">
                                          <p:val>
                                            <p:strVal val="#ppt_w"/>
                                          </p:val>
                                        </p:tav>
                                      </p:tavLst>
                                    </p:anim>
                                    <p:anim calcmode="lin" valueType="num">
                                      <p:cBhvr>
                                        <p:cTn id="27" dur="1000" fill="hold"/>
                                        <p:tgtEl>
                                          <p:spTgt spid="9"/>
                                        </p:tgtEl>
                                        <p:attrNameLst>
                                          <p:attrName>ppt_h</p:attrName>
                                        </p:attrNameLst>
                                      </p:cBhvr>
                                      <p:tavLst>
                                        <p:tav tm="0">
                                          <p:val>
                                            <p:strVal val="#ppt_h"/>
                                          </p:val>
                                        </p:tav>
                                        <p:tav tm="100000">
                                          <p:val>
                                            <p:strVal val="#ppt_h"/>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p:sp>
        <p:nvSpPr>
          <p:cNvPr id="3" name="Content Placeholder 2"/>
          <p:cNvSpPr>
            <a:spLocks noGrp="1"/>
          </p:cNvSpPr>
          <p:nvPr>
            <p:ph idx="1"/>
          </p:nvPr>
        </p:nvSpPr>
        <p:spPr/>
        <p:txBody>
          <a:bodyPr/>
          <a:lstStyle/>
          <a:p>
            <a:pPr marL="265113" indent="-265113" eaLnBrk="1" hangingPunct="1">
              <a:lnSpc>
                <a:spcPct val="90000"/>
              </a:lnSpc>
              <a:spcBef>
                <a:spcPts val="0"/>
              </a:spcBef>
              <a:buNone/>
            </a:pPr>
            <a:r>
              <a:rPr lang="en-US" i="1" dirty="0" err="1"/>
              <a:t>Standardised</a:t>
            </a:r>
            <a:r>
              <a:rPr lang="en-US" i="1" dirty="0"/>
              <a:t> residual:</a:t>
            </a:r>
            <a:r>
              <a:rPr lang="en-US" dirty="0"/>
              <a:t> </a:t>
            </a:r>
            <a:r>
              <a:rPr lang="en-US" i="1" dirty="0" err="1"/>
              <a:t>zres</a:t>
            </a:r>
            <a:r>
              <a:rPr lang="en-US" i="1" baseline="-25000" dirty="0" err="1"/>
              <a:t>ij</a:t>
            </a:r>
            <a:r>
              <a:rPr lang="en-US" i="1" dirty="0"/>
              <a:t> = </a:t>
            </a:r>
            <a:r>
              <a:rPr lang="en-US" i="1" dirty="0" err="1"/>
              <a:t>r</a:t>
            </a:r>
            <a:r>
              <a:rPr lang="en-US" i="1" baseline="-25000" dirty="0" err="1"/>
              <a:t>ij</a:t>
            </a:r>
            <a:r>
              <a:rPr lang="en-US" i="1" dirty="0"/>
              <a:t> - </a:t>
            </a:r>
            <a:r>
              <a:rPr lang="en-US" i="1" dirty="0" err="1"/>
              <a:t>r</a:t>
            </a:r>
            <a:r>
              <a:rPr lang="en-US" i="1" baseline="-25000" dirty="0" err="1"/>
              <a:t>ij</a:t>
            </a:r>
            <a:r>
              <a:rPr lang="en-US" dirty="0"/>
              <a:t>, difference between actual and implied correlation between </a:t>
            </a:r>
            <a:r>
              <a:rPr lang="en-US" i="1" dirty="0"/>
              <a:t>X</a:t>
            </a:r>
            <a:r>
              <a:rPr lang="en-US" i="1" baseline="-25000" dirty="0"/>
              <a:t>i</a:t>
            </a:r>
            <a:r>
              <a:rPr lang="en-US" dirty="0"/>
              <a:t> and </a:t>
            </a:r>
            <a:r>
              <a:rPr lang="en-US" i="1" dirty="0" err="1"/>
              <a:t>X</a:t>
            </a:r>
            <a:r>
              <a:rPr lang="en-US" i="1" baseline="-25000" dirty="0" err="1"/>
              <a:t>j</a:t>
            </a:r>
            <a:r>
              <a:rPr lang="en-US" dirty="0"/>
              <a:t>. </a:t>
            </a:r>
          </a:p>
          <a:p>
            <a:pPr marL="265113" indent="-265113" eaLnBrk="1" hangingPunct="1">
              <a:lnSpc>
                <a:spcPct val="90000"/>
              </a:lnSpc>
              <a:spcBef>
                <a:spcPts val="0"/>
              </a:spcBef>
              <a:buNone/>
            </a:pPr>
            <a:endParaRPr lang="en-US" sz="900" dirty="0"/>
          </a:p>
          <a:p>
            <a:pPr marL="265113" indent="-265113" eaLnBrk="1" hangingPunct="1">
              <a:lnSpc>
                <a:spcPct val="90000"/>
              </a:lnSpc>
              <a:spcBef>
                <a:spcPts val="0"/>
              </a:spcBef>
              <a:buNone/>
            </a:pPr>
            <a:r>
              <a:rPr lang="en-US" dirty="0"/>
              <a:t>Which </a:t>
            </a:r>
            <a:r>
              <a:rPr lang="en-US" dirty="0" err="1"/>
              <a:t>standardised</a:t>
            </a:r>
            <a:r>
              <a:rPr lang="en-US" dirty="0"/>
              <a:t> residuals are </a:t>
            </a:r>
            <a:r>
              <a:rPr lang="en-US" i="1" dirty="0"/>
              <a:t>large</a:t>
            </a:r>
            <a:r>
              <a:rPr lang="en-US" dirty="0"/>
              <a:t> (&gt; .10 or &lt; -.10)? If residuals for a certain variable are large, 	our model for that variable is not correct.</a:t>
            </a:r>
          </a:p>
          <a:p>
            <a:pPr marL="265113" indent="-265113" eaLnBrk="1" hangingPunct="1">
              <a:lnSpc>
                <a:spcPct val="90000"/>
              </a:lnSpc>
              <a:spcBef>
                <a:spcPts val="0"/>
              </a:spcBef>
              <a:buNone/>
            </a:pPr>
            <a:endParaRPr lang="en-US" sz="1400" dirty="0"/>
          </a:p>
          <a:p>
            <a:pPr marL="265113" indent="-265113" eaLnBrk="1" hangingPunct="1">
              <a:lnSpc>
                <a:spcPct val="90000"/>
              </a:lnSpc>
              <a:spcBef>
                <a:spcPts val="0"/>
              </a:spcBef>
              <a:buNone/>
            </a:pPr>
            <a:r>
              <a:rPr lang="en-US" dirty="0"/>
              <a:t>Do residuals show normal distribution? Symmetry of distribution? Centered around zero point?</a:t>
            </a:r>
          </a:p>
          <a:p>
            <a:endParaRPr 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53</a:t>
            </a:fld>
            <a:endParaRPr lang="en-US">
              <a:solidFill>
                <a:srgbClr val="000000"/>
              </a:solidFill>
            </a:endParaRPr>
          </a:p>
        </p:txBody>
      </p:sp>
    </p:spTree>
    <p:extLst>
      <p:ext uri="{BB962C8B-B14F-4D97-AF65-F5344CB8AC3E}">
        <p14:creationId xmlns:p14="http://schemas.microsoft.com/office/powerpoint/2010/main" val="3512431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p:sp>
        <p:nvSpPr>
          <p:cNvPr id="3" name="Content Placeholder 2"/>
          <p:cNvSpPr>
            <a:spLocks noGrp="1"/>
          </p:cNvSpPr>
          <p:nvPr>
            <p:ph idx="1"/>
          </p:nvPr>
        </p:nvSpPr>
        <p:spPr/>
        <p:txBody>
          <a:bodyPr/>
          <a:lstStyle/>
          <a:p>
            <a:pPr marL="265113" indent="-265113" eaLnBrk="1" hangingPunct="1">
              <a:lnSpc>
                <a:spcPct val="90000"/>
              </a:lnSpc>
              <a:spcBef>
                <a:spcPts val="0"/>
              </a:spcBef>
              <a:buNone/>
            </a:pPr>
            <a:endParaRPr lang="en-US" dirty="0"/>
          </a:p>
          <a:p>
            <a:endParaRPr 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54</a:t>
            </a:fld>
            <a:endParaRPr lang="en-US">
              <a:solidFill>
                <a:srgbClr val="000000"/>
              </a:solidFill>
            </a:endParaRPr>
          </a:p>
        </p:txBody>
      </p:sp>
      <p:pic>
        <p:nvPicPr>
          <p:cNvPr id="4" name="Picture 3">
            <a:extLst>
              <a:ext uri="{FF2B5EF4-FFF2-40B4-BE49-F238E27FC236}">
                <a16:creationId xmlns:a16="http://schemas.microsoft.com/office/drawing/2014/main" id="{FED72530-7122-4F44-A037-73D6745CA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460" y="1844824"/>
            <a:ext cx="6438900" cy="4181475"/>
          </a:xfrm>
          <a:prstGeom prst="rect">
            <a:avLst/>
          </a:prstGeom>
        </p:spPr>
      </p:pic>
      <p:pic>
        <p:nvPicPr>
          <p:cNvPr id="6" name="Picture 5">
            <a:extLst>
              <a:ext uri="{FF2B5EF4-FFF2-40B4-BE49-F238E27FC236}">
                <a16:creationId xmlns:a16="http://schemas.microsoft.com/office/drawing/2014/main" id="{36726FB7-3E44-4E3D-A0D7-9870C71A7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6418" y="1988840"/>
            <a:ext cx="6457950" cy="4010025"/>
          </a:xfrm>
          <a:prstGeom prst="rect">
            <a:avLst/>
          </a:prstGeom>
        </p:spPr>
      </p:pic>
    </p:spTree>
    <p:extLst>
      <p:ext uri="{BB962C8B-B14F-4D97-AF65-F5344CB8AC3E}">
        <p14:creationId xmlns:p14="http://schemas.microsoft.com/office/powerpoint/2010/main" val="3375054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respecification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55</a:t>
            </a:fld>
            <a:endParaRPr lang="en-US" dirty="0">
              <a:solidFill>
                <a:srgbClr val="000000"/>
              </a:solidFill>
            </a:endParaRPr>
          </a:p>
        </p:txBody>
      </p:sp>
      <p:sp>
        <p:nvSpPr>
          <p:cNvPr id="6" name="Rectangle 3"/>
          <p:cNvSpPr txBox="1">
            <a:spLocks noChangeArrowheads="1"/>
          </p:cNvSpPr>
          <p:nvPr/>
        </p:nvSpPr>
        <p:spPr bwMode="auto">
          <a:xfrm>
            <a:off x="685800" y="1772816"/>
            <a:ext cx="7772400" cy="247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eaLnBrk="1" hangingPunct="1">
              <a:spcBef>
                <a:spcPct val="0"/>
              </a:spcBef>
              <a:buFontTx/>
              <a:buNone/>
            </a:pPr>
            <a:r>
              <a:rPr lang="en-US" i="1" kern="0" dirty="0"/>
              <a:t>Striking pattern</a:t>
            </a:r>
          </a:p>
          <a:p>
            <a:pPr eaLnBrk="1" hangingPunct="1">
              <a:spcBef>
                <a:spcPct val="0"/>
              </a:spcBef>
              <a:buFontTx/>
              <a:buNone/>
            </a:pPr>
            <a:r>
              <a:rPr lang="en-US" kern="0" dirty="0"/>
              <a:t>•	All high residuals </a:t>
            </a:r>
            <a:r>
              <a:rPr lang="en-US" altLang="ja-JP" kern="0" dirty="0">
                <a:solidFill>
                  <a:srgbClr val="FF0000"/>
                </a:solidFill>
                <a:ea typeface="ＭＳ Ｐゴシック" pitchFamily="28" charset="-128"/>
              </a:rPr>
              <a:t>(red and italic)</a:t>
            </a:r>
            <a:r>
              <a:rPr lang="en-US" altLang="ja-JP" kern="0" dirty="0">
                <a:ea typeface="ＭＳ Ｐゴシック" pitchFamily="28" charset="-128"/>
              </a:rPr>
              <a:t> are from the same variable (acceptance by classmates) with all variables from the other factor.</a:t>
            </a:r>
          </a:p>
          <a:p>
            <a:pPr eaLnBrk="1" hangingPunct="1">
              <a:spcBef>
                <a:spcPct val="0"/>
              </a:spcBef>
              <a:buFontTx/>
              <a:buNone/>
            </a:pPr>
            <a:endParaRPr lang="en-US" altLang="ja-JP" sz="800"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buFontTx/>
              <a:buNone/>
            </a:pPr>
            <a:endParaRPr lang="en-US" kern="0" dirty="0"/>
          </a:p>
        </p:txBody>
      </p:sp>
      <p:sp>
        <p:nvSpPr>
          <p:cNvPr id="4" name="Oval 3"/>
          <p:cNvSpPr/>
          <p:nvPr/>
        </p:nvSpPr>
        <p:spPr bwMode="auto">
          <a:xfrm>
            <a:off x="6300192" y="4293096"/>
            <a:ext cx="2736304" cy="1368152"/>
          </a:xfrm>
          <a:prstGeom prst="ellipse">
            <a:avLst/>
          </a:prstGeom>
          <a:noFill/>
          <a:ln w="38100" cap="flat" cmpd="dbl" algn="ctr">
            <a:solidFill>
              <a:srgbClr val="FF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altLang="ja-JP" sz="2400" b="1" kern="0" dirty="0">
                <a:ea typeface="ＭＳ Ｐゴシック" pitchFamily="28" charset="-128"/>
              </a:rPr>
              <a:t>Improvement</a:t>
            </a:r>
            <a:r>
              <a:rPr lang="en-US" altLang="ja-JP" sz="2400" kern="0" dirty="0">
                <a:ea typeface="ＭＳ Ｐゴシック" pitchFamily="28" charset="-128"/>
              </a:rPr>
              <a:t> </a:t>
            </a:r>
          </a:p>
          <a:p>
            <a:pPr algn="ctr" eaLnBrk="0" fontAlgn="base" hangingPunct="0">
              <a:spcBef>
                <a:spcPct val="0"/>
              </a:spcBef>
              <a:spcAft>
                <a:spcPct val="0"/>
              </a:spcAft>
            </a:pPr>
            <a:r>
              <a:rPr lang="en-US" altLang="ja-JP" sz="2400" kern="0" dirty="0">
                <a:ea typeface="ＭＳ Ｐゴシック" pitchFamily="28" charset="-128"/>
              </a:rPr>
              <a:t>Add </a:t>
            </a:r>
            <a:r>
              <a:rPr lang="en-US" altLang="ja-JP" sz="2400" kern="0" dirty="0" err="1">
                <a:ea typeface="ＭＳ Ｐゴシック" pitchFamily="28" charset="-128"/>
              </a:rPr>
              <a:t>factorloading</a:t>
            </a:r>
            <a:endParaRPr lang="en-US" sz="2400" kern="0" dirty="0"/>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itchFamily="34" charset="0"/>
            </a:endParaRPr>
          </a:p>
        </p:txBody>
      </p:sp>
      <p:graphicFrame>
        <p:nvGraphicFramePr>
          <p:cNvPr id="8" name="Group 55">
            <a:extLst>
              <a:ext uri="{FF2B5EF4-FFF2-40B4-BE49-F238E27FC236}">
                <a16:creationId xmlns:a16="http://schemas.microsoft.com/office/drawing/2014/main" id="{052BE9A6-1FC9-4DB3-9C52-04E607749332}"/>
              </a:ext>
            </a:extLst>
          </p:cNvPr>
          <p:cNvGraphicFramePr>
            <a:graphicFrameLocks/>
          </p:cNvGraphicFramePr>
          <p:nvPr>
            <p:extLst>
              <p:ext uri="{D42A27DB-BD31-4B8C-83A1-F6EECF244321}">
                <p14:modId xmlns:p14="http://schemas.microsoft.com/office/powerpoint/2010/main" val="1968304197"/>
              </p:ext>
            </p:extLst>
          </p:nvPr>
        </p:nvGraphicFramePr>
        <p:xfrm>
          <a:off x="1196571" y="4079676"/>
          <a:ext cx="4896719" cy="2075748"/>
        </p:xfrm>
        <a:graphic>
          <a:graphicData uri="http://schemas.openxmlformats.org/drawingml/2006/table">
            <a:tbl>
              <a:tblPr/>
              <a:tblGrid>
                <a:gridCol w="734508">
                  <a:extLst>
                    <a:ext uri="{9D8B030D-6E8A-4147-A177-3AD203B41FA5}">
                      <a16:colId xmlns:a16="http://schemas.microsoft.com/office/drawing/2014/main" val="20000"/>
                    </a:ext>
                  </a:extLst>
                </a:gridCol>
                <a:gridCol w="842899">
                  <a:extLst>
                    <a:ext uri="{9D8B030D-6E8A-4147-A177-3AD203B41FA5}">
                      <a16:colId xmlns:a16="http://schemas.microsoft.com/office/drawing/2014/main" val="20001"/>
                    </a:ext>
                  </a:extLst>
                </a:gridCol>
                <a:gridCol w="870952">
                  <a:extLst>
                    <a:ext uri="{9D8B030D-6E8A-4147-A177-3AD203B41FA5}">
                      <a16:colId xmlns:a16="http://schemas.microsoft.com/office/drawing/2014/main" val="20002"/>
                    </a:ext>
                  </a:extLst>
                </a:gridCol>
                <a:gridCol w="856926">
                  <a:extLst>
                    <a:ext uri="{9D8B030D-6E8A-4147-A177-3AD203B41FA5}">
                      <a16:colId xmlns:a16="http://schemas.microsoft.com/office/drawing/2014/main" val="20003"/>
                    </a:ext>
                  </a:extLst>
                </a:gridCol>
                <a:gridCol w="795717">
                  <a:extLst>
                    <a:ext uri="{9D8B030D-6E8A-4147-A177-3AD203B41FA5}">
                      <a16:colId xmlns:a16="http://schemas.microsoft.com/office/drawing/2014/main" val="20004"/>
                    </a:ext>
                  </a:extLst>
                </a:gridCol>
                <a:gridCol w="795717">
                  <a:extLst>
                    <a:ext uri="{9D8B030D-6E8A-4147-A177-3AD203B41FA5}">
                      <a16:colId xmlns:a16="http://schemas.microsoft.com/office/drawing/2014/main" val="20005"/>
                    </a:ext>
                  </a:extLst>
                </a:gridCol>
              </a:tblGrid>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.01</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.05</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itchFamily="28" charset="0"/>
                        </a:rPr>
                        <a:t>.10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-.06</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itchFamily="28" charset="0"/>
                        </a:rPr>
                        <a:t>.10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-.05</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323232">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-.06</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itchFamily="28" charset="0"/>
                        </a:rPr>
                        <a:t>.16</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-.06</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AAD83ABE-C609-404B-8CFD-65FDE3CB2054}"/>
              </a:ext>
            </a:extLst>
          </p:cNvPr>
          <p:cNvSpPr txBox="1"/>
          <p:nvPr/>
        </p:nvSpPr>
        <p:spPr>
          <a:xfrm>
            <a:off x="1196571" y="3729064"/>
            <a:ext cx="4959605" cy="369332"/>
          </a:xfrm>
          <a:prstGeom prst="rect">
            <a:avLst/>
          </a:prstGeom>
          <a:noFill/>
        </p:spPr>
        <p:txBody>
          <a:bodyPr wrap="square" rtlCol="0">
            <a:spAutoFit/>
          </a:bodyPr>
          <a:lstStyle/>
          <a:p>
            <a:pPr defTabSz="854075"/>
            <a:r>
              <a:rPr lang="nl-NL" dirty="0"/>
              <a:t>FU	AC	TE	SE	SF	SK</a:t>
            </a:r>
          </a:p>
        </p:txBody>
      </p:sp>
      <p:sp>
        <p:nvSpPr>
          <p:cNvPr id="10" name="TextBox 9">
            <a:extLst>
              <a:ext uri="{FF2B5EF4-FFF2-40B4-BE49-F238E27FC236}">
                <a16:creationId xmlns:a16="http://schemas.microsoft.com/office/drawing/2014/main" id="{291DF1DD-5FAA-40EA-8AEF-3D39474FCB3E}"/>
              </a:ext>
            </a:extLst>
          </p:cNvPr>
          <p:cNvSpPr txBox="1"/>
          <p:nvPr/>
        </p:nvSpPr>
        <p:spPr>
          <a:xfrm>
            <a:off x="692516" y="4079812"/>
            <a:ext cx="504056" cy="2139047"/>
          </a:xfrm>
          <a:prstGeom prst="rect">
            <a:avLst/>
          </a:prstGeom>
          <a:noFill/>
        </p:spPr>
        <p:txBody>
          <a:bodyPr wrap="square" rtlCol="0">
            <a:spAutoFit/>
          </a:bodyPr>
          <a:lstStyle/>
          <a:p>
            <a:pPr defTabSz="854075"/>
            <a:r>
              <a:rPr lang="nl-NL" dirty="0"/>
              <a:t>FU</a:t>
            </a:r>
          </a:p>
          <a:p>
            <a:pPr defTabSz="854075"/>
            <a:endParaRPr lang="nl-NL" sz="500" dirty="0"/>
          </a:p>
          <a:p>
            <a:pPr defTabSz="854075"/>
            <a:r>
              <a:rPr lang="nl-NL" dirty="0"/>
              <a:t>AC</a:t>
            </a:r>
          </a:p>
          <a:p>
            <a:pPr defTabSz="854075"/>
            <a:endParaRPr lang="nl-NL" sz="500" dirty="0"/>
          </a:p>
          <a:p>
            <a:pPr defTabSz="854075"/>
            <a:r>
              <a:rPr lang="nl-NL" dirty="0"/>
              <a:t>TE</a:t>
            </a:r>
          </a:p>
          <a:p>
            <a:pPr defTabSz="854075"/>
            <a:endParaRPr lang="nl-NL" sz="500" dirty="0"/>
          </a:p>
          <a:p>
            <a:pPr defTabSz="854075"/>
            <a:r>
              <a:rPr lang="nl-NL" dirty="0"/>
              <a:t>SE</a:t>
            </a:r>
          </a:p>
          <a:p>
            <a:pPr defTabSz="854075"/>
            <a:endParaRPr lang="nl-NL" sz="300" dirty="0"/>
          </a:p>
          <a:p>
            <a:pPr defTabSz="854075"/>
            <a:r>
              <a:rPr lang="nl-NL" dirty="0"/>
              <a:t>SF</a:t>
            </a:r>
          </a:p>
          <a:p>
            <a:pPr defTabSz="854075"/>
            <a:endParaRPr lang="nl-NL" sz="400" dirty="0"/>
          </a:p>
          <a:p>
            <a:pPr defTabSz="854075"/>
            <a:r>
              <a:rPr lang="nl-NL" dirty="0"/>
              <a:t>SK</a:t>
            </a:r>
          </a:p>
        </p:txBody>
      </p:sp>
    </p:spTree>
    <p:extLst>
      <p:ext uri="{BB962C8B-B14F-4D97-AF65-F5344CB8AC3E}">
        <p14:creationId xmlns:p14="http://schemas.microsoft.com/office/powerpoint/2010/main" val="2689127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915597" y="6021834"/>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56</a:t>
            </a:fld>
            <a:endParaRPr lang="en-US" dirty="0">
              <a:solidFill>
                <a:srgbClr val="000000"/>
              </a:solidFill>
            </a:endParaRPr>
          </a:p>
        </p:txBody>
      </p:sp>
      <p:sp>
        <p:nvSpPr>
          <p:cNvPr id="56" name="Rectangle 55"/>
          <p:cNvSpPr/>
          <p:nvPr/>
        </p:nvSpPr>
        <p:spPr bwMode="auto">
          <a:xfrm>
            <a:off x="627968" y="1235605"/>
            <a:ext cx="8106848" cy="685800"/>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55" name="Rectangle 54"/>
          <p:cNvSpPr/>
          <p:nvPr/>
        </p:nvSpPr>
        <p:spPr bwMode="auto">
          <a:xfrm>
            <a:off x="997274" y="5105688"/>
            <a:ext cx="7791720" cy="1347648"/>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imes New Roman" pitchFamily="28" charset="0"/>
              <a:ea typeface="ＭＳ Ｐゴシック" pitchFamily="28" charset="-128"/>
            </a:endParaRPr>
          </a:p>
        </p:txBody>
      </p:sp>
      <p:sp>
        <p:nvSpPr>
          <p:cNvPr id="8" name="Text Box 7"/>
          <p:cNvSpPr txBox="1">
            <a:spLocks noChangeArrowheads="1"/>
          </p:cNvSpPr>
          <p:nvPr/>
        </p:nvSpPr>
        <p:spPr bwMode="auto">
          <a:xfrm>
            <a:off x="4283968" y="566545"/>
            <a:ext cx="4464496"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spcBef>
                <a:spcPts val="0"/>
              </a:spcBef>
            </a:pPr>
            <a:r>
              <a:rPr lang="en-US" sz="2200" dirty="0"/>
              <a:t>Like first model, </a:t>
            </a:r>
          </a:p>
          <a:p>
            <a:pPr algn="l">
              <a:spcBef>
                <a:spcPts val="0"/>
              </a:spcBef>
            </a:pPr>
            <a:r>
              <a:rPr lang="en-US" sz="2200" dirty="0"/>
              <a:t>but with correlated factors.</a:t>
            </a:r>
          </a:p>
          <a:p>
            <a:pPr algn="l">
              <a:spcBef>
                <a:spcPts val="0"/>
              </a:spcBef>
            </a:pPr>
            <a:endParaRPr lang="en-US" sz="1600" dirty="0"/>
          </a:p>
          <a:p>
            <a:pPr algn="l">
              <a:spcBef>
                <a:spcPts val="0"/>
              </a:spcBef>
            </a:pPr>
            <a:r>
              <a:rPr lang="en-US" sz="2200" i="1" dirty="0"/>
              <a:t>Lavaan model evaluation output</a:t>
            </a:r>
          </a:p>
          <a:p>
            <a:pPr algn="l">
              <a:spcBef>
                <a:spcPts val="0"/>
              </a:spcBef>
            </a:pPr>
            <a:endParaRPr lang="en-US" sz="800" i="1" dirty="0"/>
          </a:p>
          <a:p>
            <a:pPr marL="265113" indent="-265113" algn="l">
              <a:spcBef>
                <a:spcPts val="0"/>
              </a:spcBef>
            </a:pPr>
            <a:endParaRPr lang="en-US" sz="800" dirty="0"/>
          </a:p>
          <a:p>
            <a:pPr marL="265113" indent="-265113" algn="l">
              <a:spcBef>
                <a:spcPts val="0"/>
              </a:spcBef>
            </a:pPr>
            <a:r>
              <a:rPr lang="en-US" sz="2200" dirty="0"/>
              <a:t>•	Chi-square still significant: </a:t>
            </a:r>
          </a:p>
          <a:p>
            <a:pPr marL="265113" indent="-265113" algn="l">
              <a:spcBef>
                <a:spcPts val="0"/>
              </a:spcBef>
            </a:pPr>
            <a:r>
              <a:rPr lang="en-US" sz="2200" dirty="0"/>
              <a:t>	</a:t>
            </a:r>
            <a:r>
              <a:rPr lang="el-GR" sz="2200" dirty="0"/>
              <a:t>χ</a:t>
            </a:r>
            <a:r>
              <a:rPr lang="en-US" sz="2200" baseline="30000" dirty="0"/>
              <a:t>2</a:t>
            </a:r>
            <a:r>
              <a:rPr lang="en-US" sz="2200" dirty="0"/>
              <a:t>(7) = 32.77, </a:t>
            </a:r>
            <a:r>
              <a:rPr lang="en-US" sz="2200" i="1" dirty="0"/>
              <a:t>p</a:t>
            </a:r>
            <a:r>
              <a:rPr lang="en-US" sz="2200" dirty="0"/>
              <a:t> &lt; .001.</a:t>
            </a:r>
          </a:p>
          <a:p>
            <a:pPr marL="265113" indent="-265113" algn="l">
              <a:spcBef>
                <a:spcPts val="0"/>
              </a:spcBef>
            </a:pPr>
            <a:endParaRPr lang="en-US" sz="800" dirty="0"/>
          </a:p>
          <a:p>
            <a:pPr marL="265113" indent="-265113" algn="l">
              <a:spcBef>
                <a:spcPts val="0"/>
              </a:spcBef>
            </a:pPr>
            <a:r>
              <a:rPr lang="en-US" sz="2200" dirty="0"/>
              <a:t>•	Fit measures: NFI &gt; .95,</a:t>
            </a:r>
          </a:p>
          <a:p>
            <a:pPr marL="265113" indent="-265113" algn="l">
              <a:spcBef>
                <a:spcPts val="0"/>
              </a:spcBef>
            </a:pPr>
            <a:r>
              <a:rPr lang="en-US" sz="2200" dirty="0"/>
              <a:t>	CFI &gt; .95, so OK!</a:t>
            </a:r>
          </a:p>
          <a:p>
            <a:pPr marL="265113" indent="-265113" algn="l">
              <a:spcBef>
                <a:spcPts val="0"/>
              </a:spcBef>
            </a:pPr>
            <a:r>
              <a:rPr lang="en-US" sz="2200" dirty="0"/>
              <a:t>	…. but RMSEA &gt;.10. </a:t>
            </a:r>
          </a:p>
          <a:p>
            <a:pPr marL="265113" indent="-265113" algn="l">
              <a:spcBef>
                <a:spcPts val="0"/>
              </a:spcBef>
            </a:pPr>
            <a:endParaRPr lang="en-US" sz="800" dirty="0"/>
          </a:p>
          <a:p>
            <a:pPr algn="l">
              <a:spcBef>
                <a:spcPts val="0"/>
              </a:spcBef>
            </a:pPr>
            <a:r>
              <a:rPr lang="en-US" sz="2200" dirty="0"/>
              <a:t>So data are </a:t>
            </a:r>
            <a:r>
              <a:rPr lang="en-US" sz="2200" i="1" dirty="0"/>
              <a:t>somewhat</a:t>
            </a:r>
            <a:r>
              <a:rPr lang="en-US" sz="2200" dirty="0"/>
              <a:t> compatible with adjusted model.</a:t>
            </a:r>
            <a:endParaRPr lang="en-US" sz="2200" dirty="0">
              <a:solidFill>
                <a:schemeClr val="accent2"/>
              </a:solidFill>
              <a:latin typeface="Verdana" pitchFamily="34" charset="0"/>
            </a:endParaRPr>
          </a:p>
        </p:txBody>
      </p:sp>
      <p:grpSp>
        <p:nvGrpSpPr>
          <p:cNvPr id="11" name="Group 10"/>
          <p:cNvGrpSpPr/>
          <p:nvPr/>
        </p:nvGrpSpPr>
        <p:grpSpPr>
          <a:xfrm>
            <a:off x="797725" y="579714"/>
            <a:ext cx="2411618" cy="4203370"/>
            <a:chOff x="5813425" y="2041525"/>
            <a:chExt cx="2482850" cy="4327525"/>
          </a:xfrm>
        </p:grpSpPr>
        <p:sp>
          <p:nvSpPr>
            <p:cNvPr id="12" name="Line 118"/>
            <p:cNvSpPr>
              <a:spLocks noChangeShapeType="1"/>
            </p:cNvSpPr>
            <p:nvPr/>
          </p:nvSpPr>
          <p:spPr bwMode="auto">
            <a:xfrm flipH="1" flipV="1">
              <a:off x="7134225" y="2133600"/>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3" name="Line 119"/>
            <p:cNvSpPr>
              <a:spLocks noChangeShapeType="1"/>
            </p:cNvSpPr>
            <p:nvPr/>
          </p:nvSpPr>
          <p:spPr bwMode="auto">
            <a:xfrm flipH="1">
              <a:off x="7134225" y="2967038"/>
              <a:ext cx="884238" cy="1587"/>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4" name="Line 120"/>
            <p:cNvSpPr>
              <a:spLocks noChangeShapeType="1"/>
            </p:cNvSpPr>
            <p:nvPr/>
          </p:nvSpPr>
          <p:spPr bwMode="auto">
            <a:xfrm flipH="1">
              <a:off x="7134225" y="3011488"/>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5" name="Line 121"/>
            <p:cNvSpPr>
              <a:spLocks noChangeShapeType="1"/>
            </p:cNvSpPr>
            <p:nvPr/>
          </p:nvSpPr>
          <p:spPr bwMode="auto">
            <a:xfrm flipH="1" flipV="1">
              <a:off x="7134225" y="4498975"/>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6" name="Line 122"/>
            <p:cNvSpPr>
              <a:spLocks noChangeShapeType="1"/>
            </p:cNvSpPr>
            <p:nvPr/>
          </p:nvSpPr>
          <p:spPr bwMode="auto">
            <a:xfrm flipH="1">
              <a:off x="7134225" y="5353050"/>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7" name="Line 123"/>
            <p:cNvSpPr>
              <a:spLocks noChangeShapeType="1"/>
            </p:cNvSpPr>
            <p:nvPr/>
          </p:nvSpPr>
          <p:spPr bwMode="auto">
            <a:xfrm flipH="1">
              <a:off x="7134225" y="5453063"/>
              <a:ext cx="869950" cy="76676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8" name="Oval 124"/>
            <p:cNvSpPr>
              <a:spLocks noChangeArrowheads="1"/>
            </p:cNvSpPr>
            <p:nvPr/>
          </p:nvSpPr>
          <p:spPr bwMode="auto">
            <a:xfrm>
              <a:off x="7777163" y="5149850"/>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9" name="Oval 125"/>
            <p:cNvSpPr>
              <a:spLocks noChangeArrowheads="1"/>
            </p:cNvSpPr>
            <p:nvPr/>
          </p:nvSpPr>
          <p:spPr bwMode="auto">
            <a:xfrm>
              <a:off x="7791450" y="2713038"/>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20" name="Group 19"/>
            <p:cNvGrpSpPr/>
            <p:nvPr/>
          </p:nvGrpSpPr>
          <p:grpSpPr>
            <a:xfrm>
              <a:off x="6527800" y="2041525"/>
              <a:ext cx="576263" cy="396875"/>
              <a:chOff x="6527800" y="2041525"/>
              <a:chExt cx="576263" cy="396875"/>
            </a:xfrm>
          </p:grpSpPr>
          <p:sp>
            <p:nvSpPr>
              <p:cNvPr id="53" name="Rectangle 126"/>
              <p:cNvSpPr>
                <a:spLocks noChangeArrowheads="1"/>
              </p:cNvSpPr>
              <p:nvPr/>
            </p:nvSpPr>
            <p:spPr bwMode="auto">
              <a:xfrm>
                <a:off x="6527800" y="2044700"/>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4" name="Text Box 132"/>
              <p:cNvSpPr txBox="1">
                <a:spLocks noChangeArrowheads="1"/>
              </p:cNvSpPr>
              <p:nvPr/>
            </p:nvSpPr>
            <p:spPr bwMode="auto">
              <a:xfrm>
                <a:off x="6600825" y="20415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grpSp>
        <p:sp>
          <p:nvSpPr>
            <p:cNvPr id="21" name="Text Box 133"/>
            <p:cNvSpPr txBox="1">
              <a:spLocks noChangeArrowheads="1"/>
            </p:cNvSpPr>
            <p:nvPr/>
          </p:nvSpPr>
          <p:spPr bwMode="auto">
            <a:xfrm>
              <a:off x="7818438" y="51720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22" name="Text Box 134"/>
            <p:cNvSpPr txBox="1">
              <a:spLocks noChangeArrowheads="1"/>
            </p:cNvSpPr>
            <p:nvPr/>
          </p:nvSpPr>
          <p:spPr bwMode="auto">
            <a:xfrm>
              <a:off x="7831138" y="27352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grpSp>
          <p:nvGrpSpPr>
            <p:cNvPr id="24" name="Group 23"/>
            <p:cNvGrpSpPr/>
            <p:nvPr/>
          </p:nvGrpSpPr>
          <p:grpSpPr>
            <a:xfrm>
              <a:off x="6542088" y="2823210"/>
              <a:ext cx="576262" cy="396875"/>
              <a:chOff x="6542088" y="2789238"/>
              <a:chExt cx="576262" cy="396875"/>
            </a:xfrm>
          </p:grpSpPr>
          <p:sp>
            <p:nvSpPr>
              <p:cNvPr id="51" name="Rectangle 127"/>
              <p:cNvSpPr>
                <a:spLocks noChangeArrowheads="1"/>
              </p:cNvSpPr>
              <p:nvPr/>
            </p:nvSpPr>
            <p:spPr bwMode="auto">
              <a:xfrm>
                <a:off x="6542088" y="2792413"/>
                <a:ext cx="576262" cy="382587"/>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2" name="Text Box 135"/>
              <p:cNvSpPr txBox="1">
                <a:spLocks noChangeArrowheads="1"/>
              </p:cNvSpPr>
              <p:nvPr/>
            </p:nvSpPr>
            <p:spPr bwMode="auto">
              <a:xfrm>
                <a:off x="6615113" y="27892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grpSp>
        <p:grpSp>
          <p:nvGrpSpPr>
            <p:cNvPr id="25" name="Group 24"/>
            <p:cNvGrpSpPr/>
            <p:nvPr/>
          </p:nvGrpSpPr>
          <p:grpSpPr>
            <a:xfrm>
              <a:off x="6548438" y="3604895"/>
              <a:ext cx="576262" cy="400050"/>
              <a:chOff x="6548438" y="3517900"/>
              <a:chExt cx="576262" cy="400050"/>
            </a:xfrm>
          </p:grpSpPr>
          <p:sp>
            <p:nvSpPr>
              <p:cNvPr id="49" name="Rectangle 128"/>
              <p:cNvSpPr>
                <a:spLocks noChangeArrowheads="1"/>
              </p:cNvSpPr>
              <p:nvPr/>
            </p:nvSpPr>
            <p:spPr bwMode="auto">
              <a:xfrm>
                <a:off x="6548438" y="3521075"/>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50" name="Text Box 136"/>
              <p:cNvSpPr txBox="1">
                <a:spLocks noChangeArrowheads="1"/>
              </p:cNvSpPr>
              <p:nvPr/>
            </p:nvSpPr>
            <p:spPr bwMode="auto">
              <a:xfrm>
                <a:off x="6621463" y="3517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grpSp>
        <p:grpSp>
          <p:nvGrpSpPr>
            <p:cNvPr id="26" name="Group 25"/>
            <p:cNvGrpSpPr/>
            <p:nvPr/>
          </p:nvGrpSpPr>
          <p:grpSpPr>
            <a:xfrm>
              <a:off x="6542088" y="4389755"/>
              <a:ext cx="576262" cy="396875"/>
              <a:chOff x="6542088" y="4364038"/>
              <a:chExt cx="576262" cy="396875"/>
            </a:xfrm>
          </p:grpSpPr>
          <p:sp>
            <p:nvSpPr>
              <p:cNvPr id="47" name="Rectangle 129"/>
              <p:cNvSpPr>
                <a:spLocks noChangeArrowheads="1"/>
              </p:cNvSpPr>
              <p:nvPr/>
            </p:nvSpPr>
            <p:spPr bwMode="auto">
              <a:xfrm>
                <a:off x="6542088" y="4367213"/>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8" name="Text Box 137"/>
              <p:cNvSpPr txBox="1">
                <a:spLocks noChangeArrowheads="1"/>
              </p:cNvSpPr>
              <p:nvPr/>
            </p:nvSpPr>
            <p:spPr bwMode="auto">
              <a:xfrm>
                <a:off x="6615113" y="43640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grpSp>
        <p:grpSp>
          <p:nvGrpSpPr>
            <p:cNvPr id="27" name="Group 26"/>
            <p:cNvGrpSpPr/>
            <p:nvPr/>
          </p:nvGrpSpPr>
          <p:grpSpPr>
            <a:xfrm>
              <a:off x="6542088" y="5171440"/>
              <a:ext cx="576262" cy="396875"/>
              <a:chOff x="6542088" y="5168900"/>
              <a:chExt cx="576262" cy="396875"/>
            </a:xfrm>
          </p:grpSpPr>
          <p:sp>
            <p:nvSpPr>
              <p:cNvPr id="45" name="Rectangle 130"/>
              <p:cNvSpPr>
                <a:spLocks noChangeArrowheads="1"/>
              </p:cNvSpPr>
              <p:nvPr/>
            </p:nvSpPr>
            <p:spPr bwMode="auto">
              <a:xfrm>
                <a:off x="6542088" y="517207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6" name="Text Box 138"/>
              <p:cNvSpPr txBox="1">
                <a:spLocks noChangeArrowheads="1"/>
              </p:cNvSpPr>
              <p:nvPr/>
            </p:nvSpPr>
            <p:spPr bwMode="auto">
              <a:xfrm>
                <a:off x="6615113" y="516890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grpSp>
        <p:grpSp>
          <p:nvGrpSpPr>
            <p:cNvPr id="28" name="Group 27"/>
            <p:cNvGrpSpPr/>
            <p:nvPr/>
          </p:nvGrpSpPr>
          <p:grpSpPr>
            <a:xfrm>
              <a:off x="6548438" y="5953125"/>
              <a:ext cx="577850" cy="401638"/>
              <a:chOff x="6548438" y="5953125"/>
              <a:chExt cx="577850" cy="401638"/>
            </a:xfrm>
          </p:grpSpPr>
          <p:sp>
            <p:nvSpPr>
              <p:cNvPr id="43" name="Rectangle 131"/>
              <p:cNvSpPr>
                <a:spLocks noChangeArrowheads="1"/>
              </p:cNvSpPr>
              <p:nvPr/>
            </p:nvSpPr>
            <p:spPr bwMode="auto">
              <a:xfrm>
                <a:off x="6548438" y="5956300"/>
                <a:ext cx="577850" cy="398463"/>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44" name="Text Box 139"/>
              <p:cNvSpPr txBox="1">
                <a:spLocks noChangeArrowheads="1"/>
              </p:cNvSpPr>
              <p:nvPr/>
            </p:nvSpPr>
            <p:spPr bwMode="auto">
              <a:xfrm>
                <a:off x="6621463" y="595312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grpSp>
        <p:sp>
          <p:nvSpPr>
            <p:cNvPr id="29" name="Text Box 140"/>
            <p:cNvSpPr txBox="1">
              <a:spLocks noChangeArrowheads="1"/>
            </p:cNvSpPr>
            <p:nvPr/>
          </p:nvSpPr>
          <p:spPr bwMode="auto">
            <a:xfrm>
              <a:off x="5813425" y="275748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2</a:t>
              </a:r>
              <a:endParaRPr lang="en-US" sz="2000" dirty="0"/>
            </a:p>
          </p:txBody>
        </p:sp>
        <p:sp>
          <p:nvSpPr>
            <p:cNvPr id="30" name="Text Box 141"/>
            <p:cNvSpPr txBox="1">
              <a:spLocks noChangeArrowheads="1"/>
            </p:cNvSpPr>
            <p:nvPr/>
          </p:nvSpPr>
          <p:spPr bwMode="auto">
            <a:xfrm>
              <a:off x="5813425" y="20637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1</a:t>
              </a:r>
              <a:endParaRPr lang="en-US" sz="2000" dirty="0"/>
            </a:p>
          </p:txBody>
        </p:sp>
        <p:sp>
          <p:nvSpPr>
            <p:cNvPr id="31" name="Line 142"/>
            <p:cNvSpPr>
              <a:spLocks noChangeShapeType="1"/>
            </p:cNvSpPr>
            <p:nvPr/>
          </p:nvSpPr>
          <p:spPr bwMode="auto">
            <a:xfrm>
              <a:off x="6170613" y="302958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2" name="Line 143"/>
            <p:cNvSpPr>
              <a:spLocks noChangeShapeType="1"/>
            </p:cNvSpPr>
            <p:nvPr/>
          </p:nvSpPr>
          <p:spPr bwMode="auto">
            <a:xfrm>
              <a:off x="6170613" y="381444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3" name="Line 144"/>
            <p:cNvSpPr>
              <a:spLocks noChangeShapeType="1"/>
            </p:cNvSpPr>
            <p:nvPr/>
          </p:nvSpPr>
          <p:spPr bwMode="auto">
            <a:xfrm>
              <a:off x="6170613" y="459930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4" name="Line 145"/>
            <p:cNvSpPr>
              <a:spLocks noChangeShapeType="1"/>
            </p:cNvSpPr>
            <p:nvPr/>
          </p:nvSpPr>
          <p:spPr bwMode="auto">
            <a:xfrm>
              <a:off x="6170613" y="538416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5" name="Text Box 146"/>
            <p:cNvSpPr txBox="1">
              <a:spLocks noChangeArrowheads="1"/>
            </p:cNvSpPr>
            <p:nvPr/>
          </p:nvSpPr>
          <p:spPr bwMode="auto">
            <a:xfrm>
              <a:off x="5813425" y="34782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3</a:t>
              </a:r>
              <a:endParaRPr lang="en-US" sz="2000" dirty="0"/>
            </a:p>
          </p:txBody>
        </p:sp>
        <p:sp>
          <p:nvSpPr>
            <p:cNvPr id="36" name="Text Box 147"/>
            <p:cNvSpPr txBox="1">
              <a:spLocks noChangeArrowheads="1"/>
            </p:cNvSpPr>
            <p:nvPr/>
          </p:nvSpPr>
          <p:spPr bwMode="auto">
            <a:xfrm>
              <a:off x="5813425" y="437356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4</a:t>
              </a:r>
              <a:endParaRPr lang="en-US" sz="2000" dirty="0"/>
            </a:p>
          </p:txBody>
        </p:sp>
        <p:sp>
          <p:nvSpPr>
            <p:cNvPr id="37" name="Text Box 148"/>
            <p:cNvSpPr txBox="1">
              <a:spLocks noChangeArrowheads="1"/>
            </p:cNvSpPr>
            <p:nvPr/>
          </p:nvSpPr>
          <p:spPr bwMode="auto">
            <a:xfrm>
              <a:off x="5813425" y="51371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5</a:t>
              </a:r>
              <a:endParaRPr lang="en-US" sz="2000" dirty="0"/>
            </a:p>
          </p:txBody>
        </p:sp>
        <p:sp>
          <p:nvSpPr>
            <p:cNvPr id="38" name="Line 149"/>
            <p:cNvSpPr>
              <a:spLocks noChangeShapeType="1"/>
            </p:cNvSpPr>
            <p:nvPr/>
          </p:nvSpPr>
          <p:spPr bwMode="auto">
            <a:xfrm>
              <a:off x="6170613" y="61690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9" name="Text Box 150"/>
            <p:cNvSpPr txBox="1">
              <a:spLocks noChangeArrowheads="1"/>
            </p:cNvSpPr>
            <p:nvPr/>
          </p:nvSpPr>
          <p:spPr bwMode="auto">
            <a:xfrm>
              <a:off x="5813425" y="59721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E</a:t>
              </a:r>
              <a:r>
                <a:rPr lang="en-US" sz="2000" baseline="-25000" dirty="0"/>
                <a:t>6</a:t>
              </a:r>
              <a:endParaRPr lang="en-US" sz="2000" dirty="0"/>
            </a:p>
          </p:txBody>
        </p:sp>
        <p:sp>
          <p:nvSpPr>
            <p:cNvPr id="40" name="Line 151"/>
            <p:cNvSpPr>
              <a:spLocks noChangeShapeType="1"/>
            </p:cNvSpPr>
            <p:nvPr/>
          </p:nvSpPr>
          <p:spPr bwMode="auto">
            <a:xfrm>
              <a:off x="6170613" y="22447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grpSp>
      <p:graphicFrame>
        <p:nvGraphicFramePr>
          <p:cNvPr id="3" name="Object 2"/>
          <p:cNvGraphicFramePr>
            <a:graphicFrameLocks noChangeAspect="1"/>
          </p:cNvGraphicFramePr>
          <p:nvPr>
            <p:extLst>
              <p:ext uri="{D42A27DB-BD31-4B8C-83A1-F6EECF244321}">
                <p14:modId xmlns:p14="http://schemas.microsoft.com/office/powerpoint/2010/main" val="1118242518"/>
              </p:ext>
            </p:extLst>
          </p:nvPr>
        </p:nvGraphicFramePr>
        <p:xfrm>
          <a:off x="1019175" y="5186824"/>
          <a:ext cx="7772400" cy="1143000"/>
        </p:xfrm>
        <a:graphic>
          <a:graphicData uri="http://schemas.openxmlformats.org/presentationml/2006/ole">
            <mc:AlternateContent xmlns:mc="http://schemas.openxmlformats.org/markup-compatibility/2006">
              <mc:Choice xmlns:v="urn:schemas-microsoft-com:vml" Requires="v">
                <p:oleObj name="Document" r:id="rId3" imgW="7262181" imgH="1066652" progId="Word.Document.12">
                  <p:embed/>
                </p:oleObj>
              </mc:Choice>
              <mc:Fallback>
                <p:oleObj name="Document" r:id="rId3" imgW="7262181" imgH="1066652" progId="Word.Document.12">
                  <p:embed/>
                  <p:pic>
                    <p:nvPicPr>
                      <p:cNvPr id="0" name="Object 89"/>
                      <p:cNvPicPr>
                        <a:picLocks noChangeAspect="1" noChangeArrowheads="1"/>
                      </p:cNvPicPr>
                      <p:nvPr/>
                    </p:nvPicPr>
                    <p:blipFill>
                      <a:blip r:embed="rId4"/>
                      <a:srcRect/>
                      <a:stretch>
                        <a:fillRect/>
                      </a:stretch>
                    </p:blipFill>
                    <p:spPr bwMode="auto">
                      <a:xfrm>
                        <a:off x="1019175" y="51868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Text Box 152">
            <a:extLst>
              <a:ext uri="{FF2B5EF4-FFF2-40B4-BE49-F238E27FC236}">
                <a16:creationId xmlns:a16="http://schemas.microsoft.com/office/drawing/2014/main" id="{A55C0D29-BB86-43E6-AF94-E7E48ED084D9}"/>
              </a:ext>
            </a:extLst>
          </p:cNvPr>
          <p:cNvSpPr txBox="1">
            <a:spLocks noChangeArrowheads="1"/>
          </p:cNvSpPr>
          <p:nvPr/>
        </p:nvSpPr>
        <p:spPr bwMode="auto">
          <a:xfrm>
            <a:off x="2611494" y="764704"/>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a:t>satisfaction</a:t>
            </a:r>
          </a:p>
        </p:txBody>
      </p:sp>
      <p:sp>
        <p:nvSpPr>
          <p:cNvPr id="58" name="Text Box 153">
            <a:extLst>
              <a:ext uri="{FF2B5EF4-FFF2-40B4-BE49-F238E27FC236}">
                <a16:creationId xmlns:a16="http://schemas.microsoft.com/office/drawing/2014/main" id="{6983872E-232E-43A2-9328-C2C66150DF74}"/>
              </a:ext>
            </a:extLst>
          </p:cNvPr>
          <p:cNvSpPr txBox="1">
            <a:spLocks noChangeArrowheads="1"/>
          </p:cNvSpPr>
          <p:nvPr/>
        </p:nvSpPr>
        <p:spPr bwMode="auto">
          <a:xfrm>
            <a:off x="2562404" y="4077072"/>
            <a:ext cx="1505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1800" i="1" dirty="0" err="1"/>
              <a:t>selfconfidence</a:t>
            </a:r>
            <a:endParaRPr lang="en-US" sz="1800" i="1" dirty="0"/>
          </a:p>
        </p:txBody>
      </p:sp>
      <p:cxnSp>
        <p:nvCxnSpPr>
          <p:cNvPr id="59" name="Curved Connector 37">
            <a:extLst>
              <a:ext uri="{FF2B5EF4-FFF2-40B4-BE49-F238E27FC236}">
                <a16:creationId xmlns:a16="http://schemas.microsoft.com/office/drawing/2014/main" id="{E849E75E-FFEE-491C-BF9D-5A9528FEAB19}"/>
              </a:ext>
            </a:extLst>
          </p:cNvPr>
          <p:cNvCxnSpPr>
            <a:cxnSpLocks/>
          </p:cNvCxnSpPr>
          <p:nvPr/>
        </p:nvCxnSpPr>
        <p:spPr>
          <a:xfrm flipH="1">
            <a:off x="3190121" y="1398117"/>
            <a:ext cx="14287" cy="2436812"/>
          </a:xfrm>
          <a:prstGeom prst="curvedConnector3">
            <a:avLst>
              <a:gd name="adj1" fmla="val -1600056"/>
            </a:avLst>
          </a:prstGeom>
          <a:ln w="19050" cap="sq">
            <a:solidFill>
              <a:schemeClr val="accent1">
                <a:lumMod val="50000"/>
              </a:schemeClr>
            </a:solidFill>
            <a:round/>
            <a:headEnd type="triangle"/>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60" name="Line 120">
            <a:extLst>
              <a:ext uri="{FF2B5EF4-FFF2-40B4-BE49-F238E27FC236}">
                <a16:creationId xmlns:a16="http://schemas.microsoft.com/office/drawing/2014/main" id="{BD0A9EA8-201F-43D0-808D-B8EDE39C939B}"/>
              </a:ext>
            </a:extLst>
          </p:cNvPr>
          <p:cNvSpPr>
            <a:spLocks noChangeShapeType="1"/>
          </p:cNvSpPr>
          <p:nvPr/>
        </p:nvSpPr>
        <p:spPr bwMode="auto">
          <a:xfrm flipH="1" flipV="1">
            <a:off x="2126427" y="1694740"/>
            <a:ext cx="906193" cy="18959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Tree>
    <p:extLst>
      <p:ext uri="{BB962C8B-B14F-4D97-AF65-F5344CB8AC3E}">
        <p14:creationId xmlns:p14="http://schemas.microsoft.com/office/powerpoint/2010/main" val="423647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strips(downLeft)">
                                      <p:cBhvr>
                                        <p:cTn id="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Model </a:t>
            </a:r>
            <a:r>
              <a:rPr lang="nl-NL" altLang="en-US" dirty="0" err="1"/>
              <a:t>respecification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dirty="0">
                <a:solidFill>
                  <a:srgbClr val="000000"/>
                </a:solidFill>
              </a:rPr>
              <a:t>p. </a:t>
            </a:r>
            <a:fld id="{043666F9-A5E1-4D41-8255-785CAE34DAAD}" type="slidenum">
              <a:rPr lang="en-US" smtClean="0">
                <a:solidFill>
                  <a:srgbClr val="000000"/>
                </a:solidFill>
              </a:rPr>
              <a:pPr>
                <a:defRPr/>
              </a:pPr>
              <a:t>57</a:t>
            </a:fld>
            <a:endParaRPr lang="en-US" dirty="0">
              <a:solidFill>
                <a:srgbClr val="000000"/>
              </a:solidFill>
            </a:endParaRPr>
          </a:p>
        </p:txBody>
      </p:sp>
      <p:sp>
        <p:nvSpPr>
          <p:cNvPr id="6" name="Rectangle 3"/>
          <p:cNvSpPr txBox="1">
            <a:spLocks noChangeArrowheads="1"/>
          </p:cNvSpPr>
          <p:nvPr/>
        </p:nvSpPr>
        <p:spPr bwMode="auto">
          <a:xfrm>
            <a:off x="685800" y="1772816"/>
            <a:ext cx="8350696" cy="247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eaLnBrk="1" hangingPunct="1">
              <a:spcBef>
                <a:spcPct val="0"/>
              </a:spcBef>
              <a:buFontTx/>
              <a:buNone/>
            </a:pPr>
            <a:r>
              <a:rPr lang="en-US" i="1" kern="0" dirty="0"/>
              <a:t>Look again at the residuals</a:t>
            </a:r>
          </a:p>
          <a:p>
            <a:pPr eaLnBrk="1" hangingPunct="1">
              <a:spcBef>
                <a:spcPct val="0"/>
              </a:spcBef>
              <a:buFontTx/>
              <a:buNone/>
            </a:pPr>
            <a:r>
              <a:rPr lang="en-US" kern="0" dirty="0"/>
              <a:t>	</a:t>
            </a:r>
            <a:endParaRPr lang="en-US" altLang="ja-JP" sz="800"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nl-NL" altLang="ja-JP" i="1" kern="0" dirty="0">
              <a:ea typeface="ＭＳ Ｐゴシック" pitchFamily="28" charset="-128"/>
            </a:endParaRPr>
          </a:p>
          <a:p>
            <a:pPr eaLnBrk="1" hangingPunct="1">
              <a:spcBef>
                <a:spcPct val="0"/>
              </a:spcBef>
              <a:buFontTx/>
              <a:buNone/>
            </a:pPr>
            <a:endParaRPr lang="nl-NL" altLang="ja-JP" i="1" kern="0" dirty="0">
              <a:ea typeface="ＭＳ Ｐゴシック" pitchFamily="28" charset="-128"/>
            </a:endParaRPr>
          </a:p>
          <a:p>
            <a:pPr eaLnBrk="1" hangingPunct="1">
              <a:spcBef>
                <a:spcPct val="0"/>
              </a:spcBef>
              <a:buFontTx/>
              <a:buNone/>
            </a:pPr>
            <a:endParaRPr lang="nl-NL" altLang="ja-JP" i="1" kern="0" dirty="0">
              <a:ea typeface="ＭＳ Ｐゴシック" pitchFamily="28" charset="-128"/>
            </a:endParaRPr>
          </a:p>
          <a:p>
            <a:pPr eaLnBrk="1" hangingPunct="1">
              <a:spcBef>
                <a:spcPct val="0"/>
              </a:spcBef>
              <a:buFontTx/>
              <a:buNone/>
            </a:pPr>
            <a:endParaRPr lang="nl-NL" altLang="ja-JP" i="1" kern="0" dirty="0">
              <a:ea typeface="ＭＳ Ｐゴシック" pitchFamily="28" charset="-128"/>
            </a:endParaRPr>
          </a:p>
          <a:p>
            <a:pPr eaLnBrk="1" hangingPunct="1">
              <a:spcBef>
                <a:spcPct val="0"/>
              </a:spcBef>
              <a:buFontTx/>
              <a:buNone/>
            </a:pPr>
            <a:endParaRPr lang="nl-NL" altLang="ja-JP" i="1" kern="0" dirty="0">
              <a:ea typeface="ＭＳ Ｐゴシック" pitchFamily="28" charset="-128"/>
            </a:endParaRPr>
          </a:p>
          <a:p>
            <a:pPr eaLnBrk="1" hangingPunct="1">
              <a:spcBef>
                <a:spcPct val="0"/>
              </a:spcBef>
              <a:buNone/>
            </a:pPr>
            <a:r>
              <a:rPr lang="en-US" kern="0" dirty="0"/>
              <a:t>• No longer any large residuals</a:t>
            </a: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spcBef>
                <a:spcPct val="0"/>
              </a:spcBef>
              <a:buFontTx/>
              <a:buNone/>
            </a:pPr>
            <a:endParaRPr lang="en-US" altLang="ja-JP" i="1" kern="0" dirty="0">
              <a:ea typeface="ＭＳ Ｐゴシック" pitchFamily="28" charset="-128"/>
            </a:endParaRPr>
          </a:p>
          <a:p>
            <a:pPr eaLnBrk="1" hangingPunct="1">
              <a:buFontTx/>
              <a:buNone/>
            </a:pPr>
            <a:endParaRPr lang="en-US" kern="0" dirty="0"/>
          </a:p>
        </p:txBody>
      </p:sp>
      <p:graphicFrame>
        <p:nvGraphicFramePr>
          <p:cNvPr id="7" name="Group 55"/>
          <p:cNvGraphicFramePr>
            <a:graphicFrameLocks noGrp="1"/>
          </p:cNvGraphicFramePr>
          <p:nvPr>
            <p:ph sz="half" idx="4294967295"/>
            <p:extLst>
              <p:ext uri="{D42A27DB-BD31-4B8C-83A1-F6EECF244321}">
                <p14:modId xmlns:p14="http://schemas.microsoft.com/office/powerpoint/2010/main" val="47447684"/>
              </p:ext>
            </p:extLst>
          </p:nvPr>
        </p:nvGraphicFramePr>
        <p:xfrm>
          <a:off x="1475656" y="2636912"/>
          <a:ext cx="4896719" cy="2075748"/>
        </p:xfrm>
        <a:graphic>
          <a:graphicData uri="http://schemas.openxmlformats.org/drawingml/2006/table">
            <a:tbl>
              <a:tblPr/>
              <a:tblGrid>
                <a:gridCol w="734508">
                  <a:extLst>
                    <a:ext uri="{9D8B030D-6E8A-4147-A177-3AD203B41FA5}">
                      <a16:colId xmlns:a16="http://schemas.microsoft.com/office/drawing/2014/main" val="20000"/>
                    </a:ext>
                  </a:extLst>
                </a:gridCol>
                <a:gridCol w="842899">
                  <a:extLst>
                    <a:ext uri="{9D8B030D-6E8A-4147-A177-3AD203B41FA5}">
                      <a16:colId xmlns:a16="http://schemas.microsoft.com/office/drawing/2014/main" val="20001"/>
                    </a:ext>
                  </a:extLst>
                </a:gridCol>
                <a:gridCol w="870952">
                  <a:extLst>
                    <a:ext uri="{9D8B030D-6E8A-4147-A177-3AD203B41FA5}">
                      <a16:colId xmlns:a16="http://schemas.microsoft.com/office/drawing/2014/main" val="20002"/>
                    </a:ext>
                  </a:extLst>
                </a:gridCol>
                <a:gridCol w="856926">
                  <a:extLst>
                    <a:ext uri="{9D8B030D-6E8A-4147-A177-3AD203B41FA5}">
                      <a16:colId xmlns:a16="http://schemas.microsoft.com/office/drawing/2014/main" val="20003"/>
                    </a:ext>
                  </a:extLst>
                </a:gridCol>
                <a:gridCol w="795717">
                  <a:extLst>
                    <a:ext uri="{9D8B030D-6E8A-4147-A177-3AD203B41FA5}">
                      <a16:colId xmlns:a16="http://schemas.microsoft.com/office/drawing/2014/main" val="20004"/>
                    </a:ext>
                  </a:extLst>
                </a:gridCol>
                <a:gridCol w="795717">
                  <a:extLst>
                    <a:ext uri="{9D8B030D-6E8A-4147-A177-3AD203B41FA5}">
                      <a16:colId xmlns:a16="http://schemas.microsoft.com/office/drawing/2014/main" val="20005"/>
                    </a:ext>
                  </a:extLst>
                </a:gridCol>
              </a:tblGrid>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0"/>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1"/>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.01</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2"/>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.05</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itchFamily="28" charset="0"/>
                        </a:rPr>
                        <a:t>.01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3"/>
                  </a:ext>
                </a:extLst>
              </a:tr>
              <a:tr h="348098">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-.06</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itchFamily="28" charset="0"/>
                        </a:rPr>
                        <a:t>.00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-.05</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28"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4"/>
                  </a:ext>
                </a:extLst>
              </a:tr>
              <a:tr h="323232">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-.06</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rgbClr val="FF0000"/>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-.06</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tc>
                  <a:txBody>
                    <a:bodyPr/>
                    <a:lstStyle/>
                    <a:p>
                      <a:pPr marL="0" marR="0" lvl="0" indent="0" algn="ctr" defTabSz="914400" rtl="0" eaLnBrk="1" fontAlgn="base" latinLnBrk="0" hangingPunct="1">
                        <a:lnSpc>
                          <a:spcPct val="100000"/>
                        </a:lnSpc>
                        <a:spcBef>
                          <a:spcPct val="15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28" charset="0"/>
                        </a:rPr>
                        <a:t>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DEDF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3040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8179" y="1556792"/>
            <a:ext cx="4050781" cy="4267200"/>
          </a:xfrm>
        </p:spPr>
      </p:pic>
      <p:sp>
        <p:nvSpPr>
          <p:cNvPr id="8"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58</a:t>
            </a:fld>
            <a:endParaRPr lang="en-US" sz="1400" dirty="0">
              <a:solidFill>
                <a:srgbClr val="000000"/>
              </a:solidFill>
            </a:endParaRPr>
          </a:p>
        </p:txBody>
      </p:sp>
      <p:sp>
        <p:nvSpPr>
          <p:cNvPr id="28" name="Title 1"/>
          <p:cNvSpPr>
            <a:spLocks noGrp="1"/>
          </p:cNvSpPr>
          <p:nvPr>
            <p:ph type="title"/>
          </p:nvPr>
        </p:nvSpPr>
        <p:spPr>
          <a:xfrm>
            <a:off x="900113" y="304800"/>
            <a:ext cx="7027862" cy="1216025"/>
          </a:xfrm>
        </p:spPr>
        <p:txBody>
          <a:bodyPr anchor="t"/>
          <a:lstStyle/>
          <a:p>
            <a:r>
              <a:rPr lang="nl-NL" altLang="en-US" dirty="0"/>
              <a:t>Model </a:t>
            </a:r>
            <a:r>
              <a:rPr lang="nl-NL" altLang="en-US" dirty="0" err="1"/>
              <a:t>evaluation</a:t>
            </a:r>
            <a:endParaRPr lang="en-US" altLang="en-US" dirty="0"/>
          </a:p>
        </p:txBody>
      </p:sp>
      <p:sp>
        <p:nvSpPr>
          <p:cNvPr id="5" name="AutoShape 2" descr="Image result for vink gro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vink gro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Image result for vink gro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980728"/>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030337"/>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149080"/>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733256"/>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597330"/>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42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a:extLst>
              <a:ext uri="{FF2B5EF4-FFF2-40B4-BE49-F238E27FC236}">
                <a16:creationId xmlns:a16="http://schemas.microsoft.com/office/drawing/2014/main" id="{E97BF3D1-A991-4CE9-B756-CA2C5C8EDE23}"/>
              </a:ext>
            </a:extLst>
          </p:cNvPr>
          <p:cNvGraphicFramePr>
            <a:graphicFrameLocks noChangeAspect="1"/>
          </p:cNvGraphicFramePr>
          <p:nvPr>
            <p:extLst>
              <p:ext uri="{D42A27DB-BD31-4B8C-83A1-F6EECF244321}">
                <p14:modId xmlns:p14="http://schemas.microsoft.com/office/powerpoint/2010/main" val="563620468"/>
              </p:ext>
            </p:extLst>
          </p:nvPr>
        </p:nvGraphicFramePr>
        <p:xfrm>
          <a:off x="830263" y="2706688"/>
          <a:ext cx="7843837" cy="3368675"/>
        </p:xfrm>
        <a:graphic>
          <a:graphicData uri="http://schemas.openxmlformats.org/presentationml/2006/ole">
            <mc:AlternateContent xmlns:mc="http://schemas.openxmlformats.org/markup-compatibility/2006">
              <mc:Choice xmlns:v="urn:schemas-microsoft-com:vml" Requires="v">
                <p:oleObj name="Document" r:id="rId3" imgW="7964926" imgH="3423870" progId="Word.Document.12">
                  <p:embed/>
                </p:oleObj>
              </mc:Choice>
              <mc:Fallback>
                <p:oleObj name="Document" r:id="rId3" imgW="7964926" imgH="3423870" progId="Word.Document.12">
                  <p:embed/>
                  <p:pic>
                    <p:nvPicPr>
                      <p:cNvPr id="7" name="Object 6"/>
                      <p:cNvPicPr/>
                      <p:nvPr/>
                    </p:nvPicPr>
                    <p:blipFill>
                      <a:blip r:embed="rId4"/>
                      <a:stretch>
                        <a:fillRect/>
                      </a:stretch>
                    </p:blipFill>
                    <p:spPr>
                      <a:xfrm>
                        <a:off x="830263" y="2706688"/>
                        <a:ext cx="7843837" cy="3368675"/>
                      </a:xfrm>
                      <a:prstGeom prst="rect">
                        <a:avLst/>
                      </a:prstGeom>
                      <a:ln w="19050">
                        <a:noFill/>
                      </a:ln>
                    </p:spPr>
                  </p:pic>
                </p:oleObj>
              </mc:Fallback>
            </mc:AlternateContent>
          </a:graphicData>
        </a:graphic>
      </p:graphicFrame>
      <p:sp>
        <p:nvSpPr>
          <p:cNvPr id="23" name="Title 1"/>
          <p:cNvSpPr>
            <a:spLocks noGrp="1"/>
          </p:cNvSpPr>
          <p:nvPr>
            <p:ph type="title"/>
          </p:nvPr>
        </p:nvSpPr>
        <p:spPr/>
        <p:txBody>
          <a:bodyPr anchor="t"/>
          <a:lstStyle/>
          <a:p>
            <a:r>
              <a:rPr lang="nl-NL" altLang="en-US" dirty="0"/>
              <a:t>Step 5: Model </a:t>
            </a:r>
            <a:r>
              <a:rPr lang="nl-NL" altLang="en-US" dirty="0" err="1"/>
              <a:t>interpretation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59</a:t>
            </a:fld>
            <a:endParaRPr lang="en-US">
              <a:solidFill>
                <a:srgbClr val="000000"/>
              </a:solidFill>
            </a:endParaRPr>
          </a:p>
        </p:txBody>
      </p:sp>
      <p:sp>
        <p:nvSpPr>
          <p:cNvPr id="6" name="Rectangle 5"/>
          <p:cNvSpPr/>
          <p:nvPr/>
        </p:nvSpPr>
        <p:spPr bwMode="auto">
          <a:xfrm>
            <a:off x="671963" y="2669232"/>
            <a:ext cx="8292650" cy="322952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8" name="TextBox 7"/>
          <p:cNvSpPr txBox="1"/>
          <p:nvPr/>
        </p:nvSpPr>
        <p:spPr>
          <a:xfrm>
            <a:off x="2787752" y="1800717"/>
            <a:ext cx="6403008" cy="861774"/>
          </a:xfrm>
          <a:prstGeom prst="rect">
            <a:avLst/>
          </a:prstGeom>
          <a:noFill/>
        </p:spPr>
        <p:txBody>
          <a:bodyPr wrap="square" rtlCol="0">
            <a:spAutoFit/>
          </a:bodyPr>
          <a:lstStyle/>
          <a:p>
            <a:pPr algn="l"/>
            <a:r>
              <a:rPr lang="en-US" sz="1600" i="1" dirty="0">
                <a:solidFill>
                  <a:srgbClr val="0000FF"/>
                </a:solidFill>
              </a:rPr>
              <a:t>          Unstandardized factor loadings</a:t>
            </a:r>
          </a:p>
          <a:p>
            <a:pPr algn="l"/>
            <a:r>
              <a:rPr lang="en-US" sz="1600" i="1" dirty="0">
                <a:solidFill>
                  <a:srgbClr val="0000FF"/>
                </a:solidFill>
              </a:rPr>
              <a:t>                                                                                                         Standardized</a:t>
            </a:r>
            <a:endParaRPr lang="en-US" sz="200" i="1" dirty="0">
              <a:solidFill>
                <a:srgbClr val="0000FF"/>
              </a:solidFill>
            </a:endParaRPr>
          </a:p>
          <a:p>
            <a:pPr algn="l"/>
            <a:r>
              <a:rPr lang="en-US" sz="1600" i="1" dirty="0">
                <a:solidFill>
                  <a:srgbClr val="0000FF"/>
                </a:solidFill>
              </a:rPr>
              <a:t>Loading  Standard error   test value   p value         Ignore     factor loading</a:t>
            </a:r>
            <a:endParaRPr lang="nl-NL" sz="1600" i="1" dirty="0">
              <a:solidFill>
                <a:srgbClr val="0000FF"/>
              </a:solidFill>
            </a:endParaRPr>
          </a:p>
        </p:txBody>
      </p:sp>
      <p:sp>
        <p:nvSpPr>
          <p:cNvPr id="9" name="Right Brace 8"/>
          <p:cNvSpPr/>
          <p:nvPr/>
        </p:nvSpPr>
        <p:spPr bwMode="auto">
          <a:xfrm rot="16200000">
            <a:off x="4538506" y="374527"/>
            <a:ext cx="249788" cy="3744416"/>
          </a:xfrm>
          <a:prstGeom prst="rightBrace">
            <a:avLst/>
          </a:prstGeom>
          <a:noFill/>
          <a:ln w="9525"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0" name="TextBox 9"/>
          <p:cNvSpPr txBox="1"/>
          <p:nvPr/>
        </p:nvSpPr>
        <p:spPr>
          <a:xfrm>
            <a:off x="2699792" y="5898758"/>
            <a:ext cx="6912768" cy="338554"/>
          </a:xfrm>
          <a:prstGeom prst="rect">
            <a:avLst/>
          </a:prstGeom>
          <a:noFill/>
        </p:spPr>
        <p:txBody>
          <a:bodyPr wrap="square" rtlCol="0">
            <a:spAutoFit/>
          </a:bodyPr>
          <a:lstStyle/>
          <a:p>
            <a:pPr algn="l"/>
            <a:r>
              <a:rPr lang="en-US" sz="1600" i="1">
                <a:solidFill>
                  <a:srgbClr val="0000FF"/>
                </a:solidFill>
              </a:rPr>
              <a:t>Covariance  Std. error      test value      p value       Ignore      Correlation</a:t>
            </a:r>
            <a:endParaRPr lang="nl-NL" sz="1600" i="1">
              <a:solidFill>
                <a:srgbClr val="0000FF"/>
              </a:solidFill>
            </a:endParaRPr>
          </a:p>
        </p:txBody>
      </p:sp>
      <p:sp>
        <p:nvSpPr>
          <p:cNvPr id="12" name="Oval 11"/>
          <p:cNvSpPr/>
          <p:nvPr/>
        </p:nvSpPr>
        <p:spPr bwMode="auto">
          <a:xfrm>
            <a:off x="7688904" y="3245297"/>
            <a:ext cx="936104" cy="1734570"/>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sp>
        <p:nvSpPr>
          <p:cNvPr id="13" name="Oval 12"/>
          <p:cNvSpPr/>
          <p:nvPr/>
        </p:nvSpPr>
        <p:spPr bwMode="auto">
          <a:xfrm>
            <a:off x="7688904" y="5589240"/>
            <a:ext cx="936104" cy="302866"/>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cxnSp>
        <p:nvCxnSpPr>
          <p:cNvPr id="14" name="Straight Connector 13"/>
          <p:cNvCxnSpPr/>
          <p:nvPr/>
        </p:nvCxnSpPr>
        <p:spPr bwMode="auto">
          <a:xfrm>
            <a:off x="6887672" y="2669233"/>
            <a:ext cx="648072" cy="3096344"/>
          </a:xfrm>
          <a:prstGeom prst="line">
            <a:avLst/>
          </a:prstGeom>
          <a:noFill/>
          <a:ln w="19050"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a:off x="6887672" y="2669233"/>
            <a:ext cx="648072" cy="3096344"/>
          </a:xfrm>
          <a:prstGeom prst="line">
            <a:avLst/>
          </a:prstGeom>
          <a:noFill/>
          <a:ln w="19050"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8352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39B0EC87-FB82-476F-B02A-F0304F378075}" type="slidenum">
              <a:rPr lang="en-US" sz="1400" smtClean="0">
                <a:solidFill>
                  <a:srgbClr val="000000"/>
                </a:solidFill>
              </a:rPr>
              <a:pPr eaLnBrk="1" hangingPunct="1"/>
              <a:t>6</a:t>
            </a:fld>
            <a:endParaRPr lang="en-US" sz="1400" dirty="0">
              <a:solidFill>
                <a:srgbClr val="000000"/>
              </a:solidFill>
            </a:endParaRPr>
          </a:p>
        </p:txBody>
      </p:sp>
      <p:sp>
        <p:nvSpPr>
          <p:cNvPr id="18" name="Rectangle 12"/>
          <p:cNvSpPr>
            <a:spLocks noChangeArrowheads="1"/>
          </p:cNvSpPr>
          <p:nvPr/>
        </p:nvSpPr>
        <p:spPr bwMode="auto">
          <a:xfrm>
            <a:off x="2879886" y="2191612"/>
            <a:ext cx="3384748" cy="1512888"/>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degree of depression</a:t>
            </a:r>
          </a:p>
        </p:txBody>
      </p:sp>
      <p:sp>
        <p:nvSpPr>
          <p:cNvPr id="19" name="Rectangle 13"/>
          <p:cNvSpPr>
            <a:spLocks noChangeArrowheads="1"/>
          </p:cNvSpPr>
          <p:nvPr/>
        </p:nvSpPr>
        <p:spPr bwMode="auto">
          <a:xfrm>
            <a:off x="899592" y="4711892"/>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1</a:t>
            </a:r>
            <a:endParaRPr lang="en-US" sz="2000" i="1" dirty="0">
              <a:solidFill>
                <a:srgbClr val="FFFFFF"/>
              </a:solidFill>
            </a:endParaRPr>
          </a:p>
        </p:txBody>
      </p:sp>
      <p:sp>
        <p:nvSpPr>
          <p:cNvPr id="24" name="Line 22"/>
          <p:cNvSpPr>
            <a:spLocks noChangeShapeType="1"/>
          </p:cNvSpPr>
          <p:nvPr/>
        </p:nvSpPr>
        <p:spPr bwMode="auto">
          <a:xfrm>
            <a:off x="4572260" y="3704500"/>
            <a:ext cx="352813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4" name="Rectangle 2"/>
          <p:cNvSpPr txBox="1">
            <a:spLocks noChangeArrowheads="1"/>
          </p:cNvSpPr>
          <p:nvPr/>
        </p:nvSpPr>
        <p:spPr bwMode="auto">
          <a:xfrm>
            <a:off x="900113" y="304800"/>
            <a:ext cx="734429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pPr eaLnBrk="1" hangingPunct="1"/>
            <a:r>
              <a:rPr lang="nl-NL" sz="3600" dirty="0" err="1"/>
              <a:t>Why</a:t>
            </a:r>
            <a:r>
              <a:rPr lang="nl-NL" sz="3600" dirty="0"/>
              <a:t> latent </a:t>
            </a:r>
            <a:r>
              <a:rPr lang="nl-NL" sz="3600" dirty="0" err="1"/>
              <a:t>variable</a:t>
            </a:r>
            <a:r>
              <a:rPr lang="nl-NL" sz="3600" dirty="0"/>
              <a:t> </a:t>
            </a:r>
            <a:r>
              <a:rPr lang="nl-NL" sz="3600" dirty="0" err="1"/>
              <a:t>models</a:t>
            </a:r>
            <a:r>
              <a:rPr lang="nl-NL" sz="3600" dirty="0"/>
              <a:t>?</a:t>
            </a:r>
            <a:endParaRPr lang="nl-NL" sz="3600" i="1" kern="0" dirty="0"/>
          </a:p>
        </p:txBody>
      </p:sp>
      <p:sp>
        <p:nvSpPr>
          <p:cNvPr id="10" name="Rectangle 13"/>
          <p:cNvSpPr>
            <a:spLocks noChangeArrowheads="1"/>
          </p:cNvSpPr>
          <p:nvPr/>
        </p:nvSpPr>
        <p:spPr bwMode="auto">
          <a:xfrm>
            <a:off x="2489516"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2</a:t>
            </a:r>
            <a:endParaRPr lang="en-US" sz="2000" i="1" dirty="0">
              <a:solidFill>
                <a:srgbClr val="FFFFFF"/>
              </a:solidFill>
            </a:endParaRPr>
          </a:p>
        </p:txBody>
      </p:sp>
      <p:sp>
        <p:nvSpPr>
          <p:cNvPr id="11" name="Rectangle 13"/>
          <p:cNvSpPr>
            <a:spLocks noChangeArrowheads="1"/>
          </p:cNvSpPr>
          <p:nvPr/>
        </p:nvSpPr>
        <p:spPr bwMode="auto">
          <a:xfrm>
            <a:off x="4094448"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3</a:t>
            </a:r>
            <a:endParaRPr lang="en-US" sz="2000" i="1" dirty="0">
              <a:solidFill>
                <a:srgbClr val="FFFFFF"/>
              </a:solidFill>
            </a:endParaRPr>
          </a:p>
        </p:txBody>
      </p:sp>
      <p:sp>
        <p:nvSpPr>
          <p:cNvPr id="12" name="Rectangle 13"/>
          <p:cNvSpPr>
            <a:spLocks noChangeArrowheads="1"/>
          </p:cNvSpPr>
          <p:nvPr/>
        </p:nvSpPr>
        <p:spPr bwMode="auto">
          <a:xfrm>
            <a:off x="5729876"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4</a:t>
            </a:r>
            <a:endParaRPr lang="en-US" sz="2000" i="1" dirty="0">
              <a:solidFill>
                <a:srgbClr val="FFFFFF"/>
              </a:solidFill>
            </a:endParaRPr>
          </a:p>
        </p:txBody>
      </p:sp>
      <p:sp>
        <p:nvSpPr>
          <p:cNvPr id="13" name="Rectangle 13"/>
          <p:cNvSpPr>
            <a:spLocks noChangeArrowheads="1"/>
          </p:cNvSpPr>
          <p:nvPr/>
        </p:nvSpPr>
        <p:spPr bwMode="auto">
          <a:xfrm>
            <a:off x="7319800" y="4698961"/>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5</a:t>
            </a:r>
            <a:endParaRPr lang="en-US" sz="2000" i="1" dirty="0">
              <a:solidFill>
                <a:srgbClr val="FFFFFF"/>
              </a:solidFill>
            </a:endParaRPr>
          </a:p>
        </p:txBody>
      </p:sp>
      <p:sp>
        <p:nvSpPr>
          <p:cNvPr id="15" name="Line 22"/>
          <p:cNvSpPr>
            <a:spLocks noChangeShapeType="1"/>
          </p:cNvSpPr>
          <p:nvPr/>
        </p:nvSpPr>
        <p:spPr bwMode="auto">
          <a:xfrm>
            <a:off x="4572260" y="3704500"/>
            <a:ext cx="1916466"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6" name="Line 22"/>
          <p:cNvSpPr>
            <a:spLocks noChangeShapeType="1"/>
          </p:cNvSpPr>
          <p:nvPr/>
        </p:nvSpPr>
        <p:spPr bwMode="auto">
          <a:xfrm>
            <a:off x="4572260" y="3704500"/>
            <a:ext cx="206264" cy="10073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7" name="Line 22"/>
          <p:cNvSpPr>
            <a:spLocks noChangeShapeType="1"/>
          </p:cNvSpPr>
          <p:nvPr/>
        </p:nvSpPr>
        <p:spPr bwMode="auto">
          <a:xfrm flipH="1">
            <a:off x="3059832" y="3704500"/>
            <a:ext cx="1512428"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0" name="Line 22"/>
          <p:cNvSpPr>
            <a:spLocks noChangeShapeType="1"/>
          </p:cNvSpPr>
          <p:nvPr/>
        </p:nvSpPr>
        <p:spPr bwMode="auto">
          <a:xfrm flipH="1">
            <a:off x="1583668" y="3704500"/>
            <a:ext cx="298859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1" name="Oval 20"/>
          <p:cNvSpPr/>
          <p:nvPr/>
        </p:nvSpPr>
        <p:spPr bwMode="auto">
          <a:xfrm rot="20628096">
            <a:off x="6445866" y="1766170"/>
            <a:ext cx="2152425" cy="949114"/>
          </a:xfrm>
          <a:prstGeom prst="ellipse">
            <a:avLst/>
          </a:prstGeom>
          <a:noFill/>
          <a:ln w="38100" cap="flat" cmpd="dbl"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err="1">
                <a:ln>
                  <a:noFill/>
                </a:ln>
                <a:solidFill>
                  <a:schemeClr val="tx1"/>
                </a:solidFill>
                <a:effectLst/>
                <a:latin typeface="Calibri" pitchFamily="34" charset="0"/>
              </a:rPr>
              <a:t>Cognitive</a:t>
            </a:r>
            <a:r>
              <a:rPr kumimoji="0" lang="nl-NL" sz="2400" b="0" i="0" u="none" strike="noStrike" cap="none" normalizeH="0" baseline="0" dirty="0">
                <a:ln>
                  <a:noFill/>
                </a:ln>
                <a:solidFill>
                  <a:schemeClr val="tx1"/>
                </a:solidFill>
                <a:effectLst/>
                <a:latin typeface="Calibri" pitchFamily="34" charset="0"/>
              </a:rPr>
              <a:t>? </a:t>
            </a:r>
            <a:endParaRPr kumimoji="0" lang="en-US" sz="2400" b="0" i="0" u="none" strike="noStrike" cap="none" normalizeH="0" baseline="0" dirty="0">
              <a:ln>
                <a:noFill/>
              </a:ln>
              <a:solidFill>
                <a:schemeClr val="tx1"/>
              </a:solidFill>
              <a:effectLst/>
              <a:latin typeface="Calibri" pitchFamily="34" charset="0"/>
            </a:endParaRPr>
          </a:p>
        </p:txBody>
      </p:sp>
      <p:sp>
        <p:nvSpPr>
          <p:cNvPr id="22" name="Oval 21"/>
          <p:cNvSpPr/>
          <p:nvPr/>
        </p:nvSpPr>
        <p:spPr bwMode="auto">
          <a:xfrm rot="512449">
            <a:off x="6793565" y="3111990"/>
            <a:ext cx="2292670" cy="949114"/>
          </a:xfrm>
          <a:prstGeom prst="ellipse">
            <a:avLst/>
          </a:prstGeom>
          <a:noFill/>
          <a:ln w="38100" cap="flat" cmpd="dbl"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2400" b="0" i="0" u="none" strike="noStrike" cap="none" normalizeH="0" baseline="0" dirty="0" err="1">
                <a:ln>
                  <a:noFill/>
                </a:ln>
                <a:solidFill>
                  <a:schemeClr val="tx1"/>
                </a:solidFill>
                <a:effectLst/>
                <a:latin typeface="Calibri" pitchFamily="34" charset="0"/>
              </a:rPr>
              <a:t>Physical</a:t>
            </a:r>
            <a:r>
              <a:rPr kumimoji="0" lang="nl-NL" sz="2400" b="0" i="0" u="none" strike="noStrike" cap="none" normalizeH="0" baseline="0" dirty="0">
                <a:ln>
                  <a:noFill/>
                </a:ln>
                <a:solidFill>
                  <a:schemeClr val="tx1"/>
                </a:solidFill>
                <a:effectLst/>
                <a:latin typeface="Calibri" pitchFamily="34" charset="0"/>
              </a:rPr>
              <a:t>?</a:t>
            </a:r>
            <a:endParaRPr kumimoji="0" lang="en-US" sz="2400" b="0" i="0" u="none" strike="noStrike" cap="none" normalizeH="0" baseline="0" dirty="0">
              <a:ln>
                <a:noFill/>
              </a:ln>
              <a:solidFill>
                <a:schemeClr val="tx1"/>
              </a:solidFill>
              <a:effectLst/>
              <a:latin typeface="Calibri" pitchFamily="34" charset="0"/>
            </a:endParaRPr>
          </a:p>
        </p:txBody>
      </p:sp>
    </p:spTree>
    <p:extLst>
      <p:ext uri="{BB962C8B-B14F-4D97-AF65-F5344CB8AC3E}">
        <p14:creationId xmlns:p14="http://schemas.microsoft.com/office/powerpoint/2010/main" val="3184503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5: Model </a:t>
            </a:r>
            <a:r>
              <a:rPr lang="nl-NL" altLang="en-US" dirty="0" err="1"/>
              <a:t>interpretation</a:t>
            </a:r>
            <a:endParaRPr lang="en-US" altLang="en-US" dirty="0"/>
          </a:p>
        </p:txBody>
      </p:sp>
      <p:sp>
        <p:nvSpPr>
          <p:cNvPr id="5" name="Slide Number Placeholder 4"/>
          <p:cNvSpPr>
            <a:spLocks noGrp="1"/>
          </p:cNvSpPr>
          <p:nvPr>
            <p:ph type="sldNum" sz="quarter" idx="11"/>
          </p:nvPr>
        </p:nvSpPr>
        <p:spPr>
          <a:xfrm>
            <a:off x="7059613" y="6309866"/>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60</a:t>
            </a:fld>
            <a:endParaRPr lang="en-US">
              <a:solidFill>
                <a:srgbClr val="000000"/>
              </a:solidFill>
            </a:endParaRPr>
          </a:p>
        </p:txBody>
      </p:sp>
      <p:sp>
        <p:nvSpPr>
          <p:cNvPr id="6" name="Rectangle 5"/>
          <p:cNvSpPr/>
          <p:nvPr/>
        </p:nvSpPr>
        <p:spPr bwMode="auto">
          <a:xfrm>
            <a:off x="674424" y="2632492"/>
            <a:ext cx="8002032" cy="2308676"/>
          </a:xfrm>
          <a:prstGeom prst="rect">
            <a:avLst/>
          </a:prstGeom>
          <a:solidFill>
            <a:srgbClr val="FFFF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482525935"/>
              </p:ext>
            </p:extLst>
          </p:nvPr>
        </p:nvGraphicFramePr>
        <p:xfrm>
          <a:off x="785813" y="2704500"/>
          <a:ext cx="7920037" cy="2193925"/>
        </p:xfrm>
        <a:graphic>
          <a:graphicData uri="http://schemas.openxmlformats.org/presentationml/2006/ole">
            <mc:AlternateContent xmlns:mc="http://schemas.openxmlformats.org/markup-compatibility/2006">
              <mc:Choice xmlns:v="urn:schemas-microsoft-com:vml" Requires="v">
                <p:oleObj name="Document" r:id="rId3" imgW="8267688" imgH="2302642" progId="Word.Document.12">
                  <p:embed/>
                </p:oleObj>
              </mc:Choice>
              <mc:Fallback>
                <p:oleObj name="Document" r:id="rId3" imgW="8267688" imgH="2302642" progId="Word.Document.12">
                  <p:embed/>
                  <p:pic>
                    <p:nvPicPr>
                      <p:cNvPr id="0" name=""/>
                      <p:cNvPicPr/>
                      <p:nvPr/>
                    </p:nvPicPr>
                    <p:blipFill>
                      <a:blip r:embed="rId4"/>
                      <a:stretch>
                        <a:fillRect/>
                      </a:stretch>
                    </p:blipFill>
                    <p:spPr>
                      <a:xfrm>
                        <a:off x="785813" y="2704500"/>
                        <a:ext cx="7920037" cy="2193925"/>
                      </a:xfrm>
                      <a:prstGeom prst="rect">
                        <a:avLst/>
                      </a:prstGeom>
                      <a:ln w="19050">
                        <a:noFill/>
                      </a:ln>
                    </p:spPr>
                  </p:pic>
                </p:oleObj>
              </mc:Fallback>
            </mc:AlternateContent>
          </a:graphicData>
        </a:graphic>
      </p:graphicFrame>
      <p:sp>
        <p:nvSpPr>
          <p:cNvPr id="10" name="TextBox 9"/>
          <p:cNvSpPr txBox="1"/>
          <p:nvPr/>
        </p:nvSpPr>
        <p:spPr>
          <a:xfrm>
            <a:off x="1979712" y="2276872"/>
            <a:ext cx="7164288" cy="338554"/>
          </a:xfrm>
          <a:prstGeom prst="rect">
            <a:avLst/>
          </a:prstGeom>
          <a:noFill/>
        </p:spPr>
        <p:txBody>
          <a:bodyPr wrap="square" rtlCol="0">
            <a:spAutoFit/>
          </a:bodyPr>
          <a:lstStyle/>
          <a:p>
            <a:pPr algn="l"/>
            <a:r>
              <a:rPr lang="en-US" sz="1600" i="1" dirty="0">
                <a:solidFill>
                  <a:srgbClr val="0000FF"/>
                </a:solidFill>
              </a:rPr>
              <a:t>Res. variance    Std. error      test value      p value        Ignore        Std. residual </a:t>
            </a:r>
            <a:r>
              <a:rPr lang="en-US" sz="1600" i="1" dirty="0" err="1">
                <a:solidFill>
                  <a:srgbClr val="0000FF"/>
                </a:solidFill>
              </a:rPr>
              <a:t>var</a:t>
            </a:r>
            <a:r>
              <a:rPr lang="en-US" sz="1600" i="1" dirty="0">
                <a:solidFill>
                  <a:srgbClr val="0000FF"/>
                </a:solidFill>
              </a:rPr>
              <a:t> = ?</a:t>
            </a:r>
            <a:endParaRPr lang="nl-NL" sz="1600" i="1" dirty="0">
              <a:solidFill>
                <a:srgbClr val="0000FF"/>
              </a:solidFill>
            </a:endParaRPr>
          </a:p>
        </p:txBody>
      </p:sp>
      <p:sp>
        <p:nvSpPr>
          <p:cNvPr id="12" name="Oval 11"/>
          <p:cNvSpPr/>
          <p:nvPr/>
        </p:nvSpPr>
        <p:spPr bwMode="auto">
          <a:xfrm>
            <a:off x="7380312" y="3076568"/>
            <a:ext cx="936104" cy="1360543"/>
          </a:xfrm>
          <a:prstGeom prst="ellips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a:ln>
                <a:noFill/>
              </a:ln>
              <a:solidFill>
                <a:schemeClr val="tx1"/>
              </a:solidFill>
              <a:effectLst/>
              <a:latin typeface="Times New Roman" pitchFamily="28" charset="0"/>
            </a:endParaRPr>
          </a:p>
        </p:txBody>
      </p:sp>
      <p:cxnSp>
        <p:nvCxnSpPr>
          <p:cNvPr id="14" name="Straight Connector 13"/>
          <p:cNvCxnSpPr/>
          <p:nvPr/>
        </p:nvCxnSpPr>
        <p:spPr bwMode="auto">
          <a:xfrm>
            <a:off x="6444208" y="3117356"/>
            <a:ext cx="648072" cy="1652995"/>
          </a:xfrm>
          <a:prstGeom prst="line">
            <a:avLst/>
          </a:prstGeom>
          <a:noFill/>
          <a:ln w="19050"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a:off x="6444208" y="3076569"/>
            <a:ext cx="648072" cy="1693782"/>
          </a:xfrm>
          <a:prstGeom prst="line">
            <a:avLst/>
          </a:prstGeom>
          <a:noFill/>
          <a:ln w="19050"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979712" y="5013176"/>
            <a:ext cx="6912768" cy="338554"/>
          </a:xfrm>
          <a:prstGeom prst="rect">
            <a:avLst/>
          </a:prstGeom>
          <a:noFill/>
        </p:spPr>
        <p:txBody>
          <a:bodyPr wrap="square" rtlCol="0">
            <a:spAutoFit/>
          </a:bodyPr>
          <a:lstStyle/>
          <a:p>
            <a:pPr algn="l"/>
            <a:r>
              <a:rPr lang="en-US" sz="1600" i="1" dirty="0">
                <a:solidFill>
                  <a:srgbClr val="0000FF"/>
                </a:solidFill>
              </a:rPr>
              <a:t> Variance = 1 -&gt; why?</a:t>
            </a:r>
            <a:endParaRPr lang="nl-NL" sz="1600" i="1" dirty="0">
              <a:solidFill>
                <a:srgbClr val="0000FF"/>
              </a:solidFill>
            </a:endParaRPr>
          </a:p>
        </p:txBody>
      </p:sp>
      <p:cxnSp>
        <p:nvCxnSpPr>
          <p:cNvPr id="26" name="Straight Connector 25"/>
          <p:cNvCxnSpPr/>
          <p:nvPr/>
        </p:nvCxnSpPr>
        <p:spPr bwMode="auto">
          <a:xfrm>
            <a:off x="7596336" y="4437111"/>
            <a:ext cx="495672" cy="333240"/>
          </a:xfrm>
          <a:prstGeom prst="line">
            <a:avLst/>
          </a:prstGeom>
          <a:noFill/>
          <a:ln w="19050"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flipH="1">
            <a:off x="7596336" y="4437111"/>
            <a:ext cx="495672" cy="333240"/>
          </a:xfrm>
          <a:prstGeom prst="line">
            <a:avLst/>
          </a:prstGeom>
          <a:noFill/>
          <a:ln w="19050" cap="flat" cmpd="sng" algn="ctr">
            <a:solidFill>
              <a:srgbClr val="0A0A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31973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5: Model </a:t>
            </a:r>
            <a:r>
              <a:rPr lang="nl-NL" altLang="en-US" dirty="0" err="1"/>
              <a:t>interpretation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61</a:t>
            </a:fld>
            <a:endParaRPr lang="en-US">
              <a:solidFill>
                <a:srgbClr val="000000"/>
              </a:solidFill>
            </a:endParaRPr>
          </a:p>
        </p:txBody>
      </p:sp>
      <p:grpSp>
        <p:nvGrpSpPr>
          <p:cNvPr id="16" name="Group 15"/>
          <p:cNvGrpSpPr/>
          <p:nvPr/>
        </p:nvGrpSpPr>
        <p:grpSpPr>
          <a:xfrm>
            <a:off x="5686177" y="1709738"/>
            <a:ext cx="3486359" cy="4313237"/>
            <a:chOff x="3373438" y="1709738"/>
            <a:chExt cx="3486359" cy="4313237"/>
          </a:xfrm>
        </p:grpSpPr>
        <p:sp>
          <p:nvSpPr>
            <p:cNvPr id="17" name="Text Box 77"/>
            <p:cNvSpPr txBox="1">
              <a:spLocks noChangeArrowheads="1"/>
            </p:cNvSpPr>
            <p:nvPr/>
          </p:nvSpPr>
          <p:spPr bwMode="auto">
            <a:xfrm>
              <a:off x="5934075" y="3660775"/>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.49</a:t>
              </a:r>
            </a:p>
          </p:txBody>
        </p:sp>
        <p:sp>
          <p:nvSpPr>
            <p:cNvPr id="18" name="Text Box 78"/>
            <p:cNvSpPr txBox="1">
              <a:spLocks noChangeArrowheads="1"/>
            </p:cNvSpPr>
            <p:nvPr/>
          </p:nvSpPr>
          <p:spPr bwMode="auto">
            <a:xfrm>
              <a:off x="4638675" y="5407025"/>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.84</a:t>
              </a:r>
            </a:p>
          </p:txBody>
        </p:sp>
        <p:sp>
          <p:nvSpPr>
            <p:cNvPr id="19" name="Text Box 79"/>
            <p:cNvSpPr txBox="1">
              <a:spLocks noChangeArrowheads="1"/>
            </p:cNvSpPr>
            <p:nvPr/>
          </p:nvSpPr>
          <p:spPr bwMode="auto">
            <a:xfrm>
              <a:off x="4446588" y="4654550"/>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.83</a:t>
              </a:r>
            </a:p>
          </p:txBody>
        </p:sp>
        <p:sp>
          <p:nvSpPr>
            <p:cNvPr id="20" name="Text Box 80"/>
            <p:cNvSpPr txBox="1">
              <a:spLocks noChangeArrowheads="1"/>
            </p:cNvSpPr>
            <p:nvPr/>
          </p:nvSpPr>
          <p:spPr bwMode="auto">
            <a:xfrm>
              <a:off x="4568825" y="4106863"/>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.88</a:t>
              </a:r>
            </a:p>
          </p:txBody>
        </p:sp>
        <p:sp>
          <p:nvSpPr>
            <p:cNvPr id="21" name="Text Box 81"/>
            <p:cNvSpPr txBox="1">
              <a:spLocks noChangeArrowheads="1"/>
            </p:cNvSpPr>
            <p:nvPr/>
          </p:nvSpPr>
          <p:spPr bwMode="auto">
            <a:xfrm>
              <a:off x="4638675" y="2997200"/>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.74</a:t>
              </a:r>
            </a:p>
          </p:txBody>
        </p:sp>
        <p:sp>
          <p:nvSpPr>
            <p:cNvPr id="22" name="Text Box 82"/>
            <p:cNvSpPr txBox="1">
              <a:spLocks noChangeArrowheads="1"/>
            </p:cNvSpPr>
            <p:nvPr/>
          </p:nvSpPr>
          <p:spPr bwMode="auto">
            <a:xfrm>
              <a:off x="4446588" y="2259013"/>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.65</a:t>
              </a:r>
            </a:p>
          </p:txBody>
        </p:sp>
        <p:sp>
          <p:nvSpPr>
            <p:cNvPr id="24" name="Text Box 114"/>
            <p:cNvSpPr txBox="1">
              <a:spLocks noChangeArrowheads="1"/>
            </p:cNvSpPr>
            <p:nvPr/>
          </p:nvSpPr>
          <p:spPr bwMode="auto">
            <a:xfrm>
              <a:off x="4568825" y="1736725"/>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.70</a:t>
              </a:r>
            </a:p>
          </p:txBody>
        </p:sp>
        <p:sp>
          <p:nvSpPr>
            <p:cNvPr id="25" name="Line 152"/>
            <p:cNvSpPr>
              <a:spLocks noChangeShapeType="1"/>
            </p:cNvSpPr>
            <p:nvPr/>
          </p:nvSpPr>
          <p:spPr bwMode="auto">
            <a:xfrm flipH="1" flipV="1">
              <a:off x="4337050" y="1801813"/>
              <a:ext cx="771525" cy="67945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6" name="Line 153"/>
            <p:cNvSpPr>
              <a:spLocks noChangeShapeType="1"/>
            </p:cNvSpPr>
            <p:nvPr/>
          </p:nvSpPr>
          <p:spPr bwMode="auto">
            <a:xfrm flipH="1">
              <a:off x="4337050" y="2635250"/>
              <a:ext cx="884238" cy="15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7" name="Line 154"/>
            <p:cNvSpPr>
              <a:spLocks noChangeShapeType="1"/>
            </p:cNvSpPr>
            <p:nvPr/>
          </p:nvSpPr>
          <p:spPr bwMode="auto">
            <a:xfrm flipH="1">
              <a:off x="4337050" y="2679700"/>
              <a:ext cx="850900" cy="77787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8" name="Line 155"/>
            <p:cNvSpPr>
              <a:spLocks noChangeShapeType="1"/>
            </p:cNvSpPr>
            <p:nvPr/>
          </p:nvSpPr>
          <p:spPr bwMode="auto">
            <a:xfrm flipH="1" flipV="1">
              <a:off x="4337050" y="4167188"/>
              <a:ext cx="850900" cy="7461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29" name="Line 156"/>
            <p:cNvSpPr>
              <a:spLocks noChangeShapeType="1"/>
            </p:cNvSpPr>
            <p:nvPr/>
          </p:nvSpPr>
          <p:spPr bwMode="auto">
            <a:xfrm flipH="1">
              <a:off x="4337050" y="5021263"/>
              <a:ext cx="774700" cy="9525"/>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0" name="Line 157"/>
            <p:cNvSpPr>
              <a:spLocks noChangeShapeType="1"/>
            </p:cNvSpPr>
            <p:nvPr/>
          </p:nvSpPr>
          <p:spPr bwMode="auto">
            <a:xfrm flipH="1">
              <a:off x="4337050" y="5121275"/>
              <a:ext cx="869950" cy="766763"/>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31" name="Oval 158"/>
            <p:cNvSpPr>
              <a:spLocks noChangeArrowheads="1"/>
            </p:cNvSpPr>
            <p:nvPr/>
          </p:nvSpPr>
          <p:spPr bwMode="auto">
            <a:xfrm>
              <a:off x="4979988" y="4818063"/>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2" name="Oval 159"/>
            <p:cNvSpPr>
              <a:spLocks noChangeArrowheads="1"/>
            </p:cNvSpPr>
            <p:nvPr/>
          </p:nvSpPr>
          <p:spPr bwMode="auto">
            <a:xfrm>
              <a:off x="4994275" y="2381250"/>
              <a:ext cx="504825" cy="463550"/>
            </a:xfrm>
            <a:prstGeom prst="ellipse">
              <a:avLst/>
            </a:prstGeom>
            <a:solidFill>
              <a:srgbClr val="CACCE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3" name="Rectangle 160"/>
            <p:cNvSpPr>
              <a:spLocks noChangeArrowheads="1"/>
            </p:cNvSpPr>
            <p:nvPr/>
          </p:nvSpPr>
          <p:spPr bwMode="auto">
            <a:xfrm>
              <a:off x="3730625" y="1712913"/>
              <a:ext cx="576263"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4" name="Rectangle 161"/>
            <p:cNvSpPr>
              <a:spLocks noChangeArrowheads="1"/>
            </p:cNvSpPr>
            <p:nvPr/>
          </p:nvSpPr>
          <p:spPr bwMode="auto">
            <a:xfrm>
              <a:off x="3744913" y="2460625"/>
              <a:ext cx="576262" cy="382588"/>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5" name="Rectangle 162"/>
            <p:cNvSpPr>
              <a:spLocks noChangeArrowheads="1"/>
            </p:cNvSpPr>
            <p:nvPr/>
          </p:nvSpPr>
          <p:spPr bwMode="auto">
            <a:xfrm>
              <a:off x="3751263" y="3189288"/>
              <a:ext cx="576262" cy="3968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6" name="Rectangle 163"/>
            <p:cNvSpPr>
              <a:spLocks noChangeArrowheads="1"/>
            </p:cNvSpPr>
            <p:nvPr/>
          </p:nvSpPr>
          <p:spPr bwMode="auto">
            <a:xfrm>
              <a:off x="3744913" y="4035425"/>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7" name="Rectangle 164"/>
            <p:cNvSpPr>
              <a:spLocks noChangeArrowheads="1"/>
            </p:cNvSpPr>
            <p:nvPr/>
          </p:nvSpPr>
          <p:spPr bwMode="auto">
            <a:xfrm>
              <a:off x="3744913" y="4840288"/>
              <a:ext cx="576262" cy="384175"/>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8" name="Rectangle 165"/>
            <p:cNvSpPr>
              <a:spLocks noChangeArrowheads="1"/>
            </p:cNvSpPr>
            <p:nvPr/>
          </p:nvSpPr>
          <p:spPr bwMode="auto">
            <a:xfrm>
              <a:off x="3751263" y="5624513"/>
              <a:ext cx="577850" cy="398462"/>
            </a:xfrm>
            <a:prstGeom prst="rect">
              <a:avLst/>
            </a:prstGeom>
            <a:solidFill>
              <a:srgbClr val="CACCE8"/>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39" name="Text Box 166"/>
            <p:cNvSpPr txBox="1">
              <a:spLocks noChangeArrowheads="1"/>
            </p:cNvSpPr>
            <p:nvPr/>
          </p:nvSpPr>
          <p:spPr bwMode="auto">
            <a:xfrm>
              <a:off x="3803650" y="17097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1</a:t>
              </a:r>
              <a:endParaRPr lang="en-US" sz="2000" dirty="0"/>
            </a:p>
          </p:txBody>
        </p:sp>
        <p:sp>
          <p:nvSpPr>
            <p:cNvPr id="40" name="Text Box 167"/>
            <p:cNvSpPr txBox="1">
              <a:spLocks noChangeArrowheads="1"/>
            </p:cNvSpPr>
            <p:nvPr/>
          </p:nvSpPr>
          <p:spPr bwMode="auto">
            <a:xfrm>
              <a:off x="5021263" y="484028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2</a:t>
              </a:r>
              <a:endParaRPr lang="en-US" sz="2000" dirty="0"/>
            </a:p>
          </p:txBody>
        </p:sp>
        <p:sp>
          <p:nvSpPr>
            <p:cNvPr id="41" name="Text Box 168"/>
            <p:cNvSpPr txBox="1">
              <a:spLocks noChangeArrowheads="1"/>
            </p:cNvSpPr>
            <p:nvPr/>
          </p:nvSpPr>
          <p:spPr bwMode="auto">
            <a:xfrm>
              <a:off x="5033963" y="24034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F</a:t>
              </a:r>
              <a:r>
                <a:rPr lang="en-US" sz="2000" baseline="-25000" dirty="0"/>
                <a:t>1</a:t>
              </a:r>
              <a:endParaRPr lang="en-US" sz="2000" dirty="0"/>
            </a:p>
          </p:txBody>
        </p:sp>
        <p:sp>
          <p:nvSpPr>
            <p:cNvPr id="42" name="Text Box 169"/>
            <p:cNvSpPr txBox="1">
              <a:spLocks noChangeArrowheads="1"/>
            </p:cNvSpPr>
            <p:nvPr/>
          </p:nvSpPr>
          <p:spPr bwMode="auto">
            <a:xfrm>
              <a:off x="3817938" y="24574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2</a:t>
              </a:r>
              <a:endParaRPr lang="en-US" sz="2000" dirty="0"/>
            </a:p>
          </p:txBody>
        </p:sp>
        <p:sp>
          <p:nvSpPr>
            <p:cNvPr id="43" name="Text Box 170"/>
            <p:cNvSpPr txBox="1">
              <a:spLocks noChangeArrowheads="1"/>
            </p:cNvSpPr>
            <p:nvPr/>
          </p:nvSpPr>
          <p:spPr bwMode="auto">
            <a:xfrm>
              <a:off x="3824288" y="31861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3</a:t>
              </a:r>
              <a:endParaRPr lang="en-US" sz="2000" dirty="0"/>
            </a:p>
          </p:txBody>
        </p:sp>
        <p:sp>
          <p:nvSpPr>
            <p:cNvPr id="44" name="Text Box 171"/>
            <p:cNvSpPr txBox="1">
              <a:spLocks noChangeArrowheads="1"/>
            </p:cNvSpPr>
            <p:nvPr/>
          </p:nvSpPr>
          <p:spPr bwMode="auto">
            <a:xfrm>
              <a:off x="3817938" y="4032250"/>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4</a:t>
              </a:r>
              <a:endParaRPr lang="en-US" sz="2000" dirty="0"/>
            </a:p>
          </p:txBody>
        </p:sp>
        <p:sp>
          <p:nvSpPr>
            <p:cNvPr id="45" name="Text Box 172"/>
            <p:cNvSpPr txBox="1">
              <a:spLocks noChangeArrowheads="1"/>
            </p:cNvSpPr>
            <p:nvPr/>
          </p:nvSpPr>
          <p:spPr bwMode="auto">
            <a:xfrm>
              <a:off x="3817938" y="48371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5</a:t>
              </a:r>
              <a:endParaRPr lang="en-US" sz="2000" dirty="0"/>
            </a:p>
          </p:txBody>
        </p:sp>
        <p:sp>
          <p:nvSpPr>
            <p:cNvPr id="46" name="Text Box 173"/>
            <p:cNvSpPr txBox="1">
              <a:spLocks noChangeArrowheads="1"/>
            </p:cNvSpPr>
            <p:nvPr/>
          </p:nvSpPr>
          <p:spPr bwMode="auto">
            <a:xfrm>
              <a:off x="3824288" y="5621338"/>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000" i="1" dirty="0"/>
                <a:t>X</a:t>
              </a:r>
              <a:r>
                <a:rPr lang="en-US" sz="2000" baseline="-25000" dirty="0"/>
                <a:t>6</a:t>
              </a:r>
              <a:endParaRPr lang="en-US" sz="2000" dirty="0"/>
            </a:p>
          </p:txBody>
        </p:sp>
        <p:sp>
          <p:nvSpPr>
            <p:cNvPr id="49" name="Line 176"/>
            <p:cNvSpPr>
              <a:spLocks noChangeShapeType="1"/>
            </p:cNvSpPr>
            <p:nvPr/>
          </p:nvSpPr>
          <p:spPr bwMode="auto">
            <a:xfrm>
              <a:off x="3373438" y="2624138"/>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0" name="Line 177"/>
            <p:cNvSpPr>
              <a:spLocks noChangeShapeType="1"/>
            </p:cNvSpPr>
            <p:nvPr/>
          </p:nvSpPr>
          <p:spPr bwMode="auto">
            <a:xfrm>
              <a:off x="3373438" y="3344863"/>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1" name="Line 178"/>
            <p:cNvSpPr>
              <a:spLocks noChangeShapeType="1"/>
            </p:cNvSpPr>
            <p:nvPr/>
          </p:nvSpPr>
          <p:spPr bwMode="auto">
            <a:xfrm>
              <a:off x="3373438" y="4268788"/>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2" name="Line 179"/>
            <p:cNvSpPr>
              <a:spLocks noChangeShapeType="1"/>
            </p:cNvSpPr>
            <p:nvPr/>
          </p:nvSpPr>
          <p:spPr bwMode="auto">
            <a:xfrm>
              <a:off x="3373438" y="5003800"/>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6" name="Line 183"/>
            <p:cNvSpPr>
              <a:spLocks noChangeShapeType="1"/>
            </p:cNvSpPr>
            <p:nvPr/>
          </p:nvSpPr>
          <p:spPr bwMode="auto">
            <a:xfrm>
              <a:off x="3373438" y="5837238"/>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8" name="Line 185"/>
            <p:cNvSpPr>
              <a:spLocks noChangeShapeType="1"/>
            </p:cNvSpPr>
            <p:nvPr/>
          </p:nvSpPr>
          <p:spPr bwMode="auto">
            <a:xfrm>
              <a:off x="3373438" y="1912938"/>
              <a:ext cx="360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9" name="Text Box 186"/>
            <p:cNvSpPr txBox="1">
              <a:spLocks noChangeArrowheads="1"/>
            </p:cNvSpPr>
            <p:nvPr/>
          </p:nvSpPr>
          <p:spPr bwMode="auto">
            <a:xfrm>
              <a:off x="5353598" y="2044700"/>
              <a:ext cx="1362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i="1" dirty="0"/>
                <a:t>satisfaction</a:t>
              </a:r>
            </a:p>
          </p:txBody>
        </p:sp>
        <p:sp>
          <p:nvSpPr>
            <p:cNvPr id="60" name="Text Box 187"/>
            <p:cNvSpPr txBox="1">
              <a:spLocks noChangeArrowheads="1"/>
            </p:cNvSpPr>
            <p:nvPr/>
          </p:nvSpPr>
          <p:spPr bwMode="auto">
            <a:xfrm>
              <a:off x="5211589" y="5189130"/>
              <a:ext cx="16482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i="1" dirty="0" err="1"/>
                <a:t>selfconfidence</a:t>
              </a:r>
              <a:endParaRPr lang="en-US" sz="2000" i="1" dirty="0"/>
            </a:p>
          </p:txBody>
        </p:sp>
        <p:sp>
          <p:nvSpPr>
            <p:cNvPr id="61" name="Freeform 188"/>
            <p:cNvSpPr>
              <a:spLocks/>
            </p:cNvSpPr>
            <p:nvPr/>
          </p:nvSpPr>
          <p:spPr bwMode="auto">
            <a:xfrm>
              <a:off x="5511800" y="2773363"/>
              <a:ext cx="457200" cy="2209800"/>
            </a:xfrm>
            <a:custGeom>
              <a:avLst/>
              <a:gdLst>
                <a:gd name="T0" fmla="*/ 0 w 454"/>
                <a:gd name="T1" fmla="*/ 0 h 952"/>
                <a:gd name="T2" fmla="*/ 457200 w 454"/>
                <a:gd name="T3" fmla="*/ 1158288 h 952"/>
                <a:gd name="T4" fmla="*/ 0 w 454"/>
                <a:gd name="T5" fmla="*/ 2209800 h 952"/>
                <a:gd name="T6" fmla="*/ 0 60000 65536"/>
                <a:gd name="T7" fmla="*/ 0 60000 65536"/>
                <a:gd name="T8" fmla="*/ 0 60000 65536"/>
              </a:gdLst>
              <a:ahLst/>
              <a:cxnLst>
                <a:cxn ang="T6">
                  <a:pos x="T0" y="T1"/>
                </a:cxn>
                <a:cxn ang="T7">
                  <a:pos x="T2" y="T3"/>
                </a:cxn>
                <a:cxn ang="T8">
                  <a:pos x="T4" y="T5"/>
                </a:cxn>
              </a:cxnLst>
              <a:rect l="0" t="0" r="r" b="b"/>
              <a:pathLst>
                <a:path w="454" h="952">
                  <a:moveTo>
                    <a:pt x="0" y="0"/>
                  </a:moveTo>
                  <a:cubicBezTo>
                    <a:pt x="227" y="170"/>
                    <a:pt x="454" y="340"/>
                    <a:pt x="454" y="499"/>
                  </a:cubicBezTo>
                  <a:cubicBezTo>
                    <a:pt x="454" y="658"/>
                    <a:pt x="227" y="805"/>
                    <a:pt x="0" y="952"/>
                  </a:cubicBezTo>
                </a:path>
              </a:pathLst>
            </a:custGeom>
            <a:noFill/>
            <a:ln w="1905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grpSp>
      <p:sp>
        <p:nvSpPr>
          <p:cNvPr id="4" name="TextBox 3"/>
          <p:cNvSpPr txBox="1"/>
          <p:nvPr/>
        </p:nvSpPr>
        <p:spPr>
          <a:xfrm>
            <a:off x="5220072" y="1745952"/>
            <a:ext cx="684981" cy="4347344"/>
          </a:xfrm>
          <a:prstGeom prst="rect">
            <a:avLst/>
          </a:prstGeom>
          <a:noFill/>
        </p:spPr>
        <p:txBody>
          <a:bodyPr wrap="square" rtlCol="0">
            <a:spAutoFit/>
          </a:bodyPr>
          <a:lstStyle/>
          <a:p>
            <a:r>
              <a:rPr lang="nl-NL" dirty="0"/>
              <a:t>.51</a:t>
            </a:r>
          </a:p>
          <a:p>
            <a:endParaRPr lang="nl-NL" dirty="0"/>
          </a:p>
          <a:p>
            <a:endParaRPr lang="nl-NL" sz="1050" dirty="0"/>
          </a:p>
          <a:p>
            <a:r>
              <a:rPr lang="nl-NL" dirty="0"/>
              <a:t>.57</a:t>
            </a:r>
          </a:p>
          <a:p>
            <a:endParaRPr lang="nl-NL" sz="2800" dirty="0"/>
          </a:p>
          <a:p>
            <a:r>
              <a:rPr lang="nl-NL" dirty="0"/>
              <a:t>.46</a:t>
            </a:r>
          </a:p>
          <a:p>
            <a:endParaRPr lang="nl-NL" dirty="0"/>
          </a:p>
          <a:p>
            <a:endParaRPr lang="nl-NL" sz="2400" dirty="0"/>
          </a:p>
          <a:p>
            <a:r>
              <a:rPr lang="nl-NL" dirty="0"/>
              <a:t>.23</a:t>
            </a:r>
          </a:p>
          <a:p>
            <a:endParaRPr lang="nl-NL" sz="1400" dirty="0"/>
          </a:p>
          <a:p>
            <a:endParaRPr lang="nl-NL" dirty="0"/>
          </a:p>
          <a:p>
            <a:r>
              <a:rPr lang="nl-NL" dirty="0"/>
              <a:t>.32</a:t>
            </a:r>
          </a:p>
          <a:p>
            <a:endParaRPr lang="nl-NL" dirty="0"/>
          </a:p>
          <a:p>
            <a:endParaRPr lang="nl-NL" sz="1400" dirty="0"/>
          </a:p>
          <a:p>
            <a:r>
              <a:rPr lang="nl-NL" dirty="0"/>
              <a:t>.29</a:t>
            </a:r>
            <a:endParaRPr lang="en-US" dirty="0"/>
          </a:p>
        </p:txBody>
      </p:sp>
      <p:graphicFrame>
        <p:nvGraphicFramePr>
          <p:cNvPr id="47" name="Object 46">
            <a:extLst>
              <a:ext uri="{FF2B5EF4-FFF2-40B4-BE49-F238E27FC236}">
                <a16:creationId xmlns:a16="http://schemas.microsoft.com/office/drawing/2014/main" id="{B331B6A8-65E6-4D01-B45B-B1BAA271CB12}"/>
              </a:ext>
            </a:extLst>
          </p:cNvPr>
          <p:cNvGraphicFramePr>
            <a:graphicFrameLocks noChangeAspect="1"/>
          </p:cNvGraphicFramePr>
          <p:nvPr>
            <p:extLst>
              <p:ext uri="{D42A27DB-BD31-4B8C-83A1-F6EECF244321}">
                <p14:modId xmlns:p14="http://schemas.microsoft.com/office/powerpoint/2010/main" val="1654979113"/>
              </p:ext>
            </p:extLst>
          </p:nvPr>
        </p:nvGraphicFramePr>
        <p:xfrm>
          <a:off x="1166813" y="1761703"/>
          <a:ext cx="3429000" cy="4619625"/>
        </p:xfrm>
        <a:graphic>
          <a:graphicData uri="http://schemas.openxmlformats.org/presentationml/2006/ole">
            <mc:AlternateContent xmlns:mc="http://schemas.openxmlformats.org/markup-compatibility/2006">
              <mc:Choice xmlns:v="urn:schemas-microsoft-com:vml" Requires="v">
                <p:oleObj name="Document" r:id="rId3" imgW="3622230" imgH="4877095" progId="Word.Document.12">
                  <p:embed/>
                </p:oleObj>
              </mc:Choice>
              <mc:Fallback>
                <p:oleObj name="Document" r:id="rId3" imgW="3622230" imgH="4877095" progId="Word.Document.12">
                  <p:embed/>
                  <p:pic>
                    <p:nvPicPr>
                      <p:cNvPr id="2" name="Object 1"/>
                      <p:cNvPicPr>
                        <a:picLocks noChangeAspect="1" noChangeArrowheads="1"/>
                      </p:cNvPicPr>
                      <p:nvPr/>
                    </p:nvPicPr>
                    <p:blipFill>
                      <a:blip r:embed="rId4"/>
                      <a:srcRect/>
                      <a:stretch>
                        <a:fillRect/>
                      </a:stretch>
                    </p:blipFill>
                    <p:spPr bwMode="auto">
                      <a:xfrm>
                        <a:off x="1166813" y="1761703"/>
                        <a:ext cx="3429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48" name="Rectangle 47">
            <a:extLst>
              <a:ext uri="{FF2B5EF4-FFF2-40B4-BE49-F238E27FC236}">
                <a16:creationId xmlns:a16="http://schemas.microsoft.com/office/drawing/2014/main" id="{57CC4A4E-E56A-448D-9BD8-50B305C12B7A}"/>
              </a:ext>
            </a:extLst>
          </p:cNvPr>
          <p:cNvSpPr/>
          <p:nvPr/>
        </p:nvSpPr>
        <p:spPr bwMode="auto">
          <a:xfrm>
            <a:off x="1011443" y="1701727"/>
            <a:ext cx="2961472" cy="4537652"/>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600" b="0" i="0" u="none" strike="noStrike" cap="none" normalizeH="0" baseline="0" dirty="0">
              <a:ln>
                <a:noFill/>
              </a:ln>
              <a:solidFill>
                <a:schemeClr val="tx1"/>
              </a:solidFill>
              <a:effectLst/>
              <a:latin typeface="Times New Roman" pitchFamily="28" charset="0"/>
            </a:endParaRPr>
          </a:p>
        </p:txBody>
      </p:sp>
      <p:sp>
        <p:nvSpPr>
          <p:cNvPr id="53" name="Line 155">
            <a:extLst>
              <a:ext uri="{FF2B5EF4-FFF2-40B4-BE49-F238E27FC236}">
                <a16:creationId xmlns:a16="http://schemas.microsoft.com/office/drawing/2014/main" id="{A8BB288E-4B6C-4681-9388-9A3646B3E91C}"/>
              </a:ext>
            </a:extLst>
          </p:cNvPr>
          <p:cNvSpPr>
            <a:spLocks noChangeShapeType="1"/>
          </p:cNvSpPr>
          <p:nvPr/>
        </p:nvSpPr>
        <p:spPr bwMode="auto">
          <a:xfrm flipH="1" flipV="1">
            <a:off x="6679951" y="2746375"/>
            <a:ext cx="884237" cy="204787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54" name="Text Box 80">
            <a:extLst>
              <a:ext uri="{FF2B5EF4-FFF2-40B4-BE49-F238E27FC236}">
                <a16:creationId xmlns:a16="http://schemas.microsoft.com/office/drawing/2014/main" id="{89A0E548-5B4A-4BFF-B835-3014C0421F30}"/>
              </a:ext>
            </a:extLst>
          </p:cNvPr>
          <p:cNvSpPr txBox="1">
            <a:spLocks noChangeArrowheads="1"/>
          </p:cNvSpPr>
          <p:nvPr/>
        </p:nvSpPr>
        <p:spPr bwMode="auto">
          <a:xfrm>
            <a:off x="7166694" y="3645024"/>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r>
              <a:rPr lang="en-US" sz="2000" dirty="0"/>
              <a:t>.53</a:t>
            </a:r>
          </a:p>
        </p:txBody>
      </p:sp>
    </p:spTree>
    <p:extLst>
      <p:ext uri="{BB962C8B-B14F-4D97-AF65-F5344CB8AC3E}">
        <p14:creationId xmlns:p14="http://schemas.microsoft.com/office/powerpoint/2010/main" val="2401701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6" name="Rectangle 2"/>
          <p:cNvSpPr>
            <a:spLocks noGrp="1" noChangeArrowheads="1"/>
          </p:cNvSpPr>
          <p:nvPr>
            <p:ph type="title"/>
          </p:nvPr>
        </p:nvSpPr>
        <p:spPr>
          <a:xfrm>
            <a:off x="688032" y="1514872"/>
            <a:ext cx="7772400" cy="762000"/>
          </a:xfrm>
        </p:spPr>
        <p:txBody>
          <a:bodyPr/>
          <a:lstStyle/>
          <a:p>
            <a:pPr eaLnBrk="1" hangingPunct="1"/>
            <a:r>
              <a:rPr lang="en-US" sz="2800" b="1" dirty="0">
                <a:solidFill>
                  <a:schemeClr val="tx1"/>
                </a:solidFill>
              </a:rPr>
              <a:t>So has the model now been proved? </a:t>
            </a:r>
          </a:p>
        </p:txBody>
      </p:sp>
      <p:pic>
        <p:nvPicPr>
          <p:cNvPr id="7" name="Picture 7"/>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6084317" y="3709813"/>
            <a:ext cx="2643187" cy="27352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8"/>
          <p:cNvSpPr txBox="1">
            <a:spLocks noChangeArrowheads="1"/>
          </p:cNvSpPr>
          <p:nvPr/>
        </p:nvSpPr>
        <p:spPr bwMode="auto">
          <a:xfrm>
            <a:off x="7811517" y="5986288"/>
            <a:ext cx="755650" cy="349250"/>
          </a:xfrm>
          <a:prstGeom prst="rect">
            <a:avLst/>
          </a:prstGeom>
          <a:solidFill>
            <a:srgbClr val="ECC5E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n-US" sz="1600" dirty="0"/>
              <a:t>Data</a:t>
            </a:r>
          </a:p>
        </p:txBody>
      </p:sp>
      <p:sp>
        <p:nvSpPr>
          <p:cNvPr id="9" name="Text Box 9"/>
          <p:cNvSpPr txBox="1">
            <a:spLocks noChangeArrowheads="1"/>
          </p:cNvSpPr>
          <p:nvPr/>
        </p:nvSpPr>
        <p:spPr bwMode="auto">
          <a:xfrm>
            <a:off x="6197029" y="5986288"/>
            <a:ext cx="755650" cy="349250"/>
          </a:xfrm>
          <a:prstGeom prst="rect">
            <a:avLst/>
          </a:prstGeom>
          <a:solidFill>
            <a:srgbClr val="ECC5E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n-US" sz="1600" dirty="0"/>
              <a:t>Model</a:t>
            </a:r>
          </a:p>
        </p:txBody>
      </p:sp>
      <p:sp>
        <p:nvSpPr>
          <p:cNvPr id="10" name="AutoShape 10"/>
          <p:cNvSpPr>
            <a:spLocks noChangeArrowheads="1"/>
          </p:cNvSpPr>
          <p:nvPr/>
        </p:nvSpPr>
        <p:spPr bwMode="auto">
          <a:xfrm>
            <a:off x="4715892" y="3565351"/>
            <a:ext cx="1657350" cy="1152525"/>
          </a:xfrm>
          <a:prstGeom prst="wedgeEllipseCallout">
            <a:avLst>
              <a:gd name="adj1" fmla="val 55773"/>
              <a:gd name="adj2" fmla="val 48620"/>
            </a:avLst>
          </a:prstGeom>
          <a:solidFill>
            <a:srgbClr val="F4F8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O Data, let me be your model!</a:t>
            </a:r>
          </a:p>
        </p:txBody>
      </p:sp>
      <p:sp>
        <p:nvSpPr>
          <p:cNvPr id="11" name="AutoShape 11"/>
          <p:cNvSpPr>
            <a:spLocks noChangeArrowheads="1"/>
          </p:cNvSpPr>
          <p:nvPr/>
        </p:nvSpPr>
        <p:spPr bwMode="auto">
          <a:xfrm>
            <a:off x="6373242" y="3565351"/>
            <a:ext cx="1223962" cy="430212"/>
          </a:xfrm>
          <a:prstGeom prst="wedgeEllipseCallout">
            <a:avLst>
              <a:gd name="adj1" fmla="val 69065"/>
              <a:gd name="adj2" fmla="val 123431"/>
            </a:avLst>
          </a:prstGeom>
          <a:solidFill>
            <a:srgbClr val="F4F8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Huh ...?</a:t>
            </a:r>
          </a:p>
          <a:p>
            <a:endParaRPr lang="en-US" sz="800" dirty="0"/>
          </a:p>
        </p:txBody>
      </p:sp>
      <p:sp>
        <p:nvSpPr>
          <p:cNvPr id="12" name="Text Box 14"/>
          <p:cNvSpPr txBox="1">
            <a:spLocks noChangeArrowheads="1"/>
          </p:cNvSpPr>
          <p:nvPr/>
        </p:nvSpPr>
        <p:spPr bwMode="auto">
          <a:xfrm>
            <a:off x="5652517" y="6446663"/>
            <a:ext cx="3455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spcBef>
                <a:spcPct val="50000"/>
              </a:spcBef>
            </a:pPr>
            <a:r>
              <a:rPr lang="en-US" sz="1800" i="1" dirty="0"/>
              <a:t>The data are playing “hard to get”</a:t>
            </a:r>
          </a:p>
        </p:txBody>
      </p:sp>
      <p:grpSp>
        <p:nvGrpSpPr>
          <p:cNvPr id="13" name="Group 39"/>
          <p:cNvGrpSpPr>
            <a:grpSpLocks/>
          </p:cNvGrpSpPr>
          <p:nvPr/>
        </p:nvGrpSpPr>
        <p:grpSpPr bwMode="auto">
          <a:xfrm>
            <a:off x="5147692" y="2362026"/>
            <a:ext cx="3241675" cy="1419225"/>
            <a:chOff x="3061" y="1221"/>
            <a:chExt cx="2042" cy="894"/>
          </a:xfrm>
        </p:grpSpPr>
        <p:grpSp>
          <p:nvGrpSpPr>
            <p:cNvPr id="14" name="Group 20"/>
            <p:cNvGrpSpPr>
              <a:grpSpLocks/>
            </p:cNvGrpSpPr>
            <p:nvPr/>
          </p:nvGrpSpPr>
          <p:grpSpPr bwMode="auto">
            <a:xfrm>
              <a:off x="3061" y="1221"/>
              <a:ext cx="1769" cy="544"/>
              <a:chOff x="3560" y="845"/>
              <a:chExt cx="1769" cy="544"/>
            </a:xfrm>
          </p:grpSpPr>
          <p:sp>
            <p:nvSpPr>
              <p:cNvPr id="18" name="Oval 12"/>
              <p:cNvSpPr>
                <a:spLocks noChangeArrowheads="1"/>
              </p:cNvSpPr>
              <p:nvPr/>
            </p:nvSpPr>
            <p:spPr bwMode="auto">
              <a:xfrm>
                <a:off x="3560" y="845"/>
                <a:ext cx="1769" cy="544"/>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9" name="Text Box 13"/>
              <p:cNvSpPr txBox="1">
                <a:spLocks noChangeArrowheads="1"/>
              </p:cNvSpPr>
              <p:nvPr/>
            </p:nvSpPr>
            <p:spPr bwMode="auto">
              <a:xfrm>
                <a:off x="3606" y="882"/>
                <a:ext cx="1678"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ctr">
                  <a:lnSpc>
                    <a:spcPct val="90000"/>
                  </a:lnSpc>
                </a:pPr>
                <a:r>
                  <a:rPr lang="en-US" sz="1600" dirty="0"/>
                  <a:t>Although I</a:t>
                </a:r>
              </a:p>
              <a:p>
                <a:pPr algn="ctr">
                  <a:lnSpc>
                    <a:spcPct val="90000"/>
                  </a:lnSpc>
                </a:pPr>
                <a:r>
                  <a:rPr lang="en-US" sz="1600" dirty="0"/>
                  <a:t>am compatible with him, I can’t say “yes”...</a:t>
                </a:r>
              </a:p>
            </p:txBody>
          </p:sp>
        </p:grpSp>
        <p:sp>
          <p:nvSpPr>
            <p:cNvPr id="15" name="Oval 22"/>
            <p:cNvSpPr>
              <a:spLocks noChangeArrowheads="1"/>
            </p:cNvSpPr>
            <p:nvPr/>
          </p:nvSpPr>
          <p:spPr bwMode="auto">
            <a:xfrm>
              <a:off x="4967" y="1979"/>
              <a:ext cx="136" cy="136"/>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6" name="Oval 23"/>
            <p:cNvSpPr>
              <a:spLocks noChangeArrowheads="1"/>
            </p:cNvSpPr>
            <p:nvPr/>
          </p:nvSpPr>
          <p:spPr bwMode="auto">
            <a:xfrm>
              <a:off x="4966" y="1760"/>
              <a:ext cx="136" cy="136"/>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 name="Oval 24"/>
            <p:cNvSpPr>
              <a:spLocks noChangeArrowheads="1"/>
            </p:cNvSpPr>
            <p:nvPr/>
          </p:nvSpPr>
          <p:spPr bwMode="auto">
            <a:xfrm>
              <a:off x="4876" y="1570"/>
              <a:ext cx="136" cy="136"/>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20" name="Group 38"/>
          <p:cNvGrpSpPr>
            <a:grpSpLocks/>
          </p:cNvGrpSpPr>
          <p:nvPr/>
        </p:nvGrpSpPr>
        <p:grpSpPr bwMode="auto">
          <a:xfrm>
            <a:off x="7444806" y="1582563"/>
            <a:ext cx="1663701" cy="1660525"/>
            <a:chOff x="4508" y="730"/>
            <a:chExt cx="1048" cy="1046"/>
          </a:xfrm>
        </p:grpSpPr>
        <p:sp>
          <p:nvSpPr>
            <p:cNvPr id="21" name="Oval 19"/>
            <p:cNvSpPr>
              <a:spLocks noChangeArrowheads="1"/>
            </p:cNvSpPr>
            <p:nvPr/>
          </p:nvSpPr>
          <p:spPr bwMode="auto">
            <a:xfrm>
              <a:off x="4508" y="730"/>
              <a:ext cx="953" cy="435"/>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2" name="Text Box 15"/>
            <p:cNvSpPr txBox="1">
              <a:spLocks noChangeArrowheads="1"/>
            </p:cNvSpPr>
            <p:nvPr/>
          </p:nvSpPr>
          <p:spPr bwMode="auto">
            <a:xfrm>
              <a:off x="4603" y="786"/>
              <a:ext cx="95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nSpc>
                  <a:spcPct val="90000"/>
                </a:lnSpc>
              </a:pPr>
              <a:r>
                <a:rPr lang="en-US" sz="1600" dirty="0"/>
                <a:t>There are so</a:t>
              </a:r>
            </a:p>
            <a:p>
              <a:pPr>
                <a:lnSpc>
                  <a:spcPct val="90000"/>
                </a:lnSpc>
              </a:pPr>
              <a:r>
                <a:rPr lang="en-US" sz="1600" dirty="0"/>
                <a:t>many others!</a:t>
              </a:r>
            </a:p>
          </p:txBody>
        </p:sp>
        <p:sp>
          <p:nvSpPr>
            <p:cNvPr id="23" name="Oval 28"/>
            <p:cNvSpPr>
              <a:spLocks noChangeArrowheads="1"/>
            </p:cNvSpPr>
            <p:nvPr/>
          </p:nvSpPr>
          <p:spPr bwMode="auto">
            <a:xfrm>
              <a:off x="5301" y="1176"/>
              <a:ext cx="136" cy="136"/>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4" name="Oval 29"/>
            <p:cNvSpPr>
              <a:spLocks noChangeArrowheads="1"/>
            </p:cNvSpPr>
            <p:nvPr/>
          </p:nvSpPr>
          <p:spPr bwMode="auto">
            <a:xfrm>
              <a:off x="5301" y="1420"/>
              <a:ext cx="136" cy="136"/>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5" name="Oval 30"/>
            <p:cNvSpPr>
              <a:spLocks noChangeArrowheads="1"/>
            </p:cNvSpPr>
            <p:nvPr/>
          </p:nvSpPr>
          <p:spPr bwMode="auto">
            <a:xfrm>
              <a:off x="5180" y="1640"/>
              <a:ext cx="136" cy="136"/>
            </a:xfrm>
            <a:prstGeom prst="ellipse">
              <a:avLst/>
            </a:prstGeom>
            <a:solidFill>
              <a:srgbClr val="F4F8F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26" name="Text Box 33"/>
          <p:cNvSpPr txBox="1">
            <a:spLocks noChangeArrowheads="1"/>
          </p:cNvSpPr>
          <p:nvPr/>
        </p:nvSpPr>
        <p:spPr bwMode="auto">
          <a:xfrm>
            <a:off x="683890" y="2420888"/>
            <a:ext cx="403225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A0A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3050" indent="-273050">
              <a:defRPr sz="2600">
                <a:solidFill>
                  <a:schemeClr val="tx1"/>
                </a:solidFill>
                <a:latin typeface="Times New Roman" pitchFamily="28" charset="0"/>
              </a:defRPr>
            </a:lvl1pPr>
            <a:lvl2pPr marL="742950" indent="-285750">
              <a:defRPr sz="2600">
                <a:solidFill>
                  <a:schemeClr val="tx1"/>
                </a:solidFill>
                <a:latin typeface="Times New Roman" pitchFamily="28" charset="0"/>
              </a:defRPr>
            </a:lvl2pPr>
            <a:lvl3pPr marL="1143000" indent="-228600">
              <a:defRPr sz="2600">
                <a:solidFill>
                  <a:schemeClr val="tx1"/>
                </a:solidFill>
                <a:latin typeface="Times New Roman" pitchFamily="28" charset="0"/>
              </a:defRPr>
            </a:lvl3pPr>
            <a:lvl4pPr marL="1600200" indent="-228600">
              <a:defRPr sz="2600">
                <a:solidFill>
                  <a:schemeClr val="tx1"/>
                </a:solidFill>
                <a:latin typeface="Times New Roman" pitchFamily="28" charset="0"/>
              </a:defRPr>
            </a:lvl4pPr>
            <a:lvl5pPr marL="2057400" indent="-228600">
              <a:defRPr sz="2600">
                <a:solidFill>
                  <a:schemeClr val="tx1"/>
                </a:solidFill>
                <a:latin typeface="Times New Roman" pitchFamily="28" charset="0"/>
              </a:defRPr>
            </a:lvl5pPr>
            <a:lvl6pPr marL="2514600" indent="-228600" algn="ctr" eaLnBrk="0" fontAlgn="base" hangingPunct="0">
              <a:spcBef>
                <a:spcPct val="0"/>
              </a:spcBef>
              <a:spcAft>
                <a:spcPct val="0"/>
              </a:spcAft>
              <a:defRPr sz="2600">
                <a:solidFill>
                  <a:schemeClr val="tx1"/>
                </a:solidFill>
                <a:latin typeface="Times New Roman" pitchFamily="28" charset="0"/>
              </a:defRPr>
            </a:lvl6pPr>
            <a:lvl7pPr marL="2971800" indent="-228600" algn="ctr" eaLnBrk="0" fontAlgn="base" hangingPunct="0">
              <a:spcBef>
                <a:spcPct val="0"/>
              </a:spcBef>
              <a:spcAft>
                <a:spcPct val="0"/>
              </a:spcAft>
              <a:defRPr sz="2600">
                <a:solidFill>
                  <a:schemeClr val="tx1"/>
                </a:solidFill>
                <a:latin typeface="Times New Roman" pitchFamily="28" charset="0"/>
              </a:defRPr>
            </a:lvl7pPr>
            <a:lvl8pPr marL="3429000" indent="-228600" algn="ctr" eaLnBrk="0" fontAlgn="base" hangingPunct="0">
              <a:spcBef>
                <a:spcPct val="0"/>
              </a:spcBef>
              <a:spcAft>
                <a:spcPct val="0"/>
              </a:spcAft>
              <a:defRPr sz="2600">
                <a:solidFill>
                  <a:schemeClr val="tx1"/>
                </a:solidFill>
                <a:latin typeface="Times New Roman" pitchFamily="28" charset="0"/>
              </a:defRPr>
            </a:lvl8pPr>
            <a:lvl9pPr marL="3886200" indent="-228600" algn="ctr" eaLnBrk="0" fontAlgn="base" hangingPunct="0">
              <a:spcBef>
                <a:spcPct val="0"/>
              </a:spcBef>
              <a:spcAft>
                <a:spcPct val="0"/>
              </a:spcAft>
              <a:defRPr sz="2600">
                <a:solidFill>
                  <a:schemeClr val="tx1"/>
                </a:solidFill>
                <a:latin typeface="Times New Roman" pitchFamily="28" charset="0"/>
              </a:defRPr>
            </a:lvl9pPr>
          </a:lstStyle>
          <a:p>
            <a:pPr algn="l"/>
            <a:r>
              <a:rPr lang="en-US" sz="2400" dirty="0"/>
              <a:t>Not really...</a:t>
            </a:r>
          </a:p>
          <a:p>
            <a:pPr algn="l"/>
            <a:r>
              <a:rPr lang="en-US" sz="800" dirty="0"/>
              <a:t> </a:t>
            </a:r>
          </a:p>
          <a:p>
            <a:pPr algn="l"/>
            <a:r>
              <a:rPr lang="en-US" sz="2400" dirty="0">
                <a:cs typeface="Times New Roman" pitchFamily="28" charset="0"/>
              </a:rPr>
              <a:t>•	A</a:t>
            </a:r>
            <a:r>
              <a:rPr lang="en-US" sz="2400" dirty="0"/>
              <a:t> model is either </a:t>
            </a:r>
            <a:r>
              <a:rPr lang="en-US" sz="2400" i="1" dirty="0"/>
              <a:t>rejected</a:t>
            </a:r>
            <a:r>
              <a:rPr lang="en-US" sz="2400" dirty="0"/>
              <a:t> by the data (the data say “no”), or ... </a:t>
            </a:r>
          </a:p>
          <a:p>
            <a:pPr algn="l"/>
            <a:endParaRPr lang="en-US" sz="800" dirty="0"/>
          </a:p>
          <a:p>
            <a:pPr algn="l"/>
            <a:r>
              <a:rPr lang="en-US" sz="2400" dirty="0">
                <a:cs typeface="Times New Roman" pitchFamily="28" charset="0"/>
              </a:rPr>
              <a:t>•	...</a:t>
            </a:r>
            <a:r>
              <a:rPr lang="en-US" sz="2400" dirty="0"/>
              <a:t> the model is </a:t>
            </a:r>
            <a:r>
              <a:rPr lang="en-US" sz="2400" i="1" dirty="0"/>
              <a:t>compatible</a:t>
            </a:r>
            <a:r>
              <a:rPr lang="en-US" sz="2400" dirty="0"/>
              <a:t> with the data.</a:t>
            </a:r>
          </a:p>
          <a:p>
            <a:pPr algn="l"/>
            <a:endParaRPr lang="en-US" sz="800" dirty="0"/>
          </a:p>
          <a:p>
            <a:pPr algn="l"/>
            <a:r>
              <a:rPr lang="en-US" sz="2400" dirty="0"/>
              <a:t>	But even then, the data are also compatible with many alternative models (so at most the data say “maybe”).</a:t>
            </a:r>
          </a:p>
        </p:txBody>
      </p:sp>
      <p:sp>
        <p:nvSpPr>
          <p:cNvPr id="27" name="AutoShape 36"/>
          <p:cNvSpPr>
            <a:spLocks noChangeArrowheads="1"/>
          </p:cNvSpPr>
          <p:nvPr/>
        </p:nvSpPr>
        <p:spPr bwMode="auto">
          <a:xfrm>
            <a:off x="6373242" y="3420888"/>
            <a:ext cx="1295400" cy="719138"/>
          </a:xfrm>
          <a:prstGeom prst="wedgeEllipseCallout">
            <a:avLst>
              <a:gd name="adj1" fmla="val 63481"/>
              <a:gd name="adj2" fmla="val 72958"/>
            </a:avLst>
          </a:prstGeom>
          <a:solidFill>
            <a:srgbClr val="F4F8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Ehh... Maybe!</a:t>
            </a:r>
          </a:p>
        </p:txBody>
      </p:sp>
      <p:sp>
        <p:nvSpPr>
          <p:cNvPr id="28" name="Title 1"/>
          <p:cNvSpPr txBox="1">
            <a:spLocks/>
          </p:cNvSpPr>
          <p:nvPr/>
        </p:nvSpPr>
        <p:spPr bwMode="auto">
          <a:xfrm>
            <a:off x="900113" y="304800"/>
            <a:ext cx="7027862"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r>
              <a:rPr lang="nl-NL" altLang="en-US" kern="0"/>
              <a:t>Step 5: Model interpretation</a:t>
            </a:r>
            <a:endParaRPr lang="en-US" altLang="en-US" kern="0" dirty="0"/>
          </a:p>
        </p:txBody>
      </p:sp>
    </p:spTree>
    <p:extLst>
      <p:ext uri="{BB962C8B-B14F-4D97-AF65-F5344CB8AC3E}">
        <p14:creationId xmlns:p14="http://schemas.microsoft.com/office/powerpoint/2010/main" val="25767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600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iterate type="lt">
                                    <p:tmPct val="0"/>
                                  </p:iterate>
                                  <p:childTnLst>
                                    <p:set>
                                      <p:cBhvr>
                                        <p:cTn id="11" dur="1" fill="hold">
                                          <p:stCondLst>
                                            <p:cond delay="0"/>
                                          </p:stCondLst>
                                        </p:cTn>
                                        <p:tgtEl>
                                          <p:spTgt spid="11"/>
                                        </p:tgtEl>
                                        <p:attrNameLst>
                                          <p:attrName>style.visibility</p:attrName>
                                        </p:attrNameLst>
                                      </p:cBhvr>
                                      <p:to>
                                        <p:strVal val="visible"/>
                                      </p:to>
                                    </p:set>
                                    <p:animEffect transition="in" filter="wipe(down)">
                                      <p:cBhvr>
                                        <p:cTn id="12" dur="1000"/>
                                        <p:tgtEl>
                                          <p:spTgt spid="11"/>
                                        </p:tgtEl>
                                      </p:cBhvr>
                                    </p:animEffect>
                                  </p:childTnLst>
                                </p:cTn>
                              </p:par>
                            </p:childTnLst>
                          </p:cTn>
                        </p:par>
                        <p:par>
                          <p:cTn id="13" fill="hold">
                            <p:stCondLst>
                              <p:cond delay="1000"/>
                            </p:stCondLst>
                            <p:childTnLst>
                              <p:par>
                                <p:cTn id="14" presetID="1" presetClass="exit" presetSubtype="0" fill="hold" grpId="1" nodeType="afterEffect">
                                  <p:stCondLst>
                                    <p:cond delay="2000"/>
                                  </p:stCondLst>
                                  <p:iterate type="lt">
                                    <p:tmAbs val="0"/>
                                  </p:iterate>
                                  <p:childTnLst>
                                    <p:set>
                                      <p:cBhvr>
                                        <p:cTn id="15" dur="1" fill="hold">
                                          <p:stCondLst>
                                            <p:cond delay="0"/>
                                          </p:stCondLst>
                                        </p:cTn>
                                        <p:tgtEl>
                                          <p:spTgt spid="11"/>
                                        </p:tgtEl>
                                        <p:attrNameLst>
                                          <p:attrName>style.visibility</p:attrName>
                                        </p:attrNameLst>
                                      </p:cBhvr>
                                      <p:to>
                                        <p:strVal val="hidden"/>
                                      </p:to>
                                    </p:set>
                                  </p:childTnLst>
                                </p:cTn>
                              </p:par>
                            </p:childTnLst>
                          </p:cTn>
                        </p:par>
                        <p:par>
                          <p:cTn id="16" fill="hold">
                            <p:stCondLst>
                              <p:cond delay="3000"/>
                            </p:stCondLst>
                            <p:childTnLst>
                              <p:par>
                                <p:cTn id="17" presetID="22" presetClass="entr" presetSubtype="2" fill="hold" grpId="0" nodeType="afterEffect">
                                  <p:stCondLst>
                                    <p:cond delay="200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2000"/>
                                        <p:tgtEl>
                                          <p:spTgt spid="27"/>
                                        </p:tgtEl>
                                      </p:cBhvr>
                                    </p:animEffect>
                                  </p:childTnLst>
                                </p:cTn>
                              </p:par>
                            </p:childTnLst>
                          </p:cTn>
                        </p:par>
                        <p:par>
                          <p:cTn id="20" fill="hold">
                            <p:stCondLst>
                              <p:cond delay="7000"/>
                            </p:stCondLst>
                            <p:childTnLst>
                              <p:par>
                                <p:cTn id="21" presetID="22" presetClass="entr" presetSubtype="4" fill="hold" nodeType="afterEffect">
                                  <p:stCondLst>
                                    <p:cond delay="400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2000"/>
                                        <p:tgtEl>
                                          <p:spTgt spid="13"/>
                                        </p:tgtEl>
                                      </p:cBhvr>
                                    </p:animEffect>
                                  </p:childTnLst>
                                </p:cTn>
                              </p:par>
                            </p:childTnLst>
                          </p:cTn>
                        </p:par>
                        <p:par>
                          <p:cTn id="24" fill="hold">
                            <p:stCondLst>
                              <p:cond delay="13000"/>
                            </p:stCondLst>
                            <p:childTnLst>
                              <p:par>
                                <p:cTn id="25" presetID="22" presetClass="entr" presetSubtype="4" fill="hold" nodeType="afterEffect">
                                  <p:stCondLst>
                                    <p:cond delay="400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nchor="t"/>
          <a:lstStyle/>
          <a:p>
            <a:r>
              <a:rPr lang="nl-NL" altLang="en-US" dirty="0"/>
              <a:t>Step 5: Model </a:t>
            </a:r>
            <a:r>
              <a:rPr lang="nl-NL" altLang="en-US" dirty="0" err="1"/>
              <a:t>interpretation</a:t>
            </a:r>
            <a:endParaRPr lang="en-US" altLang="en-US" dirty="0"/>
          </a:p>
        </p:txBody>
      </p:sp>
      <p:sp>
        <p:nvSpPr>
          <p:cNvPr id="3" name="Content Placeholder 2"/>
          <p:cNvSpPr>
            <a:spLocks noGrp="1"/>
          </p:cNvSpPr>
          <p:nvPr>
            <p:ph idx="1"/>
          </p:nvPr>
        </p:nvSpPr>
        <p:spPr>
          <a:xfrm>
            <a:off x="900113" y="1752600"/>
            <a:ext cx="7488311" cy="4267200"/>
          </a:xfrm>
        </p:spPr>
        <p:txBody>
          <a:bodyPr/>
          <a:lstStyle/>
          <a:p>
            <a:r>
              <a:rPr lang="nl-NL" dirty="0" err="1"/>
              <a:t>Testing</a:t>
            </a:r>
            <a:r>
              <a:rPr lang="nl-NL" dirty="0"/>
              <a:t> model </a:t>
            </a:r>
            <a:r>
              <a:rPr lang="nl-NL" dirty="0" err="1"/>
              <a:t>modifications</a:t>
            </a:r>
            <a:endParaRPr lang="nl-NL" dirty="0"/>
          </a:p>
          <a:p>
            <a:r>
              <a:rPr lang="en-US" dirty="0"/>
              <a:t>The model with more parameters always fits better, but does it fit </a:t>
            </a:r>
            <a:r>
              <a:rPr lang="en-US" i="1" dirty="0"/>
              <a:t>significantly</a:t>
            </a:r>
            <a:r>
              <a:rPr lang="en-US" dirty="0"/>
              <a:t> better?</a:t>
            </a:r>
          </a:p>
          <a:p>
            <a:r>
              <a:rPr lang="en-US" dirty="0"/>
              <a:t>The </a:t>
            </a:r>
            <a:r>
              <a:rPr lang="en-US" dirty="0">
                <a:latin typeface="Cambria" panose="02040503050406030204" pitchFamily="18" charset="0"/>
                <a:cs typeface="Times New Roman"/>
              </a:rPr>
              <a:t>χ</a:t>
            </a:r>
            <a:r>
              <a:rPr lang="en-US" baseline="30000" dirty="0">
                <a:latin typeface="Times New Roman"/>
                <a:cs typeface="Times New Roman"/>
              </a:rPr>
              <a:t>2</a:t>
            </a:r>
            <a:r>
              <a:rPr lang="en-US" dirty="0"/>
              <a:t> difference test (Δ</a:t>
            </a:r>
            <a:r>
              <a:rPr lang="en-US" dirty="0">
                <a:latin typeface="Cambria" panose="02040503050406030204" pitchFamily="18" charset="0"/>
              </a:rPr>
              <a:t>χ</a:t>
            </a:r>
            <a:r>
              <a:rPr lang="en-US" baseline="30000" dirty="0"/>
              <a:t>2</a:t>
            </a:r>
            <a:r>
              <a:rPr lang="en-US" dirty="0"/>
              <a:t>) test can be used to test the difference in model fit between two </a:t>
            </a:r>
            <a:r>
              <a:rPr lang="en-US" b="1" u="sng" dirty="0"/>
              <a:t>nested </a:t>
            </a:r>
            <a:r>
              <a:rPr lang="en-US" dirty="0"/>
              <a:t>models:</a:t>
            </a:r>
            <a:endParaRPr lang="nl-NL" dirty="0"/>
          </a:p>
          <a:p>
            <a:endParaRPr lang="nl-NL" dirty="0"/>
          </a:p>
          <a:p>
            <a:endParaRPr lang="nl-NL" dirty="0"/>
          </a:p>
          <a:p>
            <a:endParaRPr lang="nl-NL" dirty="0"/>
          </a:p>
          <a:p>
            <a:endParaRPr lang="nl-NL" dirty="0"/>
          </a:p>
          <a:p>
            <a:pPr>
              <a:buFont typeface="Wingdings" panose="05000000000000000000" pitchFamily="2" charset="2"/>
              <a:buChar char="Ø"/>
            </a:pPr>
            <a:endParaRPr lang="en-US" sz="1200" b="1" dirty="0">
              <a:sym typeface="Symbol"/>
            </a:endParaRPr>
          </a:p>
          <a:p>
            <a:endParaRPr 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63</a:t>
            </a:fld>
            <a:endParaRPr lang="en-US">
              <a:solidFill>
                <a:srgbClr val="000000"/>
              </a:solidFill>
            </a:endParaRPr>
          </a:p>
        </p:txBody>
      </p:sp>
      <p:sp>
        <p:nvSpPr>
          <p:cNvPr id="10" name="AutoShape 10"/>
          <p:cNvSpPr>
            <a:spLocks noChangeArrowheads="1"/>
          </p:cNvSpPr>
          <p:nvPr/>
        </p:nvSpPr>
        <p:spPr bwMode="auto">
          <a:xfrm>
            <a:off x="4245827" y="4509120"/>
            <a:ext cx="3494525" cy="1536054"/>
          </a:xfrm>
          <a:prstGeom prst="roundRect">
            <a:avLst>
              <a:gd name="adj" fmla="val 9934"/>
            </a:avLst>
          </a:prstGeom>
          <a:solidFill>
            <a:srgbClr val="EDEDF7"/>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aphicFrame>
        <p:nvGraphicFramePr>
          <p:cNvPr id="12" name="Object 9"/>
          <p:cNvGraphicFramePr>
            <a:graphicFrameLocks noChangeAspect="1"/>
          </p:cNvGraphicFramePr>
          <p:nvPr>
            <p:extLst>
              <p:ext uri="{D42A27DB-BD31-4B8C-83A1-F6EECF244321}">
                <p14:modId xmlns:p14="http://schemas.microsoft.com/office/powerpoint/2010/main" val="4102180512"/>
              </p:ext>
            </p:extLst>
          </p:nvPr>
        </p:nvGraphicFramePr>
        <p:xfrm>
          <a:off x="4283968" y="4563690"/>
          <a:ext cx="3402372" cy="1241574"/>
        </p:xfrm>
        <a:graphic>
          <a:graphicData uri="http://schemas.openxmlformats.org/presentationml/2006/ole">
            <mc:AlternateContent xmlns:mc="http://schemas.openxmlformats.org/markup-compatibility/2006">
              <mc:Choice xmlns:v="urn:schemas-microsoft-com:vml" Requires="v">
                <p:oleObj name="Equation" r:id="rId3" imgW="1460160" imgH="533160" progId="Equation.3">
                  <p:embed/>
                </p:oleObj>
              </mc:Choice>
              <mc:Fallback>
                <p:oleObj name="Equation" r:id="rId3" imgW="1460160" imgH="533160" progId="Equation.3">
                  <p:embed/>
                  <p:pic>
                    <p:nvPicPr>
                      <p:cNvPr id="0" name=""/>
                      <p:cNvPicPr>
                        <a:picLocks noGrp="1" noChangeAspect="1" noChangeArrowheads="1"/>
                      </p:cNvPicPr>
                      <p:nvPr/>
                    </p:nvPicPr>
                    <p:blipFill>
                      <a:blip r:embed="rId4"/>
                      <a:srcRect/>
                      <a:stretch>
                        <a:fillRect/>
                      </a:stretch>
                    </p:blipFill>
                    <p:spPr bwMode="auto">
                      <a:xfrm>
                        <a:off x="4283968" y="4563690"/>
                        <a:ext cx="3402372" cy="1241574"/>
                      </a:xfrm>
                      <a:prstGeom prst="rect">
                        <a:avLst/>
                      </a:prstGeom>
                      <a:noFill/>
                    </p:spPr>
                  </p:pic>
                </p:oleObj>
              </mc:Fallback>
            </mc:AlternateContent>
          </a:graphicData>
        </a:graphic>
      </p:graphicFrame>
    </p:spTree>
    <p:extLst>
      <p:ext uri="{BB962C8B-B14F-4D97-AF65-F5344CB8AC3E}">
        <p14:creationId xmlns:p14="http://schemas.microsoft.com/office/powerpoint/2010/main" val="1990105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p:txBody>
          <a:bodyPr anchor="t"/>
          <a:lstStyle/>
          <a:p>
            <a:r>
              <a:rPr lang="nl-NL" altLang="en-US" dirty="0"/>
              <a:t>Step 5: Model </a:t>
            </a:r>
            <a:r>
              <a:rPr lang="nl-NL" altLang="en-US" dirty="0" err="1"/>
              <a:t>interpretation</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64</a:t>
            </a:fld>
            <a:endParaRPr lang="en-US">
              <a:solidFill>
                <a:srgbClr val="000000"/>
              </a:solidFill>
            </a:endParaRPr>
          </a:p>
        </p:txBody>
      </p:sp>
      <p:sp>
        <p:nvSpPr>
          <p:cNvPr id="3" name="Rectangle 2">
            <a:extLst>
              <a:ext uri="{FF2B5EF4-FFF2-40B4-BE49-F238E27FC236}">
                <a16:creationId xmlns:a16="http://schemas.microsoft.com/office/drawing/2014/main" id="{86DBA915-1605-2D5F-FCEB-72837A32026E}"/>
              </a:ext>
            </a:extLst>
          </p:cNvPr>
          <p:cNvSpPr/>
          <p:nvPr/>
        </p:nvSpPr>
        <p:spPr>
          <a:xfrm>
            <a:off x="899592" y="1772816"/>
            <a:ext cx="7704856" cy="923330"/>
          </a:xfrm>
          <a:prstGeom prst="rect">
            <a:avLst/>
          </a:prstGeom>
        </p:spPr>
        <p:txBody>
          <a:bodyPr wrap="square">
            <a:spAutoFit/>
          </a:bodyPr>
          <a:lstStyle/>
          <a:p>
            <a:pPr marL="0" indent="0">
              <a:buNone/>
            </a:pPr>
            <a:r>
              <a:rPr lang="en-US" sz="2400" b="1" dirty="0"/>
              <a:t>Let’s go back to our example in R</a:t>
            </a:r>
          </a:p>
          <a:p>
            <a:pPr marL="0" indent="0">
              <a:buNone/>
            </a:pPr>
            <a:endParaRPr lang="en-US" sz="1200" b="1" dirty="0"/>
          </a:p>
          <a:p>
            <a:pPr algn="ctr">
              <a:spcBef>
                <a:spcPct val="0"/>
              </a:spcBef>
              <a:tabLst>
                <a:tab pos="630238" algn="l"/>
              </a:tabLst>
            </a:pPr>
            <a:endParaRPr lang="en-US" b="1" dirty="0"/>
          </a:p>
        </p:txBody>
      </p:sp>
    </p:spTree>
    <p:extLst>
      <p:ext uri="{BB962C8B-B14F-4D97-AF65-F5344CB8AC3E}">
        <p14:creationId xmlns:p14="http://schemas.microsoft.com/office/powerpoint/2010/main" val="3532844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8179" y="1556792"/>
            <a:ext cx="4050781" cy="4267200"/>
          </a:xfrm>
        </p:spPr>
      </p:pic>
      <p:sp>
        <p:nvSpPr>
          <p:cNvPr id="8"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65</a:t>
            </a:fld>
            <a:endParaRPr lang="en-US" sz="1400" dirty="0">
              <a:solidFill>
                <a:srgbClr val="000000"/>
              </a:solidFill>
            </a:endParaRPr>
          </a:p>
        </p:txBody>
      </p:sp>
      <p:sp>
        <p:nvSpPr>
          <p:cNvPr id="28" name="Title 1"/>
          <p:cNvSpPr>
            <a:spLocks noGrp="1"/>
          </p:cNvSpPr>
          <p:nvPr>
            <p:ph type="title"/>
          </p:nvPr>
        </p:nvSpPr>
        <p:spPr>
          <a:xfrm>
            <a:off x="900113" y="304800"/>
            <a:ext cx="7027862" cy="1216025"/>
          </a:xfrm>
        </p:spPr>
        <p:txBody>
          <a:bodyPr anchor="t"/>
          <a:lstStyle/>
          <a:p>
            <a:r>
              <a:rPr lang="nl-NL" altLang="en-US" dirty="0"/>
              <a:t>Step 5: Model </a:t>
            </a:r>
            <a:r>
              <a:rPr lang="nl-NL" altLang="en-US" dirty="0" err="1"/>
              <a:t>interpretation</a:t>
            </a:r>
            <a:endParaRPr lang="en-US" altLang="en-US" dirty="0"/>
          </a:p>
        </p:txBody>
      </p:sp>
      <p:sp>
        <p:nvSpPr>
          <p:cNvPr id="5" name="AutoShape 2" descr="Image result for vink gro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vink gro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Image result for vink gro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980728"/>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654" y="2054551"/>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654" y="4179428"/>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5624698"/>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941168"/>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739" y="2204864"/>
            <a:ext cx="864096" cy="89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019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622849" y="6095691"/>
            <a:ext cx="8229275" cy="213629"/>
          </a:xfrm>
          <a:prstGeom prst="rect">
            <a:avLst/>
          </a:prstGeom>
          <a:solidFill>
            <a:schemeClr val="bg1"/>
          </a:solidFill>
          <a:ln w="38100" cap="flat" cmpd="dbl"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endParaRPr>
          </a:p>
        </p:txBody>
      </p:sp>
      <p:sp>
        <p:nvSpPr>
          <p:cNvPr id="23" name="Title 1"/>
          <p:cNvSpPr>
            <a:spLocks noGrp="1"/>
          </p:cNvSpPr>
          <p:nvPr>
            <p:ph type="title"/>
          </p:nvPr>
        </p:nvSpPr>
        <p:spPr/>
        <p:txBody>
          <a:bodyPr anchor="t"/>
          <a:lstStyle/>
          <a:p>
            <a:r>
              <a:rPr lang="nl-NL" altLang="en-US" dirty="0" err="1"/>
              <a:t>Try</a:t>
            </a:r>
            <a:r>
              <a:rPr lang="nl-NL" altLang="en-US" dirty="0"/>
              <a:t> </a:t>
            </a:r>
            <a:r>
              <a:rPr lang="nl-NL" altLang="en-US" dirty="0" err="1"/>
              <a:t>for</a:t>
            </a:r>
            <a:r>
              <a:rPr lang="nl-NL" altLang="en-US" dirty="0"/>
              <a:t> </a:t>
            </a:r>
            <a:r>
              <a:rPr lang="nl-NL" altLang="en-US" dirty="0" err="1"/>
              <a:t>yourself</a:t>
            </a:r>
            <a:endParaRPr lang="en-US" altLang="en-US" dirty="0"/>
          </a:p>
        </p:txBody>
      </p:sp>
      <p:sp>
        <p:nvSpPr>
          <p:cNvPr id="5" name="Slide Number Placeholder 4"/>
          <p:cNvSpPr>
            <a:spLocks noGrp="1"/>
          </p:cNvSpPr>
          <p:nvPr>
            <p:ph type="sldNum" sz="quarter" idx="11"/>
          </p:nvPr>
        </p:nvSpPr>
        <p:spPr>
          <a:xfrm>
            <a:off x="7059613" y="6165850"/>
            <a:ext cx="1905000" cy="528638"/>
          </a:xfrm>
        </p:spPr>
        <p:txBody>
          <a:bodyPr/>
          <a:lstStyle/>
          <a:p>
            <a:pPr>
              <a:defRPr/>
            </a:pPr>
            <a:r>
              <a:rPr lang="en-US">
                <a:solidFill>
                  <a:srgbClr val="000000"/>
                </a:solidFill>
              </a:rPr>
              <a:t>p. </a:t>
            </a:r>
            <a:fld id="{043666F9-A5E1-4D41-8255-785CAE34DAAD}" type="slidenum">
              <a:rPr lang="en-US" smtClean="0">
                <a:solidFill>
                  <a:srgbClr val="000000"/>
                </a:solidFill>
              </a:rPr>
              <a:pPr>
                <a:defRPr/>
              </a:pPr>
              <a:t>66</a:t>
            </a:fld>
            <a:endParaRPr lang="en-US">
              <a:solidFill>
                <a:srgbClr val="000000"/>
              </a:solidFill>
            </a:endParaRPr>
          </a:p>
        </p:txBody>
      </p:sp>
      <p:sp>
        <p:nvSpPr>
          <p:cNvPr id="3" name="Rectangle 2">
            <a:extLst>
              <a:ext uri="{FF2B5EF4-FFF2-40B4-BE49-F238E27FC236}">
                <a16:creationId xmlns:a16="http://schemas.microsoft.com/office/drawing/2014/main" id="{86DBA915-1605-2D5F-FCEB-72837A32026E}"/>
              </a:ext>
            </a:extLst>
          </p:cNvPr>
          <p:cNvSpPr/>
          <p:nvPr/>
        </p:nvSpPr>
        <p:spPr>
          <a:xfrm>
            <a:off x="899592" y="1772816"/>
            <a:ext cx="7704856" cy="923330"/>
          </a:xfrm>
          <a:prstGeom prst="rect">
            <a:avLst/>
          </a:prstGeom>
        </p:spPr>
        <p:txBody>
          <a:bodyPr wrap="square">
            <a:spAutoFit/>
          </a:bodyPr>
          <a:lstStyle/>
          <a:p>
            <a:pPr marL="0" indent="0">
              <a:buNone/>
            </a:pPr>
            <a:r>
              <a:rPr lang="en-US" sz="2400" b="1" dirty="0"/>
              <a:t>There is an additional exercise on CFA on the </a:t>
            </a:r>
            <a:r>
              <a:rPr lang="en-US" sz="2400" b="1" dirty="0" err="1"/>
              <a:t>github</a:t>
            </a:r>
            <a:r>
              <a:rPr lang="en-US" sz="2400" b="1" dirty="0"/>
              <a:t> page</a:t>
            </a:r>
          </a:p>
          <a:p>
            <a:pPr marL="0" indent="0">
              <a:buNone/>
            </a:pPr>
            <a:endParaRPr lang="en-US" sz="1200" b="1" dirty="0"/>
          </a:p>
          <a:p>
            <a:pPr algn="ctr">
              <a:spcBef>
                <a:spcPct val="0"/>
              </a:spcBef>
              <a:tabLst>
                <a:tab pos="630238" algn="l"/>
              </a:tabLst>
            </a:pPr>
            <a:endParaRPr lang="en-US" b="1" dirty="0"/>
          </a:p>
        </p:txBody>
      </p:sp>
    </p:spTree>
    <p:extLst>
      <p:ext uri="{BB962C8B-B14F-4D97-AF65-F5344CB8AC3E}">
        <p14:creationId xmlns:p14="http://schemas.microsoft.com/office/powerpoint/2010/main" val="17794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39B0EC87-FB82-476F-B02A-F0304F378075}" type="slidenum">
              <a:rPr lang="en-US" sz="1400" smtClean="0">
                <a:solidFill>
                  <a:srgbClr val="000000"/>
                </a:solidFill>
              </a:rPr>
              <a:pPr eaLnBrk="1" hangingPunct="1"/>
              <a:t>7</a:t>
            </a:fld>
            <a:endParaRPr lang="en-US" sz="1400" dirty="0">
              <a:solidFill>
                <a:srgbClr val="000000"/>
              </a:solidFill>
            </a:endParaRPr>
          </a:p>
        </p:txBody>
      </p:sp>
      <p:sp>
        <p:nvSpPr>
          <p:cNvPr id="18" name="Rectangle 12"/>
          <p:cNvSpPr>
            <a:spLocks noChangeArrowheads="1"/>
          </p:cNvSpPr>
          <p:nvPr/>
        </p:nvSpPr>
        <p:spPr bwMode="auto">
          <a:xfrm>
            <a:off x="1747517" y="3140968"/>
            <a:ext cx="2798812" cy="1296864"/>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Cognitive problems</a:t>
            </a:r>
          </a:p>
        </p:txBody>
      </p:sp>
      <p:sp>
        <p:nvSpPr>
          <p:cNvPr id="19" name="Rectangle 13"/>
          <p:cNvSpPr>
            <a:spLocks noChangeArrowheads="1"/>
          </p:cNvSpPr>
          <p:nvPr/>
        </p:nvSpPr>
        <p:spPr bwMode="auto">
          <a:xfrm>
            <a:off x="960104" y="5445224"/>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1</a:t>
            </a:r>
            <a:endParaRPr lang="en-US" sz="2000" i="1" dirty="0">
              <a:solidFill>
                <a:srgbClr val="FFFFFF"/>
              </a:solidFill>
            </a:endParaRPr>
          </a:p>
        </p:txBody>
      </p:sp>
      <p:sp>
        <p:nvSpPr>
          <p:cNvPr id="24" name="Line 22"/>
          <p:cNvSpPr>
            <a:spLocks noChangeShapeType="1"/>
          </p:cNvSpPr>
          <p:nvPr/>
        </p:nvSpPr>
        <p:spPr bwMode="auto">
          <a:xfrm>
            <a:off x="7056090" y="4437832"/>
            <a:ext cx="1104814"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4" name="Rectangle 2"/>
          <p:cNvSpPr txBox="1">
            <a:spLocks noChangeArrowheads="1"/>
          </p:cNvSpPr>
          <p:nvPr/>
        </p:nvSpPr>
        <p:spPr bwMode="auto">
          <a:xfrm>
            <a:off x="900113" y="304800"/>
            <a:ext cx="734429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pPr eaLnBrk="1" hangingPunct="1"/>
            <a:r>
              <a:rPr lang="nl-NL" sz="3600" dirty="0" err="1"/>
              <a:t>Why</a:t>
            </a:r>
            <a:r>
              <a:rPr lang="nl-NL" sz="3600" dirty="0"/>
              <a:t> latent </a:t>
            </a:r>
            <a:r>
              <a:rPr lang="nl-NL" sz="3600" dirty="0" err="1"/>
              <a:t>variable</a:t>
            </a:r>
            <a:r>
              <a:rPr lang="nl-NL" sz="3600" dirty="0"/>
              <a:t> </a:t>
            </a:r>
            <a:r>
              <a:rPr lang="nl-NL" sz="3600" dirty="0" err="1"/>
              <a:t>models</a:t>
            </a:r>
            <a:r>
              <a:rPr lang="nl-NL" sz="3600" dirty="0"/>
              <a:t>?</a:t>
            </a:r>
            <a:endParaRPr lang="nl-NL" sz="3600" i="1" kern="0" dirty="0"/>
          </a:p>
        </p:txBody>
      </p:sp>
      <p:sp>
        <p:nvSpPr>
          <p:cNvPr id="10" name="Rectangle 13"/>
          <p:cNvSpPr>
            <a:spLocks noChangeArrowheads="1"/>
          </p:cNvSpPr>
          <p:nvPr/>
        </p:nvSpPr>
        <p:spPr bwMode="auto">
          <a:xfrm>
            <a:off x="2550028" y="5432293"/>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2</a:t>
            </a:r>
            <a:endParaRPr lang="en-US" sz="2000" i="1" dirty="0">
              <a:solidFill>
                <a:srgbClr val="FFFFFF"/>
              </a:solidFill>
            </a:endParaRPr>
          </a:p>
        </p:txBody>
      </p:sp>
      <p:sp>
        <p:nvSpPr>
          <p:cNvPr id="11" name="Rectangle 13"/>
          <p:cNvSpPr>
            <a:spLocks noChangeArrowheads="1"/>
          </p:cNvSpPr>
          <p:nvPr/>
        </p:nvSpPr>
        <p:spPr bwMode="auto">
          <a:xfrm>
            <a:off x="4154960" y="5432293"/>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3</a:t>
            </a:r>
            <a:endParaRPr lang="en-US" sz="2000" i="1" dirty="0">
              <a:solidFill>
                <a:srgbClr val="FFFFFF"/>
              </a:solidFill>
            </a:endParaRPr>
          </a:p>
        </p:txBody>
      </p:sp>
      <p:sp>
        <p:nvSpPr>
          <p:cNvPr id="12" name="Rectangle 13"/>
          <p:cNvSpPr>
            <a:spLocks noChangeArrowheads="1"/>
          </p:cNvSpPr>
          <p:nvPr/>
        </p:nvSpPr>
        <p:spPr bwMode="auto">
          <a:xfrm>
            <a:off x="5790388" y="5432293"/>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4</a:t>
            </a:r>
            <a:endParaRPr lang="en-US" sz="2000" i="1" dirty="0">
              <a:solidFill>
                <a:srgbClr val="FFFFFF"/>
              </a:solidFill>
            </a:endParaRPr>
          </a:p>
        </p:txBody>
      </p:sp>
      <p:sp>
        <p:nvSpPr>
          <p:cNvPr id="13" name="Rectangle 13"/>
          <p:cNvSpPr>
            <a:spLocks noChangeArrowheads="1"/>
          </p:cNvSpPr>
          <p:nvPr/>
        </p:nvSpPr>
        <p:spPr bwMode="auto">
          <a:xfrm>
            <a:off x="7380312" y="5432293"/>
            <a:ext cx="1368152" cy="1008112"/>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Aft>
                <a:spcPct val="0"/>
              </a:spcAft>
            </a:pPr>
            <a:r>
              <a:rPr lang="en-US" sz="2400" dirty="0">
                <a:solidFill>
                  <a:srgbClr val="FFFFFF"/>
                </a:solidFill>
              </a:rPr>
              <a:t>Item 5</a:t>
            </a:r>
            <a:endParaRPr lang="en-US" sz="2000" i="1" dirty="0">
              <a:solidFill>
                <a:srgbClr val="FFFFFF"/>
              </a:solidFill>
            </a:endParaRPr>
          </a:p>
        </p:txBody>
      </p:sp>
      <p:sp>
        <p:nvSpPr>
          <p:cNvPr id="15" name="Line 22"/>
          <p:cNvSpPr>
            <a:spLocks noChangeShapeType="1"/>
          </p:cNvSpPr>
          <p:nvPr/>
        </p:nvSpPr>
        <p:spPr bwMode="auto">
          <a:xfrm flipH="1">
            <a:off x="6549238" y="4437832"/>
            <a:ext cx="506852"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6" name="Line 22"/>
          <p:cNvSpPr>
            <a:spLocks noChangeShapeType="1"/>
          </p:cNvSpPr>
          <p:nvPr/>
        </p:nvSpPr>
        <p:spPr bwMode="auto">
          <a:xfrm>
            <a:off x="3146662" y="4437832"/>
            <a:ext cx="1692374" cy="10073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17" name="Line 22"/>
          <p:cNvSpPr>
            <a:spLocks noChangeShapeType="1"/>
          </p:cNvSpPr>
          <p:nvPr/>
        </p:nvSpPr>
        <p:spPr bwMode="auto">
          <a:xfrm flipH="1">
            <a:off x="3120344" y="4437832"/>
            <a:ext cx="26318"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0" name="Line 22"/>
          <p:cNvSpPr>
            <a:spLocks noChangeShapeType="1"/>
          </p:cNvSpPr>
          <p:nvPr/>
        </p:nvSpPr>
        <p:spPr bwMode="auto">
          <a:xfrm flipH="1">
            <a:off x="1644180" y="4437832"/>
            <a:ext cx="1476164" cy="9944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3" name="Rectangle 12"/>
          <p:cNvSpPr>
            <a:spLocks noChangeArrowheads="1"/>
          </p:cNvSpPr>
          <p:nvPr/>
        </p:nvSpPr>
        <p:spPr bwMode="auto">
          <a:xfrm>
            <a:off x="5746691" y="3140968"/>
            <a:ext cx="2823698" cy="1296864"/>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Physical problems</a:t>
            </a:r>
          </a:p>
        </p:txBody>
      </p:sp>
      <p:sp>
        <p:nvSpPr>
          <p:cNvPr id="25" name="Rectangle 12"/>
          <p:cNvSpPr>
            <a:spLocks noChangeArrowheads="1"/>
          </p:cNvSpPr>
          <p:nvPr/>
        </p:nvSpPr>
        <p:spPr bwMode="auto">
          <a:xfrm>
            <a:off x="3635896" y="1844824"/>
            <a:ext cx="2808684" cy="1224136"/>
          </a:xfrm>
          <a:prstGeom prst="ellipse">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fontAlgn="base">
              <a:spcBef>
                <a:spcPct val="20000"/>
              </a:spcBef>
              <a:spcAft>
                <a:spcPct val="0"/>
              </a:spcAft>
            </a:pPr>
            <a:r>
              <a:rPr lang="en-US" sz="2400" dirty="0">
                <a:solidFill>
                  <a:srgbClr val="FFFFFF"/>
                </a:solidFill>
              </a:rPr>
              <a:t>degree of depression</a:t>
            </a:r>
          </a:p>
        </p:txBody>
      </p:sp>
      <p:sp>
        <p:nvSpPr>
          <p:cNvPr id="26" name="Line 22"/>
          <p:cNvSpPr>
            <a:spLocks noChangeShapeType="1"/>
          </p:cNvSpPr>
          <p:nvPr/>
        </p:nvSpPr>
        <p:spPr bwMode="auto">
          <a:xfrm>
            <a:off x="6156176" y="2852937"/>
            <a:ext cx="449957" cy="28803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
        <p:nvSpPr>
          <p:cNvPr id="27" name="Line 22"/>
          <p:cNvSpPr>
            <a:spLocks noChangeShapeType="1"/>
          </p:cNvSpPr>
          <p:nvPr/>
        </p:nvSpPr>
        <p:spPr bwMode="auto">
          <a:xfrm flipH="1">
            <a:off x="3299062" y="2852937"/>
            <a:ext cx="619118" cy="2160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spTree>
    <p:extLst>
      <p:ext uri="{BB962C8B-B14F-4D97-AF65-F5344CB8AC3E}">
        <p14:creationId xmlns:p14="http://schemas.microsoft.com/office/powerpoint/2010/main" val="2246646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nl-NL" dirty="0"/>
              <a:t>Intelligence tests</a:t>
            </a:r>
          </a:p>
          <a:p>
            <a:endParaRPr lang="nl-NL" dirty="0"/>
          </a:p>
          <a:p>
            <a:endParaRPr lang="nl-NL" dirty="0"/>
          </a:p>
          <a:p>
            <a:endParaRPr lang="nl-NL" dirty="0"/>
          </a:p>
          <a:p>
            <a:r>
              <a:rPr lang="nl-NL" dirty="0" err="1"/>
              <a:t>Intellectual</a:t>
            </a:r>
            <a:r>
              <a:rPr lang="nl-NL" dirty="0"/>
              <a:t> </a:t>
            </a:r>
            <a:r>
              <a:rPr lang="nl-NL" dirty="0" err="1"/>
              <a:t>ability</a:t>
            </a:r>
            <a:r>
              <a:rPr lang="nl-NL" dirty="0"/>
              <a:t> tests are </a:t>
            </a:r>
            <a:r>
              <a:rPr lang="nl-NL" dirty="0" err="1"/>
              <a:t>all</a:t>
            </a:r>
            <a:r>
              <a:rPr lang="nl-NL" dirty="0"/>
              <a:t> </a:t>
            </a:r>
            <a:r>
              <a:rPr lang="nl-NL" dirty="0" err="1"/>
              <a:t>positively</a:t>
            </a:r>
            <a:r>
              <a:rPr lang="nl-NL" dirty="0"/>
              <a:t> </a:t>
            </a:r>
            <a:r>
              <a:rPr lang="nl-NL" dirty="0" err="1"/>
              <a:t>correlated</a:t>
            </a:r>
            <a:r>
              <a:rPr lang="nl-NL" dirty="0"/>
              <a:t> -&gt; </a:t>
            </a:r>
            <a:r>
              <a:rPr lang="nl-NL" dirty="0" err="1"/>
              <a:t>positive</a:t>
            </a:r>
            <a:r>
              <a:rPr lang="nl-NL" dirty="0"/>
              <a:t> </a:t>
            </a:r>
            <a:r>
              <a:rPr lang="nl-NL" dirty="0" err="1"/>
              <a:t>manifold</a:t>
            </a:r>
            <a:endParaRPr lang="nl-NL" dirty="0"/>
          </a:p>
          <a:p>
            <a:pPr>
              <a:spcBef>
                <a:spcPts val="0"/>
              </a:spcBef>
              <a:buFont typeface="Wingdings" panose="05000000000000000000" pitchFamily="2" charset="2"/>
              <a:buChar char="Ø"/>
            </a:pPr>
            <a:r>
              <a:rPr lang="en-US" dirty="0"/>
              <a:t>Is there one underlying general intelligence dimension: </a:t>
            </a:r>
            <a:r>
              <a:rPr lang="en-US" i="1" dirty="0"/>
              <a:t>g factor?</a:t>
            </a:r>
          </a:p>
          <a:p>
            <a:endParaRPr lang="nl-NL" dirty="0"/>
          </a:p>
        </p:txBody>
      </p:sp>
      <p:sp>
        <p:nvSpPr>
          <p:cNvPr id="4099"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8</a:t>
            </a:fld>
            <a:endParaRPr lang="en-US" sz="1400" dirty="0">
              <a:solidFill>
                <a:srgbClr val="000000"/>
              </a:solidFill>
            </a:endParaRPr>
          </a:p>
        </p:txBody>
      </p:sp>
      <p:sp>
        <p:nvSpPr>
          <p:cNvPr id="4" name="Rectangle 4"/>
          <p:cNvSpPr txBox="1">
            <a:spLocks noChangeArrowheads="1"/>
          </p:cNvSpPr>
          <p:nvPr/>
        </p:nvSpPr>
        <p:spPr>
          <a:xfrm>
            <a:off x="611560" y="1628775"/>
            <a:ext cx="8243887" cy="4340696"/>
          </a:xfrm>
          <a:prstGeom prst="rect">
            <a:avLst/>
          </a:prstGeom>
        </p:spPr>
        <p:txBody>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marL="0" indent="0" defTabSz="461963" eaLnBrk="1" hangingPunct="1">
              <a:spcBef>
                <a:spcPts val="0"/>
              </a:spcBef>
              <a:buNone/>
            </a:pPr>
            <a:endParaRPr lang="nl-NL" sz="2000" dirty="0">
              <a:solidFill>
                <a:srgbClr val="000000"/>
              </a:solidFill>
            </a:endParaRPr>
          </a:p>
        </p:txBody>
      </p:sp>
      <p:sp>
        <p:nvSpPr>
          <p:cNvPr id="10" name="Rectangle 2"/>
          <p:cNvSpPr txBox="1">
            <a:spLocks noChangeArrowheads="1"/>
          </p:cNvSpPr>
          <p:nvPr/>
        </p:nvSpPr>
        <p:spPr bwMode="auto">
          <a:xfrm>
            <a:off x="900113" y="304800"/>
            <a:ext cx="734429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pPr eaLnBrk="1" hangingPunct="1"/>
            <a:r>
              <a:rPr lang="nl-NL" sz="3600" dirty="0" err="1"/>
              <a:t>Why</a:t>
            </a:r>
            <a:r>
              <a:rPr lang="nl-NL" sz="3600" dirty="0"/>
              <a:t> latent </a:t>
            </a:r>
            <a:r>
              <a:rPr lang="nl-NL" sz="3600" dirty="0" err="1"/>
              <a:t>variable</a:t>
            </a:r>
            <a:r>
              <a:rPr lang="nl-NL" sz="3600" dirty="0"/>
              <a:t> </a:t>
            </a:r>
            <a:r>
              <a:rPr lang="nl-NL" sz="3600" dirty="0" err="1"/>
              <a:t>models</a:t>
            </a:r>
            <a:r>
              <a:rPr lang="nl-NL" sz="3600" dirty="0"/>
              <a:t>?</a:t>
            </a:r>
            <a:endParaRPr lang="nl-NL" sz="3600" i="1" kern="0" dirty="0"/>
          </a:p>
        </p:txBody>
      </p:sp>
      <p:pic>
        <p:nvPicPr>
          <p:cNvPr id="6" name="Picture 6" descr="Spearman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1772816"/>
            <a:ext cx="1077148" cy="145663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14"/>
          <p:cNvSpPr txBox="1">
            <a:spLocks noChangeArrowheads="1"/>
          </p:cNvSpPr>
          <p:nvPr/>
        </p:nvSpPr>
        <p:spPr bwMode="auto">
          <a:xfrm>
            <a:off x="5638987" y="2019771"/>
            <a:ext cx="12239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18" charset="0"/>
              </a:defRPr>
            </a:lvl1pPr>
            <a:lvl2pPr marL="742950" indent="-285750">
              <a:spcBef>
                <a:spcPct val="20000"/>
              </a:spcBef>
              <a:buChar char="–"/>
              <a:defRPr sz="2800">
                <a:solidFill>
                  <a:schemeClr val="tx1"/>
                </a:solidFill>
                <a:latin typeface="Times" pitchFamily="18" charset="0"/>
              </a:defRPr>
            </a:lvl2pPr>
            <a:lvl3pPr marL="1143000" indent="-228600">
              <a:spcBef>
                <a:spcPct val="20000"/>
              </a:spcBef>
              <a:buChar char="•"/>
              <a:defRPr sz="2400">
                <a:solidFill>
                  <a:schemeClr val="tx1"/>
                </a:solidFill>
                <a:latin typeface="Times" pitchFamily="18" charset="0"/>
              </a:defRPr>
            </a:lvl3pPr>
            <a:lvl4pPr marL="1600200" indent="-228600">
              <a:spcBef>
                <a:spcPct val="20000"/>
              </a:spcBef>
              <a:buChar char="–"/>
              <a:defRPr sz="2000">
                <a:solidFill>
                  <a:schemeClr val="tx1"/>
                </a:solidFill>
                <a:latin typeface="Times" pitchFamily="18" charset="0"/>
              </a:defRPr>
            </a:lvl4pPr>
            <a:lvl5pPr marL="2057400" indent="-228600">
              <a:spcBef>
                <a:spcPct val="20000"/>
              </a:spcBef>
              <a:buChar char="»"/>
              <a:defRPr sz="2000">
                <a:solidFill>
                  <a:schemeClr val="tx1"/>
                </a:solidFill>
                <a:latin typeface="Times" pitchFamily="18" charset="0"/>
              </a:defRPr>
            </a:lvl5pPr>
            <a:lvl6pPr marL="2514600" indent="-228600" eaLnBrk="0" fontAlgn="base" hangingPunct="0">
              <a:spcBef>
                <a:spcPct val="20000"/>
              </a:spcBef>
              <a:spcAft>
                <a:spcPct val="0"/>
              </a:spcAft>
              <a:buChar char="»"/>
              <a:defRPr sz="2000">
                <a:solidFill>
                  <a:schemeClr val="tx1"/>
                </a:solidFill>
                <a:latin typeface="Times" pitchFamily="18" charset="0"/>
              </a:defRPr>
            </a:lvl6pPr>
            <a:lvl7pPr marL="2971800" indent="-228600" eaLnBrk="0" fontAlgn="base" hangingPunct="0">
              <a:spcBef>
                <a:spcPct val="20000"/>
              </a:spcBef>
              <a:spcAft>
                <a:spcPct val="0"/>
              </a:spcAft>
              <a:buChar char="»"/>
              <a:defRPr sz="2000">
                <a:solidFill>
                  <a:schemeClr val="tx1"/>
                </a:solidFill>
                <a:latin typeface="Times" pitchFamily="18" charset="0"/>
              </a:defRPr>
            </a:lvl7pPr>
            <a:lvl8pPr marL="3429000" indent="-228600" eaLnBrk="0" fontAlgn="base" hangingPunct="0">
              <a:spcBef>
                <a:spcPct val="20000"/>
              </a:spcBef>
              <a:spcAft>
                <a:spcPct val="0"/>
              </a:spcAft>
              <a:buChar char="»"/>
              <a:defRPr sz="2000">
                <a:solidFill>
                  <a:schemeClr val="tx1"/>
                </a:solidFill>
                <a:latin typeface="Times" pitchFamily="18" charset="0"/>
              </a:defRPr>
            </a:lvl8pPr>
            <a:lvl9pPr marL="3886200" indent="-228600" eaLnBrk="0" fontAlgn="base" hangingPunct="0">
              <a:spcBef>
                <a:spcPct val="20000"/>
              </a:spcBef>
              <a:spcAft>
                <a:spcPct val="0"/>
              </a:spcAft>
              <a:buChar char="»"/>
              <a:defRPr sz="2000">
                <a:solidFill>
                  <a:schemeClr val="tx1"/>
                </a:solidFill>
                <a:latin typeface="Times" pitchFamily="18" charset="0"/>
              </a:defRPr>
            </a:lvl9pPr>
          </a:lstStyle>
          <a:p>
            <a:pPr algn="r">
              <a:lnSpc>
                <a:spcPct val="90000"/>
              </a:lnSpc>
              <a:spcBef>
                <a:spcPct val="50000"/>
              </a:spcBef>
              <a:buFontTx/>
              <a:buNone/>
            </a:pPr>
            <a:r>
              <a:rPr lang="en-US" altLang="nl-NL" sz="1600" i="1">
                <a:solidFill>
                  <a:srgbClr val="0808B4"/>
                </a:solidFill>
                <a:latin typeface="Times New Roman" pitchFamily="18" charset="0"/>
              </a:rPr>
              <a:t>Charles Spearman</a:t>
            </a:r>
          </a:p>
        </p:txBody>
      </p:sp>
      <p:sp>
        <p:nvSpPr>
          <p:cNvPr id="8" name="Rectangle 13"/>
          <p:cNvSpPr>
            <a:spLocks noChangeArrowheads="1"/>
          </p:cNvSpPr>
          <p:nvPr/>
        </p:nvSpPr>
        <p:spPr bwMode="auto">
          <a:xfrm flipH="1">
            <a:off x="1763688" y="2569221"/>
            <a:ext cx="747570" cy="621889"/>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square" anchor="ctr"/>
          <a:lstStyle/>
          <a:p>
            <a:pPr algn="ctr" fontAlgn="base">
              <a:spcAft>
                <a:spcPct val="0"/>
              </a:spcAft>
            </a:pPr>
            <a:r>
              <a:rPr lang="en-US" sz="1400" dirty="0" err="1">
                <a:solidFill>
                  <a:srgbClr val="FFFFFF"/>
                </a:solidFill>
              </a:rPr>
              <a:t>Arithmetics</a:t>
            </a:r>
            <a:endParaRPr lang="en-US" sz="1200" i="1" dirty="0">
              <a:solidFill>
                <a:srgbClr val="FFFFFF"/>
              </a:solidFill>
            </a:endParaRPr>
          </a:p>
        </p:txBody>
      </p:sp>
      <p:sp>
        <p:nvSpPr>
          <p:cNvPr id="9" name="Rectangle 13"/>
          <p:cNvSpPr>
            <a:spLocks noChangeArrowheads="1"/>
          </p:cNvSpPr>
          <p:nvPr/>
        </p:nvSpPr>
        <p:spPr bwMode="auto">
          <a:xfrm flipH="1">
            <a:off x="2089325" y="3510561"/>
            <a:ext cx="747570" cy="621889"/>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square" anchor="ctr"/>
          <a:lstStyle/>
          <a:p>
            <a:pPr algn="ctr" fontAlgn="base">
              <a:spcAft>
                <a:spcPct val="0"/>
              </a:spcAft>
            </a:pPr>
            <a:r>
              <a:rPr lang="en-US" sz="1400" dirty="0">
                <a:solidFill>
                  <a:srgbClr val="FFFFFF"/>
                </a:solidFill>
              </a:rPr>
              <a:t>Processing</a:t>
            </a:r>
            <a:endParaRPr lang="en-US" sz="1200" i="1" dirty="0">
              <a:solidFill>
                <a:srgbClr val="FFFFFF"/>
              </a:solidFill>
            </a:endParaRPr>
          </a:p>
        </p:txBody>
      </p:sp>
      <p:sp>
        <p:nvSpPr>
          <p:cNvPr id="11" name="Rectangle 13"/>
          <p:cNvSpPr>
            <a:spLocks noChangeArrowheads="1"/>
          </p:cNvSpPr>
          <p:nvPr/>
        </p:nvSpPr>
        <p:spPr bwMode="auto">
          <a:xfrm flipH="1">
            <a:off x="3207300" y="3281713"/>
            <a:ext cx="747570" cy="621889"/>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square" anchor="ctr"/>
          <a:lstStyle/>
          <a:p>
            <a:pPr algn="ctr" fontAlgn="base">
              <a:spcAft>
                <a:spcPct val="0"/>
              </a:spcAft>
            </a:pPr>
            <a:r>
              <a:rPr lang="en-US" sz="1400" dirty="0">
                <a:solidFill>
                  <a:srgbClr val="FFFFFF"/>
                </a:solidFill>
              </a:rPr>
              <a:t>Perceptual</a:t>
            </a:r>
            <a:endParaRPr lang="en-US" sz="1200" i="1" dirty="0">
              <a:solidFill>
                <a:srgbClr val="FFFFFF"/>
              </a:solidFill>
            </a:endParaRPr>
          </a:p>
        </p:txBody>
      </p:sp>
      <p:sp>
        <p:nvSpPr>
          <p:cNvPr id="12" name="Rectangle 13"/>
          <p:cNvSpPr>
            <a:spLocks noChangeArrowheads="1"/>
          </p:cNvSpPr>
          <p:nvPr/>
        </p:nvSpPr>
        <p:spPr bwMode="auto">
          <a:xfrm flipH="1">
            <a:off x="3099341" y="2348880"/>
            <a:ext cx="747570" cy="621889"/>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square" anchor="ctr"/>
          <a:lstStyle/>
          <a:p>
            <a:pPr algn="ctr" fontAlgn="base">
              <a:spcAft>
                <a:spcPct val="0"/>
              </a:spcAft>
            </a:pPr>
            <a:r>
              <a:rPr lang="en-US" sz="1400" dirty="0">
                <a:solidFill>
                  <a:srgbClr val="FFFFFF"/>
                </a:solidFill>
              </a:rPr>
              <a:t>WM</a:t>
            </a:r>
            <a:endParaRPr lang="en-US" sz="1200" i="1" dirty="0">
              <a:solidFill>
                <a:srgbClr val="FFFFFF"/>
              </a:solidFill>
            </a:endParaRPr>
          </a:p>
        </p:txBody>
      </p:sp>
      <p:sp>
        <p:nvSpPr>
          <p:cNvPr id="13" name="Rectangle 13"/>
          <p:cNvSpPr>
            <a:spLocks noChangeArrowheads="1"/>
          </p:cNvSpPr>
          <p:nvPr/>
        </p:nvSpPr>
        <p:spPr bwMode="auto">
          <a:xfrm flipH="1">
            <a:off x="4310940" y="2509810"/>
            <a:ext cx="747570" cy="621889"/>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square" anchor="ctr"/>
          <a:lstStyle/>
          <a:p>
            <a:pPr algn="ctr" fontAlgn="base">
              <a:spcAft>
                <a:spcPct val="0"/>
              </a:spcAft>
            </a:pPr>
            <a:r>
              <a:rPr lang="en-US" sz="1400" dirty="0">
                <a:solidFill>
                  <a:srgbClr val="FFFFFF"/>
                </a:solidFill>
              </a:rPr>
              <a:t>Spatial</a:t>
            </a:r>
            <a:endParaRPr lang="en-US" sz="1200" i="1" dirty="0">
              <a:solidFill>
                <a:srgbClr val="FFFFFF"/>
              </a:solidFill>
            </a:endParaRPr>
          </a:p>
        </p:txBody>
      </p:sp>
      <p:sp>
        <p:nvSpPr>
          <p:cNvPr id="14" name="Rectangle 13"/>
          <p:cNvSpPr>
            <a:spLocks noChangeArrowheads="1"/>
          </p:cNvSpPr>
          <p:nvPr/>
        </p:nvSpPr>
        <p:spPr bwMode="auto">
          <a:xfrm flipH="1">
            <a:off x="4301204" y="3557229"/>
            <a:ext cx="747570" cy="621889"/>
          </a:xfrm>
          <a:prstGeom prst="rect">
            <a:avLst/>
          </a:prstGeom>
          <a:solidFill>
            <a:srgbClr val="339933"/>
          </a:solidFill>
          <a:ln>
            <a:headEnd/>
            <a:tailEnd/>
          </a:ln>
        </p:spPr>
        <p:style>
          <a:lnRef idx="0">
            <a:schemeClr val="accent1"/>
          </a:lnRef>
          <a:fillRef idx="3">
            <a:schemeClr val="accent1"/>
          </a:fillRef>
          <a:effectRef idx="3">
            <a:schemeClr val="accent1"/>
          </a:effectRef>
          <a:fontRef idx="minor">
            <a:schemeClr val="lt1"/>
          </a:fontRef>
        </p:style>
        <p:txBody>
          <a:bodyPr wrap="square" anchor="ctr"/>
          <a:lstStyle/>
          <a:p>
            <a:pPr algn="ctr" fontAlgn="base">
              <a:spcAft>
                <a:spcPct val="0"/>
              </a:spcAft>
            </a:pPr>
            <a:r>
              <a:rPr lang="en-US" sz="1400" dirty="0">
                <a:solidFill>
                  <a:srgbClr val="FFFFFF"/>
                </a:solidFill>
              </a:rPr>
              <a:t>Verbal</a:t>
            </a:r>
            <a:endParaRPr lang="en-US" sz="1200" i="1" dirty="0">
              <a:solidFill>
                <a:srgbClr val="FFFFFF"/>
              </a:solidFill>
            </a:endParaRPr>
          </a:p>
        </p:txBody>
      </p:sp>
    </p:spTree>
    <p:extLst>
      <p:ext uri="{BB962C8B-B14F-4D97-AF65-F5344CB8AC3E}">
        <p14:creationId xmlns:p14="http://schemas.microsoft.com/office/powerpoint/2010/main" val="3401522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2" descr="Image result for big five personality traits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575767"/>
            <a:ext cx="3078857" cy="307885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noAutofit/>
          </a:bodyPr>
          <a:lstStyle/>
          <a:p>
            <a:r>
              <a:rPr lang="nl-NL" dirty="0" err="1"/>
              <a:t>Personality</a:t>
            </a:r>
            <a:r>
              <a:rPr lang="nl-NL" dirty="0"/>
              <a:t> tests</a:t>
            </a:r>
          </a:p>
          <a:p>
            <a:endParaRPr lang="nl-NL" dirty="0"/>
          </a:p>
          <a:p>
            <a:r>
              <a:rPr lang="nl-NL" dirty="0"/>
              <a:t>How </a:t>
            </a:r>
            <a:r>
              <a:rPr lang="nl-NL" dirty="0" err="1"/>
              <a:t>many</a:t>
            </a:r>
            <a:r>
              <a:rPr lang="nl-NL" dirty="0"/>
              <a:t> </a:t>
            </a:r>
            <a:r>
              <a:rPr lang="nl-NL" dirty="0" err="1"/>
              <a:t>dimensions</a:t>
            </a:r>
            <a:r>
              <a:rPr lang="nl-NL" dirty="0"/>
              <a:t>?</a:t>
            </a:r>
          </a:p>
          <a:p>
            <a:endParaRPr lang="nl-NL" dirty="0"/>
          </a:p>
          <a:p>
            <a:endParaRPr lang="nl-NL" sz="2000" dirty="0"/>
          </a:p>
          <a:p>
            <a:pPr>
              <a:buFont typeface="Wingdings" panose="05000000000000000000" pitchFamily="2" charset="2"/>
              <a:buChar char="Ø"/>
            </a:pPr>
            <a:r>
              <a:rPr lang="nl-NL" dirty="0" err="1"/>
              <a:t>Hundreds</a:t>
            </a:r>
            <a:r>
              <a:rPr lang="nl-NL" dirty="0"/>
              <a:t> of </a:t>
            </a:r>
            <a:r>
              <a:rPr lang="nl-NL" dirty="0" err="1"/>
              <a:t>questions</a:t>
            </a:r>
            <a:r>
              <a:rPr lang="nl-NL" dirty="0"/>
              <a:t> </a:t>
            </a:r>
            <a:r>
              <a:rPr lang="nl-NL" dirty="0" err="1"/>
              <a:t>about</a:t>
            </a:r>
            <a:r>
              <a:rPr lang="nl-NL" dirty="0"/>
              <a:t> </a:t>
            </a:r>
            <a:r>
              <a:rPr lang="nl-NL" dirty="0" err="1"/>
              <a:t>personality</a:t>
            </a:r>
            <a:r>
              <a:rPr lang="nl-NL" dirty="0"/>
              <a:t> </a:t>
            </a:r>
            <a:r>
              <a:rPr lang="nl-NL" dirty="0" err="1"/>
              <a:t>traits</a:t>
            </a:r>
            <a:r>
              <a:rPr lang="nl-NL" dirty="0"/>
              <a:t> </a:t>
            </a:r>
            <a:r>
              <a:rPr lang="nl-NL" dirty="0" err="1"/>
              <a:t>can</a:t>
            </a:r>
            <a:r>
              <a:rPr lang="nl-NL" dirty="0"/>
              <a:t> </a:t>
            </a:r>
            <a:r>
              <a:rPr lang="nl-NL" dirty="0" err="1"/>
              <a:t>be</a:t>
            </a:r>
            <a:r>
              <a:rPr lang="nl-NL" dirty="0"/>
              <a:t> </a:t>
            </a:r>
            <a:r>
              <a:rPr lang="nl-NL" dirty="0" err="1"/>
              <a:t>reduced</a:t>
            </a:r>
            <a:r>
              <a:rPr lang="nl-NL" dirty="0"/>
              <a:t> </a:t>
            </a:r>
            <a:r>
              <a:rPr lang="nl-NL" dirty="0" err="1"/>
              <a:t>to</a:t>
            </a:r>
            <a:r>
              <a:rPr lang="nl-NL" dirty="0"/>
              <a:t> five </a:t>
            </a:r>
            <a:r>
              <a:rPr lang="nl-NL" dirty="0" err="1"/>
              <a:t>underlying</a:t>
            </a:r>
            <a:r>
              <a:rPr lang="nl-NL" dirty="0"/>
              <a:t> </a:t>
            </a:r>
            <a:r>
              <a:rPr lang="nl-NL" dirty="0" err="1"/>
              <a:t>dimensions</a:t>
            </a:r>
            <a:endParaRPr lang="nl-NL" dirty="0"/>
          </a:p>
          <a:p>
            <a:endParaRPr lang="nl-NL" dirty="0"/>
          </a:p>
        </p:txBody>
      </p:sp>
      <p:sp>
        <p:nvSpPr>
          <p:cNvPr id="4099" name="Rectangle 6"/>
          <p:cNvSpPr>
            <a:spLocks noGrp="1" noChangeArrowheads="1"/>
          </p:cNvSpPr>
          <p:nvPr>
            <p:ph type="sldNum" sz="quarter" idx="11"/>
          </p:nvPr>
        </p:nvSpPr>
        <p:spPr>
          <a:noFill/>
        </p:spPr>
        <p:txBody>
          <a:bodyPr/>
          <a:lstStyle>
            <a:lvl1pPr eaLnBrk="0" hangingPunct="0">
              <a:defRPr sz="2400">
                <a:solidFill>
                  <a:schemeClr val="tx1"/>
                </a:solidFill>
                <a:latin typeface="Calibri" pitchFamily="34" charset="0"/>
              </a:defRPr>
            </a:lvl1pPr>
            <a:lvl2pPr marL="742950" indent="-285750" eaLnBrk="0" hangingPunct="0">
              <a:defRPr sz="2400">
                <a:solidFill>
                  <a:schemeClr val="tx1"/>
                </a:solidFill>
                <a:latin typeface="Calibri" pitchFamily="34" charset="0"/>
              </a:defRPr>
            </a:lvl2pPr>
            <a:lvl3pPr marL="1143000" indent="-228600" eaLnBrk="0" hangingPunct="0">
              <a:defRPr sz="2400">
                <a:solidFill>
                  <a:schemeClr val="tx1"/>
                </a:solidFill>
                <a:latin typeface="Calibri" pitchFamily="34" charset="0"/>
              </a:defRPr>
            </a:lvl3pPr>
            <a:lvl4pPr marL="1600200" indent="-228600" eaLnBrk="0" hangingPunct="0">
              <a:defRPr sz="2400">
                <a:solidFill>
                  <a:schemeClr val="tx1"/>
                </a:solidFill>
                <a:latin typeface="Calibri" pitchFamily="34" charset="0"/>
              </a:defRPr>
            </a:lvl4pPr>
            <a:lvl5pPr marL="2057400" indent="-228600" eaLnBrk="0" hangingPunct="0">
              <a:defRPr sz="2400">
                <a:solidFill>
                  <a:schemeClr val="tx1"/>
                </a:solidFill>
                <a:latin typeface="Calibri" pitchFamily="34" charset="0"/>
              </a:defRPr>
            </a:lvl5pPr>
            <a:lvl6pPr marL="2514600" indent="-228600" eaLnBrk="0" fontAlgn="base" hangingPunct="0">
              <a:spcBef>
                <a:spcPct val="20000"/>
              </a:spcBef>
              <a:spcAft>
                <a:spcPct val="0"/>
              </a:spcAft>
              <a:buChar char="•"/>
              <a:defRPr sz="2400">
                <a:solidFill>
                  <a:schemeClr val="tx1"/>
                </a:solidFill>
                <a:latin typeface="Calibri" pitchFamily="34" charset="0"/>
              </a:defRPr>
            </a:lvl6pPr>
            <a:lvl7pPr marL="2971800" indent="-228600" eaLnBrk="0" fontAlgn="base" hangingPunct="0">
              <a:spcBef>
                <a:spcPct val="20000"/>
              </a:spcBef>
              <a:spcAft>
                <a:spcPct val="0"/>
              </a:spcAft>
              <a:buChar char="•"/>
              <a:defRPr sz="2400">
                <a:solidFill>
                  <a:schemeClr val="tx1"/>
                </a:solidFill>
                <a:latin typeface="Calibri" pitchFamily="34" charset="0"/>
              </a:defRPr>
            </a:lvl7pPr>
            <a:lvl8pPr marL="3429000" indent="-228600" eaLnBrk="0" fontAlgn="base" hangingPunct="0">
              <a:spcBef>
                <a:spcPct val="20000"/>
              </a:spcBef>
              <a:spcAft>
                <a:spcPct val="0"/>
              </a:spcAft>
              <a:buChar char="•"/>
              <a:defRPr sz="2400">
                <a:solidFill>
                  <a:schemeClr val="tx1"/>
                </a:solidFill>
                <a:latin typeface="Calibri" pitchFamily="34" charset="0"/>
              </a:defRPr>
            </a:lvl8pPr>
            <a:lvl9pPr marL="3886200" indent="-228600" eaLnBrk="0" fontAlgn="base" hangingPunct="0">
              <a:spcBef>
                <a:spcPct val="20000"/>
              </a:spcBef>
              <a:spcAft>
                <a:spcPct val="0"/>
              </a:spcAft>
              <a:buChar char="•"/>
              <a:defRPr sz="2400">
                <a:solidFill>
                  <a:schemeClr val="tx1"/>
                </a:solidFill>
                <a:latin typeface="Calibri" pitchFamily="34" charset="0"/>
              </a:defRPr>
            </a:lvl9pPr>
          </a:lstStyle>
          <a:p>
            <a:pPr eaLnBrk="1" hangingPunct="1"/>
            <a:r>
              <a:rPr lang="en-US" sz="1400" dirty="0">
                <a:solidFill>
                  <a:srgbClr val="000000"/>
                </a:solidFill>
              </a:rPr>
              <a:t>p. </a:t>
            </a:r>
            <a:fld id="{6DA55440-63EC-47AC-84F2-8F6CEA92F9E8}" type="slidenum">
              <a:rPr lang="en-US" sz="1400" smtClean="0">
                <a:solidFill>
                  <a:srgbClr val="000000"/>
                </a:solidFill>
              </a:rPr>
              <a:pPr eaLnBrk="1" hangingPunct="1"/>
              <a:t>9</a:t>
            </a:fld>
            <a:endParaRPr lang="en-US" sz="1400" dirty="0">
              <a:solidFill>
                <a:srgbClr val="000000"/>
              </a:solidFill>
            </a:endParaRPr>
          </a:p>
        </p:txBody>
      </p:sp>
      <p:sp>
        <p:nvSpPr>
          <p:cNvPr id="4" name="Rectangle 4"/>
          <p:cNvSpPr txBox="1">
            <a:spLocks noChangeArrowheads="1"/>
          </p:cNvSpPr>
          <p:nvPr/>
        </p:nvSpPr>
        <p:spPr>
          <a:xfrm>
            <a:off x="611560" y="1628775"/>
            <a:ext cx="8243887" cy="4340696"/>
          </a:xfrm>
          <a:prstGeom prst="rect">
            <a:avLst/>
          </a:prstGeom>
        </p:spPr>
        <p:txBody>
          <a:bodyPr/>
          <a:lst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a:lstStyle>
          <a:p>
            <a:pPr marL="0" indent="0" defTabSz="461963" eaLnBrk="1" hangingPunct="1">
              <a:spcBef>
                <a:spcPts val="0"/>
              </a:spcBef>
              <a:buNone/>
            </a:pPr>
            <a:endParaRPr lang="nl-NL" sz="2000" dirty="0">
              <a:solidFill>
                <a:srgbClr val="000000"/>
              </a:solidFill>
            </a:endParaRPr>
          </a:p>
        </p:txBody>
      </p:sp>
      <p:sp>
        <p:nvSpPr>
          <p:cNvPr id="10" name="Rectangle 2"/>
          <p:cNvSpPr txBox="1">
            <a:spLocks noChangeArrowheads="1"/>
          </p:cNvSpPr>
          <p:nvPr/>
        </p:nvSpPr>
        <p:spPr bwMode="auto">
          <a:xfrm>
            <a:off x="900113" y="304800"/>
            <a:ext cx="734429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pPr eaLnBrk="1" hangingPunct="1"/>
            <a:r>
              <a:rPr lang="nl-NL" sz="3600" dirty="0" err="1"/>
              <a:t>Why</a:t>
            </a:r>
            <a:r>
              <a:rPr lang="nl-NL" sz="3600" dirty="0"/>
              <a:t> latent </a:t>
            </a:r>
            <a:r>
              <a:rPr lang="nl-NL" sz="3600" dirty="0" err="1"/>
              <a:t>variable</a:t>
            </a:r>
            <a:r>
              <a:rPr lang="nl-NL" sz="3600" dirty="0"/>
              <a:t> </a:t>
            </a:r>
            <a:r>
              <a:rPr lang="nl-NL" sz="3600" dirty="0" err="1"/>
              <a:t>models</a:t>
            </a:r>
            <a:r>
              <a:rPr lang="nl-NL" sz="3600" dirty="0"/>
              <a:t>?</a:t>
            </a:r>
            <a:endParaRPr lang="nl-NL" sz="3600" i="1" kern="0" dirty="0"/>
          </a:p>
        </p:txBody>
      </p:sp>
    </p:spTree>
    <p:extLst>
      <p:ext uri="{BB962C8B-B14F-4D97-AF65-F5344CB8AC3E}">
        <p14:creationId xmlns:p14="http://schemas.microsoft.com/office/powerpoint/2010/main" val="3476831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14">
      <a:dk1>
        <a:srgbClr val="000000"/>
      </a:dk1>
      <a:lt1>
        <a:srgbClr val="FFFFFF"/>
      </a:lt1>
      <a:dk2>
        <a:srgbClr val="000066"/>
      </a:dk2>
      <a:lt2>
        <a:srgbClr val="DDDDDD"/>
      </a:lt2>
      <a:accent1>
        <a:srgbClr val="000066"/>
      </a:accent1>
      <a:accent2>
        <a:srgbClr val="000066"/>
      </a:accent2>
      <a:accent3>
        <a:srgbClr val="FFFFFF"/>
      </a:accent3>
      <a:accent4>
        <a:srgbClr val="000000"/>
      </a:accent4>
      <a:accent5>
        <a:srgbClr val="AAAAB8"/>
      </a:accent5>
      <a:accent6>
        <a:srgbClr val="00005C"/>
      </a:accent6>
      <a:hlink>
        <a:srgbClr val="000066"/>
      </a:hlink>
      <a:folHlink>
        <a:srgbClr val="003366"/>
      </a:folHlink>
    </a:clrScheme>
    <a:fontScheme name="Profi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dbl"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38100" cap="flat" cmpd="dbl"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A3B2C1"/>
        </a:accent1>
        <a:accent2>
          <a:srgbClr val="000066"/>
        </a:accent2>
        <a:accent3>
          <a:srgbClr val="FFFFFF"/>
        </a:accent3>
        <a:accent4>
          <a:srgbClr val="000000"/>
        </a:accent4>
        <a:accent5>
          <a:srgbClr val="CED5DD"/>
        </a:accent5>
        <a:accent6>
          <a:srgbClr val="00005C"/>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A3B2C1"/>
        </a:accent1>
        <a:accent2>
          <a:srgbClr val="0000CC"/>
        </a:accent2>
        <a:accent3>
          <a:srgbClr val="FFFFFF"/>
        </a:accent3>
        <a:accent4>
          <a:srgbClr val="000000"/>
        </a:accent4>
        <a:accent5>
          <a:srgbClr val="CED5DD"/>
        </a:accent5>
        <a:accent6>
          <a:srgbClr val="0000B9"/>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000066"/>
        </a:accent1>
        <a:accent2>
          <a:srgbClr val="000066"/>
        </a:accent2>
        <a:accent3>
          <a:srgbClr val="FFFFFF"/>
        </a:accent3>
        <a:accent4>
          <a:srgbClr val="000000"/>
        </a:accent4>
        <a:accent5>
          <a:srgbClr val="AAAAB8"/>
        </a:accent5>
        <a:accent6>
          <a:srgbClr val="00005C"/>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3">
        <a:dk1>
          <a:srgbClr val="000066"/>
        </a:dk1>
        <a:lt1>
          <a:srgbClr val="FFFFFF"/>
        </a:lt1>
        <a:dk2>
          <a:srgbClr val="000066"/>
        </a:dk2>
        <a:lt2>
          <a:srgbClr val="DDDDDD"/>
        </a:lt2>
        <a:accent1>
          <a:srgbClr val="000066"/>
        </a:accent1>
        <a:accent2>
          <a:srgbClr val="000066"/>
        </a:accent2>
        <a:accent3>
          <a:srgbClr val="FFFFFF"/>
        </a:accent3>
        <a:accent4>
          <a:srgbClr val="000056"/>
        </a:accent4>
        <a:accent5>
          <a:srgbClr val="AAAAB8"/>
        </a:accent5>
        <a:accent6>
          <a:srgbClr val="00005C"/>
        </a:accent6>
        <a:hlink>
          <a:srgbClr val="000066"/>
        </a:hlink>
        <a:folHlink>
          <a:srgbClr val="003366"/>
        </a:folHlink>
      </a:clrScheme>
      <a:clrMap bg1="lt1" tx1="dk1" bg2="lt2" tx2="dk2" accent1="accent1" accent2="accent2" accent3="accent3" accent4="accent4" accent5="accent5" accent6="accent6" hlink="hlink" folHlink="folHlink"/>
    </a:extraClrScheme>
    <a:extraClrScheme>
      <a:clrScheme name="Profile 14">
        <a:dk1>
          <a:srgbClr val="000000"/>
        </a:dk1>
        <a:lt1>
          <a:srgbClr val="FFFFFF"/>
        </a:lt1>
        <a:dk2>
          <a:srgbClr val="000066"/>
        </a:dk2>
        <a:lt2>
          <a:srgbClr val="DDDDDD"/>
        </a:lt2>
        <a:accent1>
          <a:srgbClr val="000066"/>
        </a:accent1>
        <a:accent2>
          <a:srgbClr val="000066"/>
        </a:accent2>
        <a:accent3>
          <a:srgbClr val="FFFFFF"/>
        </a:accent3>
        <a:accent4>
          <a:srgbClr val="000000"/>
        </a:accent4>
        <a:accent5>
          <a:srgbClr val="AAAAB8"/>
        </a:accent5>
        <a:accent6>
          <a:srgbClr val="00005C"/>
        </a:accent6>
        <a:hlink>
          <a:srgbClr val="000066"/>
        </a:hlink>
        <a:folHlink>
          <a:srgbClr val="003366"/>
        </a:folHlink>
      </a:clrScheme>
      <a:clrMap bg1="lt1" tx1="dk1" bg2="lt2" tx2="dk2" accent1="accent1" accent2="accent2" accent3="accent3" accent4="accent4" accent5="accent5" accent6="accent6" hlink="hlink" folHlink="folHlink"/>
    </a:extraClrScheme>
    <a:extraClrScheme>
      <a:clrScheme name="Profile 15">
        <a:dk1>
          <a:srgbClr val="000000"/>
        </a:dk1>
        <a:lt1>
          <a:srgbClr val="FFFFFF"/>
        </a:lt1>
        <a:dk2>
          <a:srgbClr val="000066"/>
        </a:dk2>
        <a:lt2>
          <a:srgbClr val="DDDDDD"/>
        </a:lt2>
        <a:accent1>
          <a:srgbClr val="000066"/>
        </a:accent1>
        <a:accent2>
          <a:srgbClr val="FFFFFF"/>
        </a:accent2>
        <a:accent3>
          <a:srgbClr val="FFFFFF"/>
        </a:accent3>
        <a:accent4>
          <a:srgbClr val="000000"/>
        </a:accent4>
        <a:accent5>
          <a:srgbClr val="AAAAB8"/>
        </a:accent5>
        <a:accent6>
          <a:srgbClr val="E7E7E7"/>
        </a:accent6>
        <a:hlink>
          <a:srgbClr val="000066"/>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4166</Words>
  <Application>Microsoft Office PowerPoint</Application>
  <PresentationFormat>On-screen Show (4:3)</PresentationFormat>
  <Paragraphs>1233</Paragraphs>
  <Slides>66</Slides>
  <Notes>62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6" baseType="lpstr">
      <vt:lpstr>Arial</vt:lpstr>
      <vt:lpstr>Calibri</vt:lpstr>
      <vt:lpstr>Cambria</vt:lpstr>
      <vt:lpstr>Cambria Math</vt:lpstr>
      <vt:lpstr>Times New Roman</vt:lpstr>
      <vt:lpstr>Verdana</vt:lpstr>
      <vt:lpstr>Wingdings</vt:lpstr>
      <vt:lpstr>Profile</vt:lpstr>
      <vt:lpstr>Equation</vt:lpstr>
      <vt:lpstr>Document</vt:lpstr>
      <vt:lpstr>Latent Variable Modeling</vt:lpstr>
      <vt:lpstr>Introductions</vt:lpstr>
      <vt:lpstr>PowerPoint Presentation</vt:lpstr>
      <vt:lpstr>PowerPoint Presentation</vt:lpstr>
      <vt:lpstr>Why latent variable models?</vt:lpstr>
      <vt:lpstr>PowerPoint Presentation</vt:lpstr>
      <vt:lpstr>PowerPoint Presentation</vt:lpstr>
      <vt:lpstr>PowerPoint Presentation</vt:lpstr>
      <vt:lpstr>PowerPoint Presentation</vt:lpstr>
      <vt:lpstr>Structural Equation Modeling (SEM)</vt:lpstr>
      <vt:lpstr>Everything is regression</vt:lpstr>
      <vt:lpstr>What is a model?</vt:lpstr>
      <vt:lpstr>Confirmatory Factor Analysis (CFA)</vt:lpstr>
      <vt:lpstr>Confirmatory Factor Analysis (CFA)</vt:lpstr>
      <vt:lpstr>PowerPoint Presentation</vt:lpstr>
      <vt:lpstr>Confirmatory Factor Analysis (CFA)</vt:lpstr>
      <vt:lpstr>PowerPoint Presentation</vt:lpstr>
      <vt:lpstr>Confirmatory Factor Analysis (CFA)</vt:lpstr>
      <vt:lpstr>PowerPoint Presentation</vt:lpstr>
      <vt:lpstr>PowerPoint Presentation</vt:lpstr>
      <vt:lpstr>Confirmatory Factor Analysis (CFA)</vt:lpstr>
      <vt:lpstr>Confirmatory Factor Analysis (CFA)</vt:lpstr>
      <vt:lpstr>Step 1: Model specification</vt:lpstr>
      <vt:lpstr>Step 1: Model specification</vt:lpstr>
      <vt:lpstr>PowerPoint Presentation</vt:lpstr>
      <vt:lpstr>PowerPoint Presentation</vt:lpstr>
      <vt:lpstr>Step 1: Model specification</vt:lpstr>
      <vt:lpstr>Step 1: Model specification</vt:lpstr>
      <vt:lpstr>Step 1: Model specification</vt:lpstr>
      <vt:lpstr>Step 1: Model specification</vt:lpstr>
      <vt:lpstr>Step 2: Model identification</vt:lpstr>
      <vt:lpstr>Step 2: Model identification</vt:lpstr>
      <vt:lpstr>Step 2: Model identification</vt:lpstr>
      <vt:lpstr>Step 2: Model identification</vt:lpstr>
      <vt:lpstr>Step 2: Model identification</vt:lpstr>
      <vt:lpstr>Step 2: Model identification</vt:lpstr>
      <vt:lpstr>Step 3: Model estimation</vt:lpstr>
      <vt:lpstr>Step 3: Model estimation</vt:lpstr>
      <vt:lpstr>Step 3: Model estimation</vt:lpstr>
      <vt:lpstr>Step 4: Model evaluation</vt:lpstr>
      <vt:lpstr>Step 4: Model evaluation</vt:lpstr>
      <vt:lpstr>Step 4: Model evaluation</vt:lpstr>
      <vt:lpstr>Step 4: Model evaluation</vt:lpstr>
      <vt:lpstr>Step 4: Model evaluation</vt:lpstr>
      <vt:lpstr>Step 4: Model evaluation</vt:lpstr>
      <vt:lpstr>Step 4: Model evaluation</vt:lpstr>
      <vt:lpstr>Step 4: Model evaluation</vt:lpstr>
      <vt:lpstr>Model respecification</vt:lpstr>
      <vt:lpstr>Model respecification</vt:lpstr>
      <vt:lpstr>Model respecification</vt:lpstr>
      <vt:lpstr>Model respecification</vt:lpstr>
      <vt:lpstr>Model respecification</vt:lpstr>
      <vt:lpstr>Model respecification</vt:lpstr>
      <vt:lpstr>Model respecification</vt:lpstr>
      <vt:lpstr>Model respecification</vt:lpstr>
      <vt:lpstr>PowerPoint Presentation</vt:lpstr>
      <vt:lpstr>Model respecification</vt:lpstr>
      <vt:lpstr>Model evaluation</vt:lpstr>
      <vt:lpstr>Step 5: Model interpretation</vt:lpstr>
      <vt:lpstr>Step 5: Model interpretation</vt:lpstr>
      <vt:lpstr>Step 5: Model interpretation</vt:lpstr>
      <vt:lpstr>So has the model now been proved? </vt:lpstr>
      <vt:lpstr>Step 5: Model interpretation</vt:lpstr>
      <vt:lpstr>Step 5: Model interpretation</vt:lpstr>
      <vt:lpstr>Step 5: Model interpretation</vt:lpstr>
      <vt:lpstr>Try for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2020-09-18T09:56:33Z</dcterms:created>
  <dcterms:modified xsi:type="dcterms:W3CDTF">2023-06-12T10:32:37Z</dcterms:modified>
</cp:coreProperties>
</file>