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59" r:id="rId4"/>
    <p:sldId id="260" r:id="rId5"/>
    <p:sldId id="31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  <p:sldId id="272" r:id="rId18"/>
    <p:sldId id="273" r:id="rId19"/>
    <p:sldId id="316" r:id="rId20"/>
    <p:sldId id="329" r:id="rId21"/>
    <p:sldId id="330" r:id="rId22"/>
    <p:sldId id="332" r:id="rId23"/>
    <p:sldId id="302" r:id="rId24"/>
    <p:sldId id="275" r:id="rId25"/>
    <p:sldId id="276" r:id="rId26"/>
    <p:sldId id="277" r:id="rId27"/>
    <p:sldId id="278" r:id="rId28"/>
    <p:sldId id="280" r:id="rId29"/>
    <p:sldId id="309" r:id="rId30"/>
    <p:sldId id="306" r:id="rId31"/>
    <p:sldId id="318" r:id="rId32"/>
    <p:sldId id="320" r:id="rId33"/>
    <p:sldId id="319" r:id="rId34"/>
    <p:sldId id="322" r:id="rId35"/>
    <p:sldId id="321" r:id="rId36"/>
    <p:sldId id="307" r:id="rId37"/>
    <p:sldId id="305" r:id="rId38"/>
    <p:sldId id="310" r:id="rId39"/>
    <p:sldId id="328" r:id="rId40"/>
    <p:sldId id="327" r:id="rId41"/>
    <p:sldId id="290" r:id="rId42"/>
    <p:sldId id="291" r:id="rId43"/>
    <p:sldId id="292" r:id="rId44"/>
    <p:sldId id="293" r:id="rId45"/>
    <p:sldId id="334" r:id="rId46"/>
    <p:sldId id="333" r:id="rId47"/>
    <p:sldId id="303" r:id="rId48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9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Beta: If A ~ B, A is on row</a:t>
            </a:r>
            <a:r>
              <a:rPr lang="en-US" baseline="0" dirty="0"/>
              <a:t> and B is on column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63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63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8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16-11-2022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16-11-2022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16-11-2022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16-11-2022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16-11-2022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16-11-2022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16-11-2022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16-11-2022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.fokkema@fsw.leidenuniv.n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6.jpeg"/><Relationship Id="rId7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class structure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Preparation: Read chapter(s) of the </a:t>
            </a:r>
            <a:r>
              <a:rPr lang="en-US" dirty="0" err="1"/>
              <a:t>Beaujean</a:t>
            </a:r>
            <a:r>
              <a:rPr lang="en-US" dirty="0"/>
              <a:t> book &amp; watch recorded lecture </a:t>
            </a:r>
          </a:p>
          <a:p>
            <a:r>
              <a:rPr lang="en-US" dirty="0"/>
              <a:t>Lab session:</a:t>
            </a:r>
          </a:p>
          <a:p>
            <a:pPr lvl="1"/>
            <a:r>
              <a:rPr lang="en-US" dirty="0"/>
              <a:t>Q&amp;</a:t>
            </a:r>
            <a:r>
              <a:rPr lang="en-US"/>
              <a:t>A on lecture</a:t>
            </a:r>
            <a:endParaRPr lang="en-US" dirty="0"/>
          </a:p>
          <a:p>
            <a:pPr lvl="2"/>
            <a:r>
              <a:rPr lang="en-US" dirty="0"/>
              <a:t>On current weeks topic</a:t>
            </a:r>
          </a:p>
          <a:p>
            <a:pPr lvl="2"/>
            <a:r>
              <a:rPr lang="en-US" dirty="0"/>
              <a:t>Questions (on current and past topics)</a:t>
            </a:r>
          </a:p>
          <a:p>
            <a:pPr lvl="1"/>
            <a:r>
              <a:rPr lang="en-US" dirty="0"/>
              <a:t>Work individually on exercises</a:t>
            </a:r>
          </a:p>
          <a:p>
            <a:r>
              <a:rPr lang="en-US" dirty="0"/>
              <a:t>Homework: </a:t>
            </a:r>
          </a:p>
          <a:p>
            <a:pPr lvl="1"/>
            <a:r>
              <a:rPr lang="en-US" dirty="0"/>
              <a:t>Complete exercises at home</a:t>
            </a:r>
          </a:p>
          <a:p>
            <a:pPr lvl="1"/>
            <a:r>
              <a:rPr lang="en-US" dirty="0"/>
              <a:t>Check with worked out answers on Brightspace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are </a:t>
            </a:r>
            <a:r>
              <a:rPr lang="nl-NL" dirty="0" err="1"/>
              <a:t>constructing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approximations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a </a:t>
            </a:r>
            <a:r>
              <a:rPr lang="nl-NL" dirty="0" err="1"/>
              <a:t>statistic</a:t>
            </a:r>
            <a:r>
              <a:rPr lang="nl-NL" dirty="0"/>
              <a:t> (e.g., </a:t>
            </a:r>
            <a:r>
              <a:rPr lang="nl-NL" i="1" dirty="0"/>
              <a:t>p</a:t>
            </a:r>
            <a:r>
              <a:rPr lang="nl-NL" dirty="0"/>
              <a:t>-</a:t>
            </a:r>
            <a:r>
              <a:rPr lang="nl-NL" dirty="0" err="1"/>
              <a:t>value</a:t>
            </a:r>
            <a:r>
              <a:rPr lang="nl-NL" dirty="0"/>
              <a:t>) </a:t>
            </a:r>
            <a:r>
              <a:rPr lang="nl-NL" dirty="0" err="1"/>
              <a:t>itself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model is right or wrong. </a:t>
            </a:r>
            <a:r>
              <a:rPr lang="nl-NL" b="1" u="sng" dirty="0"/>
              <a:t>We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</a:t>
            </a:r>
            <a:r>
              <a:rPr lang="nl-NL" dirty="0" err="1"/>
              <a:t>fitted</a:t>
            </a:r>
            <a:r>
              <a:rPr lang="nl-NL" dirty="0"/>
              <a:t> model or parameter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information</a:t>
            </a:r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the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SEMS are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building </a:t>
            </a:r>
            <a:r>
              <a:rPr lang="nl-NL" dirty="0" err="1"/>
              <a:t>blocks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term (i.e.,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, e.g., </a:t>
            </a:r>
            <a:r>
              <a:rPr lang="nl-NL" dirty="0" err="1"/>
              <a:t>intercept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r>
              <a:rPr lang="nl-NL" sz="2700" dirty="0"/>
              <a:t>, of the </a:t>
            </a:r>
            <a:r>
              <a:rPr lang="nl-NL" sz="2700" dirty="0" err="1"/>
              <a:t>linear</a:t>
            </a:r>
            <a:r>
              <a:rPr lang="nl-NL" sz="2700" dirty="0"/>
              <a:t> type</a:t>
            </a:r>
          </a:p>
          <a:p>
            <a:r>
              <a:rPr lang="nl-NL" sz="2700" dirty="0" err="1"/>
              <a:t>Therefore</a:t>
            </a:r>
            <a:r>
              <a:rPr lang="nl-NL" sz="2700" dirty="0"/>
              <a:t>, all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also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models, e.g.,</a:t>
            </a:r>
          </a:p>
          <a:p>
            <a:pPr lvl="1"/>
            <a:r>
              <a:rPr lang="nl-NL" sz="2400" dirty="0" err="1"/>
              <a:t>t-test</a:t>
            </a:r>
            <a:endParaRPr lang="nl-NL" sz="2400" dirty="0"/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 </a:t>
            </a:r>
            <a:r>
              <a:rPr lang="nl-NL" sz="2700" dirty="0" err="1"/>
              <a:t>for</a:t>
            </a:r>
            <a:r>
              <a:rPr lang="nl-NL" sz="2700" dirty="0"/>
              <a:t> </a:t>
            </a:r>
            <a:r>
              <a:rPr lang="nl-NL" sz="2700" dirty="0" err="1"/>
              <a:t>multilevel</a:t>
            </a:r>
            <a:r>
              <a:rPr lang="nl-NL" sz="2700" dirty="0"/>
              <a:t> or </a:t>
            </a:r>
            <a:r>
              <a:rPr lang="nl-NL" sz="2700" dirty="0" err="1"/>
              <a:t>longitudinal</a:t>
            </a:r>
            <a:r>
              <a:rPr lang="nl-NL" sz="2700" dirty="0"/>
              <a:t> data (i.e., </a:t>
            </a:r>
            <a:r>
              <a:rPr lang="nl-NL" sz="2700" dirty="0" err="1"/>
              <a:t>GLMMs</a:t>
            </a:r>
            <a:r>
              <a:rPr lang="nl-NL" sz="2700" dirty="0"/>
              <a:t>, or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mixed-</a:t>
            </a:r>
            <a:r>
              <a:rPr lang="nl-NL" sz="2700" dirty="0" err="1"/>
              <a:t>effects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)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Variables in the model:</a:t>
            </a:r>
          </a:p>
          <a:p>
            <a:pPr marL="0" indent="0">
              <a:buNone/>
            </a:pPr>
            <a:endParaRPr lang="nl-NL" sz="5000" b="1" dirty="0"/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endParaRPr lang="nl-NL" sz="2400" dirty="0">
              <a:solidFill>
                <a:prstClr val="black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/>
              </a:p>
              <a:p>
                <a:r>
                  <a:rPr lang="nl-NL" sz="2400" dirty="0" err="1"/>
                  <a:t>Dependent</a:t>
                </a:r>
                <a:r>
                  <a:rPr lang="nl-NL" sz="2400" dirty="0"/>
                  <a:t>:</a:t>
                </a:r>
              </a:p>
              <a:p>
                <a:pPr lvl="1"/>
                <a:r>
                  <a:rPr lang="nl-NL" sz="2100" dirty="0"/>
                  <a:t>GPA in 10th </a:t>
                </a:r>
                <a:r>
                  <a:rPr lang="nl-NL" sz="2100" dirty="0" err="1"/>
                  <a:t>grade</a:t>
                </a:r>
                <a:endParaRPr lang="nl-NL" sz="2100" dirty="0"/>
              </a:p>
              <a:p>
                <a:r>
                  <a:rPr lang="nl-NL" sz="2400" dirty="0"/>
                  <a:t>Independent:</a:t>
                </a:r>
              </a:p>
              <a:p>
                <a:pPr lvl="1"/>
                <a:r>
                  <a:rPr lang="nl-NL" sz="2100" dirty="0" err="1"/>
                  <a:t>ethnicity</a:t>
                </a:r>
                <a:r>
                  <a:rPr lang="nl-NL" sz="2100" dirty="0"/>
                  <a:t> (</a:t>
                </a:r>
                <a:r>
                  <a:rPr lang="en-US" sz="2100" dirty="0"/>
                  <a:t>0=ethnic minority; 1=ethnic majority</a:t>
                </a:r>
                <a:r>
                  <a:rPr lang="nl-NL" sz="2100" dirty="0"/>
                  <a:t>)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=0.4646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400" dirty="0"/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700" dirty="0"/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/>
              </a:p>
              <a:p>
                <a:pPr marL="685800" lvl="2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  <a:endParaRPr lang="en-US" sz="6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</a:rPr>
                  <a:t> (</a:t>
                </a:r>
                <a:r>
                  <a:rPr lang="nl-NL" sz="2000" dirty="0"/>
                  <a:t>R</a:t>
                </a:r>
                <a:r>
                  <a:rPr lang="nl-NL" sz="2000" baseline="30000" dirty="0"/>
                  <a:t>2</a:t>
                </a:r>
                <a:r>
                  <a:rPr lang="nl-NL" sz="2000" dirty="0">
                    <a:solidFill>
                      <a:prstClr val="black"/>
                    </a:solidFill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or 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wh</a:t>
                </a:r>
                <a:r>
                  <a:rPr lang="en-US" sz="2000" dirty="0"/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is now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 rotWithShape="1">
                <a:blip r:embed="rId3"/>
                <a:stretch>
                  <a:fillRect r="-149" b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</a:rPr>
                  <a:t> grade</a:t>
                </a:r>
                <a:endParaRPr lang="nl-NL" sz="21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</a:rPr>
                  <a:t>Regression estimates are still a vector of partial regression coefficients, need matrix algebra  and optimization to compute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endParaRPr lang="nl-NL" sz="19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</a:rPr>
                  <a:t> 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l-NL" dirty="0"/>
              <a:t>Dr. Zsuzsa Bakk &amp; Dr Mathilde Verdam </a:t>
            </a:r>
          </a:p>
          <a:p>
            <a:pPr>
              <a:buNone/>
            </a:pPr>
            <a:r>
              <a:rPr lang="nl-NL" dirty="0" err="1"/>
              <a:t>Methodology</a:t>
            </a:r>
            <a:r>
              <a:rPr lang="nl-NL" dirty="0"/>
              <a:t> and </a:t>
            </a:r>
            <a:r>
              <a:rPr lang="nl-NL" dirty="0" err="1"/>
              <a:t>Statistics</a:t>
            </a:r>
            <a:r>
              <a:rPr lang="nl-NL" dirty="0"/>
              <a:t> Unit</a:t>
            </a:r>
          </a:p>
          <a:p>
            <a:pPr>
              <a:buNone/>
            </a:pPr>
            <a:r>
              <a:rPr lang="nl-NL" dirty="0"/>
              <a:t>Leiden </a:t>
            </a:r>
            <a:r>
              <a:rPr lang="nl-NL" dirty="0" err="1"/>
              <a:t>University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>
                <a:hlinkClick r:id="rId2"/>
              </a:rPr>
              <a:t>z.bakk@fsw.leidenuniv.nl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A course </a:t>
            </a:r>
            <a:r>
              <a:rPr lang="nl-NL" dirty="0" err="1"/>
              <a:t>overview</a:t>
            </a:r>
            <a:r>
              <a:rPr lang="nl-NL" dirty="0"/>
              <a:t> has been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‘Contents` &gt; ‘Course </a:t>
            </a:r>
            <a:r>
              <a:rPr lang="nl-NL" dirty="0" err="1"/>
              <a:t>Overview</a:t>
            </a:r>
            <a:r>
              <a:rPr lang="nl-NL" dirty="0"/>
              <a:t>’ on </a:t>
            </a:r>
            <a:r>
              <a:rPr lang="nl-NL" dirty="0" err="1"/>
              <a:t>Brightspace</a:t>
            </a:r>
            <a:r>
              <a:rPr lang="nl-NL" dirty="0"/>
              <a:t>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07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To fit a SEM in 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dataset,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Raw</a:t>
            </a:r>
            <a:r>
              <a:rPr lang="nl-NL" dirty="0"/>
              <a:t> data,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 (most </a:t>
            </a:r>
            <a:r>
              <a:rPr lang="nl-NL" dirty="0" err="1"/>
              <a:t>often</a:t>
            </a:r>
            <a:r>
              <a:rPr lang="nl-NL" dirty="0"/>
              <a:t> the case in </a:t>
            </a:r>
            <a:r>
              <a:rPr lang="nl-NL" dirty="0" err="1"/>
              <a:t>practice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Covariance</a:t>
            </a:r>
            <a:r>
              <a:rPr lang="nl-NL" dirty="0"/>
              <a:t> or </a:t>
            </a:r>
            <a:r>
              <a:rPr lang="nl-NL" dirty="0" err="1"/>
              <a:t>correlation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the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model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string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parameters (</a:t>
            </a:r>
            <a:r>
              <a:rPr lang="nl-NL" dirty="0" err="1"/>
              <a:t>associations</a:t>
            </a:r>
            <a:r>
              <a:rPr lang="nl-NL" dirty="0"/>
              <a:t>) are </a:t>
            </a:r>
            <a:r>
              <a:rPr lang="nl-NL" dirty="0" err="1"/>
              <a:t>restricted</a:t>
            </a:r>
            <a:r>
              <a:rPr lang="nl-NL" dirty="0"/>
              <a:t> (e.g., </a:t>
            </a:r>
            <a:r>
              <a:rPr lang="nl-NL" dirty="0" err="1"/>
              <a:t>to</a:t>
            </a:r>
            <a:r>
              <a:rPr lang="nl-NL" dirty="0"/>
              <a:t> a constant like 1 or 0, 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equality</a:t>
            </a:r>
            <a:r>
              <a:rPr lang="nl-NL" dirty="0"/>
              <a:t>) or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 model syntax</a:t>
            </a:r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6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908182" y="3717032"/>
            <a:ext cx="4128314" cy="31683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1843" y="300914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Q: How do we </a:t>
            </a:r>
            <a:r>
              <a:rPr lang="nl-NL" sz="2200" dirty="0" err="1"/>
              <a:t>specify</a:t>
            </a:r>
            <a:r>
              <a:rPr lang="nl-NL" sz="2200" dirty="0"/>
              <a:t> these </a:t>
            </a:r>
            <a:r>
              <a:rPr lang="nl-NL" sz="2200" dirty="0" err="1"/>
              <a:t>models</a:t>
            </a:r>
            <a:r>
              <a:rPr lang="nl-NL" sz="2200" dirty="0"/>
              <a:t> in </a:t>
            </a:r>
            <a:r>
              <a:rPr lang="nl-NL" sz="2200" dirty="0" err="1"/>
              <a:t>lavaan</a:t>
            </a:r>
            <a:r>
              <a:rPr lang="nl-NL" sz="2200" dirty="0"/>
              <a:t> syntax?</a:t>
            </a:r>
          </a:p>
        </p:txBody>
      </p:sp>
      <p:sp>
        <p:nvSpPr>
          <p:cNvPr id="11" name="Rechthoek 3"/>
          <p:cNvSpPr/>
          <p:nvPr/>
        </p:nvSpPr>
        <p:spPr>
          <a:xfrm>
            <a:off x="5364088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2" name="Rechthoek 4"/>
          <p:cNvSpPr/>
          <p:nvPr/>
        </p:nvSpPr>
        <p:spPr>
          <a:xfrm>
            <a:off x="6300192" y="4046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3" name="Rechthoek 5"/>
          <p:cNvSpPr/>
          <p:nvPr/>
        </p:nvSpPr>
        <p:spPr>
          <a:xfrm>
            <a:off x="1331640" y="393903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6"/>
          <p:cNvSpPr/>
          <p:nvPr/>
        </p:nvSpPr>
        <p:spPr>
          <a:xfrm>
            <a:off x="3995936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7"/>
          <p:cNvSpPr/>
          <p:nvPr/>
        </p:nvSpPr>
        <p:spPr>
          <a:xfrm>
            <a:off x="2627784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1520" y="4044357"/>
            <a:ext cx="4520076" cy="27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0750" t="17344" r="19760" b="65399"/>
          <a:stretch/>
        </p:blipFill>
        <p:spPr bwMode="auto">
          <a:xfrm>
            <a:off x="611560" y="1576960"/>
            <a:ext cx="7884368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time!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2.4.1</a:t>
            </a:r>
          </a:p>
          <a:p>
            <a:r>
              <a:rPr lang="en-US" dirty="0"/>
              <a:t>get PDF from Brightspace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Exercise 2.1:</a:t>
            </a:r>
          </a:p>
          <a:p>
            <a:r>
              <a:rPr lang="en-US" dirty="0"/>
              <a:t>Get Exercises_week_1.pdf from Brightspace</a:t>
            </a:r>
          </a:p>
          <a:p>
            <a:r>
              <a:rPr lang="en-US" dirty="0"/>
              <a:t>These are adjusted version of the exercises in the </a:t>
            </a:r>
            <a:r>
              <a:rPr lang="en-US" dirty="0" err="1"/>
              <a:t>Beaujean</a:t>
            </a:r>
            <a:r>
              <a:rPr lang="en-US" dirty="0"/>
              <a:t> book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Fitted</a:t>
            </a:r>
            <a:r>
              <a:rPr lang="nl-NL" dirty="0"/>
              <a:t>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or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 err="1"/>
              <a:t>That</a:t>
            </a:r>
            <a:r>
              <a:rPr lang="nl-NL" dirty="0"/>
              <a:t> is,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means, and </a:t>
            </a:r>
            <a:r>
              <a:rPr lang="nl-NL" dirty="0" err="1"/>
              <a:t>skewness</a:t>
            </a:r>
            <a:r>
              <a:rPr lang="nl-NL" dirty="0"/>
              <a:t> &amp; </a:t>
            </a:r>
            <a:r>
              <a:rPr lang="nl-NL" dirty="0" err="1"/>
              <a:t>kurtosis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involved</a:t>
            </a:r>
            <a:r>
              <a:rPr lang="nl-NL" dirty="0"/>
              <a:t> in SEM (</a:t>
            </a:r>
            <a:r>
              <a:rPr lang="nl-NL" dirty="0" err="1"/>
              <a:t>discussed</a:t>
            </a:r>
            <a:r>
              <a:rPr lang="nl-NL" dirty="0"/>
              <a:t> later in course)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With SEM, we </a:t>
                </a:r>
                <a:r>
                  <a:rPr lang="nl-NL" dirty="0" err="1"/>
                  <a:t>obtain</a:t>
                </a:r>
                <a:r>
                  <a:rPr lang="nl-NL" dirty="0"/>
                  <a:t> a </a:t>
                </a:r>
                <a:r>
                  <a:rPr lang="nl-NL" dirty="0" err="1"/>
                  <a:t>fitted</a:t>
                </a:r>
                <a:r>
                  <a:rPr lang="nl-NL" dirty="0"/>
                  <a:t> model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minimizes</a:t>
                </a:r>
                <a:r>
                  <a:rPr lang="nl-NL" dirty="0"/>
                  <a:t> the </a:t>
                </a:r>
                <a:r>
                  <a:rPr lang="nl-NL" dirty="0" err="1"/>
                  <a:t>difference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sample matrix of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 err="1"/>
                  <a:t>population</a:t>
                </a:r>
                <a:r>
                  <a:rPr lang="nl-NL" dirty="0"/>
                  <a:t> matrix of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addition</a:t>
                </a:r>
                <a:r>
                  <a:rPr lang="nl-NL" dirty="0"/>
                  <a:t>, we </a:t>
                </a:r>
                <a:r>
                  <a:rPr lang="nl-NL" dirty="0" err="1"/>
                  <a:t>try</a:t>
                </a:r>
                <a:r>
                  <a:rPr lang="nl-NL" dirty="0"/>
                  <a:t> to keep the model </a:t>
                </a:r>
                <a:r>
                  <a:rPr lang="nl-NL" dirty="0" err="1"/>
                  <a:t>parsimoneous</a:t>
                </a:r>
                <a:r>
                  <a:rPr lang="nl-NL" dirty="0"/>
                  <a:t> </a:t>
                </a:r>
                <a:r>
                  <a:rPr lang="nl-NL" dirty="0" err="1"/>
                  <a:t>through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restrictions</a:t>
                </a:r>
                <a:r>
                  <a:rPr lang="nl-NL" dirty="0"/>
                  <a:t> (i.e., </a:t>
                </a:r>
                <a:r>
                  <a:rPr lang="nl-NL" dirty="0" err="1"/>
                  <a:t>specifying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model)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r>
                  <a:rPr lang="nl-NL" dirty="0"/>
                  <a:t> are </a:t>
                </a:r>
                <a:r>
                  <a:rPr lang="nl-NL" dirty="0" err="1"/>
                  <a:t>estimated</a:t>
                </a:r>
                <a:endParaRPr lang="nl-NL" dirty="0"/>
              </a:p>
              <a:p>
                <a:r>
                  <a:rPr lang="nl-NL" dirty="0"/>
                  <a:t>These </a:t>
                </a:r>
                <a:r>
                  <a:rPr lang="nl-NL" dirty="0" err="1"/>
                  <a:t>covariance</a:t>
                </a:r>
                <a:r>
                  <a:rPr lang="nl-NL" dirty="0"/>
                  <a:t> matrices </a:t>
                </a:r>
                <a:r>
                  <a:rPr lang="nl-NL" dirty="0" err="1"/>
                  <a:t>contain</a:t>
                </a:r>
                <a:r>
                  <a:rPr lang="nl-NL" dirty="0"/>
                  <a:t> all (co)</a:t>
                </a:r>
                <a:r>
                  <a:rPr lang="nl-NL" dirty="0" err="1"/>
                  <a:t>variances</a:t>
                </a:r>
                <a:r>
                  <a:rPr lang="nl-NL" dirty="0"/>
                  <a:t> of the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</a:t>
                </a:r>
                <a:r>
                  <a:rPr lang="nl-NL" dirty="0" err="1"/>
                  <a:t>the</a:t>
                </a:r>
                <a:r>
                  <a:rPr lang="nl-NL" dirty="0"/>
                  <a:t> model. </a:t>
                </a:r>
                <a:r>
                  <a:rPr lang="nl-NL" dirty="0" err="1"/>
                  <a:t>Note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are </a:t>
                </a:r>
                <a:r>
                  <a:rPr lang="nl-NL" dirty="0" err="1"/>
                  <a:t>always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r>
                  <a:rPr lang="nl-NL" dirty="0"/>
                  <a:t>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x,y</a:t>
                </a:r>
                <a:r>
                  <a:rPr lang="nl-NL" dirty="0"/>
                  <a:t>)=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y,x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have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variables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diagonal</a:t>
                </a:r>
                <a:r>
                  <a:rPr lang="nl-NL" dirty="0"/>
                  <a:t>. I.e.,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x,x</a:t>
                </a:r>
                <a:r>
                  <a:rPr lang="nl-NL" dirty="0"/>
                  <a:t>) = var(x)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2"/>
                <a:stretch>
                  <a:fillRect l="-374" t="-1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/>
                  <a:t>Variables in the model: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Observed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:r>
                  <a:rPr lang="nl-NL" sz="2600" b="1" dirty="0"/>
                  <a:t>S</a:t>
                </a:r>
                <a:r>
                  <a:rPr lang="nl-NL" sz="2600" dirty="0"/>
                  <a:t>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Once</a:t>
                </a:r>
                <a:r>
                  <a:rPr lang="nl-NL" sz="2600" dirty="0"/>
                  <a:t> the model is </a:t>
                </a:r>
                <a:r>
                  <a:rPr lang="nl-NL" sz="2600" dirty="0" err="1"/>
                  <a:t>estimated</a:t>
                </a:r>
                <a:r>
                  <a:rPr lang="nl-NL" sz="2600" dirty="0"/>
                  <a:t>, the model-</a:t>
                </a:r>
                <a:r>
                  <a:rPr lang="nl-NL" sz="2600" dirty="0" err="1"/>
                  <a:t>implied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can </a:t>
                </a:r>
                <a:r>
                  <a:rPr lang="nl-NL" sz="2600" dirty="0" err="1"/>
                  <a:t>be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calculated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using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path</a:t>
                </a:r>
                <a:r>
                  <a:rPr lang="nl-NL" sz="2600" dirty="0"/>
                  <a:t> analysis, or </a:t>
                </a:r>
                <a:r>
                  <a:rPr lang="nl-NL" sz="2600" dirty="0" err="1"/>
                  <a:t>equivalently</a:t>
                </a:r>
                <a:r>
                  <a:rPr lang="nl-NL" sz="2600" dirty="0"/>
                  <a:t>, matrix algebra</a:t>
                </a:r>
              </a:p>
              <a:p>
                <a:endParaRPr lang="nl-NL" sz="26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9" t="-1221" b="-82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Path analysis:</a:t>
            </a:r>
            <a:endParaRPr lang="nl-NL" dirty="0"/>
          </a:p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and 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Find</a:t>
            </a:r>
            <a:r>
              <a:rPr lang="nl-NL" dirty="0"/>
              <a:t> all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</a:t>
            </a:r>
          </a:p>
          <a:p>
            <a:pPr lvl="1"/>
            <a:r>
              <a:rPr lang="nl-NL" dirty="0" err="1"/>
              <a:t>Multiply</a:t>
            </a:r>
            <a:r>
              <a:rPr lang="nl-NL" dirty="0"/>
              <a:t> all parameter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along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Y, </a:t>
            </a:r>
            <a:r>
              <a:rPr lang="nl-NL" dirty="0" err="1"/>
              <a:t>but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No loops: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endParaRPr lang="nl-NL" dirty="0"/>
          </a:p>
          <a:p>
            <a:pPr lvl="2"/>
            <a:r>
              <a:rPr lang="nl-NL" dirty="0"/>
              <a:t>May switch forward/backward </a:t>
            </a:r>
            <a:r>
              <a:rPr lang="nl-NL" dirty="0" err="1"/>
              <a:t>direction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2"/>
            <a:r>
              <a:rPr lang="nl-NL" dirty="0"/>
              <a:t>May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double-headed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1"/>
            <a:r>
              <a:rPr lang="nl-NL" dirty="0" err="1"/>
              <a:t>Summing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obtained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Variances</a:t>
            </a:r>
            <a:r>
              <a:rPr lang="nl-NL" dirty="0"/>
              <a:t> of variables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exogenous</a:t>
            </a:r>
            <a:r>
              <a:rPr lang="nl-NL" dirty="0"/>
              <a:t> variables,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sample </a:t>
            </a:r>
            <a:r>
              <a:rPr lang="nl-NL" dirty="0" err="1"/>
              <a:t>variances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are </a:t>
            </a:r>
            <a:r>
              <a:rPr lang="nl-NL" dirty="0" err="1"/>
              <a:t>given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endogenous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computed</a:t>
            </a:r>
            <a:r>
              <a:rPr lang="nl-NL" dirty="0"/>
              <a:t> like </a:t>
            </a:r>
            <a:r>
              <a:rPr lang="nl-NL" dirty="0" err="1"/>
              <a:t>covariances</a:t>
            </a:r>
            <a:r>
              <a:rPr lang="nl-NL" dirty="0"/>
              <a:t> (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Model:				</a:t>
            </a:r>
            <a:r>
              <a:rPr kumimoji="0" lang="nl-NL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estimates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537248" y="2708920"/>
            <a:ext cx="3228800" cy="28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251520" y="2466502"/>
            <a:ext cx="4913308" cy="377081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499992" y="6052646"/>
            <a:ext cx="356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b="1" dirty="0"/>
              <a:t>model-</a:t>
            </a:r>
            <a:r>
              <a:rPr lang="nl-NL" sz="2000" b="1" dirty="0" err="1"/>
              <a:t>implied</a:t>
            </a:r>
            <a:r>
              <a:rPr lang="nl-NL" sz="2000" b="1" dirty="0"/>
              <a:t> </a:t>
            </a:r>
            <a:r>
              <a:rPr lang="nl-NL" sz="2000" b="1" dirty="0" err="1"/>
              <a:t>cov</a:t>
            </a:r>
            <a:r>
              <a:rPr lang="nl-NL" sz="2000" b="1" dirty="0"/>
              <a:t>(SES, </a:t>
            </a:r>
            <a:r>
              <a:rPr lang="nl-NL" sz="2000" b="1" dirty="0" err="1"/>
              <a:t>grade</a:t>
            </a:r>
            <a:r>
              <a:rPr lang="nl-NL" sz="2000" b="1" dirty="0"/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2" cstate="print"/>
          <a:srcRect l="9879" t="6233" r="10371" b="3581"/>
          <a:stretch>
            <a:fillRect/>
          </a:stretch>
        </p:blipFill>
        <p:spPr bwMode="auto">
          <a:xfrm>
            <a:off x="3950254" y="1772815"/>
            <a:ext cx="4942226" cy="37930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6660232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grade</a:t>
            </a:r>
            <a:r>
              <a:rPr lang="nl-NL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</a:t>
            </a:r>
            <a:r>
              <a:rPr lang="nl-NL" dirty="0"/>
              <a:t> </a:t>
            </a:r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General </a:t>
            </a:r>
            <a:r>
              <a:rPr lang="nl-NL" dirty="0" err="1"/>
              <a:t>administrative</a:t>
            </a:r>
            <a:r>
              <a:rPr lang="nl-NL" dirty="0"/>
              <a:t> stuff</a:t>
            </a:r>
          </a:p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SEM</a:t>
            </a:r>
          </a:p>
          <a:p>
            <a:pPr lvl="1"/>
            <a:r>
              <a:rPr lang="en-US" dirty="0"/>
              <a:t>Latent variable models introduced next week</a:t>
            </a:r>
            <a:endParaRPr lang="nl-NL" dirty="0"/>
          </a:p>
          <a:p>
            <a:r>
              <a:rPr lang="nl-NL" dirty="0" err="1"/>
              <a:t>Selected</a:t>
            </a:r>
            <a:r>
              <a:rPr lang="nl-NL" dirty="0"/>
              <a:t> topics (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2 of </a:t>
            </a:r>
            <a:r>
              <a:rPr lang="nl-NL" dirty="0" err="1"/>
              <a:t>Beaujean</a:t>
            </a:r>
            <a:r>
              <a:rPr lang="nl-NL" dirty="0"/>
              <a:t>)</a:t>
            </a:r>
          </a:p>
          <a:p>
            <a:pPr lvl="1"/>
            <a:r>
              <a:rPr lang="en-US" dirty="0"/>
              <a:t>From familiar regression models to SEM</a:t>
            </a:r>
            <a:endParaRPr lang="nl-NL" dirty="0"/>
          </a:p>
          <a:p>
            <a:pPr lvl="1"/>
            <a:r>
              <a:rPr lang="en-US" dirty="0"/>
              <a:t>Path models</a:t>
            </a:r>
          </a:p>
          <a:p>
            <a:pPr lvl="1"/>
            <a:r>
              <a:rPr lang="en-US" dirty="0"/>
              <a:t>Covariance matrices</a:t>
            </a:r>
            <a:endParaRPr lang="nl-NL" dirty="0"/>
          </a:p>
          <a:p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1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model-</a:t>
            </a:r>
            <a:r>
              <a:rPr lang="nl-NL" sz="2000" dirty="0" err="1"/>
              <a:t>implied</a:t>
            </a:r>
            <a:r>
              <a:rPr lang="nl-NL" sz="2000" dirty="0"/>
              <a:t> </a:t>
            </a:r>
            <a:r>
              <a:rPr lang="nl-NL" sz="2000" dirty="0" err="1"/>
              <a:t>cov</a:t>
            </a:r>
            <a:r>
              <a:rPr lang="nl-NL" sz="2000" dirty="0"/>
              <a:t>(</a:t>
            </a:r>
            <a:r>
              <a:rPr lang="nl-NL" sz="2000" dirty="0" err="1"/>
              <a:t>SES,grade</a:t>
            </a:r>
            <a:r>
              <a:rPr lang="nl-NL" sz="2000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.254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4.496 * .074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.007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4.147 * .074 =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0.3115514</a:t>
            </a:r>
            <a:endParaRPr lang="en-US" sz="2000" b="1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nl-NL" sz="20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872299" y="3838065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4"/>
          <p:cNvSpPr txBox="1"/>
          <p:nvPr/>
        </p:nvSpPr>
        <p:spPr>
          <a:xfrm>
            <a:off x="4398107" y="249704"/>
            <a:ext cx="439248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Beaujean’s</a:t>
            </a:r>
            <a:r>
              <a:rPr lang="nl-NL" sz="2000" dirty="0"/>
              <a:t> </a:t>
            </a:r>
            <a:r>
              <a:rPr lang="nl-NL" sz="2000" dirty="0" err="1"/>
              <a:t>examples</a:t>
            </a:r>
            <a:r>
              <a:rPr lang="nl-NL" sz="2000" dirty="0"/>
              <a:t> in </a:t>
            </a:r>
            <a:r>
              <a:rPr lang="nl-NL" sz="2000" dirty="0" err="1"/>
              <a:t>section</a:t>
            </a:r>
            <a:r>
              <a:rPr lang="nl-NL" sz="2000" dirty="0"/>
              <a:t> 2.1.3 </a:t>
            </a:r>
            <a:r>
              <a:rPr lang="nl-NL" sz="2000" dirty="0" err="1"/>
              <a:t>seem</a:t>
            </a:r>
            <a:r>
              <a:rPr lang="nl-NL" sz="2000" dirty="0"/>
              <a:t> more </a:t>
            </a:r>
            <a:r>
              <a:rPr lang="nl-NL" sz="2000" dirty="0" err="1"/>
              <a:t>simple</a:t>
            </a:r>
            <a:r>
              <a:rPr lang="nl-NL" sz="2000" dirty="0"/>
              <a:t>, </a:t>
            </a:r>
            <a:r>
              <a:rPr lang="nl-NL" sz="2000" dirty="0" err="1"/>
              <a:t>because</a:t>
            </a:r>
            <a:r>
              <a:rPr lang="nl-NL" sz="2000" dirty="0"/>
              <a:t> he </a:t>
            </a:r>
            <a:r>
              <a:rPr lang="nl-NL" sz="2000" dirty="0" err="1"/>
              <a:t>uses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standardized</a:t>
            </a:r>
            <a:r>
              <a:rPr lang="nl-NL" sz="2000" dirty="0"/>
              <a:t> </a:t>
            </a:r>
            <a:r>
              <a:rPr lang="nl-NL" sz="2000" dirty="0" err="1"/>
              <a:t>soluttion</a:t>
            </a:r>
            <a:r>
              <a:rPr lang="nl-NL" sz="2000" dirty="0"/>
              <a:t>. </a:t>
            </a:r>
            <a:r>
              <a:rPr lang="nl-NL" sz="2000" dirty="0" err="1"/>
              <a:t>Then</a:t>
            </a:r>
            <a:r>
              <a:rPr lang="nl-NL" sz="2000" dirty="0"/>
              <a:t> all </a:t>
            </a:r>
            <a:r>
              <a:rPr lang="nl-NL" sz="2000" dirty="0" err="1"/>
              <a:t>variances</a:t>
            </a:r>
            <a:r>
              <a:rPr lang="nl-NL" sz="2000" dirty="0"/>
              <a:t> of </a:t>
            </a:r>
            <a:r>
              <a:rPr lang="nl-NL" sz="2000" dirty="0" err="1"/>
              <a:t>exogenous</a:t>
            </a:r>
            <a:r>
              <a:rPr lang="nl-NL" sz="2000" dirty="0"/>
              <a:t> variables </a:t>
            </a:r>
            <a:r>
              <a:rPr lang="nl-NL" sz="2000" dirty="0" err="1"/>
              <a:t>equal</a:t>
            </a:r>
            <a:r>
              <a:rPr lang="nl-NL" sz="2000" dirty="0"/>
              <a:t> 1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omitted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simplifies</a:t>
            </a:r>
            <a:r>
              <a:rPr lang="nl-NL" sz="2000" dirty="0"/>
              <a:t> </a:t>
            </a:r>
            <a:r>
              <a:rPr lang="nl-NL" sz="2000" dirty="0" err="1"/>
              <a:t>calculations</a:t>
            </a:r>
            <a:r>
              <a:rPr lang="nl-NL" sz="20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dirty="0"/>
              <a:t>A SEM is a system of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represent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matrices</a:t>
            </a:r>
          </a:p>
          <a:p>
            <a:pPr lvl="1"/>
            <a:r>
              <a:rPr lang="nl-NL" dirty="0" err="1"/>
              <a:t>Although</a:t>
            </a:r>
            <a:r>
              <a:rPr lang="nl-NL" dirty="0"/>
              <a:t> non-</a:t>
            </a:r>
            <a:r>
              <a:rPr lang="nl-NL" dirty="0" err="1"/>
              <a:t>linear</a:t>
            </a:r>
            <a:r>
              <a:rPr lang="nl-NL" dirty="0"/>
              <a:t> SEM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, but is </a:t>
            </a:r>
            <a:r>
              <a:rPr lang="nl-NL" dirty="0" err="1"/>
              <a:t>outside</a:t>
            </a:r>
            <a:r>
              <a:rPr lang="nl-NL" dirty="0"/>
              <a:t> the scope of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  <a:p>
            <a:r>
              <a:rPr lang="en-US" dirty="0"/>
              <a:t>The tracing rules represent matrix algebra but more tedious/confusing/error prone</a:t>
            </a:r>
          </a:p>
          <a:p>
            <a:r>
              <a:rPr lang="en-US" dirty="0" err="1"/>
              <a:t>Beaujean’s</a:t>
            </a:r>
            <a:r>
              <a:rPr lang="en-US" dirty="0"/>
              <a:t> book hardly involves formulas, and no matrix notation. To get a good understanding of SEM, you need to know about underlying matrices and 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2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 </a:t>
                </a:r>
                <a:r>
                  <a:rPr lang="nl-NL" dirty="0" err="1"/>
                  <a:t>lavaan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(co)</a:t>
                </a:r>
                <a:r>
                  <a:rPr lang="nl-NL" dirty="0" err="1"/>
                  <a:t>variance</a:t>
                </a:r>
                <a:r>
                  <a:rPr lang="nl-NL" dirty="0"/>
                  <a:t> </a:t>
                </a:r>
                <a:r>
                  <a:rPr lang="nl-NL" dirty="0" err="1"/>
                  <a:t>stucture</a:t>
                </a:r>
                <a:r>
                  <a:rPr lang="nl-NL" dirty="0"/>
                  <a:t> of a </a:t>
                </a:r>
                <a:r>
                  <a:rPr lang="nl-NL" dirty="0" err="1"/>
                  <a:t>fitted</a:t>
                </a:r>
                <a:r>
                  <a:rPr lang="nl-NL" dirty="0"/>
                  <a:t> model is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four</a:t>
                </a:r>
                <a:r>
                  <a:rPr lang="nl-NL" dirty="0"/>
                  <a:t> parameter matrices</a:t>
                </a:r>
              </a:p>
              <a:p>
                <a:r>
                  <a:rPr lang="nl-NL" dirty="0"/>
                  <a:t>Matrix algebra </a:t>
                </a:r>
                <a:r>
                  <a:rPr lang="nl-NL" dirty="0" err="1"/>
                  <a:t>gives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(</m:t>
                          </m:r>
                          <m:r>
                            <a:rPr lang="en-US" b="1" i="0">
                              <a:latin typeface="Cambria Math"/>
                            </a:rPr>
                            <m:t>𝐈</m:t>
                          </m:r>
                          <m:r>
                            <a:rPr lang="en-US" b="1" i="0">
                              <a:latin typeface="Cambria Math"/>
                            </a:rPr>
                            <m:t>−</m:t>
                          </m:r>
                          <m:r>
                            <a:rPr lang="en-US" b="1" i="0">
                              <a:latin typeface="Cambria Math"/>
                            </a:rPr>
                            <m:t>𝛃</m:t>
                          </m:r>
                          <m:r>
                            <a:rPr lang="en-US" b="1" i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𝚲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𝚯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dirty="0" err="1"/>
                  <a:t>Today</a:t>
                </a:r>
                <a:r>
                  <a:rPr lang="nl-NL" dirty="0"/>
                  <a:t>,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models</a:t>
                </a:r>
                <a:r>
                  <a:rPr lang="nl-NL" dirty="0"/>
                  <a:t> </a:t>
                </a:r>
                <a:r>
                  <a:rPr lang="nl-NL" dirty="0" err="1"/>
                  <a:t>assume</a:t>
                </a:r>
                <a:r>
                  <a:rPr lang="nl-NL" dirty="0"/>
                  <a:t> no </a:t>
                </a:r>
                <a:r>
                  <a:rPr lang="nl-NL" dirty="0" err="1"/>
                  <a:t>measurement</a:t>
                </a:r>
                <a:r>
                  <a:rPr lang="nl-NL" dirty="0"/>
                  <a:t> error,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identity</a:t>
                </a:r>
                <a:r>
                  <a:rPr lang="nl-NL" dirty="0"/>
                  <a:t> matrix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zeros</a:t>
                </a:r>
                <a:r>
                  <a:rPr lang="nl-NL" dirty="0"/>
                  <a:t>. </a:t>
                </a:r>
                <a:r>
                  <a:rPr lang="nl-NL" dirty="0" err="1"/>
                  <a:t>Thus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formula</a:t>
                </a:r>
                <a:r>
                  <a:rPr lang="nl-NL" dirty="0"/>
                  <a:t> </a:t>
                </a:r>
                <a:r>
                  <a:rPr lang="nl-NL" dirty="0" err="1"/>
                  <a:t>simplifies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:</a:t>
                </a:r>
                <a:endParaRPr lang="en-US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𝐈</m:t>
                          </m:r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𝛃</m:t>
                          </m:r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𝟏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1">
                <a:blip r:embed="rId2"/>
                <a:stretch>
                  <a:fillRect l="-449" t="-1160" r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nl-NL" dirty="0"/>
                  <a:t>Let </a:t>
                </a:r>
                <a:r>
                  <a:rPr lang="nl-NL" i="1" dirty="0"/>
                  <a:t>p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the model</a:t>
                </a:r>
              </a:p>
              <a:p>
                <a:r>
                  <a:rPr lang="en-US" dirty="0"/>
                  <a:t>If we have observed variables only: 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/>
                  <a:t>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coefficients</a:t>
                </a:r>
                <a:r>
                  <a:rPr lang="nl-NL" dirty="0"/>
                  <a:t>, </a:t>
                </a:r>
                <a:r>
                  <a:rPr lang="nl-NL" dirty="0" err="1"/>
                  <a:t>relating</a:t>
                </a:r>
                <a:r>
                  <a:rPr lang="nl-NL" dirty="0"/>
                  <a:t> predictor to </a:t>
                </a:r>
                <a:r>
                  <a:rPr lang="nl-NL" dirty="0" err="1"/>
                  <a:t>criterion</a:t>
                </a:r>
                <a:r>
                  <a:rPr lang="nl-NL" dirty="0"/>
                  <a:t> variables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single-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non-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:pPr lvl="2"/>
                <a:r>
                  <a:rPr lang="en-US" dirty="0"/>
                  <a:t>The columns reflect the variables as predictors, the rows reflect the variables as responses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nl-NL" dirty="0"/>
                  <a:t> 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(co)</a:t>
                </a:r>
                <a:r>
                  <a:rPr lang="nl-NL" dirty="0" err="1"/>
                  <a:t>variances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explained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equations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double 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undirected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describe</a:t>
                </a:r>
                <a:r>
                  <a:rPr lang="nl-NL" dirty="0"/>
                  <a:t> the </a:t>
                </a:r>
                <a:r>
                  <a:rPr lang="nl-NL" b="1" dirty="0" err="1"/>
                  <a:t>structural</a:t>
                </a:r>
                <a:r>
                  <a:rPr lang="nl-NL" dirty="0"/>
                  <a:t> model</a:t>
                </a:r>
              </a:p>
              <a:p>
                <a:r>
                  <a:rPr lang="nl-NL" dirty="0" err="1"/>
                  <a:t>Often</a:t>
                </a:r>
                <a:r>
                  <a:rPr lang="nl-NL" dirty="0"/>
                  <a:t>, SEM models </a:t>
                </a:r>
                <a:r>
                  <a:rPr lang="nl-NL" dirty="0" err="1"/>
                  <a:t>also</a:t>
                </a:r>
                <a:r>
                  <a:rPr lang="nl-NL" dirty="0"/>
                  <a:t> </a:t>
                </a:r>
                <a:r>
                  <a:rPr lang="nl-NL" dirty="0" err="1"/>
                  <a:t>involve</a:t>
                </a:r>
                <a:r>
                  <a:rPr lang="nl-NL" dirty="0"/>
                  <a:t> a </a:t>
                </a:r>
                <a:r>
                  <a:rPr lang="nl-NL" b="1" dirty="0" err="1"/>
                  <a:t>measurement</a:t>
                </a:r>
                <a:r>
                  <a:rPr lang="nl-NL" b="1" dirty="0"/>
                  <a:t> </a:t>
                </a:r>
                <a:r>
                  <a:rPr lang="nl-NL" dirty="0"/>
                  <a:t>model (</a:t>
                </a:r>
                <a:r>
                  <a:rPr lang="nl-NL" dirty="0" err="1"/>
                  <a:t>described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>
                    <a:latin typeface="Calibri"/>
                  </a:rPr>
                  <a:t> , </a:t>
                </a:r>
                <a:r>
                  <a:rPr lang="en-US" dirty="0">
                    <a:latin typeface="Calibri"/>
                  </a:rPr>
                  <a:t>which will be </a:t>
                </a:r>
                <a:r>
                  <a:rPr lang="nl-NL" dirty="0" err="1"/>
                  <a:t>introduced</a:t>
                </a:r>
                <a:r>
                  <a:rPr lang="nl-NL" dirty="0"/>
                  <a:t> next week)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224" t="-1685" r="-1571" b="-2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427984" y="1772816"/>
            <a:ext cx="4536504" cy="34816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1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components of SEMs are distinguished: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structural model</a:t>
            </a:r>
            <a:r>
              <a:rPr lang="en-US" dirty="0"/>
              <a:t> contains </a:t>
            </a:r>
            <a:r>
              <a:rPr lang="en-US" i="1" dirty="0"/>
              <a:t>causal</a:t>
            </a:r>
            <a:r>
              <a:rPr lang="en-US" dirty="0"/>
              <a:t> regression relationships between endogenous and exogenous variables</a:t>
            </a:r>
          </a:p>
          <a:p>
            <a:pPr lvl="2"/>
            <a:r>
              <a:rPr lang="en-US" dirty="0"/>
              <a:t>path models (without measurement errors) can be viewed as SEMs that contain only the structural model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measurement model</a:t>
            </a:r>
            <a:r>
              <a:rPr lang="en-US" dirty="0"/>
              <a:t> contains the associations between latent variables and their indicators</a:t>
            </a:r>
          </a:p>
          <a:p>
            <a:pPr lvl="2"/>
            <a:r>
              <a:rPr lang="en-US" dirty="0"/>
              <a:t>confirmatory factor analysis models contain only the measurement part</a:t>
            </a:r>
          </a:p>
          <a:p>
            <a:pPr lvl="2"/>
            <a:r>
              <a:rPr lang="en-US" dirty="0"/>
              <a:t>starts next week, not this week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:r>
                  <a:rPr lang="nl-NL" sz="2900" dirty="0"/>
                  <a:t>Model-</a:t>
                </a:r>
                <a:r>
                  <a:rPr lang="nl-NL" sz="2900" dirty="0" err="1"/>
                  <a:t>implied</a:t>
                </a:r>
                <a:r>
                  <a:rPr lang="nl-NL" sz="2900" dirty="0"/>
                  <a:t> </a:t>
                </a:r>
                <a:r>
                  <a:rPr lang="nl-NL" sz="2900" dirty="0" err="1"/>
                  <a:t>covariance</a:t>
                </a:r>
                <a:r>
                  <a:rPr lang="nl-NL" sz="29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: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88" t="60388" r="79684" b="6250"/>
          <a:stretch>
            <a:fillRect/>
          </a:stretch>
        </p:blipFill>
        <p:spPr bwMode="auto">
          <a:xfrm>
            <a:off x="5580112" y="2228383"/>
            <a:ext cx="2523927" cy="264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Model:				Parameter </a:t>
                </a:r>
                <a:r>
                  <a:rPr lang="nl-NL" dirty="0" err="1"/>
                  <a:t>estimates</a:t>
                </a:r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441" y="5145701"/>
            <a:ext cx="3309447" cy="159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Which model fits data best (i.e., approximates sample </a:t>
            </a:r>
            <a:r>
              <a:rPr lang="en-US" sz="2000" dirty="0" err="1"/>
              <a:t>covariances</a:t>
            </a:r>
            <a:r>
              <a:rPr lang="en-US" sz="2000" dirty="0"/>
              <a:t> best)?</a:t>
            </a:r>
          </a:p>
          <a:p>
            <a:pPr marL="0" indent="0">
              <a:buNone/>
            </a:pPr>
            <a:r>
              <a:rPr lang="en-US" sz="2000" dirty="0"/>
              <a:t>Which is most parsimonious (i.e., estimates lowest number of population parameters)?</a:t>
            </a:r>
            <a:endParaRPr lang="nl-NL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 l="744" t="69687" r="72137" b="17516"/>
          <a:stretch>
            <a:fillRect/>
          </a:stretch>
        </p:blipFill>
        <p:spPr bwMode="auto">
          <a:xfrm>
            <a:off x="4121582" y="1734589"/>
            <a:ext cx="4032448" cy="10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373778" y="1734589"/>
            <a:ext cx="2261991" cy="17360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4441" y="3605437"/>
            <a:ext cx="2500664" cy="15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4147460" y="3522852"/>
            <a:ext cx="4040850" cy="111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21292" y="415453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121292" y="241272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  <a:blipFill rotWithShape="1">
                <a:blip r:embed="rId7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73320" y="5013176"/>
            <a:ext cx="881386" cy="50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/>
              <a:t>S</a:t>
            </a:r>
            <a:r>
              <a:rPr lang="nl-NL" sz="260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  <a:blipFill rotWithShape="1">
                <a:blip r:embed="rId8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4190934" y="5465925"/>
            <a:ext cx="3909458" cy="10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21292" y="6145614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4" grpId="0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 of exogenous variables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96248"/>
              </p:ext>
            </p:extLst>
          </p:nvPr>
        </p:nvGraphicFramePr>
        <p:xfrm>
          <a:off x="683568" y="1772816"/>
          <a:ext cx="7776864" cy="42674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9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Week</a:t>
                      </a:r>
                      <a:endParaRPr lang="nl-NL" sz="1800" b="1" dirty="0"/>
                    </a:p>
                  </a:txBody>
                  <a:tcPr marL="18805" marR="188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Topics, chapters &amp; deadlines</a:t>
                      </a:r>
                      <a:endParaRPr lang="nl-NL" sz="1800" b="1" dirty="0"/>
                    </a:p>
                  </a:txBody>
                  <a:tcPr marL="18805" marR="188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Introduction: SEM or path models with observed variables only</a:t>
                      </a:r>
                      <a:r>
                        <a:rPr lang="nl-NL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(Ch. 2)(ZB)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latent variable models: Confirmatory factor analysis</a:t>
                      </a:r>
                      <a:r>
                        <a:rPr lang="nl-NL" sz="1800" baseline="0" dirty="0">
                          <a:effectLst/>
                        </a:rPr>
                        <a:t> (C</a:t>
                      </a:r>
                      <a:r>
                        <a:rPr lang="en-US" sz="1800" dirty="0">
                          <a:effectLst/>
                        </a:rPr>
                        <a:t>h. 3)(MV)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on Brightspace: Assignment 1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Multiple group analyses: Equality restrictions on model parameters between groups (Ch. 4) (MV)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Latent class analysis (separate articles on Brightspace)(ZB)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Due date: Turn in Assignment 1 (10-12-2022)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on Brightspace: Assignment 2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nl-NL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class</a:t>
                      </a:r>
                      <a:endParaRPr lang="nl-NL" sz="18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Grades and feedback: Assignment 1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10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structure often omitted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structure only</a:t>
                </a:r>
              </a:p>
              <a:p>
                <a:pPr algn="ctr"/>
                <a:r>
                  <a:rPr lang="en-US" sz="1600" dirty="0"/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and mean structure</a:t>
                </a:r>
              </a:p>
              <a:p>
                <a:pPr algn="ctr"/>
                <a:r>
                  <a:rPr lang="en-US" sz="1600" dirty="0"/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(sample)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r>
              <a:rPr lang="en-US" dirty="0"/>
              <a:t>Therefore, a variable that has an error/disturbance term is an endogenous variable</a:t>
            </a:r>
          </a:p>
          <a:p>
            <a:pPr lvl="1"/>
            <a:r>
              <a:rPr lang="en-US" dirty="0"/>
              <a:t>Errors/disturbance terms are always exogenous (have no incoming directional arrows)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l-NL" dirty="0"/>
                  <a:t>Causation is a </a:t>
                </a:r>
                <a:r>
                  <a:rPr lang="nl-NL" dirty="0" err="1"/>
                  <a:t>function</a:t>
                </a:r>
                <a:r>
                  <a:rPr lang="nl-NL" dirty="0"/>
                  <a:t> of the research design, and </a:t>
                </a:r>
                <a:r>
                  <a:rPr lang="nl-NL" dirty="0" err="1"/>
                  <a:t>cannot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determined</a:t>
                </a:r>
                <a:r>
                  <a:rPr lang="nl-NL" dirty="0"/>
                  <a:t> </a:t>
                </a:r>
                <a:r>
                  <a:rPr lang="nl-NL" dirty="0" err="1"/>
                  <a:t>statistically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/>
                  <a:t>Both models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will</a:t>
                </a:r>
                <a:r>
                  <a:rPr lang="nl-NL" dirty="0"/>
                  <a:t> fit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data </a:t>
                </a:r>
                <a:r>
                  <a:rPr lang="nl-NL" dirty="0" err="1"/>
                  <a:t>equally</a:t>
                </a:r>
                <a:r>
                  <a:rPr lang="nl-NL" dirty="0"/>
                  <a:t> well, </a:t>
                </a:r>
                <a:r>
                  <a:rPr lang="nl-NL" dirty="0" err="1"/>
                  <a:t>it</a:t>
                </a:r>
                <a:r>
                  <a:rPr lang="nl-NL" dirty="0"/>
                  <a:t> is up to the researcher to </a:t>
                </a:r>
                <a:r>
                  <a:rPr lang="nl-NL" dirty="0" err="1"/>
                  <a:t>decide</a:t>
                </a:r>
                <a:r>
                  <a:rPr lang="nl-NL" dirty="0"/>
                  <a:t> on the </a:t>
                </a:r>
                <a:r>
                  <a:rPr lang="nl-NL" dirty="0" err="1"/>
                  <a:t>direction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arrows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In </a:t>
                </a:r>
                <a:r>
                  <a:rPr lang="nl-NL" dirty="0" err="1"/>
                  <a:t>the</a:t>
                </a:r>
                <a:r>
                  <a:rPr lang="nl-NL" dirty="0"/>
                  <a:t> SEM model, </a:t>
                </a:r>
                <a:r>
                  <a:rPr lang="nl-NL" dirty="0" err="1"/>
                  <a:t>it</a:t>
                </a:r>
                <a:r>
                  <a:rPr lang="nl-NL" dirty="0"/>
                  <a:t> is </a:t>
                </a:r>
                <a:r>
                  <a:rPr lang="nl-NL" dirty="0" err="1"/>
                  <a:t>merely</a:t>
                </a:r>
                <a:r>
                  <a:rPr lang="nl-NL" dirty="0"/>
                  <a:t> a matter of </a:t>
                </a:r>
                <a:r>
                  <a:rPr lang="nl-NL" dirty="0" err="1"/>
                  <a:t>scaling</a:t>
                </a:r>
                <a:r>
                  <a:rPr lang="nl-NL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2"/>
                <a:stretch>
                  <a:fillRect l="-75" t="-1954" r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c,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response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predictor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predictor variables</a:t>
            </a:r>
          </a:p>
          <a:p>
            <a:pPr lvl="1"/>
            <a:r>
              <a:rPr lang="en-US" dirty="0"/>
              <a:t>Note that the intercept is always 1, so cannot in- or decrease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estimates</a:t>
            </a:r>
            <a:r>
              <a:rPr lang="nl-NL" dirty="0"/>
              <a:t> (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en-US" dirty="0"/>
              <a:t>Unstandardized: Interpret like regression coefficients</a:t>
            </a:r>
          </a:p>
          <a:p>
            <a:pPr lvl="2"/>
            <a:r>
              <a:rPr lang="en-US" dirty="0"/>
              <a:t>Expected increase in Y if X increases by 1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: </a:t>
            </a:r>
            <a:r>
              <a:rPr lang="nl-NL" dirty="0" err="1"/>
              <a:t>Interpret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pPr lvl="2"/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SDs</a:t>
            </a:r>
            <a:r>
              <a:rPr lang="nl-NL" dirty="0"/>
              <a:t> of Y </a:t>
            </a:r>
            <a:r>
              <a:rPr lang="nl-NL" dirty="0" err="1"/>
              <a:t>if</a:t>
            </a:r>
            <a:r>
              <a:rPr lang="nl-NL" dirty="0"/>
              <a:t> X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 SD</a:t>
            </a:r>
          </a:p>
          <a:p>
            <a:pPr lvl="2"/>
            <a:r>
              <a:rPr lang="nl-NL" dirty="0"/>
              <a:t>0: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-1: perfect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1: perfect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endParaRPr lang="nl-NL" dirty="0"/>
          </a:p>
          <a:p>
            <a:pPr lvl="2"/>
            <a:r>
              <a:rPr lang="nl-NL" dirty="0" err="1"/>
              <a:t>squared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= prop. of </a:t>
            </a:r>
            <a:r>
              <a:rPr lang="nl-NL" dirty="0" err="1"/>
              <a:t>variance</a:t>
            </a:r>
            <a:r>
              <a:rPr lang="nl-NL" dirty="0"/>
              <a:t> in Y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 (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363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25177" t="26203" r="24460" b="8829"/>
          <a:stretch>
            <a:fillRect/>
          </a:stretch>
        </p:blipFill>
        <p:spPr bwMode="auto">
          <a:xfrm>
            <a:off x="4679504" y="3429000"/>
            <a:ext cx="446449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</a:t>
            </a:r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nl-NL" sz="2800" dirty="0" err="1"/>
              <a:t>How</a:t>
            </a:r>
            <a:r>
              <a:rPr lang="nl-NL" sz="2800" dirty="0"/>
              <a:t> do we </a:t>
            </a:r>
            <a:r>
              <a:rPr lang="nl-NL" sz="2800" dirty="0" err="1"/>
              <a:t>write</a:t>
            </a:r>
            <a:r>
              <a:rPr lang="nl-NL" sz="2800" dirty="0"/>
              <a:t> the model </a:t>
            </a:r>
            <a:r>
              <a:rPr lang="nl-NL" sz="2800" dirty="0" err="1"/>
              <a:t>below</a:t>
            </a:r>
            <a:r>
              <a:rPr lang="nl-NL" sz="2800" dirty="0"/>
              <a:t> in </a:t>
            </a:r>
            <a:r>
              <a:rPr lang="nl-NL" sz="2800" dirty="0" err="1"/>
              <a:t>lavaan</a:t>
            </a:r>
            <a:r>
              <a:rPr lang="nl-NL" sz="2800" dirty="0"/>
              <a:t> </a:t>
            </a:r>
            <a:r>
              <a:rPr lang="nl-NL" sz="2800" dirty="0" err="1"/>
              <a:t>syntax</a:t>
            </a:r>
            <a:r>
              <a:rPr lang="nl-NL" sz="2800" dirty="0"/>
              <a:t>?</a:t>
            </a:r>
          </a:p>
          <a:p>
            <a:pPr marL="514350" indent="-514350">
              <a:buAutoNum type="arabicParenR"/>
            </a:pPr>
            <a:r>
              <a:rPr lang="nl-NL" sz="2800" dirty="0"/>
              <a:t>How </a:t>
            </a:r>
            <a:r>
              <a:rPr lang="nl-NL" sz="2800" dirty="0" err="1"/>
              <a:t>can</a:t>
            </a:r>
            <a:r>
              <a:rPr lang="nl-NL" sz="2800" dirty="0"/>
              <a:t> we label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refer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indirect effect </a:t>
            </a:r>
            <a:r>
              <a:rPr lang="nl-NL" sz="2800" dirty="0" err="1"/>
              <a:t>from</a:t>
            </a:r>
            <a:r>
              <a:rPr lang="nl-NL" sz="2800" dirty="0"/>
              <a:t> A on D via C in </a:t>
            </a:r>
            <a:r>
              <a:rPr lang="nl-NL" sz="2800" dirty="0" err="1"/>
              <a:t>lavaan</a:t>
            </a:r>
            <a:r>
              <a:rPr lang="nl-NL" sz="2800" dirty="0"/>
              <a:t> syntax?</a:t>
            </a:r>
          </a:p>
          <a:p>
            <a:pPr marL="514350" indent="-514350">
              <a:buAutoNum type="arabicParenR"/>
            </a:pPr>
            <a:r>
              <a:rPr lang="en-US" sz="2800" dirty="0"/>
              <a:t>What do the beta and psi matrices for this model look like?</a:t>
            </a: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</p:txBody>
      </p:sp>
      <p:sp>
        <p:nvSpPr>
          <p:cNvPr id="5" name="Tekstvak 4"/>
          <p:cNvSpPr txBox="1"/>
          <p:nvPr/>
        </p:nvSpPr>
        <p:spPr>
          <a:xfrm>
            <a:off x="36004" y="4874384"/>
            <a:ext cx="51120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</a:t>
            </a:r>
            <a:r>
              <a:rPr lang="nl-NL" sz="2000" dirty="0"/>
              <a:t> </a:t>
            </a:r>
            <a:r>
              <a:rPr lang="nl-NL" sz="2000" dirty="0" err="1"/>
              <a:t>often</a:t>
            </a:r>
            <a:r>
              <a:rPr lang="nl-NL" sz="2000" dirty="0"/>
              <a:t> labels </a:t>
            </a:r>
            <a:r>
              <a:rPr lang="nl-NL" sz="2000" dirty="0" err="1"/>
              <a:t>paths</a:t>
            </a:r>
            <a:r>
              <a:rPr lang="nl-NL" sz="2000" dirty="0"/>
              <a:t> in </a:t>
            </a:r>
            <a:r>
              <a:rPr lang="nl-NL" sz="2000" dirty="0" err="1"/>
              <a:t>lavaan</a:t>
            </a:r>
            <a:r>
              <a:rPr lang="nl-NL" sz="2000" dirty="0"/>
              <a:t> syntax, but </a:t>
            </a:r>
            <a:r>
              <a:rPr lang="nl-NL" sz="2000" dirty="0" err="1"/>
              <a:t>that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required</a:t>
            </a:r>
            <a:r>
              <a:rPr lang="nl-NL" sz="2000" dirty="0"/>
              <a:t> - I never do </a:t>
            </a:r>
            <a:r>
              <a:rPr lang="nl-NL" sz="2000" dirty="0" err="1"/>
              <a:t>it</a:t>
            </a:r>
            <a:r>
              <a:rPr lang="nl-NL" sz="2000" dirty="0"/>
              <a:t>, </a:t>
            </a:r>
            <a:r>
              <a:rPr lang="nl-NL" sz="2000" dirty="0" err="1"/>
              <a:t>unless</a:t>
            </a:r>
            <a:r>
              <a:rPr lang="nl-NL" sz="2000" dirty="0"/>
              <a:t> </a:t>
            </a:r>
            <a:r>
              <a:rPr lang="nl-NL" sz="2000" dirty="0" err="1"/>
              <a:t>there</a:t>
            </a:r>
            <a:r>
              <a:rPr lang="nl-NL" sz="2000" dirty="0"/>
              <a:t> are indirect </a:t>
            </a:r>
            <a:r>
              <a:rPr lang="nl-NL" sz="2000" dirty="0" err="1"/>
              <a:t>effects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 want to </a:t>
            </a:r>
            <a:r>
              <a:rPr lang="nl-NL" sz="2000" dirty="0" err="1"/>
              <a:t>explicitly</a:t>
            </a:r>
            <a:r>
              <a:rPr lang="nl-NL" sz="2000" dirty="0"/>
              <a:t> </a:t>
            </a:r>
            <a:r>
              <a:rPr lang="nl-NL" sz="2000" dirty="0" err="1"/>
              <a:t>define</a:t>
            </a:r>
            <a:r>
              <a:rPr lang="nl-NL" sz="2000" dirty="0"/>
              <a:t> in the model. It does </a:t>
            </a:r>
            <a:r>
              <a:rPr lang="nl-NL" sz="2000" dirty="0" err="1"/>
              <a:t>not</a:t>
            </a:r>
            <a:r>
              <a:rPr lang="nl-NL" sz="2000" dirty="0"/>
              <a:t> make a </a:t>
            </a:r>
            <a:r>
              <a:rPr lang="nl-NL" sz="2000" dirty="0" err="1"/>
              <a:t>difference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estimated</a:t>
            </a:r>
            <a:r>
              <a:rPr lang="nl-NL" sz="2000" dirty="0"/>
              <a:t> parameters </a:t>
            </a:r>
            <a:r>
              <a:rPr lang="nl-NL" sz="2000" dirty="0" err="1"/>
              <a:t>and</a:t>
            </a:r>
            <a:r>
              <a:rPr lang="nl-NL" sz="2000" dirty="0"/>
              <a:t>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Exercises 2.2 and 2.3 (see PDF on Brightspace)</a:t>
            </a:r>
          </a:p>
          <a:p>
            <a:r>
              <a:rPr lang="en-US" dirty="0"/>
              <a:t>See Example-2.4.1.pdf on Brightspace for instructions on extracting beta and psi matrices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5628"/>
              </p:ext>
            </p:extLst>
          </p:nvPr>
        </p:nvGraphicFramePr>
        <p:xfrm>
          <a:off x="755576" y="1772816"/>
          <a:ext cx="7488832" cy="45966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5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Week</a:t>
                      </a:r>
                      <a:endParaRPr lang="nl-N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05" marR="188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Topics, chapters &amp; deadlines</a:t>
                      </a:r>
                      <a:endParaRPr lang="nl-N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05" marR="188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Item response theory models: Similarities and differences between IRT and SEM/CFA</a:t>
                      </a:r>
                      <a:r>
                        <a:rPr lang="nl-NL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(Ch. 6)(ZB)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Due date: Turn in Assignment 2 (05-01-2023)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on Brightspace: Assignment 3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52-1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class: Christmas &amp; New Years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Hierarchical latent variable models: Multiple layers of latent variables</a:t>
                      </a:r>
                      <a:r>
                        <a:rPr lang="nl-NL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(Ch. 9)(MV)</a:t>
                      </a:r>
                      <a:endParaRPr lang="nl-NL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Grades and feedback: Assignment 2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Missing data, sample size, miscellaneous topics</a:t>
                      </a:r>
                      <a:r>
                        <a:rPr lang="nl-NL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(Ch. 7, Ch. </a:t>
                      </a:r>
                      <a:r>
                        <a:rPr lang="en-US" sz="1800">
                          <a:effectLst/>
                        </a:rPr>
                        <a:t>8)(ZB)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5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31-01-23 Due date: Assignment 3</a:t>
                      </a:r>
                      <a:endParaRPr lang="nl-NL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31" marR="3563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course grade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Final grade determined by the weighted average: </a:t>
            </a:r>
          </a:p>
          <a:p>
            <a:pPr lvl="1"/>
            <a:r>
              <a:rPr lang="en-US" dirty="0"/>
              <a:t>First and second assignment: structured (each 25%)</a:t>
            </a:r>
          </a:p>
          <a:p>
            <a:pPr lvl="2"/>
            <a:r>
              <a:rPr lang="en-US" dirty="0"/>
              <a:t>Fitting SEMs / LVMs to data</a:t>
            </a:r>
          </a:p>
          <a:p>
            <a:pPr lvl="2"/>
            <a:r>
              <a:rPr lang="en-US" dirty="0"/>
              <a:t>Interpreting results</a:t>
            </a:r>
          </a:p>
          <a:p>
            <a:pPr lvl="2"/>
            <a:r>
              <a:rPr lang="en-US" dirty="0"/>
              <a:t>Theoretical / insight questions</a:t>
            </a:r>
          </a:p>
          <a:p>
            <a:pPr lvl="1"/>
            <a:r>
              <a:rPr lang="en-US" dirty="0"/>
              <a:t>Third assignment: much less structured (50%)</a:t>
            </a:r>
          </a:p>
          <a:p>
            <a:pPr lvl="2"/>
            <a:r>
              <a:rPr lang="en-US" dirty="0"/>
              <a:t>Choose SEM or LVM analysis to perform on dataset of own choosing</a:t>
            </a:r>
          </a:p>
          <a:p>
            <a:pPr lvl="3"/>
            <a:r>
              <a:rPr lang="en-US" dirty="0"/>
              <a:t>analysis should be advanced (e.g., multigroup analysis, LC/IRT model with covariates, hierarchical CFA, CFA and LCA combined, etc.)</a:t>
            </a:r>
          </a:p>
          <a:p>
            <a:pPr lvl="3"/>
            <a:r>
              <a:rPr lang="en-US" dirty="0"/>
              <a:t>Report should be written according to APA standards (introduction, method, results, discussion), with report focusing on </a:t>
            </a:r>
          </a:p>
          <a:p>
            <a:pPr lvl="4"/>
            <a:r>
              <a:rPr lang="en-US" dirty="0"/>
              <a:t>Selecting an appropriate method for answering a substantial research question</a:t>
            </a:r>
          </a:p>
          <a:p>
            <a:pPr lvl="4"/>
            <a:r>
              <a:rPr lang="en-US" dirty="0"/>
              <a:t>Performing and describing the LVM analysis</a:t>
            </a:r>
          </a:p>
          <a:p>
            <a:pPr lvl="4"/>
            <a:r>
              <a:rPr lang="en-US" dirty="0"/>
              <a:t>Providing a correct and substantial interpretation of the results</a:t>
            </a:r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2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Matrix algebra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, </a:t>
            </a:r>
            <a:r>
              <a:rPr lang="nl-NL" dirty="0" err="1"/>
              <a:t>diagonal</a:t>
            </a:r>
            <a:r>
              <a:rPr lang="nl-NL" dirty="0"/>
              <a:t>, inverse</a:t>
            </a:r>
          </a:p>
          <a:p>
            <a:r>
              <a:rPr lang="nl-NL" dirty="0" err="1"/>
              <a:t>Programming</a:t>
            </a:r>
            <a:r>
              <a:rPr lang="nl-NL" dirty="0"/>
              <a:t>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Book(s):</a:t>
            </a:r>
          </a:p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Good as a starting guide, not an </a:t>
            </a:r>
            <a:r>
              <a:rPr lang="en-US" dirty="0" err="1"/>
              <a:t>authorative</a:t>
            </a:r>
            <a:r>
              <a:rPr lang="en-US" dirty="0"/>
              <a:t> standard</a:t>
            </a:r>
          </a:p>
          <a:p>
            <a:r>
              <a:rPr lang="en-US" dirty="0"/>
              <a:t>Kaplan, D. (2009). </a:t>
            </a:r>
            <a:r>
              <a:rPr lang="en-US" i="1" dirty="0"/>
              <a:t>Structural Equation Modeling: Foundations and Extensions.</a:t>
            </a:r>
          </a:p>
          <a:p>
            <a:pPr lvl="1"/>
            <a:r>
              <a:rPr lang="en-US" dirty="0" err="1"/>
              <a:t>Authorative</a:t>
            </a:r>
            <a:r>
              <a:rPr lang="en-US" dirty="0"/>
              <a:t> standard. But more technical and not focused on specific software, so less practical.</a:t>
            </a:r>
          </a:p>
          <a:p>
            <a:pPr marL="0" indent="0">
              <a:buNone/>
            </a:pPr>
            <a:r>
              <a:rPr lang="en-US" dirty="0"/>
              <a:t>Brightspace materials: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slides</a:t>
            </a:r>
          </a:p>
          <a:p>
            <a:r>
              <a:rPr lang="en-US" dirty="0"/>
              <a:t>Markdown files for examples and exercises</a:t>
            </a: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advised</a:t>
            </a:r>
            <a:r>
              <a:rPr lang="nl-NL" dirty="0"/>
              <a:t> to copy and run R code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in </a:t>
            </a:r>
            <a:r>
              <a:rPr lang="nl-NL" dirty="0" err="1"/>
              <a:t>Beaujean</a:t>
            </a:r>
            <a:r>
              <a:rPr lang="nl-NL" dirty="0"/>
              <a:t> </a:t>
            </a:r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Brightspace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</a:t>
            </a:r>
            <a:r>
              <a:rPr lang="nl-NL" dirty="0" err="1"/>
              <a:t>step-by-step</a:t>
            </a:r>
            <a:r>
              <a:rPr lang="nl-NL" dirty="0"/>
              <a:t> </a:t>
            </a:r>
            <a:r>
              <a:rPr lang="nl-NL" dirty="0" err="1"/>
              <a:t>guide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perform</a:t>
            </a:r>
            <a:r>
              <a:rPr lang="nl-NL" dirty="0"/>
              <a:t> analyses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starter </a:t>
            </a:r>
            <a:r>
              <a:rPr lang="nl-NL" dirty="0" err="1"/>
              <a:t>for</a:t>
            </a:r>
            <a:r>
              <a:rPr lang="nl-NL" dirty="0"/>
              <a:t> making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make a </a:t>
            </a:r>
            <a:r>
              <a:rPr lang="nl-NL" dirty="0" err="1"/>
              <a:t>mistake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get </a:t>
            </a:r>
            <a:r>
              <a:rPr lang="nl-NL" dirty="0" err="1"/>
              <a:t>an</a:t>
            </a:r>
            <a:r>
              <a:rPr lang="nl-NL" dirty="0"/>
              <a:t> error or </a:t>
            </a:r>
            <a:r>
              <a:rPr lang="nl-NL" dirty="0" err="1"/>
              <a:t>warning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A LOT! (But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decipher</a:t>
            </a:r>
            <a:r>
              <a:rPr lang="nl-NL" dirty="0"/>
              <a:t>!</a:t>
            </a:r>
            <a:r>
              <a:rPr lang="nl-NL" b="1" dirty="0"/>
              <a:t> </a:t>
            </a:r>
            <a:r>
              <a:rPr lang="nl-NL" b="1" u="sng" dirty="0"/>
              <a:t>Just </a:t>
            </a:r>
            <a:r>
              <a:rPr lang="nl-NL" b="1" u="sng" dirty="0" err="1"/>
              <a:t>remember</a:t>
            </a:r>
            <a:r>
              <a:rPr lang="nl-NL" b="1" u="sng" dirty="0"/>
              <a:t>: red = </a:t>
            </a:r>
            <a:r>
              <a:rPr lang="nl-NL" b="1" u="sng" dirty="0" err="1"/>
              <a:t>good</a:t>
            </a:r>
            <a:r>
              <a:rPr lang="nl-NL" b="1" u="sng" dirty="0"/>
              <a:t>!) 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3314</Words>
  <Application>Microsoft Office PowerPoint</Application>
  <PresentationFormat>On-screen Show (4:3)</PresentationFormat>
  <Paragraphs>487</Paragraphs>
  <Slides>47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Cambria Math</vt:lpstr>
      <vt:lpstr>Tw Cen MT</vt:lpstr>
      <vt:lpstr>Wingdings</vt:lpstr>
      <vt:lpstr>Wingdings 2</vt:lpstr>
      <vt:lpstr>Median</vt:lpstr>
      <vt:lpstr>Vergelijking</vt:lpstr>
      <vt:lpstr>Latent variable models</vt:lpstr>
      <vt:lpstr>PowerPoint Presentation</vt:lpstr>
      <vt:lpstr>Class outline</vt:lpstr>
      <vt:lpstr>Course schedule</vt:lpstr>
      <vt:lpstr>Course schedule</vt:lpstr>
      <vt:lpstr>Final course grade</vt:lpstr>
      <vt:lpstr>Course prerequisites</vt:lpstr>
      <vt:lpstr>Course materials</vt:lpstr>
      <vt:lpstr>Book examples</vt:lpstr>
      <vt:lpstr>LVM class structure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PowerPoint Presentation</vt:lpstr>
      <vt:lpstr>Computation time!</vt:lpstr>
      <vt:lpstr>Structural Equation Modeling</vt:lpstr>
      <vt:lpstr>Structural Equation Modeling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Structural and measurement model</vt:lpstr>
      <vt:lpstr>Model-implied (co)variances</vt:lpstr>
      <vt:lpstr>Model-implied (co)variances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Lavaan model syntax</vt:lpstr>
      <vt:lpstr>Lavaan syntax exercise</vt:lpstr>
      <vt:lpstr>Homework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Bakk, Z. (Zsuzsa)</cp:lastModifiedBy>
  <cp:revision>100</cp:revision>
  <cp:lastPrinted>2019-11-15T14:00:00Z</cp:lastPrinted>
  <dcterms:created xsi:type="dcterms:W3CDTF">2016-11-16T16:51:00Z</dcterms:created>
  <dcterms:modified xsi:type="dcterms:W3CDTF">2022-11-16T13:05:24Z</dcterms:modified>
</cp:coreProperties>
</file>