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3"/>
  </p:notesMasterIdLst>
  <p:handoutMasterIdLst>
    <p:handoutMasterId r:id="rId44"/>
  </p:handoutMasterIdLst>
  <p:sldIdLst>
    <p:sldId id="257" r:id="rId2"/>
    <p:sldId id="262" r:id="rId3"/>
    <p:sldId id="263" r:id="rId4"/>
    <p:sldId id="264" r:id="rId5"/>
    <p:sldId id="266" r:id="rId6"/>
    <p:sldId id="267" r:id="rId7"/>
    <p:sldId id="268" r:id="rId8"/>
    <p:sldId id="269" r:id="rId9"/>
    <p:sldId id="270" r:id="rId10"/>
    <p:sldId id="315" r:id="rId11"/>
    <p:sldId id="272" r:id="rId12"/>
    <p:sldId id="273" r:id="rId13"/>
    <p:sldId id="316" r:id="rId14"/>
    <p:sldId id="329" r:id="rId15"/>
    <p:sldId id="330" r:id="rId16"/>
    <p:sldId id="332" r:id="rId17"/>
    <p:sldId id="302" r:id="rId18"/>
    <p:sldId id="275" r:id="rId19"/>
    <p:sldId id="276" r:id="rId20"/>
    <p:sldId id="277" r:id="rId21"/>
    <p:sldId id="278" r:id="rId22"/>
    <p:sldId id="280" r:id="rId23"/>
    <p:sldId id="309" r:id="rId24"/>
    <p:sldId id="306" r:id="rId25"/>
    <p:sldId id="318" r:id="rId26"/>
    <p:sldId id="320" r:id="rId27"/>
    <p:sldId id="319" r:id="rId28"/>
    <p:sldId id="322" r:id="rId29"/>
    <p:sldId id="321" r:id="rId30"/>
    <p:sldId id="307" r:id="rId31"/>
    <p:sldId id="305" r:id="rId32"/>
    <p:sldId id="310" r:id="rId33"/>
    <p:sldId id="328" r:id="rId34"/>
    <p:sldId id="327" r:id="rId35"/>
    <p:sldId id="290" r:id="rId36"/>
    <p:sldId id="291" r:id="rId37"/>
    <p:sldId id="292" r:id="rId38"/>
    <p:sldId id="293" r:id="rId39"/>
    <p:sldId id="334" r:id="rId40"/>
    <p:sldId id="333" r:id="rId41"/>
    <p:sldId id="303" r:id="rId42"/>
  </p:sldIdLst>
  <p:sldSz cx="9144000" cy="6858000" type="screen4x3"/>
  <p:notesSz cx="7099300" cy="102346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819" autoAdjust="0"/>
  </p:normalViewPr>
  <p:slideViewPr>
    <p:cSldViewPr>
      <p:cViewPr varScale="1">
        <p:scale>
          <a:sx n="67" d="100"/>
          <a:sy n="67" d="100"/>
        </p:scale>
        <p:origin x="126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392F7-B2FD-4F12-BEF1-A6CA43868F28}" type="datetimeFigureOut">
              <a:rPr lang="nl-NL" smtClean="0"/>
              <a:t>12-6-2023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483D0-E9E0-46B9-9118-546F43A6C1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9752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0"/>
          </a:xfrm>
          <a:prstGeom prst="rect">
            <a:avLst/>
          </a:prstGeom>
        </p:spPr>
        <p:txBody>
          <a:bodyPr vert="horz" lIns="95811" tIns="47905" rIns="95811" bIns="47905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0"/>
          </a:xfrm>
          <a:prstGeom prst="rect">
            <a:avLst/>
          </a:prstGeom>
        </p:spPr>
        <p:txBody>
          <a:bodyPr vert="horz" lIns="95811" tIns="47905" rIns="95811" bIns="47905" rtlCol="0"/>
          <a:lstStyle>
            <a:lvl1pPr algn="r">
              <a:defRPr sz="1300"/>
            </a:lvl1pPr>
          </a:lstStyle>
          <a:p>
            <a:fld id="{A3D5429D-9A42-4EDB-BD46-D0A422A7A56A}" type="datetimeFigureOut">
              <a:rPr lang="nl-NL" smtClean="0"/>
              <a:t>12-6-2023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766763"/>
            <a:ext cx="5121275" cy="3840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811" tIns="47905" rIns="95811" bIns="47905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5"/>
          </a:xfrm>
          <a:prstGeom prst="rect">
            <a:avLst/>
          </a:prstGeom>
        </p:spPr>
        <p:txBody>
          <a:bodyPr vert="horz" lIns="95811" tIns="47905" rIns="95811" bIns="4790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0"/>
          </a:xfrm>
          <a:prstGeom prst="rect">
            <a:avLst/>
          </a:prstGeom>
        </p:spPr>
        <p:txBody>
          <a:bodyPr vert="horz" lIns="95811" tIns="47905" rIns="95811" bIns="47905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0"/>
          </a:xfrm>
          <a:prstGeom prst="rect">
            <a:avLst/>
          </a:prstGeom>
        </p:spPr>
        <p:txBody>
          <a:bodyPr vert="horz" lIns="95811" tIns="47905" rIns="95811" bIns="47905" rtlCol="0" anchor="b"/>
          <a:lstStyle>
            <a:lvl1pPr algn="r">
              <a:defRPr sz="1300"/>
            </a:lvl1pPr>
          </a:lstStyle>
          <a:p>
            <a:fld id="{41848D0F-C123-4F06-975E-28BFB80D3FF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052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2936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28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285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5330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728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5189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Psi:</a:t>
            </a:r>
            <a:r>
              <a:rPr lang="en-US" baseline="0" dirty="0"/>
              <a:t> symmetric</a:t>
            </a:r>
          </a:p>
          <a:p>
            <a:r>
              <a:rPr lang="en-US" baseline="0" dirty="0"/>
              <a:t>Beta: non-symmetric. </a:t>
            </a:r>
            <a:r>
              <a:rPr lang="en-US" dirty="0"/>
              <a:t>If A ~ B, then A is on</a:t>
            </a:r>
            <a:r>
              <a:rPr lang="en-US" baseline="0" dirty="0"/>
              <a:t> row, B is on column</a:t>
            </a:r>
            <a:r>
              <a:rPr lang="en-US" dirty="0"/>
              <a:t>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7994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Beta: If A ~ B, A is on row</a:t>
            </a:r>
            <a:r>
              <a:rPr lang="en-US" baseline="0" dirty="0"/>
              <a:t> and B is on column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48D0F-C123-4F06-975E-28BFB80D3FFC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712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03A5334-8E86-408E-A399-410490853928}" type="datetime1">
              <a:rPr lang="nl-NL" smtClean="0"/>
              <a:t>12-6-2023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E1FE-9AFF-429D-9D1D-6C3BB66AD0F7}" type="datetime1">
              <a:rPr lang="nl-NL" smtClean="0"/>
              <a:t>12-6-2023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A3FAA61-3046-442D-8E8D-6492BC60A5F0}" type="datetime1">
              <a:rPr lang="nl-NL" smtClean="0"/>
              <a:t>12-6-2023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E58B-8F6C-43A7-A911-7D8234F55819}" type="datetime1">
              <a:rPr lang="nl-NL" smtClean="0"/>
              <a:t>12-6-2023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E52F-7FA8-44AC-9747-741263BCD65B}" type="datetime1">
              <a:rPr lang="nl-NL" smtClean="0"/>
              <a:t>12-6-2023</a:t>
            </a:fld>
            <a:endParaRPr lang="nl-NL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F8C33D5-4176-4243-A50F-89AB06BF36EC}" type="datetime1">
              <a:rPr lang="nl-NL" smtClean="0"/>
              <a:t>12-6-2023</a:t>
            </a:fld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2245798-79D4-4830-861D-FA49CA45C3E8}" type="datetime1">
              <a:rPr lang="nl-NL" smtClean="0"/>
              <a:t>12-6-2023</a:t>
            </a:fld>
            <a:endParaRPr lang="nl-N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NL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B76F-6730-43C5-87A6-3D7DA7C8DB70}" type="datetime1">
              <a:rPr lang="nl-NL" smtClean="0"/>
              <a:t>12-6-2023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2DC2-97F8-44CE-9BE1-5387DAC42622}" type="datetime1">
              <a:rPr lang="nl-NL" smtClean="0"/>
              <a:t>12-6-2023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5445-981F-4A99-8B32-8D36F324D3C0}" type="datetime1">
              <a:rPr lang="nl-NL" smtClean="0"/>
              <a:t>12-6-2023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D0D7F33-AA17-4443-9D97-3D4560FCB324}" type="datetime1">
              <a:rPr lang="nl-NL" smtClean="0"/>
              <a:t>12-6-2023</a:t>
            </a:fld>
            <a:endParaRPr lang="nl-NL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5402B3B-E493-4206-98BA-2F963B979671}" type="datetime1">
              <a:rPr lang="nl-NL" smtClean="0"/>
              <a:t>12-6-2023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5D35463-CC2B-45F1-84B0-DA22003390A4}" type="slidenum">
              <a:rPr lang="nl-NL" smtClean="0"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7.jpeg"/><Relationship Id="rId7" Type="http://schemas.openxmlformats.org/officeDocument/2006/relationships/image" Target="../media/image2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Latent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models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Session</a:t>
            </a:r>
            <a:r>
              <a:rPr lang="nl-NL" dirty="0"/>
              <a:t> 1 – </a:t>
            </a:r>
            <a:r>
              <a:rPr lang="nl-NL" dirty="0" err="1"/>
              <a:t>Introduction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456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1895" t="10454" r="11731" b="10797"/>
          <a:stretch>
            <a:fillRect/>
          </a:stretch>
        </p:blipFill>
        <p:spPr bwMode="auto">
          <a:xfrm>
            <a:off x="3707904" y="1628799"/>
            <a:ext cx="5292080" cy="310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Model: Multiple </a:t>
            </a:r>
            <a:r>
              <a:rPr lang="nl-NL" dirty="0" err="1"/>
              <a:t>regression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1560" y="1556792"/>
                <a:ext cx="8153400" cy="5069160"/>
              </a:xfrm>
            </p:spPr>
            <p:txBody>
              <a:bodyPr>
                <a:normAutofit fontScale="92500" lnSpcReduction="10000"/>
              </a:bodyPr>
              <a:lstStyle/>
              <a:p>
                <a:pPr lvl="0">
                  <a:buClr>
                    <a:srgbClr val="9B2D1F"/>
                  </a:buClr>
                </a:pPr>
                <a:endParaRPr lang="nl-NL" sz="24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400" dirty="0" err="1">
                    <a:solidFill>
                      <a:prstClr val="black"/>
                    </a:solidFill>
                  </a:rPr>
                  <a:t>Dependent</a:t>
                </a:r>
                <a:r>
                  <a:rPr lang="nl-NL" sz="2400" dirty="0">
                    <a:solidFill>
                      <a:prstClr val="black"/>
                    </a:solidFill>
                  </a:rPr>
                  <a:t>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>
                    <a:solidFill>
                      <a:prstClr val="black"/>
                    </a:solidFill>
                  </a:rPr>
                  <a:t>GPA in 10th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grade</a:t>
                </a:r>
                <a:endParaRPr lang="nl-NL" sz="24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400" dirty="0">
                    <a:solidFill>
                      <a:prstClr val="black"/>
                    </a:solidFill>
                  </a:rPr>
                  <a:t>Independent: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Ethnicity</a:t>
                </a:r>
                <a:r>
                  <a:rPr lang="nl-NL" sz="2100" dirty="0">
                    <a:solidFill>
                      <a:prstClr val="black"/>
                    </a:solidFill>
                  </a:rPr>
                  <a:t>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Homework</a:t>
                </a:r>
                <a:r>
                  <a:rPr lang="nl-NL" sz="2100" dirty="0">
                    <a:solidFill>
                      <a:prstClr val="black"/>
                    </a:solidFill>
                  </a:rPr>
                  <a:t> (8th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grade</a:t>
                </a:r>
                <a:r>
                  <a:rPr lang="nl-NL" sz="2100" dirty="0">
                    <a:solidFill>
                      <a:prstClr val="black"/>
                    </a:solidFill>
                  </a:rPr>
                  <a:t>)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Previous</a:t>
                </a:r>
                <a:r>
                  <a:rPr lang="nl-NL" sz="2100" dirty="0">
                    <a:solidFill>
                      <a:prstClr val="black"/>
                    </a:solidFill>
                  </a:rPr>
                  <a:t>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achievement</a:t>
                </a:r>
                <a:r>
                  <a:rPr lang="nl-NL" sz="2100" dirty="0">
                    <a:solidFill>
                      <a:prstClr val="black"/>
                    </a:solidFill>
                  </a:rPr>
                  <a:t> (8th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grade</a:t>
                </a:r>
                <a:r>
                  <a:rPr lang="nl-NL" sz="2100" dirty="0">
                    <a:solidFill>
                      <a:prstClr val="black"/>
                    </a:solidFill>
                  </a:rPr>
                  <a:t>)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Socio-economic</a:t>
                </a:r>
                <a:r>
                  <a:rPr lang="nl-NL" sz="2100" dirty="0">
                    <a:solidFill>
                      <a:prstClr val="black"/>
                    </a:solidFill>
                  </a:rPr>
                  <a:t> status</a:t>
                </a:r>
                <a:endParaRPr lang="en-US" sz="600" dirty="0">
                  <a:solidFill>
                    <a:prstClr val="black"/>
                  </a:solidFill>
                </a:endParaRPr>
              </a:p>
              <a:p>
                <a:pPr marL="0" indent="0">
                  <a:buClr>
                    <a:srgbClr val="9B2D1F"/>
                  </a:buClr>
                  <a:buNone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en-US" sz="2000" dirty="0">
                    <a:solidFill>
                      <a:prstClr val="black"/>
                    </a:solidFill>
                  </a:rPr>
                  <a:t>Regression estimates are now a vector of partial regression coefficients, need matrix algebra to compute: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𝜷</m:t>
                        </m:r>
                      </m:e>
                    </m:acc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𝑻</m:t>
                            </m:r>
                          </m:sup>
                        </m:sSup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/>
                      </a:rPr>
                      <m:t>𝒚</m:t>
                    </m:r>
                  </m:oMath>
                </a14:m>
                <a:endParaRPr lang="nl-NL" sz="2000" b="1" dirty="0">
                  <a:solidFill>
                    <a:prstClr val="black"/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000" dirty="0" err="1">
                    <a:solidFill>
                      <a:prstClr val="black"/>
                    </a:solidFill>
                  </a:rPr>
                  <a:t>Measure</a:t>
                </a:r>
                <a:r>
                  <a:rPr lang="nl-NL" sz="2000" dirty="0">
                    <a:solidFill>
                      <a:prstClr val="black"/>
                    </a:solidFill>
                  </a:rPr>
                  <a:t> of fit: multiple </a:t>
                </a:r>
                <a:r>
                  <a:rPr lang="nl-NL" sz="2000" dirty="0" err="1">
                    <a:solidFill>
                      <a:prstClr val="black"/>
                    </a:solidFill>
                  </a:rPr>
                  <a:t>correlation</a:t>
                </a:r>
                <a:r>
                  <a:rPr lang="nl-NL" sz="2000" dirty="0">
                    <a:solidFill>
                      <a:prstClr val="black"/>
                    </a:solidFill>
                  </a:rPr>
                  <a:t> (R=.512), or </a:t>
                </a:r>
                <a:r>
                  <a:rPr lang="nl-NL" sz="2000" dirty="0" err="1">
                    <a:solidFill>
                      <a:prstClr val="black"/>
                    </a:solidFill>
                  </a:rPr>
                  <a:t>variance</a:t>
                </a:r>
                <a:r>
                  <a:rPr lang="nl-NL" sz="2000" dirty="0">
                    <a:solidFill>
                      <a:prstClr val="black"/>
                    </a:solidFill>
                  </a:rPr>
                  <a:t> </a:t>
                </a:r>
                <a:r>
                  <a:rPr lang="nl-NL" sz="2000" dirty="0" err="1">
                    <a:solidFill>
                      <a:prstClr val="black"/>
                    </a:solidFill>
                  </a:rPr>
                  <a:t>explained</a:t>
                </a:r>
                <a:r>
                  <a:rPr lang="nl-NL" sz="2000" dirty="0">
                    <a:solidFill>
                      <a:prstClr val="black"/>
                    </a:solidFill>
                  </a:rPr>
                  <a:t> (</a:t>
                </a:r>
                <a:r>
                  <a:rPr lang="nl-NL" sz="2000" dirty="0"/>
                  <a:t>R</a:t>
                </a:r>
                <a:r>
                  <a:rPr lang="nl-NL" sz="2000" baseline="30000" dirty="0"/>
                  <a:t>2</a:t>
                </a:r>
                <a:r>
                  <a:rPr lang="nl-NL" sz="2000" dirty="0">
                    <a:solidFill>
                      <a:prstClr val="black"/>
                    </a:solidFill>
                  </a:rPr>
                  <a:t>=.262)</a:t>
                </a:r>
              </a:p>
              <a:p>
                <a:pPr marL="320040" lvl="1" indent="-320040">
                  <a:spcBef>
                    <a:spcPts val="700"/>
                  </a:spcBef>
                  <a:buClr>
                    <a:srgbClr val="9B2D1F"/>
                  </a:buClr>
                  <a:buSzPct val="60000"/>
                  <a:buFont typeface="Wingdings"/>
                  <a:buChar char=""/>
                </a:pPr>
                <a:r>
                  <a:rPr lang="en-US" sz="2000" dirty="0">
                    <a:solidFill>
                      <a:prstClr val="black"/>
                    </a:solidFill>
                  </a:rPr>
                  <a:t>Measure of (strength of) association: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 or standardized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(</a:t>
                </a:r>
                <a:r>
                  <a:rPr lang="en-US" sz="2000" dirty="0" err="1"/>
                  <a:t>wh</a:t>
                </a:r>
                <a:r>
                  <a:rPr lang="en-US" sz="2000" dirty="0"/>
                  <a:t>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 is now a partial regression coefficient)</a:t>
                </a:r>
              </a:p>
              <a:p>
                <a:pPr marL="0" indent="0">
                  <a:buClr>
                    <a:srgbClr val="9B2D1F"/>
                  </a:buClr>
                  <a:buNone/>
                </a:pPr>
                <a:endParaRPr lang="nl-NL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1560" y="1556792"/>
                <a:ext cx="8153400" cy="5069160"/>
              </a:xfrm>
              <a:blipFill rotWithShape="1">
                <a:blip r:embed="rId3"/>
                <a:stretch>
                  <a:fillRect r="-149" b="-14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441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1895" t="7501" r="11731" b="8829"/>
          <a:stretch>
            <a:fillRect/>
          </a:stretch>
        </p:blipFill>
        <p:spPr bwMode="auto">
          <a:xfrm>
            <a:off x="4014555" y="1556792"/>
            <a:ext cx="5021941" cy="30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Model: SEM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</p:spPr>
            <p:txBody>
              <a:bodyPr>
                <a:normAutofit fontScale="85000" lnSpcReduction="20000"/>
              </a:bodyPr>
              <a:lstStyle/>
              <a:p>
                <a:pPr lvl="0">
                  <a:buClr>
                    <a:srgbClr val="9B2D1F"/>
                  </a:buClr>
                </a:pPr>
                <a:endParaRPr lang="nl-NL" sz="24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400" dirty="0" err="1">
                    <a:solidFill>
                      <a:prstClr val="black"/>
                    </a:solidFill>
                  </a:rPr>
                  <a:t>Endogenous</a:t>
                </a:r>
                <a:r>
                  <a:rPr lang="nl-NL" sz="2400" dirty="0">
                    <a:solidFill>
                      <a:prstClr val="black"/>
                    </a:solidFill>
                  </a:rPr>
                  <a:t> variables: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>
                    <a:solidFill>
                      <a:prstClr val="black"/>
                    </a:solidFill>
                  </a:rPr>
                  <a:t>GPA in 10th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grade</a:t>
                </a:r>
                <a:endParaRPr lang="nl-NL" sz="24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400" dirty="0" err="1">
                    <a:solidFill>
                      <a:prstClr val="black"/>
                    </a:solidFill>
                  </a:rPr>
                  <a:t>Exogenous</a:t>
                </a:r>
                <a:r>
                  <a:rPr lang="nl-NL" sz="2400" dirty="0">
                    <a:solidFill>
                      <a:prstClr val="black"/>
                    </a:solidFill>
                  </a:rPr>
                  <a:t> variables: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Ethnicity</a:t>
                </a:r>
                <a:r>
                  <a:rPr lang="nl-NL" sz="2100" dirty="0">
                    <a:solidFill>
                      <a:prstClr val="black"/>
                    </a:solidFill>
                  </a:rPr>
                  <a:t>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Homework</a:t>
                </a:r>
                <a:r>
                  <a:rPr lang="nl-NL" sz="2100" dirty="0">
                    <a:solidFill>
                      <a:prstClr val="black"/>
                    </a:solidFill>
                  </a:rPr>
                  <a:t> (8th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grade</a:t>
                </a:r>
                <a:r>
                  <a:rPr lang="nl-NL" sz="2100" dirty="0">
                    <a:solidFill>
                      <a:prstClr val="black"/>
                    </a:solidFill>
                  </a:rPr>
                  <a:t>)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Previous</a:t>
                </a:r>
                <a:r>
                  <a:rPr lang="nl-NL" sz="2100" dirty="0">
                    <a:solidFill>
                      <a:prstClr val="black"/>
                    </a:solidFill>
                  </a:rPr>
                  <a:t>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achievement</a:t>
                </a:r>
                <a:r>
                  <a:rPr lang="nl-NL" sz="2100" dirty="0">
                    <a:solidFill>
                      <a:prstClr val="black"/>
                    </a:solidFill>
                  </a:rPr>
                  <a:t> (8th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grade</a:t>
                </a:r>
                <a:r>
                  <a:rPr lang="nl-NL" sz="2100" dirty="0">
                    <a:solidFill>
                      <a:prstClr val="black"/>
                    </a:solidFill>
                  </a:rPr>
                  <a:t>)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Socio-economic</a:t>
                </a:r>
                <a:r>
                  <a:rPr lang="nl-NL" sz="2100" dirty="0">
                    <a:solidFill>
                      <a:prstClr val="black"/>
                    </a:solidFill>
                  </a:rPr>
                  <a:t> status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en-US" sz="2100" dirty="0">
                    <a:solidFill>
                      <a:prstClr val="black"/>
                    </a:solidFill>
                  </a:rPr>
                  <a:t>(disturbance/error/residual) of GPA in 10</a:t>
                </a:r>
                <a:r>
                  <a:rPr lang="en-US" sz="2100" baseline="30000" dirty="0">
                    <a:solidFill>
                      <a:prstClr val="black"/>
                    </a:solidFill>
                  </a:rPr>
                  <a:t>th</a:t>
                </a:r>
                <a:r>
                  <a:rPr lang="en-US" sz="2100" dirty="0">
                    <a:solidFill>
                      <a:prstClr val="black"/>
                    </a:solidFill>
                  </a:rPr>
                  <a:t> grade</a:t>
                </a:r>
                <a:endParaRPr lang="nl-NL" sz="21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endParaRPr lang="nl-NL" sz="2100" dirty="0">
                  <a:solidFill>
                    <a:prstClr val="black"/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en-US" sz="2400" dirty="0">
                    <a:solidFill>
                      <a:prstClr val="black"/>
                    </a:solidFill>
                  </a:rPr>
                  <a:t>Regression estimates are still a vector of partial regression coefficients, need matrix algebra  and optimization to compute</a:t>
                </a:r>
                <a:endParaRPr lang="nl-NL" sz="2400" dirty="0">
                  <a:solidFill>
                    <a:prstClr val="black"/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400" dirty="0" err="1">
                    <a:solidFill>
                      <a:prstClr val="black"/>
                    </a:solidFill>
                  </a:rPr>
                  <a:t>Measure</a:t>
                </a:r>
                <a:r>
                  <a:rPr lang="nl-NL" sz="2400" dirty="0">
                    <a:solidFill>
                      <a:prstClr val="black"/>
                    </a:solidFill>
                  </a:rPr>
                  <a:t> of (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strength</a:t>
                </a:r>
                <a:r>
                  <a:rPr lang="nl-NL" sz="2400" dirty="0">
                    <a:solidFill>
                      <a:prstClr val="black"/>
                    </a:solidFill>
                  </a:rPr>
                  <a:t> of)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associations</a:t>
                </a:r>
                <a:r>
                  <a:rPr lang="nl-NL" sz="2400" dirty="0">
                    <a:solidFill>
                      <a:prstClr val="black"/>
                    </a:solidFill>
                  </a:rPr>
                  <a:t>: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Partial</a:t>
                </a:r>
                <a:r>
                  <a:rPr lang="nl-NL" sz="2400" dirty="0">
                    <a:solidFill>
                      <a:prstClr val="black"/>
                    </a:solidFill>
                  </a:rPr>
                  <a:t>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regression</a:t>
                </a:r>
                <a:r>
                  <a:rPr lang="nl-NL" sz="2400" dirty="0">
                    <a:solidFill>
                      <a:prstClr val="black"/>
                    </a:solidFill>
                  </a:rPr>
                  <a:t>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coefficients</a:t>
                </a:r>
                <a:endParaRPr lang="nl-NL" sz="2400" dirty="0">
                  <a:solidFill>
                    <a:prstClr val="black"/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400" dirty="0">
                    <a:solidFill>
                      <a:prstClr val="black"/>
                    </a:solidFill>
                  </a:rPr>
                  <a:t>Overall model fit: How well are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the</a:t>
                </a:r>
                <a:r>
                  <a:rPr lang="nl-NL" sz="2400" dirty="0">
                    <a:solidFill>
                      <a:prstClr val="black"/>
                    </a:solidFill>
                  </a:rPr>
                  <a:t>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observed</a:t>
                </a:r>
                <a:r>
                  <a:rPr lang="nl-NL" sz="2400" dirty="0">
                    <a:solidFill>
                      <a:prstClr val="black"/>
                    </a:solidFill>
                  </a:rPr>
                  <a:t> variables’ (co)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variances</a:t>
                </a:r>
                <a:r>
                  <a:rPr lang="nl-NL" sz="2400" dirty="0">
                    <a:solidFill>
                      <a:prstClr val="black"/>
                    </a:solidFill>
                  </a:rPr>
                  <a:t>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reproduced</a:t>
                </a:r>
                <a:r>
                  <a:rPr lang="nl-NL" sz="2400" dirty="0">
                    <a:solidFill>
                      <a:prstClr val="black"/>
                    </a:solidFill>
                  </a:rPr>
                  <a:t>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by</a:t>
                </a:r>
                <a:r>
                  <a:rPr lang="nl-NL" sz="2400" dirty="0">
                    <a:solidFill>
                      <a:prstClr val="black"/>
                    </a:solidFill>
                  </a:rPr>
                  <a:t> </a:t>
                </a:r>
                <a:r>
                  <a:rPr lang="nl-NL" sz="2400" dirty="0" err="1">
                    <a:solidFill>
                      <a:prstClr val="black"/>
                    </a:solidFill>
                  </a:rPr>
                  <a:t>the</a:t>
                </a:r>
                <a:r>
                  <a:rPr lang="nl-NL" sz="2400" dirty="0">
                    <a:solidFill>
                      <a:prstClr val="black"/>
                    </a:solidFill>
                  </a:rPr>
                  <a:t> model?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2100" dirty="0" err="1">
                    <a:solidFill>
                      <a:prstClr val="black"/>
                    </a:solidFill>
                  </a:rPr>
                  <a:t>Quantified</a:t>
                </a:r>
                <a:r>
                  <a:rPr lang="nl-NL" sz="2100" dirty="0">
                    <a:solidFill>
                      <a:prstClr val="black"/>
                    </a:solidFill>
                  </a:rPr>
                  <a:t>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by</a:t>
                </a:r>
                <a:r>
                  <a:rPr lang="nl-NL" sz="2100" dirty="0">
                    <a:solidFill>
                      <a:prstClr val="black"/>
                    </a:solidFill>
                  </a:rPr>
                  <a:t>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21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sz="21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nl-NL" sz="2100" dirty="0" err="1">
                    <a:solidFill>
                      <a:prstClr val="black"/>
                    </a:solidFill>
                  </a:rPr>
                  <a:t>value</a:t>
                </a:r>
                <a:r>
                  <a:rPr lang="nl-NL" sz="2100" dirty="0">
                    <a:solidFill>
                      <a:prstClr val="black"/>
                    </a:solidFill>
                  </a:rPr>
                  <a:t> </a:t>
                </a:r>
                <a:r>
                  <a:rPr lang="nl-NL" sz="2100" dirty="0" err="1">
                    <a:solidFill>
                      <a:prstClr val="black"/>
                    </a:solidFill>
                  </a:rPr>
                  <a:t>and</a:t>
                </a:r>
                <a:r>
                  <a:rPr lang="nl-NL" sz="2100" dirty="0">
                    <a:solidFill>
                      <a:prstClr val="black"/>
                    </a:solidFill>
                  </a:rPr>
                  <a:t> model fit indices</a:t>
                </a: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985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3" cstate="print"/>
          <a:srcRect l="9879" t="6233" r="10371" b="3581"/>
          <a:stretch>
            <a:fillRect/>
          </a:stretch>
        </p:blipFill>
        <p:spPr bwMode="auto">
          <a:xfrm>
            <a:off x="4419171" y="1556792"/>
            <a:ext cx="4689333" cy="359891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Model: SEM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</p:spPr>
            <p:txBody>
              <a:bodyPr>
                <a:normAutofit fontScale="92500" lnSpcReduction="20000"/>
              </a:bodyPr>
              <a:lstStyle/>
              <a:p>
                <a:pPr lvl="0">
                  <a:buClr>
                    <a:srgbClr val="9B2D1F"/>
                  </a:buClr>
                </a:pPr>
                <a:endParaRPr lang="nl-NL" sz="22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200" dirty="0" err="1">
                    <a:solidFill>
                      <a:prstClr val="black"/>
                    </a:solidFill>
                  </a:rPr>
                  <a:t>Endogenous</a:t>
                </a:r>
                <a:r>
                  <a:rPr lang="nl-NL" sz="2200" dirty="0">
                    <a:solidFill>
                      <a:prstClr val="black"/>
                    </a:solidFill>
                  </a:rPr>
                  <a:t> variables: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prstClr val="black"/>
                    </a:solidFill>
                  </a:rPr>
                  <a:t>Homework</a:t>
                </a:r>
                <a:r>
                  <a:rPr lang="nl-NL" sz="1900" dirty="0">
                    <a:solidFill>
                      <a:prstClr val="black"/>
                    </a:solidFill>
                  </a:rPr>
                  <a:t> (8th </a:t>
                </a:r>
                <a:r>
                  <a:rPr lang="nl-NL" sz="1900" dirty="0" err="1">
                    <a:solidFill>
                      <a:prstClr val="black"/>
                    </a:solidFill>
                  </a:rPr>
                  <a:t>grade</a:t>
                </a:r>
                <a:r>
                  <a:rPr lang="nl-NL" sz="1900" dirty="0">
                    <a:solidFill>
                      <a:prstClr val="black"/>
                    </a:solidFill>
                  </a:rPr>
                  <a:t>)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prstClr val="black"/>
                    </a:solidFill>
                  </a:rPr>
                  <a:t>Previous</a:t>
                </a:r>
                <a:r>
                  <a:rPr lang="nl-NL" sz="1900" dirty="0">
                    <a:solidFill>
                      <a:prstClr val="black"/>
                    </a:solidFill>
                  </a:rPr>
                  <a:t> </a:t>
                </a:r>
                <a:r>
                  <a:rPr lang="nl-NL" sz="1900" dirty="0" err="1">
                    <a:solidFill>
                      <a:prstClr val="black"/>
                    </a:solidFill>
                  </a:rPr>
                  <a:t>achievement</a:t>
                </a:r>
                <a:r>
                  <a:rPr lang="nl-NL" sz="1900" dirty="0">
                    <a:solidFill>
                      <a:prstClr val="black"/>
                    </a:solidFill>
                  </a:rPr>
                  <a:t> (8th </a:t>
                </a:r>
                <a:r>
                  <a:rPr lang="nl-NL" sz="1900" dirty="0" err="1">
                    <a:solidFill>
                      <a:prstClr val="black"/>
                    </a:solidFill>
                  </a:rPr>
                  <a:t>grade</a:t>
                </a:r>
                <a:r>
                  <a:rPr lang="nl-NL" sz="1900" dirty="0">
                    <a:solidFill>
                      <a:prstClr val="black"/>
                    </a:solidFill>
                  </a:rPr>
                  <a:t>)	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>
                    <a:solidFill>
                      <a:prstClr val="black"/>
                    </a:solidFill>
                  </a:rPr>
                  <a:t>GPA in 10th </a:t>
                </a:r>
                <a:r>
                  <a:rPr lang="nl-NL" sz="1900" dirty="0" err="1">
                    <a:solidFill>
                      <a:prstClr val="black"/>
                    </a:solidFill>
                  </a:rPr>
                  <a:t>grade</a:t>
                </a:r>
                <a:endParaRPr lang="nl-NL" sz="19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200" dirty="0" err="1">
                    <a:solidFill>
                      <a:prstClr val="black"/>
                    </a:solidFill>
                  </a:rPr>
                  <a:t>Exogenous</a:t>
                </a:r>
                <a:r>
                  <a:rPr lang="nl-NL" sz="2200" dirty="0">
                    <a:solidFill>
                      <a:prstClr val="black"/>
                    </a:solidFill>
                  </a:rPr>
                  <a:t> variables: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prstClr val="black"/>
                    </a:solidFill>
                  </a:rPr>
                  <a:t>Ethnicity</a:t>
                </a:r>
                <a:r>
                  <a:rPr lang="nl-NL" sz="1900" dirty="0">
                    <a:solidFill>
                      <a:prstClr val="black"/>
                    </a:solidFill>
                  </a:rPr>
                  <a:t>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prstClr val="black"/>
                    </a:solidFill>
                  </a:rPr>
                  <a:t>Socio-economic</a:t>
                </a:r>
                <a:r>
                  <a:rPr lang="nl-NL" sz="1900" dirty="0">
                    <a:solidFill>
                      <a:prstClr val="black"/>
                    </a:solidFill>
                  </a:rPr>
                  <a:t> status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en-US" sz="1900" dirty="0">
                    <a:solidFill>
                      <a:prstClr val="black"/>
                    </a:solidFill>
                  </a:rPr>
                  <a:t>(disturbances/errors/residuals of </a:t>
                </a:r>
              </a:p>
              <a:p>
                <a:pPr lvl="2">
                  <a:buClr>
                    <a:srgbClr val="9B2D1F"/>
                  </a:buClr>
                </a:pPr>
                <a:r>
                  <a:rPr lang="nl-NL" sz="1700" dirty="0" err="1">
                    <a:solidFill>
                      <a:prstClr val="black"/>
                    </a:solidFill>
                  </a:rPr>
                  <a:t>Homework</a:t>
                </a:r>
                <a:r>
                  <a:rPr lang="nl-NL" sz="1700" dirty="0">
                    <a:solidFill>
                      <a:prstClr val="black"/>
                    </a:solidFill>
                  </a:rPr>
                  <a:t> (8th </a:t>
                </a:r>
                <a:r>
                  <a:rPr lang="nl-NL" sz="1700" dirty="0" err="1">
                    <a:solidFill>
                      <a:prstClr val="black"/>
                    </a:solidFill>
                  </a:rPr>
                  <a:t>grade</a:t>
                </a:r>
                <a:r>
                  <a:rPr lang="nl-NL" sz="1700" dirty="0">
                    <a:solidFill>
                      <a:prstClr val="black"/>
                    </a:solidFill>
                  </a:rPr>
                  <a:t>)</a:t>
                </a:r>
              </a:p>
              <a:p>
                <a:pPr lvl="2">
                  <a:buClr>
                    <a:srgbClr val="9B2D1F"/>
                  </a:buClr>
                </a:pPr>
                <a:r>
                  <a:rPr lang="nl-NL" sz="1700" dirty="0" err="1">
                    <a:solidFill>
                      <a:prstClr val="black"/>
                    </a:solidFill>
                  </a:rPr>
                  <a:t>Previous</a:t>
                </a:r>
                <a:r>
                  <a:rPr lang="nl-NL" sz="1700" dirty="0">
                    <a:solidFill>
                      <a:prstClr val="black"/>
                    </a:solidFill>
                  </a:rPr>
                  <a:t> </a:t>
                </a:r>
                <a:r>
                  <a:rPr lang="nl-NL" sz="1700" dirty="0" err="1">
                    <a:solidFill>
                      <a:prstClr val="black"/>
                    </a:solidFill>
                  </a:rPr>
                  <a:t>achievement</a:t>
                </a:r>
                <a:r>
                  <a:rPr lang="nl-NL" sz="1700" dirty="0">
                    <a:solidFill>
                      <a:prstClr val="black"/>
                    </a:solidFill>
                  </a:rPr>
                  <a:t> (8th </a:t>
                </a:r>
                <a:r>
                  <a:rPr lang="nl-NL" sz="1700" dirty="0" err="1">
                    <a:solidFill>
                      <a:prstClr val="black"/>
                    </a:solidFill>
                  </a:rPr>
                  <a:t>grade</a:t>
                </a:r>
                <a:r>
                  <a:rPr lang="nl-NL" sz="1700" dirty="0">
                    <a:solidFill>
                      <a:prstClr val="black"/>
                    </a:solidFill>
                  </a:rPr>
                  <a:t>)</a:t>
                </a:r>
                <a:endParaRPr lang="en-US" sz="1700" dirty="0">
                  <a:solidFill>
                    <a:prstClr val="black"/>
                  </a:solidFill>
                </a:endParaRPr>
              </a:p>
              <a:p>
                <a:pPr lvl="2">
                  <a:buClr>
                    <a:srgbClr val="9B2D1F"/>
                  </a:buClr>
                </a:pPr>
                <a:r>
                  <a:rPr lang="en-US" sz="1700" dirty="0">
                    <a:solidFill>
                      <a:prstClr val="black"/>
                    </a:solidFill>
                  </a:rPr>
                  <a:t>GPA in 10</a:t>
                </a:r>
                <a:r>
                  <a:rPr lang="en-US" sz="1700" baseline="30000" dirty="0">
                    <a:solidFill>
                      <a:prstClr val="black"/>
                    </a:solidFill>
                  </a:rPr>
                  <a:t>th</a:t>
                </a:r>
                <a:r>
                  <a:rPr lang="en-US" sz="1700" dirty="0">
                    <a:solidFill>
                      <a:prstClr val="black"/>
                    </a:solidFill>
                  </a:rPr>
                  <a:t> grade</a:t>
                </a:r>
                <a:endParaRPr lang="nl-NL" sz="2400" dirty="0">
                  <a:solidFill>
                    <a:prstClr val="black"/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200" dirty="0">
                    <a:solidFill>
                      <a:prstClr val="black"/>
                    </a:solidFill>
                  </a:rPr>
                  <a:t>Measure of (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strength</a:t>
                </a:r>
                <a:r>
                  <a:rPr lang="nl-NL" sz="2200" dirty="0">
                    <a:solidFill>
                      <a:prstClr val="black"/>
                    </a:solidFill>
                  </a:rPr>
                  <a:t> of)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associations</a:t>
                </a:r>
                <a:r>
                  <a:rPr lang="nl-NL" sz="2200" dirty="0">
                    <a:solidFill>
                      <a:prstClr val="black"/>
                    </a:solidFill>
                  </a:rPr>
                  <a:t>: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partial</a:t>
                </a:r>
                <a:r>
                  <a:rPr lang="nl-NL" sz="2200" dirty="0">
                    <a:solidFill>
                      <a:prstClr val="black"/>
                    </a:solidFill>
                  </a:rPr>
                  <a:t>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regression</a:t>
                </a:r>
                <a:r>
                  <a:rPr lang="nl-NL" sz="2200" dirty="0">
                    <a:solidFill>
                      <a:prstClr val="black"/>
                    </a:solidFill>
                  </a:rPr>
                  <a:t>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coefficients</a:t>
                </a:r>
                <a:endParaRPr lang="nl-NL" sz="2200" dirty="0">
                  <a:solidFill>
                    <a:prstClr val="black"/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200" dirty="0">
                    <a:solidFill>
                      <a:prstClr val="black"/>
                    </a:solidFill>
                  </a:rPr>
                  <a:t>Overall model fit: How well are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the</a:t>
                </a:r>
                <a:r>
                  <a:rPr lang="nl-NL" sz="2200" dirty="0">
                    <a:solidFill>
                      <a:prstClr val="black"/>
                    </a:solidFill>
                  </a:rPr>
                  <a:t>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observed</a:t>
                </a:r>
                <a:r>
                  <a:rPr lang="nl-NL" sz="2200" dirty="0">
                    <a:solidFill>
                      <a:prstClr val="black"/>
                    </a:solidFill>
                  </a:rPr>
                  <a:t> variables’ (co)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variances</a:t>
                </a:r>
                <a:r>
                  <a:rPr lang="nl-NL" sz="2200" dirty="0">
                    <a:solidFill>
                      <a:prstClr val="black"/>
                    </a:solidFill>
                  </a:rPr>
                  <a:t>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reproduced</a:t>
                </a:r>
                <a:r>
                  <a:rPr lang="nl-NL" sz="2200" dirty="0">
                    <a:solidFill>
                      <a:prstClr val="black"/>
                    </a:solidFill>
                  </a:rPr>
                  <a:t>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by</a:t>
                </a:r>
                <a:r>
                  <a:rPr lang="nl-NL" sz="2200" dirty="0">
                    <a:solidFill>
                      <a:prstClr val="black"/>
                    </a:solidFill>
                  </a:rPr>
                  <a:t> </a:t>
                </a:r>
                <a:r>
                  <a:rPr lang="nl-NL" sz="2200" dirty="0" err="1">
                    <a:solidFill>
                      <a:prstClr val="black"/>
                    </a:solidFill>
                  </a:rPr>
                  <a:t>the</a:t>
                </a:r>
                <a:r>
                  <a:rPr lang="nl-NL" sz="2200" dirty="0">
                    <a:solidFill>
                      <a:prstClr val="black"/>
                    </a:solidFill>
                  </a:rPr>
                  <a:t> model?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prstClr val="black"/>
                    </a:solidFill>
                  </a:rPr>
                  <a:t>Quantified</a:t>
                </a:r>
                <a:r>
                  <a:rPr lang="nl-NL" sz="1900" dirty="0">
                    <a:solidFill>
                      <a:prstClr val="black"/>
                    </a:solidFill>
                  </a:rPr>
                  <a:t> </a:t>
                </a:r>
                <a:r>
                  <a:rPr lang="nl-NL" sz="1900" dirty="0" err="1">
                    <a:solidFill>
                      <a:prstClr val="black"/>
                    </a:solidFill>
                  </a:rPr>
                  <a:t>by</a:t>
                </a:r>
                <a:r>
                  <a:rPr lang="nl-NL" sz="1900" dirty="0">
                    <a:solidFill>
                      <a:prstClr val="black"/>
                    </a:solidFill>
                  </a:rPr>
                  <a:t>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1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sz="19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nl-NL" sz="1900" dirty="0" err="1">
                    <a:solidFill>
                      <a:prstClr val="black"/>
                    </a:solidFill>
                  </a:rPr>
                  <a:t>value</a:t>
                </a:r>
                <a:r>
                  <a:rPr lang="nl-NL" sz="1900" dirty="0">
                    <a:solidFill>
                      <a:prstClr val="black"/>
                    </a:solidFill>
                  </a:rPr>
                  <a:t> </a:t>
                </a:r>
                <a:r>
                  <a:rPr lang="nl-NL" sz="1900" dirty="0" err="1">
                    <a:solidFill>
                      <a:prstClr val="black"/>
                    </a:solidFill>
                  </a:rPr>
                  <a:t>and</a:t>
                </a:r>
                <a:r>
                  <a:rPr lang="nl-NL" sz="1900" dirty="0">
                    <a:solidFill>
                      <a:prstClr val="black"/>
                    </a:solidFill>
                  </a:rPr>
                  <a:t> model fit indices</a:t>
                </a: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59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3" cstate="print"/>
          <a:srcRect l="9879" t="6233" r="10371" b="3581"/>
          <a:stretch>
            <a:fillRect/>
          </a:stretch>
        </p:blipFill>
        <p:spPr bwMode="auto">
          <a:xfrm>
            <a:off x="4419171" y="1556792"/>
            <a:ext cx="4689333" cy="359891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Model: SEM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</p:spPr>
            <p:txBody>
              <a:bodyPr>
                <a:normAutofit fontScale="92500" lnSpcReduction="20000"/>
              </a:bodyPr>
              <a:lstStyle/>
              <a:p>
                <a:pPr lvl="0">
                  <a:buClr>
                    <a:srgbClr val="9B2D1F"/>
                  </a:buClr>
                </a:pPr>
                <a:endParaRPr lang="nl-NL" sz="22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200" b="1" dirty="0" err="1">
                    <a:solidFill>
                      <a:prstClr val="black"/>
                    </a:solidFill>
                  </a:rPr>
                  <a:t>Endogenous</a:t>
                </a:r>
                <a:r>
                  <a:rPr lang="nl-NL" sz="2200" b="1" dirty="0">
                    <a:solidFill>
                      <a:prstClr val="black"/>
                    </a:solidFill>
                  </a:rPr>
                  <a:t> variables: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Homework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 (8th </a:t>
                </a: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grade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Previous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achievement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 (8th </a:t>
                </a: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grade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)	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GPA in 10th </a:t>
                </a: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grade</a:t>
                </a:r>
                <a:endParaRPr lang="nl-NL" sz="19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0">
                  <a:buClr>
                    <a:srgbClr val="9B2D1F"/>
                  </a:buClr>
                </a:pPr>
                <a:r>
                  <a:rPr lang="nl-NL" sz="2200" b="1" dirty="0" err="1">
                    <a:solidFill>
                      <a:prstClr val="black"/>
                    </a:solidFill>
                  </a:rPr>
                  <a:t>Exogenous</a:t>
                </a:r>
                <a:r>
                  <a:rPr lang="nl-NL" sz="2200" b="1" dirty="0">
                    <a:solidFill>
                      <a:prstClr val="black"/>
                    </a:solidFill>
                  </a:rPr>
                  <a:t> variables: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Ethnicity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Socio-economic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 status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en-US" sz="1900" dirty="0">
                    <a:solidFill>
                      <a:schemeClr val="bg1">
                        <a:lumMod val="75000"/>
                      </a:schemeClr>
                    </a:solidFill>
                  </a:rPr>
                  <a:t>(disturbances/errors/residuals of </a:t>
                </a:r>
              </a:p>
              <a:p>
                <a:pPr lvl="2">
                  <a:buClr>
                    <a:srgbClr val="9B2D1F"/>
                  </a:buClr>
                </a:pPr>
                <a:r>
                  <a:rPr lang="nl-NL" sz="1700" dirty="0" err="1">
                    <a:solidFill>
                      <a:schemeClr val="bg1">
                        <a:lumMod val="75000"/>
                      </a:schemeClr>
                    </a:solidFill>
                  </a:rPr>
                  <a:t>Homework</a:t>
                </a:r>
                <a:r>
                  <a:rPr lang="nl-NL" sz="1700" dirty="0">
                    <a:solidFill>
                      <a:schemeClr val="bg1">
                        <a:lumMod val="75000"/>
                      </a:schemeClr>
                    </a:solidFill>
                  </a:rPr>
                  <a:t> (8th </a:t>
                </a:r>
                <a:r>
                  <a:rPr lang="nl-NL" sz="1700" dirty="0" err="1">
                    <a:solidFill>
                      <a:schemeClr val="bg1">
                        <a:lumMod val="75000"/>
                      </a:schemeClr>
                    </a:solidFill>
                  </a:rPr>
                  <a:t>grade</a:t>
                </a:r>
                <a:r>
                  <a:rPr lang="nl-NL" sz="17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lvl="2">
                  <a:buClr>
                    <a:srgbClr val="9B2D1F"/>
                  </a:buClr>
                </a:pPr>
                <a:r>
                  <a:rPr lang="nl-NL" sz="1700" dirty="0" err="1">
                    <a:solidFill>
                      <a:schemeClr val="bg1">
                        <a:lumMod val="75000"/>
                      </a:schemeClr>
                    </a:solidFill>
                  </a:rPr>
                  <a:t>Previous</a:t>
                </a:r>
                <a:r>
                  <a:rPr lang="nl-NL" sz="17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1700" dirty="0" err="1">
                    <a:solidFill>
                      <a:schemeClr val="bg1">
                        <a:lumMod val="75000"/>
                      </a:schemeClr>
                    </a:solidFill>
                  </a:rPr>
                  <a:t>achievement</a:t>
                </a:r>
                <a:r>
                  <a:rPr lang="nl-NL" sz="1700" dirty="0">
                    <a:solidFill>
                      <a:schemeClr val="bg1">
                        <a:lumMod val="75000"/>
                      </a:schemeClr>
                    </a:solidFill>
                  </a:rPr>
                  <a:t> (8th </a:t>
                </a:r>
                <a:r>
                  <a:rPr lang="nl-NL" sz="1700" dirty="0" err="1">
                    <a:solidFill>
                      <a:schemeClr val="bg1">
                        <a:lumMod val="75000"/>
                      </a:schemeClr>
                    </a:solidFill>
                  </a:rPr>
                  <a:t>grade</a:t>
                </a:r>
                <a:r>
                  <a:rPr lang="nl-NL" sz="17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  <a:endParaRPr lang="en-US" sz="17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2">
                  <a:buClr>
                    <a:srgbClr val="9B2D1F"/>
                  </a:buClr>
                </a:pPr>
                <a:r>
                  <a:rPr lang="en-US" sz="1700" dirty="0">
                    <a:solidFill>
                      <a:schemeClr val="bg1">
                        <a:lumMod val="75000"/>
                      </a:schemeClr>
                    </a:solidFill>
                  </a:rPr>
                  <a:t>GPA in 10</a:t>
                </a:r>
                <a:r>
                  <a:rPr lang="en-US" sz="1700" baseline="30000" dirty="0">
                    <a:solidFill>
                      <a:schemeClr val="bg1">
                        <a:lumMod val="75000"/>
                      </a:schemeClr>
                    </a:solidFill>
                  </a:rPr>
                  <a:t>th</a:t>
                </a:r>
                <a:r>
                  <a:rPr lang="en-US" sz="1700" dirty="0">
                    <a:solidFill>
                      <a:schemeClr val="bg1">
                        <a:lumMod val="75000"/>
                      </a:schemeClr>
                    </a:solidFill>
                  </a:rPr>
                  <a:t> grade</a:t>
                </a:r>
                <a:endParaRPr lang="nl-NL" sz="24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Measure of (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strength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of)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associations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: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partial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regression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coefficients</a:t>
                </a:r>
                <a:endParaRPr lang="nl-NL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>
                  <a:buClr>
                    <a:srgbClr val="9B2D1F"/>
                  </a:buClr>
                </a:pP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Overall model fit: How well are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the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observed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variables’ (co)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variances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reproduced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by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the</a:t>
                </a:r>
                <a:r>
                  <a:rPr lang="nl-NL" sz="2200" dirty="0">
                    <a:solidFill>
                      <a:schemeClr val="bg1">
                        <a:lumMod val="75000"/>
                      </a:schemeClr>
                    </a:solidFill>
                  </a:rPr>
                  <a:t> model? </a:t>
                </a:r>
              </a:p>
              <a:p>
                <a:pPr lvl="1">
                  <a:buClr>
                    <a:srgbClr val="9B2D1F"/>
                  </a:buClr>
                </a:pP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Quantified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by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19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sz="19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value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l-NL" sz="1900" dirty="0" err="1">
                    <a:solidFill>
                      <a:schemeClr val="bg1">
                        <a:lumMod val="75000"/>
                      </a:schemeClr>
                    </a:solidFill>
                  </a:rPr>
                  <a:t>and</a:t>
                </a:r>
                <a:r>
                  <a:rPr lang="nl-NL" sz="1900" dirty="0">
                    <a:solidFill>
                      <a:schemeClr val="bg1">
                        <a:lumMod val="75000"/>
                      </a:schemeClr>
                    </a:solidFill>
                  </a:rPr>
                  <a:t> model fit indices</a:t>
                </a:r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99592" y="1916832"/>
            <a:ext cx="2592288" cy="36004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3343106" y="908720"/>
            <a:ext cx="2309014" cy="1116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Explained by the model.</a:t>
            </a:r>
          </a:p>
          <a:p>
            <a:pPr algn="ctr"/>
            <a:r>
              <a:rPr lang="en-US" dirty="0"/>
              <a:t>Have unidirectional incoming arrows.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899592" y="3140968"/>
            <a:ext cx="2592288" cy="36004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3131840" y="3429000"/>
            <a:ext cx="2520280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explained by the model.</a:t>
            </a:r>
          </a:p>
          <a:p>
            <a:pPr algn="ctr"/>
            <a:r>
              <a:rPr lang="en-US" dirty="0"/>
              <a:t>Have no unidirectional incoming arrow(s).</a:t>
            </a:r>
            <a:endParaRPr lang="nl-NL" dirty="0"/>
          </a:p>
        </p:txBody>
      </p:sp>
      <p:sp>
        <p:nvSpPr>
          <p:cNvPr id="11" name="Rectangle 10"/>
          <p:cNvSpPr/>
          <p:nvPr/>
        </p:nvSpPr>
        <p:spPr>
          <a:xfrm>
            <a:off x="5364088" y="4232378"/>
            <a:ext cx="2592288" cy="92333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marL="0" lvl="1"/>
            <a:r>
              <a:rPr lang="en-US" dirty="0"/>
              <a:t>From Greek </a:t>
            </a:r>
            <a:r>
              <a:rPr lang="en-US" i="1" dirty="0" err="1"/>
              <a:t>exo</a:t>
            </a:r>
            <a:r>
              <a:rPr lang="en-US" dirty="0"/>
              <a:t>, meaning ‘outside’, and </a:t>
            </a:r>
            <a:r>
              <a:rPr lang="en-US" i="1" dirty="0" err="1"/>
              <a:t>gignomai</a:t>
            </a:r>
            <a:r>
              <a:rPr lang="en-US" dirty="0"/>
              <a:t>, meaning ‘to produce’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38774" y="502593"/>
            <a:ext cx="2667550" cy="81225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Greek</a:t>
            </a:r>
            <a:r>
              <a:rPr lang="nl-NL" dirty="0"/>
              <a:t> </a:t>
            </a:r>
            <a:r>
              <a:rPr lang="nl-NL" i="1" dirty="0" err="1"/>
              <a:t>endo</a:t>
            </a:r>
            <a:r>
              <a:rPr lang="nl-NL" dirty="0"/>
              <a:t>, </a:t>
            </a:r>
            <a:r>
              <a:rPr lang="nl-NL" dirty="0" err="1"/>
              <a:t>meaning</a:t>
            </a:r>
            <a:r>
              <a:rPr lang="nl-NL" dirty="0"/>
              <a:t> ‘</a:t>
            </a:r>
            <a:r>
              <a:rPr lang="nl-NL" dirty="0" err="1"/>
              <a:t>inside</a:t>
            </a:r>
            <a:r>
              <a:rPr lang="nl-NL" dirty="0"/>
              <a:t>’,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i="1" dirty="0" err="1"/>
              <a:t>gignomai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510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9" grpId="0" animBg="1"/>
      <p:bldP spid="8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SEM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lavaan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l-NL" dirty="0"/>
              <a:t>To fit a SEM in R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lavaan</a:t>
            </a:r>
            <a:r>
              <a:rPr lang="nl-NL" dirty="0"/>
              <a:t>, 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things</a:t>
            </a:r>
            <a:r>
              <a:rPr lang="nl-NL" dirty="0"/>
              <a:t>:</a:t>
            </a:r>
          </a:p>
          <a:p>
            <a:pPr marL="880110" lvl="1" indent="-514350">
              <a:buFont typeface="+mj-lt"/>
              <a:buAutoNum type="arabicPeriod"/>
            </a:pPr>
            <a:r>
              <a:rPr lang="nl-NL" dirty="0"/>
              <a:t>Data,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:</a:t>
            </a:r>
          </a:p>
          <a:p>
            <a:pPr lvl="2"/>
            <a:r>
              <a:rPr lang="nl-NL" dirty="0" err="1"/>
              <a:t>Raw</a:t>
            </a:r>
            <a:r>
              <a:rPr lang="nl-NL" dirty="0"/>
              <a:t> data, </a:t>
            </a:r>
            <a:r>
              <a:rPr lang="nl-NL" dirty="0" err="1"/>
              <a:t>which</a:t>
            </a:r>
            <a:r>
              <a:rPr lang="nl-NL" dirty="0"/>
              <a:t> is </a:t>
            </a:r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external</a:t>
            </a:r>
            <a:r>
              <a:rPr lang="nl-NL" dirty="0"/>
              <a:t> file (e.g., .</a:t>
            </a:r>
            <a:r>
              <a:rPr lang="nl-NL" dirty="0" err="1"/>
              <a:t>sav</a:t>
            </a:r>
            <a:r>
              <a:rPr lang="nl-NL" dirty="0"/>
              <a:t>, .</a:t>
            </a:r>
            <a:r>
              <a:rPr lang="nl-NL" dirty="0" err="1"/>
              <a:t>xls</a:t>
            </a:r>
            <a:r>
              <a:rPr lang="nl-NL" dirty="0"/>
              <a:t>)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needs</a:t>
            </a:r>
            <a:r>
              <a:rPr lang="nl-NL" dirty="0"/>
              <a:t> to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loaded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R (most common case in </a:t>
            </a:r>
            <a:r>
              <a:rPr lang="nl-NL" dirty="0" err="1"/>
              <a:t>practice</a:t>
            </a:r>
            <a:r>
              <a:rPr lang="nl-NL" dirty="0"/>
              <a:t>)</a:t>
            </a:r>
          </a:p>
          <a:p>
            <a:pPr lvl="2"/>
            <a:r>
              <a:rPr lang="nl-NL" dirty="0" err="1"/>
              <a:t>Covariance</a:t>
            </a:r>
            <a:r>
              <a:rPr lang="nl-NL" dirty="0"/>
              <a:t> or </a:t>
            </a:r>
            <a:r>
              <a:rPr lang="nl-NL" dirty="0" err="1"/>
              <a:t>correlation</a:t>
            </a:r>
            <a:r>
              <a:rPr lang="nl-NL" dirty="0"/>
              <a:t> matrix,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external</a:t>
            </a:r>
            <a:r>
              <a:rPr lang="nl-NL" dirty="0"/>
              <a:t> file, or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entered</a:t>
            </a:r>
            <a:r>
              <a:rPr lang="nl-NL" dirty="0"/>
              <a:t> </a:t>
            </a:r>
            <a:r>
              <a:rPr lang="nl-NL" dirty="0" err="1"/>
              <a:t>manually</a:t>
            </a:r>
            <a:r>
              <a:rPr lang="nl-NL" dirty="0"/>
              <a:t> (most </a:t>
            </a:r>
            <a:r>
              <a:rPr lang="nl-NL" dirty="0" err="1"/>
              <a:t>often</a:t>
            </a:r>
            <a:r>
              <a:rPr lang="nl-NL" dirty="0"/>
              <a:t> the case in </a:t>
            </a:r>
            <a:r>
              <a:rPr lang="nl-NL" dirty="0" err="1"/>
              <a:t>book’s</a:t>
            </a:r>
            <a:r>
              <a:rPr lang="nl-NL" dirty="0"/>
              <a:t> </a:t>
            </a:r>
            <a:r>
              <a:rPr lang="nl-NL" dirty="0" err="1"/>
              <a:t>examples</a:t>
            </a:r>
            <a:r>
              <a:rPr lang="nl-NL" dirty="0"/>
              <a:t> and </a:t>
            </a:r>
            <a:r>
              <a:rPr lang="nl-NL" dirty="0" err="1"/>
              <a:t>exercises</a:t>
            </a:r>
            <a:r>
              <a:rPr lang="nl-NL" dirty="0"/>
              <a:t>)</a:t>
            </a:r>
          </a:p>
          <a:p>
            <a:pPr marL="880110" lvl="1" indent="-514350">
              <a:buFont typeface="+mj-lt"/>
              <a:buAutoNum type="arabicPeriod"/>
            </a:pPr>
            <a:r>
              <a:rPr lang="nl-NL" dirty="0"/>
              <a:t>Model </a:t>
            </a:r>
            <a:r>
              <a:rPr lang="nl-NL" dirty="0" err="1"/>
              <a:t>specification</a:t>
            </a:r>
            <a:r>
              <a:rPr lang="nl-NL" dirty="0"/>
              <a:t>:</a:t>
            </a:r>
          </a:p>
          <a:p>
            <a:pPr lvl="2"/>
            <a:r>
              <a:rPr lang="nl-NL" dirty="0"/>
              <a:t>A long </a:t>
            </a:r>
            <a:r>
              <a:rPr lang="nl-NL" dirty="0" err="1"/>
              <a:t>character</a:t>
            </a:r>
            <a:r>
              <a:rPr lang="nl-NL" dirty="0"/>
              <a:t> string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specifies</a:t>
            </a:r>
            <a:r>
              <a:rPr lang="nl-NL" dirty="0"/>
              <a:t> </a:t>
            </a:r>
            <a:r>
              <a:rPr lang="nl-NL" dirty="0" err="1"/>
              <a:t>whether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parameters (</a:t>
            </a:r>
            <a:r>
              <a:rPr lang="nl-NL" dirty="0" err="1"/>
              <a:t>associations</a:t>
            </a:r>
            <a:r>
              <a:rPr lang="nl-NL" dirty="0"/>
              <a:t>) are </a:t>
            </a:r>
            <a:r>
              <a:rPr lang="nl-NL" dirty="0" err="1"/>
              <a:t>restricted</a:t>
            </a:r>
            <a:r>
              <a:rPr lang="nl-NL" dirty="0"/>
              <a:t> (e.g., </a:t>
            </a:r>
            <a:r>
              <a:rPr lang="nl-NL" dirty="0" err="1"/>
              <a:t>to</a:t>
            </a:r>
            <a:r>
              <a:rPr lang="nl-NL" dirty="0"/>
              <a:t> a constant like 1 or 0, or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equality</a:t>
            </a:r>
            <a:r>
              <a:rPr lang="nl-NL" dirty="0"/>
              <a:t>) or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freely</a:t>
            </a:r>
            <a:r>
              <a:rPr lang="nl-NL" dirty="0"/>
              <a:t> </a:t>
            </a:r>
            <a:r>
              <a:rPr lang="nl-NL" dirty="0" err="1"/>
              <a:t>estimated</a:t>
            </a:r>
            <a:r>
              <a:rPr lang="nl-NL" dirty="0"/>
              <a:t>,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lavaan</a:t>
            </a:r>
            <a:r>
              <a:rPr lang="nl-NL" dirty="0"/>
              <a:t> model syntax</a:t>
            </a:r>
          </a:p>
          <a:p>
            <a:pPr lvl="2"/>
            <a:endParaRPr lang="nl-NL" dirty="0"/>
          </a:p>
          <a:p>
            <a:pPr lvl="2"/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47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Lavaan</a:t>
            </a:r>
            <a:r>
              <a:rPr lang="nl-NL" dirty="0"/>
              <a:t> model </a:t>
            </a:r>
            <a:r>
              <a:rPr lang="nl-NL" dirty="0" err="1"/>
              <a:t>syntax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0750" t="17344" r="19760" b="11782"/>
          <a:stretch>
            <a:fillRect/>
          </a:stretch>
        </p:blipFill>
        <p:spPr bwMode="auto">
          <a:xfrm>
            <a:off x="648072" y="1576960"/>
            <a:ext cx="7884368" cy="528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0566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3" cstate="print"/>
          <a:srcRect l="9879" t="6233" r="10371" b="3581"/>
          <a:stretch>
            <a:fillRect/>
          </a:stretch>
        </p:blipFill>
        <p:spPr bwMode="auto">
          <a:xfrm>
            <a:off x="4908182" y="3717032"/>
            <a:ext cx="4128314" cy="316835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81843" y="3009146"/>
            <a:ext cx="7920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dirty="0"/>
              <a:t>Q: How do we </a:t>
            </a:r>
            <a:r>
              <a:rPr lang="nl-NL" sz="2200" dirty="0" err="1"/>
              <a:t>specify</a:t>
            </a:r>
            <a:r>
              <a:rPr lang="nl-NL" sz="2200" dirty="0"/>
              <a:t> these </a:t>
            </a:r>
            <a:r>
              <a:rPr lang="nl-NL" sz="2200" dirty="0" err="1"/>
              <a:t>models</a:t>
            </a:r>
            <a:r>
              <a:rPr lang="nl-NL" sz="2200" dirty="0"/>
              <a:t> in </a:t>
            </a:r>
            <a:r>
              <a:rPr lang="nl-NL" sz="2200" dirty="0" err="1"/>
              <a:t>lavaan</a:t>
            </a:r>
            <a:r>
              <a:rPr lang="nl-NL" sz="2200" dirty="0"/>
              <a:t> syntax?</a:t>
            </a:r>
          </a:p>
        </p:txBody>
      </p:sp>
      <p:sp>
        <p:nvSpPr>
          <p:cNvPr id="11" name="Rechthoek 3"/>
          <p:cNvSpPr/>
          <p:nvPr/>
        </p:nvSpPr>
        <p:spPr>
          <a:xfrm>
            <a:off x="5364088" y="404664"/>
            <a:ext cx="72008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SES</a:t>
            </a:r>
          </a:p>
        </p:txBody>
      </p:sp>
      <p:sp>
        <p:nvSpPr>
          <p:cNvPr id="12" name="Rechthoek 4"/>
          <p:cNvSpPr/>
          <p:nvPr/>
        </p:nvSpPr>
        <p:spPr>
          <a:xfrm>
            <a:off x="6300192" y="404664"/>
            <a:ext cx="12157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Prev</a:t>
            </a:r>
            <a:r>
              <a:rPr lang="nl-NL" dirty="0">
                <a:solidFill>
                  <a:schemeClr val="tx1"/>
                </a:solidFill>
              </a:rPr>
              <a:t>_ach</a:t>
            </a:r>
          </a:p>
        </p:txBody>
      </p:sp>
      <p:sp>
        <p:nvSpPr>
          <p:cNvPr id="13" name="Rechthoek 5"/>
          <p:cNvSpPr/>
          <p:nvPr/>
        </p:nvSpPr>
        <p:spPr>
          <a:xfrm>
            <a:off x="1331640" y="393903"/>
            <a:ext cx="10633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grade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4" name="Rechthoek 6"/>
          <p:cNvSpPr/>
          <p:nvPr/>
        </p:nvSpPr>
        <p:spPr>
          <a:xfrm>
            <a:off x="3995936" y="404664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homework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Rechthoek 7"/>
          <p:cNvSpPr/>
          <p:nvPr/>
        </p:nvSpPr>
        <p:spPr>
          <a:xfrm>
            <a:off x="2627784" y="404664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ethnicity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 l="11895" t="7501" r="11731" b="8829"/>
          <a:stretch>
            <a:fillRect/>
          </a:stretch>
        </p:blipFill>
        <p:spPr bwMode="auto">
          <a:xfrm>
            <a:off x="251520" y="4044357"/>
            <a:ext cx="4520076" cy="2769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5" cstate="print"/>
          <a:srcRect l="20750" t="17344" r="19760" b="65399"/>
          <a:stretch/>
        </p:blipFill>
        <p:spPr bwMode="auto">
          <a:xfrm>
            <a:off x="611560" y="1576960"/>
            <a:ext cx="7884368" cy="1285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260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2" grpId="0" animBg="1"/>
      <p:bldP spid="13" grpId="0" animBg="1"/>
      <p:bldP spid="14" grpId="0" animBg="1"/>
      <p:bldP spid="15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Computation time!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2.4.1</a:t>
            </a:r>
          </a:p>
          <a:p>
            <a:r>
              <a:rPr lang="en-US" dirty="0"/>
              <a:t>get PDF from </a:t>
            </a:r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Make Exercise 2.1:</a:t>
            </a:r>
          </a:p>
          <a:p>
            <a:r>
              <a:rPr lang="en-US" dirty="0"/>
              <a:t>Get Exercises_week_1.pdf from </a:t>
            </a:r>
            <a:r>
              <a:rPr lang="en-US" dirty="0" err="1"/>
              <a:t>Github</a:t>
            </a:r>
            <a:r>
              <a:rPr lang="en-US" dirty="0"/>
              <a:t> (adapted version of the exercises in the </a:t>
            </a:r>
            <a:r>
              <a:rPr lang="en-US" dirty="0" err="1"/>
              <a:t>Beaujean</a:t>
            </a:r>
            <a:r>
              <a:rPr lang="en-US" dirty="0"/>
              <a:t> book)</a:t>
            </a:r>
          </a:p>
        </p:txBody>
      </p:sp>
      <p:pic>
        <p:nvPicPr>
          <p:cNvPr id="10242" name="Picture 2" descr="Gerelateerde afbeel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844824"/>
            <a:ext cx="3590925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751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Structural</a:t>
            </a:r>
            <a:r>
              <a:rPr lang="nl-NL" dirty="0"/>
              <a:t> </a:t>
            </a:r>
            <a:r>
              <a:rPr lang="nl-NL" dirty="0" err="1"/>
              <a:t>Equation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Fitted</a:t>
            </a:r>
            <a:r>
              <a:rPr lang="nl-NL" dirty="0"/>
              <a:t> model is </a:t>
            </a:r>
            <a:r>
              <a:rPr lang="nl-NL" dirty="0" err="1"/>
              <a:t>used</a:t>
            </a:r>
            <a:r>
              <a:rPr lang="nl-NL" dirty="0"/>
              <a:t> to </a:t>
            </a:r>
            <a:r>
              <a:rPr lang="nl-NL" b="1" dirty="0" err="1"/>
              <a:t>explain</a:t>
            </a:r>
            <a:r>
              <a:rPr lang="nl-NL" b="1" dirty="0"/>
              <a:t> the </a:t>
            </a:r>
            <a:r>
              <a:rPr lang="nl-NL" b="1" dirty="0" err="1"/>
              <a:t>structure</a:t>
            </a:r>
            <a:r>
              <a:rPr lang="nl-NL" b="1" dirty="0"/>
              <a:t> </a:t>
            </a:r>
            <a:r>
              <a:rPr lang="nl-NL" dirty="0"/>
              <a:t>of, or the </a:t>
            </a:r>
            <a:r>
              <a:rPr lang="nl-NL" dirty="0" err="1"/>
              <a:t>interrelations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observed</a:t>
            </a:r>
            <a:r>
              <a:rPr lang="nl-NL" dirty="0"/>
              <a:t> variables</a:t>
            </a:r>
          </a:p>
          <a:p>
            <a:r>
              <a:rPr lang="nl-NL" dirty="0" err="1"/>
              <a:t>That</a:t>
            </a:r>
            <a:r>
              <a:rPr lang="nl-NL" dirty="0"/>
              <a:t> is, to </a:t>
            </a:r>
            <a:r>
              <a:rPr lang="nl-NL" dirty="0" err="1"/>
              <a:t>explain</a:t>
            </a:r>
            <a:r>
              <a:rPr lang="nl-NL" dirty="0"/>
              <a:t> </a:t>
            </a:r>
            <a:r>
              <a:rPr lang="nl-NL" dirty="0" err="1"/>
              <a:t>covariances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observed</a:t>
            </a:r>
            <a:r>
              <a:rPr lang="nl-NL" dirty="0"/>
              <a:t> variables: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 err="1"/>
              <a:t>Note</a:t>
            </a:r>
            <a:r>
              <a:rPr lang="nl-NL" dirty="0"/>
              <a:t>: means, and </a:t>
            </a:r>
            <a:r>
              <a:rPr lang="nl-NL" dirty="0" err="1"/>
              <a:t>skewness</a:t>
            </a:r>
            <a:r>
              <a:rPr lang="nl-NL" dirty="0"/>
              <a:t> &amp; </a:t>
            </a:r>
            <a:r>
              <a:rPr lang="nl-NL" dirty="0" err="1"/>
              <a:t>kurtosis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involved</a:t>
            </a:r>
            <a:r>
              <a:rPr lang="nl-NL" dirty="0"/>
              <a:t> in SEM (</a:t>
            </a:r>
            <a:r>
              <a:rPr lang="nl-NL" dirty="0" err="1"/>
              <a:t>discussed</a:t>
            </a:r>
            <a:r>
              <a:rPr lang="nl-NL" dirty="0"/>
              <a:t> later in course)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43608" y="3501008"/>
          <a:ext cx="4294188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Vergelijking" r:id="rId3" imgW="2184120" imgH="685800" progId="Equation.3">
                  <p:embed/>
                </p:oleObj>
              </mc:Choice>
              <mc:Fallback>
                <p:oleObj name="Vergelijking" r:id="rId3" imgW="218412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501008"/>
                        <a:ext cx="4294188" cy="1344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71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Structural</a:t>
            </a:r>
            <a:r>
              <a:rPr lang="nl-NL" dirty="0"/>
              <a:t> </a:t>
            </a:r>
            <a:r>
              <a:rPr lang="nl-NL" dirty="0" err="1"/>
              <a:t>Equation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nl-NL" dirty="0"/>
                  <a:t>With SEM, we </a:t>
                </a:r>
                <a:r>
                  <a:rPr lang="nl-NL" dirty="0" err="1"/>
                  <a:t>obtain</a:t>
                </a:r>
                <a:r>
                  <a:rPr lang="nl-NL" dirty="0"/>
                  <a:t> a </a:t>
                </a:r>
                <a:r>
                  <a:rPr lang="nl-NL" dirty="0" err="1"/>
                  <a:t>fitted</a:t>
                </a:r>
                <a:r>
                  <a:rPr lang="nl-NL" dirty="0"/>
                  <a:t> model </a:t>
                </a:r>
                <a:r>
                  <a:rPr lang="nl-NL" dirty="0" err="1"/>
                  <a:t>that</a:t>
                </a:r>
                <a:r>
                  <a:rPr lang="nl-NL" dirty="0"/>
                  <a:t> </a:t>
                </a:r>
                <a:r>
                  <a:rPr lang="nl-NL" dirty="0" err="1"/>
                  <a:t>minimizes</a:t>
                </a:r>
                <a:r>
                  <a:rPr lang="nl-NL" dirty="0"/>
                  <a:t> the </a:t>
                </a:r>
                <a:r>
                  <a:rPr lang="nl-NL" dirty="0" err="1"/>
                  <a:t>difference</a:t>
                </a:r>
                <a:r>
                  <a:rPr lang="nl-NL" dirty="0"/>
                  <a:t> </a:t>
                </a:r>
                <a:r>
                  <a:rPr lang="nl-NL" dirty="0" err="1"/>
                  <a:t>between</a:t>
                </a:r>
                <a:r>
                  <a:rPr lang="nl-NL" dirty="0"/>
                  <a:t> </a:t>
                </a:r>
              </a:p>
              <a:p>
                <a:pPr lvl="1"/>
                <a:r>
                  <a:rPr lang="nl-NL" dirty="0"/>
                  <a:t>sample matrix of </a:t>
                </a:r>
                <a:r>
                  <a:rPr lang="nl-NL" dirty="0" err="1"/>
                  <a:t>observed</a:t>
                </a:r>
                <a:r>
                  <a:rPr lang="nl-NL" dirty="0"/>
                  <a:t> </a:t>
                </a:r>
                <a:r>
                  <a:rPr lang="nl-NL" dirty="0" err="1"/>
                  <a:t>covariances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𝐒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</a:p>
              <a:p>
                <a:pPr lvl="1"/>
                <a:r>
                  <a:rPr lang="nl-NL" dirty="0" err="1"/>
                  <a:t>population</a:t>
                </a:r>
                <a:r>
                  <a:rPr lang="nl-NL" dirty="0"/>
                  <a:t> matrix of model-</a:t>
                </a:r>
                <a:r>
                  <a:rPr lang="nl-NL" dirty="0" err="1"/>
                  <a:t>implied</a:t>
                </a:r>
                <a:r>
                  <a:rPr lang="nl-NL" dirty="0"/>
                  <a:t> </a:t>
                </a:r>
                <a:r>
                  <a:rPr lang="nl-NL" dirty="0" err="1"/>
                  <a:t>covariances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/>
                          </a:rPr>
                          <m:t>𝚺</m:t>
                        </m:r>
                      </m:e>
                    </m:acc>
                  </m:oMath>
                </a14:m>
                <a:endParaRPr lang="nl-NL" b="1" dirty="0"/>
              </a:p>
              <a:p>
                <a:pPr lvl="2"/>
                <a:r>
                  <a:rPr lang="nl-NL" dirty="0"/>
                  <a:t>In </a:t>
                </a:r>
                <a:r>
                  <a:rPr lang="nl-NL" dirty="0" err="1"/>
                  <a:t>addition</a:t>
                </a:r>
                <a:r>
                  <a:rPr lang="nl-NL" dirty="0"/>
                  <a:t>, we </a:t>
                </a:r>
                <a:r>
                  <a:rPr lang="nl-NL" dirty="0" err="1"/>
                  <a:t>try</a:t>
                </a:r>
                <a:r>
                  <a:rPr lang="nl-NL" dirty="0"/>
                  <a:t> to keep the model </a:t>
                </a:r>
                <a:r>
                  <a:rPr lang="nl-NL" dirty="0" err="1"/>
                  <a:t>parsimoneous</a:t>
                </a:r>
                <a:r>
                  <a:rPr lang="nl-NL" dirty="0"/>
                  <a:t> </a:t>
                </a:r>
                <a:r>
                  <a:rPr lang="nl-NL" dirty="0" err="1"/>
                  <a:t>through</a:t>
                </a:r>
                <a:r>
                  <a:rPr lang="nl-NL" dirty="0"/>
                  <a:t> </a:t>
                </a:r>
                <a:r>
                  <a:rPr lang="nl-NL" dirty="0" err="1"/>
                  <a:t>applying</a:t>
                </a:r>
                <a:r>
                  <a:rPr lang="nl-NL" dirty="0"/>
                  <a:t> </a:t>
                </a:r>
                <a:r>
                  <a:rPr lang="nl-NL" dirty="0" err="1"/>
                  <a:t>restrictions</a:t>
                </a:r>
                <a:r>
                  <a:rPr lang="nl-NL" dirty="0"/>
                  <a:t> (i.e., </a:t>
                </a:r>
                <a:r>
                  <a:rPr lang="nl-NL" dirty="0" err="1"/>
                  <a:t>specifying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model) </a:t>
                </a:r>
                <a:r>
                  <a:rPr lang="nl-NL" dirty="0" err="1"/>
                  <a:t>so</a:t>
                </a:r>
                <a:r>
                  <a:rPr lang="nl-NL" dirty="0"/>
                  <a:t> </a:t>
                </a:r>
                <a:r>
                  <a:rPr lang="nl-NL" dirty="0" err="1"/>
                  <a:t>that</a:t>
                </a:r>
                <a:r>
                  <a:rPr lang="nl-NL" dirty="0"/>
                  <a:t> </a:t>
                </a:r>
                <a:r>
                  <a:rPr lang="nl-NL" dirty="0" err="1"/>
                  <a:t>not</a:t>
                </a:r>
                <a:r>
                  <a:rPr lang="nl-NL" dirty="0"/>
                  <a:t> </a:t>
                </a:r>
                <a:r>
                  <a:rPr lang="nl-NL" dirty="0" err="1"/>
                  <a:t>all</a:t>
                </a:r>
                <a:r>
                  <a:rPr lang="nl-NL" dirty="0"/>
                  <a:t> </a:t>
                </a:r>
                <a:r>
                  <a:rPr lang="nl-NL" dirty="0" err="1"/>
                  <a:t>possible</a:t>
                </a:r>
                <a:r>
                  <a:rPr lang="nl-NL" dirty="0"/>
                  <a:t> </a:t>
                </a:r>
                <a:r>
                  <a:rPr lang="nl-NL" dirty="0" err="1"/>
                  <a:t>paths</a:t>
                </a:r>
                <a:r>
                  <a:rPr lang="nl-NL" dirty="0"/>
                  <a:t> are </a:t>
                </a:r>
                <a:r>
                  <a:rPr lang="nl-NL" dirty="0" err="1"/>
                  <a:t>estimated</a:t>
                </a:r>
                <a:endParaRPr lang="nl-NL" dirty="0"/>
              </a:p>
              <a:p>
                <a:r>
                  <a:rPr lang="nl-NL" dirty="0"/>
                  <a:t>These </a:t>
                </a:r>
                <a:r>
                  <a:rPr lang="nl-NL" dirty="0" err="1"/>
                  <a:t>covariance</a:t>
                </a:r>
                <a:r>
                  <a:rPr lang="nl-NL" dirty="0"/>
                  <a:t> matrices </a:t>
                </a:r>
                <a:r>
                  <a:rPr lang="nl-NL" dirty="0" err="1"/>
                  <a:t>contain</a:t>
                </a:r>
                <a:r>
                  <a:rPr lang="nl-NL" dirty="0"/>
                  <a:t> all (co)</a:t>
                </a:r>
                <a:r>
                  <a:rPr lang="nl-NL" dirty="0" err="1"/>
                  <a:t>variances</a:t>
                </a:r>
                <a:r>
                  <a:rPr lang="nl-NL" dirty="0"/>
                  <a:t> of the </a:t>
                </a:r>
                <a:r>
                  <a:rPr lang="nl-NL" dirty="0" err="1"/>
                  <a:t>observed</a:t>
                </a:r>
                <a:r>
                  <a:rPr lang="nl-NL" dirty="0"/>
                  <a:t> variables in </a:t>
                </a:r>
                <a:r>
                  <a:rPr lang="nl-NL" dirty="0" err="1"/>
                  <a:t>the</a:t>
                </a:r>
                <a:r>
                  <a:rPr lang="nl-NL" dirty="0"/>
                  <a:t> model. </a:t>
                </a:r>
                <a:r>
                  <a:rPr lang="nl-NL" dirty="0" err="1"/>
                  <a:t>Note</a:t>
                </a:r>
                <a:r>
                  <a:rPr lang="nl-NL" dirty="0"/>
                  <a:t> </a:t>
                </a:r>
                <a:r>
                  <a:rPr lang="nl-NL" dirty="0" err="1"/>
                  <a:t>that</a:t>
                </a:r>
                <a:r>
                  <a:rPr lang="nl-NL" dirty="0"/>
                  <a:t>:</a:t>
                </a:r>
              </a:p>
              <a:p>
                <a:pPr lvl="1"/>
                <a:r>
                  <a:rPr lang="nl-NL" dirty="0" err="1"/>
                  <a:t>Covariance</a:t>
                </a:r>
                <a:r>
                  <a:rPr lang="nl-NL" dirty="0"/>
                  <a:t> matrices are </a:t>
                </a:r>
                <a:r>
                  <a:rPr lang="nl-NL" dirty="0" err="1"/>
                  <a:t>always</a:t>
                </a:r>
                <a:r>
                  <a:rPr lang="nl-NL" dirty="0"/>
                  <a:t> </a:t>
                </a:r>
                <a:r>
                  <a:rPr lang="nl-NL" dirty="0" err="1"/>
                  <a:t>symmetric</a:t>
                </a:r>
                <a:r>
                  <a:rPr lang="nl-NL" dirty="0"/>
                  <a:t>, </a:t>
                </a:r>
                <a:r>
                  <a:rPr lang="nl-NL" dirty="0" err="1"/>
                  <a:t>because</a:t>
                </a:r>
                <a:r>
                  <a:rPr lang="nl-NL" dirty="0"/>
                  <a:t> </a:t>
                </a:r>
                <a:r>
                  <a:rPr lang="nl-NL" dirty="0" err="1"/>
                  <a:t>cov</a:t>
                </a:r>
                <a:r>
                  <a:rPr lang="nl-NL" dirty="0"/>
                  <a:t>(</a:t>
                </a:r>
                <a:r>
                  <a:rPr lang="nl-NL" dirty="0" err="1"/>
                  <a:t>x,y</a:t>
                </a:r>
                <a:r>
                  <a:rPr lang="nl-NL" dirty="0"/>
                  <a:t>)=</a:t>
                </a:r>
                <a:r>
                  <a:rPr lang="nl-NL" dirty="0" err="1"/>
                  <a:t>cov</a:t>
                </a:r>
                <a:r>
                  <a:rPr lang="nl-NL" dirty="0"/>
                  <a:t>(</a:t>
                </a:r>
                <a:r>
                  <a:rPr lang="nl-NL" dirty="0" err="1"/>
                  <a:t>y,x</a:t>
                </a:r>
                <a:r>
                  <a:rPr lang="nl-NL" dirty="0"/>
                  <a:t>)</a:t>
                </a:r>
              </a:p>
              <a:p>
                <a:pPr lvl="1"/>
                <a:r>
                  <a:rPr lang="nl-NL" dirty="0" err="1"/>
                  <a:t>Covariance</a:t>
                </a:r>
                <a:r>
                  <a:rPr lang="nl-NL" dirty="0"/>
                  <a:t> matrices have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variance</a:t>
                </a:r>
                <a:r>
                  <a:rPr lang="nl-NL" dirty="0"/>
                  <a:t> of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observed</a:t>
                </a:r>
                <a:r>
                  <a:rPr lang="nl-NL" dirty="0"/>
                  <a:t> variables on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diagonal</a:t>
                </a:r>
                <a:r>
                  <a:rPr lang="nl-NL" dirty="0"/>
                  <a:t>. I.e., </a:t>
                </a:r>
                <a:r>
                  <a:rPr lang="nl-NL" dirty="0" err="1"/>
                  <a:t>cov</a:t>
                </a:r>
                <a:r>
                  <a:rPr lang="nl-NL" dirty="0"/>
                  <a:t>(</a:t>
                </a:r>
                <a:r>
                  <a:rPr lang="nl-NL" dirty="0" err="1"/>
                  <a:t>x,x</a:t>
                </a:r>
                <a:r>
                  <a:rPr lang="nl-NL" dirty="0"/>
                  <a:t>) = var(x)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  <a:blipFill rotWithShape="1">
                <a:blip r:embed="rId2"/>
                <a:stretch>
                  <a:fillRect l="-374" t="-192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557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Course</a:t>
            </a:r>
            <a:r>
              <a:rPr lang="nl-NL" dirty="0"/>
              <a:t> </a:t>
            </a:r>
            <a:r>
              <a:rPr lang="nl-NL" dirty="0" err="1"/>
              <a:t>prerequisites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err="1"/>
              <a:t>Knowledge</a:t>
            </a:r>
            <a:r>
              <a:rPr lang="nl-NL" dirty="0"/>
              <a:t> of </a:t>
            </a:r>
            <a:r>
              <a:rPr lang="nl-NL" dirty="0" err="1"/>
              <a:t>statistics</a:t>
            </a:r>
            <a:endParaRPr lang="nl-NL" dirty="0"/>
          </a:p>
          <a:p>
            <a:pPr lvl="1"/>
            <a:r>
              <a:rPr lang="nl-NL" dirty="0" err="1"/>
              <a:t>Statistical</a:t>
            </a:r>
            <a:r>
              <a:rPr lang="nl-NL" dirty="0"/>
              <a:t> </a:t>
            </a:r>
            <a:r>
              <a:rPr lang="nl-NL" dirty="0" err="1"/>
              <a:t>testing</a:t>
            </a:r>
            <a:r>
              <a:rPr lang="nl-NL" dirty="0"/>
              <a:t> (e.g., </a:t>
            </a:r>
            <a:r>
              <a:rPr lang="nl-NL" dirty="0" err="1"/>
              <a:t>chi-square</a:t>
            </a:r>
            <a:r>
              <a:rPr lang="nl-NL" dirty="0"/>
              <a:t> &amp; </a:t>
            </a:r>
            <a:r>
              <a:rPr lang="nl-NL" dirty="0" err="1"/>
              <a:t>normal</a:t>
            </a:r>
            <a:r>
              <a:rPr lang="nl-NL" dirty="0"/>
              <a:t> </a:t>
            </a:r>
            <a:r>
              <a:rPr lang="nl-NL" dirty="0" err="1"/>
              <a:t>distributions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Regression</a:t>
            </a:r>
            <a:r>
              <a:rPr lang="nl-NL" dirty="0"/>
              <a:t> (</a:t>
            </a:r>
            <a:r>
              <a:rPr lang="nl-NL" dirty="0" err="1"/>
              <a:t>GLMs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Var, </a:t>
            </a:r>
            <a:r>
              <a:rPr lang="nl-NL" dirty="0" err="1"/>
              <a:t>cov</a:t>
            </a:r>
            <a:r>
              <a:rPr lang="nl-NL" dirty="0"/>
              <a:t>, </a:t>
            </a:r>
            <a:r>
              <a:rPr lang="nl-NL" dirty="0" err="1"/>
              <a:t>cor</a:t>
            </a:r>
            <a:r>
              <a:rPr lang="nl-NL" dirty="0"/>
              <a:t>, </a:t>
            </a:r>
            <a:r>
              <a:rPr lang="nl-NL" dirty="0" err="1"/>
              <a:t>mean</a:t>
            </a:r>
            <a:endParaRPr lang="nl-NL" dirty="0"/>
          </a:p>
          <a:p>
            <a:r>
              <a:rPr lang="nl-NL" dirty="0" err="1"/>
              <a:t>Knowledge</a:t>
            </a:r>
            <a:r>
              <a:rPr lang="nl-NL" dirty="0"/>
              <a:t> of </a:t>
            </a:r>
            <a:r>
              <a:rPr lang="nl-NL" dirty="0" err="1"/>
              <a:t>psychometrics</a:t>
            </a:r>
            <a:endParaRPr lang="nl-NL" dirty="0"/>
          </a:p>
          <a:p>
            <a:pPr lvl="1"/>
            <a:r>
              <a:rPr lang="nl-NL" dirty="0" err="1"/>
              <a:t>Validity</a:t>
            </a:r>
            <a:endParaRPr lang="nl-NL" dirty="0"/>
          </a:p>
          <a:p>
            <a:pPr lvl="1"/>
            <a:r>
              <a:rPr lang="nl-NL" dirty="0"/>
              <a:t>PCA, EFA, CFA</a:t>
            </a:r>
          </a:p>
          <a:p>
            <a:pPr lvl="1"/>
            <a:r>
              <a:rPr lang="nl-NL" dirty="0" err="1"/>
              <a:t>Reliability</a:t>
            </a:r>
            <a:endParaRPr lang="nl-NL" dirty="0"/>
          </a:p>
          <a:p>
            <a:pPr lvl="1"/>
            <a:r>
              <a:rPr lang="en-US" dirty="0"/>
              <a:t>IRT</a:t>
            </a:r>
            <a:endParaRPr lang="nl-NL" dirty="0"/>
          </a:p>
          <a:p>
            <a:r>
              <a:rPr lang="nl-NL" dirty="0"/>
              <a:t>Programming in R</a:t>
            </a:r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640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nl-NL" sz="2600" dirty="0"/>
                  <a:t>Variables in the model:</a:t>
                </a:r>
              </a:p>
              <a:p>
                <a:endParaRPr lang="nl-NL" sz="2600" dirty="0"/>
              </a:p>
              <a:p>
                <a:endParaRPr lang="nl-NL" sz="2600" dirty="0"/>
              </a:p>
              <a:p>
                <a:r>
                  <a:rPr lang="nl-NL" sz="2600" dirty="0" err="1"/>
                  <a:t>Observed</a:t>
                </a:r>
                <a:r>
                  <a:rPr lang="nl-NL" sz="2600" dirty="0"/>
                  <a:t> </a:t>
                </a:r>
                <a:r>
                  <a:rPr lang="nl-NL" sz="2600" dirty="0" err="1"/>
                  <a:t>covariance</a:t>
                </a:r>
                <a:r>
                  <a:rPr lang="nl-NL" sz="2600" dirty="0"/>
                  <a:t> matrix </a:t>
                </a:r>
                <a:r>
                  <a:rPr lang="nl-NL" sz="2600" b="1" dirty="0"/>
                  <a:t>S</a:t>
                </a:r>
                <a:r>
                  <a:rPr lang="nl-NL" sz="2600" dirty="0"/>
                  <a:t>:</a:t>
                </a:r>
              </a:p>
              <a:p>
                <a:endParaRPr lang="nl-NL" sz="2600" dirty="0"/>
              </a:p>
              <a:p>
                <a:endParaRPr lang="nl-NL" sz="2600" dirty="0"/>
              </a:p>
              <a:p>
                <a:endParaRPr lang="nl-NL" sz="2600" dirty="0"/>
              </a:p>
              <a:p>
                <a:r>
                  <a:rPr lang="nl-NL" sz="2600" dirty="0" err="1"/>
                  <a:t>Once</a:t>
                </a:r>
                <a:r>
                  <a:rPr lang="nl-NL" sz="2600" dirty="0"/>
                  <a:t> the model is </a:t>
                </a:r>
                <a:r>
                  <a:rPr lang="nl-NL" sz="2600" dirty="0" err="1"/>
                  <a:t>estimated</a:t>
                </a:r>
                <a:r>
                  <a:rPr lang="nl-NL" sz="2600" dirty="0"/>
                  <a:t>, the model-</a:t>
                </a:r>
                <a:r>
                  <a:rPr lang="nl-NL" sz="2600" dirty="0" err="1"/>
                  <a:t>implied</a:t>
                </a:r>
                <a:r>
                  <a:rPr lang="nl-NL" sz="2600" dirty="0"/>
                  <a:t> </a:t>
                </a:r>
                <a:r>
                  <a:rPr lang="nl-NL" sz="2600" dirty="0" err="1"/>
                  <a:t>covariance</a:t>
                </a:r>
                <a:r>
                  <a:rPr lang="nl-NL" sz="2600" dirty="0"/>
                  <a:t>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Σ</m:t>
                        </m:r>
                      </m:e>
                    </m:acc>
                  </m:oMath>
                </a14:m>
                <a:r>
                  <a:rPr lang="nl-NL" sz="2600" dirty="0"/>
                  <a:t> can </a:t>
                </a:r>
                <a:r>
                  <a:rPr lang="nl-NL" sz="2600" dirty="0" err="1"/>
                  <a:t>be</a:t>
                </a:r>
                <a:r>
                  <a:rPr lang="nl-NL" sz="2600" dirty="0"/>
                  <a:t> </a:t>
                </a:r>
                <a:r>
                  <a:rPr lang="nl-NL" sz="2600" dirty="0" err="1"/>
                  <a:t>calculated</a:t>
                </a:r>
                <a:r>
                  <a:rPr lang="nl-NL" sz="2600" dirty="0"/>
                  <a:t> </a:t>
                </a:r>
                <a:r>
                  <a:rPr lang="nl-NL" sz="2600" dirty="0" err="1"/>
                  <a:t>using</a:t>
                </a:r>
                <a:r>
                  <a:rPr lang="nl-NL" sz="2600" dirty="0"/>
                  <a:t> </a:t>
                </a:r>
                <a:r>
                  <a:rPr lang="nl-NL" sz="2600" dirty="0" err="1"/>
                  <a:t>path</a:t>
                </a:r>
                <a:r>
                  <a:rPr lang="nl-NL" sz="2600" dirty="0"/>
                  <a:t> analysis, or </a:t>
                </a:r>
                <a:r>
                  <a:rPr lang="nl-NL" sz="2600" dirty="0" err="1"/>
                  <a:t>equivalently</a:t>
                </a:r>
                <a:r>
                  <a:rPr lang="nl-NL" sz="2600" dirty="0"/>
                  <a:t>, matrix algebra</a:t>
                </a:r>
              </a:p>
              <a:p>
                <a:endParaRPr lang="nl-NL" sz="26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99" t="-1357" b="-841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hoek 15"/>
          <p:cNvSpPr/>
          <p:nvPr/>
        </p:nvSpPr>
        <p:spPr>
          <a:xfrm>
            <a:off x="5292080" y="2204864"/>
            <a:ext cx="72008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SES</a:t>
            </a:r>
          </a:p>
        </p:txBody>
      </p:sp>
      <p:sp>
        <p:nvSpPr>
          <p:cNvPr id="17" name="Rechthoek 16"/>
          <p:cNvSpPr/>
          <p:nvPr/>
        </p:nvSpPr>
        <p:spPr>
          <a:xfrm>
            <a:off x="6228184" y="2204864"/>
            <a:ext cx="12157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Prev</a:t>
            </a:r>
            <a:r>
              <a:rPr lang="nl-NL" dirty="0">
                <a:solidFill>
                  <a:schemeClr val="tx1"/>
                </a:solidFill>
              </a:rPr>
              <a:t>_ach</a:t>
            </a:r>
          </a:p>
        </p:txBody>
      </p:sp>
      <p:sp>
        <p:nvSpPr>
          <p:cNvPr id="18" name="Rechthoek 17"/>
          <p:cNvSpPr/>
          <p:nvPr/>
        </p:nvSpPr>
        <p:spPr>
          <a:xfrm>
            <a:off x="1331640" y="2204864"/>
            <a:ext cx="10633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grade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9" name="Rechthoek 18"/>
          <p:cNvSpPr/>
          <p:nvPr/>
        </p:nvSpPr>
        <p:spPr>
          <a:xfrm>
            <a:off x="3923928" y="2204864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homework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0" name="Rechthoek 19"/>
          <p:cNvSpPr/>
          <p:nvPr/>
        </p:nvSpPr>
        <p:spPr>
          <a:xfrm>
            <a:off x="2555776" y="2204864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ethnicity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" t="82790" r="80413" b="8504"/>
          <a:stretch/>
        </p:blipFill>
        <p:spPr bwMode="auto">
          <a:xfrm>
            <a:off x="1090464" y="3573016"/>
            <a:ext cx="5328592" cy="137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977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Path analysis:</a:t>
            </a:r>
            <a:endParaRPr lang="nl-NL" dirty="0"/>
          </a:p>
          <a:p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</a:t>
            </a:r>
            <a:r>
              <a:rPr lang="nl-NL" dirty="0" err="1"/>
              <a:t>covariance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variables X and Y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computed</a:t>
            </a:r>
            <a:r>
              <a:rPr lang="nl-NL" dirty="0"/>
              <a:t> as </a:t>
            </a:r>
            <a:r>
              <a:rPr lang="nl-NL" dirty="0" err="1"/>
              <a:t>follows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Find</a:t>
            </a:r>
            <a:r>
              <a:rPr lang="nl-NL" dirty="0"/>
              <a:t> all </a:t>
            </a:r>
            <a:r>
              <a:rPr lang="nl-NL" dirty="0" err="1"/>
              <a:t>paths</a:t>
            </a:r>
            <a:r>
              <a:rPr lang="nl-NL" dirty="0"/>
              <a:t> </a:t>
            </a:r>
            <a:r>
              <a:rPr lang="nl-NL" dirty="0" err="1"/>
              <a:t>leading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X to Y</a:t>
            </a:r>
          </a:p>
          <a:p>
            <a:pPr lvl="1"/>
            <a:r>
              <a:rPr lang="nl-NL" dirty="0" err="1"/>
              <a:t>Multiply</a:t>
            </a:r>
            <a:r>
              <a:rPr lang="nl-NL" dirty="0"/>
              <a:t> all parameter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err="1"/>
              <a:t>along</a:t>
            </a:r>
            <a:r>
              <a:rPr lang="nl-NL" dirty="0"/>
              <a:t> a </a:t>
            </a:r>
            <a:r>
              <a:rPr lang="nl-NL" dirty="0" err="1"/>
              <a:t>given</a:t>
            </a:r>
            <a:r>
              <a:rPr lang="nl-NL" dirty="0"/>
              <a:t> </a:t>
            </a:r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X to Y, </a:t>
            </a:r>
            <a:r>
              <a:rPr lang="nl-NL" dirty="0" err="1"/>
              <a:t>but</a:t>
            </a:r>
            <a:r>
              <a:rPr lang="nl-NL" dirty="0"/>
              <a:t>:</a:t>
            </a:r>
          </a:p>
          <a:p>
            <a:pPr lvl="2"/>
            <a:r>
              <a:rPr lang="nl-NL" dirty="0"/>
              <a:t>No loops: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go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more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once</a:t>
            </a:r>
            <a:endParaRPr lang="nl-NL" dirty="0"/>
          </a:p>
          <a:p>
            <a:pPr lvl="2"/>
            <a:r>
              <a:rPr lang="nl-NL" dirty="0"/>
              <a:t>May switch forward/backward </a:t>
            </a:r>
            <a:r>
              <a:rPr lang="nl-NL" dirty="0" err="1"/>
              <a:t>direction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once</a:t>
            </a:r>
            <a:r>
              <a:rPr lang="nl-NL" dirty="0"/>
              <a:t> </a:t>
            </a:r>
            <a:r>
              <a:rPr lang="nl-NL" dirty="0" err="1"/>
              <a:t>within</a:t>
            </a:r>
            <a:r>
              <a:rPr lang="nl-NL" dirty="0"/>
              <a:t> a </a:t>
            </a:r>
            <a:r>
              <a:rPr lang="nl-NL" dirty="0" err="1"/>
              <a:t>path</a:t>
            </a:r>
            <a:endParaRPr lang="nl-NL" dirty="0"/>
          </a:p>
          <a:p>
            <a:pPr lvl="2"/>
            <a:r>
              <a:rPr lang="nl-NL" dirty="0"/>
              <a:t>May go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double-headed</a:t>
            </a:r>
            <a:r>
              <a:rPr lang="nl-NL" dirty="0"/>
              <a:t> </a:t>
            </a:r>
            <a:r>
              <a:rPr lang="nl-NL" dirty="0" err="1"/>
              <a:t>arrow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once</a:t>
            </a:r>
            <a:r>
              <a:rPr lang="nl-NL" dirty="0"/>
              <a:t> </a:t>
            </a:r>
            <a:r>
              <a:rPr lang="nl-NL" dirty="0" err="1"/>
              <a:t>within</a:t>
            </a:r>
            <a:r>
              <a:rPr lang="nl-NL" dirty="0"/>
              <a:t> a </a:t>
            </a:r>
            <a:r>
              <a:rPr lang="nl-NL" dirty="0" err="1"/>
              <a:t>path</a:t>
            </a:r>
            <a:endParaRPr lang="nl-NL" dirty="0"/>
          </a:p>
          <a:p>
            <a:pPr lvl="1"/>
            <a:r>
              <a:rPr lang="nl-NL" dirty="0" err="1"/>
              <a:t>Summing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err="1"/>
              <a:t>thus</a:t>
            </a:r>
            <a:r>
              <a:rPr lang="nl-NL" dirty="0"/>
              <a:t> </a:t>
            </a:r>
            <a:r>
              <a:rPr lang="nl-NL" dirty="0" err="1"/>
              <a:t>obtained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Variances</a:t>
            </a:r>
            <a:r>
              <a:rPr lang="nl-NL" dirty="0"/>
              <a:t> of variables are </a:t>
            </a:r>
            <a:r>
              <a:rPr lang="nl-NL" dirty="0" err="1"/>
              <a:t>calculated</a:t>
            </a:r>
            <a:r>
              <a:rPr lang="nl-NL" dirty="0"/>
              <a:t> as </a:t>
            </a:r>
            <a:r>
              <a:rPr lang="nl-NL" dirty="0" err="1"/>
              <a:t>follows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For </a:t>
            </a:r>
            <a:r>
              <a:rPr lang="nl-NL" dirty="0" err="1"/>
              <a:t>exogenous</a:t>
            </a:r>
            <a:r>
              <a:rPr lang="nl-NL" dirty="0"/>
              <a:t> variables, model-</a:t>
            </a:r>
            <a:r>
              <a:rPr lang="nl-NL" dirty="0" err="1"/>
              <a:t>implied</a:t>
            </a:r>
            <a:r>
              <a:rPr lang="nl-NL" dirty="0"/>
              <a:t> </a:t>
            </a:r>
            <a:r>
              <a:rPr lang="nl-NL" dirty="0" err="1"/>
              <a:t>variances</a:t>
            </a:r>
            <a:r>
              <a:rPr lang="nl-NL" dirty="0"/>
              <a:t> are </a:t>
            </a:r>
            <a:r>
              <a:rPr lang="nl-NL" dirty="0" err="1"/>
              <a:t>equal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sample </a:t>
            </a:r>
            <a:r>
              <a:rPr lang="nl-NL" dirty="0" err="1"/>
              <a:t>variances</a:t>
            </a:r>
            <a:r>
              <a:rPr lang="nl-NL" dirty="0"/>
              <a:t>, </a:t>
            </a:r>
            <a:r>
              <a:rPr lang="nl-NL" dirty="0" err="1"/>
              <a:t>so</a:t>
            </a:r>
            <a:r>
              <a:rPr lang="nl-NL" dirty="0"/>
              <a:t> are </a:t>
            </a:r>
            <a:r>
              <a:rPr lang="nl-NL" dirty="0" err="1"/>
              <a:t>given</a:t>
            </a:r>
            <a:r>
              <a:rPr lang="nl-NL" dirty="0"/>
              <a:t> (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computed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For </a:t>
            </a:r>
            <a:r>
              <a:rPr lang="nl-NL" dirty="0" err="1"/>
              <a:t>endogenous</a:t>
            </a:r>
            <a:r>
              <a:rPr lang="nl-NL" dirty="0"/>
              <a:t> variables, </a:t>
            </a:r>
            <a:r>
              <a:rPr lang="nl-NL" dirty="0" err="1"/>
              <a:t>variances</a:t>
            </a:r>
            <a:r>
              <a:rPr lang="nl-NL" dirty="0"/>
              <a:t> are </a:t>
            </a:r>
            <a:r>
              <a:rPr lang="nl-NL" dirty="0" err="1"/>
              <a:t>computed</a:t>
            </a:r>
            <a:r>
              <a:rPr lang="nl-NL" dirty="0"/>
              <a:t> like </a:t>
            </a:r>
            <a:r>
              <a:rPr lang="nl-NL" dirty="0" err="1"/>
              <a:t>covariances</a:t>
            </a:r>
            <a:r>
              <a:rPr lang="nl-NL" dirty="0"/>
              <a:t> (</a:t>
            </a:r>
            <a:r>
              <a:rPr lang="nl-NL" dirty="0" err="1"/>
              <a:t>rules</a:t>
            </a:r>
            <a:r>
              <a:rPr lang="nl-NL" dirty="0"/>
              <a:t> </a:t>
            </a:r>
            <a:r>
              <a:rPr lang="nl-NL" dirty="0" err="1"/>
              <a:t>above</a:t>
            </a:r>
            <a:r>
              <a:rPr lang="nl-NL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175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</p:txBody>
      </p:sp>
      <p:sp>
        <p:nvSpPr>
          <p:cNvPr id="9" name="Tijdelijke aanduiding voor inhoud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nl-NL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Model:				</a:t>
            </a:r>
            <a:r>
              <a:rPr kumimoji="0" lang="nl-NL" sz="29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nl-NL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Parameter </a:t>
            </a:r>
            <a:r>
              <a:rPr kumimoji="0" lang="nl-NL" sz="2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estimates</a:t>
            </a:r>
            <a:r>
              <a:rPr kumimoji="0" lang="nl-NL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 cstate="print"/>
          <a:srcRect l="2415" t="64061" r="79779" b="7888"/>
          <a:stretch>
            <a:fillRect/>
          </a:stretch>
        </p:blipFill>
        <p:spPr bwMode="auto">
          <a:xfrm>
            <a:off x="5537248" y="2708920"/>
            <a:ext cx="3228800" cy="285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3" cstate="print"/>
          <a:srcRect l="9879" t="6233" r="10371" b="3581"/>
          <a:stretch>
            <a:fillRect/>
          </a:stretch>
        </p:blipFill>
        <p:spPr bwMode="auto">
          <a:xfrm>
            <a:off x="251520" y="2466502"/>
            <a:ext cx="4913308" cy="377081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4499992" y="6052646"/>
            <a:ext cx="35612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sz="2000" b="1" dirty="0"/>
              <a:t>model-</a:t>
            </a:r>
            <a:r>
              <a:rPr lang="nl-NL" sz="2000" b="1" dirty="0" err="1"/>
              <a:t>implied</a:t>
            </a:r>
            <a:r>
              <a:rPr lang="nl-NL" sz="2000" b="1" dirty="0"/>
              <a:t> </a:t>
            </a:r>
            <a:r>
              <a:rPr lang="nl-NL" sz="2000" b="1" dirty="0" err="1"/>
              <a:t>cov</a:t>
            </a:r>
            <a:r>
              <a:rPr lang="nl-NL" sz="2000" b="1" dirty="0"/>
              <a:t>(SES, </a:t>
            </a:r>
            <a:r>
              <a:rPr lang="nl-NL" sz="2000" b="1" dirty="0" err="1"/>
              <a:t>grade</a:t>
            </a:r>
            <a:r>
              <a:rPr lang="nl-NL" sz="2000" b="1" dirty="0"/>
              <a:t>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348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</p:txBody>
      </p:sp>
      <p:pic>
        <p:nvPicPr>
          <p:cNvPr id="7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2" cstate="print"/>
          <a:srcRect l="9879" t="6233" r="10371" b="3581"/>
          <a:stretch>
            <a:fillRect/>
          </a:stretch>
        </p:blipFill>
        <p:spPr bwMode="auto">
          <a:xfrm>
            <a:off x="3950254" y="1772815"/>
            <a:ext cx="4942226" cy="379300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23528" y="4509120"/>
            <a:ext cx="6660232" cy="2113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</a:t>
            </a:r>
            <a:r>
              <a:rPr lang="nl-NL" dirty="0" err="1"/>
              <a:t>cov</a:t>
            </a:r>
            <a:r>
              <a:rPr lang="nl-NL" dirty="0"/>
              <a:t>(SES, </a:t>
            </a:r>
            <a:r>
              <a:rPr lang="nl-NL" dirty="0" err="1"/>
              <a:t>grade</a:t>
            </a:r>
            <a:r>
              <a:rPr lang="nl-NL" dirty="0"/>
              <a:t>)=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dirty="0"/>
              <a:t>	var(SES) * b(SES, </a:t>
            </a:r>
            <a:r>
              <a:rPr lang="nl-NL" dirty="0" err="1"/>
              <a:t>homework</a:t>
            </a:r>
            <a:r>
              <a:rPr lang="nl-NL" dirty="0"/>
              <a:t>) * b(</a:t>
            </a:r>
            <a:r>
              <a:rPr lang="nl-NL" dirty="0" err="1"/>
              <a:t>homework</a:t>
            </a:r>
            <a:r>
              <a:rPr lang="nl-NL" dirty="0"/>
              <a:t>, </a:t>
            </a:r>
            <a:r>
              <a:rPr lang="nl-NL" dirty="0" err="1"/>
              <a:t>grade</a:t>
            </a:r>
            <a:r>
              <a:rPr lang="nl-NL" dirty="0"/>
              <a:t>)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dirty="0"/>
              <a:t>	var(SES) * b(SES, </a:t>
            </a:r>
            <a:r>
              <a:rPr lang="nl-NL" dirty="0" err="1"/>
              <a:t>prev_ach</a:t>
            </a:r>
            <a:r>
              <a:rPr lang="nl-NL" dirty="0"/>
              <a:t>) * b(</a:t>
            </a:r>
            <a:r>
              <a:rPr lang="nl-NL" dirty="0" err="1"/>
              <a:t>prev_ach</a:t>
            </a:r>
            <a:r>
              <a:rPr lang="nl-NL" dirty="0"/>
              <a:t>, </a:t>
            </a:r>
            <a:r>
              <a:rPr lang="nl-NL" dirty="0" err="1"/>
              <a:t>grade</a:t>
            </a:r>
            <a:r>
              <a:rPr lang="nl-NL" dirty="0"/>
              <a:t>)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dirty="0"/>
              <a:t>	</a:t>
            </a:r>
            <a:r>
              <a:rPr lang="nl-NL" dirty="0" err="1"/>
              <a:t>cov</a:t>
            </a:r>
            <a:r>
              <a:rPr lang="nl-NL" dirty="0"/>
              <a:t>(SES, </a:t>
            </a:r>
            <a:r>
              <a:rPr lang="nl-NL" dirty="0" err="1"/>
              <a:t>ethnicity</a:t>
            </a:r>
            <a:r>
              <a:rPr lang="nl-NL" dirty="0"/>
              <a:t>) * b(</a:t>
            </a:r>
            <a:r>
              <a:rPr lang="nl-NL" dirty="0" err="1"/>
              <a:t>ethnicity</a:t>
            </a:r>
            <a:r>
              <a:rPr lang="nl-NL" dirty="0"/>
              <a:t>, </a:t>
            </a:r>
            <a:r>
              <a:rPr lang="nl-NL" dirty="0" err="1"/>
              <a:t>homework</a:t>
            </a:r>
            <a:r>
              <a:rPr lang="nl-NL" dirty="0"/>
              <a:t>) * b(</a:t>
            </a:r>
            <a:r>
              <a:rPr lang="nl-NL" dirty="0" err="1"/>
              <a:t>homework</a:t>
            </a:r>
            <a:r>
              <a:rPr lang="nl-NL" dirty="0"/>
              <a:t>, </a:t>
            </a:r>
            <a:r>
              <a:rPr lang="nl-NL" dirty="0" err="1"/>
              <a:t>grade</a:t>
            </a:r>
            <a:r>
              <a:rPr lang="nl-NL" dirty="0"/>
              <a:t>)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dirty="0"/>
              <a:t>	</a:t>
            </a:r>
            <a:r>
              <a:rPr lang="nl-NL" dirty="0" err="1"/>
              <a:t>cov</a:t>
            </a:r>
            <a:r>
              <a:rPr lang="nl-NL" dirty="0"/>
              <a:t>(SES, </a:t>
            </a:r>
            <a:r>
              <a:rPr lang="nl-NL" dirty="0" err="1"/>
              <a:t>ethnicity</a:t>
            </a:r>
            <a:r>
              <a:rPr lang="nl-NL" dirty="0"/>
              <a:t>) * b(</a:t>
            </a:r>
            <a:r>
              <a:rPr lang="nl-NL" dirty="0" err="1"/>
              <a:t>ethnicity</a:t>
            </a:r>
            <a:r>
              <a:rPr lang="nl-NL" dirty="0"/>
              <a:t>, </a:t>
            </a:r>
            <a:r>
              <a:rPr lang="nl-NL" dirty="0" err="1"/>
              <a:t>prev_ach</a:t>
            </a:r>
            <a:r>
              <a:rPr lang="nl-NL" dirty="0"/>
              <a:t>) * b(</a:t>
            </a:r>
            <a:r>
              <a:rPr lang="nl-NL" dirty="0" err="1"/>
              <a:t>prev_ach</a:t>
            </a:r>
            <a:r>
              <a:rPr lang="nl-NL" dirty="0"/>
              <a:t>, </a:t>
            </a:r>
            <a:r>
              <a:rPr lang="nl-NL" dirty="0" err="1"/>
              <a:t>grade</a:t>
            </a:r>
            <a:r>
              <a:rPr lang="nl-NL" dirty="0"/>
              <a:t>)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57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</p:txBody>
      </p:sp>
      <p:sp>
        <p:nvSpPr>
          <p:cNvPr id="9" name="Tijdelijke aanduiding voor inhoud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sz="2000" dirty="0"/>
              <a:t>model-</a:t>
            </a:r>
            <a:r>
              <a:rPr lang="nl-NL" sz="2000" dirty="0" err="1"/>
              <a:t>implied</a:t>
            </a:r>
            <a:r>
              <a:rPr lang="nl-NL" sz="2000" dirty="0"/>
              <a:t> </a:t>
            </a:r>
            <a:r>
              <a:rPr lang="nl-NL" sz="2000" dirty="0" err="1"/>
              <a:t>cov</a:t>
            </a:r>
            <a:r>
              <a:rPr lang="nl-NL" sz="2000" dirty="0"/>
              <a:t>(</a:t>
            </a:r>
            <a:r>
              <a:rPr lang="nl-NL" sz="2000" dirty="0" err="1"/>
              <a:t>SES,grade</a:t>
            </a:r>
            <a:r>
              <a:rPr lang="nl-NL" sz="2000" dirty="0"/>
              <a:t>)=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sz="2000" dirty="0"/>
              <a:t>	var(SES) * b(SES, </a:t>
            </a:r>
            <a:r>
              <a:rPr lang="nl-NL" sz="2000" dirty="0" err="1"/>
              <a:t>homework</a:t>
            </a:r>
            <a:r>
              <a:rPr lang="nl-NL" sz="2000" dirty="0"/>
              <a:t>) * b(</a:t>
            </a:r>
            <a:r>
              <a:rPr lang="nl-NL" sz="2000" dirty="0" err="1"/>
              <a:t>homework</a:t>
            </a:r>
            <a:r>
              <a:rPr lang="nl-NL" sz="2000" dirty="0"/>
              <a:t>, </a:t>
            </a:r>
            <a:r>
              <a:rPr lang="nl-NL" sz="2000" dirty="0" err="1"/>
              <a:t>grade</a:t>
            </a:r>
            <a:r>
              <a:rPr lang="nl-NL" sz="2000" dirty="0"/>
              <a:t>)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sz="2000" dirty="0"/>
              <a:t>	var(SES) * b(SES, </a:t>
            </a:r>
            <a:r>
              <a:rPr lang="nl-NL" sz="2000" dirty="0" err="1"/>
              <a:t>prev_ach</a:t>
            </a:r>
            <a:r>
              <a:rPr lang="nl-NL" sz="2000" dirty="0"/>
              <a:t>) * b(</a:t>
            </a:r>
            <a:r>
              <a:rPr lang="nl-NL" sz="2000" dirty="0" err="1"/>
              <a:t>prev_ach</a:t>
            </a:r>
            <a:r>
              <a:rPr lang="nl-NL" sz="2000" dirty="0"/>
              <a:t>, </a:t>
            </a:r>
            <a:r>
              <a:rPr lang="nl-NL" sz="2000" dirty="0" err="1"/>
              <a:t>grade</a:t>
            </a:r>
            <a:r>
              <a:rPr lang="nl-NL" sz="2000" dirty="0"/>
              <a:t>)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sz="2000" dirty="0"/>
              <a:t>	</a:t>
            </a:r>
            <a:r>
              <a:rPr lang="nl-NL" sz="2000" dirty="0" err="1"/>
              <a:t>cov</a:t>
            </a:r>
            <a:r>
              <a:rPr lang="nl-NL" sz="2000" dirty="0"/>
              <a:t>(SES, </a:t>
            </a:r>
            <a:r>
              <a:rPr lang="nl-NL" sz="2000" dirty="0" err="1"/>
              <a:t>ethnicity</a:t>
            </a:r>
            <a:r>
              <a:rPr lang="nl-NL" sz="2000" dirty="0"/>
              <a:t>) * b(</a:t>
            </a:r>
            <a:r>
              <a:rPr lang="nl-NL" sz="2000" dirty="0" err="1"/>
              <a:t>ethnicity</a:t>
            </a:r>
            <a:r>
              <a:rPr lang="nl-NL" sz="2000" dirty="0"/>
              <a:t>, </a:t>
            </a:r>
            <a:r>
              <a:rPr lang="nl-NL" sz="2000" dirty="0" err="1"/>
              <a:t>homework</a:t>
            </a:r>
            <a:r>
              <a:rPr lang="nl-NL" sz="2000" dirty="0"/>
              <a:t>) * b(</a:t>
            </a:r>
            <a:r>
              <a:rPr lang="nl-NL" sz="2000" dirty="0" err="1"/>
              <a:t>homework</a:t>
            </a:r>
            <a:r>
              <a:rPr lang="nl-NL" sz="2000" dirty="0"/>
              <a:t>, </a:t>
            </a:r>
            <a:r>
              <a:rPr lang="nl-NL" sz="2000" dirty="0" err="1"/>
              <a:t>grade</a:t>
            </a:r>
            <a:r>
              <a:rPr lang="nl-NL" sz="2000" dirty="0"/>
              <a:t>)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sz="2000" dirty="0"/>
              <a:t>	</a:t>
            </a:r>
            <a:r>
              <a:rPr lang="nl-NL" sz="2000" dirty="0" err="1"/>
              <a:t>cov</a:t>
            </a:r>
            <a:r>
              <a:rPr lang="nl-NL" sz="2000" dirty="0"/>
              <a:t>(SES, </a:t>
            </a:r>
            <a:r>
              <a:rPr lang="nl-NL" sz="2000" dirty="0" err="1"/>
              <a:t>ethnicity</a:t>
            </a:r>
            <a:r>
              <a:rPr lang="nl-NL" sz="2000" dirty="0"/>
              <a:t>) * b(</a:t>
            </a:r>
            <a:r>
              <a:rPr lang="nl-NL" sz="2000" dirty="0" err="1"/>
              <a:t>ethnicity</a:t>
            </a:r>
            <a:r>
              <a:rPr lang="nl-NL" sz="2000" dirty="0"/>
              <a:t>, </a:t>
            </a:r>
            <a:r>
              <a:rPr lang="nl-NL" sz="2000" dirty="0" err="1"/>
              <a:t>prev_ach</a:t>
            </a:r>
            <a:r>
              <a:rPr lang="nl-NL" sz="2000" dirty="0"/>
              <a:t>) * b(</a:t>
            </a:r>
            <a:r>
              <a:rPr lang="nl-NL" sz="2000" dirty="0" err="1"/>
              <a:t>prev_ach</a:t>
            </a:r>
            <a:r>
              <a:rPr lang="nl-NL" sz="2000" dirty="0"/>
              <a:t>, </a:t>
            </a:r>
            <a:r>
              <a:rPr lang="nl-NL" sz="2000" dirty="0" err="1"/>
              <a:t>grade</a:t>
            </a:r>
            <a:r>
              <a:rPr lang="nl-NL" sz="2000" dirty="0"/>
              <a:t>) =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en-US" sz="2000" dirty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2000" dirty="0"/>
              <a:t>.690 * .254 * .281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2000" dirty="0"/>
              <a:t>.690 * 4.496 * .074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2000" dirty="0"/>
              <a:t>.106 * .007 * .281 +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sz="2000" dirty="0"/>
              <a:t>.106 * 4.147 * .074 = 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sz="2000" dirty="0"/>
              <a:t>0.3115514</a:t>
            </a:r>
            <a:endParaRPr lang="en-US" sz="2000" b="1" dirty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en-US" sz="2000" dirty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nl-NL" sz="2000" dirty="0"/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 cstate="print"/>
          <a:srcRect l="2415" t="64061" r="79779" b="7888"/>
          <a:stretch>
            <a:fillRect/>
          </a:stretch>
        </p:blipFill>
        <p:spPr bwMode="auto">
          <a:xfrm>
            <a:off x="5872299" y="3838065"/>
            <a:ext cx="2887942" cy="255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kstvak 4"/>
          <p:cNvSpPr txBox="1"/>
          <p:nvPr/>
        </p:nvSpPr>
        <p:spPr>
          <a:xfrm>
            <a:off x="4398107" y="249704"/>
            <a:ext cx="4392488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nl-NL" sz="2000" dirty="0" err="1"/>
              <a:t>Note</a:t>
            </a:r>
            <a:r>
              <a:rPr lang="nl-NL" sz="2000" dirty="0"/>
              <a:t> </a:t>
            </a:r>
            <a:r>
              <a:rPr lang="nl-NL" sz="2000" dirty="0" err="1"/>
              <a:t>that</a:t>
            </a:r>
            <a:r>
              <a:rPr lang="nl-NL" sz="2000" dirty="0"/>
              <a:t> </a:t>
            </a:r>
            <a:r>
              <a:rPr lang="nl-NL" sz="2000" dirty="0" err="1"/>
              <a:t>Beaujean’s</a:t>
            </a:r>
            <a:r>
              <a:rPr lang="nl-NL" sz="2000" dirty="0"/>
              <a:t> </a:t>
            </a:r>
            <a:r>
              <a:rPr lang="nl-NL" sz="2000" dirty="0" err="1"/>
              <a:t>examples</a:t>
            </a:r>
            <a:r>
              <a:rPr lang="nl-NL" sz="2000" dirty="0"/>
              <a:t> in </a:t>
            </a:r>
            <a:r>
              <a:rPr lang="nl-NL" sz="2000" dirty="0" err="1"/>
              <a:t>section</a:t>
            </a:r>
            <a:r>
              <a:rPr lang="nl-NL" sz="2000" dirty="0"/>
              <a:t> 2.1.3 </a:t>
            </a:r>
            <a:r>
              <a:rPr lang="nl-NL" sz="2000" dirty="0" err="1"/>
              <a:t>seem</a:t>
            </a:r>
            <a:r>
              <a:rPr lang="nl-NL" sz="2000" dirty="0"/>
              <a:t> more </a:t>
            </a:r>
            <a:r>
              <a:rPr lang="nl-NL" sz="2000" dirty="0" err="1"/>
              <a:t>simple</a:t>
            </a:r>
            <a:r>
              <a:rPr lang="nl-NL" sz="2000" dirty="0"/>
              <a:t>, </a:t>
            </a:r>
            <a:r>
              <a:rPr lang="nl-NL" sz="2000" dirty="0" err="1"/>
              <a:t>because</a:t>
            </a:r>
            <a:r>
              <a:rPr lang="nl-NL" sz="2000" dirty="0"/>
              <a:t> he </a:t>
            </a:r>
            <a:r>
              <a:rPr lang="nl-NL" sz="2000" dirty="0" err="1"/>
              <a:t>uses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standardized</a:t>
            </a:r>
            <a:r>
              <a:rPr lang="nl-NL" sz="2000" dirty="0"/>
              <a:t> </a:t>
            </a:r>
            <a:r>
              <a:rPr lang="nl-NL" sz="2000" dirty="0" err="1"/>
              <a:t>soluttion</a:t>
            </a:r>
            <a:r>
              <a:rPr lang="nl-NL" sz="2000" dirty="0"/>
              <a:t>. </a:t>
            </a:r>
            <a:r>
              <a:rPr lang="nl-NL" sz="2000" dirty="0" err="1"/>
              <a:t>Then</a:t>
            </a:r>
            <a:r>
              <a:rPr lang="nl-NL" sz="2000" dirty="0"/>
              <a:t> all </a:t>
            </a:r>
            <a:r>
              <a:rPr lang="nl-NL" sz="2000" dirty="0" err="1"/>
              <a:t>variances</a:t>
            </a:r>
            <a:r>
              <a:rPr lang="nl-NL" sz="2000" dirty="0"/>
              <a:t> of </a:t>
            </a:r>
            <a:r>
              <a:rPr lang="nl-NL" sz="2000" dirty="0" err="1"/>
              <a:t>exogenous</a:t>
            </a:r>
            <a:r>
              <a:rPr lang="nl-NL" sz="2000" dirty="0"/>
              <a:t> variables </a:t>
            </a:r>
            <a:r>
              <a:rPr lang="nl-NL" sz="2000" dirty="0" err="1"/>
              <a:t>equal</a:t>
            </a:r>
            <a:r>
              <a:rPr lang="nl-NL" sz="2000" dirty="0"/>
              <a:t> 1 and </a:t>
            </a:r>
            <a:r>
              <a:rPr lang="nl-NL" sz="2000" dirty="0" err="1"/>
              <a:t>can</a:t>
            </a:r>
            <a:r>
              <a:rPr lang="nl-NL" sz="2000" dirty="0"/>
              <a:t> </a:t>
            </a:r>
            <a:r>
              <a:rPr lang="nl-NL" sz="2000" dirty="0" err="1"/>
              <a:t>be</a:t>
            </a:r>
            <a:r>
              <a:rPr lang="nl-NL" sz="2000" dirty="0"/>
              <a:t> </a:t>
            </a:r>
            <a:r>
              <a:rPr lang="nl-NL" sz="2000" dirty="0" err="1"/>
              <a:t>omitted</a:t>
            </a:r>
            <a:r>
              <a:rPr lang="nl-NL" sz="2000" dirty="0"/>
              <a:t>, </a:t>
            </a:r>
            <a:r>
              <a:rPr lang="nl-NL" sz="2000" dirty="0" err="1"/>
              <a:t>which</a:t>
            </a:r>
            <a:r>
              <a:rPr lang="nl-NL" sz="2000" dirty="0"/>
              <a:t> </a:t>
            </a:r>
            <a:r>
              <a:rPr lang="nl-NL" sz="2000" dirty="0" err="1"/>
              <a:t>simplifies</a:t>
            </a:r>
            <a:r>
              <a:rPr lang="nl-NL" sz="2000" dirty="0"/>
              <a:t> </a:t>
            </a:r>
            <a:r>
              <a:rPr lang="nl-NL" sz="2000" dirty="0" err="1"/>
              <a:t>calculations</a:t>
            </a:r>
            <a:r>
              <a:rPr lang="nl-NL" sz="2000" dirty="0"/>
              <a:t> a lot.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76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nl-NL" dirty="0"/>
              <a:t>A SEM is a system of </a:t>
            </a:r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equations</a:t>
            </a:r>
            <a:r>
              <a:rPr lang="nl-NL" dirty="0"/>
              <a:t>, </a:t>
            </a:r>
            <a:r>
              <a:rPr lang="nl-NL" dirty="0" err="1"/>
              <a:t>which</a:t>
            </a:r>
            <a:r>
              <a:rPr lang="nl-NL" dirty="0"/>
              <a:t>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represent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matrices</a:t>
            </a:r>
          </a:p>
          <a:p>
            <a:pPr lvl="1"/>
            <a:r>
              <a:rPr lang="nl-NL" dirty="0" err="1"/>
              <a:t>Although</a:t>
            </a:r>
            <a:r>
              <a:rPr lang="nl-NL" dirty="0"/>
              <a:t> non-</a:t>
            </a:r>
            <a:r>
              <a:rPr lang="nl-NL" dirty="0" err="1"/>
              <a:t>linear</a:t>
            </a:r>
            <a:r>
              <a:rPr lang="nl-NL" dirty="0"/>
              <a:t> SEM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exists</a:t>
            </a:r>
            <a:r>
              <a:rPr lang="nl-NL" dirty="0"/>
              <a:t>, but </a:t>
            </a:r>
            <a:r>
              <a:rPr lang="nl-NL" dirty="0" err="1"/>
              <a:t>outside</a:t>
            </a:r>
            <a:r>
              <a:rPr lang="nl-NL" dirty="0"/>
              <a:t> the scope of </a:t>
            </a:r>
            <a:r>
              <a:rPr lang="nl-NL" dirty="0" err="1"/>
              <a:t>this</a:t>
            </a:r>
            <a:r>
              <a:rPr lang="nl-NL" dirty="0"/>
              <a:t> course</a:t>
            </a:r>
          </a:p>
          <a:p>
            <a:r>
              <a:rPr lang="en-US" dirty="0"/>
              <a:t>The path tracing rules represent matrix algebra but more tedious/confusing/error prone</a:t>
            </a:r>
          </a:p>
          <a:p>
            <a:r>
              <a:rPr lang="en-US" dirty="0" err="1"/>
              <a:t>Beaujean’s</a:t>
            </a:r>
            <a:r>
              <a:rPr lang="en-US" dirty="0"/>
              <a:t> book hardly involves formulas, and no matrix notation. To get a good understanding of SEM, you need to know about underlying matrices and vectors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921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In </a:t>
                </a:r>
                <a:r>
                  <a:rPr lang="nl-NL" dirty="0" err="1"/>
                  <a:t>lavaan</a:t>
                </a:r>
                <a:r>
                  <a:rPr lang="nl-NL" dirty="0"/>
                  <a:t>, </a:t>
                </a:r>
                <a:r>
                  <a:rPr lang="nl-NL" dirty="0" err="1"/>
                  <a:t>the</a:t>
                </a:r>
                <a:r>
                  <a:rPr lang="nl-NL" dirty="0"/>
                  <a:t> (co)</a:t>
                </a:r>
                <a:r>
                  <a:rPr lang="nl-NL" dirty="0" err="1"/>
                  <a:t>variance</a:t>
                </a:r>
                <a:r>
                  <a:rPr lang="nl-NL" dirty="0"/>
                  <a:t> </a:t>
                </a:r>
                <a:r>
                  <a:rPr lang="nl-NL" dirty="0" err="1"/>
                  <a:t>stucture</a:t>
                </a:r>
                <a:r>
                  <a:rPr lang="nl-NL" dirty="0"/>
                  <a:t> of a </a:t>
                </a:r>
                <a:r>
                  <a:rPr lang="nl-NL" dirty="0" err="1"/>
                  <a:t>fitted</a:t>
                </a:r>
                <a:r>
                  <a:rPr lang="nl-NL" dirty="0"/>
                  <a:t> model is </a:t>
                </a:r>
                <a:r>
                  <a:rPr lang="nl-NL" dirty="0" err="1"/>
                  <a:t>given</a:t>
                </a:r>
                <a:r>
                  <a:rPr lang="nl-NL" dirty="0"/>
                  <a:t> </a:t>
                </a:r>
                <a:r>
                  <a:rPr lang="nl-NL" dirty="0" err="1"/>
                  <a:t>by</a:t>
                </a:r>
                <a:r>
                  <a:rPr lang="nl-NL" dirty="0"/>
                  <a:t> </a:t>
                </a:r>
                <a:r>
                  <a:rPr lang="nl-NL" dirty="0" err="1"/>
                  <a:t>four</a:t>
                </a:r>
                <a:r>
                  <a:rPr lang="nl-NL" dirty="0"/>
                  <a:t> parameter matrices</a:t>
                </a:r>
              </a:p>
              <a:p>
                <a:r>
                  <a:rPr lang="nl-NL" dirty="0"/>
                  <a:t>Matrix algebra </a:t>
                </a:r>
                <a:r>
                  <a:rPr lang="nl-NL" dirty="0" err="1"/>
                  <a:t>gives</a:t>
                </a:r>
                <a:r>
                  <a:rPr lang="nl-NL" dirty="0"/>
                  <a:t> </a:t>
                </a:r>
                <a:r>
                  <a:rPr lang="nl-NL" dirty="0" err="1"/>
                  <a:t>us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model-</a:t>
                </a:r>
                <a:r>
                  <a:rPr lang="nl-NL" dirty="0" err="1"/>
                  <a:t>implied</a:t>
                </a:r>
                <a:r>
                  <a:rPr lang="nl-NL" dirty="0"/>
                  <a:t> </a:t>
                </a:r>
                <a:r>
                  <a:rPr lang="nl-NL" dirty="0" err="1"/>
                  <a:t>covariance</a:t>
                </a:r>
                <a:r>
                  <a:rPr lang="nl-NL" dirty="0"/>
                  <a:t>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/>
                            </a:rPr>
                            <m:t>𝚺</m:t>
                          </m:r>
                        </m:e>
                      </m:acc>
                      <m:r>
                        <a:rPr lang="en-US" b="1" i="0" smtClean="0">
                          <a:latin typeface="Cambria Math"/>
                        </a:rPr>
                        <m:t>=</m:t>
                      </m:r>
                      <m:r>
                        <a:rPr lang="en-US" b="1" i="0" smtClean="0">
                          <a:latin typeface="Cambria Math"/>
                        </a:rPr>
                        <m:t>𝚲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>
                              <a:latin typeface="Cambria Math"/>
                            </a:rPr>
                            <m:t>(</m:t>
                          </m:r>
                          <m:r>
                            <a:rPr lang="en-US" b="1" i="0">
                              <a:latin typeface="Cambria Math"/>
                            </a:rPr>
                            <m:t>𝐈</m:t>
                          </m:r>
                          <m:r>
                            <a:rPr lang="en-US" b="1" i="0">
                              <a:latin typeface="Cambria Math"/>
                            </a:rPr>
                            <m:t>−</m:t>
                          </m:r>
                          <m:r>
                            <a:rPr lang="en-US" b="1" i="0">
                              <a:latin typeface="Cambria Math"/>
                            </a:rPr>
                            <m:t>𝛃</m:t>
                          </m:r>
                          <m:r>
                            <a:rPr lang="en-US" b="1" i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1" i="0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𝟏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 </m:t>
                          </m:r>
                        </m:sup>
                      </m:sSup>
                      <m:r>
                        <a:rPr lang="en-US" b="1" i="0" smtClean="0">
                          <a:latin typeface="Cambria Math"/>
                        </a:rPr>
                        <m:t>𝛙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1" i="0">
                                      <a:latin typeface="Cambria Math"/>
                                    </a:rPr>
                                    <m:t>𝐈</m:t>
                                  </m:r>
                                  <m:r>
                                    <a:rPr lang="en-US" b="1" i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0">
                                      <a:latin typeface="Cambria Math"/>
                                    </a:rPr>
                                    <m:t>𝛃</m:t>
                                  </m:r>
                                  <m:r>
                                    <a:rPr lang="en-US" b="1" i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1" i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b="1" i="0">
                                      <a:latin typeface="Cambria Math"/>
                                    </a:rPr>
                                    <m:t> 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1" i="0" smtClean="0">
                              <a:latin typeface="Cambria Math"/>
                            </a:rPr>
                            <m:t>𝐓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/>
                            </a:rPr>
                            <m:t>𝚲</m:t>
                          </m:r>
                        </m:e>
                        <m:sup>
                          <m:r>
                            <a:rPr lang="en-US" b="1" i="0" smtClean="0">
                              <a:latin typeface="Cambria Math"/>
                            </a:rPr>
                            <m:t>𝐓</m:t>
                          </m:r>
                        </m:sup>
                      </m:sSup>
                      <m:r>
                        <a:rPr lang="en-US" b="1" i="0" smtClean="0">
                          <a:latin typeface="Cambria Math"/>
                        </a:rPr>
                        <m:t>+</m:t>
                      </m:r>
                      <m:r>
                        <a:rPr lang="en-US" b="1" i="0" smtClean="0">
                          <a:latin typeface="Cambria Math"/>
                        </a:rPr>
                        <m:t>𝚯</m:t>
                      </m:r>
                    </m:oMath>
                  </m:oMathPara>
                </a14:m>
                <a:endParaRPr lang="nl-NL" dirty="0"/>
              </a:p>
              <a:p>
                <a:r>
                  <a:rPr lang="nl-NL" dirty="0" err="1"/>
                  <a:t>Today</a:t>
                </a:r>
                <a:r>
                  <a:rPr lang="nl-NL" dirty="0"/>
                  <a:t>, </a:t>
                </a:r>
                <a:r>
                  <a:rPr lang="nl-NL" dirty="0" err="1"/>
                  <a:t>our</a:t>
                </a:r>
                <a:r>
                  <a:rPr lang="nl-NL" dirty="0"/>
                  <a:t> </a:t>
                </a:r>
                <a:r>
                  <a:rPr lang="nl-NL" dirty="0" err="1"/>
                  <a:t>models</a:t>
                </a:r>
                <a:r>
                  <a:rPr lang="nl-NL" dirty="0"/>
                  <a:t> </a:t>
                </a:r>
                <a:r>
                  <a:rPr lang="nl-NL" dirty="0" err="1"/>
                  <a:t>assume</a:t>
                </a:r>
                <a:r>
                  <a:rPr lang="nl-NL" dirty="0"/>
                  <a:t> no </a:t>
                </a:r>
                <a:r>
                  <a:rPr lang="nl-NL" dirty="0" err="1"/>
                  <a:t>measurement</a:t>
                </a:r>
                <a:r>
                  <a:rPr lang="nl-NL" dirty="0"/>
                  <a:t> error, </a:t>
                </a:r>
                <a:r>
                  <a:rPr lang="nl-NL" dirty="0" err="1"/>
                  <a:t>so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𝚲</m:t>
                    </m:r>
                  </m:oMath>
                </a14:m>
                <a:r>
                  <a:rPr lang="nl-NL" dirty="0"/>
                  <a:t> is </a:t>
                </a:r>
                <a:r>
                  <a:rPr lang="nl-NL" dirty="0" err="1"/>
                  <a:t>an</a:t>
                </a:r>
                <a:r>
                  <a:rPr lang="nl-NL" dirty="0"/>
                  <a:t> </a:t>
                </a:r>
                <a:r>
                  <a:rPr lang="nl-NL" dirty="0" err="1"/>
                  <a:t>identity</a:t>
                </a:r>
                <a:r>
                  <a:rPr lang="nl-NL" dirty="0"/>
                  <a:t> matrix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</a:rPr>
                      <m:t>𝚯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all</a:t>
                </a:r>
                <a:r>
                  <a:rPr lang="nl-NL" dirty="0"/>
                  <a:t> </a:t>
                </a:r>
                <a:r>
                  <a:rPr lang="nl-NL" dirty="0" err="1"/>
                  <a:t>zeros</a:t>
                </a:r>
                <a:r>
                  <a:rPr lang="nl-NL" dirty="0"/>
                  <a:t>. </a:t>
                </a:r>
                <a:r>
                  <a:rPr lang="nl-NL" dirty="0" err="1"/>
                  <a:t>Thus</a:t>
                </a:r>
                <a:r>
                  <a:rPr lang="nl-NL" dirty="0"/>
                  <a:t>,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above</a:t>
                </a:r>
                <a:r>
                  <a:rPr lang="nl-NL" dirty="0"/>
                  <a:t> </a:t>
                </a:r>
                <a:r>
                  <a:rPr lang="nl-NL" dirty="0" err="1"/>
                  <a:t>formula</a:t>
                </a:r>
                <a:r>
                  <a:rPr lang="nl-NL" dirty="0"/>
                  <a:t> </a:t>
                </a:r>
                <a:r>
                  <a:rPr lang="nl-NL" dirty="0" err="1"/>
                  <a:t>simplifies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:</a:t>
                </a:r>
                <a:endParaRPr lang="en-US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/>
                            </a:rPr>
                            <m:t>𝚺</m:t>
                          </m:r>
                        </m:e>
                      </m:acc>
                      <m:r>
                        <a:rPr lang="en-US" b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/>
                            </a:rPr>
                            <m:t>(</m:t>
                          </m:r>
                          <m:r>
                            <a:rPr lang="en-US" b="1">
                              <a:latin typeface="Cambria Math"/>
                            </a:rPr>
                            <m:t>𝐈</m:t>
                          </m:r>
                          <m:r>
                            <a:rPr lang="en-US" b="1">
                              <a:latin typeface="Cambria Math"/>
                            </a:rPr>
                            <m:t>−</m:t>
                          </m:r>
                          <m:r>
                            <a:rPr lang="en-US" b="1">
                              <a:latin typeface="Cambria Math"/>
                            </a:rPr>
                            <m:t>𝛃</m:t>
                          </m:r>
                          <m:r>
                            <a:rPr lang="en-US" b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1">
                              <a:latin typeface="Cambria Math"/>
                            </a:rPr>
                            <m:t>−</m:t>
                          </m:r>
                          <m:r>
                            <a:rPr lang="en-US" b="1">
                              <a:latin typeface="Cambria Math"/>
                            </a:rPr>
                            <m:t>𝟏</m:t>
                          </m:r>
                          <m:r>
                            <a:rPr lang="en-US" b="1">
                              <a:latin typeface="Cambria Math"/>
                            </a:rPr>
                            <m:t> </m:t>
                          </m:r>
                        </m:sup>
                      </m:sSup>
                      <m:r>
                        <a:rPr lang="en-US" b="1">
                          <a:latin typeface="Cambria Math"/>
                        </a:rPr>
                        <m:t>𝛙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1">
                                      <a:latin typeface="Cambria Math"/>
                                    </a:rPr>
                                    <m:t>𝐈</m:t>
                                  </m:r>
                                  <m:r>
                                    <a:rPr lang="en-US" b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>
                                      <a:latin typeface="Cambria Math"/>
                                    </a:rPr>
                                    <m:t>𝛃</m:t>
                                  </m:r>
                                  <m:r>
                                    <a:rPr lang="en-US" b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b="1">
                                      <a:latin typeface="Cambria Math"/>
                                    </a:rPr>
                                    <m:t> 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1">
                              <a:latin typeface="Cambria Math"/>
                            </a:rPr>
                            <m:t>𝐓</m:t>
                          </m:r>
                        </m:sup>
                      </m:sSup>
                    </m:oMath>
                  </m:oMathPara>
                </a14:m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  <a:blipFill rotWithShape="1">
                <a:blip r:embed="rId2"/>
                <a:stretch>
                  <a:fillRect l="-449" t="-1160" r="-37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322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nl-NL" dirty="0"/>
                  <a:t>Let </a:t>
                </a:r>
                <a:r>
                  <a:rPr lang="nl-NL" i="1" dirty="0"/>
                  <a:t>p</a:t>
                </a:r>
                <a:r>
                  <a:rPr lang="nl-NL" dirty="0"/>
                  <a:t> </a:t>
                </a:r>
                <a:r>
                  <a:rPr lang="nl-NL" dirty="0" err="1"/>
                  <a:t>be</a:t>
                </a:r>
                <a:r>
                  <a:rPr lang="nl-NL" dirty="0"/>
                  <a:t> the </a:t>
                </a:r>
                <a:r>
                  <a:rPr lang="nl-NL" dirty="0" err="1"/>
                  <a:t>number</a:t>
                </a:r>
                <a:r>
                  <a:rPr lang="nl-NL" dirty="0"/>
                  <a:t> of </a:t>
                </a:r>
                <a:r>
                  <a:rPr lang="nl-NL" dirty="0" err="1"/>
                  <a:t>observed</a:t>
                </a:r>
                <a:r>
                  <a:rPr lang="nl-NL" dirty="0"/>
                  <a:t> variables in the model</a:t>
                </a:r>
              </a:p>
              <a:p>
                <a:r>
                  <a:rPr lang="en-US" dirty="0"/>
                  <a:t>If we have observed variables only: </a:t>
                </a:r>
                <a:endParaRPr lang="nl-NL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𝛃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nl-NL" dirty="0"/>
                  <a:t>is a </a:t>
                </a:r>
                <a:r>
                  <a:rPr lang="nl-NL" i="1" dirty="0"/>
                  <a:t>p </a:t>
                </a:r>
                <a:r>
                  <a:rPr lang="nl-NL" dirty="0"/>
                  <a:t>x </a:t>
                </a:r>
                <a:r>
                  <a:rPr lang="nl-NL" i="1" dirty="0"/>
                  <a:t>p</a:t>
                </a:r>
                <a:r>
                  <a:rPr lang="nl-NL" dirty="0"/>
                  <a:t> matrix of </a:t>
                </a:r>
                <a:r>
                  <a:rPr lang="nl-NL" dirty="0" err="1"/>
                  <a:t>regression</a:t>
                </a:r>
                <a:r>
                  <a:rPr lang="nl-NL" dirty="0"/>
                  <a:t> </a:t>
                </a:r>
                <a:r>
                  <a:rPr lang="nl-NL" dirty="0" err="1"/>
                  <a:t>coefficients</a:t>
                </a:r>
                <a:r>
                  <a:rPr lang="nl-NL" dirty="0"/>
                  <a:t>, </a:t>
                </a:r>
                <a:r>
                  <a:rPr lang="nl-NL" dirty="0" err="1"/>
                  <a:t>relating</a:t>
                </a:r>
                <a:r>
                  <a:rPr lang="nl-NL" dirty="0"/>
                  <a:t> predictor to </a:t>
                </a:r>
                <a:r>
                  <a:rPr lang="nl-NL" dirty="0" err="1"/>
                  <a:t>criterion</a:t>
                </a:r>
                <a:r>
                  <a:rPr lang="nl-NL" dirty="0"/>
                  <a:t> variables</a:t>
                </a:r>
              </a:p>
              <a:p>
                <a:pPr lvl="2"/>
                <a:r>
                  <a:rPr lang="nl-NL" dirty="0"/>
                  <a:t>‘</a:t>
                </a:r>
                <a:r>
                  <a:rPr lang="nl-NL" dirty="0" err="1"/>
                  <a:t>Contains</a:t>
                </a:r>
                <a:r>
                  <a:rPr lang="nl-NL" dirty="0"/>
                  <a:t>’ single-</a:t>
                </a:r>
                <a:r>
                  <a:rPr lang="nl-NL" dirty="0" err="1"/>
                  <a:t>headed</a:t>
                </a:r>
                <a:r>
                  <a:rPr lang="nl-NL" dirty="0"/>
                  <a:t> (</a:t>
                </a:r>
                <a:r>
                  <a:rPr lang="nl-NL" dirty="0" err="1"/>
                  <a:t>directed</a:t>
                </a:r>
                <a:r>
                  <a:rPr lang="nl-NL" dirty="0"/>
                  <a:t>) </a:t>
                </a:r>
                <a:r>
                  <a:rPr lang="nl-NL" dirty="0" err="1"/>
                  <a:t>arrows</a:t>
                </a:r>
                <a:r>
                  <a:rPr lang="nl-NL" dirty="0"/>
                  <a:t>, </a:t>
                </a:r>
                <a:r>
                  <a:rPr lang="nl-NL" dirty="0" err="1"/>
                  <a:t>therefore</a:t>
                </a:r>
                <a:r>
                  <a:rPr lang="nl-NL" dirty="0"/>
                  <a:t> non-</a:t>
                </a:r>
                <a:r>
                  <a:rPr lang="nl-NL" dirty="0" err="1"/>
                  <a:t>symmetric</a:t>
                </a:r>
                <a:endParaRPr lang="nl-NL" dirty="0"/>
              </a:p>
              <a:p>
                <a:pPr lvl="2"/>
                <a:r>
                  <a:rPr lang="en-US" dirty="0"/>
                  <a:t>The columns reflect the variables as predictors, the rows reflect the variables as responses</a:t>
                </a:r>
                <a:endParaRPr lang="nl-NL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𝛙</m:t>
                    </m:r>
                  </m:oMath>
                </a14:m>
                <a:r>
                  <a:rPr lang="nl-NL" dirty="0"/>
                  <a:t> is a </a:t>
                </a:r>
                <a:r>
                  <a:rPr lang="nl-NL" i="1" dirty="0"/>
                  <a:t>p </a:t>
                </a:r>
                <a:r>
                  <a:rPr lang="nl-NL" dirty="0"/>
                  <a:t>x </a:t>
                </a:r>
                <a:r>
                  <a:rPr lang="nl-NL" i="1" dirty="0"/>
                  <a:t>p</a:t>
                </a:r>
                <a:r>
                  <a:rPr lang="nl-NL" dirty="0"/>
                  <a:t> matrix of (co)</a:t>
                </a:r>
                <a:r>
                  <a:rPr lang="nl-NL" dirty="0" err="1"/>
                  <a:t>variances</a:t>
                </a:r>
                <a:r>
                  <a:rPr lang="nl-NL" dirty="0"/>
                  <a:t> </a:t>
                </a:r>
                <a:r>
                  <a:rPr lang="nl-NL" dirty="0" err="1"/>
                  <a:t>not</a:t>
                </a:r>
                <a:r>
                  <a:rPr lang="nl-NL" dirty="0"/>
                  <a:t> </a:t>
                </a:r>
                <a:r>
                  <a:rPr lang="nl-NL" dirty="0" err="1"/>
                  <a:t>explained</a:t>
                </a:r>
                <a:r>
                  <a:rPr lang="nl-NL" dirty="0"/>
                  <a:t> </a:t>
                </a:r>
                <a:r>
                  <a:rPr lang="nl-NL" dirty="0" err="1"/>
                  <a:t>by</a:t>
                </a:r>
                <a:r>
                  <a:rPr lang="nl-NL" dirty="0"/>
                  <a:t> the </a:t>
                </a:r>
                <a:r>
                  <a:rPr lang="nl-NL" dirty="0" err="1"/>
                  <a:t>regression</a:t>
                </a:r>
                <a:r>
                  <a:rPr lang="nl-NL" dirty="0"/>
                  <a:t> </a:t>
                </a:r>
                <a:r>
                  <a:rPr lang="nl-NL" dirty="0" err="1"/>
                  <a:t>equations</a:t>
                </a:r>
                <a:r>
                  <a:rPr lang="nl-NL" dirty="0"/>
                  <a:t> </a:t>
                </a:r>
              </a:p>
              <a:p>
                <a:pPr lvl="2"/>
                <a:r>
                  <a:rPr lang="nl-NL" dirty="0"/>
                  <a:t>‘</a:t>
                </a:r>
                <a:r>
                  <a:rPr lang="nl-NL" dirty="0" err="1"/>
                  <a:t>Contains</a:t>
                </a:r>
                <a:r>
                  <a:rPr lang="nl-NL" dirty="0"/>
                  <a:t>’ double </a:t>
                </a:r>
                <a:r>
                  <a:rPr lang="nl-NL" dirty="0" err="1"/>
                  <a:t>headed</a:t>
                </a:r>
                <a:r>
                  <a:rPr lang="nl-NL" dirty="0"/>
                  <a:t> (</a:t>
                </a:r>
                <a:r>
                  <a:rPr lang="nl-NL" dirty="0" err="1"/>
                  <a:t>undirected</a:t>
                </a:r>
                <a:r>
                  <a:rPr lang="nl-NL" dirty="0"/>
                  <a:t>) </a:t>
                </a:r>
                <a:r>
                  <a:rPr lang="nl-NL" dirty="0" err="1"/>
                  <a:t>arrows</a:t>
                </a:r>
                <a:r>
                  <a:rPr lang="nl-NL" dirty="0"/>
                  <a:t>, </a:t>
                </a:r>
                <a:r>
                  <a:rPr lang="nl-NL" dirty="0" err="1"/>
                  <a:t>therefore</a:t>
                </a:r>
                <a:r>
                  <a:rPr lang="nl-NL" dirty="0"/>
                  <a:t> </a:t>
                </a:r>
                <a:r>
                  <a:rPr lang="nl-NL" dirty="0" err="1"/>
                  <a:t>symmetric</a:t>
                </a:r>
                <a:endParaRPr lang="nl-NL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</a:rPr>
                      <m:t>𝛃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describe</a:t>
                </a:r>
                <a:r>
                  <a:rPr lang="nl-NL" dirty="0"/>
                  <a:t> the </a:t>
                </a:r>
                <a:r>
                  <a:rPr lang="nl-NL" b="1" dirty="0" err="1"/>
                  <a:t>structural</a:t>
                </a:r>
                <a:r>
                  <a:rPr lang="nl-NL" dirty="0"/>
                  <a:t> model</a:t>
                </a:r>
              </a:p>
              <a:p>
                <a:r>
                  <a:rPr lang="nl-NL" dirty="0" err="1"/>
                  <a:t>Often</a:t>
                </a:r>
                <a:r>
                  <a:rPr lang="nl-NL" dirty="0"/>
                  <a:t>, SEM models </a:t>
                </a:r>
                <a:r>
                  <a:rPr lang="nl-NL" dirty="0" err="1"/>
                  <a:t>also</a:t>
                </a:r>
                <a:r>
                  <a:rPr lang="nl-NL" dirty="0"/>
                  <a:t> </a:t>
                </a:r>
                <a:r>
                  <a:rPr lang="nl-NL" dirty="0" err="1"/>
                  <a:t>involve</a:t>
                </a:r>
                <a:r>
                  <a:rPr lang="nl-NL" dirty="0"/>
                  <a:t> a </a:t>
                </a:r>
                <a:r>
                  <a:rPr lang="nl-NL" b="1" dirty="0" err="1"/>
                  <a:t>measurement</a:t>
                </a:r>
                <a:r>
                  <a:rPr lang="nl-NL" b="1" dirty="0"/>
                  <a:t> </a:t>
                </a:r>
                <a:r>
                  <a:rPr lang="nl-NL" dirty="0"/>
                  <a:t>model (</a:t>
                </a:r>
                <a:r>
                  <a:rPr lang="nl-NL" dirty="0" err="1"/>
                  <a:t>described</a:t>
                </a:r>
                <a:r>
                  <a:rPr lang="nl-NL" dirty="0"/>
                  <a:t> </a:t>
                </a:r>
                <a:r>
                  <a:rPr lang="nl-NL" dirty="0" err="1"/>
                  <a:t>by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</a:rPr>
                      <m:t>𝚲</m:t>
                    </m:r>
                  </m:oMath>
                </a14:m>
                <a:r>
                  <a:rPr lang="nl-NL" dirty="0">
                    <a:latin typeface="Calibri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</a:rPr>
                      <m:t>𝚯</m:t>
                    </m:r>
                  </m:oMath>
                </a14:m>
                <a:r>
                  <a:rPr lang="en-US" b="1" dirty="0">
                    <a:latin typeface="Calibri"/>
                  </a:rPr>
                  <a:t> , </a:t>
                </a:r>
                <a:r>
                  <a:rPr lang="en-US" dirty="0">
                    <a:latin typeface="Calibri"/>
                  </a:rPr>
                  <a:t>which will be </a:t>
                </a:r>
                <a:r>
                  <a:rPr lang="nl-NL" dirty="0" err="1"/>
                  <a:t>introduced</a:t>
                </a:r>
                <a:r>
                  <a:rPr lang="nl-NL" dirty="0"/>
                  <a:t> next </a:t>
                </a:r>
                <a:r>
                  <a:rPr lang="nl-NL" dirty="0" err="1"/>
                  <a:t>session</a:t>
                </a:r>
                <a:r>
                  <a:rPr lang="nl-NL" dirty="0"/>
                  <a:t>)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  <a:blipFill>
                <a:blip r:embed="rId3"/>
                <a:stretch>
                  <a:fillRect l="-224" t="-1805" r="-1496" b="-264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2747963" y="5141913"/>
          <a:ext cx="2555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Vergelijking" r:id="rId4" imgW="114120" imgH="215640" progId="Equation.3">
                  <p:embed/>
                </p:oleObj>
              </mc:Choice>
              <mc:Fallback>
                <p:oleObj name="Vergelijking" r:id="rId4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5141913"/>
                        <a:ext cx="255587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682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4" cstate="print"/>
          <a:srcRect l="9879" t="6233" r="10371" b="3581"/>
          <a:stretch>
            <a:fillRect/>
          </a:stretch>
        </p:blipFill>
        <p:spPr bwMode="auto">
          <a:xfrm>
            <a:off x="4427984" y="1772816"/>
            <a:ext cx="4536504" cy="3481625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nl-NL" dirty="0"/>
              <a:t>	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2747963" y="5141913"/>
          <a:ext cx="2555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Vergelijking" r:id="rId5" imgW="114120" imgH="215640" progId="Equation.3">
                  <p:embed/>
                </p:oleObj>
              </mc:Choice>
              <mc:Fallback>
                <p:oleObj name="Vergelijking" r:id="rId5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5141913"/>
                        <a:ext cx="255587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7" cstate="print"/>
          <a:srcRect l="744" t="64242" r="72488" b="8576"/>
          <a:stretch>
            <a:fillRect/>
          </a:stretch>
        </p:blipFill>
        <p:spPr bwMode="auto">
          <a:xfrm>
            <a:off x="467544" y="3789040"/>
            <a:ext cx="4414437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9015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Structural and measurement model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main components of SEMs:</a:t>
            </a:r>
          </a:p>
          <a:p>
            <a:pPr lvl="1"/>
            <a:r>
              <a:rPr lang="en-US" dirty="0"/>
              <a:t>the </a:t>
            </a:r>
            <a:r>
              <a:rPr lang="en-US" b="1" i="1" u="sng" dirty="0"/>
              <a:t>structural model</a:t>
            </a:r>
            <a:r>
              <a:rPr lang="en-US" dirty="0"/>
              <a:t> contains </a:t>
            </a:r>
            <a:r>
              <a:rPr lang="en-US" i="1" dirty="0"/>
              <a:t>causal</a:t>
            </a:r>
            <a:r>
              <a:rPr lang="en-US" dirty="0"/>
              <a:t> regression relationships between endogenous and exogenous variables</a:t>
            </a:r>
          </a:p>
          <a:p>
            <a:pPr lvl="2"/>
            <a:r>
              <a:rPr lang="en-US" dirty="0"/>
              <a:t>path models (without measurement errors) can be viewed as SEMs that contain only the structural model</a:t>
            </a:r>
          </a:p>
          <a:p>
            <a:pPr lvl="1"/>
            <a:r>
              <a:rPr lang="en-US" dirty="0"/>
              <a:t>the </a:t>
            </a:r>
            <a:r>
              <a:rPr lang="en-US" b="1" i="1" u="sng" dirty="0"/>
              <a:t>measurement model</a:t>
            </a:r>
            <a:r>
              <a:rPr lang="en-US" dirty="0"/>
              <a:t> contains the associations between latent variables and their indicators</a:t>
            </a:r>
          </a:p>
          <a:p>
            <a:pPr lvl="2"/>
            <a:r>
              <a:rPr lang="en-US" dirty="0"/>
              <a:t>confirmatory factor analysis models contain only the measurement part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921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Course</a:t>
            </a:r>
            <a:r>
              <a:rPr lang="nl-NL" dirty="0"/>
              <a:t> </a:t>
            </a:r>
            <a:r>
              <a:rPr lang="nl-NL" dirty="0" err="1"/>
              <a:t>materials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Book(s):</a:t>
            </a:r>
          </a:p>
          <a:p>
            <a:r>
              <a:rPr lang="en-US" dirty="0" err="1"/>
              <a:t>Beaujean</a:t>
            </a:r>
            <a:r>
              <a:rPr lang="en-US" dirty="0"/>
              <a:t>, A. A. (2014). </a:t>
            </a:r>
            <a:r>
              <a:rPr lang="en-US" i="1" dirty="0"/>
              <a:t>Latent variable modeling using R: A step-by-step guide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Good as a starting guide, not an </a:t>
            </a:r>
            <a:r>
              <a:rPr lang="en-US" dirty="0" err="1"/>
              <a:t>authorative</a:t>
            </a:r>
            <a:r>
              <a:rPr lang="en-US" dirty="0"/>
              <a:t> standard</a:t>
            </a:r>
          </a:p>
          <a:p>
            <a:r>
              <a:rPr lang="en-US" dirty="0"/>
              <a:t>Kaplan, D. (2009). </a:t>
            </a:r>
            <a:r>
              <a:rPr lang="en-US" i="1" dirty="0"/>
              <a:t>Structural Equation Modeling: Foundations and Extensions.</a:t>
            </a:r>
          </a:p>
          <a:p>
            <a:pPr lvl="1"/>
            <a:r>
              <a:rPr lang="en-US" dirty="0" err="1"/>
              <a:t>Authorative</a:t>
            </a:r>
            <a:r>
              <a:rPr lang="en-US" dirty="0"/>
              <a:t> standard. But more technical and not focused on specific software, so less practical.</a:t>
            </a:r>
          </a:p>
          <a:p>
            <a:pPr marL="0" indent="0">
              <a:buNone/>
            </a:pPr>
            <a:r>
              <a:rPr lang="en-US" dirty="0"/>
              <a:t>Brightspace materials:</a:t>
            </a:r>
            <a:endParaRPr lang="nl-NL" dirty="0"/>
          </a:p>
          <a:p>
            <a:r>
              <a:rPr lang="nl-NL" dirty="0" err="1"/>
              <a:t>Lecture</a:t>
            </a:r>
            <a:r>
              <a:rPr lang="nl-NL" dirty="0"/>
              <a:t> slides</a:t>
            </a:r>
          </a:p>
          <a:p>
            <a:r>
              <a:rPr lang="en-US" dirty="0"/>
              <a:t>Markdown files for examples and exercises</a:t>
            </a:r>
            <a:endParaRPr lang="nl-NL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030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jdelijke aanduiding voor inhoud 2"/>
              <p:cNvSpPr txBox="1">
                <a:spLocks/>
              </p:cNvSpPr>
              <p:nvPr/>
            </p:nvSpPr>
            <p:spPr>
              <a:xfrm>
                <a:off x="612648" y="1600200"/>
                <a:ext cx="8153400" cy="44958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tabLst/>
                  <a:defRPr/>
                </a:pPr>
                <a:r>
                  <a:rPr kumimoji="0" lang="nl-NL" sz="2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Model:				Parameter</a:t>
                </a:r>
                <a:r>
                  <a:rPr kumimoji="0" lang="nl-NL" sz="29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nl-NL" sz="2900" b="0" i="0" u="none" strike="noStrike" kern="1200" cap="none" spc="0" normalizeH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estimates</a:t>
                </a:r>
                <a:r>
                  <a:rPr kumimoji="0" lang="nl-NL" sz="29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:</a:t>
                </a: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>
                  <a:spcBef>
                    <a:spcPts val="700"/>
                  </a:spcBef>
                  <a:buClr>
                    <a:schemeClr val="accent2"/>
                  </a:buClr>
                  <a:buSzPct val="60000"/>
                  <a:defRPr/>
                </a:pPr>
                <a:r>
                  <a:rPr lang="nl-NL" sz="2900" dirty="0"/>
                  <a:t>Model-</a:t>
                </a:r>
                <a:r>
                  <a:rPr lang="nl-NL" sz="2900" dirty="0" err="1"/>
                  <a:t>implied</a:t>
                </a:r>
                <a:r>
                  <a:rPr lang="nl-NL" sz="2900" dirty="0"/>
                  <a:t> </a:t>
                </a:r>
                <a:r>
                  <a:rPr lang="nl-NL" sz="2900" dirty="0" err="1"/>
                  <a:t>covariance</a:t>
                </a:r>
                <a:r>
                  <a:rPr lang="nl-NL" sz="2900" dirty="0"/>
                  <a:t>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sz="29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 b="1" i="0">
                            <a:latin typeface="Cambria Math"/>
                          </a:rPr>
                          <m:t>𝚺</m:t>
                        </m:r>
                      </m:e>
                    </m:acc>
                  </m:oMath>
                </a14:m>
                <a:r>
                  <a:rPr kumimoji="0" lang="nl-NL" sz="2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:</a:t>
                </a: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320040" marR="0" lvl="0" indent="-320040" algn="l" defTabSz="914400" rtl="0" eaLnBrk="1" fontAlgn="auto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60000"/>
                  <a:buFont typeface="Wingdings"/>
                  <a:buChar char=""/>
                  <a:tabLst/>
                  <a:defRPr/>
                </a:pPr>
                <a:endParaRPr kumimoji="0" lang="nl-NL" sz="2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9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600200"/>
                <a:ext cx="8153400" cy="4495800"/>
              </a:xfrm>
              <a:prstGeom prst="rect">
                <a:avLst/>
              </a:prstGeom>
              <a:blipFill rotWithShape="1">
                <a:blip r:embed="rId2"/>
                <a:stretch>
                  <a:fillRect l="-1645" t="-13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/>
          <a:srcRect l="2415" t="64061" r="79779" b="7888"/>
          <a:stretch>
            <a:fillRect/>
          </a:stretch>
        </p:blipFill>
        <p:spPr bwMode="auto">
          <a:xfrm>
            <a:off x="5607986" y="2132856"/>
            <a:ext cx="2887942" cy="255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/>
          <a:srcRect l="744" t="69687" r="72137" b="17516"/>
          <a:stretch>
            <a:fillRect/>
          </a:stretch>
        </p:blipFill>
        <p:spPr bwMode="auto">
          <a:xfrm>
            <a:off x="1115616" y="5373216"/>
            <a:ext cx="4248472" cy="1127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5" cstate="print"/>
          <a:srcRect l="9879" t="6233" r="10371" b="3581"/>
          <a:stretch>
            <a:fillRect/>
          </a:stretch>
        </p:blipFill>
        <p:spPr bwMode="auto">
          <a:xfrm>
            <a:off x="1187624" y="2132856"/>
            <a:ext cx="3600400" cy="2763194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55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2388" t="60388" r="79684" b="6250"/>
          <a:stretch>
            <a:fillRect/>
          </a:stretch>
        </p:blipFill>
        <p:spPr bwMode="auto">
          <a:xfrm>
            <a:off x="5580112" y="2228383"/>
            <a:ext cx="2523927" cy="2640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/>
                  <a:t>Model:				Parameter </a:t>
                </a:r>
                <a:r>
                  <a:rPr lang="nl-NL" dirty="0" err="1"/>
                  <a:t>estimates</a:t>
                </a:r>
                <a:r>
                  <a:rPr lang="nl-NL" dirty="0"/>
                  <a:t>:</a:t>
                </a:r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Model-</a:t>
                </a:r>
                <a:r>
                  <a:rPr lang="nl-NL" dirty="0" err="1"/>
                  <a:t>implied</a:t>
                </a:r>
                <a:r>
                  <a:rPr lang="nl-NL" dirty="0"/>
                  <a:t> </a:t>
                </a:r>
                <a:r>
                  <a:rPr lang="nl-NL" dirty="0" err="1"/>
                  <a:t>covariance</a:t>
                </a:r>
                <a:r>
                  <a:rPr lang="nl-NL" dirty="0"/>
                  <a:t> matrix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>
                            <a:latin typeface="Cambria Math"/>
                          </a:rPr>
                          <m:t>𝚺</m:t>
                        </m:r>
                      </m:e>
                    </m:acc>
                  </m:oMath>
                </a14:m>
                <a:r>
                  <a:rPr lang="nl-NL" dirty="0"/>
                  <a:t>:</a:t>
                </a:r>
              </a:p>
              <a:p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645" t="-13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 l="11895" t="7501" r="11731" b="8829"/>
          <a:stretch>
            <a:fillRect/>
          </a:stretch>
        </p:blipFill>
        <p:spPr bwMode="auto">
          <a:xfrm>
            <a:off x="1115615" y="2188114"/>
            <a:ext cx="4235849" cy="260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 l="744" t="70179" r="72138" b="16532"/>
          <a:stretch>
            <a:fillRect/>
          </a:stretch>
        </p:blipFill>
        <p:spPr bwMode="auto">
          <a:xfrm>
            <a:off x="1043608" y="5445224"/>
            <a:ext cx="418179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181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Model-</a:t>
            </a:r>
            <a:r>
              <a:rPr lang="nl-NL" dirty="0" err="1"/>
              <a:t>implied</a:t>
            </a:r>
            <a:r>
              <a:rPr lang="nl-NL" dirty="0"/>
              <a:t> (co)</a:t>
            </a:r>
            <a:r>
              <a:rPr lang="nl-NL" dirty="0" err="1"/>
              <a:t>variances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4441" y="5145701"/>
            <a:ext cx="3309447" cy="15956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Which model fits data best (i.e., approximates sample </a:t>
            </a:r>
            <a:r>
              <a:rPr lang="en-US" sz="2000" dirty="0" err="1"/>
              <a:t>covariances</a:t>
            </a:r>
            <a:r>
              <a:rPr lang="en-US" sz="2000" dirty="0"/>
              <a:t> best)?</a:t>
            </a:r>
          </a:p>
          <a:p>
            <a:pPr marL="0" indent="0">
              <a:buNone/>
            </a:pPr>
            <a:r>
              <a:rPr lang="en-US" sz="2000" dirty="0"/>
              <a:t>Which is most parsimonious (i.e., estimates lowest number of population parameters)?</a:t>
            </a:r>
            <a:endParaRPr lang="nl-NL" sz="2000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 l="744" t="69687" r="72137" b="17516"/>
          <a:stretch>
            <a:fillRect/>
          </a:stretch>
        </p:blipFill>
        <p:spPr bwMode="auto">
          <a:xfrm>
            <a:off x="4121582" y="1734589"/>
            <a:ext cx="4032448" cy="106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 descr="C:\Users\User\Downloads\Beaujean\full keith model.jpeg"/>
          <p:cNvPicPr>
            <a:picLocks noChangeAspect="1" noChangeArrowheads="1"/>
          </p:cNvPicPr>
          <p:nvPr/>
        </p:nvPicPr>
        <p:blipFill>
          <a:blip r:embed="rId3" cstate="print"/>
          <a:srcRect l="9879" t="6233" r="10371" b="3581"/>
          <a:stretch>
            <a:fillRect/>
          </a:stretch>
        </p:blipFill>
        <p:spPr bwMode="auto">
          <a:xfrm>
            <a:off x="373778" y="1734589"/>
            <a:ext cx="2261991" cy="1736008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 l="11895" t="7501" r="11731" b="8829"/>
          <a:stretch>
            <a:fillRect/>
          </a:stretch>
        </p:blipFill>
        <p:spPr bwMode="auto">
          <a:xfrm>
            <a:off x="254441" y="3605437"/>
            <a:ext cx="2500664" cy="154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 l="744" t="70179" r="72138" b="16532"/>
          <a:stretch>
            <a:fillRect/>
          </a:stretch>
        </p:blipFill>
        <p:spPr bwMode="auto">
          <a:xfrm>
            <a:off x="4147460" y="3522852"/>
            <a:ext cx="4040850" cy="1113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121292" y="4154538"/>
            <a:ext cx="504056" cy="379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5121292" y="2412728"/>
            <a:ext cx="504056" cy="379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218129" y="2099314"/>
                <a:ext cx="881386" cy="503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/>
                          </a:rPr>
                          <m:t>Σ</m:t>
                        </m:r>
                      </m:e>
                    </m:acc>
                  </m:oMath>
                </a14:m>
                <a:r>
                  <a:rPr lang="nl-NL" sz="2600" dirty="0"/>
                  <a:t> =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129" y="2099314"/>
                <a:ext cx="881386" cy="503279"/>
              </a:xfrm>
              <a:prstGeom prst="rect">
                <a:avLst/>
              </a:prstGeom>
              <a:blipFill rotWithShape="1">
                <a:blip r:embed="rId7"/>
                <a:stretch>
                  <a:fillRect t="-8434" b="-2891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373320" y="5013176"/>
            <a:ext cx="881386" cy="503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600" b="1" dirty="0"/>
              <a:t>S</a:t>
            </a:r>
            <a:r>
              <a:rPr lang="nl-NL" sz="2600" dirty="0"/>
              <a:t>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370529" y="3993285"/>
                <a:ext cx="881386" cy="503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/>
                          </a:rPr>
                          <m:t>Σ</m:t>
                        </m:r>
                      </m:e>
                    </m:acc>
                  </m:oMath>
                </a14:m>
                <a:r>
                  <a:rPr lang="nl-NL" sz="2600" dirty="0"/>
                  <a:t> =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529" y="3993285"/>
                <a:ext cx="881386" cy="503279"/>
              </a:xfrm>
              <a:prstGeom prst="rect">
                <a:avLst/>
              </a:prstGeom>
              <a:blipFill rotWithShape="1">
                <a:blip r:embed="rId8"/>
                <a:stretch>
                  <a:fillRect t="-8434" b="-2891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" t="82790" r="80413" b="8504"/>
          <a:stretch/>
        </p:blipFill>
        <p:spPr bwMode="auto">
          <a:xfrm>
            <a:off x="4190934" y="5465925"/>
            <a:ext cx="3909458" cy="1059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5121292" y="6145614"/>
            <a:ext cx="504056" cy="379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543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  <p:bldP spid="14" grpId="0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Variances of exogenous variables often not explicitly depicted</a:t>
            </a:r>
            <a:endParaRPr lang="nl-NL" dirty="0"/>
          </a:p>
        </p:txBody>
      </p:sp>
      <p:pic>
        <p:nvPicPr>
          <p:cNvPr id="4" name="Tijdelijke aanduiding voor inhoud 3" descr="Figure 2.2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/>
          <a:srcRect l="8170" r="988" b="21799"/>
          <a:stretch/>
        </p:blipFill>
        <p:spPr>
          <a:xfrm>
            <a:off x="899592" y="1700808"/>
            <a:ext cx="7614303" cy="3751409"/>
          </a:xfrm>
        </p:spPr>
      </p:pic>
      <p:pic>
        <p:nvPicPr>
          <p:cNvPr id="5" name="Tijdelijke aanduiding voor inhoud 3" descr="Figure 2.2.jpg"/>
          <p:cNvPicPr>
            <a:picLocks noChangeAspect="1"/>
          </p:cNvPicPr>
          <p:nvPr/>
        </p:nvPicPr>
        <p:blipFill rotWithShape="1">
          <a:blip r:embed="rId2" cstate="print"/>
          <a:srcRect t="90344"/>
          <a:stretch/>
        </p:blipFill>
        <p:spPr>
          <a:xfrm>
            <a:off x="35496" y="6395659"/>
            <a:ext cx="8381931" cy="46320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9520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 structure often omitted</a:t>
            </a:r>
            <a:endParaRPr lang="nl-NL" dirty="0"/>
          </a:p>
        </p:txBody>
      </p:sp>
      <p:pic>
        <p:nvPicPr>
          <p:cNvPr id="4" name="Tijdelijke aanduiding voor inhoud 3" descr="Figure 2.2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/>
          <a:srcRect l="8170" r="988" b="21799"/>
          <a:stretch/>
        </p:blipFill>
        <p:spPr>
          <a:xfrm>
            <a:off x="899592" y="1700808"/>
            <a:ext cx="7614303" cy="3751409"/>
          </a:xfrm>
        </p:spPr>
      </p:pic>
      <p:pic>
        <p:nvPicPr>
          <p:cNvPr id="5" name="Tijdelijke aanduiding voor inhoud 3" descr="Figure 2.2.jpg"/>
          <p:cNvPicPr>
            <a:picLocks noChangeAspect="1"/>
          </p:cNvPicPr>
          <p:nvPr/>
        </p:nvPicPr>
        <p:blipFill rotWithShape="1">
          <a:blip r:embed="rId2" cstate="print"/>
          <a:srcRect t="90344"/>
          <a:stretch/>
        </p:blipFill>
        <p:spPr>
          <a:xfrm>
            <a:off x="35496" y="6395659"/>
            <a:ext cx="8381931" cy="463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9448" y="5445224"/>
                <a:ext cx="43204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(co)variance structure only</a:t>
                </a:r>
              </a:p>
              <a:p>
                <a:pPr algn="ctr"/>
                <a:r>
                  <a:rPr lang="en-US" sz="1600" dirty="0"/>
                  <a:t>all means omitted (i.e., assumed zero)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𝑌</m:t>
                    </m:r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𝑐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𝑒𝑟𝑟𝑜𝑟</m:t>
                    </m:r>
                  </m:oMath>
                </a14:m>
                <a:r>
                  <a:rPr lang="en-US" sz="1600" dirty="0"/>
                  <a:t>	</a:t>
                </a:r>
                <a:endParaRPr lang="nl-NL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48" y="5445224"/>
                <a:ext cx="4320480" cy="830997"/>
              </a:xfrm>
              <a:prstGeom prst="rect">
                <a:avLst/>
              </a:prstGeom>
              <a:blipFill rotWithShape="1">
                <a:blip r:embed="rId3"/>
                <a:stretch>
                  <a:fillRect t="-219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76056" y="5453769"/>
                <a:ext cx="3528393" cy="1071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(co)variance and mean structure</a:t>
                </a:r>
              </a:p>
              <a:p>
                <a:pPr algn="ctr"/>
                <a:r>
                  <a:rPr lang="en-US" sz="1600" dirty="0"/>
                  <a:t>means freely estimated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𝑌</m:t>
                    </m:r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𝑔</m:t>
                    </m:r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𝑐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</a:rPr>
                      <m:t>𝑒𝑟𝑟𝑜𝑟</m:t>
                    </m:r>
                  </m:oMath>
                </a14:m>
                <a:r>
                  <a:rPr lang="en-US" sz="1600" dirty="0"/>
                  <a:t>	</a:t>
                </a:r>
                <a:endParaRPr lang="nl-NL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5453769"/>
                <a:ext cx="3528393" cy="1071575"/>
              </a:xfrm>
              <a:prstGeom prst="rect">
                <a:avLst/>
              </a:prstGeom>
              <a:blipFill rotWithShape="1">
                <a:blip r:embed="rId4"/>
                <a:stretch>
                  <a:fillRect t="-171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9520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Error</a:t>
            </a:r>
            <a:r>
              <a:rPr lang="nl-NL" dirty="0"/>
              <a:t> </a:t>
            </a:r>
            <a:r>
              <a:rPr lang="nl-NL" dirty="0" err="1"/>
              <a:t>terms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Errors are also latent variables: they are hypothetical, not directly observed</a:t>
            </a:r>
            <a:endParaRPr lang="nl-NL" dirty="0"/>
          </a:p>
          <a:p>
            <a:r>
              <a:rPr lang="nl-NL" dirty="0"/>
              <a:t>Error is </a:t>
            </a:r>
            <a:r>
              <a:rPr lang="nl-NL" dirty="0" err="1"/>
              <a:t>defined</a:t>
            </a:r>
            <a:r>
              <a:rPr lang="nl-NL" dirty="0"/>
              <a:t> as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difference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observed</a:t>
            </a:r>
            <a:r>
              <a:rPr lang="nl-NL" dirty="0"/>
              <a:t> (sample) </a:t>
            </a:r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explained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variables in </a:t>
            </a:r>
            <a:r>
              <a:rPr lang="nl-NL" dirty="0" err="1"/>
              <a:t>the</a:t>
            </a:r>
            <a:r>
              <a:rPr lang="nl-NL" dirty="0"/>
              <a:t> model</a:t>
            </a:r>
          </a:p>
          <a:p>
            <a:pPr lvl="1"/>
            <a:r>
              <a:rPr lang="en-US" dirty="0"/>
              <a:t>Therefore, a variable that has an error/disturbance term is an endogenous variable</a:t>
            </a:r>
          </a:p>
          <a:p>
            <a:pPr lvl="1"/>
            <a:r>
              <a:rPr lang="en-US" dirty="0"/>
              <a:t>Errors/disturbance terms are always exogenous (have no incoming directional arrows)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884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Causation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nl-NL" dirty="0"/>
                  <a:t>Causation is a </a:t>
                </a:r>
                <a:r>
                  <a:rPr lang="nl-NL" dirty="0" err="1"/>
                  <a:t>function</a:t>
                </a:r>
                <a:r>
                  <a:rPr lang="nl-NL" dirty="0"/>
                  <a:t> of the research design, and </a:t>
                </a:r>
                <a:r>
                  <a:rPr lang="nl-NL" dirty="0" err="1"/>
                  <a:t>cannot</a:t>
                </a:r>
                <a:r>
                  <a:rPr lang="nl-NL" dirty="0"/>
                  <a:t> </a:t>
                </a:r>
                <a:r>
                  <a:rPr lang="nl-NL" dirty="0" err="1"/>
                  <a:t>be</a:t>
                </a:r>
                <a:r>
                  <a:rPr lang="nl-NL" dirty="0"/>
                  <a:t> </a:t>
                </a:r>
                <a:r>
                  <a:rPr lang="nl-NL" dirty="0" err="1"/>
                  <a:t>determined</a:t>
                </a:r>
                <a:r>
                  <a:rPr lang="nl-NL" dirty="0"/>
                  <a:t> </a:t>
                </a:r>
                <a:r>
                  <a:rPr lang="nl-NL" dirty="0" err="1"/>
                  <a:t>statistically</a:t>
                </a:r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r>
                  <a:rPr lang="nl-NL" dirty="0"/>
                  <a:t>Both models </a:t>
                </a:r>
                <a:r>
                  <a:rPr lang="nl-NL" dirty="0" err="1"/>
                  <a:t>above</a:t>
                </a:r>
                <a:r>
                  <a:rPr lang="nl-NL" dirty="0"/>
                  <a:t> </a:t>
                </a:r>
                <a:r>
                  <a:rPr lang="nl-NL" dirty="0" err="1"/>
                  <a:t>will</a:t>
                </a:r>
                <a:r>
                  <a:rPr lang="nl-NL" dirty="0"/>
                  <a:t> fit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observed</a:t>
                </a:r>
                <a:r>
                  <a:rPr lang="nl-NL" dirty="0"/>
                  <a:t> data </a:t>
                </a:r>
                <a:r>
                  <a:rPr lang="nl-NL" dirty="0" err="1"/>
                  <a:t>equally</a:t>
                </a:r>
                <a:r>
                  <a:rPr lang="nl-NL" dirty="0"/>
                  <a:t> well, </a:t>
                </a:r>
                <a:r>
                  <a:rPr lang="nl-NL" dirty="0" err="1"/>
                  <a:t>it</a:t>
                </a:r>
                <a:r>
                  <a:rPr lang="nl-NL" dirty="0"/>
                  <a:t> is up to the researcher to </a:t>
                </a:r>
                <a:r>
                  <a:rPr lang="nl-NL" dirty="0" err="1"/>
                  <a:t>decide</a:t>
                </a:r>
                <a:r>
                  <a:rPr lang="nl-NL" dirty="0"/>
                  <a:t> on the </a:t>
                </a:r>
                <a:r>
                  <a:rPr lang="nl-NL" dirty="0" err="1"/>
                  <a:t>direction</a:t>
                </a:r>
                <a:r>
                  <a:rPr lang="nl-NL" dirty="0"/>
                  <a:t> of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arrows</a:t>
                </a:r>
                <a:r>
                  <a:rPr lang="nl-NL" dirty="0"/>
                  <a:t>! </a:t>
                </a:r>
              </a:p>
              <a:p>
                <a:pPr lvl="1"/>
                <a:r>
                  <a:rPr lang="nl-NL" dirty="0"/>
                  <a:t>In </a:t>
                </a:r>
                <a:r>
                  <a:rPr lang="nl-NL" dirty="0" err="1"/>
                  <a:t>the</a:t>
                </a:r>
                <a:r>
                  <a:rPr lang="nl-NL" dirty="0"/>
                  <a:t> SEM model, </a:t>
                </a:r>
                <a:r>
                  <a:rPr lang="nl-NL" dirty="0" err="1"/>
                  <a:t>it</a:t>
                </a:r>
                <a:r>
                  <a:rPr lang="nl-NL" dirty="0"/>
                  <a:t> is </a:t>
                </a:r>
                <a:r>
                  <a:rPr lang="nl-NL" dirty="0" err="1"/>
                  <a:t>merely</a:t>
                </a:r>
                <a:r>
                  <a:rPr lang="nl-NL" dirty="0"/>
                  <a:t> a matter of </a:t>
                </a:r>
                <a:r>
                  <a:rPr lang="nl-NL" dirty="0" err="1"/>
                  <a:t>scaling</a:t>
                </a:r>
                <a:r>
                  <a:rPr lang="nl-NL" dirty="0"/>
                  <a:t>: </a:t>
                </a:r>
                <a:endParaRPr lang="en-US" b="0" i="1" dirty="0">
                  <a:latin typeface="Cambria Math"/>
                </a:endParaRPr>
              </a:p>
              <a:p>
                <a:pPr marL="64008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𝑐𝑜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𝑣𝑎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𝑐𝑜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</a:rPr>
                          <m:t>𝑣𝑎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97152"/>
              </a:xfrm>
              <a:blipFill>
                <a:blip r:embed="rId2"/>
                <a:stretch>
                  <a:fillRect l="-75" t="-2076" r="-149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hoek 3"/>
          <p:cNvSpPr/>
          <p:nvPr/>
        </p:nvSpPr>
        <p:spPr>
          <a:xfrm>
            <a:off x="2267744" y="2636912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Rechthoek 4"/>
          <p:cNvSpPr/>
          <p:nvPr/>
        </p:nvSpPr>
        <p:spPr>
          <a:xfrm>
            <a:off x="4427984" y="2636912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6" name="Ovaal 5"/>
          <p:cNvSpPr/>
          <p:nvPr/>
        </p:nvSpPr>
        <p:spPr>
          <a:xfrm>
            <a:off x="6012160" y="2492896"/>
            <a:ext cx="1008112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err="1">
                <a:solidFill>
                  <a:schemeClr val="tx1"/>
                </a:solidFill>
                <a:latin typeface="Calibri"/>
                <a:cs typeface="Arial"/>
              </a:rPr>
              <a:t>error</a:t>
            </a:r>
            <a:endParaRPr lang="nl-NL" sz="2000" dirty="0">
              <a:solidFill>
                <a:schemeClr val="tx1"/>
              </a:solidFill>
              <a:latin typeface="Tw Cen MT" pitchFamily="34" charset="0"/>
            </a:endParaRPr>
          </a:p>
        </p:txBody>
      </p:sp>
      <p:cxnSp>
        <p:nvCxnSpPr>
          <p:cNvPr id="8" name="Rechte verbindingslijn met pijl 7"/>
          <p:cNvCxnSpPr/>
          <p:nvPr/>
        </p:nvCxnSpPr>
        <p:spPr>
          <a:xfrm>
            <a:off x="3059832" y="2996952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oog 23"/>
          <p:cNvSpPr/>
          <p:nvPr/>
        </p:nvSpPr>
        <p:spPr>
          <a:xfrm flipH="1">
            <a:off x="1547664" y="2708920"/>
            <a:ext cx="936104" cy="648072"/>
          </a:xfrm>
          <a:prstGeom prst="arc">
            <a:avLst>
              <a:gd name="adj1" fmla="val 14003793"/>
              <a:gd name="adj2" fmla="val 7733070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8" name="Rechte verbindingslijn met pijl 27"/>
          <p:cNvCxnSpPr>
            <a:stCxn id="6" idx="2"/>
          </p:cNvCxnSpPr>
          <p:nvPr/>
        </p:nvCxnSpPr>
        <p:spPr>
          <a:xfrm flipH="1">
            <a:off x="5220072" y="299695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hoek 32"/>
          <p:cNvSpPr/>
          <p:nvPr/>
        </p:nvSpPr>
        <p:spPr>
          <a:xfrm>
            <a:off x="2267744" y="3789040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" name="Rechthoek 33"/>
          <p:cNvSpPr/>
          <p:nvPr/>
        </p:nvSpPr>
        <p:spPr>
          <a:xfrm>
            <a:off x="4427984" y="3789040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5" name="Ovaal 34"/>
          <p:cNvSpPr/>
          <p:nvPr/>
        </p:nvSpPr>
        <p:spPr>
          <a:xfrm>
            <a:off x="6012160" y="3645024"/>
            <a:ext cx="1008112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err="1">
                <a:solidFill>
                  <a:schemeClr val="tx1"/>
                </a:solidFill>
                <a:latin typeface="Calibri"/>
                <a:cs typeface="Arial"/>
              </a:rPr>
              <a:t>error</a:t>
            </a:r>
            <a:endParaRPr lang="nl-NL" sz="2000" dirty="0">
              <a:solidFill>
                <a:schemeClr val="tx1"/>
              </a:solidFill>
              <a:latin typeface="Tw Cen MT" pitchFamily="34" charset="0"/>
            </a:endParaRPr>
          </a:p>
        </p:txBody>
      </p:sp>
      <p:cxnSp>
        <p:nvCxnSpPr>
          <p:cNvPr id="36" name="Rechte verbindingslijn met pijl 35"/>
          <p:cNvCxnSpPr/>
          <p:nvPr/>
        </p:nvCxnSpPr>
        <p:spPr>
          <a:xfrm>
            <a:off x="3059832" y="4149080"/>
            <a:ext cx="13681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Boog 36"/>
          <p:cNvSpPr/>
          <p:nvPr/>
        </p:nvSpPr>
        <p:spPr>
          <a:xfrm flipH="1">
            <a:off x="1547664" y="3861048"/>
            <a:ext cx="936104" cy="648072"/>
          </a:xfrm>
          <a:prstGeom prst="arc">
            <a:avLst>
              <a:gd name="adj1" fmla="val 14003793"/>
              <a:gd name="adj2" fmla="val 7733070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Rechte verbindingslijn met pijl 37"/>
          <p:cNvCxnSpPr>
            <a:stCxn id="35" idx="2"/>
          </p:cNvCxnSpPr>
          <p:nvPr/>
        </p:nvCxnSpPr>
        <p:spPr>
          <a:xfrm flipH="1">
            <a:off x="5220072" y="4149080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6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24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Path</a:t>
            </a:r>
            <a:r>
              <a:rPr lang="nl-NL" dirty="0"/>
              <a:t> &amp; </a:t>
            </a:r>
            <a:r>
              <a:rPr lang="nl-NL" dirty="0" err="1"/>
              <a:t>partial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607424" cy="4997152"/>
          </a:xfrm>
        </p:spPr>
        <p:txBody>
          <a:bodyPr>
            <a:normAutofit fontScale="92500" lnSpcReduction="10000"/>
          </a:bodyPr>
          <a:lstStyle/>
          <a:p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r>
              <a:rPr lang="nl-NL" dirty="0"/>
              <a:t> (a, b, c, g and 1) are </a:t>
            </a:r>
            <a:r>
              <a:rPr lang="nl-NL" dirty="0" err="1"/>
              <a:t>partial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endParaRPr lang="nl-NL" dirty="0"/>
          </a:p>
          <a:p>
            <a:r>
              <a:rPr lang="nl-NL" dirty="0" err="1"/>
              <a:t>That</a:t>
            </a:r>
            <a:r>
              <a:rPr lang="nl-NL" dirty="0"/>
              <a:t> is, the </a:t>
            </a:r>
            <a:r>
              <a:rPr lang="nl-NL" dirty="0" err="1"/>
              <a:t>expected</a:t>
            </a:r>
            <a:r>
              <a:rPr lang="nl-NL" dirty="0"/>
              <a:t> </a:t>
            </a:r>
            <a:r>
              <a:rPr lang="nl-NL" dirty="0" err="1"/>
              <a:t>increase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response </a:t>
            </a:r>
            <a:r>
              <a:rPr lang="nl-NL" dirty="0" err="1"/>
              <a:t>variable</a:t>
            </a:r>
            <a:r>
              <a:rPr lang="nl-NL" dirty="0"/>
              <a:t>,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predictor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increases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1, controlling </a:t>
            </a:r>
            <a:r>
              <a:rPr lang="nl-NL" dirty="0" err="1"/>
              <a:t>for</a:t>
            </a:r>
            <a:r>
              <a:rPr lang="nl-NL" dirty="0"/>
              <a:t> (= </a:t>
            </a:r>
            <a:r>
              <a:rPr lang="nl-NL" dirty="0" err="1"/>
              <a:t>keeping</a:t>
            </a:r>
            <a:r>
              <a:rPr lang="nl-NL" dirty="0"/>
              <a:t> constant) all the </a:t>
            </a:r>
            <a:r>
              <a:rPr lang="nl-NL" dirty="0" err="1"/>
              <a:t>other</a:t>
            </a:r>
            <a:r>
              <a:rPr lang="nl-NL" dirty="0"/>
              <a:t> predictor variables</a:t>
            </a:r>
          </a:p>
          <a:p>
            <a:pPr lvl="1"/>
            <a:r>
              <a:rPr lang="en-US" dirty="0"/>
              <a:t>Note that the intercept is always 1, so cannot in- or decrease</a:t>
            </a:r>
            <a:endParaRPr lang="nl-N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67441" t="37475" r="6444" b="8068"/>
          <a:stretch>
            <a:fillRect/>
          </a:stretch>
        </p:blipFill>
        <p:spPr bwMode="auto">
          <a:xfrm>
            <a:off x="5274629" y="1700808"/>
            <a:ext cx="3869371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692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Standardized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/>
              <a:t>Parameter </a:t>
            </a:r>
            <a:r>
              <a:rPr lang="nl-NL" dirty="0" err="1"/>
              <a:t>estimates</a:t>
            </a:r>
            <a:r>
              <a:rPr lang="nl-NL" dirty="0"/>
              <a:t> (</a:t>
            </a:r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r>
              <a:rPr lang="nl-NL" dirty="0"/>
              <a:t>)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standardized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unstandardized</a:t>
            </a:r>
            <a:endParaRPr lang="nl-NL" dirty="0"/>
          </a:p>
          <a:p>
            <a:pPr lvl="1"/>
            <a:r>
              <a:rPr lang="en-US" dirty="0"/>
              <a:t>Unstandardized: Interpret like regression coefficients</a:t>
            </a:r>
          </a:p>
          <a:p>
            <a:pPr lvl="2"/>
            <a:r>
              <a:rPr lang="en-US" dirty="0"/>
              <a:t>Expected increase in Y if X increases by 1</a:t>
            </a:r>
            <a:endParaRPr lang="nl-NL" dirty="0"/>
          </a:p>
          <a:p>
            <a:pPr lvl="1"/>
            <a:r>
              <a:rPr lang="nl-NL" dirty="0" err="1"/>
              <a:t>Standardized</a:t>
            </a:r>
            <a:r>
              <a:rPr lang="nl-NL" dirty="0"/>
              <a:t>: </a:t>
            </a:r>
            <a:r>
              <a:rPr lang="nl-NL" dirty="0" err="1"/>
              <a:t>Interpret</a:t>
            </a:r>
            <a:r>
              <a:rPr lang="nl-NL" dirty="0"/>
              <a:t> like </a:t>
            </a:r>
            <a:r>
              <a:rPr lang="nl-NL" dirty="0" err="1"/>
              <a:t>correlation</a:t>
            </a:r>
            <a:r>
              <a:rPr lang="nl-NL" dirty="0"/>
              <a:t> </a:t>
            </a:r>
            <a:r>
              <a:rPr lang="nl-NL" dirty="0" err="1"/>
              <a:t>coefficients</a:t>
            </a:r>
            <a:endParaRPr lang="nl-NL" dirty="0"/>
          </a:p>
          <a:p>
            <a:pPr lvl="2"/>
            <a:r>
              <a:rPr lang="nl-NL" dirty="0" err="1"/>
              <a:t>Expected</a:t>
            </a:r>
            <a:r>
              <a:rPr lang="nl-NL" dirty="0"/>
              <a:t> </a:t>
            </a:r>
            <a:r>
              <a:rPr lang="nl-NL" dirty="0" err="1"/>
              <a:t>increase</a:t>
            </a:r>
            <a:r>
              <a:rPr lang="nl-NL" dirty="0"/>
              <a:t> in </a:t>
            </a:r>
            <a:r>
              <a:rPr lang="nl-NL" dirty="0" err="1"/>
              <a:t>SDs</a:t>
            </a:r>
            <a:r>
              <a:rPr lang="nl-NL" dirty="0"/>
              <a:t> of Y </a:t>
            </a:r>
            <a:r>
              <a:rPr lang="nl-NL" dirty="0" err="1"/>
              <a:t>if</a:t>
            </a:r>
            <a:r>
              <a:rPr lang="nl-NL" dirty="0"/>
              <a:t> X </a:t>
            </a:r>
            <a:r>
              <a:rPr lang="nl-NL" dirty="0" err="1"/>
              <a:t>increases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1 SD</a:t>
            </a:r>
          </a:p>
          <a:p>
            <a:pPr lvl="2"/>
            <a:r>
              <a:rPr lang="nl-NL" dirty="0"/>
              <a:t>0: no </a:t>
            </a:r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association</a:t>
            </a:r>
            <a:r>
              <a:rPr lang="nl-NL" dirty="0"/>
              <a:t>; -1: perfect </a:t>
            </a:r>
            <a:r>
              <a:rPr lang="nl-NL" dirty="0" err="1"/>
              <a:t>negative</a:t>
            </a:r>
            <a:r>
              <a:rPr lang="nl-NL" dirty="0"/>
              <a:t> </a:t>
            </a:r>
            <a:r>
              <a:rPr lang="nl-NL" dirty="0" err="1"/>
              <a:t>association</a:t>
            </a:r>
            <a:r>
              <a:rPr lang="nl-NL" dirty="0"/>
              <a:t>; 1: perfect </a:t>
            </a:r>
            <a:r>
              <a:rPr lang="nl-NL" dirty="0" err="1"/>
              <a:t>positive</a:t>
            </a:r>
            <a:r>
              <a:rPr lang="nl-NL" dirty="0"/>
              <a:t> </a:t>
            </a:r>
            <a:r>
              <a:rPr lang="nl-NL" dirty="0" err="1"/>
              <a:t>association</a:t>
            </a:r>
            <a:endParaRPr lang="nl-NL" dirty="0"/>
          </a:p>
          <a:p>
            <a:pPr lvl="2"/>
            <a:r>
              <a:rPr lang="nl-NL" dirty="0" err="1"/>
              <a:t>squared</a:t>
            </a:r>
            <a:r>
              <a:rPr lang="nl-NL" dirty="0"/>
              <a:t> </a:t>
            </a:r>
            <a:r>
              <a:rPr lang="nl-NL" dirty="0" err="1"/>
              <a:t>standardized</a:t>
            </a:r>
            <a:r>
              <a:rPr lang="nl-NL" dirty="0"/>
              <a:t> </a:t>
            </a:r>
            <a:r>
              <a:rPr lang="nl-NL" dirty="0" err="1"/>
              <a:t>coefficient</a:t>
            </a:r>
            <a:r>
              <a:rPr lang="nl-NL" dirty="0"/>
              <a:t> = prop. of </a:t>
            </a:r>
            <a:r>
              <a:rPr lang="nl-NL" dirty="0" err="1"/>
              <a:t>variance</a:t>
            </a:r>
            <a:r>
              <a:rPr lang="nl-NL" dirty="0"/>
              <a:t> in Y </a:t>
            </a:r>
            <a:r>
              <a:rPr lang="nl-NL" dirty="0" err="1"/>
              <a:t>explained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X (</a:t>
            </a:r>
            <a:r>
              <a:rPr lang="nl-NL" dirty="0" err="1"/>
              <a:t>vice</a:t>
            </a:r>
            <a:r>
              <a:rPr lang="nl-NL" dirty="0"/>
              <a:t> versa)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335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Lavaan</a:t>
            </a:r>
            <a:r>
              <a:rPr lang="nl-NL" dirty="0"/>
              <a:t> model </a:t>
            </a:r>
            <a:r>
              <a:rPr lang="nl-NL" dirty="0" err="1"/>
              <a:t>syntax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0750" t="17344" r="19760" b="11782"/>
          <a:stretch>
            <a:fillRect/>
          </a:stretch>
        </p:blipFill>
        <p:spPr bwMode="auto">
          <a:xfrm>
            <a:off x="648072" y="1576960"/>
            <a:ext cx="7884368" cy="528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536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Book</a:t>
            </a:r>
            <a:r>
              <a:rPr lang="nl-NL" dirty="0"/>
              <a:t> </a:t>
            </a:r>
            <a:r>
              <a:rPr lang="nl-NL" dirty="0" err="1"/>
              <a:t>examples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You</a:t>
            </a:r>
            <a:r>
              <a:rPr lang="nl-NL" dirty="0"/>
              <a:t> are </a:t>
            </a:r>
            <a:r>
              <a:rPr lang="nl-NL" dirty="0" err="1"/>
              <a:t>strongly</a:t>
            </a:r>
            <a:r>
              <a:rPr lang="nl-NL" dirty="0"/>
              <a:t> </a:t>
            </a:r>
            <a:r>
              <a:rPr lang="nl-NL" dirty="0" err="1"/>
              <a:t>advised</a:t>
            </a:r>
            <a:r>
              <a:rPr lang="nl-NL" dirty="0"/>
              <a:t> to copy and run R code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examples</a:t>
            </a:r>
            <a:r>
              <a:rPr lang="nl-NL" dirty="0"/>
              <a:t> in </a:t>
            </a:r>
            <a:r>
              <a:rPr lang="nl-NL" dirty="0" err="1"/>
              <a:t>Beaujean</a:t>
            </a:r>
            <a:r>
              <a:rPr lang="nl-NL" dirty="0"/>
              <a:t> </a:t>
            </a:r>
            <a:r>
              <a:rPr lang="nl-NL" dirty="0" err="1"/>
              <a:t>book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Brightspace</a:t>
            </a:r>
            <a:r>
              <a:rPr lang="nl-NL" dirty="0"/>
              <a:t>: </a:t>
            </a:r>
          </a:p>
          <a:p>
            <a:pPr lvl="1"/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give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a </a:t>
            </a:r>
            <a:r>
              <a:rPr lang="nl-NL" dirty="0" err="1"/>
              <a:t>step-by-step</a:t>
            </a:r>
            <a:r>
              <a:rPr lang="nl-NL" dirty="0"/>
              <a:t> </a:t>
            </a:r>
            <a:r>
              <a:rPr lang="nl-NL" dirty="0" err="1"/>
              <a:t>guide</a:t>
            </a:r>
            <a:r>
              <a:rPr lang="nl-NL" dirty="0"/>
              <a:t> </a:t>
            </a:r>
            <a:r>
              <a:rPr lang="nl-NL" dirty="0" err="1"/>
              <a:t>on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to </a:t>
            </a:r>
            <a:r>
              <a:rPr lang="nl-NL" dirty="0" err="1"/>
              <a:t>perform</a:t>
            </a:r>
            <a:r>
              <a:rPr lang="nl-NL" dirty="0"/>
              <a:t> analyses</a:t>
            </a:r>
          </a:p>
          <a:p>
            <a:pPr lvl="1"/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give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a starter </a:t>
            </a:r>
            <a:r>
              <a:rPr lang="nl-NL" dirty="0" err="1"/>
              <a:t>for</a:t>
            </a:r>
            <a:r>
              <a:rPr lang="nl-NL" dirty="0"/>
              <a:t> making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exercises</a:t>
            </a:r>
            <a:endParaRPr lang="nl-NL" dirty="0"/>
          </a:p>
          <a:p>
            <a:pPr lvl="1"/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make a </a:t>
            </a:r>
            <a:r>
              <a:rPr lang="nl-NL" dirty="0" err="1"/>
              <a:t>mistake</a:t>
            </a:r>
            <a:r>
              <a:rPr lang="nl-NL" dirty="0"/>
              <a:t>,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get </a:t>
            </a:r>
            <a:r>
              <a:rPr lang="nl-NL" dirty="0" err="1"/>
              <a:t>an</a:t>
            </a:r>
            <a:r>
              <a:rPr lang="nl-NL" dirty="0"/>
              <a:t> error or </a:t>
            </a:r>
            <a:r>
              <a:rPr lang="nl-NL" dirty="0" err="1"/>
              <a:t>warning</a:t>
            </a:r>
            <a:r>
              <a:rPr lang="nl-NL" dirty="0"/>
              <a:t> </a:t>
            </a:r>
            <a:r>
              <a:rPr lang="nl-NL" dirty="0" err="1"/>
              <a:t>message</a:t>
            </a:r>
            <a:r>
              <a:rPr lang="nl-NL" dirty="0"/>
              <a:t>,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learn</a:t>
            </a:r>
            <a:r>
              <a:rPr lang="nl-NL" dirty="0"/>
              <a:t> A LOT! (But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read</a:t>
            </a:r>
            <a:r>
              <a:rPr lang="nl-NL" dirty="0"/>
              <a:t> and </a:t>
            </a:r>
            <a:r>
              <a:rPr lang="nl-NL" dirty="0" err="1"/>
              <a:t>try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decipher</a:t>
            </a:r>
            <a:r>
              <a:rPr lang="nl-NL" dirty="0"/>
              <a:t>!</a:t>
            </a:r>
            <a:r>
              <a:rPr lang="nl-NL" b="1" dirty="0"/>
              <a:t> </a:t>
            </a:r>
            <a:r>
              <a:rPr lang="nl-NL" dirty="0"/>
              <a:t>(</a:t>
            </a:r>
            <a:r>
              <a:rPr lang="nl-NL" u="sng" dirty="0"/>
              <a:t>red = </a:t>
            </a:r>
            <a:r>
              <a:rPr lang="nl-NL" u="sng" dirty="0" err="1"/>
              <a:t>good</a:t>
            </a:r>
            <a:r>
              <a:rPr lang="nl-NL" u="sng" dirty="0"/>
              <a:t>!) </a:t>
            </a:r>
          </a:p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450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/>
          <a:srcRect l="25177" t="26203" r="24460" b="8829"/>
          <a:stretch>
            <a:fillRect/>
          </a:stretch>
        </p:blipFill>
        <p:spPr bwMode="auto">
          <a:xfrm>
            <a:off x="4679504" y="3429000"/>
            <a:ext cx="4464496" cy="3237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Lavaan</a:t>
            </a:r>
            <a:r>
              <a:rPr lang="nl-NL" dirty="0"/>
              <a:t> </a:t>
            </a:r>
            <a:r>
              <a:rPr lang="nl-NL" dirty="0" err="1"/>
              <a:t>syntax</a:t>
            </a:r>
            <a:r>
              <a:rPr lang="nl-NL" dirty="0"/>
              <a:t> </a:t>
            </a:r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nl-NL" sz="2800" dirty="0" err="1"/>
              <a:t>How</a:t>
            </a:r>
            <a:r>
              <a:rPr lang="nl-NL" sz="2800" dirty="0"/>
              <a:t> do we </a:t>
            </a:r>
            <a:r>
              <a:rPr lang="nl-NL" sz="2800" dirty="0" err="1"/>
              <a:t>write</a:t>
            </a:r>
            <a:r>
              <a:rPr lang="nl-NL" sz="2800" dirty="0"/>
              <a:t> the model </a:t>
            </a:r>
            <a:r>
              <a:rPr lang="nl-NL" sz="2800" dirty="0" err="1"/>
              <a:t>below</a:t>
            </a:r>
            <a:r>
              <a:rPr lang="nl-NL" sz="2800" dirty="0"/>
              <a:t> in </a:t>
            </a:r>
            <a:r>
              <a:rPr lang="nl-NL" sz="2800" dirty="0" err="1"/>
              <a:t>lavaan</a:t>
            </a:r>
            <a:r>
              <a:rPr lang="nl-NL" sz="2800" dirty="0"/>
              <a:t> </a:t>
            </a:r>
            <a:r>
              <a:rPr lang="nl-NL" sz="2800" dirty="0" err="1"/>
              <a:t>syntax</a:t>
            </a:r>
            <a:r>
              <a:rPr lang="nl-NL" sz="2800" dirty="0"/>
              <a:t>?</a:t>
            </a:r>
          </a:p>
          <a:p>
            <a:pPr marL="514350" indent="-514350">
              <a:buAutoNum type="arabicParenR"/>
            </a:pPr>
            <a:r>
              <a:rPr lang="nl-NL" sz="2800" dirty="0"/>
              <a:t>How </a:t>
            </a:r>
            <a:r>
              <a:rPr lang="nl-NL" sz="2800" dirty="0" err="1"/>
              <a:t>can</a:t>
            </a:r>
            <a:r>
              <a:rPr lang="nl-NL" sz="2800" dirty="0"/>
              <a:t> we label </a:t>
            </a:r>
            <a:r>
              <a:rPr lang="nl-NL" sz="2800" dirty="0" err="1"/>
              <a:t>and</a:t>
            </a:r>
            <a:r>
              <a:rPr lang="nl-NL" sz="2800" dirty="0"/>
              <a:t> </a:t>
            </a:r>
            <a:r>
              <a:rPr lang="nl-NL" sz="2800" dirty="0" err="1"/>
              <a:t>refer</a:t>
            </a:r>
            <a:r>
              <a:rPr lang="nl-NL" sz="2800" dirty="0"/>
              <a:t> </a:t>
            </a:r>
            <a:r>
              <a:rPr lang="nl-NL" sz="2800" dirty="0" err="1"/>
              <a:t>to</a:t>
            </a:r>
            <a:r>
              <a:rPr lang="nl-NL" sz="2800" dirty="0"/>
              <a:t> </a:t>
            </a:r>
            <a:r>
              <a:rPr lang="nl-NL" sz="2800" dirty="0" err="1"/>
              <a:t>the</a:t>
            </a:r>
            <a:r>
              <a:rPr lang="nl-NL" sz="2800" dirty="0"/>
              <a:t> indirect effect </a:t>
            </a:r>
            <a:r>
              <a:rPr lang="nl-NL" sz="2800" dirty="0" err="1"/>
              <a:t>from</a:t>
            </a:r>
            <a:r>
              <a:rPr lang="nl-NL" sz="2800" dirty="0"/>
              <a:t> A on D via C in </a:t>
            </a:r>
            <a:r>
              <a:rPr lang="nl-NL" sz="2800" dirty="0" err="1"/>
              <a:t>lavaan</a:t>
            </a:r>
            <a:r>
              <a:rPr lang="nl-NL" sz="2800" dirty="0"/>
              <a:t> syntax?</a:t>
            </a:r>
          </a:p>
          <a:p>
            <a:pPr marL="514350" indent="-514350">
              <a:buAutoNum type="arabicParenR"/>
            </a:pPr>
            <a:r>
              <a:rPr lang="en-US" sz="2800" dirty="0"/>
              <a:t>What do the beta and psi matrices for this model look like?</a:t>
            </a:r>
            <a:endParaRPr lang="nl-NL" sz="2800" dirty="0"/>
          </a:p>
          <a:p>
            <a:pPr marL="514350" indent="-514350">
              <a:buAutoNum type="arabicParenR"/>
            </a:pPr>
            <a:endParaRPr lang="nl-NL" sz="2800" dirty="0"/>
          </a:p>
          <a:p>
            <a:pPr marL="514350" indent="-514350">
              <a:buAutoNum type="arabicParenR"/>
            </a:pPr>
            <a:endParaRPr lang="nl-NL" sz="2800" dirty="0"/>
          </a:p>
          <a:p>
            <a:pPr marL="514350" indent="-514350">
              <a:buAutoNum type="arabicParenR"/>
            </a:pPr>
            <a:endParaRPr lang="nl-NL" sz="2800" dirty="0"/>
          </a:p>
        </p:txBody>
      </p:sp>
      <p:sp>
        <p:nvSpPr>
          <p:cNvPr id="5" name="Tekstvak 4"/>
          <p:cNvSpPr txBox="1"/>
          <p:nvPr/>
        </p:nvSpPr>
        <p:spPr>
          <a:xfrm>
            <a:off x="36004" y="4874384"/>
            <a:ext cx="511206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nl-NL" sz="2000" dirty="0" err="1"/>
              <a:t>Note</a:t>
            </a:r>
            <a:r>
              <a:rPr lang="nl-NL" sz="2000" dirty="0"/>
              <a:t> </a:t>
            </a:r>
            <a:r>
              <a:rPr lang="nl-NL" sz="2000" dirty="0" err="1"/>
              <a:t>that</a:t>
            </a:r>
            <a:r>
              <a:rPr lang="nl-NL" sz="2000" dirty="0"/>
              <a:t> </a:t>
            </a:r>
            <a:r>
              <a:rPr lang="nl-NL" sz="2000" dirty="0" err="1"/>
              <a:t>Beaujean</a:t>
            </a:r>
            <a:r>
              <a:rPr lang="nl-NL" sz="2000" dirty="0"/>
              <a:t> </a:t>
            </a:r>
            <a:r>
              <a:rPr lang="nl-NL" sz="2000" dirty="0" err="1"/>
              <a:t>often</a:t>
            </a:r>
            <a:r>
              <a:rPr lang="nl-NL" sz="2000" dirty="0"/>
              <a:t> labels </a:t>
            </a:r>
            <a:r>
              <a:rPr lang="nl-NL" sz="2000" dirty="0" err="1"/>
              <a:t>paths</a:t>
            </a:r>
            <a:r>
              <a:rPr lang="nl-NL" sz="2000" dirty="0"/>
              <a:t> in </a:t>
            </a:r>
            <a:r>
              <a:rPr lang="nl-NL" sz="2000" dirty="0" err="1"/>
              <a:t>lavaan</a:t>
            </a:r>
            <a:r>
              <a:rPr lang="nl-NL" sz="2000" dirty="0"/>
              <a:t> syntax, but </a:t>
            </a:r>
            <a:r>
              <a:rPr lang="nl-NL" sz="2000" dirty="0" err="1"/>
              <a:t>that</a:t>
            </a:r>
            <a:r>
              <a:rPr lang="nl-NL" sz="2000" dirty="0"/>
              <a:t> is 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required</a:t>
            </a:r>
            <a:r>
              <a:rPr lang="nl-NL" sz="2000" dirty="0"/>
              <a:t> - I never do </a:t>
            </a:r>
            <a:r>
              <a:rPr lang="nl-NL" sz="2000" dirty="0" err="1"/>
              <a:t>it</a:t>
            </a:r>
            <a:r>
              <a:rPr lang="nl-NL" sz="2000" dirty="0"/>
              <a:t>, </a:t>
            </a:r>
            <a:r>
              <a:rPr lang="nl-NL" sz="2000" dirty="0" err="1"/>
              <a:t>unless</a:t>
            </a:r>
            <a:r>
              <a:rPr lang="nl-NL" sz="2000" dirty="0"/>
              <a:t> </a:t>
            </a:r>
            <a:r>
              <a:rPr lang="nl-NL" sz="2000" dirty="0" err="1"/>
              <a:t>there</a:t>
            </a:r>
            <a:r>
              <a:rPr lang="nl-NL" sz="2000" dirty="0"/>
              <a:t> are indirect </a:t>
            </a:r>
            <a:r>
              <a:rPr lang="nl-NL" sz="2000" dirty="0" err="1"/>
              <a:t>effects</a:t>
            </a:r>
            <a:r>
              <a:rPr lang="nl-NL" sz="2000" dirty="0"/>
              <a:t> </a:t>
            </a:r>
            <a:r>
              <a:rPr lang="nl-NL" sz="2000" dirty="0" err="1"/>
              <a:t>that</a:t>
            </a:r>
            <a:r>
              <a:rPr lang="nl-NL" sz="2000" dirty="0"/>
              <a:t> I want to </a:t>
            </a:r>
            <a:r>
              <a:rPr lang="nl-NL" sz="2000" dirty="0" err="1"/>
              <a:t>explicitly</a:t>
            </a:r>
            <a:r>
              <a:rPr lang="nl-NL" sz="2000" dirty="0"/>
              <a:t> </a:t>
            </a:r>
            <a:r>
              <a:rPr lang="nl-NL" sz="2000" dirty="0" err="1"/>
              <a:t>define</a:t>
            </a:r>
            <a:r>
              <a:rPr lang="nl-NL" sz="2000" dirty="0"/>
              <a:t> in the model. It does </a:t>
            </a:r>
            <a:r>
              <a:rPr lang="nl-NL" sz="2000" dirty="0" err="1"/>
              <a:t>not</a:t>
            </a:r>
            <a:r>
              <a:rPr lang="nl-NL" sz="2000" dirty="0"/>
              <a:t> make a </a:t>
            </a:r>
            <a:r>
              <a:rPr lang="nl-NL" sz="2000" dirty="0" err="1"/>
              <a:t>difference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estimated</a:t>
            </a:r>
            <a:r>
              <a:rPr lang="nl-NL" sz="2000" dirty="0"/>
              <a:t> parameters </a:t>
            </a:r>
            <a:r>
              <a:rPr lang="nl-NL" sz="2000" dirty="0" err="1"/>
              <a:t>and</a:t>
            </a:r>
            <a:r>
              <a:rPr lang="nl-NL" sz="2000" dirty="0"/>
              <a:t> model fit.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099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Exercises 2.2 and 2.3 (see PDF on Brightspace)</a:t>
            </a:r>
          </a:p>
          <a:p>
            <a:r>
              <a:rPr lang="en-US" dirty="0"/>
              <a:t>See Example-2.4.1.pdf on Brightspace for instructions on extracting beta and psi matrices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472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Structural</a:t>
            </a:r>
            <a:r>
              <a:rPr lang="nl-NL" dirty="0"/>
              <a:t> </a:t>
            </a:r>
            <a:r>
              <a:rPr lang="nl-NL" dirty="0" err="1"/>
              <a:t>Equation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SEM: the </a:t>
            </a:r>
            <a:r>
              <a:rPr lang="nl-NL" dirty="0" err="1"/>
              <a:t>modeling</a:t>
            </a:r>
            <a:r>
              <a:rPr lang="nl-NL" dirty="0"/>
              <a:t> of </a:t>
            </a:r>
            <a:r>
              <a:rPr lang="nl-NL" dirty="0" err="1"/>
              <a:t>structural</a:t>
            </a:r>
            <a:r>
              <a:rPr lang="nl-NL" dirty="0"/>
              <a:t> </a:t>
            </a:r>
            <a:r>
              <a:rPr lang="nl-NL" dirty="0" err="1"/>
              <a:t>equations</a:t>
            </a:r>
            <a:endParaRPr lang="nl-NL" dirty="0"/>
          </a:p>
          <a:p>
            <a:pPr lvl="1"/>
            <a:r>
              <a:rPr lang="nl-NL" b="1" dirty="0" err="1"/>
              <a:t>Modeling</a:t>
            </a:r>
            <a:r>
              <a:rPr lang="nl-NL" dirty="0"/>
              <a:t>: we construct </a:t>
            </a:r>
            <a:r>
              <a:rPr lang="nl-NL" dirty="0" err="1"/>
              <a:t>models</a:t>
            </a:r>
            <a:r>
              <a:rPr lang="nl-NL" dirty="0"/>
              <a:t> (hypotheses, </a:t>
            </a:r>
            <a:r>
              <a:rPr lang="nl-NL" dirty="0" err="1"/>
              <a:t>theories</a:t>
            </a:r>
            <a:r>
              <a:rPr lang="nl-NL" dirty="0"/>
              <a:t>) of </a:t>
            </a:r>
            <a:r>
              <a:rPr lang="nl-NL" dirty="0" err="1"/>
              <a:t>reality</a:t>
            </a:r>
            <a:r>
              <a:rPr lang="nl-NL" dirty="0"/>
              <a:t>. The </a:t>
            </a:r>
            <a:r>
              <a:rPr lang="nl-NL" dirty="0" err="1"/>
              <a:t>models</a:t>
            </a:r>
            <a:r>
              <a:rPr lang="nl-NL" dirty="0"/>
              <a:t> (</a:t>
            </a:r>
            <a:r>
              <a:rPr lang="nl-NL" dirty="0" err="1"/>
              <a:t>theory</a:t>
            </a:r>
            <a:r>
              <a:rPr lang="nl-NL" dirty="0"/>
              <a:t>, hypothesis)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statistically</a:t>
            </a:r>
            <a:r>
              <a:rPr lang="nl-NL" dirty="0"/>
              <a:t> </a:t>
            </a:r>
            <a:r>
              <a:rPr lang="nl-NL" dirty="0" err="1"/>
              <a:t>tested</a:t>
            </a:r>
            <a:r>
              <a:rPr lang="nl-NL" dirty="0"/>
              <a:t>. </a:t>
            </a:r>
            <a:r>
              <a:rPr lang="nl-NL" dirty="0" err="1"/>
              <a:t>That</a:t>
            </a:r>
            <a:r>
              <a:rPr lang="nl-NL" dirty="0"/>
              <a:t> is: </a:t>
            </a:r>
            <a:r>
              <a:rPr lang="nl-NL" dirty="0" err="1"/>
              <a:t>rejected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 (or </a:t>
            </a:r>
            <a:r>
              <a:rPr lang="nl-NL" dirty="0" err="1"/>
              <a:t>not</a:t>
            </a:r>
            <a:r>
              <a:rPr lang="nl-NL" dirty="0"/>
              <a:t>), but never proven ‘</a:t>
            </a:r>
            <a:r>
              <a:rPr lang="nl-NL" dirty="0" err="1"/>
              <a:t>true</a:t>
            </a:r>
            <a:r>
              <a:rPr lang="nl-NL" dirty="0"/>
              <a:t>’ or ‘right’.</a:t>
            </a:r>
          </a:p>
          <a:p>
            <a:pPr lvl="2"/>
            <a:r>
              <a:rPr lang="nl-NL" dirty="0"/>
              <a:t>In </a:t>
            </a:r>
            <a:r>
              <a:rPr lang="nl-NL" dirty="0" err="1"/>
              <a:t>fact</a:t>
            </a:r>
            <a:r>
              <a:rPr lang="nl-NL" dirty="0"/>
              <a:t>,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are wrong, but </a:t>
            </a:r>
            <a:r>
              <a:rPr lang="nl-NL" dirty="0" err="1"/>
              <a:t>some</a:t>
            </a:r>
            <a:r>
              <a:rPr lang="nl-NL" dirty="0"/>
              <a:t> are </a:t>
            </a:r>
            <a:r>
              <a:rPr lang="nl-NL" dirty="0" err="1"/>
              <a:t>useful</a:t>
            </a:r>
            <a:r>
              <a:rPr lang="nl-NL" dirty="0"/>
              <a:t>.</a:t>
            </a:r>
          </a:p>
          <a:p>
            <a:pPr lvl="1"/>
            <a:r>
              <a:rPr lang="nl-NL" b="1" dirty="0" err="1"/>
              <a:t>Structural</a:t>
            </a:r>
            <a:r>
              <a:rPr lang="nl-NL" dirty="0"/>
              <a:t>: </a:t>
            </a:r>
            <a:r>
              <a:rPr lang="nl-NL" dirty="0" err="1"/>
              <a:t>the</a:t>
            </a:r>
            <a:r>
              <a:rPr lang="nl-NL" dirty="0"/>
              <a:t> model is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explain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interrelations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(</a:t>
            </a:r>
            <a:r>
              <a:rPr lang="nl-NL" dirty="0" err="1"/>
              <a:t>that</a:t>
            </a:r>
            <a:r>
              <a:rPr lang="nl-NL" dirty="0"/>
              <a:t> is,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structure</a:t>
            </a:r>
            <a:r>
              <a:rPr lang="nl-NL" dirty="0"/>
              <a:t> of) </a:t>
            </a:r>
            <a:r>
              <a:rPr lang="nl-NL" dirty="0" err="1"/>
              <a:t>observed</a:t>
            </a:r>
            <a:r>
              <a:rPr lang="nl-NL" dirty="0"/>
              <a:t> variables</a:t>
            </a:r>
          </a:p>
          <a:p>
            <a:pPr lvl="1"/>
            <a:r>
              <a:rPr lang="nl-NL" b="1" dirty="0" err="1"/>
              <a:t>Equations</a:t>
            </a:r>
            <a:r>
              <a:rPr lang="nl-NL" dirty="0"/>
              <a:t>: the </a:t>
            </a:r>
            <a:r>
              <a:rPr lang="nl-NL" dirty="0" err="1"/>
              <a:t>interrelations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variables in the model are </a:t>
            </a:r>
            <a:r>
              <a:rPr lang="nl-NL" dirty="0" err="1"/>
              <a:t>described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mathematical</a:t>
            </a:r>
            <a:r>
              <a:rPr lang="nl-NL" dirty="0"/>
              <a:t> </a:t>
            </a:r>
            <a:r>
              <a:rPr lang="nl-NL" dirty="0" err="1"/>
              <a:t>formulae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592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Structural</a:t>
            </a:r>
            <a:r>
              <a:rPr lang="nl-NL" dirty="0"/>
              <a:t> </a:t>
            </a:r>
            <a:r>
              <a:rPr lang="nl-NL" dirty="0" err="1"/>
              <a:t>Equation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/>
              <a:t>SEMS are </a:t>
            </a:r>
            <a:r>
              <a:rPr lang="nl-NL" dirty="0" err="1"/>
              <a:t>graphically</a:t>
            </a:r>
            <a:r>
              <a:rPr lang="nl-NL" dirty="0"/>
              <a:t> </a:t>
            </a:r>
            <a:r>
              <a:rPr lang="nl-NL" dirty="0" err="1"/>
              <a:t>represented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these building </a:t>
            </a:r>
            <a:r>
              <a:rPr lang="nl-NL" dirty="0" err="1"/>
              <a:t>blocks</a:t>
            </a:r>
            <a:r>
              <a:rPr lang="nl-NL" dirty="0"/>
              <a:t>:</a:t>
            </a:r>
          </a:p>
          <a:p>
            <a:pPr lvl="2"/>
            <a:endParaRPr lang="nl-NL" dirty="0"/>
          </a:p>
          <a:p>
            <a:pPr lvl="2">
              <a:buNone/>
            </a:pPr>
            <a:r>
              <a:rPr lang="nl-NL" dirty="0"/>
              <a:t>		</a:t>
            </a:r>
            <a:r>
              <a:rPr lang="nl-NL" dirty="0" err="1"/>
              <a:t>Observed</a:t>
            </a:r>
            <a:r>
              <a:rPr lang="nl-NL" dirty="0"/>
              <a:t> (manifest) </a:t>
            </a:r>
            <a:r>
              <a:rPr lang="nl-NL" dirty="0" err="1"/>
              <a:t>variable</a:t>
            </a:r>
            <a:endParaRPr lang="nl-NL" dirty="0"/>
          </a:p>
          <a:p>
            <a:pPr lvl="2">
              <a:buNone/>
            </a:pPr>
            <a:endParaRPr lang="nl-NL" dirty="0"/>
          </a:p>
          <a:p>
            <a:pPr lvl="2">
              <a:buNone/>
            </a:pPr>
            <a:r>
              <a:rPr lang="nl-NL" dirty="0"/>
              <a:t>		</a:t>
            </a:r>
            <a:r>
              <a:rPr lang="nl-NL" dirty="0" err="1"/>
              <a:t>Directional</a:t>
            </a:r>
            <a:r>
              <a:rPr lang="nl-NL" dirty="0"/>
              <a:t> </a:t>
            </a:r>
            <a:r>
              <a:rPr lang="nl-NL" dirty="0" err="1"/>
              <a:t>relationship</a:t>
            </a:r>
            <a:r>
              <a:rPr lang="nl-NL" dirty="0"/>
              <a:t> (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relationship</a:t>
            </a:r>
            <a:r>
              <a:rPr lang="nl-NL" dirty="0"/>
              <a:t>)</a:t>
            </a:r>
          </a:p>
          <a:p>
            <a:pPr lvl="2">
              <a:buNone/>
            </a:pPr>
            <a:endParaRPr lang="nl-NL" dirty="0"/>
          </a:p>
          <a:p>
            <a:pPr lvl="2">
              <a:buNone/>
            </a:pPr>
            <a:r>
              <a:rPr lang="nl-NL" dirty="0"/>
              <a:t>		</a:t>
            </a:r>
            <a:r>
              <a:rPr lang="nl-NL" dirty="0" err="1"/>
              <a:t>Non-directional</a:t>
            </a:r>
            <a:r>
              <a:rPr lang="nl-NL" dirty="0"/>
              <a:t> </a:t>
            </a:r>
            <a:r>
              <a:rPr lang="nl-NL" dirty="0" err="1"/>
              <a:t>relationship</a:t>
            </a:r>
            <a:r>
              <a:rPr lang="nl-NL" dirty="0"/>
              <a:t> </a:t>
            </a:r>
          </a:p>
          <a:p>
            <a:pPr lvl="2">
              <a:buNone/>
            </a:pPr>
            <a:r>
              <a:rPr lang="nl-NL" dirty="0"/>
              <a:t>		(</a:t>
            </a:r>
            <a:r>
              <a:rPr lang="nl-NL" dirty="0" err="1"/>
              <a:t>correlation</a:t>
            </a:r>
            <a:r>
              <a:rPr lang="nl-NL" dirty="0"/>
              <a:t>/(co)</a:t>
            </a:r>
            <a:r>
              <a:rPr lang="nl-NL" dirty="0" err="1"/>
              <a:t>variance</a:t>
            </a:r>
            <a:r>
              <a:rPr lang="nl-NL" dirty="0"/>
              <a:t>)</a:t>
            </a:r>
          </a:p>
          <a:p>
            <a:pPr lvl="2">
              <a:buNone/>
            </a:pPr>
            <a:r>
              <a:rPr lang="nl-NL" dirty="0"/>
              <a:t> </a:t>
            </a:r>
          </a:p>
          <a:p>
            <a:pPr lvl="2">
              <a:buNone/>
            </a:pPr>
            <a:r>
              <a:rPr lang="nl-NL" dirty="0"/>
              <a:t>		Latent </a:t>
            </a:r>
            <a:r>
              <a:rPr lang="nl-NL" dirty="0" err="1"/>
              <a:t>variable</a:t>
            </a:r>
            <a:endParaRPr lang="nl-NL" dirty="0"/>
          </a:p>
          <a:p>
            <a:pPr lvl="2">
              <a:buNone/>
            </a:pPr>
            <a:endParaRPr lang="nl-NL" dirty="0"/>
          </a:p>
          <a:p>
            <a:pPr lvl="2">
              <a:buNone/>
            </a:pPr>
            <a:r>
              <a:rPr lang="nl-NL" dirty="0"/>
              <a:t>		Constant term (i.e., </a:t>
            </a:r>
            <a:r>
              <a:rPr lang="nl-NL" dirty="0" err="1"/>
              <a:t>not</a:t>
            </a:r>
            <a:r>
              <a:rPr lang="nl-NL" dirty="0"/>
              <a:t> a </a:t>
            </a:r>
            <a:r>
              <a:rPr lang="nl-NL" dirty="0" err="1"/>
              <a:t>variable</a:t>
            </a:r>
            <a:r>
              <a:rPr lang="nl-NL" dirty="0"/>
              <a:t>, e.g., </a:t>
            </a:r>
            <a:r>
              <a:rPr lang="nl-NL" dirty="0" err="1"/>
              <a:t>intercept</a:t>
            </a:r>
            <a:r>
              <a:rPr lang="nl-NL" dirty="0"/>
              <a:t>)</a:t>
            </a:r>
          </a:p>
        </p:txBody>
      </p:sp>
      <p:sp>
        <p:nvSpPr>
          <p:cNvPr id="4" name="Rechthoek 3"/>
          <p:cNvSpPr/>
          <p:nvPr/>
        </p:nvSpPr>
        <p:spPr>
          <a:xfrm>
            <a:off x="1403648" y="2708920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" name="Rechte verbindingslijn met pijl 6"/>
          <p:cNvCxnSpPr/>
          <p:nvPr/>
        </p:nvCxnSpPr>
        <p:spPr>
          <a:xfrm>
            <a:off x="1259632" y="371703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>
            <a:off x="1187624" y="4509120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al 7"/>
          <p:cNvSpPr/>
          <p:nvPr/>
        </p:nvSpPr>
        <p:spPr>
          <a:xfrm>
            <a:off x="1403648" y="5085184"/>
            <a:ext cx="576064" cy="5760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Gelijkbenige driehoek 8"/>
          <p:cNvSpPr/>
          <p:nvPr/>
        </p:nvSpPr>
        <p:spPr>
          <a:xfrm>
            <a:off x="1403648" y="5949280"/>
            <a:ext cx="648072" cy="47667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747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Structural</a:t>
            </a:r>
            <a:r>
              <a:rPr lang="nl-NL" dirty="0"/>
              <a:t> </a:t>
            </a:r>
            <a:r>
              <a:rPr lang="nl-NL" dirty="0" err="1"/>
              <a:t>Equation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/>
          </a:bodyPr>
          <a:lstStyle/>
          <a:p>
            <a:r>
              <a:rPr lang="nl-NL" sz="2700" dirty="0"/>
              <a:t>The </a:t>
            </a:r>
            <a:r>
              <a:rPr lang="nl-NL" sz="2700" dirty="0" err="1"/>
              <a:t>arrows</a:t>
            </a:r>
            <a:r>
              <a:rPr lang="nl-NL" sz="2700" dirty="0"/>
              <a:t> in SEM </a:t>
            </a:r>
            <a:r>
              <a:rPr lang="nl-NL" sz="2700" dirty="0" err="1"/>
              <a:t>denote</a:t>
            </a:r>
            <a:r>
              <a:rPr lang="nl-NL" sz="2700" dirty="0"/>
              <a:t> </a:t>
            </a:r>
            <a:r>
              <a:rPr lang="nl-NL" sz="2700" dirty="0" err="1"/>
              <a:t>regression</a:t>
            </a:r>
            <a:r>
              <a:rPr lang="nl-NL" sz="2700" dirty="0"/>
              <a:t> </a:t>
            </a:r>
            <a:r>
              <a:rPr lang="nl-NL" sz="2700" dirty="0" err="1"/>
              <a:t>relationships</a:t>
            </a:r>
            <a:endParaRPr lang="nl-NL" sz="2700" dirty="0"/>
          </a:p>
          <a:p>
            <a:r>
              <a:rPr lang="nl-NL" sz="2700" dirty="0" err="1"/>
              <a:t>All</a:t>
            </a:r>
            <a:r>
              <a:rPr lang="nl-NL" sz="2700" dirty="0"/>
              <a:t> </a:t>
            </a:r>
            <a:r>
              <a:rPr lang="nl-NL" sz="2700" dirty="0" err="1"/>
              <a:t>generalized</a:t>
            </a:r>
            <a:r>
              <a:rPr lang="nl-NL" sz="2700" dirty="0"/>
              <a:t> </a:t>
            </a:r>
            <a:r>
              <a:rPr lang="nl-NL" sz="2700" dirty="0" err="1"/>
              <a:t>linear</a:t>
            </a:r>
            <a:r>
              <a:rPr lang="nl-NL" sz="2700" dirty="0"/>
              <a:t> models (</a:t>
            </a:r>
            <a:r>
              <a:rPr lang="nl-NL" sz="2700" dirty="0" err="1"/>
              <a:t>GLMs</a:t>
            </a:r>
            <a:r>
              <a:rPr lang="nl-NL" sz="2700" dirty="0"/>
              <a:t>) </a:t>
            </a:r>
            <a:r>
              <a:rPr lang="nl-NL" sz="2700" dirty="0" err="1"/>
              <a:t>can</a:t>
            </a:r>
            <a:r>
              <a:rPr lang="nl-NL" sz="2700" dirty="0"/>
              <a:t> </a:t>
            </a:r>
            <a:r>
              <a:rPr lang="nl-NL" sz="2700" dirty="0" err="1"/>
              <a:t>be</a:t>
            </a:r>
            <a:r>
              <a:rPr lang="nl-NL" sz="2700" dirty="0"/>
              <a:t> </a:t>
            </a:r>
            <a:r>
              <a:rPr lang="nl-NL" sz="2700" dirty="0" err="1"/>
              <a:t>formulated</a:t>
            </a:r>
            <a:r>
              <a:rPr lang="nl-NL" sz="2700" dirty="0"/>
              <a:t> as SEM </a:t>
            </a:r>
            <a:r>
              <a:rPr lang="nl-NL" sz="2700" dirty="0" err="1"/>
              <a:t>models</a:t>
            </a:r>
            <a:r>
              <a:rPr lang="nl-NL" sz="2700" dirty="0"/>
              <a:t>:</a:t>
            </a:r>
          </a:p>
          <a:p>
            <a:pPr lvl="1"/>
            <a:r>
              <a:rPr lang="nl-NL" sz="2100" dirty="0"/>
              <a:t>t-test</a:t>
            </a:r>
          </a:p>
          <a:p>
            <a:pPr lvl="1"/>
            <a:r>
              <a:rPr lang="nl-NL" sz="2400" dirty="0"/>
              <a:t>ANOVA</a:t>
            </a:r>
          </a:p>
          <a:p>
            <a:pPr lvl="1"/>
            <a:r>
              <a:rPr lang="nl-NL" sz="2400" dirty="0"/>
              <a:t>Multiple </a:t>
            </a:r>
            <a:r>
              <a:rPr lang="nl-NL" sz="2400" dirty="0" err="1"/>
              <a:t>linear</a:t>
            </a:r>
            <a:r>
              <a:rPr lang="nl-NL" sz="2400" dirty="0"/>
              <a:t> </a:t>
            </a:r>
            <a:r>
              <a:rPr lang="nl-NL" sz="2400" dirty="0" err="1"/>
              <a:t>regression</a:t>
            </a:r>
            <a:endParaRPr lang="nl-NL" sz="2400" dirty="0"/>
          </a:p>
          <a:p>
            <a:pPr lvl="1"/>
            <a:r>
              <a:rPr lang="nl-NL" sz="2400" dirty="0"/>
              <a:t>Multiple </a:t>
            </a:r>
            <a:r>
              <a:rPr lang="nl-NL" sz="2400" dirty="0" err="1"/>
              <a:t>logistic</a:t>
            </a:r>
            <a:r>
              <a:rPr lang="nl-NL" sz="2400" dirty="0"/>
              <a:t> </a:t>
            </a:r>
            <a:r>
              <a:rPr lang="nl-NL" sz="2400" dirty="0" err="1"/>
              <a:t>regression</a:t>
            </a:r>
            <a:endParaRPr lang="nl-NL" sz="2400" dirty="0"/>
          </a:p>
          <a:p>
            <a:pPr lvl="1"/>
            <a:r>
              <a:rPr lang="nl-NL" sz="2400" dirty="0"/>
              <a:t>…..</a:t>
            </a:r>
          </a:p>
          <a:p>
            <a:r>
              <a:rPr lang="nl-NL" sz="2700" dirty="0" err="1"/>
              <a:t>Also</a:t>
            </a:r>
            <a:r>
              <a:rPr lang="nl-NL" sz="2700" dirty="0"/>
              <a:t>, SEM </a:t>
            </a:r>
            <a:r>
              <a:rPr lang="nl-NL" sz="2700" dirty="0" err="1"/>
              <a:t>can</a:t>
            </a:r>
            <a:r>
              <a:rPr lang="nl-NL" sz="2700" dirty="0"/>
              <a:t> </a:t>
            </a:r>
            <a:r>
              <a:rPr lang="nl-NL" sz="2700" dirty="0" err="1"/>
              <a:t>be</a:t>
            </a:r>
            <a:r>
              <a:rPr lang="nl-NL" sz="2700" dirty="0"/>
              <a:t> </a:t>
            </a:r>
            <a:r>
              <a:rPr lang="nl-NL" sz="2700" dirty="0" err="1"/>
              <a:t>used</a:t>
            </a:r>
            <a:r>
              <a:rPr lang="nl-NL" sz="2700" dirty="0"/>
              <a:t> </a:t>
            </a:r>
            <a:r>
              <a:rPr lang="nl-NL" sz="2700" dirty="0" err="1"/>
              <a:t>to</a:t>
            </a:r>
            <a:r>
              <a:rPr lang="nl-NL" sz="2700" dirty="0"/>
              <a:t> </a:t>
            </a:r>
            <a:r>
              <a:rPr lang="nl-NL" sz="2700" dirty="0" err="1"/>
              <a:t>models</a:t>
            </a:r>
            <a:r>
              <a:rPr lang="nl-NL" sz="2700" dirty="0"/>
              <a:t> </a:t>
            </a:r>
            <a:r>
              <a:rPr lang="nl-NL" sz="2700" dirty="0" err="1"/>
              <a:t>for</a:t>
            </a:r>
            <a:r>
              <a:rPr lang="nl-NL" sz="2700" dirty="0"/>
              <a:t> </a:t>
            </a:r>
            <a:r>
              <a:rPr lang="nl-NL" sz="2700" dirty="0" err="1"/>
              <a:t>multilevel</a:t>
            </a:r>
            <a:r>
              <a:rPr lang="nl-NL" sz="2700" dirty="0"/>
              <a:t> or </a:t>
            </a:r>
            <a:r>
              <a:rPr lang="nl-NL" sz="2700" dirty="0" err="1"/>
              <a:t>longitudinal</a:t>
            </a:r>
            <a:r>
              <a:rPr lang="nl-NL" sz="2700" dirty="0"/>
              <a:t> data (i.e., </a:t>
            </a:r>
            <a:r>
              <a:rPr lang="nl-NL" sz="2700" dirty="0" err="1"/>
              <a:t>GLMMs</a:t>
            </a:r>
            <a:r>
              <a:rPr lang="nl-NL" sz="2700" dirty="0"/>
              <a:t>)</a:t>
            </a:r>
            <a:endParaRPr lang="nl-N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762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 dataset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3200" dirty="0"/>
              <a:t>Variables in the model:</a:t>
            </a:r>
          </a:p>
          <a:p>
            <a:pPr marL="0" indent="0">
              <a:buNone/>
            </a:pPr>
            <a:endParaRPr lang="nl-NL" sz="5000" b="1" dirty="0"/>
          </a:p>
          <a:p>
            <a:pPr lvl="1">
              <a:spcBef>
                <a:spcPts val="200"/>
              </a:spcBef>
              <a:buClr>
                <a:srgbClr val="9B2D1F"/>
              </a:buClr>
            </a:pPr>
            <a:r>
              <a:rPr lang="nl-NL" sz="2100" dirty="0">
                <a:solidFill>
                  <a:prstClr val="black"/>
                </a:solidFill>
              </a:rPr>
              <a:t>GPA in 10th </a:t>
            </a:r>
            <a:r>
              <a:rPr lang="nl-NL" sz="2100" dirty="0" err="1">
                <a:solidFill>
                  <a:prstClr val="black"/>
                </a:solidFill>
              </a:rPr>
              <a:t>grade</a:t>
            </a:r>
            <a:endParaRPr lang="nl-NL" sz="2400" dirty="0">
              <a:solidFill>
                <a:prstClr val="black"/>
              </a:solidFill>
            </a:endParaRPr>
          </a:p>
          <a:p>
            <a:pPr lvl="1">
              <a:spcBef>
                <a:spcPts val="200"/>
              </a:spcBef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Ethnicity</a:t>
            </a:r>
            <a:r>
              <a:rPr lang="nl-NL" sz="2100" dirty="0">
                <a:solidFill>
                  <a:prstClr val="black"/>
                </a:solidFill>
              </a:rPr>
              <a:t> </a:t>
            </a:r>
          </a:p>
          <a:p>
            <a:pPr lvl="1">
              <a:spcBef>
                <a:spcPts val="200"/>
              </a:spcBef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Homework</a:t>
            </a:r>
            <a:r>
              <a:rPr lang="nl-NL" sz="2100" dirty="0">
                <a:solidFill>
                  <a:prstClr val="black"/>
                </a:solidFill>
              </a:rPr>
              <a:t> (8th </a:t>
            </a:r>
            <a:r>
              <a:rPr lang="nl-NL" sz="2100" dirty="0" err="1">
                <a:solidFill>
                  <a:prstClr val="black"/>
                </a:solidFill>
              </a:rPr>
              <a:t>grade</a:t>
            </a:r>
            <a:r>
              <a:rPr lang="nl-NL" sz="2100" dirty="0">
                <a:solidFill>
                  <a:prstClr val="black"/>
                </a:solidFill>
              </a:rPr>
              <a:t>)</a:t>
            </a:r>
          </a:p>
          <a:p>
            <a:pPr lvl="1">
              <a:spcBef>
                <a:spcPts val="200"/>
              </a:spcBef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Socio-economic</a:t>
            </a:r>
            <a:r>
              <a:rPr lang="nl-NL" sz="2100" dirty="0">
                <a:solidFill>
                  <a:prstClr val="black"/>
                </a:solidFill>
              </a:rPr>
              <a:t> status</a:t>
            </a:r>
          </a:p>
          <a:p>
            <a:pPr lvl="1">
              <a:spcBef>
                <a:spcPts val="200"/>
              </a:spcBef>
              <a:buClr>
                <a:srgbClr val="9B2D1F"/>
              </a:buClr>
            </a:pPr>
            <a:r>
              <a:rPr lang="nl-NL" sz="2100" dirty="0" err="1">
                <a:solidFill>
                  <a:prstClr val="black"/>
                </a:solidFill>
              </a:rPr>
              <a:t>Previous</a:t>
            </a:r>
            <a:r>
              <a:rPr lang="nl-NL" sz="2100" dirty="0">
                <a:solidFill>
                  <a:prstClr val="black"/>
                </a:solidFill>
              </a:rPr>
              <a:t> </a:t>
            </a:r>
            <a:r>
              <a:rPr lang="nl-NL" sz="2100" dirty="0" err="1">
                <a:solidFill>
                  <a:prstClr val="black"/>
                </a:solidFill>
              </a:rPr>
              <a:t>achievement</a:t>
            </a:r>
            <a:r>
              <a:rPr lang="nl-NL" sz="2100" dirty="0">
                <a:solidFill>
                  <a:prstClr val="black"/>
                </a:solidFill>
              </a:rPr>
              <a:t> (8th </a:t>
            </a:r>
            <a:r>
              <a:rPr lang="nl-NL" sz="2100" dirty="0" err="1">
                <a:solidFill>
                  <a:prstClr val="black"/>
                </a:solidFill>
              </a:rPr>
              <a:t>grade</a:t>
            </a:r>
            <a:r>
              <a:rPr lang="nl-NL" sz="2100" dirty="0">
                <a:solidFill>
                  <a:prstClr val="black"/>
                </a:solidFill>
              </a:rPr>
              <a:t>)</a:t>
            </a:r>
          </a:p>
          <a:p>
            <a:pPr>
              <a:buClr>
                <a:srgbClr val="9B2D1F"/>
              </a:buClr>
            </a:pPr>
            <a:r>
              <a:rPr lang="en-US" sz="2400" dirty="0">
                <a:solidFill>
                  <a:prstClr val="black"/>
                </a:solidFill>
              </a:rPr>
              <a:t>Sample covariance matrix </a:t>
            </a:r>
            <a:r>
              <a:rPr lang="en-US" sz="2400" b="1" dirty="0">
                <a:solidFill>
                  <a:prstClr val="black"/>
                </a:solidFill>
              </a:rPr>
              <a:t>S</a:t>
            </a:r>
            <a:r>
              <a:rPr lang="en-US" sz="2400" dirty="0">
                <a:solidFill>
                  <a:prstClr val="black"/>
                </a:solidFill>
              </a:rPr>
              <a:t>:</a:t>
            </a:r>
            <a:endParaRPr lang="nl-NL" sz="2400" dirty="0">
              <a:solidFill>
                <a:prstClr val="black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6084168" y="2276872"/>
            <a:ext cx="72008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SES</a:t>
            </a:r>
          </a:p>
        </p:txBody>
      </p:sp>
      <p:sp>
        <p:nvSpPr>
          <p:cNvPr id="5" name="Rechthoek 4"/>
          <p:cNvSpPr/>
          <p:nvPr/>
        </p:nvSpPr>
        <p:spPr>
          <a:xfrm>
            <a:off x="7020272" y="2276872"/>
            <a:ext cx="12157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Prev</a:t>
            </a:r>
            <a:r>
              <a:rPr lang="nl-NL" dirty="0">
                <a:solidFill>
                  <a:schemeClr val="tx1"/>
                </a:solidFill>
              </a:rPr>
              <a:t>_ach</a:t>
            </a:r>
          </a:p>
        </p:txBody>
      </p:sp>
      <p:sp>
        <p:nvSpPr>
          <p:cNvPr id="6" name="Rechthoek 5"/>
          <p:cNvSpPr/>
          <p:nvPr/>
        </p:nvSpPr>
        <p:spPr>
          <a:xfrm>
            <a:off x="2051720" y="2266111"/>
            <a:ext cx="10633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grade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4716016" y="2276872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homework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3347864" y="2276872"/>
            <a:ext cx="119898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ethnicity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" t="82790" r="80413" b="8504"/>
          <a:stretch/>
        </p:blipFill>
        <p:spPr bwMode="auto">
          <a:xfrm>
            <a:off x="1043608" y="5209534"/>
            <a:ext cx="5328592" cy="1379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599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1341" t="11438" r="10625" b="11782"/>
          <a:stretch>
            <a:fillRect/>
          </a:stretch>
        </p:blipFill>
        <p:spPr bwMode="auto">
          <a:xfrm>
            <a:off x="3776914" y="1628800"/>
            <a:ext cx="5334131" cy="2950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Model: </a:t>
            </a:r>
            <a:r>
              <a:rPr lang="nl-NL" dirty="0" err="1"/>
              <a:t>Univariate</a:t>
            </a:r>
            <a:r>
              <a:rPr lang="nl-NL" dirty="0"/>
              <a:t> </a:t>
            </a:r>
            <a:r>
              <a:rPr lang="nl-NL" dirty="0" err="1"/>
              <a:t>regression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</p:spPr>
            <p:txBody>
              <a:bodyPr>
                <a:normAutofit lnSpcReduction="10000"/>
              </a:bodyPr>
              <a:lstStyle/>
              <a:p>
                <a:endParaRPr lang="nl-NL" sz="2400" dirty="0"/>
              </a:p>
              <a:p>
                <a:r>
                  <a:rPr lang="nl-NL" sz="2400" dirty="0" err="1"/>
                  <a:t>Dependent</a:t>
                </a:r>
                <a:r>
                  <a:rPr lang="nl-NL" sz="2400" dirty="0"/>
                  <a:t>:</a:t>
                </a:r>
              </a:p>
              <a:p>
                <a:pPr lvl="1"/>
                <a:r>
                  <a:rPr lang="nl-NL" sz="2100" dirty="0"/>
                  <a:t>GPA in 10th </a:t>
                </a:r>
                <a:r>
                  <a:rPr lang="nl-NL" sz="2100" dirty="0" err="1"/>
                  <a:t>grade</a:t>
                </a:r>
                <a:endParaRPr lang="nl-NL" sz="2100" dirty="0"/>
              </a:p>
              <a:p>
                <a:r>
                  <a:rPr lang="nl-NL" sz="2400" dirty="0"/>
                  <a:t>Independent:</a:t>
                </a:r>
              </a:p>
              <a:p>
                <a:pPr lvl="1"/>
                <a:r>
                  <a:rPr lang="nl-NL" sz="2100" dirty="0" err="1"/>
                  <a:t>ethnicity</a:t>
                </a:r>
                <a:r>
                  <a:rPr lang="nl-NL" sz="2100" dirty="0"/>
                  <a:t> (</a:t>
                </a:r>
                <a:r>
                  <a:rPr lang="en-US" sz="2100" dirty="0"/>
                  <a:t>0=ethnic minority; 1=ethnic majority</a:t>
                </a:r>
                <a:r>
                  <a:rPr lang="nl-NL" sz="2100" dirty="0"/>
                  <a:t>)</a:t>
                </a:r>
                <a:endParaRPr lang="en-US" sz="21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Regression coefficient easy to calculate by hand: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𝑥𝑦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𝑐𝑜𝑣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𝑣𝑎𝑟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</a:rPr>
                          <m:t>0.0814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</a:rPr>
                          <m:t>0.1752</m:t>
                        </m:r>
                      </m:den>
                    </m:f>
                    <m:r>
                      <m:rPr>
                        <m:nor/>
                      </m:rPr>
                      <a:rPr lang="en-US" sz="2400" b="0" i="0" dirty="0" smtClean="0">
                        <a:latin typeface="Cambria Math"/>
                      </a:rPr>
                      <m:t>=0.4646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400" dirty="0"/>
                  <a:t>standardized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𝑐𝑜𝑣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sz="24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sz="2400" b="0" i="1" dirty="0" smtClean="0">
                        <a:latin typeface="Cambria Math"/>
                      </a:rPr>
                      <m:t>=0.132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r>
                  <a:rPr lang="en-US" sz="2700" dirty="0"/>
                  <a:t>Measure of fit or (strength of) association: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7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7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7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700" b="0" i="1" dirty="0" smtClean="0">
                                    <a:latin typeface="Cambria Math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US" sz="2700" b="0" i="1" dirty="0" smtClean="0">
                                <a:latin typeface="Cambria Math"/>
                              </a:rPr>
                              <m:t>𝑥𝑦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700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sz="2700" dirty="0"/>
              </a:p>
              <a:p>
                <a:pPr marL="685800" lvl="2" indent="0">
                  <a:buNone/>
                </a:pPr>
                <a:endParaRPr lang="nl-NL" sz="2000" dirty="0"/>
              </a:p>
            </p:txBody>
          </p:sp>
        </mc:Choice>
        <mc:Fallback xmlns="">
          <p:sp>
            <p:nvSpPr>
              <p:cNvPr id="5" name="Tijdelijke aanduiding voor inhoud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069160"/>
              </a:xfrm>
              <a:blipFill rotWithShape="1">
                <a:blip r:embed="rId3"/>
                <a:stretch>
                  <a:fillRect l="-37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5D35463-CC2B-45F1-84B0-DA22003390A4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555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2751</Words>
  <Application>Microsoft Office PowerPoint</Application>
  <PresentationFormat>On-screen Show (4:3)</PresentationFormat>
  <Paragraphs>403</Paragraphs>
  <Slides>41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Calibri</vt:lpstr>
      <vt:lpstr>Cambria Math</vt:lpstr>
      <vt:lpstr>Tw Cen MT</vt:lpstr>
      <vt:lpstr>Wingdings</vt:lpstr>
      <vt:lpstr>Wingdings 2</vt:lpstr>
      <vt:lpstr>Median</vt:lpstr>
      <vt:lpstr>Vergelijking</vt:lpstr>
      <vt:lpstr>Latent variable models</vt:lpstr>
      <vt:lpstr>Course prerequisites</vt:lpstr>
      <vt:lpstr>Course materials</vt:lpstr>
      <vt:lpstr>Book examples</vt:lpstr>
      <vt:lpstr>Structural Equation Modeling</vt:lpstr>
      <vt:lpstr>Structural Equation Modeling</vt:lpstr>
      <vt:lpstr>Structural Equation Modeling</vt:lpstr>
      <vt:lpstr>Example dataset</vt:lpstr>
      <vt:lpstr>Model: Univariate regression</vt:lpstr>
      <vt:lpstr>Model: Multiple regression</vt:lpstr>
      <vt:lpstr>Model: SEM</vt:lpstr>
      <vt:lpstr>Model: SEM</vt:lpstr>
      <vt:lpstr>Model: SEM</vt:lpstr>
      <vt:lpstr>SEM using lavaan</vt:lpstr>
      <vt:lpstr>Lavaan model syntax</vt:lpstr>
      <vt:lpstr>PowerPoint Presentation</vt:lpstr>
      <vt:lpstr>Computation time!</vt:lpstr>
      <vt:lpstr>Structural Equation Modeling</vt:lpstr>
      <vt:lpstr>Structural Equation Modeling</vt:lpstr>
      <vt:lpstr>Model-implied (co)variances</vt:lpstr>
      <vt:lpstr>Model-implied (co)variances</vt:lpstr>
      <vt:lpstr>Model-implied (co)variances</vt:lpstr>
      <vt:lpstr>Model-implied (co)variances</vt:lpstr>
      <vt:lpstr>Model-implied (co)variances</vt:lpstr>
      <vt:lpstr>Model-implied (co)variances</vt:lpstr>
      <vt:lpstr>Model-implied (co)variances</vt:lpstr>
      <vt:lpstr>Model-implied (co)variances</vt:lpstr>
      <vt:lpstr>Model-implied (co)variances</vt:lpstr>
      <vt:lpstr>Structural and measurement model</vt:lpstr>
      <vt:lpstr>Model-implied (co)variances</vt:lpstr>
      <vt:lpstr>Model-implied (co)variances</vt:lpstr>
      <vt:lpstr>Model-implied (co)variances</vt:lpstr>
      <vt:lpstr>Variances of exogenous variables often not explicitly depicted</vt:lpstr>
      <vt:lpstr>Mean structure often omitted</vt:lpstr>
      <vt:lpstr>Error terms</vt:lpstr>
      <vt:lpstr>Causation</vt:lpstr>
      <vt:lpstr>Path &amp; partial regression coefficients</vt:lpstr>
      <vt:lpstr>Standardized coefficients</vt:lpstr>
      <vt:lpstr>Lavaan model syntax</vt:lpstr>
      <vt:lpstr>Lavaan syntax exercise</vt:lpstr>
      <vt:lpstr>Homework</vt:lpstr>
    </vt:vector>
  </TitlesOfParts>
  <Company>Universiteit Leiden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variable models</dc:title>
  <dc:creator>Fokkema</dc:creator>
  <cp:lastModifiedBy>Fokkema, M. (Marjolein)</cp:lastModifiedBy>
  <cp:revision>108</cp:revision>
  <cp:lastPrinted>2019-11-15T14:00:00Z</cp:lastPrinted>
  <dcterms:created xsi:type="dcterms:W3CDTF">2016-11-16T16:51:00Z</dcterms:created>
  <dcterms:modified xsi:type="dcterms:W3CDTF">2023-06-12T10:44:02Z</dcterms:modified>
</cp:coreProperties>
</file>