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82" r:id="rId3"/>
    <p:sldId id="257" r:id="rId4"/>
    <p:sldId id="295" r:id="rId5"/>
    <p:sldId id="293" r:id="rId6"/>
    <p:sldId id="294" r:id="rId7"/>
    <p:sldId id="284" r:id="rId8"/>
    <p:sldId id="283" r:id="rId9"/>
    <p:sldId id="285" r:id="rId10"/>
    <p:sldId id="292" r:id="rId11"/>
    <p:sldId id="272" r:id="rId12"/>
  </p:sldIdLst>
  <p:sldSz cx="9144000" cy="6858000" type="screen4x3"/>
  <p:notesSz cx="7099300" cy="102346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A050E28B-A14B-4092-BDFF-C15418F76A96}" type="datetimeFigureOut">
              <a:rPr lang="nl-NL" smtClean="0"/>
              <a:t>16-6-2023</a:t>
            </a:fld>
            <a:endParaRPr lang="nl-NL"/>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D5B65921-E119-41C4-B63E-803D3304CB93}" type="slidenum">
              <a:rPr lang="nl-NL" smtClean="0"/>
              <a:t>‹#›</a:t>
            </a:fld>
            <a:endParaRPr lang="nl-NL"/>
          </a:p>
        </p:txBody>
      </p:sp>
    </p:spTree>
    <p:extLst>
      <p:ext uri="{BB962C8B-B14F-4D97-AF65-F5344CB8AC3E}">
        <p14:creationId xmlns:p14="http://schemas.microsoft.com/office/powerpoint/2010/main" val="3258887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nl-NL"/>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38F7461-E502-4F24-B2C4-9520419ADB2D}" type="datetimeFigureOut">
              <a:rPr lang="nl-NL" smtClean="0"/>
              <a:t>16-6-2023</a:t>
            </a:fld>
            <a:endParaRPr lang="nl-NL"/>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nl-NL"/>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nl-NL"/>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AED4BCC-FD9F-44BC-B0F1-375132071E09}" type="slidenum">
              <a:rPr lang="nl-NL" smtClean="0"/>
              <a:t>‹#›</a:t>
            </a:fld>
            <a:endParaRPr lang="nl-NL"/>
          </a:p>
        </p:txBody>
      </p:sp>
    </p:spTree>
    <p:extLst>
      <p:ext uri="{BB962C8B-B14F-4D97-AF65-F5344CB8AC3E}">
        <p14:creationId xmlns:p14="http://schemas.microsoft.com/office/powerpoint/2010/main" val="1274608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pPr>
              <a:defRPr/>
            </a:pPr>
            <a:fld id="{6C279337-18B8-4EAB-A5BE-6CF5502EC13C}"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1">
        <a:schemeClr val="bg2"/>
      </p:bgRef>
    </p:bg>
    <p:spTree>
      <p:nvGrpSpPr>
        <p:cNvPr id="1" name=""/>
        <p:cNvGrpSpPr/>
        <p:nvPr/>
      </p:nvGrpSpPr>
      <p:grpSpPr>
        <a:xfrm>
          <a:off x="0" y="0"/>
          <a:ext cx="0" cy="0"/>
          <a:chOff x="0" y="0"/>
          <a:chExt cx="0" cy="0"/>
        </a:xfrm>
      </p:grpSpPr>
      <p:sp>
        <p:nvSpPr>
          <p:cNvPr id="7" name="Rechthoek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hoek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hthoek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2362200" y="4038600"/>
            <a:ext cx="6477000" cy="1828800"/>
          </a:xfrm>
        </p:spPr>
        <p:txBody>
          <a:bodyPr anchor="b"/>
          <a:lstStyle>
            <a:lvl1pPr>
              <a:defRPr cap="all" baseline="0"/>
            </a:lvl1pPr>
          </a:lstStyle>
          <a:p>
            <a:r>
              <a:rPr kumimoji="0" lang="nl-NL"/>
              <a:t>Klik om de stijl te bewerken</a:t>
            </a:r>
            <a:endParaRPr kumimoji="0" lang="en-US"/>
          </a:p>
        </p:txBody>
      </p:sp>
      <p:sp>
        <p:nvSpPr>
          <p:cNvPr id="9" name="Ondertitel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nl-NL"/>
              <a:t>Klik om het opmaakprofiel van de modelondertitel te bewerken</a:t>
            </a:r>
            <a:endParaRPr kumimoji="0" lang="en-US"/>
          </a:p>
        </p:txBody>
      </p:sp>
      <p:sp>
        <p:nvSpPr>
          <p:cNvPr id="28" name="Tijdelijke aanduiding voor datum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D2E00D5-1C36-426C-AF93-3A13D2423CA0}" type="datetimeFigureOut">
              <a:rPr lang="nl-NL" smtClean="0"/>
              <a:pPr/>
              <a:t>16-6-2023</a:t>
            </a:fld>
            <a:endParaRPr lang="nl-NL"/>
          </a:p>
        </p:txBody>
      </p:sp>
      <p:sp>
        <p:nvSpPr>
          <p:cNvPr id="17" name="Tijdelijke aanduiding voor voettekst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nl-NL"/>
          </a:p>
        </p:txBody>
      </p:sp>
      <p:sp>
        <p:nvSpPr>
          <p:cNvPr id="29" name="Tijdelijke aanduiding voor dianumm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FBC3254-7363-469A-ABE8-83E37B1B9ED3}" type="slidenum">
              <a:rPr lang="nl-NL" smtClean="0"/>
              <a:pPr/>
              <a:t>‹#›</a:t>
            </a:fld>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a:t>Klik om de stijl te bewerken</a:t>
            </a:r>
            <a:endParaRPr kumimoji="0" lang="en-US"/>
          </a:p>
        </p:txBody>
      </p:sp>
      <p:sp>
        <p:nvSpPr>
          <p:cNvPr id="3" name="Tijdelijke aanduiding voor verticale tekst 2"/>
          <p:cNvSpPr>
            <a:spLocks noGrp="1"/>
          </p:cNvSpPr>
          <p:nvPr>
            <p:ph type="body" orient="vert" idx="1"/>
          </p:nvPr>
        </p:nvSpPr>
        <p:spPr/>
        <p:txBody>
          <a:bodyPr vert="eaVert"/>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4" name="Tijdelijke aanduiding voor datum 3"/>
          <p:cNvSpPr>
            <a:spLocks noGrp="1"/>
          </p:cNvSpPr>
          <p:nvPr>
            <p:ph type="dt" sz="half" idx="10"/>
          </p:nvPr>
        </p:nvSpPr>
        <p:spPr/>
        <p:txBody>
          <a:bodyPr/>
          <a:lstStyle/>
          <a:p>
            <a:fld id="{DD2E00D5-1C36-426C-AF93-3A13D2423CA0}" type="datetimeFigureOut">
              <a:rPr lang="nl-NL" smtClean="0"/>
              <a:pPr/>
              <a:t>16-6-2023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7FBC3254-7363-469A-ABE8-83E37B1B9ED3}"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bg>
      <p:bgRef idx="1001">
        <a:schemeClr val="bg1"/>
      </p:bgRef>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553200" y="609600"/>
            <a:ext cx="2057400" cy="5516563"/>
          </a:xfrm>
        </p:spPr>
        <p:txBody>
          <a:bodyPr vert="eaVert"/>
          <a:lstStyle/>
          <a:p>
            <a:r>
              <a:rPr kumimoji="0" lang="nl-NL"/>
              <a:t>Klik om de stijl te bewerken</a:t>
            </a:r>
            <a:endParaRPr kumimoji="0" lang="en-US"/>
          </a:p>
        </p:txBody>
      </p:sp>
      <p:sp>
        <p:nvSpPr>
          <p:cNvPr id="3" name="Tijdelijke aanduiding voor verticale tekst 2"/>
          <p:cNvSpPr>
            <a:spLocks noGrp="1"/>
          </p:cNvSpPr>
          <p:nvPr>
            <p:ph type="body" orient="vert" idx="1"/>
          </p:nvPr>
        </p:nvSpPr>
        <p:spPr>
          <a:xfrm>
            <a:off x="457200" y="609600"/>
            <a:ext cx="5562600" cy="5516564"/>
          </a:xfrm>
        </p:spPr>
        <p:txBody>
          <a:bodyPr vert="eaVert"/>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4" name="Tijdelijke aanduiding voor datum 3"/>
          <p:cNvSpPr>
            <a:spLocks noGrp="1"/>
          </p:cNvSpPr>
          <p:nvPr>
            <p:ph type="dt" sz="half" idx="10"/>
          </p:nvPr>
        </p:nvSpPr>
        <p:spPr>
          <a:xfrm>
            <a:off x="6553200" y="6248402"/>
            <a:ext cx="2209800" cy="365125"/>
          </a:xfrm>
        </p:spPr>
        <p:txBody>
          <a:bodyPr/>
          <a:lstStyle/>
          <a:p>
            <a:fld id="{DD2E00D5-1C36-426C-AF93-3A13D2423CA0}" type="datetimeFigureOut">
              <a:rPr lang="nl-NL" smtClean="0"/>
              <a:pPr/>
              <a:t>16-6-2023</a:t>
            </a:fld>
            <a:endParaRPr lang="nl-NL"/>
          </a:p>
        </p:txBody>
      </p:sp>
      <p:sp>
        <p:nvSpPr>
          <p:cNvPr id="5" name="Tijdelijke aanduiding voor voettekst 4"/>
          <p:cNvSpPr>
            <a:spLocks noGrp="1"/>
          </p:cNvSpPr>
          <p:nvPr>
            <p:ph type="ftr" sz="quarter" idx="11"/>
          </p:nvPr>
        </p:nvSpPr>
        <p:spPr>
          <a:xfrm>
            <a:off x="457201" y="6248207"/>
            <a:ext cx="5573483" cy="365125"/>
          </a:xfrm>
        </p:spPr>
        <p:txBody>
          <a:bodyPr/>
          <a:lstStyle/>
          <a:p>
            <a:endParaRPr lang="nl-NL"/>
          </a:p>
        </p:txBody>
      </p:sp>
      <p:sp>
        <p:nvSpPr>
          <p:cNvPr id="7" name="Rechthoek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hthoek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hthoek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Tijdelijke aanduiding voor dianummer 5"/>
          <p:cNvSpPr>
            <a:spLocks noGrp="1"/>
          </p:cNvSpPr>
          <p:nvPr>
            <p:ph type="sldNum" sz="quarter" idx="12"/>
          </p:nvPr>
        </p:nvSpPr>
        <p:spPr>
          <a:xfrm rot="5400000">
            <a:off x="5989638" y="144462"/>
            <a:ext cx="533400" cy="244476"/>
          </a:xfrm>
        </p:spPr>
        <p:txBody>
          <a:bodyPr/>
          <a:lstStyle/>
          <a:p>
            <a:fld id="{7FBC3254-7363-469A-ABE8-83E37B1B9ED3}" type="slidenum">
              <a:rPr lang="nl-NL" smtClean="0"/>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612648" y="228600"/>
            <a:ext cx="8153400" cy="990600"/>
          </a:xfrm>
        </p:spPr>
        <p:txBody>
          <a:bodyPr/>
          <a:lstStyle/>
          <a:p>
            <a:r>
              <a:rPr kumimoji="0" lang="nl-NL"/>
              <a:t>Klik om de stijl te bewerken</a:t>
            </a:r>
            <a:endParaRPr kumimoji="0" lang="en-US"/>
          </a:p>
        </p:txBody>
      </p:sp>
      <p:sp>
        <p:nvSpPr>
          <p:cNvPr id="4" name="Tijdelijke aanduiding voor datum 3"/>
          <p:cNvSpPr>
            <a:spLocks noGrp="1"/>
          </p:cNvSpPr>
          <p:nvPr>
            <p:ph type="dt" sz="half" idx="10"/>
          </p:nvPr>
        </p:nvSpPr>
        <p:spPr/>
        <p:txBody>
          <a:bodyPr/>
          <a:lstStyle/>
          <a:p>
            <a:fld id="{DD2E00D5-1C36-426C-AF93-3A13D2423CA0}" type="datetimeFigureOut">
              <a:rPr lang="nl-NL" smtClean="0"/>
              <a:pPr/>
              <a:t>16-6-2023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7FBC3254-7363-469A-ABE8-83E37B1B9ED3}" type="slidenum">
              <a:rPr lang="nl-NL" smtClean="0"/>
              <a:pPr/>
              <a:t>‹#›</a:t>
            </a:fld>
            <a:endParaRPr lang="nl-NL"/>
          </a:p>
        </p:txBody>
      </p:sp>
      <p:sp>
        <p:nvSpPr>
          <p:cNvPr id="8" name="Tijdelijke aanduiding voor inhoud 7"/>
          <p:cNvSpPr>
            <a:spLocks noGrp="1"/>
          </p:cNvSpPr>
          <p:nvPr>
            <p:ph sz="quarter" idx="1"/>
          </p:nvPr>
        </p:nvSpPr>
        <p:spPr>
          <a:xfrm>
            <a:off x="612648" y="1600200"/>
            <a:ext cx="8153400" cy="44958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3">
        <a:schemeClr val="bg1"/>
      </p:bgRef>
    </p:b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nl-NL"/>
              <a:t>Klik om de modelstijlen te bewerken</a:t>
            </a:r>
          </a:p>
        </p:txBody>
      </p:sp>
      <p:sp>
        <p:nvSpPr>
          <p:cNvPr id="7" name="Rechthoek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hoek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hoek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nl-NL"/>
              <a:t>Klik om de stijl te bewerken</a:t>
            </a:r>
            <a:endParaRPr kumimoji="0" lang="en-US"/>
          </a:p>
        </p:txBody>
      </p:sp>
      <p:sp>
        <p:nvSpPr>
          <p:cNvPr id="12" name="Tijdelijke aanduiding voor datum 11"/>
          <p:cNvSpPr>
            <a:spLocks noGrp="1"/>
          </p:cNvSpPr>
          <p:nvPr>
            <p:ph type="dt" sz="half" idx="10"/>
          </p:nvPr>
        </p:nvSpPr>
        <p:spPr/>
        <p:txBody>
          <a:bodyPr/>
          <a:lstStyle/>
          <a:p>
            <a:fld id="{DD2E00D5-1C36-426C-AF93-3A13D2423CA0}" type="datetimeFigureOut">
              <a:rPr lang="nl-NL" smtClean="0"/>
              <a:pPr/>
              <a:t>16-6-2023</a:t>
            </a:fld>
            <a:endParaRPr lang="nl-NL"/>
          </a:p>
        </p:txBody>
      </p:sp>
      <p:sp>
        <p:nvSpPr>
          <p:cNvPr id="13" name="Tijdelijke aanduiding voor dianumm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FBC3254-7363-469A-ABE8-83E37B1B9ED3}" type="slidenum">
              <a:rPr lang="nl-NL" smtClean="0"/>
              <a:pPr/>
              <a:t>‹#›</a:t>
            </a:fld>
            <a:endParaRPr lang="nl-NL"/>
          </a:p>
        </p:txBody>
      </p:sp>
      <p:sp>
        <p:nvSpPr>
          <p:cNvPr id="14" name="Tijdelijke aanduiding voor voettekst 13"/>
          <p:cNvSpPr>
            <a:spLocks noGrp="1"/>
          </p:cNvSpPr>
          <p:nvPr>
            <p:ph type="ftr" sz="quarter" idx="12"/>
          </p:nvPr>
        </p:nvSpPr>
        <p:spPr/>
        <p:txBody>
          <a:bodyPr/>
          <a:lstStyle/>
          <a:p>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a:t>Klik om de stijl te bewerken</a:t>
            </a:r>
            <a:endParaRPr kumimoji="0" lang="en-US"/>
          </a:p>
        </p:txBody>
      </p:sp>
      <p:sp>
        <p:nvSpPr>
          <p:cNvPr id="9" name="Tijdelijke aanduiding voor inhoud 8"/>
          <p:cNvSpPr>
            <a:spLocks noGrp="1"/>
          </p:cNvSpPr>
          <p:nvPr>
            <p:ph sz="quarter" idx="1"/>
          </p:nvPr>
        </p:nvSpPr>
        <p:spPr>
          <a:xfrm>
            <a:off x="609600" y="1589567"/>
            <a:ext cx="3886200" cy="45720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11" name="Tijdelijke aanduiding voor inhoud 10"/>
          <p:cNvSpPr>
            <a:spLocks noGrp="1"/>
          </p:cNvSpPr>
          <p:nvPr>
            <p:ph sz="quarter" idx="2"/>
          </p:nvPr>
        </p:nvSpPr>
        <p:spPr>
          <a:xfrm>
            <a:off x="4844901" y="1589567"/>
            <a:ext cx="3886200" cy="45720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8" name="Tijdelijke aanduiding voor datum 7"/>
          <p:cNvSpPr>
            <a:spLocks noGrp="1"/>
          </p:cNvSpPr>
          <p:nvPr>
            <p:ph type="dt" sz="half" idx="15"/>
          </p:nvPr>
        </p:nvSpPr>
        <p:spPr/>
        <p:txBody>
          <a:bodyPr rtlCol="0"/>
          <a:lstStyle/>
          <a:p>
            <a:fld id="{DD2E00D5-1C36-426C-AF93-3A13D2423CA0}" type="datetimeFigureOut">
              <a:rPr lang="nl-NL" smtClean="0"/>
              <a:pPr/>
              <a:t>16-6-2023</a:t>
            </a:fld>
            <a:endParaRPr lang="nl-NL"/>
          </a:p>
        </p:txBody>
      </p:sp>
      <p:sp>
        <p:nvSpPr>
          <p:cNvPr id="10" name="Tijdelijke aanduiding voor dianummer 9"/>
          <p:cNvSpPr>
            <a:spLocks noGrp="1"/>
          </p:cNvSpPr>
          <p:nvPr>
            <p:ph type="sldNum" sz="quarter" idx="16"/>
          </p:nvPr>
        </p:nvSpPr>
        <p:spPr/>
        <p:txBody>
          <a:bodyPr rtlCol="0"/>
          <a:lstStyle/>
          <a:p>
            <a:fld id="{7FBC3254-7363-469A-ABE8-83E37B1B9ED3}" type="slidenum">
              <a:rPr lang="nl-NL" smtClean="0"/>
              <a:pPr/>
              <a:t>‹#›</a:t>
            </a:fld>
            <a:endParaRPr lang="nl-NL"/>
          </a:p>
        </p:txBody>
      </p:sp>
      <p:sp>
        <p:nvSpPr>
          <p:cNvPr id="12" name="Tijdelijke aanduiding voor voettekst 11"/>
          <p:cNvSpPr>
            <a:spLocks noGrp="1"/>
          </p:cNvSpPr>
          <p:nvPr>
            <p:ph type="ftr" sz="quarter" idx="17"/>
          </p:nvPr>
        </p:nvSpPr>
        <p:spPr/>
        <p:txBody>
          <a:bodyPr rtlCol="0"/>
          <a:lstStyle/>
          <a:p>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533400" y="273050"/>
            <a:ext cx="8153400" cy="869950"/>
          </a:xfrm>
        </p:spPr>
        <p:txBody>
          <a:bodyPr anchor="ctr"/>
          <a:lstStyle>
            <a:lvl1pPr>
              <a:defRPr/>
            </a:lvl1pPr>
          </a:lstStyle>
          <a:p>
            <a:r>
              <a:rPr kumimoji="0" lang="nl-NL"/>
              <a:t>Klik om de stijl te bewerken</a:t>
            </a:r>
            <a:endParaRPr kumimoji="0" lang="en-US"/>
          </a:p>
        </p:txBody>
      </p:sp>
      <p:sp>
        <p:nvSpPr>
          <p:cNvPr id="11" name="Tijdelijke aanduiding voor inhoud 10"/>
          <p:cNvSpPr>
            <a:spLocks noGrp="1"/>
          </p:cNvSpPr>
          <p:nvPr>
            <p:ph sz="quarter" idx="2"/>
          </p:nvPr>
        </p:nvSpPr>
        <p:spPr>
          <a:xfrm>
            <a:off x="609600" y="2438400"/>
            <a:ext cx="3886200" cy="35814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13" name="Tijdelijke aanduiding voor inhoud 12"/>
          <p:cNvSpPr>
            <a:spLocks noGrp="1"/>
          </p:cNvSpPr>
          <p:nvPr>
            <p:ph sz="quarter" idx="4"/>
          </p:nvPr>
        </p:nvSpPr>
        <p:spPr>
          <a:xfrm>
            <a:off x="4800600" y="2438400"/>
            <a:ext cx="3886200" cy="35814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10" name="Tijdelijke aanduiding voor datum 9"/>
          <p:cNvSpPr>
            <a:spLocks noGrp="1"/>
          </p:cNvSpPr>
          <p:nvPr>
            <p:ph type="dt" sz="half" idx="15"/>
          </p:nvPr>
        </p:nvSpPr>
        <p:spPr/>
        <p:txBody>
          <a:bodyPr rtlCol="0"/>
          <a:lstStyle/>
          <a:p>
            <a:fld id="{DD2E00D5-1C36-426C-AF93-3A13D2423CA0}" type="datetimeFigureOut">
              <a:rPr lang="nl-NL" smtClean="0"/>
              <a:pPr/>
              <a:t>16-6-2023</a:t>
            </a:fld>
            <a:endParaRPr lang="nl-NL"/>
          </a:p>
        </p:txBody>
      </p:sp>
      <p:sp>
        <p:nvSpPr>
          <p:cNvPr id="12" name="Tijdelijke aanduiding voor dianummer 11"/>
          <p:cNvSpPr>
            <a:spLocks noGrp="1"/>
          </p:cNvSpPr>
          <p:nvPr>
            <p:ph type="sldNum" sz="quarter" idx="16"/>
          </p:nvPr>
        </p:nvSpPr>
        <p:spPr/>
        <p:txBody>
          <a:bodyPr rtlCol="0"/>
          <a:lstStyle/>
          <a:p>
            <a:fld id="{7FBC3254-7363-469A-ABE8-83E37B1B9ED3}" type="slidenum">
              <a:rPr lang="nl-NL" smtClean="0"/>
              <a:pPr/>
              <a:t>‹#›</a:t>
            </a:fld>
            <a:endParaRPr lang="nl-NL"/>
          </a:p>
        </p:txBody>
      </p:sp>
      <p:sp>
        <p:nvSpPr>
          <p:cNvPr id="14" name="Tijdelijke aanduiding voor voettekst 13"/>
          <p:cNvSpPr>
            <a:spLocks noGrp="1"/>
          </p:cNvSpPr>
          <p:nvPr>
            <p:ph type="ftr" sz="quarter" idx="17"/>
          </p:nvPr>
        </p:nvSpPr>
        <p:spPr/>
        <p:txBody>
          <a:bodyPr rtlCol="0"/>
          <a:lstStyle/>
          <a:p>
            <a:endParaRPr lang="nl-NL"/>
          </a:p>
        </p:txBody>
      </p:sp>
      <p:sp>
        <p:nvSpPr>
          <p:cNvPr id="16" name="Tijdelijke aanduiding voor tekst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nl-NL"/>
              <a:t>Klik om de modelstijlen te bewerken</a:t>
            </a:r>
          </a:p>
        </p:txBody>
      </p:sp>
      <p:sp>
        <p:nvSpPr>
          <p:cNvPr id="15" name="Tijdelijke aanduiding voor tekst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nl-NL"/>
              <a:t>Klik om de modelstijlen te bewerken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a:t>Klik om de stijl te bewerken</a:t>
            </a:r>
            <a:endParaRPr kumimoji="0" lang="en-US"/>
          </a:p>
        </p:txBody>
      </p:sp>
      <p:sp>
        <p:nvSpPr>
          <p:cNvPr id="3" name="Tijdelijke aanduiding voor datum 2"/>
          <p:cNvSpPr>
            <a:spLocks noGrp="1"/>
          </p:cNvSpPr>
          <p:nvPr>
            <p:ph type="dt" sz="half" idx="10"/>
          </p:nvPr>
        </p:nvSpPr>
        <p:spPr/>
        <p:txBody>
          <a:bodyPr/>
          <a:lstStyle/>
          <a:p>
            <a:fld id="{DD2E00D5-1C36-426C-AF93-3A13D2423CA0}" type="datetimeFigureOut">
              <a:rPr lang="nl-NL" smtClean="0"/>
              <a:pPr/>
              <a:t>16-6-2023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lvl1pPr>
              <a:defRPr>
                <a:solidFill>
                  <a:srgbClr val="FFFFFF"/>
                </a:solidFill>
              </a:defRPr>
            </a:lvl1pPr>
          </a:lstStyle>
          <a:p>
            <a:fld id="{7FBC3254-7363-469A-ABE8-83E37B1B9ED3}" type="slidenum">
              <a:rPr lang="nl-NL" smtClean="0"/>
              <a:pPr/>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D2E00D5-1C36-426C-AF93-3A13D2423CA0}" type="datetimeFigureOut">
              <a:rPr lang="nl-NL" smtClean="0"/>
              <a:pPr/>
              <a:t>16-6-2023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a:xfrm>
            <a:off x="0" y="6248400"/>
            <a:ext cx="533400" cy="381000"/>
          </a:xfrm>
        </p:spPr>
        <p:txBody>
          <a:bodyPr/>
          <a:lstStyle>
            <a:lvl1pPr>
              <a:defRPr>
                <a:solidFill>
                  <a:schemeClr val="tx2"/>
                </a:solidFill>
              </a:defRPr>
            </a:lvl1pPr>
          </a:lstStyle>
          <a:p>
            <a:fld id="{7FBC3254-7363-469A-ABE8-83E37B1B9ED3}" type="slidenum">
              <a:rPr lang="nl-NL" smtClean="0"/>
              <a:pPr/>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0" y="273050"/>
            <a:ext cx="8077200" cy="869950"/>
          </a:xfrm>
        </p:spPr>
        <p:txBody>
          <a:bodyPr anchor="ctr"/>
          <a:lstStyle>
            <a:lvl1pPr algn="l">
              <a:buNone/>
              <a:defRPr sz="4400" b="0"/>
            </a:lvl1pPr>
          </a:lstStyle>
          <a:p>
            <a:r>
              <a:rPr kumimoji="0" lang="nl-NL"/>
              <a:t>Klik om de stijl te bewerken</a:t>
            </a:r>
            <a:endParaRPr kumimoji="0" lang="en-US"/>
          </a:p>
        </p:txBody>
      </p:sp>
      <p:sp>
        <p:nvSpPr>
          <p:cNvPr id="5" name="Tijdelijke aanduiding voor datum 4"/>
          <p:cNvSpPr>
            <a:spLocks noGrp="1"/>
          </p:cNvSpPr>
          <p:nvPr>
            <p:ph type="dt" sz="half" idx="10"/>
          </p:nvPr>
        </p:nvSpPr>
        <p:spPr/>
        <p:txBody>
          <a:bodyPr/>
          <a:lstStyle/>
          <a:p>
            <a:fld id="{DD2E00D5-1C36-426C-AF93-3A13D2423CA0}" type="datetimeFigureOut">
              <a:rPr lang="nl-NL" smtClean="0"/>
              <a:pPr/>
              <a:t>16-6-2023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lvl1pPr>
              <a:defRPr>
                <a:solidFill>
                  <a:srgbClr val="FFFFFF"/>
                </a:solidFill>
              </a:defRPr>
            </a:lvl1pPr>
          </a:lstStyle>
          <a:p>
            <a:fld id="{7FBC3254-7363-469A-ABE8-83E37B1B9ED3}" type="slidenum">
              <a:rPr lang="nl-NL" smtClean="0"/>
              <a:pPr/>
              <a:t>‹#›</a:t>
            </a:fld>
            <a:endParaRPr lang="nl-NL"/>
          </a:p>
        </p:txBody>
      </p:sp>
      <p:sp>
        <p:nvSpPr>
          <p:cNvPr id="3" name="Tijdelijke aanduiding voor tekst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nl-NL"/>
              <a:t>Klik om de modelstijlen te bewerken</a:t>
            </a:r>
          </a:p>
        </p:txBody>
      </p:sp>
      <p:sp>
        <p:nvSpPr>
          <p:cNvPr id="9" name="Tijdelijke aanduiding voor inhoud 8"/>
          <p:cNvSpPr>
            <a:spLocks noGrp="1"/>
          </p:cNvSpPr>
          <p:nvPr>
            <p:ph sz="quarter" idx="1"/>
          </p:nvPr>
        </p:nvSpPr>
        <p:spPr>
          <a:xfrm>
            <a:off x="2362200" y="1752600"/>
            <a:ext cx="6400800" cy="4419600"/>
          </a:xfrm>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3">
        <a:schemeClr val="bg2"/>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nl-NL"/>
              <a:t>Klik om de modelstijlen te bewerken</a:t>
            </a:r>
          </a:p>
        </p:txBody>
      </p:sp>
      <p:sp>
        <p:nvSpPr>
          <p:cNvPr id="8" name="Rechthoek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hoek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hoek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nl-NL"/>
              <a:t>Klik om de stijl te bewerken</a:t>
            </a:r>
            <a:endParaRPr kumimoji="0" lang="en-US"/>
          </a:p>
        </p:txBody>
      </p:sp>
      <p:sp>
        <p:nvSpPr>
          <p:cNvPr id="11" name="Rechthoek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ijdelijke aanduiding voor datum 11"/>
          <p:cNvSpPr>
            <a:spLocks noGrp="1"/>
          </p:cNvSpPr>
          <p:nvPr>
            <p:ph type="dt" sz="half" idx="10"/>
          </p:nvPr>
        </p:nvSpPr>
        <p:spPr>
          <a:xfrm>
            <a:off x="6248400" y="6248400"/>
            <a:ext cx="2667000" cy="365125"/>
          </a:xfrm>
        </p:spPr>
        <p:txBody>
          <a:bodyPr rtlCol="0"/>
          <a:lstStyle/>
          <a:p>
            <a:fld id="{DD2E00D5-1C36-426C-AF93-3A13D2423CA0}" type="datetimeFigureOut">
              <a:rPr lang="nl-NL" smtClean="0"/>
              <a:pPr/>
              <a:t>16-6-2023</a:t>
            </a:fld>
            <a:endParaRPr lang="nl-NL"/>
          </a:p>
        </p:txBody>
      </p:sp>
      <p:sp>
        <p:nvSpPr>
          <p:cNvPr id="13" name="Tijdelijke aanduiding voor dianummer 12"/>
          <p:cNvSpPr>
            <a:spLocks noGrp="1"/>
          </p:cNvSpPr>
          <p:nvPr>
            <p:ph type="sldNum" sz="quarter" idx="11"/>
          </p:nvPr>
        </p:nvSpPr>
        <p:spPr>
          <a:xfrm>
            <a:off x="0" y="4667249"/>
            <a:ext cx="1447800" cy="663578"/>
          </a:xfrm>
        </p:spPr>
        <p:txBody>
          <a:bodyPr rtlCol="0"/>
          <a:lstStyle>
            <a:lvl1pPr>
              <a:defRPr sz="2800"/>
            </a:lvl1pPr>
          </a:lstStyle>
          <a:p>
            <a:fld id="{7FBC3254-7363-469A-ABE8-83E37B1B9ED3}" type="slidenum">
              <a:rPr lang="nl-NL" smtClean="0"/>
              <a:pPr/>
              <a:t>‹#›</a:t>
            </a:fld>
            <a:endParaRPr lang="nl-NL"/>
          </a:p>
        </p:txBody>
      </p:sp>
      <p:sp>
        <p:nvSpPr>
          <p:cNvPr id="14" name="Tijdelijke aanduiding voor voettekst 13"/>
          <p:cNvSpPr>
            <a:spLocks noGrp="1"/>
          </p:cNvSpPr>
          <p:nvPr>
            <p:ph type="ftr" sz="quarter" idx="12"/>
          </p:nvPr>
        </p:nvSpPr>
        <p:spPr>
          <a:xfrm>
            <a:off x="1600200" y="6248206"/>
            <a:ext cx="4572000" cy="365125"/>
          </a:xfrm>
        </p:spPr>
        <p:txBody>
          <a:bodyPr rtlCol="0"/>
          <a:lstStyle/>
          <a:p>
            <a:endParaRPr lang="nl-NL"/>
          </a:p>
        </p:txBody>
      </p:sp>
      <p:sp>
        <p:nvSpPr>
          <p:cNvPr id="3" name="Tijdelijke aanduiding voor afbeelding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nl-NL"/>
              <a:t>Klik op het pictogram als u een afbeelding wilt toevoegen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jdelijke aanduiding voor titel 21"/>
          <p:cNvSpPr>
            <a:spLocks noGrp="1"/>
          </p:cNvSpPr>
          <p:nvPr>
            <p:ph type="title"/>
          </p:nvPr>
        </p:nvSpPr>
        <p:spPr>
          <a:xfrm>
            <a:off x="609600" y="228600"/>
            <a:ext cx="8153400" cy="990600"/>
          </a:xfrm>
          <a:prstGeom prst="rect">
            <a:avLst/>
          </a:prstGeom>
        </p:spPr>
        <p:txBody>
          <a:bodyPr vert="horz" anchor="ctr">
            <a:normAutofit/>
          </a:bodyPr>
          <a:lstStyle/>
          <a:p>
            <a:r>
              <a:rPr kumimoji="0" lang="nl-NL"/>
              <a:t>Klik om de stijl te bewerken</a:t>
            </a:r>
            <a:endParaRPr kumimoji="0" lang="en-US"/>
          </a:p>
        </p:txBody>
      </p:sp>
      <p:sp>
        <p:nvSpPr>
          <p:cNvPr id="13" name="Tijdelijke aanduiding voor tekst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nl-NL"/>
              <a:t>Klik om de modelstijlen te bewerken</a:t>
            </a:r>
          </a:p>
          <a:p>
            <a:pPr lvl="1" eaLnBrk="1" latinLnBrk="0" hangingPunct="1"/>
            <a:r>
              <a:rPr kumimoji="0" lang="nl-NL"/>
              <a:t>Tweede niveau</a:t>
            </a:r>
          </a:p>
          <a:p>
            <a:pPr lvl="2" eaLnBrk="1" latinLnBrk="0" hangingPunct="1"/>
            <a:r>
              <a:rPr kumimoji="0" lang="nl-NL"/>
              <a:t>Derde niveau</a:t>
            </a:r>
          </a:p>
          <a:p>
            <a:pPr lvl="3" eaLnBrk="1" latinLnBrk="0" hangingPunct="1"/>
            <a:r>
              <a:rPr kumimoji="0" lang="nl-NL"/>
              <a:t>Vierde niveau</a:t>
            </a:r>
          </a:p>
          <a:p>
            <a:pPr lvl="4" eaLnBrk="1" latinLnBrk="0" hangingPunct="1"/>
            <a:r>
              <a:rPr kumimoji="0" lang="nl-NL"/>
              <a:t>Vijfde niveau</a:t>
            </a:r>
            <a:endParaRPr kumimoji="0" lang="en-US"/>
          </a:p>
        </p:txBody>
      </p:sp>
      <p:sp>
        <p:nvSpPr>
          <p:cNvPr id="14" name="Tijdelijke aanduiding voor datum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D2E00D5-1C36-426C-AF93-3A13D2423CA0}" type="datetimeFigureOut">
              <a:rPr lang="nl-NL" smtClean="0"/>
              <a:pPr/>
              <a:t>16-6-2023</a:t>
            </a:fld>
            <a:endParaRPr lang="nl-NL"/>
          </a:p>
        </p:txBody>
      </p:sp>
      <p:sp>
        <p:nvSpPr>
          <p:cNvPr id="3" name="Tijdelijke aanduiding voor voettekst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nl-NL"/>
          </a:p>
        </p:txBody>
      </p:sp>
      <p:sp>
        <p:nvSpPr>
          <p:cNvPr id="7" name="Rechthoek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hoek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hthoek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Tijdelijke aanduiding voor dianumm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FBC3254-7363-469A-ABE8-83E37B1B9ED3}" type="slidenum">
              <a:rPr lang="nl-NL" smtClean="0"/>
              <a:pPr/>
              <a:t>‹#›</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dirty="0"/>
              <a:t>Latent </a:t>
            </a:r>
            <a:r>
              <a:rPr lang="nl-NL" dirty="0" err="1"/>
              <a:t>variable</a:t>
            </a:r>
            <a:r>
              <a:rPr lang="nl-NL" dirty="0"/>
              <a:t> </a:t>
            </a:r>
            <a:r>
              <a:rPr lang="nl-NL" dirty="0" err="1"/>
              <a:t>models</a:t>
            </a:r>
            <a:endParaRPr lang="nl-NL" dirty="0"/>
          </a:p>
        </p:txBody>
      </p:sp>
      <p:sp>
        <p:nvSpPr>
          <p:cNvPr id="3" name="Ondertitel 2"/>
          <p:cNvSpPr>
            <a:spLocks noGrp="1"/>
          </p:cNvSpPr>
          <p:nvPr>
            <p:ph type="subTitle" idx="1"/>
          </p:nvPr>
        </p:nvSpPr>
        <p:spPr/>
        <p:txBody>
          <a:bodyPr>
            <a:normAutofit/>
          </a:bodyPr>
          <a:lstStyle/>
          <a:p>
            <a:r>
              <a:rPr lang="nl-NL" dirty="0"/>
              <a:t>6: More complex </a:t>
            </a:r>
            <a:r>
              <a:rPr lang="nl-NL" dirty="0" err="1"/>
              <a:t>CFAs</a:t>
            </a:r>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a:t>
            </a:r>
            <a:endParaRPr lang="nl-NL"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r>
              <a:rPr lang="en-US" dirty="0"/>
              <a:t>Missing Completely At Random (MCAR)</a:t>
            </a:r>
          </a:p>
          <a:p>
            <a:pPr lvl="1"/>
            <a:r>
              <a:rPr lang="en-US" dirty="0"/>
              <a:t>As name implies, </a:t>
            </a:r>
            <a:r>
              <a:rPr lang="en-US" dirty="0" err="1"/>
              <a:t>missingness</a:t>
            </a:r>
            <a:r>
              <a:rPr lang="en-US" dirty="0"/>
              <a:t> is completely random (</a:t>
            </a:r>
            <a:r>
              <a:rPr lang="en-US" dirty="0" err="1"/>
              <a:t>i</a:t>
            </a:r>
            <a:r>
              <a:rPr lang="en-US" dirty="0"/>
              <a:t>..e, not associated with any variables in the model. </a:t>
            </a:r>
          </a:p>
          <a:p>
            <a:pPr lvl="1"/>
            <a:r>
              <a:rPr lang="en-US" dirty="0"/>
              <a:t>Nothing systematic that makes some values more likely to be missing than others.</a:t>
            </a:r>
          </a:p>
          <a:p>
            <a:r>
              <a:rPr lang="en-US" dirty="0"/>
              <a:t>Missing At Random (MAR)</a:t>
            </a:r>
          </a:p>
          <a:p>
            <a:pPr lvl="1"/>
            <a:r>
              <a:rPr lang="en-US" dirty="0"/>
              <a:t>There is a systematic relationship between the </a:t>
            </a:r>
            <a:r>
              <a:rPr lang="en-US" dirty="0" err="1"/>
              <a:t>missingness</a:t>
            </a:r>
            <a:r>
              <a:rPr lang="en-US" dirty="0"/>
              <a:t> and the </a:t>
            </a:r>
            <a:r>
              <a:rPr lang="en-US" i="1" dirty="0"/>
              <a:t>observed</a:t>
            </a:r>
            <a:r>
              <a:rPr lang="en-US" dirty="0"/>
              <a:t> data, but </a:t>
            </a:r>
            <a:r>
              <a:rPr lang="en-US" i="1" dirty="0"/>
              <a:t>not</a:t>
            </a:r>
            <a:r>
              <a:rPr lang="en-US" dirty="0"/>
              <a:t> the missing data.</a:t>
            </a:r>
          </a:p>
          <a:p>
            <a:pPr lvl="1"/>
            <a:r>
              <a:rPr lang="en-US" dirty="0"/>
              <a:t>Whether an observation is missing is independent from the missing value itself, but it may be dependent on other observed variables in the model</a:t>
            </a:r>
          </a:p>
          <a:p>
            <a:pPr lvl="1"/>
            <a:r>
              <a:rPr lang="en-US" dirty="0"/>
              <a:t>E.g., dataset with gender and weight. Gender has no </a:t>
            </a:r>
            <a:r>
              <a:rPr lang="en-US" dirty="0" err="1"/>
              <a:t>missings</a:t>
            </a:r>
            <a:r>
              <a:rPr lang="en-US" dirty="0"/>
              <a:t>, weight has </a:t>
            </a:r>
            <a:r>
              <a:rPr lang="en-US" dirty="0" err="1"/>
              <a:t>missings</a:t>
            </a:r>
            <a:endParaRPr lang="en-US" dirty="0"/>
          </a:p>
          <a:p>
            <a:pPr lvl="2"/>
            <a:r>
              <a:rPr lang="en-US" dirty="0"/>
              <a:t>If women are more likely to have weight missing, missing is MAR</a:t>
            </a:r>
          </a:p>
          <a:p>
            <a:pPr lvl="2"/>
            <a:r>
              <a:rPr lang="en-US" dirty="0"/>
              <a:t>If people with higher weight are more likely to have missing weight, missing is MNAR</a:t>
            </a:r>
          </a:p>
          <a:p>
            <a:r>
              <a:rPr lang="en-US" dirty="0"/>
              <a:t>Missing Not At Random (MNAR)</a:t>
            </a:r>
          </a:p>
          <a:p>
            <a:pPr lvl="1"/>
            <a:r>
              <a:rPr lang="en-US" dirty="0" err="1"/>
              <a:t>Missingness</a:t>
            </a:r>
            <a:r>
              <a:rPr lang="en-US" dirty="0"/>
              <a:t> and missing values are dependent</a:t>
            </a:r>
          </a:p>
          <a:p>
            <a:pPr lvl="1"/>
            <a:r>
              <a:rPr lang="en-US" dirty="0"/>
              <a:t>Note: what is MNAR in one model may be MAR in another model</a:t>
            </a:r>
          </a:p>
          <a:p>
            <a:pPr lvl="2"/>
            <a:r>
              <a:rPr lang="en-US" dirty="0"/>
              <a:t>E.g., if women are more likely not to report their weight than men, and gender is not included in the model, missing MNAR. If gender is included in the model, missing is MAR</a:t>
            </a:r>
          </a:p>
          <a:p>
            <a:pPr lvl="2"/>
            <a:r>
              <a:rPr lang="en-US" dirty="0"/>
              <a:t>Thus, can make MNAR into MAR by adding variables to the model (‘auxiliary variables’ approach)</a:t>
            </a:r>
          </a:p>
        </p:txBody>
      </p:sp>
      <p:sp>
        <p:nvSpPr>
          <p:cNvPr id="4" name="Left Arrow Callout 3"/>
          <p:cNvSpPr/>
          <p:nvPr/>
        </p:nvSpPr>
        <p:spPr>
          <a:xfrm>
            <a:off x="3491880" y="2348880"/>
            <a:ext cx="2592288" cy="936104"/>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be dealt</a:t>
            </a:r>
          </a:p>
          <a:p>
            <a:pPr algn="ctr"/>
            <a:r>
              <a:rPr lang="en-US" dirty="0"/>
              <a:t>with in analysis</a:t>
            </a:r>
            <a:endParaRPr lang="nl-NL" dirty="0"/>
          </a:p>
        </p:txBody>
      </p:sp>
      <p:sp>
        <p:nvSpPr>
          <p:cNvPr id="5" name="Left Arrow Callout 4"/>
          <p:cNvSpPr/>
          <p:nvPr/>
        </p:nvSpPr>
        <p:spPr>
          <a:xfrm>
            <a:off x="4644008" y="1268760"/>
            <a:ext cx="2376264" cy="936104"/>
          </a:xfrm>
          <a:prstGeom prst="lef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Unlikely in practice</a:t>
            </a:r>
            <a:endParaRPr lang="nl-NL" dirty="0"/>
          </a:p>
        </p:txBody>
      </p:sp>
      <p:sp>
        <p:nvSpPr>
          <p:cNvPr id="6" name="Left Arrow Callout 5"/>
          <p:cNvSpPr/>
          <p:nvPr/>
        </p:nvSpPr>
        <p:spPr>
          <a:xfrm>
            <a:off x="3995936" y="4437112"/>
            <a:ext cx="2232248" cy="612068"/>
          </a:xfrm>
          <a:prstGeom prst="lef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Problematic</a:t>
            </a:r>
            <a:endParaRPr lang="nl-NL" dirty="0"/>
          </a:p>
        </p:txBody>
      </p:sp>
    </p:spTree>
    <p:extLst>
      <p:ext uri="{BB962C8B-B14F-4D97-AF65-F5344CB8AC3E}">
        <p14:creationId xmlns:p14="http://schemas.microsoft.com/office/powerpoint/2010/main" val="70039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Missing data</a:t>
            </a:r>
            <a:endParaRPr lang="nl-NL" dirty="0"/>
          </a:p>
        </p:txBody>
      </p:sp>
      <p:sp>
        <p:nvSpPr>
          <p:cNvPr id="3" name="Content Placeholder 2"/>
          <p:cNvSpPr>
            <a:spLocks noGrp="1"/>
          </p:cNvSpPr>
          <p:nvPr>
            <p:ph sz="quarter" idx="1"/>
          </p:nvPr>
        </p:nvSpPr>
        <p:spPr>
          <a:xfrm>
            <a:off x="612648" y="1600200"/>
            <a:ext cx="8153400" cy="4781128"/>
          </a:xfrm>
        </p:spPr>
        <p:txBody>
          <a:bodyPr>
            <a:normAutofit fontScale="77500" lnSpcReduction="20000"/>
          </a:bodyPr>
          <a:lstStyle/>
          <a:p>
            <a:r>
              <a:rPr lang="en-US" dirty="0" err="1"/>
              <a:t>Listwise</a:t>
            </a:r>
            <a:r>
              <a:rPr lang="en-US" dirty="0"/>
              <a:t> deletion</a:t>
            </a:r>
          </a:p>
          <a:p>
            <a:pPr lvl="1"/>
            <a:r>
              <a:rPr lang="en-US" dirty="0"/>
              <a:t>Best avoided</a:t>
            </a:r>
          </a:p>
          <a:p>
            <a:pPr lvl="1"/>
            <a:r>
              <a:rPr lang="en-US" dirty="0"/>
              <a:t>Only not problematic if data are MCAR and very little </a:t>
            </a:r>
            <a:r>
              <a:rPr lang="en-US" dirty="0" err="1"/>
              <a:t>missingness</a:t>
            </a:r>
            <a:r>
              <a:rPr lang="en-US" dirty="0"/>
              <a:t> </a:t>
            </a:r>
          </a:p>
          <a:p>
            <a:pPr lvl="2"/>
            <a:r>
              <a:rPr lang="en-US" dirty="0"/>
              <a:t>Although power is reduced, parameter estimates are unbiased</a:t>
            </a:r>
          </a:p>
          <a:p>
            <a:r>
              <a:rPr lang="en-US" dirty="0" err="1"/>
              <a:t>Analyse</a:t>
            </a:r>
            <a:r>
              <a:rPr lang="en-US" dirty="0"/>
              <a:t> covariance matrix based on pairwise complete observations</a:t>
            </a:r>
          </a:p>
          <a:p>
            <a:pPr lvl="1"/>
            <a:r>
              <a:rPr lang="en-US" dirty="0"/>
              <a:t>Unbiased parameter estimates when missing data are MAR</a:t>
            </a:r>
          </a:p>
          <a:p>
            <a:r>
              <a:rPr lang="en-US" dirty="0"/>
              <a:t>Use full information maximum likelihood (FIML) estimation</a:t>
            </a:r>
          </a:p>
          <a:p>
            <a:pPr lvl="1"/>
            <a:r>
              <a:rPr lang="en-US" dirty="0"/>
              <a:t>Yields unbiased parameter estimates when missing data are MAR</a:t>
            </a:r>
          </a:p>
          <a:p>
            <a:pPr lvl="1"/>
            <a:r>
              <a:rPr lang="en-US" dirty="0"/>
              <a:t>Can add ’auxiliary variable(s)’ (i.e., variable(s) that contain information about missing values, but were not part of the original model) to turn MNAR into MAR</a:t>
            </a:r>
          </a:p>
          <a:p>
            <a:r>
              <a:rPr lang="en-US" dirty="0"/>
              <a:t>Multiple imputation (MI)</a:t>
            </a:r>
          </a:p>
          <a:p>
            <a:pPr lvl="1"/>
            <a:r>
              <a:rPr lang="en-US" dirty="0"/>
              <a:t>Outside scope of this course</a:t>
            </a:r>
          </a:p>
          <a:p>
            <a:pPr lvl="1"/>
            <a:r>
              <a:rPr lang="en-US" dirty="0"/>
              <a:t>Both FIML and MI perform similarly well (i.e., parameter estimates are unbiased) when data are MCAR or MAR (Schafer &amp; Graham, 2002)</a:t>
            </a:r>
          </a:p>
        </p:txBody>
      </p:sp>
    </p:spTree>
    <p:extLst>
      <p:ext uri="{BB962C8B-B14F-4D97-AF65-F5344CB8AC3E}">
        <p14:creationId xmlns:p14="http://schemas.microsoft.com/office/powerpoint/2010/main" val="152342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1979712" y="6492875"/>
            <a:ext cx="6995120" cy="365125"/>
          </a:xfrm>
        </p:spPr>
        <p:txBody>
          <a:bodyPr/>
          <a:lstStyle/>
          <a:p>
            <a:pPr>
              <a:defRPr/>
            </a:pPr>
            <a:fld id="{93A0844D-3B13-46AC-AB99-098AA22773E8}" type="slidenum">
              <a:rPr lang="en-US"/>
              <a:pPr>
                <a:defRPr/>
              </a:pPr>
              <a:t>2</a:t>
            </a:fld>
            <a:endParaRPr lang="en-US" dirty="0"/>
          </a:p>
        </p:txBody>
      </p:sp>
      <p:sp>
        <p:nvSpPr>
          <p:cNvPr id="7" name="Pentagon 6">
            <a:extLst>
              <a:ext uri="{FF2B5EF4-FFF2-40B4-BE49-F238E27FC236}">
                <a16:creationId xmlns:a16="http://schemas.microsoft.com/office/drawing/2014/main" id="{F1E626E4-417A-430E-A056-189C47B3BE9D}"/>
              </a:ext>
            </a:extLst>
          </p:cNvPr>
          <p:cNvSpPr/>
          <p:nvPr/>
        </p:nvSpPr>
        <p:spPr>
          <a:xfrm>
            <a:off x="2555776" y="2182780"/>
            <a:ext cx="3739698" cy="3096543"/>
          </a:xfrm>
          <a:custGeom>
            <a:avLst/>
            <a:gdLst>
              <a:gd name="connsiteX0" fmla="*/ 4 w 3739698"/>
              <a:gd name="connsiteY0" fmla="*/ 1182771 h 3096543"/>
              <a:gd name="connsiteX1" fmla="*/ 448767 w 3739698"/>
              <a:gd name="connsiteY1" fmla="*/ 898906 h 3096543"/>
              <a:gd name="connsiteX2" fmla="*/ 916228 w 3739698"/>
              <a:gd name="connsiteY2" fmla="*/ 603213 h 3096543"/>
              <a:gd name="connsiteX3" fmla="*/ 1421086 w 3739698"/>
              <a:gd name="connsiteY3" fmla="*/ 283865 h 3096543"/>
              <a:gd name="connsiteX4" fmla="*/ 1869849 w 3739698"/>
              <a:gd name="connsiteY4" fmla="*/ 0 h 3096543"/>
              <a:gd name="connsiteX5" fmla="*/ 2299913 w 3739698"/>
              <a:gd name="connsiteY5" fmla="*/ 272037 h 3096543"/>
              <a:gd name="connsiteX6" fmla="*/ 2786073 w 3739698"/>
              <a:gd name="connsiteY6" fmla="*/ 579558 h 3096543"/>
              <a:gd name="connsiteX7" fmla="*/ 3216137 w 3739698"/>
              <a:gd name="connsiteY7" fmla="*/ 851595 h 3096543"/>
              <a:gd name="connsiteX8" fmla="*/ 3739694 w 3739698"/>
              <a:gd name="connsiteY8" fmla="*/ 1182771 h 3096543"/>
              <a:gd name="connsiteX9" fmla="*/ 3494479 w 3739698"/>
              <a:gd name="connsiteY9" fmla="*/ 1839830 h 3096543"/>
              <a:gd name="connsiteX10" fmla="*/ 3242123 w 3739698"/>
              <a:gd name="connsiteY10" fmla="*/ 2516027 h 3096543"/>
              <a:gd name="connsiteX11" fmla="*/ 3025477 w 3739698"/>
              <a:gd name="connsiteY11" fmla="*/ 3096535 h 3096543"/>
              <a:gd name="connsiteX12" fmla="*/ 2447663 w 3739698"/>
              <a:gd name="connsiteY12" fmla="*/ 3096535 h 3096543"/>
              <a:gd name="connsiteX13" fmla="*/ 1916074 w 3739698"/>
              <a:gd name="connsiteY13" fmla="*/ 3096535 h 3096543"/>
              <a:gd name="connsiteX14" fmla="*/ 1315148 w 3739698"/>
              <a:gd name="connsiteY14" fmla="*/ 3096535 h 3096543"/>
              <a:gd name="connsiteX15" fmla="*/ 714221 w 3739698"/>
              <a:gd name="connsiteY15" fmla="*/ 3096535 h 3096543"/>
              <a:gd name="connsiteX16" fmla="*/ 469006 w 3739698"/>
              <a:gd name="connsiteY16" fmla="*/ 2439476 h 3096543"/>
              <a:gd name="connsiteX17" fmla="*/ 252361 w 3739698"/>
              <a:gd name="connsiteY17" fmla="*/ 1858968 h 3096543"/>
              <a:gd name="connsiteX18" fmla="*/ 4 w 3739698"/>
              <a:gd name="connsiteY18" fmla="*/ 1182771 h 3096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39698" h="3096543" fill="none" extrusionOk="0">
                <a:moveTo>
                  <a:pt x="4" y="1182771"/>
                </a:moveTo>
                <a:cubicBezTo>
                  <a:pt x="125289" y="1073817"/>
                  <a:pt x="306009" y="999452"/>
                  <a:pt x="448767" y="898906"/>
                </a:cubicBezTo>
                <a:cubicBezTo>
                  <a:pt x="591525" y="798360"/>
                  <a:pt x="705840" y="703924"/>
                  <a:pt x="916228" y="603213"/>
                </a:cubicBezTo>
                <a:cubicBezTo>
                  <a:pt x="1126616" y="502502"/>
                  <a:pt x="1205783" y="449557"/>
                  <a:pt x="1421086" y="283865"/>
                </a:cubicBezTo>
                <a:cubicBezTo>
                  <a:pt x="1636389" y="118173"/>
                  <a:pt x="1730031" y="78420"/>
                  <a:pt x="1869849" y="0"/>
                </a:cubicBezTo>
                <a:cubicBezTo>
                  <a:pt x="1942453" y="75752"/>
                  <a:pt x="2152383" y="177836"/>
                  <a:pt x="2299913" y="272037"/>
                </a:cubicBezTo>
                <a:cubicBezTo>
                  <a:pt x="2447443" y="366238"/>
                  <a:pt x="2630390" y="448349"/>
                  <a:pt x="2786073" y="579558"/>
                </a:cubicBezTo>
                <a:cubicBezTo>
                  <a:pt x="2941756" y="710766"/>
                  <a:pt x="3124546" y="781003"/>
                  <a:pt x="3216137" y="851595"/>
                </a:cubicBezTo>
                <a:cubicBezTo>
                  <a:pt x="3307728" y="922187"/>
                  <a:pt x="3514192" y="1046950"/>
                  <a:pt x="3739694" y="1182771"/>
                </a:cubicBezTo>
                <a:cubicBezTo>
                  <a:pt x="3690119" y="1396992"/>
                  <a:pt x="3590071" y="1629130"/>
                  <a:pt x="3494479" y="1839830"/>
                </a:cubicBezTo>
                <a:cubicBezTo>
                  <a:pt x="3398887" y="2050530"/>
                  <a:pt x="3305826" y="2245971"/>
                  <a:pt x="3242123" y="2516027"/>
                </a:cubicBezTo>
                <a:cubicBezTo>
                  <a:pt x="3178420" y="2786083"/>
                  <a:pt x="3104877" y="2932435"/>
                  <a:pt x="3025477" y="3096535"/>
                </a:cubicBezTo>
                <a:cubicBezTo>
                  <a:pt x="2790392" y="3088659"/>
                  <a:pt x="2603622" y="3086899"/>
                  <a:pt x="2447663" y="3096535"/>
                </a:cubicBezTo>
                <a:cubicBezTo>
                  <a:pt x="2291704" y="3106171"/>
                  <a:pt x="2025432" y="3085523"/>
                  <a:pt x="1916074" y="3096535"/>
                </a:cubicBezTo>
                <a:cubicBezTo>
                  <a:pt x="1806716" y="3107547"/>
                  <a:pt x="1587988" y="3113575"/>
                  <a:pt x="1315148" y="3096535"/>
                </a:cubicBezTo>
                <a:cubicBezTo>
                  <a:pt x="1042308" y="3079495"/>
                  <a:pt x="844375" y="3091152"/>
                  <a:pt x="714221" y="3096535"/>
                </a:cubicBezTo>
                <a:cubicBezTo>
                  <a:pt x="629930" y="2896182"/>
                  <a:pt x="528244" y="2629431"/>
                  <a:pt x="469006" y="2439476"/>
                </a:cubicBezTo>
                <a:cubicBezTo>
                  <a:pt x="409768" y="2249521"/>
                  <a:pt x="369786" y="2086404"/>
                  <a:pt x="252361" y="1858968"/>
                </a:cubicBezTo>
                <a:cubicBezTo>
                  <a:pt x="134935" y="1631533"/>
                  <a:pt x="96252" y="1411044"/>
                  <a:pt x="4" y="1182771"/>
                </a:cubicBezTo>
                <a:close/>
              </a:path>
              <a:path w="3739698" h="3096543" stroke="0" extrusionOk="0">
                <a:moveTo>
                  <a:pt x="4" y="1182771"/>
                </a:moveTo>
                <a:cubicBezTo>
                  <a:pt x="159208" y="1101979"/>
                  <a:pt x="273422" y="980406"/>
                  <a:pt x="486164" y="875251"/>
                </a:cubicBezTo>
                <a:cubicBezTo>
                  <a:pt x="698906" y="770095"/>
                  <a:pt x="724189" y="714458"/>
                  <a:pt x="953625" y="579558"/>
                </a:cubicBezTo>
                <a:cubicBezTo>
                  <a:pt x="1183061" y="444658"/>
                  <a:pt x="1219219" y="430281"/>
                  <a:pt x="1421086" y="283865"/>
                </a:cubicBezTo>
                <a:cubicBezTo>
                  <a:pt x="1622953" y="137449"/>
                  <a:pt x="1738870" y="106651"/>
                  <a:pt x="1869849" y="0"/>
                </a:cubicBezTo>
                <a:cubicBezTo>
                  <a:pt x="2081970" y="106676"/>
                  <a:pt x="2160225" y="161378"/>
                  <a:pt x="2356009" y="307520"/>
                </a:cubicBezTo>
                <a:cubicBezTo>
                  <a:pt x="2551793" y="453662"/>
                  <a:pt x="2637252" y="461599"/>
                  <a:pt x="2842168" y="615041"/>
                </a:cubicBezTo>
                <a:cubicBezTo>
                  <a:pt x="3047084" y="768483"/>
                  <a:pt x="3119328" y="815195"/>
                  <a:pt x="3253534" y="875251"/>
                </a:cubicBezTo>
                <a:cubicBezTo>
                  <a:pt x="3387740" y="935307"/>
                  <a:pt x="3630369" y="1096061"/>
                  <a:pt x="3739694" y="1182771"/>
                </a:cubicBezTo>
                <a:cubicBezTo>
                  <a:pt x="3642194" y="1369029"/>
                  <a:pt x="3599247" y="1592799"/>
                  <a:pt x="3501622" y="1820692"/>
                </a:cubicBezTo>
                <a:cubicBezTo>
                  <a:pt x="3403997" y="2048585"/>
                  <a:pt x="3375301" y="2224942"/>
                  <a:pt x="3277834" y="2420338"/>
                </a:cubicBezTo>
                <a:cubicBezTo>
                  <a:pt x="3180367" y="2615734"/>
                  <a:pt x="3109331" y="2846483"/>
                  <a:pt x="3025477" y="3096535"/>
                </a:cubicBezTo>
                <a:cubicBezTo>
                  <a:pt x="2719047" y="3101823"/>
                  <a:pt x="2582222" y="3081714"/>
                  <a:pt x="2401438" y="3096535"/>
                </a:cubicBezTo>
                <a:cubicBezTo>
                  <a:pt x="2220654" y="3111356"/>
                  <a:pt x="1996557" y="3105942"/>
                  <a:pt x="1777399" y="3096535"/>
                </a:cubicBezTo>
                <a:cubicBezTo>
                  <a:pt x="1558241" y="3087128"/>
                  <a:pt x="1226677" y="3076682"/>
                  <a:pt x="714221" y="3096535"/>
                </a:cubicBezTo>
                <a:cubicBezTo>
                  <a:pt x="627675" y="2920477"/>
                  <a:pt x="529169" y="2626538"/>
                  <a:pt x="461864" y="2420338"/>
                </a:cubicBezTo>
                <a:cubicBezTo>
                  <a:pt x="394559" y="2214138"/>
                  <a:pt x="307783" y="2041231"/>
                  <a:pt x="209508" y="1744142"/>
                </a:cubicBezTo>
                <a:cubicBezTo>
                  <a:pt x="111233" y="1447053"/>
                  <a:pt x="80237" y="1370402"/>
                  <a:pt x="4" y="1182771"/>
                </a:cubicBezTo>
                <a:close/>
              </a:path>
            </a:pathLst>
          </a:custGeom>
          <a:solidFill>
            <a:schemeClr val="bg1"/>
          </a:solidFill>
          <a:ln w="76200">
            <a:extLst>
              <a:ext uri="{C807C97D-BFC1-408E-A445-0C87EB9F89A2}">
                <ask:lineSketchStyleProps xmlns:ask="http://schemas.microsoft.com/office/drawing/2018/sketchyshapes" sd="3278357591">
                  <a:prstGeom prst="pentago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tx1"/>
                </a:solidFill>
              </a:rPr>
              <a:t>Construct</a:t>
            </a:r>
          </a:p>
          <a:p>
            <a:pPr algn="ctr"/>
            <a:r>
              <a:rPr lang="en-US" sz="3000" b="1" dirty="0">
                <a:solidFill>
                  <a:schemeClr val="tx1"/>
                </a:solidFill>
              </a:rPr>
              <a:t>Validity</a:t>
            </a:r>
          </a:p>
          <a:p>
            <a:pPr algn="ctr"/>
            <a:endParaRPr lang="nl-NL" sz="3000" b="1" dirty="0">
              <a:solidFill>
                <a:schemeClr val="tx1"/>
              </a:solidFill>
            </a:endParaRPr>
          </a:p>
        </p:txBody>
      </p:sp>
      <p:sp>
        <p:nvSpPr>
          <p:cNvPr id="13" name="TextBox 12">
            <a:extLst>
              <a:ext uri="{FF2B5EF4-FFF2-40B4-BE49-F238E27FC236}">
                <a16:creationId xmlns:a16="http://schemas.microsoft.com/office/drawing/2014/main" id="{EC370093-7E24-4516-84C1-AA7F61FB3A95}"/>
              </a:ext>
            </a:extLst>
          </p:cNvPr>
          <p:cNvSpPr txBox="1"/>
          <p:nvPr/>
        </p:nvSpPr>
        <p:spPr>
          <a:xfrm>
            <a:off x="3635896" y="5512051"/>
            <a:ext cx="1685038" cy="400110"/>
          </a:xfrm>
          <a:prstGeom prst="rect">
            <a:avLst/>
          </a:prstGeom>
          <a:noFill/>
        </p:spPr>
        <p:txBody>
          <a:bodyPr wrap="square" rtlCol="0">
            <a:spAutoFit/>
          </a:bodyPr>
          <a:lstStyle/>
          <a:p>
            <a:r>
              <a:rPr lang="en-US" sz="2000" dirty="0"/>
              <a:t>Test Content</a:t>
            </a:r>
            <a:endParaRPr lang="nl-NL" sz="2000" dirty="0"/>
          </a:p>
        </p:txBody>
      </p:sp>
      <p:sp>
        <p:nvSpPr>
          <p:cNvPr id="14" name="TextBox 13">
            <a:extLst>
              <a:ext uri="{FF2B5EF4-FFF2-40B4-BE49-F238E27FC236}">
                <a16:creationId xmlns:a16="http://schemas.microsoft.com/office/drawing/2014/main" id="{D4BB00FD-DDBF-4960-99EC-EC5B4AEC5D68}"/>
              </a:ext>
            </a:extLst>
          </p:cNvPr>
          <p:cNvSpPr txBox="1"/>
          <p:nvPr/>
        </p:nvSpPr>
        <p:spPr>
          <a:xfrm>
            <a:off x="1128683" y="4245613"/>
            <a:ext cx="1869232" cy="707886"/>
          </a:xfrm>
          <a:prstGeom prst="rect">
            <a:avLst/>
          </a:prstGeom>
          <a:noFill/>
        </p:spPr>
        <p:txBody>
          <a:bodyPr wrap="square" rtlCol="0">
            <a:spAutoFit/>
          </a:bodyPr>
          <a:lstStyle/>
          <a:p>
            <a:pPr algn="ctr"/>
            <a:r>
              <a:rPr lang="en-US" sz="2000" dirty="0"/>
              <a:t>Response Processes</a:t>
            </a:r>
            <a:endParaRPr lang="nl-NL" sz="2000" dirty="0"/>
          </a:p>
        </p:txBody>
      </p:sp>
      <p:sp>
        <p:nvSpPr>
          <p:cNvPr id="15" name="TextBox 14">
            <a:extLst>
              <a:ext uri="{FF2B5EF4-FFF2-40B4-BE49-F238E27FC236}">
                <a16:creationId xmlns:a16="http://schemas.microsoft.com/office/drawing/2014/main" id="{A811BB9B-E5CE-434A-B309-FE39FB922E44}"/>
              </a:ext>
            </a:extLst>
          </p:cNvPr>
          <p:cNvSpPr txBox="1"/>
          <p:nvPr/>
        </p:nvSpPr>
        <p:spPr>
          <a:xfrm>
            <a:off x="2471646" y="1998352"/>
            <a:ext cx="1224136" cy="707886"/>
          </a:xfrm>
          <a:prstGeom prst="rect">
            <a:avLst/>
          </a:prstGeom>
          <a:noFill/>
        </p:spPr>
        <p:txBody>
          <a:bodyPr wrap="square" rtlCol="0">
            <a:spAutoFit/>
          </a:bodyPr>
          <a:lstStyle/>
          <a:p>
            <a:pPr algn="ctr"/>
            <a:r>
              <a:rPr lang="en-US" sz="2000" dirty="0"/>
              <a:t>Internal structure</a:t>
            </a:r>
            <a:endParaRPr lang="nl-NL" sz="2000" dirty="0"/>
          </a:p>
        </p:txBody>
      </p:sp>
      <p:sp>
        <p:nvSpPr>
          <p:cNvPr id="16" name="TextBox 15">
            <a:extLst>
              <a:ext uri="{FF2B5EF4-FFF2-40B4-BE49-F238E27FC236}">
                <a16:creationId xmlns:a16="http://schemas.microsoft.com/office/drawing/2014/main" id="{5C769538-35C3-4575-8FBA-FF6D7E44FA45}"/>
              </a:ext>
            </a:extLst>
          </p:cNvPr>
          <p:cNvSpPr txBox="1"/>
          <p:nvPr/>
        </p:nvSpPr>
        <p:spPr>
          <a:xfrm>
            <a:off x="6087796" y="4245613"/>
            <a:ext cx="1945958" cy="707886"/>
          </a:xfrm>
          <a:prstGeom prst="rect">
            <a:avLst/>
          </a:prstGeom>
          <a:noFill/>
        </p:spPr>
        <p:txBody>
          <a:bodyPr wrap="square" rtlCol="0">
            <a:spAutoFit/>
          </a:bodyPr>
          <a:lstStyle/>
          <a:p>
            <a:pPr algn="ctr"/>
            <a:r>
              <a:rPr lang="en-US" sz="2000" dirty="0"/>
              <a:t>Consequences of Use</a:t>
            </a:r>
            <a:endParaRPr lang="nl-NL" sz="2000" dirty="0"/>
          </a:p>
        </p:txBody>
      </p:sp>
      <p:sp>
        <p:nvSpPr>
          <p:cNvPr id="17" name="TextBox 16">
            <a:extLst>
              <a:ext uri="{FF2B5EF4-FFF2-40B4-BE49-F238E27FC236}">
                <a16:creationId xmlns:a16="http://schemas.microsoft.com/office/drawing/2014/main" id="{C60E1459-3E6E-4038-95FB-45E5E7F9D2B5}"/>
              </a:ext>
            </a:extLst>
          </p:cNvPr>
          <p:cNvSpPr txBox="1"/>
          <p:nvPr/>
        </p:nvSpPr>
        <p:spPr>
          <a:xfrm>
            <a:off x="4921914" y="1998352"/>
            <a:ext cx="2465040" cy="707886"/>
          </a:xfrm>
          <a:prstGeom prst="rect">
            <a:avLst/>
          </a:prstGeom>
          <a:noFill/>
        </p:spPr>
        <p:txBody>
          <a:bodyPr wrap="square" rtlCol="0">
            <a:spAutoFit/>
          </a:bodyPr>
          <a:lstStyle/>
          <a:p>
            <a:pPr algn="ctr"/>
            <a:r>
              <a:rPr lang="en-US" sz="2000" dirty="0"/>
              <a:t>Associations with other variables</a:t>
            </a:r>
            <a:endParaRPr lang="nl-NL" sz="2000" dirty="0"/>
          </a:p>
        </p:txBody>
      </p:sp>
      <p:sp>
        <p:nvSpPr>
          <p:cNvPr id="18" name="Title 1">
            <a:extLst>
              <a:ext uri="{FF2B5EF4-FFF2-40B4-BE49-F238E27FC236}">
                <a16:creationId xmlns:a16="http://schemas.microsoft.com/office/drawing/2014/main" id="{42C9FD21-EF3A-4D91-AABC-A20F28B4F992}"/>
              </a:ext>
            </a:extLst>
          </p:cNvPr>
          <p:cNvSpPr>
            <a:spLocks noGrp="1"/>
          </p:cNvSpPr>
          <p:nvPr>
            <p:ph type="title"/>
          </p:nvPr>
        </p:nvSpPr>
        <p:spPr>
          <a:xfrm>
            <a:off x="612648" y="228600"/>
            <a:ext cx="8153400" cy="990600"/>
          </a:xfrm>
        </p:spPr>
        <p:txBody>
          <a:bodyPr/>
          <a:lstStyle/>
          <a:p>
            <a:r>
              <a:rPr lang="en-US" dirty="0"/>
              <a:t>Validity</a:t>
            </a:r>
            <a:endParaRPr lang="nl-NL" dirty="0"/>
          </a:p>
        </p:txBody>
      </p:sp>
    </p:spTree>
    <p:extLst>
      <p:ext uri="{BB962C8B-B14F-4D97-AF65-F5344CB8AC3E}">
        <p14:creationId xmlns:p14="http://schemas.microsoft.com/office/powerpoint/2010/main" val="217114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BFD9-2AB8-4D16-9C96-FDA367B3BAE6}"/>
              </a:ext>
            </a:extLst>
          </p:cNvPr>
          <p:cNvSpPr>
            <a:spLocks noGrp="1"/>
          </p:cNvSpPr>
          <p:nvPr>
            <p:ph type="title"/>
          </p:nvPr>
        </p:nvSpPr>
        <p:spPr/>
        <p:txBody>
          <a:bodyPr/>
          <a:lstStyle/>
          <a:p>
            <a:r>
              <a:rPr lang="en-US" dirty="0"/>
              <a:t>Friendship questionnaire design</a:t>
            </a:r>
            <a:endParaRPr lang="nl-NL" dirty="0"/>
          </a:p>
        </p:txBody>
      </p:sp>
      <p:sp>
        <p:nvSpPr>
          <p:cNvPr id="3" name="Content Placeholder 2">
            <a:extLst>
              <a:ext uri="{FF2B5EF4-FFF2-40B4-BE49-F238E27FC236}">
                <a16:creationId xmlns:a16="http://schemas.microsoft.com/office/drawing/2014/main" id="{8561641D-7462-44BA-A94B-0D1D152FA45F}"/>
              </a:ext>
            </a:extLst>
          </p:cNvPr>
          <p:cNvSpPr>
            <a:spLocks noGrp="1"/>
          </p:cNvSpPr>
          <p:nvPr>
            <p:ph sz="quarter" idx="1"/>
          </p:nvPr>
        </p:nvSpPr>
        <p:spPr/>
        <p:txBody>
          <a:bodyPr/>
          <a:lstStyle/>
          <a:p>
            <a:endParaRPr lang="nl-NL"/>
          </a:p>
        </p:txBody>
      </p:sp>
      <p:pic>
        <p:nvPicPr>
          <p:cNvPr id="4" name="Picture 3">
            <a:extLst>
              <a:ext uri="{FF2B5EF4-FFF2-40B4-BE49-F238E27FC236}">
                <a16:creationId xmlns:a16="http://schemas.microsoft.com/office/drawing/2014/main" id="{F9CBD601-5ACD-44DE-92F8-B4F216CE9F35}"/>
              </a:ext>
            </a:extLst>
          </p:cNvPr>
          <p:cNvPicPr>
            <a:picLocks noChangeAspect="1"/>
          </p:cNvPicPr>
          <p:nvPr/>
        </p:nvPicPr>
        <p:blipFill rotWithShape="1">
          <a:blip r:embed="rId2"/>
          <a:srcRect l="3538" t="22401" r="23226" b="22999"/>
          <a:stretch/>
        </p:blipFill>
        <p:spPr>
          <a:xfrm>
            <a:off x="107504" y="1844824"/>
            <a:ext cx="8757280" cy="3672409"/>
          </a:xfrm>
          <a:prstGeom prst="rect">
            <a:avLst/>
          </a:prstGeom>
        </p:spPr>
      </p:pic>
    </p:spTree>
    <p:extLst>
      <p:ext uri="{BB962C8B-B14F-4D97-AF65-F5344CB8AC3E}">
        <p14:creationId xmlns:p14="http://schemas.microsoft.com/office/powerpoint/2010/main" val="6542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FC6E-047E-4D0A-A6CE-6502396E1BE7}"/>
              </a:ext>
            </a:extLst>
          </p:cNvPr>
          <p:cNvSpPr>
            <a:spLocks noGrp="1"/>
          </p:cNvSpPr>
          <p:nvPr>
            <p:ph type="title"/>
          </p:nvPr>
        </p:nvSpPr>
        <p:spPr/>
        <p:txBody>
          <a:bodyPr/>
          <a:lstStyle/>
          <a:p>
            <a:r>
              <a:rPr lang="en-US" dirty="0"/>
              <a:t>Example data exercise</a:t>
            </a:r>
            <a:endParaRPr lang="nl-NL" dirty="0"/>
          </a:p>
        </p:txBody>
      </p:sp>
      <p:sp>
        <p:nvSpPr>
          <p:cNvPr id="3" name="Content Placeholder 2">
            <a:extLst>
              <a:ext uri="{FF2B5EF4-FFF2-40B4-BE49-F238E27FC236}">
                <a16:creationId xmlns:a16="http://schemas.microsoft.com/office/drawing/2014/main" id="{4E8C3A94-890D-4FA4-9200-F8FC581666B9}"/>
              </a:ext>
            </a:extLst>
          </p:cNvPr>
          <p:cNvSpPr>
            <a:spLocks noGrp="1"/>
          </p:cNvSpPr>
          <p:nvPr>
            <p:ph sz="quarter" idx="1"/>
          </p:nvPr>
        </p:nvSpPr>
        <p:spPr/>
        <p:txBody>
          <a:bodyPr/>
          <a:lstStyle/>
          <a:p>
            <a:r>
              <a:rPr lang="en-US" dirty="0"/>
              <a:t>Load data in R:</a:t>
            </a:r>
          </a:p>
          <a:p>
            <a:pPr marL="0" indent="0">
              <a:buNone/>
            </a:pPr>
            <a:r>
              <a:rPr lang="pt-BR" sz="2200" dirty="0">
                <a:latin typeface="Courier New" panose="02070309020205020404" pitchFamily="49" charset="0"/>
                <a:cs typeface="Courier New" panose="02070309020205020404" pitchFamily="49" charset="0"/>
              </a:rPr>
              <a:t>item_dat &lt;- readRDS(file = "Item data.Rda")</a:t>
            </a:r>
          </a:p>
          <a:p>
            <a:pPr lvl="0">
              <a:buClr>
                <a:srgbClr val="9B2D1F"/>
              </a:buClr>
            </a:pPr>
            <a:r>
              <a:rPr lang="en-US" dirty="0">
                <a:solidFill>
                  <a:prstClr val="black"/>
                </a:solidFill>
              </a:rPr>
              <a:t>Define the model in </a:t>
            </a:r>
            <a:r>
              <a:rPr lang="en-US" dirty="0" err="1">
                <a:solidFill>
                  <a:prstClr val="black"/>
                </a:solidFill>
              </a:rPr>
              <a:t>lavaan</a:t>
            </a:r>
            <a:r>
              <a:rPr lang="en-US" dirty="0">
                <a:solidFill>
                  <a:prstClr val="black"/>
                </a:solidFill>
              </a:rPr>
              <a:t>, fit it to the dataset, and evaluate</a:t>
            </a:r>
          </a:p>
          <a:p>
            <a:pPr marL="0" indent="0">
              <a:buNone/>
            </a:pPr>
            <a:endParaRPr lang="pt-BR"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152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5538-F7C4-4C87-8150-4AF72387C589}"/>
              </a:ext>
            </a:extLst>
          </p:cNvPr>
          <p:cNvSpPr>
            <a:spLocks noGrp="1"/>
          </p:cNvSpPr>
          <p:nvPr>
            <p:ph type="title"/>
          </p:nvPr>
        </p:nvSpPr>
        <p:spPr/>
        <p:txBody>
          <a:bodyPr/>
          <a:lstStyle/>
          <a:p>
            <a:r>
              <a:rPr lang="en-US" dirty="0"/>
              <a:t>Hierarchical CFAs</a:t>
            </a:r>
            <a:endParaRPr lang="nl-NL" dirty="0"/>
          </a:p>
        </p:txBody>
      </p:sp>
      <p:sp>
        <p:nvSpPr>
          <p:cNvPr id="3" name="Content Placeholder 2">
            <a:extLst>
              <a:ext uri="{FF2B5EF4-FFF2-40B4-BE49-F238E27FC236}">
                <a16:creationId xmlns:a16="http://schemas.microsoft.com/office/drawing/2014/main" id="{BB52F8CC-54CF-4C52-A04A-DC16FE5E7796}"/>
              </a:ext>
            </a:extLst>
          </p:cNvPr>
          <p:cNvSpPr>
            <a:spLocks noGrp="1"/>
          </p:cNvSpPr>
          <p:nvPr>
            <p:ph sz="quarter" idx="1"/>
          </p:nvPr>
        </p:nvSpPr>
        <p:spPr/>
        <p:txBody>
          <a:bodyPr/>
          <a:lstStyle/>
          <a:p>
            <a:r>
              <a:rPr lang="en-US" dirty="0"/>
              <a:t>Second-order models (or even higher order)</a:t>
            </a:r>
          </a:p>
          <a:p>
            <a:r>
              <a:rPr lang="en-US" dirty="0"/>
              <a:t>Bifactor models</a:t>
            </a:r>
          </a:p>
          <a:p>
            <a:r>
              <a:rPr lang="en-US" dirty="0"/>
              <a:t>Rule of thumb: Bifactor always fits best</a:t>
            </a:r>
          </a:p>
          <a:p>
            <a:pPr lvl="1"/>
            <a:r>
              <a:rPr lang="en-US" dirty="0"/>
              <a:t>Second-order is a specific case of bifactor model, so more restrictive</a:t>
            </a:r>
          </a:p>
          <a:p>
            <a:pPr lvl="1"/>
            <a:r>
              <a:rPr lang="en-US" dirty="0"/>
              <a:t>Second-order model is more parsimonious (has less freely estimated parameters)</a:t>
            </a:r>
            <a:endParaRPr lang="nl-NL" dirty="0"/>
          </a:p>
        </p:txBody>
      </p:sp>
    </p:spTree>
    <p:extLst>
      <p:ext uri="{BB962C8B-B14F-4D97-AF65-F5344CB8AC3E}">
        <p14:creationId xmlns:p14="http://schemas.microsoft.com/office/powerpoint/2010/main" val="16595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22ED-3768-4C27-8402-70AA2C21A1DA}"/>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DABC9367-BD6F-4413-955C-C60ADAC66711}"/>
              </a:ext>
            </a:extLst>
          </p:cNvPr>
          <p:cNvSpPr>
            <a:spLocks noGrp="1"/>
          </p:cNvSpPr>
          <p:nvPr>
            <p:ph sz="quarter" idx="1"/>
          </p:nvPr>
        </p:nvSpPr>
        <p:spPr>
          <a:xfrm>
            <a:off x="612648" y="5948826"/>
            <a:ext cx="8153400" cy="909174"/>
          </a:xfrm>
        </p:spPr>
        <p:txBody>
          <a:bodyPr>
            <a:normAutofit/>
          </a:bodyPr>
          <a:lstStyle/>
          <a:p>
            <a:pPr marL="0" indent="0">
              <a:buNone/>
            </a:pPr>
            <a:r>
              <a:rPr lang="en-US" sz="2000" dirty="0" err="1"/>
              <a:t>Beaujean</a:t>
            </a:r>
            <a:r>
              <a:rPr lang="en-US" sz="2000" dirty="0"/>
              <a:t> book, Figure 9.1 (see chapter 9)</a:t>
            </a:r>
            <a:endParaRPr lang="nl-NL" sz="2000" dirty="0"/>
          </a:p>
        </p:txBody>
      </p:sp>
      <p:pic>
        <p:nvPicPr>
          <p:cNvPr id="4" name="Picture 3">
            <a:extLst>
              <a:ext uri="{FF2B5EF4-FFF2-40B4-BE49-F238E27FC236}">
                <a16:creationId xmlns:a16="http://schemas.microsoft.com/office/drawing/2014/main" id="{8F2EABDF-01F7-4356-9B10-8BC6F10FA29A}"/>
              </a:ext>
            </a:extLst>
          </p:cNvPr>
          <p:cNvPicPr>
            <a:picLocks noChangeAspect="1"/>
          </p:cNvPicPr>
          <p:nvPr/>
        </p:nvPicPr>
        <p:blipFill rotWithShape="1">
          <a:blip r:embed="rId2"/>
          <a:srcRect l="5113" t="24801" r="9051" b="24800"/>
          <a:stretch/>
        </p:blipFill>
        <p:spPr>
          <a:xfrm>
            <a:off x="0" y="-27384"/>
            <a:ext cx="9155643" cy="3023882"/>
          </a:xfrm>
          <a:prstGeom prst="rect">
            <a:avLst/>
          </a:prstGeom>
        </p:spPr>
      </p:pic>
      <p:pic>
        <p:nvPicPr>
          <p:cNvPr id="5" name="Picture 4">
            <a:extLst>
              <a:ext uri="{FF2B5EF4-FFF2-40B4-BE49-F238E27FC236}">
                <a16:creationId xmlns:a16="http://schemas.microsoft.com/office/drawing/2014/main" id="{C3799BEB-AFB8-4E93-AE41-C62BCB716238}"/>
              </a:ext>
            </a:extLst>
          </p:cNvPr>
          <p:cNvPicPr>
            <a:picLocks noChangeAspect="1"/>
          </p:cNvPicPr>
          <p:nvPr/>
        </p:nvPicPr>
        <p:blipFill rotWithShape="1">
          <a:blip r:embed="rId3"/>
          <a:srcRect l="5113" t="33201" r="9838" b="20600"/>
          <a:stretch/>
        </p:blipFill>
        <p:spPr>
          <a:xfrm>
            <a:off x="20458" y="2924944"/>
            <a:ext cx="8997925" cy="2749366"/>
          </a:xfrm>
          <a:prstGeom prst="rect">
            <a:avLst/>
          </a:prstGeom>
        </p:spPr>
      </p:pic>
    </p:spTree>
    <p:extLst>
      <p:ext uri="{BB962C8B-B14F-4D97-AF65-F5344CB8AC3E}">
        <p14:creationId xmlns:p14="http://schemas.microsoft.com/office/powerpoint/2010/main" val="217042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844A-AABA-45AA-9F0D-009165238F9D}"/>
              </a:ext>
            </a:extLst>
          </p:cNvPr>
          <p:cNvSpPr>
            <a:spLocks noGrp="1"/>
          </p:cNvSpPr>
          <p:nvPr>
            <p:ph type="title"/>
          </p:nvPr>
        </p:nvSpPr>
        <p:spPr/>
        <p:txBody>
          <a:bodyPr>
            <a:normAutofit fontScale="90000"/>
          </a:bodyPr>
          <a:lstStyle/>
          <a:p>
            <a:r>
              <a:rPr lang="en-US" dirty="0"/>
              <a:t>Remove items because loadings are too low?</a:t>
            </a:r>
            <a:endParaRPr lang="nl-NL" dirty="0"/>
          </a:p>
        </p:txBody>
      </p:sp>
      <p:sp>
        <p:nvSpPr>
          <p:cNvPr id="3" name="Content Placeholder 2">
            <a:extLst>
              <a:ext uri="{FF2B5EF4-FFF2-40B4-BE49-F238E27FC236}">
                <a16:creationId xmlns:a16="http://schemas.microsoft.com/office/drawing/2014/main" id="{0B2C10E9-5DEC-42EE-9572-F8061B3362FB}"/>
              </a:ext>
            </a:extLst>
          </p:cNvPr>
          <p:cNvSpPr>
            <a:spLocks noGrp="1"/>
          </p:cNvSpPr>
          <p:nvPr>
            <p:ph sz="quarter" idx="1"/>
          </p:nvPr>
        </p:nvSpPr>
        <p:spPr/>
        <p:txBody>
          <a:bodyPr/>
          <a:lstStyle/>
          <a:p>
            <a:r>
              <a:rPr lang="en-US" dirty="0"/>
              <a:t>No!</a:t>
            </a:r>
          </a:p>
          <a:p>
            <a:pPr lvl="1"/>
            <a:r>
              <a:rPr lang="en-US" dirty="0"/>
              <a:t>CFA fit measures should not be the main determinant of validity! </a:t>
            </a:r>
            <a:r>
              <a:rPr lang="en-US" i="1" dirty="0"/>
              <a:t>You</a:t>
            </a:r>
            <a:r>
              <a:rPr lang="en-US" dirty="0"/>
              <a:t> define the construct.</a:t>
            </a:r>
          </a:p>
          <a:p>
            <a:pPr lvl="1"/>
            <a:r>
              <a:rPr lang="en-US" dirty="0"/>
              <a:t>Check item content when loadings are low: </a:t>
            </a:r>
          </a:p>
          <a:p>
            <a:pPr lvl="2"/>
            <a:r>
              <a:rPr lang="en-US" dirty="0"/>
              <a:t>Can improve the item? </a:t>
            </a:r>
          </a:p>
          <a:p>
            <a:pPr lvl="2"/>
            <a:r>
              <a:rPr lang="en-US" dirty="0"/>
              <a:t>Might this item simply have low variance, explaining the low loadings?</a:t>
            </a:r>
          </a:p>
          <a:p>
            <a:pPr lvl="1"/>
            <a:r>
              <a:rPr lang="en-US" dirty="0"/>
              <a:t>If you want to remove an item: Make sure content validity is not harmed. It is in the questionnaire for a reason.</a:t>
            </a:r>
            <a:endParaRPr lang="nl-NL" dirty="0"/>
          </a:p>
        </p:txBody>
      </p:sp>
    </p:spTree>
    <p:extLst>
      <p:ext uri="{BB962C8B-B14F-4D97-AF65-F5344CB8AC3E}">
        <p14:creationId xmlns:p14="http://schemas.microsoft.com/office/powerpoint/2010/main" val="337988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E432-DF94-4CA6-B577-07333EDE7AE6}"/>
              </a:ext>
            </a:extLst>
          </p:cNvPr>
          <p:cNvSpPr>
            <a:spLocks noGrp="1"/>
          </p:cNvSpPr>
          <p:nvPr>
            <p:ph type="title"/>
          </p:nvPr>
        </p:nvSpPr>
        <p:spPr/>
        <p:txBody>
          <a:bodyPr/>
          <a:lstStyle/>
          <a:p>
            <a:r>
              <a:rPr lang="en-US" dirty="0"/>
              <a:t>Missing data?</a:t>
            </a:r>
            <a:endParaRPr lang="nl-NL" dirty="0"/>
          </a:p>
        </p:txBody>
      </p:sp>
      <p:sp>
        <p:nvSpPr>
          <p:cNvPr id="3" name="Content Placeholder 2">
            <a:extLst>
              <a:ext uri="{FF2B5EF4-FFF2-40B4-BE49-F238E27FC236}">
                <a16:creationId xmlns:a16="http://schemas.microsoft.com/office/drawing/2014/main" id="{9B151ED8-DFBC-40AF-A8B6-325A8EA3F199}"/>
              </a:ext>
            </a:extLst>
          </p:cNvPr>
          <p:cNvSpPr>
            <a:spLocks noGrp="1"/>
          </p:cNvSpPr>
          <p:nvPr>
            <p:ph sz="quarter" idx="1"/>
          </p:nvPr>
        </p:nvSpPr>
        <p:spPr/>
        <p:txBody>
          <a:bodyPr>
            <a:normAutofit fontScale="92500" lnSpcReduction="20000"/>
          </a:bodyPr>
          <a:lstStyle/>
          <a:p>
            <a:r>
              <a:rPr lang="en-US" dirty="0"/>
              <a:t>With (R)ML estimation, can use full-information maximum likelihood (FIML). Add to call: </a:t>
            </a:r>
          </a:p>
          <a:p>
            <a:pPr marL="320040" lvl="1" indent="0">
              <a:buNone/>
            </a:pPr>
            <a:r>
              <a:rPr lang="en-US" dirty="0">
                <a:latin typeface="Courier New" panose="02070309020205020404" pitchFamily="49" charset="0"/>
                <a:cs typeface="Courier New" panose="02070309020205020404" pitchFamily="49" charset="0"/>
              </a:rPr>
              <a:t>missing = “film”</a:t>
            </a:r>
          </a:p>
          <a:p>
            <a:r>
              <a:rPr lang="en-US" dirty="0"/>
              <a:t>With DWLS(MV) estimation, can use pairwise-complete observations. Add to call: </a:t>
            </a:r>
          </a:p>
          <a:p>
            <a:pPr marL="320040" lvl="1" indent="0">
              <a:buNone/>
            </a:pPr>
            <a:r>
              <a:rPr lang="en-US" dirty="0">
                <a:latin typeface="Courier New" panose="02070309020205020404" pitchFamily="49" charset="0"/>
                <a:cs typeface="Courier New" panose="02070309020205020404" pitchFamily="49" charset="0"/>
              </a:rPr>
              <a:t>missing = “pairwise”</a:t>
            </a:r>
          </a:p>
          <a:p>
            <a:pPr marL="457200" indent="-457200"/>
            <a:r>
              <a:rPr lang="en-US" dirty="0"/>
              <a:t>Multiple imputation is the gold standard. Outside the scope of this basic course. In fact, FIML (and pairwise complete) often perform equally well</a:t>
            </a:r>
          </a:p>
          <a:p>
            <a:pPr marL="777240" lvl="1" indent="-457200"/>
            <a:r>
              <a:rPr lang="en-US" sz="2900" dirty="0"/>
              <a:t>Schafer, J.L. and Graham, J.W. (2002). Missing Data: Our View of the State of the Art. </a:t>
            </a:r>
            <a:r>
              <a:rPr lang="en-US" sz="2900" i="1" dirty="0"/>
              <a:t>Psychological Methods, 7</a:t>
            </a:r>
            <a:r>
              <a:rPr lang="en-US" sz="2900" dirty="0"/>
              <a:t>(2),</a:t>
            </a:r>
            <a:r>
              <a:rPr lang="nl-NL" sz="2900" dirty="0"/>
              <a:t> 147-177.</a:t>
            </a:r>
          </a:p>
          <a:p>
            <a:pPr marL="457200" indent="-457200"/>
            <a:endParaRPr lang="en-US" dirty="0"/>
          </a:p>
        </p:txBody>
      </p:sp>
    </p:spTree>
    <p:extLst>
      <p:ext uri="{BB962C8B-B14F-4D97-AF65-F5344CB8AC3E}">
        <p14:creationId xmlns:p14="http://schemas.microsoft.com/office/powerpoint/2010/main" val="216801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D575-6CE6-4BC9-97A8-FC3EB552C260}"/>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15887BCF-79BE-4B9A-AB75-614F3FA3E91D}"/>
              </a:ext>
            </a:extLst>
          </p:cNvPr>
          <p:cNvSpPr>
            <a:spLocks noGrp="1"/>
          </p:cNvSpPr>
          <p:nvPr>
            <p:ph sz="quarter" idx="1"/>
          </p:nvPr>
        </p:nvSpPr>
        <p:spPr/>
        <p:txBody>
          <a:bodyPr/>
          <a:lstStyle/>
          <a:p>
            <a:endParaRPr lang="nl-NL"/>
          </a:p>
        </p:txBody>
      </p:sp>
    </p:spTree>
    <p:extLst>
      <p:ext uri="{BB962C8B-B14F-4D97-AF65-F5344CB8AC3E}">
        <p14:creationId xmlns:p14="http://schemas.microsoft.com/office/powerpoint/2010/main" val="14999988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an">
  <a:themeElements>
    <a:clrScheme name="Vermoge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edia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683</Words>
  <Application>Microsoft Office PowerPoint</Application>
  <PresentationFormat>On-screen Show (4:3)</PresentationFormat>
  <Paragraphs>70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Courier New</vt:lpstr>
      <vt:lpstr>Tw Cen MT</vt:lpstr>
      <vt:lpstr>Wingdings</vt:lpstr>
      <vt:lpstr>Wingdings 2</vt:lpstr>
      <vt:lpstr>Mediaan</vt:lpstr>
      <vt:lpstr>Latent variable models</vt:lpstr>
      <vt:lpstr>Validity</vt:lpstr>
      <vt:lpstr>Friendship questionnaire design</vt:lpstr>
      <vt:lpstr>Example data exercise</vt:lpstr>
      <vt:lpstr>Hierarchical CFAs</vt:lpstr>
      <vt:lpstr>PowerPoint Presentation</vt:lpstr>
      <vt:lpstr>Remove items because loadings are too low?</vt:lpstr>
      <vt:lpstr>Missing data?</vt:lpstr>
      <vt:lpstr>PowerPoint Presentation</vt:lpstr>
      <vt:lpstr>Missing data</vt:lpstr>
      <vt:lpstr>Missing data</vt:lpstr>
    </vt:vector>
  </TitlesOfParts>
  <Company>Vrije Universiteit Amsterdam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User</dc:creator>
  <cp:lastModifiedBy>Fokkema, M. (Marjolein)</cp:lastModifiedBy>
  <cp:revision>196</cp:revision>
  <cp:lastPrinted>2018-07-03T10:54:40Z</cp:lastPrinted>
  <dcterms:created xsi:type="dcterms:W3CDTF">2015-08-07T13:13:42Z</dcterms:created>
  <dcterms:modified xsi:type="dcterms:W3CDTF">2023-06-16T11:49:13Z</dcterms:modified>
</cp:coreProperties>
</file>