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0"/>
  </p:notesMasterIdLst>
  <p:sldIdLst>
    <p:sldId id="256" r:id="rId2"/>
    <p:sldId id="307" r:id="rId3"/>
    <p:sldId id="403" r:id="rId4"/>
    <p:sldId id="326" r:id="rId5"/>
    <p:sldId id="512" r:id="rId6"/>
    <p:sldId id="327" r:id="rId7"/>
    <p:sldId id="375" r:id="rId8"/>
    <p:sldId id="406" r:id="rId9"/>
    <p:sldId id="407" r:id="rId10"/>
    <p:sldId id="410" r:id="rId11"/>
    <p:sldId id="411" r:id="rId12"/>
    <p:sldId id="412" r:id="rId13"/>
    <p:sldId id="413" r:id="rId14"/>
    <p:sldId id="431" r:id="rId15"/>
    <p:sldId id="432" r:id="rId16"/>
    <p:sldId id="379" r:id="rId17"/>
    <p:sldId id="430" r:id="rId18"/>
    <p:sldId id="429" r:id="rId19"/>
    <p:sldId id="433" r:id="rId20"/>
    <p:sldId id="435" r:id="rId21"/>
    <p:sldId id="436" r:id="rId22"/>
    <p:sldId id="478" r:id="rId23"/>
    <p:sldId id="434" r:id="rId24"/>
    <p:sldId id="416" r:id="rId25"/>
    <p:sldId id="418" r:id="rId26"/>
    <p:sldId id="421" r:id="rId27"/>
    <p:sldId id="419" r:id="rId28"/>
    <p:sldId id="424" r:id="rId29"/>
    <p:sldId id="422" r:id="rId30"/>
    <p:sldId id="423" r:id="rId31"/>
    <p:sldId id="415" r:id="rId32"/>
    <p:sldId id="438" r:id="rId33"/>
    <p:sldId id="439" r:id="rId34"/>
    <p:sldId id="441" r:id="rId35"/>
    <p:sldId id="447" r:id="rId36"/>
    <p:sldId id="298" r:id="rId37"/>
    <p:sldId id="516" r:id="rId38"/>
    <p:sldId id="514" r:id="rId39"/>
    <p:sldId id="515" r:id="rId40"/>
    <p:sldId id="299" r:id="rId41"/>
    <p:sldId id="444" r:id="rId42"/>
    <p:sldId id="455" r:id="rId43"/>
    <p:sldId id="459" r:id="rId44"/>
    <p:sldId id="511" r:id="rId45"/>
    <p:sldId id="456" r:id="rId46"/>
    <p:sldId id="460" r:id="rId47"/>
    <p:sldId id="308" r:id="rId48"/>
    <p:sldId id="453" r:id="rId49"/>
    <p:sldId id="291" r:id="rId50"/>
    <p:sldId id="517" r:id="rId51"/>
    <p:sldId id="477" r:id="rId52"/>
    <p:sldId id="491" r:id="rId53"/>
    <p:sldId id="493" r:id="rId54"/>
    <p:sldId id="494" r:id="rId55"/>
    <p:sldId id="495" r:id="rId56"/>
    <p:sldId id="492" r:id="rId57"/>
    <p:sldId id="496" r:id="rId58"/>
    <p:sldId id="510" r:id="rId5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03" autoAdjust="0"/>
  </p:normalViewPr>
  <p:slideViewPr>
    <p:cSldViewPr>
      <p:cViewPr varScale="1">
        <p:scale>
          <a:sx n="61" d="100"/>
          <a:sy n="61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103D-F5A9-4017-B76B-F5E4617DF682}" type="datetimeFigureOut">
              <a:rPr lang="nl-NL" smtClean="0"/>
              <a:t>12-6-2023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BEF5E-4243-4F37-9A28-A7635A7FCC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7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BEF5E-4243-4F37-9A28-A7635A7FCC4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66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09374C5C-FDE1-D74D-86EC-BC4A516F2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86D0CD1C-BAC3-6D65-9AAF-23708857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9D8D9376-DCD7-7845-DBAD-752F5DE8A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0876C1-9D52-4D59-8655-7932EFAAA975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4E6D149D-BC5F-95BB-9ED9-94BF085B74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A7C7D59D-D279-1E53-3319-ECA5F896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F1275814-EDD8-98C3-2C8B-EA564BF34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337E6-EBE6-4B55-B3E3-7E173E5495D8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B60DF8C7-43D3-9FAD-997F-50B8580911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343CD330-5F36-1704-4B3C-E08145EB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3F9B84D5-2F5D-D978-C453-3D2ADE9BC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4AC190-C052-4101-A17C-1C439C9DA783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2029C44B-246B-6985-4F1A-01C7DD7F3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EFEF16F2-6E46-F41C-24BE-9E3EF73D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FC92BF0B-C987-5A2C-552F-49EF8718A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23BA32-3A4C-4CCA-A25F-D98E60080AC6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CDD8F54D-5833-99D3-AA9F-37F9CC6E55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33A84138-CFC3-FB2F-3AED-4292E989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6C6439FE-EE0D-D8B9-6221-65182A423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0ED68F-CFFF-4C53-8D67-E1D3B344BF3F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CAD505DA-7605-6D19-088A-90BBF852AF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C8301F80-0C0E-729F-1D0D-E6325948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2122A8C7-9540-1A8C-F477-7A7C312BC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397B10-3BB2-4BD7-9EFC-BBE53695F106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6AB672E6-24FE-24C6-FDEC-C95C1F466A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F0D05BEA-15A2-D897-B889-A38758DF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51BEE08D-3894-BDD6-6E6B-5F98A679B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ACCDF6-9C12-462E-A65C-A1159C88EFC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674721BF-05F1-4483-C3D6-983368192D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F29CD2D9-DC08-2402-7B73-207CE18D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CC21A39A-BDF5-A6BE-9DD9-89C575552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2DBFB8-D6B5-42F7-802F-B5A0E4F6A526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0A5F73E3-6008-FE85-5FDE-FCFD947D5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98EF36D3-E1B7-59A8-320F-5FFCC6AC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66EDD462-CE1C-F6D2-9A77-63C558B25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0938F8-F642-4308-B6F6-DEE39C39009E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ABF43F46-D0E3-A578-DC28-25A43400B6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317AFF38-8811-CE95-B2EB-6C92F8C8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9EE2880C-2A07-72B7-9714-078169150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C5C60C-8ED8-4AB0-B482-B38F711D0D84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A9420118-0C1D-D735-DC31-A6A2898002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B377ADAC-59AE-48E3-2CB1-E3398E2A1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11DA1F0C-8C1F-EFF4-EB23-6E50A4172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86D864-EBD5-4105-895D-856AD995553F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CF9E3DC8-E91A-1F0B-8CD8-1E7926234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B51B8554-ADAE-6D7B-1FC6-C5C19318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C69B95BB-CE16-0CD6-30A3-1531068D3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603D96-362A-4B27-9B22-3F3C911EEAC3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FBE2BE5D-1FD4-A6AF-124A-0B39868D8B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A0309AEF-B4D3-5957-1C81-5DC3CA1E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6FBEB5E1-CEBC-7CA3-EBC6-9B962A8B5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7CD846-36B3-45EF-B5E9-BA1EFB92B50E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01B89B32-A02E-0139-80B2-18DFDFA58A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DCF94EE9-C25B-0642-53E3-C2AC313B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0293004B-AC32-BC93-D148-BEB77E1F2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3ADB7D-C0D2-40AE-A435-8F032BF461DA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D9F62A6A-14FA-18F3-2973-A95F7C5FA2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1E5343C8-1BF0-1FF3-131B-BD79750E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0772" name="Slide Number Placeholder 3">
            <a:extLst>
              <a:ext uri="{FF2B5EF4-FFF2-40B4-BE49-F238E27FC236}">
                <a16:creationId xmlns:a16="http://schemas.microsoft.com/office/drawing/2014/main" id="{586E526B-DD61-CD79-C3D2-E8B845C65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843B73-EF74-4D73-9953-1EAF22015E87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E3817254-05BB-2A04-A75F-DDEE860B8F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CDE3132F-75C3-E99B-B023-FDA0B69F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F762A675-626E-FE1D-EDB6-A9A42045C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EA1C57-7F60-46C7-9177-373D586598B5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:a16="http://schemas.microsoft.com/office/drawing/2014/main" id="{49AD3F21-9DB6-F2CD-8B14-6D8E496BA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>
            <a:extLst>
              <a:ext uri="{FF2B5EF4-FFF2-40B4-BE49-F238E27FC236}">
                <a16:creationId xmlns:a16="http://schemas.microsoft.com/office/drawing/2014/main" id="{5E33C44B-8291-B2D1-5D09-9C1FEC99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8D8CBBEA-B175-0591-65CB-38E173943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4EA9FC-C34A-400B-8C4E-5B9F3429FC4B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29FFFB1B-BFD1-C77B-C8FE-5971A7FCD4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71D6E744-28D7-8FFE-903B-78885879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29C08BB0-E008-B2CD-D040-C13D27B9E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6DAEF8-B06F-435D-8131-2331CD65DCF9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2F4484FD-9810-09B3-21A0-DF58CD457A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A6590E9C-21CE-6350-1657-B2900F0D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0CD3C096-0D5A-B8FD-1ED2-0FAC7E80D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0FFEC2-1D05-4CFC-8142-DBA64211AFD1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83041CC6-B280-1D3C-2583-33B89CC95D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EF6522C2-50B6-48CC-056C-C6EF6C8B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id="{E08776D3-5985-A544-4D43-04CB3E61C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20F496-E62C-4AAE-B035-97BD925DF5C3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EDCF7822-01F7-65C0-E7AC-DB1326B02C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058789F7-7729-9407-7200-8B3740F9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A1FB372A-23A8-0088-7914-543A05AD6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C2FF94-5464-4875-B7AD-11BC58DED9E1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3F3F25C9-8ACA-C247-4D7E-2F93FF2EF9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758CEB9D-100F-65D5-99E6-02A255D1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A4FBF0D6-262B-F199-F851-862E04F67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CCFF6C-096A-48D5-8050-3D3495D74561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1F4757DD-84D3-79CC-A483-9B6C591E6D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9599530E-2076-7537-FFAC-11CE591D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4711430E-B640-C9AF-13D9-381D45BFA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82FFD-36D3-4066-B04A-167E19FB8FD2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B1A42A11-7715-54A1-F030-BD5F16A5C0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E95C1E6A-28B2-FDFE-BCC5-778C1CDD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E5D60450-9775-CE07-51E7-A1DCB5059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7D10A7-BEEF-4936-9287-41B3E82BD6A4}" type="slidenum">
              <a:rPr lang="en-US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5304CE46-AE77-B8A1-F70D-741D2FD5F0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F23707C7-169A-6117-40E8-0358E933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881D9B4F-59FB-56E1-F695-BCAD748A6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60A225-2F73-4189-A12C-2160FB7A41CC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45AD0092-1B48-634D-2655-4AA6B45DA3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F9BF4AAE-71B2-F2CB-80AB-B24CEBB9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F557A047-96E8-2F0B-40E4-76F1799EE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50D69E-B9E3-489D-8D71-873FD282C149}" type="slidenum">
              <a:rPr lang="en-US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B80C6DB0-B860-306B-16BE-D0B57DACBB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B00403BC-AE00-EFEA-55E9-969EEABC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00D07F5A-0CF1-D0B8-0052-EBAE06A0C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441B48-6C10-4DFD-A65E-379AD8FFA9B1}" type="slidenum">
              <a:rPr lang="en-US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41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BEF5E-4243-4F37-9A28-A7635A7FCC41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2877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BEF5E-4243-4F37-9A28-A7635A7FCC41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620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BD90F05D-59B7-DA59-1A55-C697BB6373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E0AB6242-44D9-CF24-10E6-54A8B706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This </a:t>
            </a:r>
            <a:r>
              <a:rPr lang="en-US" i="1" dirty="0"/>
              <a:t>is</a:t>
            </a:r>
            <a:r>
              <a:rPr lang="en-US" dirty="0"/>
              <a:t> the baseline model, so no </a:t>
            </a:r>
            <a:r>
              <a:rPr lang="en-US" dirty="0">
                <a:latin typeface="Cambria" panose="02040503050406030204" pitchFamily="18" charset="0"/>
              </a:rPr>
              <a:t>Δχ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  <a:r>
              <a:rPr lang="en-US" dirty="0"/>
              <a:t> test. If the model fits well, the assumption is tenable. </a:t>
            </a:r>
            <a:endParaRPr lang="en-US" sz="3600" dirty="0"/>
          </a:p>
          <a:p>
            <a:endParaRPr lang="nl-NL" altLang="en-US" dirty="0"/>
          </a:p>
        </p:txBody>
      </p:sp>
      <p:sp>
        <p:nvSpPr>
          <p:cNvPr id="173060" name="Slide Number Placeholder 3">
            <a:extLst>
              <a:ext uri="{FF2B5EF4-FFF2-40B4-BE49-F238E27FC236}">
                <a16:creationId xmlns:a16="http://schemas.microsoft.com/office/drawing/2014/main" id="{24A6295B-399F-9A49-CD54-43794D94A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A7EB57-BE09-4BAD-AFE4-C0B02FCF7634}" type="slidenum">
              <a:rPr lang="en-US" altLang="en-US"/>
              <a:pPr eaLnBrk="1" hangingPunct="1"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CD224793-45FE-5C4B-C989-240AC4322B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3C7742F5-D75A-C4F6-9B09-22E51CAB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i.e., If the common factor goes up by 1 unit in either group, do the observed indicators all go up by the same amount in both groups?</a:t>
            </a:r>
          </a:p>
          <a:p>
            <a:r>
              <a:rPr lang="en-US" dirty="0"/>
              <a:t>If not, differences in common factor covariances across groups do not necessarily reflect differences in observed variances across groups.</a:t>
            </a:r>
            <a:endParaRPr lang="nl-NL" altLang="en-US" dirty="0"/>
          </a:p>
        </p:txBody>
      </p:sp>
      <p:sp>
        <p:nvSpPr>
          <p:cNvPr id="184324" name="Slide Number Placeholder 3">
            <a:extLst>
              <a:ext uri="{FF2B5EF4-FFF2-40B4-BE49-F238E27FC236}">
                <a16:creationId xmlns:a16="http://schemas.microsoft.com/office/drawing/2014/main" id="{03EF697D-5391-2FDA-6ED4-2B9008CCA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A1A65-9D97-4636-9539-92F90BA62834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079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:a16="http://schemas.microsoft.com/office/drawing/2014/main" id="{0E0B2AA4-4D61-A914-968E-B094DEE103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>
            <a:extLst>
              <a:ext uri="{FF2B5EF4-FFF2-40B4-BE49-F238E27FC236}">
                <a16:creationId xmlns:a16="http://schemas.microsoft.com/office/drawing/2014/main" id="{D759B6E2-F93A-089A-8FFF-88C7AF56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85348" name="Slide Number Placeholder 3">
            <a:extLst>
              <a:ext uri="{FF2B5EF4-FFF2-40B4-BE49-F238E27FC236}">
                <a16:creationId xmlns:a16="http://schemas.microsoft.com/office/drawing/2014/main" id="{2AF9BAD9-1E3C-18EA-0695-7B0124B6C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EEA3F1-D49F-4CF0-A55D-D2564586AF17}" type="slidenum">
              <a:rPr lang="en-US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19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48A1DB0A-4E73-FB9C-4667-ACBA84D77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5D0019B6-2BA0-CF87-FA4B-95BC6B72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With factor models the covariance matrix is given by </a:t>
            </a:r>
            <a:r>
              <a:rPr lang="el-GR" altLang="en-US" b="1"/>
              <a:t>Λ</a:t>
            </a:r>
            <a:r>
              <a:rPr lang="nl-NL" altLang="en-US"/>
              <a:t> </a:t>
            </a:r>
            <a:r>
              <a:rPr lang="el-GR" altLang="en-US" b="1"/>
              <a:t>Φ</a:t>
            </a:r>
            <a:r>
              <a:rPr lang="nl-NL" altLang="en-US"/>
              <a:t> </a:t>
            </a:r>
            <a:r>
              <a:rPr lang="el-GR" altLang="en-US" b="1"/>
              <a:t>Λ</a:t>
            </a:r>
            <a:r>
              <a:rPr lang="nl-NL" altLang="en-US"/>
              <a:t>’ + </a:t>
            </a:r>
            <a:r>
              <a:rPr lang="el-GR" altLang="en-US" b="1"/>
              <a:t>Θ</a:t>
            </a:r>
            <a:r>
              <a:rPr lang="nl-NL" altLang="en-US" b="1"/>
              <a:t>,</a:t>
            </a:r>
          </a:p>
          <a:p>
            <a:r>
              <a:rPr lang="nl-NL" altLang="en-US"/>
              <a:t>Where lambda = matrix of factor loadings, phi = matrix of common factor variances and covariances, and theta = matrix of residual factor variances and covariances</a:t>
            </a:r>
          </a:p>
          <a:p>
            <a:endParaRPr lang="nl-NL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1ED64E2C-227D-1B8F-BC23-4DAEA07F3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fld id="{0F51064B-F859-40B7-8F8C-DB659F529534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167D6D80-8AD3-F99B-7C3A-FD89C44E2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DBF7115A-0861-A363-F97A-896CB1E3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i.e., If the common factor = 0 in both groups, do the observed indicators have the same mean in both groups?</a:t>
            </a:r>
          </a:p>
          <a:p>
            <a:pPr lvl="1"/>
            <a:r>
              <a:rPr lang="en-US" dirty="0"/>
              <a:t>If so, differences in observed means across groups reflect differences in common-factor means</a:t>
            </a:r>
            <a:endParaRPr lang="nl-NL" altLang="en-US" dirty="0"/>
          </a:p>
        </p:txBody>
      </p:sp>
      <p:sp>
        <p:nvSpPr>
          <p:cNvPr id="186372" name="Slide Number Placeholder 3">
            <a:extLst>
              <a:ext uri="{FF2B5EF4-FFF2-40B4-BE49-F238E27FC236}">
                <a16:creationId xmlns:a16="http://schemas.microsoft.com/office/drawing/2014/main" id="{E7FADA7B-9A79-8913-7D3E-C489507B2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B14F49-BE6A-4919-9EBA-05753A512C50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042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7EF2C202-CE82-DEBB-2063-9E3CC97229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64762A25-976A-BC7B-419F-25584805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F1B794CC-0A4D-567B-16F6-E4AD1AD9F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131E8F-FFF5-4269-8CFE-8269CF8737A4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873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>
            <a:extLst>
              <a:ext uri="{FF2B5EF4-FFF2-40B4-BE49-F238E27FC236}">
                <a16:creationId xmlns:a16="http://schemas.microsoft.com/office/drawing/2014/main" id="{1E3AD58D-0724-F4BA-D338-A5E094D4E9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>
            <a:extLst>
              <a:ext uri="{FF2B5EF4-FFF2-40B4-BE49-F238E27FC236}">
                <a16:creationId xmlns:a16="http://schemas.microsoft.com/office/drawing/2014/main" id="{A72C5395-4932-15BB-5A8C-8AC568F3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Usually not of substantive interest</a:t>
            </a:r>
          </a:p>
          <a:p>
            <a:pPr lvl="1"/>
            <a:r>
              <a:rPr lang="en-US" dirty="0"/>
              <a:t>If latent variances and residual variances are equivalent, that implies equal scale reliability</a:t>
            </a:r>
          </a:p>
          <a:p>
            <a:endParaRPr lang="nl-NL" altLang="en-US" dirty="0"/>
          </a:p>
        </p:txBody>
      </p:sp>
      <p:sp>
        <p:nvSpPr>
          <p:cNvPr id="190468" name="Slide Number Placeholder 3">
            <a:extLst>
              <a:ext uri="{FF2B5EF4-FFF2-40B4-BE49-F238E27FC236}">
                <a16:creationId xmlns:a16="http://schemas.microsoft.com/office/drawing/2014/main" id="{FD4B5C4B-541F-45D8-599F-287D2D12A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C25A3E-92AA-4D36-978D-ECF03F87EA44}" type="slidenum">
              <a:rPr lang="en-US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190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BEF5E-4243-4F37-9A28-A7635A7FCC41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651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69C27678-6188-0BA6-12CE-0B09847E1D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93CD9664-AB87-9965-9C53-0E47994B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2C6A6ABB-9EC9-7011-17A8-88FE675FB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E1C59-6234-467F-9113-12D9E9C58F15}" type="slidenum">
              <a:rPr lang="en-US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577161E7-0CCF-3CB0-0A61-F4CCC5B52D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2940FC2B-5567-8728-F4DD-F5655978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75B659E0-5710-130E-DDC9-50AD4BEAD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2428D2-AA23-4223-8599-2D1AC39401DB}" type="slidenum">
              <a:rPr lang="en-US" altLang="en-US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DE5739FC-B312-79BF-722E-02DFBD7F51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D69F6028-6412-DB1B-AFB9-24F951FB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1E6EB2BF-0B85-3CED-DDC1-AA5130794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DB7E7-09AC-41F8-8E4A-106FF6599666}" type="slidenum">
              <a:rPr lang="en-US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984F0442-1C3E-278D-7DA9-B87CE7DB0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AC21CAE0-DDB0-B892-13B2-0BE520AB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93E7706C-E323-595B-90E1-3E90A6948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2B4ED2-C0E3-4643-99FE-C9C65B85A2C8}" type="slidenum">
              <a:rPr lang="en-US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8E41F24E-6644-0432-7BC0-E09591B411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485445AB-0F4E-E5C2-C576-AF63F823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2531F5C4-2C15-809F-74A0-499FF85B2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2E067F-095F-4C78-91B4-D5AA0AFAD902}" type="slidenum">
              <a:rPr lang="en-US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A031F5A7-8E36-5B89-AA04-265B0B0BAE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0221ABBE-7654-1445-44AA-395F1167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0E647F5C-36EC-7BC4-E392-758BC75A4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F04946-F720-48A8-988E-554489D9B9F0}" type="slidenum">
              <a:rPr lang="en-US" altLang="en-US"/>
              <a:pPr eaLnBrk="1" hangingPunct="1"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80152C48-B2E5-E058-4FDD-CDA5B683F2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0110583B-54DE-E74D-2B7D-128BFC47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The size of the matrices are given here</a:t>
            </a:r>
            <a:endParaRPr lang="nl-NL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7B52AAE-9F47-FCFC-9B15-6178D9AF5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fld id="{C03A1C9B-E8AC-49B3-B685-617FE09AE85A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CAFC2613-6D76-FEA0-AE07-7EE490FCBE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EECB8675-750F-40D2-2260-12F0F2B7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altLang="nl-NL"/>
              <a:t>Where the model implied covariance matrix is calculated as follows</a:t>
            </a:r>
            <a:endParaRPr lang="nl-NL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FCFD4497-3CE1-172F-72B8-43608E0B1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fld id="{5D33DF3E-30A4-49B4-8EDF-90B601BFDE57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A6C97680-C44A-D146-CCA4-5CE76A020E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2ADC41C2-F9F3-F34F-AD9E-99086073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762D4F92-62A2-CF77-F645-923844785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fld id="{54E8925A-B0DF-46EE-A2BC-BBF9FCAAFCAF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672317F0-A4E4-FCE4-2053-621EEEA991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AE28AB37-21DB-E8A5-37A3-8C7E1476C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B36B7516-9062-4A5D-F096-7EDD6A72B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B20D95-CBAB-4587-B77B-BB0780335E61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38589D8D-6D0C-71FA-E3E0-6A02C8F2C2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6D515F8B-F190-4666-ECCB-4757C8DC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/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861FBFEE-07DD-82CE-3995-6A8BB7DB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854D18-6510-4D5A-8A63-7D51B0239C85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4213" y="27797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nl-NL" sz="2400">
              <a:solidFill>
                <a:srgbClr val="000000"/>
              </a:solidFill>
            </a:endParaRPr>
          </a:p>
        </p:txBody>
      </p:sp>
      <p:pic>
        <p:nvPicPr>
          <p:cNvPr id="5" name="Picture 9" descr="Via het zegel op deze website komt u terug op de homepage van de Universiteit Leid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484313"/>
            <a:ext cx="1282700" cy="136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-26988"/>
            <a:ext cx="684213" cy="6884988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333375"/>
            <a:ext cx="7270750" cy="19431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9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C03BC14E-3A46-4DB4-89E2-69A9924358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6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2200" y="304800"/>
            <a:ext cx="1755775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304800"/>
            <a:ext cx="511968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FF4F435D-6D88-42BB-AB43-4A25B6F64E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6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304800"/>
            <a:ext cx="7027862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1752600"/>
            <a:ext cx="3433762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6275" y="1752600"/>
            <a:ext cx="3433763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7ABDC2A2-765F-4890-9C5B-024293F2B0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043666F9-A5E1-4D41-8255-785CAE34DA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F2BA5501-9369-46B8-A325-DED10D0BB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0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752600"/>
            <a:ext cx="34337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6275" y="1752600"/>
            <a:ext cx="34337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DB0857E8-F0D4-4FF5-8B66-60EE2F9E1A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D9EA4AE7-002A-4461-AA2A-F7AAA42839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07C5FAD3-C144-4284-AD30-7A59EC8EEA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92F267EC-EEF5-4748-8B88-AE321CD5E9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8C24BA76-714A-430B-BE83-16C34EDE15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nl-NL" dirty="0" err="1">
                <a:solidFill>
                  <a:srgbClr val="000000"/>
                </a:solidFill>
              </a:rPr>
              <a:t>Psychometrics</a:t>
            </a:r>
            <a:r>
              <a:rPr lang="nl-NL" dirty="0">
                <a:solidFill>
                  <a:srgbClr val="000000"/>
                </a:solidFill>
              </a:rPr>
              <a:t> 2015-2016, </a:t>
            </a:r>
            <a:r>
              <a:rPr lang="nl-NL" dirty="0" err="1">
                <a:solidFill>
                  <a:srgbClr val="000000"/>
                </a:solidFill>
              </a:rPr>
              <a:t>lecture</a:t>
            </a:r>
            <a:r>
              <a:rPr lang="nl-NL" dirty="0">
                <a:solidFill>
                  <a:srgbClr val="000000"/>
                </a:solidFill>
              </a:rPr>
              <a:t> 1: </a:t>
            </a:r>
            <a:r>
              <a:rPr lang="nl-NL" dirty="0" err="1">
                <a:solidFill>
                  <a:srgbClr val="000000"/>
                </a:solidFill>
              </a:rPr>
              <a:t>Measurement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Scaling</a:t>
            </a:r>
            <a:r>
              <a:rPr lang="nl-NL" dirty="0">
                <a:solidFill>
                  <a:srgbClr val="000000"/>
                </a:solidFill>
              </a:rPr>
              <a:t>, </a:t>
            </a:r>
            <a:r>
              <a:rPr lang="nl-NL" dirty="0" err="1">
                <a:solidFill>
                  <a:srgbClr val="000000"/>
                </a:solidFill>
              </a:rPr>
              <a:t>Norms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C331987F-89A5-41AC-A6E4-E04AC03AE2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304800"/>
            <a:ext cx="7027862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52600"/>
            <a:ext cx="70199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blabla</a:t>
            </a:r>
          </a:p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nl-NL" sz="2400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nl-NL" sz="2400">
              <a:solidFill>
                <a:srgbClr val="000000"/>
              </a:solidFill>
            </a:endParaRPr>
          </a:p>
        </p:txBody>
      </p:sp>
      <p:pic>
        <p:nvPicPr>
          <p:cNvPr id="1030" name="Picture 10" descr="Via het zegel op deze website komt u terug op de homepage van de Universiteit Leide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42950" cy="792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>
            <a:off x="0" y="0"/>
            <a:ext cx="611188" cy="6858000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000000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165850"/>
            <a:ext cx="352901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nl-NL" sz="1400" dirty="0" err="1">
                <a:solidFill>
                  <a:srgbClr val="000000"/>
                </a:solidFill>
              </a:rPr>
              <a:t>Psychometrics</a:t>
            </a:r>
            <a:r>
              <a:rPr lang="nl-NL" sz="1400" dirty="0">
                <a:solidFill>
                  <a:srgbClr val="000000"/>
                </a:solidFill>
              </a:rPr>
              <a:t> 2015-2016, </a:t>
            </a:r>
            <a:r>
              <a:rPr lang="nl-NL" sz="1400" dirty="0" err="1">
                <a:solidFill>
                  <a:srgbClr val="000000"/>
                </a:solidFill>
              </a:rPr>
              <a:t>lecture</a:t>
            </a:r>
            <a:r>
              <a:rPr lang="nl-NL" sz="1400" dirty="0">
                <a:solidFill>
                  <a:srgbClr val="000000"/>
                </a:solidFill>
              </a:rPr>
              <a:t> 1: </a:t>
            </a:r>
            <a:r>
              <a:rPr lang="nl-NL" sz="1400" dirty="0" err="1">
                <a:solidFill>
                  <a:srgbClr val="000000"/>
                </a:solidFill>
              </a:rPr>
              <a:t>Measurement</a:t>
            </a:r>
            <a:r>
              <a:rPr lang="nl-NL" sz="1400" dirty="0">
                <a:solidFill>
                  <a:srgbClr val="000000"/>
                </a:solidFill>
              </a:rPr>
              <a:t>, </a:t>
            </a:r>
            <a:r>
              <a:rPr lang="nl-NL" sz="1400" dirty="0" err="1">
                <a:solidFill>
                  <a:srgbClr val="000000"/>
                </a:solidFill>
              </a:rPr>
              <a:t>Scaling</a:t>
            </a:r>
            <a:r>
              <a:rPr lang="nl-NL" sz="1400" dirty="0">
                <a:solidFill>
                  <a:srgbClr val="000000"/>
                </a:solidFill>
              </a:rPr>
              <a:t>, </a:t>
            </a:r>
            <a:r>
              <a:rPr lang="nl-NL" sz="1400" dirty="0" err="1">
                <a:solidFill>
                  <a:srgbClr val="000000"/>
                </a:solidFill>
              </a:rPr>
              <a:t>Norms</a:t>
            </a:r>
            <a:endParaRPr lang="en-US" sz="1400" dirty="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 Leiden University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165850"/>
            <a:ext cx="19050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2534340B-F60C-4536-AE43-35C87B6F925E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9pPr>
    </p:titleStyle>
    <p:bodyStyle>
      <a:lvl1pPr marL="469900" indent="-469900" algn="l" rtl="0" eaLnBrk="0" fontAlgn="base" hangingPunct="0">
        <a:spcBef>
          <a:spcPct val="50000"/>
        </a:spcBef>
        <a:spcAft>
          <a:spcPct val="0"/>
        </a:spcAft>
        <a:buClr>
          <a:srgbClr val="E9200B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sz="2000">
          <a:solidFill>
            <a:schemeClr val="tx1"/>
          </a:solidFill>
          <a:latin typeface="Verdana" pitchFamily="34" charset="0"/>
        </a:defRPr>
      </a:lvl4pPr>
      <a:lvl5pPr marL="2093913" indent="-398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</a:defRPr>
      </a:lvl5pPr>
      <a:lvl6pPr marL="25511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</a:defRPr>
      </a:lvl6pPr>
      <a:lvl7pPr marL="30083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</a:defRPr>
      </a:lvl7pPr>
      <a:lvl8pPr marL="34655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</a:defRPr>
      </a:lvl8pPr>
      <a:lvl9pPr marL="3922713" indent="-3984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Verdana" pitchFamily="34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Multigroup</a:t>
            </a:r>
            <a:r>
              <a:rPr lang="nl-NL" dirty="0"/>
              <a:t> </a:t>
            </a:r>
            <a:r>
              <a:rPr lang="nl-NL" dirty="0" err="1"/>
              <a:t>modelling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2" y="4275832"/>
            <a:ext cx="7419189" cy="21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1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B465A7C-2952-2AD7-D466-460AA95B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D0C98B46-D3A8-0B52-0F50-2287FA8650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1312BD67-D8BD-4E30-BD4F-7A109F1CBB10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28115E53-AE92-B929-AF88-CB58A746C534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 b="1"/>
              <a:t>μ</a:t>
            </a:r>
            <a:r>
              <a:rPr lang="nl-NL" altLang="en-US" sz="1950" b="1" baseline="-25000"/>
              <a:t>model</a:t>
            </a:r>
            <a:r>
              <a:rPr lang="nl-NL" altLang="en-US" sz="1950"/>
              <a:t> = </a:t>
            </a:r>
            <a:r>
              <a:rPr lang="el-GR" altLang="en-US" sz="1950" b="1"/>
              <a:t>τ</a:t>
            </a:r>
            <a:r>
              <a:rPr lang="nl-NL" altLang="en-US" sz="1950"/>
              <a:t> + </a:t>
            </a:r>
            <a:r>
              <a:rPr lang="el-GR" altLang="en-US" sz="1950" b="1"/>
              <a:t>Λκ</a:t>
            </a:r>
            <a:endParaRPr lang="nl-NL" altLang="en-US" sz="1950" b="1"/>
          </a:p>
          <a:p>
            <a:endParaRPr lang="nl-NL" altLang="en-US" sz="1950" b="1"/>
          </a:p>
          <a:p>
            <a:r>
              <a:rPr lang="nl-NL" altLang="en-US" sz="1950" b="1"/>
              <a:t>μ </a:t>
            </a:r>
            <a:r>
              <a:rPr lang="nl-NL" altLang="en-US" sz="1950"/>
              <a:t>= means of the observed variable (‘mu’)</a:t>
            </a:r>
          </a:p>
          <a:p>
            <a:r>
              <a:rPr lang="el-GR" altLang="en-US" sz="1950" b="1"/>
              <a:t>τ</a:t>
            </a:r>
            <a:r>
              <a:rPr lang="nl-NL" altLang="en-US" sz="1950" b="1"/>
              <a:t> </a:t>
            </a:r>
            <a:r>
              <a:rPr lang="nl-NL" altLang="en-US" sz="1950"/>
              <a:t>= intercepts (‘tau’)</a:t>
            </a:r>
          </a:p>
          <a:p>
            <a:r>
              <a:rPr lang="el-GR" altLang="en-US" sz="1950" b="1"/>
              <a:t>κ</a:t>
            </a:r>
            <a:r>
              <a:rPr lang="nl-NL" altLang="en-US" sz="1950"/>
              <a:t> = common factor means (‘kappa’)</a:t>
            </a:r>
          </a:p>
          <a:p>
            <a:endParaRPr lang="nl-NL" altLang="en-US" sz="1950"/>
          </a:p>
          <a:p>
            <a:endParaRPr lang="nl-NL" altLang="en-US" sz="1950" b="1"/>
          </a:p>
          <a:p>
            <a:endParaRPr lang="nl-NL" altLang="en-US" sz="1950" b="1"/>
          </a:p>
          <a:p>
            <a:endParaRPr lang="nl-NL" altLang="en-US" sz="1950" b="1"/>
          </a:p>
          <a:p>
            <a:endParaRPr lang="en-US" altLang="en-US" sz="1950"/>
          </a:p>
        </p:txBody>
      </p:sp>
      <p:sp>
        <p:nvSpPr>
          <p:cNvPr id="34821" name="Rectangle 10">
            <a:extLst>
              <a:ext uri="{FF2B5EF4-FFF2-40B4-BE49-F238E27FC236}">
                <a16:creationId xmlns:a16="http://schemas.microsoft.com/office/drawing/2014/main" id="{31A4A108-07C8-26EB-0AE2-8701F33F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34822" name="Rectangle 25">
            <a:extLst>
              <a:ext uri="{FF2B5EF4-FFF2-40B4-BE49-F238E27FC236}">
                <a16:creationId xmlns:a16="http://schemas.microsoft.com/office/drawing/2014/main" id="{DD7D0101-EBFC-E5E3-15A3-CC8353FD0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3432251-E85F-0FC6-1D76-660A126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E87D0243-A0AC-256F-3EE8-087B12105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377ABC94-B735-42A1-8B33-1D01D6075DED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EC0E0-9E77-7DC2-27AC-EFD2691B3372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E533B1-543F-9D54-56C1-64541BD34F8D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9B5E2DB-CD41-69B6-0340-9C4511490985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F6D18-211D-2CDC-CCAF-4F00ABB4F35B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9A61B5-2D78-1F04-FEEC-87798C60C1E4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542A8-414C-C921-E86F-885B4BC1D605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573F6-F08D-1299-A412-3CE76BA4DE51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BAF976-9F9D-94F4-5B88-14034A385069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D50E4-9C4F-D637-1A9C-F71B5FEF0799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68F87-5717-F47B-8348-6EDACCA3C124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18E11-A740-1DBF-DD62-03003A36064B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EF5B45-2862-768B-5DB0-F2CE36BF56D0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BC1519-1E50-9880-6A11-0A89ED619D57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EAF52-F374-D291-1F8B-B4ECAF7093E0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547A1-87D2-6E28-9A32-D5392A561D32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BE45D-FDBC-10A8-5632-5310D5275AEA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9EC85-ACE7-854C-966A-1E790580FE77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8F30E205-67D6-57D7-0AFE-97CEB970159B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Cambria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nl-NL" altLang="en-US" sz="1950" dirty="0"/>
              <a:t>Factor model 	</a:t>
            </a:r>
          </a:p>
          <a:p>
            <a:pPr>
              <a:defRPr/>
            </a:pPr>
            <a:r>
              <a:rPr lang="nl-NL" altLang="en-US" sz="1950" dirty="0" err="1"/>
              <a:t>Mean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endParaRPr lang="nl-NL" altLang="en-US" sz="1950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/>
              <a:t>μ </a:t>
            </a:r>
            <a:r>
              <a:rPr lang="nl-NL" altLang="en-US" sz="1950" dirty="0"/>
              <a:t>= </a:t>
            </a:r>
          </a:p>
          <a:p>
            <a:pPr marL="0" indent="0">
              <a:buNone/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graphicFrame>
        <p:nvGraphicFramePr>
          <p:cNvPr id="35862" name="Object 1">
            <a:extLst>
              <a:ext uri="{FF2B5EF4-FFF2-40B4-BE49-F238E27FC236}">
                <a16:creationId xmlns:a16="http://schemas.microsoft.com/office/drawing/2014/main" id="{C529E9B5-31B1-2C43-1453-B07934B5F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6728" y="4188619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914400" progId="Equation.3">
                  <p:embed/>
                </p:oleObj>
              </mc:Choice>
              <mc:Fallback>
                <p:oleObj name="Equation" r:id="rId3" imgW="330120" imgH="914400" progId="Equation.3">
                  <p:embed/>
                  <p:pic>
                    <p:nvPicPr>
                      <p:cNvPr id="35862" name="Object 1">
                        <a:extLst>
                          <a:ext uri="{FF2B5EF4-FFF2-40B4-BE49-F238E27FC236}">
                            <a16:creationId xmlns:a16="http://schemas.microsoft.com/office/drawing/2014/main" id="{C529E9B5-31B1-2C43-1453-B07934B5F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728" y="4188619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1E6F48D-065B-0E25-E316-87B461BE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DDB1356-8504-FAF0-C791-C707A97A4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89C5179-C8C1-4EDA-8768-50D33925B252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6FBA4-F62B-164A-932C-9C5280E88885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8AFE60-CFFF-161A-8899-1E3CF8F92AA5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7DB42D-B9CD-28BC-0D7E-65CCDF4B8FC0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0CF048-C37C-5EDF-5FC3-9FD7CB068A5B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0991F5-EFB5-9C73-8CCC-B4590B0ED278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148516B-EF10-D8C4-D6B9-F198871AA99C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44E0-5126-2A75-16BD-5D8E3E9391D3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F885E8-CFC4-F6DE-BE15-C80B39514270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6C362-B89E-E272-5E0B-CEE4F31F8F40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EE519E-7303-9D71-F16B-48AB141538CD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795EC-715A-8FA9-1116-801F78F23066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9533A9-0D93-17DE-D798-B7BB0EDA1CB7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09FCF1-F4F8-6226-3C50-03CFDD3BA8A5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CF3847-B749-3000-19EB-C144A890C099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62E295-D93B-12E7-2639-15502FCCEE87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2A27A3-CE80-D4CA-39B5-7C7CCEFF5CA9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C23D73-60FB-6509-BEEB-ADD3A1F208E0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5" name="Content Placeholder 2">
            <a:extLst>
              <a:ext uri="{FF2B5EF4-FFF2-40B4-BE49-F238E27FC236}">
                <a16:creationId xmlns:a16="http://schemas.microsoft.com/office/drawing/2014/main" id="{413DAE92-9B25-41FA-F872-2D9965E4AE95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/>
              <a:t>Factor model 	</a:t>
            </a:r>
          </a:p>
          <a:p>
            <a:r>
              <a:rPr lang="nl-NL" altLang="en-US" sz="1950"/>
              <a:t>Mean structure</a:t>
            </a:r>
          </a:p>
          <a:p>
            <a:endParaRPr lang="nl-NL" altLang="en-US" sz="1950" b="1"/>
          </a:p>
          <a:p>
            <a:r>
              <a:rPr lang="nl-NL" altLang="en-US" sz="1950" b="1"/>
              <a:t>μ</a:t>
            </a:r>
            <a:r>
              <a:rPr lang="nl-NL" altLang="en-US" sz="1950" b="1" baseline="-25000"/>
              <a:t>model</a:t>
            </a:r>
            <a:r>
              <a:rPr lang="nl-NL" altLang="en-US" sz="1950"/>
              <a:t> = </a:t>
            </a:r>
            <a:r>
              <a:rPr lang="el-GR" altLang="en-US" sz="1950" b="1"/>
              <a:t>τ</a:t>
            </a:r>
            <a:r>
              <a:rPr lang="nl-NL" altLang="en-US" sz="1950"/>
              <a:t> + </a:t>
            </a:r>
            <a:r>
              <a:rPr lang="el-GR" altLang="en-US" sz="1950" b="1"/>
              <a:t>Λκ</a:t>
            </a:r>
            <a:endParaRPr lang="nl-NL" altLang="en-US" sz="1950" b="1"/>
          </a:p>
          <a:p>
            <a:endParaRPr lang="nl-NL" altLang="en-US" sz="1950" b="1"/>
          </a:p>
          <a:p>
            <a:r>
              <a:rPr lang="el-GR" altLang="en-US" sz="1950" b="1"/>
              <a:t>τ</a:t>
            </a:r>
            <a:r>
              <a:rPr lang="nl-NL" altLang="en-US" sz="1950" b="1"/>
              <a:t> </a:t>
            </a:r>
            <a:r>
              <a:rPr lang="nl-NL" altLang="en-US" sz="1950"/>
              <a:t>=</a:t>
            </a:r>
            <a:endParaRPr lang="nl-NL" altLang="en-US" sz="1950" b="1"/>
          </a:p>
          <a:p>
            <a:endParaRPr lang="nl-NL" altLang="en-US" sz="1950" b="1"/>
          </a:p>
          <a:p>
            <a:endParaRPr lang="nl-NL" altLang="en-US" sz="1950" b="1"/>
          </a:p>
          <a:p>
            <a:endParaRPr lang="nl-NL" altLang="en-US" sz="1950" b="1"/>
          </a:p>
          <a:p>
            <a:endParaRPr lang="en-US" altLang="en-US" sz="1950"/>
          </a:p>
        </p:txBody>
      </p:sp>
      <p:graphicFrame>
        <p:nvGraphicFramePr>
          <p:cNvPr id="36886" name="Object 1">
            <a:extLst>
              <a:ext uri="{FF2B5EF4-FFF2-40B4-BE49-F238E27FC236}">
                <a16:creationId xmlns:a16="http://schemas.microsoft.com/office/drawing/2014/main" id="{1DA8F1A0-589D-154F-C7E0-B5AF9708A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2206" y="4188619"/>
          <a:ext cx="391716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800" imgH="914400" progId="Equation.3">
                  <p:embed/>
                </p:oleObj>
              </mc:Choice>
              <mc:Fallback>
                <p:oleObj name="Equation" r:id="rId3" imgW="304800" imgH="914400" progId="Equation.3">
                  <p:embed/>
                  <p:pic>
                    <p:nvPicPr>
                      <p:cNvPr id="36886" name="Object 1">
                        <a:extLst>
                          <a:ext uri="{FF2B5EF4-FFF2-40B4-BE49-F238E27FC236}">
                            <a16:creationId xmlns:a16="http://schemas.microsoft.com/office/drawing/2014/main" id="{1DA8F1A0-589D-154F-C7E0-B5AF9708A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06" y="4188619"/>
                        <a:ext cx="391716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3D335FF-5E7C-DEEC-0798-836122D8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4092E766-3131-3D39-0091-1CCBD4677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AFA338F6-41FC-449C-A13A-838185C0838B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741E2-909D-C5FA-396E-41CEFA43D39F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49416-2D60-93F2-6B8D-47C97ED8976D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48BA370-AC1C-1EA7-0BBE-142F88F68AE4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B69C58-EED3-4125-8573-0C27FB600546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C67554-D27E-D736-789F-ECE080AB9642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6CD55-7CEE-7CBA-B0F6-381D0A7D00C2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82C22-DC70-C319-7CCA-B8ACD67EA0E6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DBA6D6-63C2-0D07-435D-F8B6EA5064D7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9BBC1-0ED3-3CB9-54B5-33374184E51D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53FC5C-68F3-CD28-4C6E-6FE0297014D8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4449E-565B-105D-6AFB-B50293436E27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904095-B639-7DAA-333D-EBAC8D4A6BF6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709240-96B5-522B-8AE0-644339CAD95A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EADCE-4947-8174-28EE-96DFCF9611FE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E24208-DCCF-B9BE-2EB4-B1FDB05FD34B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5C185-7FEF-6D59-07E0-6E44303A2567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0A7530-C77F-BBE7-0BFB-658968C8597C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BBF4B0D7-9C99-F9AB-0036-7C563DD3F33C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Cambria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nl-NL" altLang="en-US" sz="1950" dirty="0"/>
              <a:t>Factor model 	</a:t>
            </a:r>
          </a:p>
          <a:p>
            <a:pPr>
              <a:defRPr/>
            </a:pPr>
            <a:r>
              <a:rPr lang="nl-NL" altLang="en-US" sz="1950" dirty="0" err="1"/>
              <a:t>Mean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endParaRPr lang="nl-NL" altLang="en-US" sz="1950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el-GR" altLang="en-US" sz="1950" b="1" dirty="0"/>
              <a:t>κ</a:t>
            </a:r>
            <a:r>
              <a:rPr lang="nl-NL" altLang="en-US" sz="1950" dirty="0"/>
              <a:t> =</a:t>
            </a:r>
          </a:p>
          <a:p>
            <a:pPr marL="0" indent="0">
              <a:buNone/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graphicFrame>
        <p:nvGraphicFramePr>
          <p:cNvPr id="37910" name="Object 1">
            <a:extLst>
              <a:ext uri="{FF2B5EF4-FFF2-40B4-BE49-F238E27FC236}">
                <a16:creationId xmlns:a16="http://schemas.microsoft.com/office/drawing/2014/main" id="{B21B00C0-5399-C9F8-3862-3F2094962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353" y="4281488"/>
          <a:ext cx="3095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15640" progId="Equation.3">
                  <p:embed/>
                </p:oleObj>
              </mc:Choice>
              <mc:Fallback>
                <p:oleObj name="Equation" r:id="rId3" imgW="241200" imgH="215640" progId="Equation.3">
                  <p:embed/>
                  <p:pic>
                    <p:nvPicPr>
                      <p:cNvPr id="37910" name="Object 1">
                        <a:extLst>
                          <a:ext uri="{FF2B5EF4-FFF2-40B4-BE49-F238E27FC236}">
                            <a16:creationId xmlns:a16="http://schemas.microsoft.com/office/drawing/2014/main" id="{B21B00C0-5399-C9F8-3862-3F2094962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353" y="4281488"/>
                        <a:ext cx="3095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0B910E1-FB76-4912-AD90-C3CF6485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D0053F3B-0F49-A85E-B4A1-2D77C2B38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D85DCF71-B555-4189-AB57-74727F915359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C336DDA-575C-EED3-D6AD-D37F8272DEBA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38917" name="Rectangle 10">
            <a:extLst>
              <a:ext uri="{FF2B5EF4-FFF2-40B4-BE49-F238E27FC236}">
                <a16:creationId xmlns:a16="http://schemas.microsoft.com/office/drawing/2014/main" id="{DB136333-349D-706C-D052-7E617531D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38918" name="Object 28">
            <a:extLst>
              <a:ext uri="{FF2B5EF4-FFF2-40B4-BE49-F238E27FC236}">
                <a16:creationId xmlns:a16="http://schemas.microsoft.com/office/drawing/2014/main" id="{3B56A7A6-6666-20BF-3049-1838E4ABB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38918" name="Object 28">
                        <a:extLst>
                          <a:ext uri="{FF2B5EF4-FFF2-40B4-BE49-F238E27FC236}">
                            <a16:creationId xmlns:a16="http://schemas.microsoft.com/office/drawing/2014/main" id="{3B56A7A6-6666-20BF-3049-1838E4ABB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25">
            <a:extLst>
              <a:ext uri="{FF2B5EF4-FFF2-40B4-BE49-F238E27FC236}">
                <a16:creationId xmlns:a16="http://schemas.microsoft.com/office/drawing/2014/main" id="{A064FF3F-1613-61D7-D57D-1F2C77A7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38920" name="Object 1">
            <a:extLst>
              <a:ext uri="{FF2B5EF4-FFF2-40B4-BE49-F238E27FC236}">
                <a16:creationId xmlns:a16="http://schemas.microsoft.com/office/drawing/2014/main" id="{F524A6FC-0A7C-CB81-40F8-89D4D3C82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38920" name="Object 1">
                        <a:extLst>
                          <a:ext uri="{FF2B5EF4-FFF2-40B4-BE49-F238E27FC236}">
                            <a16:creationId xmlns:a16="http://schemas.microsoft.com/office/drawing/2014/main" id="{F524A6FC-0A7C-CB81-40F8-89D4D3C82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2">
            <a:extLst>
              <a:ext uri="{FF2B5EF4-FFF2-40B4-BE49-F238E27FC236}">
                <a16:creationId xmlns:a16="http://schemas.microsoft.com/office/drawing/2014/main" id="{18D6650A-A908-B391-40E1-17E4DF52C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298" y="3613547"/>
          <a:ext cx="31075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38921" name="Object 2">
                        <a:extLst>
                          <a:ext uri="{FF2B5EF4-FFF2-40B4-BE49-F238E27FC236}">
                            <a16:creationId xmlns:a16="http://schemas.microsoft.com/office/drawing/2014/main" id="{18D6650A-A908-B391-40E1-17E4DF52C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298" y="3613547"/>
                        <a:ext cx="31075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4">
            <a:extLst>
              <a:ext uri="{FF2B5EF4-FFF2-40B4-BE49-F238E27FC236}">
                <a16:creationId xmlns:a16="http://schemas.microsoft.com/office/drawing/2014/main" id="{D5DCF847-4D52-5281-5282-C6C77CAE9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200" imgH="914400" progId="Equation.3">
                  <p:embed/>
                </p:oleObj>
              </mc:Choice>
              <mc:Fallback>
                <p:oleObj name="Equation" r:id="rId9" imgW="330200" imgH="914400" progId="Equation.3">
                  <p:embed/>
                  <p:pic>
                    <p:nvPicPr>
                      <p:cNvPr id="38922" name="Object 4">
                        <a:extLst>
                          <a:ext uri="{FF2B5EF4-FFF2-40B4-BE49-F238E27FC236}">
                            <a16:creationId xmlns:a16="http://schemas.microsoft.com/office/drawing/2014/main" id="{D5DCF847-4D52-5281-5282-C6C77CAE9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EDA58C0-EEE5-A93C-6714-9AE60846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32656"/>
            <a:ext cx="7027862" cy="1216025"/>
          </a:xfrm>
        </p:spPr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FE6A0C0-DF1C-32D5-35BF-33E77C25C4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19D4F5E6-B466-4A2A-B16E-787802FA5335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884F6BA-3EC3-312D-6CEC-3271C39A8AB0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=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39941" name="Rectangle 10">
            <a:extLst>
              <a:ext uri="{FF2B5EF4-FFF2-40B4-BE49-F238E27FC236}">
                <a16:creationId xmlns:a16="http://schemas.microsoft.com/office/drawing/2014/main" id="{F941E924-C646-160F-D77A-8A201FEF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39942" name="Object 28">
            <a:extLst>
              <a:ext uri="{FF2B5EF4-FFF2-40B4-BE49-F238E27FC236}">
                <a16:creationId xmlns:a16="http://schemas.microsoft.com/office/drawing/2014/main" id="{472920C2-B112-648D-FCA0-858791B36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39942" name="Object 28">
                        <a:extLst>
                          <a:ext uri="{FF2B5EF4-FFF2-40B4-BE49-F238E27FC236}">
                            <a16:creationId xmlns:a16="http://schemas.microsoft.com/office/drawing/2014/main" id="{472920C2-B112-648D-FCA0-858791B36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25">
            <a:extLst>
              <a:ext uri="{FF2B5EF4-FFF2-40B4-BE49-F238E27FC236}">
                <a16:creationId xmlns:a16="http://schemas.microsoft.com/office/drawing/2014/main" id="{9C5F9B9D-8A4D-ADDD-373C-3ADD53CC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39944" name="Object 1">
            <a:extLst>
              <a:ext uri="{FF2B5EF4-FFF2-40B4-BE49-F238E27FC236}">
                <a16:creationId xmlns:a16="http://schemas.microsoft.com/office/drawing/2014/main" id="{AE8C6F28-627B-95B3-8004-DE7CB9B0F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39944" name="Object 1">
                        <a:extLst>
                          <a:ext uri="{FF2B5EF4-FFF2-40B4-BE49-F238E27FC236}">
                            <a16:creationId xmlns:a16="http://schemas.microsoft.com/office/drawing/2014/main" id="{AE8C6F28-627B-95B3-8004-DE7CB9B0F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2">
            <a:extLst>
              <a:ext uri="{FF2B5EF4-FFF2-40B4-BE49-F238E27FC236}">
                <a16:creationId xmlns:a16="http://schemas.microsoft.com/office/drawing/2014/main" id="{4DDA474E-8890-C84D-AD36-845DE60E4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298" y="3613547"/>
          <a:ext cx="31075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39945" name="Object 2">
                        <a:extLst>
                          <a:ext uri="{FF2B5EF4-FFF2-40B4-BE49-F238E27FC236}">
                            <a16:creationId xmlns:a16="http://schemas.microsoft.com/office/drawing/2014/main" id="{4DDA474E-8890-C84D-AD36-845DE60E4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298" y="3613547"/>
                        <a:ext cx="31075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3">
            <a:extLst>
              <a:ext uri="{FF2B5EF4-FFF2-40B4-BE49-F238E27FC236}">
                <a16:creationId xmlns:a16="http://schemas.microsoft.com/office/drawing/2014/main" id="{5DFF9552-9C12-16AC-E23D-D3E22F4A4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397" y="3192066"/>
          <a:ext cx="913209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914400" progId="Equation.3">
                  <p:embed/>
                </p:oleObj>
              </mc:Choice>
              <mc:Fallback>
                <p:oleObj name="Equation" r:id="rId9" imgW="711000" imgH="914400" progId="Equation.3">
                  <p:embed/>
                  <p:pic>
                    <p:nvPicPr>
                      <p:cNvPr id="39946" name="Object 3">
                        <a:extLst>
                          <a:ext uri="{FF2B5EF4-FFF2-40B4-BE49-F238E27FC236}">
                            <a16:creationId xmlns:a16="http://schemas.microsoft.com/office/drawing/2014/main" id="{5DFF9552-9C12-16AC-E23D-D3E22F4A4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397" y="3192066"/>
                        <a:ext cx="913209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4">
            <a:extLst>
              <a:ext uri="{FF2B5EF4-FFF2-40B4-BE49-F238E27FC236}">
                <a16:creationId xmlns:a16="http://schemas.microsoft.com/office/drawing/2014/main" id="{452BCA1A-1E76-7F8E-38C6-6F957DA22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200" imgH="914400" progId="Equation.3">
                  <p:embed/>
                </p:oleObj>
              </mc:Choice>
              <mc:Fallback>
                <p:oleObj name="Equation" r:id="rId11" imgW="330200" imgH="914400" progId="Equation.3">
                  <p:embed/>
                  <p:pic>
                    <p:nvPicPr>
                      <p:cNvPr id="39947" name="Object 4">
                        <a:extLst>
                          <a:ext uri="{FF2B5EF4-FFF2-40B4-BE49-F238E27FC236}">
                            <a16:creationId xmlns:a16="http://schemas.microsoft.com/office/drawing/2014/main" id="{452BCA1A-1E76-7F8E-38C6-6F957DA22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1615667" y="5031178"/>
            <a:ext cx="6084713" cy="918102"/>
          </a:xfrm>
          <a:prstGeom prst="rect">
            <a:avLst/>
          </a:prstGeom>
          <a:solidFill>
            <a:schemeClr val="bg1"/>
          </a:solidFill>
          <a:ln w="38100" cap="flat" cmpd="dbl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19636" y="2093962"/>
            <a:ext cx="6084713" cy="668964"/>
          </a:xfrm>
          <a:prstGeom prst="rect">
            <a:avLst/>
          </a:prstGeom>
          <a:solidFill>
            <a:schemeClr val="bg1"/>
          </a:solidFill>
          <a:ln w="38100" cap="flat" cmpd="dbl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2129612" y="2473103"/>
            <a:ext cx="800100" cy="8001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4280" rIns="0" bIns="34280" spcCol="0" rtlCol="0" anchor="ctr"/>
          <a:lstStyle/>
          <a:p>
            <a:pPr algn="ctr"/>
            <a:r>
              <a:rPr lang="nl-NL" sz="1050" b="1" dirty="0" err="1">
                <a:solidFill>
                  <a:srgbClr val="C00000"/>
                </a:solidFill>
              </a:rPr>
              <a:t>Motivation</a:t>
            </a:r>
            <a:endParaRPr lang="nl-NL" sz="1050" b="1" dirty="0">
              <a:solidFill>
                <a:srgbClr val="C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441672" y="2518622"/>
            <a:ext cx="753812" cy="75381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4280" rIns="0" bIns="34280" spcCol="0" rtlCol="0" anchor="ctr"/>
          <a:lstStyle/>
          <a:p>
            <a:pPr algn="ctr"/>
            <a:r>
              <a:rPr lang="nl-NL" sz="1050" b="1" dirty="0" err="1">
                <a:solidFill>
                  <a:srgbClr val="00B050"/>
                </a:solidFill>
              </a:rPr>
              <a:t>Satisfaction</a:t>
            </a:r>
            <a:endParaRPr lang="nl-NL" sz="1050" b="1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>
            <a:stCxn id="2" idx="0"/>
            <a:endCxn id="3" idx="0"/>
          </p:cNvCxnSpPr>
          <p:nvPr/>
        </p:nvCxnSpPr>
        <p:spPr>
          <a:xfrm rot="16200000" flipH="1">
            <a:off x="3651360" y="1351405"/>
            <a:ext cx="45519" cy="2288917"/>
          </a:xfrm>
          <a:prstGeom prst="curvedConnector3">
            <a:avLst>
              <a:gd name="adj1" fmla="val -376656"/>
            </a:avLst>
          </a:prstGeom>
          <a:ln w="3175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/>
          </p:cNvSpPr>
          <p:nvPr/>
        </p:nvSpPr>
        <p:spPr>
          <a:xfrm>
            <a:off x="1443812" y="4475198"/>
            <a:ext cx="487806" cy="457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LO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213306" y="4477041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CO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013406" y="4475198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HM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786962" y="4475198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FU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613606" y="4471511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87162" y="4477041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TE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458561" y="5391441"/>
            <a:ext cx="455357" cy="45535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LO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229164" y="5391441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CO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044011" y="5391441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HM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823832" y="5391441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FU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629096" y="5391441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AC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48155" y="5387754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SE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0"/>
            <a:endCxn id="5" idx="2"/>
          </p:cNvCxnSpPr>
          <p:nvPr/>
        </p:nvCxnSpPr>
        <p:spPr>
          <a:xfrm flipV="1">
            <a:off x="1686241" y="4932398"/>
            <a:ext cx="1475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64952" y="4928711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71505" y="4936085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51325" y="4936085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56777" y="4924102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68194" y="4924102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4"/>
          </p:cNvCxnSpPr>
          <p:nvPr/>
        </p:nvCxnSpPr>
        <p:spPr>
          <a:xfrm flipH="1">
            <a:off x="1681818" y="3273204"/>
            <a:ext cx="847844" cy="12086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4"/>
            <a:endCxn id="6" idx="0"/>
          </p:cNvCxnSpPr>
          <p:nvPr/>
        </p:nvCxnSpPr>
        <p:spPr>
          <a:xfrm flipH="1">
            <a:off x="2457209" y="3273203"/>
            <a:ext cx="72453" cy="120383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4"/>
            <a:endCxn id="7" idx="0"/>
          </p:cNvCxnSpPr>
          <p:nvPr/>
        </p:nvCxnSpPr>
        <p:spPr>
          <a:xfrm>
            <a:off x="2529662" y="3273203"/>
            <a:ext cx="727647" cy="120199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4"/>
            <a:endCxn id="8" idx="0"/>
          </p:cNvCxnSpPr>
          <p:nvPr/>
        </p:nvCxnSpPr>
        <p:spPr>
          <a:xfrm flipH="1">
            <a:off x="4030866" y="3272433"/>
            <a:ext cx="787714" cy="1202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0"/>
          </p:cNvCxnSpPr>
          <p:nvPr/>
        </p:nvCxnSpPr>
        <p:spPr>
          <a:xfrm>
            <a:off x="4818580" y="3272433"/>
            <a:ext cx="38930" cy="119907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4"/>
            <a:endCxn id="10" idx="0"/>
          </p:cNvCxnSpPr>
          <p:nvPr/>
        </p:nvCxnSpPr>
        <p:spPr>
          <a:xfrm>
            <a:off x="4818580" y="3272433"/>
            <a:ext cx="812486" cy="120460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5418501" y="5395128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TE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645995" y="4936085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/>
          </p:cNvSpPr>
          <p:nvPr/>
        </p:nvSpPr>
        <p:spPr>
          <a:xfrm>
            <a:off x="6106854" y="4471511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7503506" y="4477041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SK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535955" y="5387754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SK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763449" y="4924102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6690750" y="2496247"/>
            <a:ext cx="753812" cy="75381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4280" spcCol="0" rtlCol="0" anchor="ctr"/>
          <a:lstStyle/>
          <a:p>
            <a:pPr algn="ctr"/>
            <a:r>
              <a:rPr lang="nl-NL" sz="1050" b="1" dirty="0" err="1">
                <a:solidFill>
                  <a:schemeClr val="accent1"/>
                </a:solidFill>
              </a:rPr>
              <a:t>Self</a:t>
            </a:r>
            <a:r>
              <a:rPr lang="nl-NL" sz="1050" b="1" dirty="0">
                <a:solidFill>
                  <a:schemeClr val="accent1"/>
                </a:solidFill>
              </a:rPr>
              <a:t>-</a:t>
            </a:r>
          </a:p>
          <a:p>
            <a:pPr algn="ctr"/>
            <a:r>
              <a:rPr lang="nl-NL" sz="1050" b="1" dirty="0" err="1">
                <a:solidFill>
                  <a:schemeClr val="accent1"/>
                </a:solidFill>
              </a:rPr>
              <a:t>Confidence</a:t>
            </a:r>
            <a:endParaRPr lang="nl-NL" sz="105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1" idx="0"/>
          </p:cNvCxnSpPr>
          <p:nvPr/>
        </p:nvCxnSpPr>
        <p:spPr>
          <a:xfrm flipH="1">
            <a:off x="6350758" y="3250060"/>
            <a:ext cx="716899" cy="122145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4"/>
            <a:endCxn id="32" idx="0"/>
          </p:cNvCxnSpPr>
          <p:nvPr/>
        </p:nvCxnSpPr>
        <p:spPr>
          <a:xfrm>
            <a:off x="7067657" y="3250060"/>
            <a:ext cx="679753" cy="122698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" idx="0"/>
            <a:endCxn id="35" idx="0"/>
          </p:cNvCxnSpPr>
          <p:nvPr/>
        </p:nvCxnSpPr>
        <p:spPr>
          <a:xfrm rot="5400000" flipH="1" flipV="1">
            <a:off x="5931931" y="1382896"/>
            <a:ext cx="22375" cy="2249078"/>
          </a:xfrm>
          <a:prstGeom prst="curvedConnector3">
            <a:avLst>
              <a:gd name="adj1" fmla="val 866266"/>
            </a:avLst>
          </a:prstGeom>
          <a:ln w="31750" cap="sq">
            <a:solidFill>
              <a:schemeClr val="tx1"/>
            </a:solidFill>
            <a:round/>
            <a:headEnd type="triangle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" idx="0"/>
            <a:endCxn id="35" idx="0"/>
          </p:cNvCxnSpPr>
          <p:nvPr/>
        </p:nvCxnSpPr>
        <p:spPr>
          <a:xfrm rot="16200000" flipH="1">
            <a:off x="4787087" y="215678"/>
            <a:ext cx="23144" cy="4537994"/>
          </a:xfrm>
          <a:prstGeom prst="curvedConnector3">
            <a:avLst>
              <a:gd name="adj1" fmla="val -1977381"/>
            </a:avLst>
          </a:prstGeom>
          <a:ln w="31750" cap="sq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/>
          </p:cNvSpPr>
          <p:nvPr/>
        </p:nvSpPr>
        <p:spPr>
          <a:xfrm>
            <a:off x="6832112" y="4478885"/>
            <a:ext cx="487806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0" tIns="34280" rIns="68560" bIns="34280" spcCol="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SF </a:t>
            </a: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864561" y="5389598"/>
            <a:ext cx="455357" cy="4553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80" spcCol="0" rtlCol="0" anchor="ctr"/>
          <a:lstStyle/>
          <a:p>
            <a:pPr algn="ctr"/>
            <a:r>
              <a:rPr lang="el-GR" sz="1725" b="1" i="1" dirty="0">
                <a:solidFill>
                  <a:schemeClr val="tx1"/>
                </a:solidFill>
              </a:rPr>
              <a:t>ε</a:t>
            </a:r>
            <a:r>
              <a:rPr lang="nl-NL" sz="1725" b="1" baseline="-25000" dirty="0">
                <a:solidFill>
                  <a:schemeClr val="tx1"/>
                </a:solidFill>
              </a:rPr>
              <a:t>SF</a:t>
            </a:r>
            <a:endParaRPr lang="en-US" sz="1725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092055" y="4925945"/>
            <a:ext cx="188" cy="459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4"/>
            <a:endCxn id="40" idx="0"/>
          </p:cNvCxnSpPr>
          <p:nvPr/>
        </p:nvCxnSpPr>
        <p:spPr>
          <a:xfrm>
            <a:off x="7067657" y="3250060"/>
            <a:ext cx="8359" cy="122882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C34C9E07-4149-C211-C4B7-C85B6CE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32656"/>
            <a:ext cx="7027862" cy="1216025"/>
          </a:xfrm>
        </p:spPr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999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CA7A903-05D9-D4AB-86A8-CF181864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68A46CC7-F0F8-9689-3C3B-600B71471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389C3D5-AA62-4769-9EFE-FC90F4EC5F38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71269B3-0B6F-3915-97EA-D4184BF0C385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=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 err="1"/>
              <a:t>What</a:t>
            </a:r>
            <a:r>
              <a:rPr lang="nl-NL" altLang="en-US" sz="1950" b="1" dirty="0"/>
              <a:t> </a:t>
            </a:r>
            <a:r>
              <a:rPr lang="nl-NL" altLang="en-US" sz="1950" b="1" dirty="0" err="1"/>
              <a:t>about</a:t>
            </a:r>
            <a:r>
              <a:rPr lang="nl-NL" altLang="en-US" sz="1950" b="1" dirty="0"/>
              <a:t> </a:t>
            </a:r>
            <a:r>
              <a:rPr lang="nl-NL" altLang="en-US" sz="1950" b="1" dirty="0" err="1"/>
              <a:t>identification</a:t>
            </a:r>
            <a:r>
              <a:rPr lang="nl-NL" altLang="en-US" sz="1950" b="1" dirty="0"/>
              <a:t>?</a:t>
            </a:r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40965" name="Rectangle 10">
            <a:extLst>
              <a:ext uri="{FF2B5EF4-FFF2-40B4-BE49-F238E27FC236}">
                <a16:creationId xmlns:a16="http://schemas.microsoft.com/office/drawing/2014/main" id="{AF216015-AD7B-DB6E-6D51-CCD397209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0966" name="Object 28">
            <a:extLst>
              <a:ext uri="{FF2B5EF4-FFF2-40B4-BE49-F238E27FC236}">
                <a16:creationId xmlns:a16="http://schemas.microsoft.com/office/drawing/2014/main" id="{A13CF7D1-9983-E472-08F0-1018ED683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40966" name="Object 28">
                        <a:extLst>
                          <a:ext uri="{FF2B5EF4-FFF2-40B4-BE49-F238E27FC236}">
                            <a16:creationId xmlns:a16="http://schemas.microsoft.com/office/drawing/2014/main" id="{A13CF7D1-9983-E472-08F0-1018ED683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25">
            <a:extLst>
              <a:ext uri="{FF2B5EF4-FFF2-40B4-BE49-F238E27FC236}">
                <a16:creationId xmlns:a16="http://schemas.microsoft.com/office/drawing/2014/main" id="{FF79A5B8-D25B-BA2B-074B-69818FD2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0968" name="Object 1">
            <a:extLst>
              <a:ext uri="{FF2B5EF4-FFF2-40B4-BE49-F238E27FC236}">
                <a16:creationId xmlns:a16="http://schemas.microsoft.com/office/drawing/2014/main" id="{D4F11646-9706-ED39-DA93-029E6BED6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40968" name="Object 1">
                        <a:extLst>
                          <a:ext uri="{FF2B5EF4-FFF2-40B4-BE49-F238E27FC236}">
                            <a16:creationId xmlns:a16="http://schemas.microsoft.com/office/drawing/2014/main" id="{D4F11646-9706-ED39-DA93-029E6BED6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2">
            <a:extLst>
              <a:ext uri="{FF2B5EF4-FFF2-40B4-BE49-F238E27FC236}">
                <a16:creationId xmlns:a16="http://schemas.microsoft.com/office/drawing/2014/main" id="{7D2CCC5E-A100-5349-E5A6-8A417AE97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298" y="3613547"/>
          <a:ext cx="31075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40969" name="Object 2">
                        <a:extLst>
                          <a:ext uri="{FF2B5EF4-FFF2-40B4-BE49-F238E27FC236}">
                            <a16:creationId xmlns:a16="http://schemas.microsoft.com/office/drawing/2014/main" id="{7D2CCC5E-A100-5349-E5A6-8A417AE97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298" y="3613547"/>
                        <a:ext cx="31075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3">
            <a:extLst>
              <a:ext uri="{FF2B5EF4-FFF2-40B4-BE49-F238E27FC236}">
                <a16:creationId xmlns:a16="http://schemas.microsoft.com/office/drawing/2014/main" id="{88537492-B9E0-1AD3-3AD3-D4FAB7868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397" y="3192066"/>
          <a:ext cx="913209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914400" progId="Equation.3">
                  <p:embed/>
                </p:oleObj>
              </mc:Choice>
              <mc:Fallback>
                <p:oleObj name="Equation" r:id="rId9" imgW="711000" imgH="914400" progId="Equation.3">
                  <p:embed/>
                  <p:pic>
                    <p:nvPicPr>
                      <p:cNvPr id="40970" name="Object 3">
                        <a:extLst>
                          <a:ext uri="{FF2B5EF4-FFF2-40B4-BE49-F238E27FC236}">
                            <a16:creationId xmlns:a16="http://schemas.microsoft.com/office/drawing/2014/main" id="{88537492-B9E0-1AD3-3AD3-D4FAB7868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397" y="3192066"/>
                        <a:ext cx="913209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4">
            <a:extLst>
              <a:ext uri="{FF2B5EF4-FFF2-40B4-BE49-F238E27FC236}">
                <a16:creationId xmlns:a16="http://schemas.microsoft.com/office/drawing/2014/main" id="{79B13AC3-416C-2917-54ED-F9477D5D6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200" imgH="914400" progId="Equation.3">
                  <p:embed/>
                </p:oleObj>
              </mc:Choice>
              <mc:Fallback>
                <p:oleObj name="Equation" r:id="rId11" imgW="330200" imgH="914400" progId="Equation.3">
                  <p:embed/>
                  <p:pic>
                    <p:nvPicPr>
                      <p:cNvPr id="40971" name="Object 4">
                        <a:extLst>
                          <a:ext uri="{FF2B5EF4-FFF2-40B4-BE49-F238E27FC236}">
                            <a16:creationId xmlns:a16="http://schemas.microsoft.com/office/drawing/2014/main" id="{79B13AC3-416C-2917-54ED-F9477D5D6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9FBDA85-069E-87FC-0F8B-C247792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4EE6D472-6954-3C48-D689-636EEAEA4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59C05817-BE28-4F68-A290-59BDCCECB943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274FE50-A551-2152-785B-F605648D5C1F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=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41989" name="Rectangle 10">
            <a:extLst>
              <a:ext uri="{FF2B5EF4-FFF2-40B4-BE49-F238E27FC236}">
                <a16:creationId xmlns:a16="http://schemas.microsoft.com/office/drawing/2014/main" id="{93A50FAC-E4C2-A448-DC4E-00DA9F10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1990" name="Object 28">
            <a:extLst>
              <a:ext uri="{FF2B5EF4-FFF2-40B4-BE49-F238E27FC236}">
                <a16:creationId xmlns:a16="http://schemas.microsoft.com/office/drawing/2014/main" id="{AD5E81DC-6116-5B02-7AF2-81D18B7AB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41990" name="Object 28">
                        <a:extLst>
                          <a:ext uri="{FF2B5EF4-FFF2-40B4-BE49-F238E27FC236}">
                            <a16:creationId xmlns:a16="http://schemas.microsoft.com/office/drawing/2014/main" id="{AD5E81DC-6116-5B02-7AF2-81D18B7AB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25">
            <a:extLst>
              <a:ext uri="{FF2B5EF4-FFF2-40B4-BE49-F238E27FC236}">
                <a16:creationId xmlns:a16="http://schemas.microsoft.com/office/drawing/2014/main" id="{A1E23A4E-F68C-CFEA-AD50-1E2BA847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1992" name="Object 1">
            <a:extLst>
              <a:ext uri="{FF2B5EF4-FFF2-40B4-BE49-F238E27FC236}">
                <a16:creationId xmlns:a16="http://schemas.microsoft.com/office/drawing/2014/main" id="{ACC459F1-9854-7371-DBB0-10D2EEE5A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41992" name="Object 1">
                        <a:extLst>
                          <a:ext uri="{FF2B5EF4-FFF2-40B4-BE49-F238E27FC236}">
                            <a16:creationId xmlns:a16="http://schemas.microsoft.com/office/drawing/2014/main" id="{ACC459F1-9854-7371-DBB0-10D2EEE5A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2">
            <a:extLst>
              <a:ext uri="{FF2B5EF4-FFF2-40B4-BE49-F238E27FC236}">
                <a16:creationId xmlns:a16="http://schemas.microsoft.com/office/drawing/2014/main" id="{F759675C-D00F-9F4C-1288-733C48482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298" y="3613547"/>
          <a:ext cx="31075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41993" name="Object 2">
                        <a:extLst>
                          <a:ext uri="{FF2B5EF4-FFF2-40B4-BE49-F238E27FC236}">
                            <a16:creationId xmlns:a16="http://schemas.microsoft.com/office/drawing/2014/main" id="{F759675C-D00F-9F4C-1288-733C48482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298" y="3613547"/>
                        <a:ext cx="31075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3">
            <a:extLst>
              <a:ext uri="{FF2B5EF4-FFF2-40B4-BE49-F238E27FC236}">
                <a16:creationId xmlns:a16="http://schemas.microsoft.com/office/drawing/2014/main" id="{21162014-4F4E-FB82-C572-B074C3513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397" y="3192066"/>
          <a:ext cx="913209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914400" progId="Equation.3">
                  <p:embed/>
                </p:oleObj>
              </mc:Choice>
              <mc:Fallback>
                <p:oleObj name="Equation" r:id="rId9" imgW="711000" imgH="914400" progId="Equation.3">
                  <p:embed/>
                  <p:pic>
                    <p:nvPicPr>
                      <p:cNvPr id="41994" name="Object 3">
                        <a:extLst>
                          <a:ext uri="{FF2B5EF4-FFF2-40B4-BE49-F238E27FC236}">
                            <a16:creationId xmlns:a16="http://schemas.microsoft.com/office/drawing/2014/main" id="{21162014-4F4E-FB82-C572-B074C3513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397" y="3192066"/>
                        <a:ext cx="913209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4">
            <a:extLst>
              <a:ext uri="{FF2B5EF4-FFF2-40B4-BE49-F238E27FC236}">
                <a16:creationId xmlns:a16="http://schemas.microsoft.com/office/drawing/2014/main" id="{FBAAEC47-FA52-5F5C-CD51-F46867CDB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200" imgH="914400" progId="Equation.3">
                  <p:embed/>
                </p:oleObj>
              </mc:Choice>
              <mc:Fallback>
                <p:oleObj name="Equation" r:id="rId11" imgW="330200" imgH="914400" progId="Equation.3">
                  <p:embed/>
                  <p:pic>
                    <p:nvPicPr>
                      <p:cNvPr id="41995" name="Object 4">
                        <a:extLst>
                          <a:ext uri="{FF2B5EF4-FFF2-40B4-BE49-F238E27FC236}">
                            <a16:creationId xmlns:a16="http://schemas.microsoft.com/office/drawing/2014/main" id="{FBAAEC47-FA52-5F5C-CD51-F46867CDB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Box 5">
            <a:extLst>
              <a:ext uri="{FF2B5EF4-FFF2-40B4-BE49-F238E27FC236}">
                <a16:creationId xmlns:a16="http://schemas.microsoft.com/office/drawing/2014/main" id="{2D3254D1-DF86-58A0-9643-45650D94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235" y="4626770"/>
            <a:ext cx="12418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observed information</a:t>
            </a:r>
            <a:endParaRPr lang="en-US" altLang="nl-NL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48BB1-A3EC-8F49-EF61-20D09BC49F62}"/>
              </a:ext>
            </a:extLst>
          </p:cNvPr>
          <p:cNvCxnSpPr/>
          <p:nvPr/>
        </p:nvCxnSpPr>
        <p:spPr>
          <a:xfrm flipV="1">
            <a:off x="1871663" y="4325542"/>
            <a:ext cx="0" cy="3012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8" name="TextBox 16">
            <a:extLst>
              <a:ext uri="{FF2B5EF4-FFF2-40B4-BE49-F238E27FC236}">
                <a16:creationId xmlns:a16="http://schemas.microsoft.com/office/drawing/2014/main" id="{223D3A5B-627A-7267-93CA-CE0058B5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606" y="4991101"/>
            <a:ext cx="12430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Parameters</a:t>
            </a:r>
            <a:endParaRPr lang="en-US" altLang="nl-NL" sz="135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F90E20-BF36-B50C-5337-28B6E4AD49E0}"/>
              </a:ext>
            </a:extLst>
          </p:cNvPr>
          <p:cNvCxnSpPr/>
          <p:nvPr/>
        </p:nvCxnSpPr>
        <p:spPr>
          <a:xfrm flipH="1" flipV="1">
            <a:off x="2951561" y="4476750"/>
            <a:ext cx="1134665" cy="514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F532B8-A5AF-9D99-2B11-0827C631E29A}"/>
              </a:ext>
            </a:extLst>
          </p:cNvPr>
          <p:cNvCxnSpPr/>
          <p:nvPr/>
        </p:nvCxnSpPr>
        <p:spPr>
          <a:xfrm flipV="1">
            <a:off x="4086226" y="3969545"/>
            <a:ext cx="341710" cy="10036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0B32641-C210-A417-2637-A56B1A70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83673D17-5914-386E-290C-47F30B300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F619F6A-62B1-4B72-963D-0C4C73534361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3300410-1BAE-B11E-0DDB-6EA53F547FE1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=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43013" name="Rectangle 10">
            <a:extLst>
              <a:ext uri="{FF2B5EF4-FFF2-40B4-BE49-F238E27FC236}">
                <a16:creationId xmlns:a16="http://schemas.microsoft.com/office/drawing/2014/main" id="{719169B5-437B-F051-E99D-7B5E0836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3014" name="Object 28">
            <a:extLst>
              <a:ext uri="{FF2B5EF4-FFF2-40B4-BE49-F238E27FC236}">
                <a16:creationId xmlns:a16="http://schemas.microsoft.com/office/drawing/2014/main" id="{4B61FF54-AF6D-1196-CD3F-6F2185FCB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43014" name="Object 28">
                        <a:extLst>
                          <a:ext uri="{FF2B5EF4-FFF2-40B4-BE49-F238E27FC236}">
                            <a16:creationId xmlns:a16="http://schemas.microsoft.com/office/drawing/2014/main" id="{4B61FF54-AF6D-1196-CD3F-6F2185FCB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25">
            <a:extLst>
              <a:ext uri="{FF2B5EF4-FFF2-40B4-BE49-F238E27FC236}">
                <a16:creationId xmlns:a16="http://schemas.microsoft.com/office/drawing/2014/main" id="{4F973451-3857-46A3-2EDE-F093F302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3016" name="Object 1">
            <a:extLst>
              <a:ext uri="{FF2B5EF4-FFF2-40B4-BE49-F238E27FC236}">
                <a16:creationId xmlns:a16="http://schemas.microsoft.com/office/drawing/2014/main" id="{432826C9-6D1A-DC17-E355-FE1E0CD97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43016" name="Object 1">
                        <a:extLst>
                          <a:ext uri="{FF2B5EF4-FFF2-40B4-BE49-F238E27FC236}">
                            <a16:creationId xmlns:a16="http://schemas.microsoft.com/office/drawing/2014/main" id="{432826C9-6D1A-DC17-E355-FE1E0CD9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2">
            <a:extLst>
              <a:ext uri="{FF2B5EF4-FFF2-40B4-BE49-F238E27FC236}">
                <a16:creationId xmlns:a16="http://schemas.microsoft.com/office/drawing/2014/main" id="{C681CEA0-3FA8-F246-7C05-F4B3D2078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298" y="3613547"/>
          <a:ext cx="31075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43017" name="Object 2">
                        <a:extLst>
                          <a:ext uri="{FF2B5EF4-FFF2-40B4-BE49-F238E27FC236}">
                            <a16:creationId xmlns:a16="http://schemas.microsoft.com/office/drawing/2014/main" id="{C681CEA0-3FA8-F246-7C05-F4B3D2078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298" y="3613547"/>
                        <a:ext cx="31075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3">
            <a:extLst>
              <a:ext uri="{FF2B5EF4-FFF2-40B4-BE49-F238E27FC236}">
                <a16:creationId xmlns:a16="http://schemas.microsoft.com/office/drawing/2014/main" id="{CEE2380F-31A7-83F3-8D30-2F33D16EB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397" y="3192066"/>
          <a:ext cx="913209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914400" progId="Equation.3">
                  <p:embed/>
                </p:oleObj>
              </mc:Choice>
              <mc:Fallback>
                <p:oleObj name="Equation" r:id="rId9" imgW="711000" imgH="914400" progId="Equation.3">
                  <p:embed/>
                  <p:pic>
                    <p:nvPicPr>
                      <p:cNvPr id="43018" name="Object 3">
                        <a:extLst>
                          <a:ext uri="{FF2B5EF4-FFF2-40B4-BE49-F238E27FC236}">
                            <a16:creationId xmlns:a16="http://schemas.microsoft.com/office/drawing/2014/main" id="{CEE2380F-31A7-83F3-8D30-2F33D16EB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397" y="3192066"/>
                        <a:ext cx="913209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4">
            <a:extLst>
              <a:ext uri="{FF2B5EF4-FFF2-40B4-BE49-F238E27FC236}">
                <a16:creationId xmlns:a16="http://schemas.microsoft.com/office/drawing/2014/main" id="{6276D7C1-478D-151C-FFFE-810583872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200" imgH="914400" progId="Equation.3">
                  <p:embed/>
                </p:oleObj>
              </mc:Choice>
              <mc:Fallback>
                <p:oleObj name="Equation" r:id="rId11" imgW="330200" imgH="914400" progId="Equation.3">
                  <p:embed/>
                  <p:pic>
                    <p:nvPicPr>
                      <p:cNvPr id="43019" name="Object 4">
                        <a:extLst>
                          <a:ext uri="{FF2B5EF4-FFF2-40B4-BE49-F238E27FC236}">
                            <a16:creationId xmlns:a16="http://schemas.microsoft.com/office/drawing/2014/main" id="{6276D7C1-478D-151C-FFFE-810583872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Box 5">
            <a:extLst>
              <a:ext uri="{FF2B5EF4-FFF2-40B4-BE49-F238E27FC236}">
                <a16:creationId xmlns:a16="http://schemas.microsoft.com/office/drawing/2014/main" id="{B639EABD-621C-280F-2477-2C09F09F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235" y="4626770"/>
            <a:ext cx="12418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observed information</a:t>
            </a:r>
            <a:endParaRPr lang="en-US" altLang="nl-NL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064E6-B79E-2A38-34ED-53F658A44D67}"/>
              </a:ext>
            </a:extLst>
          </p:cNvPr>
          <p:cNvCxnSpPr/>
          <p:nvPr/>
        </p:nvCxnSpPr>
        <p:spPr>
          <a:xfrm flipV="1">
            <a:off x="1871663" y="4325542"/>
            <a:ext cx="0" cy="3012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2" name="TextBox 16">
            <a:extLst>
              <a:ext uri="{FF2B5EF4-FFF2-40B4-BE49-F238E27FC236}">
                <a16:creationId xmlns:a16="http://schemas.microsoft.com/office/drawing/2014/main" id="{F8A79DC7-8BCE-D67B-A294-6AE16A92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606" y="4991101"/>
            <a:ext cx="12430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Parameters</a:t>
            </a:r>
            <a:endParaRPr lang="en-US" altLang="nl-NL" sz="135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1E870F-3A79-EF7E-0C4A-968B4110A8EF}"/>
              </a:ext>
            </a:extLst>
          </p:cNvPr>
          <p:cNvCxnSpPr/>
          <p:nvPr/>
        </p:nvCxnSpPr>
        <p:spPr>
          <a:xfrm flipH="1" flipV="1">
            <a:off x="2951561" y="4476750"/>
            <a:ext cx="1134665" cy="514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5B9AF2-E634-DAAA-B62C-0F0F8CED4121}"/>
              </a:ext>
            </a:extLst>
          </p:cNvPr>
          <p:cNvCxnSpPr/>
          <p:nvPr/>
        </p:nvCxnSpPr>
        <p:spPr>
          <a:xfrm flipV="1">
            <a:off x="4086226" y="3969545"/>
            <a:ext cx="341710" cy="10036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5" name="TextBox 6">
            <a:extLst>
              <a:ext uri="{FF2B5EF4-FFF2-40B4-BE49-F238E27FC236}">
                <a16:creationId xmlns:a16="http://schemas.microsoft.com/office/drawing/2014/main" id="{0EF7B2AB-A11E-8945-9399-22971A756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319712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4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  <p:sp>
        <p:nvSpPr>
          <p:cNvPr id="43026" name="TextBox 18">
            <a:extLst>
              <a:ext uri="{FF2B5EF4-FFF2-40B4-BE49-F238E27FC236}">
                <a16:creationId xmlns:a16="http://schemas.microsoft.com/office/drawing/2014/main" id="{8402BE83-7819-DBB0-E06D-54ADD8D3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44" y="5049442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5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6A8BE3-F26B-E496-1DC1-98AC7FB87D02}"/>
              </a:ext>
            </a:extLst>
          </p:cNvPr>
          <p:cNvSpPr/>
          <p:nvPr/>
        </p:nvSpPr>
        <p:spPr>
          <a:xfrm>
            <a:off x="1709737" y="5294711"/>
            <a:ext cx="404813" cy="36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E49111-1AD5-16C2-C9FC-370A521B9517}"/>
              </a:ext>
            </a:extLst>
          </p:cNvPr>
          <p:cNvSpPr/>
          <p:nvPr/>
        </p:nvSpPr>
        <p:spPr>
          <a:xfrm>
            <a:off x="4650581" y="5006580"/>
            <a:ext cx="404813" cy="36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C9D83B3-E080-8944-C7E7-7C41006E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Topics of </a:t>
            </a:r>
            <a:r>
              <a:rPr lang="nl-NL" altLang="en-US" dirty="0" err="1"/>
              <a:t>today</a:t>
            </a:r>
            <a:endParaRPr lang="en-US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810CE3A-500B-DB26-2C4B-52FF858B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40517"/>
            <a:ext cx="5543550" cy="2514600"/>
          </a:xfrm>
        </p:spPr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structures</a:t>
            </a:r>
            <a:endParaRPr lang="nl-NL" altLang="en-US" dirty="0"/>
          </a:p>
          <a:p>
            <a:pPr lvl="1"/>
            <a:r>
              <a:rPr lang="nl-NL" altLang="en-US" dirty="0" err="1"/>
              <a:t>Not</a:t>
            </a:r>
            <a:r>
              <a:rPr lang="nl-NL" altLang="en-US" dirty="0"/>
              <a:t> </a:t>
            </a:r>
            <a:r>
              <a:rPr lang="nl-NL" altLang="en-US" dirty="0" err="1"/>
              <a:t>only</a:t>
            </a:r>
            <a:r>
              <a:rPr lang="nl-NL" altLang="en-US" dirty="0"/>
              <a:t> </a:t>
            </a:r>
            <a:r>
              <a:rPr lang="nl-NL" altLang="en-US" dirty="0" err="1"/>
              <a:t>covariances</a:t>
            </a:r>
            <a:r>
              <a:rPr lang="nl-NL" altLang="en-US" dirty="0"/>
              <a:t>!</a:t>
            </a:r>
          </a:p>
          <a:p>
            <a:pPr lvl="1"/>
            <a:r>
              <a:rPr lang="nl-NL" altLang="en-US" dirty="0" err="1"/>
              <a:t>When</a:t>
            </a:r>
            <a:r>
              <a:rPr lang="nl-NL" altLang="en-US" dirty="0"/>
              <a:t> do we </a:t>
            </a:r>
            <a:r>
              <a:rPr lang="nl-NL" altLang="en-US" dirty="0" err="1"/>
              <a:t>compare</a:t>
            </a:r>
            <a:r>
              <a:rPr lang="nl-NL" altLang="en-US" dirty="0"/>
              <a:t> means?</a:t>
            </a:r>
          </a:p>
          <a:p>
            <a:pPr lvl="1"/>
            <a:endParaRPr lang="nl-NL" altLang="en-US" dirty="0"/>
          </a:p>
          <a:p>
            <a:r>
              <a:rPr lang="nl-NL" altLang="en-US" dirty="0" err="1"/>
              <a:t>Multigroup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pPr lvl="1"/>
            <a:r>
              <a:rPr lang="nl-NL" altLang="en-US" dirty="0" err="1"/>
              <a:t>Measurement</a:t>
            </a:r>
            <a:r>
              <a:rPr lang="nl-NL" altLang="en-US" dirty="0"/>
              <a:t> </a:t>
            </a:r>
            <a:r>
              <a:rPr lang="nl-NL" altLang="en-US" dirty="0" err="1"/>
              <a:t>invariance</a:t>
            </a:r>
            <a:endParaRPr lang="nl-NL" altLang="en-US" dirty="0"/>
          </a:p>
          <a:p>
            <a:endParaRPr lang="nl-NL" altLang="en-US" dirty="0"/>
          </a:p>
          <a:p>
            <a:endParaRPr lang="nl-NL" altLang="en-US" dirty="0"/>
          </a:p>
          <a:p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B3E8F840-F470-AF06-5F7D-855A3247A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9340E9A4-44CE-42E0-BDB5-F99CD940331F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75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CF36710-FFF3-8E7B-54B9-F0F64505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11AEF351-F8FB-75BE-14E7-7F3EA135E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B299B473-B9B9-4EE5-A1A4-011A7AE4965C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BDA66-BAC5-6848-F8BD-8F8224C222BB}"/>
              </a:ext>
            </a:extLst>
          </p:cNvPr>
          <p:cNvSpPr>
            <a:spLocks noChangeAspect="1"/>
          </p:cNvSpPr>
          <p:nvPr/>
        </p:nvSpPr>
        <p:spPr>
          <a:xfrm>
            <a:off x="473392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4AB35B-2AD6-D626-BF79-71679953EF8B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500658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CBD856-AE77-23EF-25BD-6482F30C67F1}"/>
              </a:ext>
            </a:extLst>
          </p:cNvPr>
          <p:cNvSpPr>
            <a:spLocks noChangeAspect="1"/>
          </p:cNvSpPr>
          <p:nvPr/>
        </p:nvSpPr>
        <p:spPr>
          <a:xfrm>
            <a:off x="586025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8047FC-BB7B-3D3C-1C72-F4C4D53DF7B8}"/>
              </a:ext>
            </a:extLst>
          </p:cNvPr>
          <p:cNvSpPr>
            <a:spLocks noChangeAspect="1"/>
          </p:cNvSpPr>
          <p:nvPr/>
        </p:nvSpPr>
        <p:spPr>
          <a:xfrm>
            <a:off x="479226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8C0AB-0094-BECC-E6C1-7210B91ACABE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500657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666AB-4017-39EE-BEFB-2B3C2B48491E}"/>
              </a:ext>
            </a:extLst>
          </p:cNvPr>
          <p:cNvSpPr>
            <a:spLocks noChangeAspect="1"/>
          </p:cNvSpPr>
          <p:nvPr/>
        </p:nvSpPr>
        <p:spPr>
          <a:xfrm>
            <a:off x="553640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121AB-B7B4-F2D1-B29A-D2343F6DCA1B}"/>
              </a:ext>
            </a:extLst>
          </p:cNvPr>
          <p:cNvSpPr>
            <a:spLocks noChangeAspect="1"/>
          </p:cNvSpPr>
          <p:nvPr/>
        </p:nvSpPr>
        <p:spPr>
          <a:xfrm>
            <a:off x="559474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DAFDCA-A7FC-E666-E3AB-7B9F4C48374B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81025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B136D-9CC1-043E-BF50-3FD0D4B1E8DB}"/>
              </a:ext>
            </a:extLst>
          </p:cNvPr>
          <p:cNvSpPr>
            <a:spLocks noChangeAspect="1"/>
          </p:cNvSpPr>
          <p:nvPr/>
        </p:nvSpPr>
        <p:spPr>
          <a:xfrm>
            <a:off x="634603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E44083-45A2-ECB5-2517-D0A99ACDFDAF}"/>
              </a:ext>
            </a:extLst>
          </p:cNvPr>
          <p:cNvSpPr>
            <a:spLocks noChangeAspect="1"/>
          </p:cNvSpPr>
          <p:nvPr/>
        </p:nvSpPr>
        <p:spPr>
          <a:xfrm>
            <a:off x="640437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0C061-1128-E56F-F8A5-85C39AAC71F8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61987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75951-65E7-93F8-BA56-913913E27376}"/>
              </a:ext>
            </a:extLst>
          </p:cNvPr>
          <p:cNvSpPr>
            <a:spLocks noChangeAspect="1"/>
          </p:cNvSpPr>
          <p:nvPr/>
        </p:nvSpPr>
        <p:spPr>
          <a:xfrm>
            <a:off x="715684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471575-6CE8-0446-7CDB-BF062FCF0C02}"/>
              </a:ext>
            </a:extLst>
          </p:cNvPr>
          <p:cNvSpPr>
            <a:spLocks noChangeAspect="1"/>
          </p:cNvSpPr>
          <p:nvPr/>
        </p:nvSpPr>
        <p:spPr>
          <a:xfrm>
            <a:off x="721518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123B7-B584-FCC0-94F5-BE9AB94AEEB4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42950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FC17F-F07D-188C-ADE7-7A778563FDA1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80906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C56F11-9478-C743-16C9-8EF0D462687B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621744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653D0E-4FD4-6F06-52BE-578A68822632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621744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3" name="Content Placeholder 2">
            <a:extLst>
              <a:ext uri="{FF2B5EF4-FFF2-40B4-BE49-F238E27FC236}">
                <a16:creationId xmlns:a16="http://schemas.microsoft.com/office/drawing/2014/main" id="{CBF7EFAF-BC26-0746-7BC9-54A08A34A425}"/>
              </a:ext>
            </a:extLst>
          </p:cNvPr>
          <p:cNvSpPr txBox="1">
            <a:spLocks/>
          </p:cNvSpPr>
          <p:nvPr/>
        </p:nvSpPr>
        <p:spPr bwMode="auto">
          <a:xfrm>
            <a:off x="968575" y="2561437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 dirty="0" err="1"/>
              <a:t>Give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origins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to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latent factor</a:t>
            </a:r>
          </a:p>
          <a:p>
            <a:pPr lvl="1"/>
            <a:r>
              <a:rPr lang="nl-NL" altLang="en-US" sz="1950" dirty="0"/>
              <a:t>Fix common factor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(0)</a:t>
            </a:r>
          </a:p>
          <a:p>
            <a:pPr lvl="1"/>
            <a:r>
              <a:rPr lang="nl-NL" altLang="en-US" sz="1950" dirty="0"/>
              <a:t>Or:</a:t>
            </a:r>
          </a:p>
          <a:p>
            <a:pPr lvl="1"/>
            <a:r>
              <a:rPr lang="nl-NL" altLang="en-US" sz="1950" dirty="0"/>
              <a:t>Fix </a:t>
            </a:r>
            <a:r>
              <a:rPr lang="nl-NL" altLang="en-US" sz="1950" dirty="0" err="1"/>
              <a:t>one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intercept</a:t>
            </a:r>
            <a:r>
              <a:rPr lang="nl-NL" altLang="en-US" sz="1950" dirty="0"/>
              <a:t> (0)</a:t>
            </a:r>
          </a:p>
          <a:p>
            <a:endParaRPr lang="en-US" altLang="en-US" sz="19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417C437-0935-C75F-D64D-E538325E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E28FA722-58C0-2699-BAF9-72496E8EB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8C42F99-271A-42AD-8A90-75A265086E1C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5185B11-2BDC-F02C-2568-9DAFFE2E50D9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=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45061" name="Rectangle 10">
            <a:extLst>
              <a:ext uri="{FF2B5EF4-FFF2-40B4-BE49-F238E27FC236}">
                <a16:creationId xmlns:a16="http://schemas.microsoft.com/office/drawing/2014/main" id="{AA9FF0C6-A395-29B4-9CA3-D07277D3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5062" name="Object 28">
            <a:extLst>
              <a:ext uri="{FF2B5EF4-FFF2-40B4-BE49-F238E27FC236}">
                <a16:creationId xmlns:a16="http://schemas.microsoft.com/office/drawing/2014/main" id="{201B1C7D-FF0A-60E3-77B7-6AED1502A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45062" name="Object 28">
                        <a:extLst>
                          <a:ext uri="{FF2B5EF4-FFF2-40B4-BE49-F238E27FC236}">
                            <a16:creationId xmlns:a16="http://schemas.microsoft.com/office/drawing/2014/main" id="{201B1C7D-FF0A-60E3-77B7-6AED1502A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25">
            <a:extLst>
              <a:ext uri="{FF2B5EF4-FFF2-40B4-BE49-F238E27FC236}">
                <a16:creationId xmlns:a16="http://schemas.microsoft.com/office/drawing/2014/main" id="{54823705-E182-4BD6-40AF-7B42BD6F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5064" name="Object 1">
            <a:extLst>
              <a:ext uri="{FF2B5EF4-FFF2-40B4-BE49-F238E27FC236}">
                <a16:creationId xmlns:a16="http://schemas.microsoft.com/office/drawing/2014/main" id="{CFB6BB22-9FA7-B13B-C7E6-00F2CE251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45064" name="Object 1">
                        <a:extLst>
                          <a:ext uri="{FF2B5EF4-FFF2-40B4-BE49-F238E27FC236}">
                            <a16:creationId xmlns:a16="http://schemas.microsoft.com/office/drawing/2014/main" id="{CFB6BB22-9FA7-B13B-C7E6-00F2CE251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2">
            <a:extLst>
              <a:ext uri="{FF2B5EF4-FFF2-40B4-BE49-F238E27FC236}">
                <a16:creationId xmlns:a16="http://schemas.microsoft.com/office/drawing/2014/main" id="{7616B7EF-537F-1E43-C732-8D6BB37AC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3636" y="3613547"/>
          <a:ext cx="24407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45065" name="Object 2">
                        <a:extLst>
                          <a:ext uri="{FF2B5EF4-FFF2-40B4-BE49-F238E27FC236}">
                            <a16:creationId xmlns:a16="http://schemas.microsoft.com/office/drawing/2014/main" id="{7616B7EF-537F-1E43-C732-8D6BB37AC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636" y="3613547"/>
                        <a:ext cx="244078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4">
            <a:extLst>
              <a:ext uri="{FF2B5EF4-FFF2-40B4-BE49-F238E27FC236}">
                <a16:creationId xmlns:a16="http://schemas.microsoft.com/office/drawing/2014/main" id="{3EBF6B1E-34E9-D671-769E-1DD51580A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200" imgH="914400" progId="Equation.3">
                  <p:embed/>
                </p:oleObj>
              </mc:Choice>
              <mc:Fallback>
                <p:oleObj name="Equation" r:id="rId9" imgW="330200" imgH="914400" progId="Equation.3">
                  <p:embed/>
                  <p:pic>
                    <p:nvPicPr>
                      <p:cNvPr id="45066" name="Object 4">
                        <a:extLst>
                          <a:ext uri="{FF2B5EF4-FFF2-40B4-BE49-F238E27FC236}">
                            <a16:creationId xmlns:a16="http://schemas.microsoft.com/office/drawing/2014/main" id="{3EBF6B1E-34E9-D671-769E-1DD51580A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Box 5">
            <a:extLst>
              <a:ext uri="{FF2B5EF4-FFF2-40B4-BE49-F238E27FC236}">
                <a16:creationId xmlns:a16="http://schemas.microsoft.com/office/drawing/2014/main" id="{EF688A93-4DBE-A7BC-E7C8-33F3E30A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235" y="4626770"/>
            <a:ext cx="12418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observed information</a:t>
            </a:r>
            <a:endParaRPr lang="en-US" altLang="nl-NL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E017-4CC5-480A-6D7F-7515C1147F21}"/>
              </a:ext>
            </a:extLst>
          </p:cNvPr>
          <p:cNvCxnSpPr/>
          <p:nvPr/>
        </p:nvCxnSpPr>
        <p:spPr>
          <a:xfrm flipV="1">
            <a:off x="1871663" y="4325542"/>
            <a:ext cx="0" cy="3012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9" name="TextBox 16">
            <a:extLst>
              <a:ext uri="{FF2B5EF4-FFF2-40B4-BE49-F238E27FC236}">
                <a16:creationId xmlns:a16="http://schemas.microsoft.com/office/drawing/2014/main" id="{67A52AEB-5672-A720-A714-8109A1358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606" y="4991101"/>
            <a:ext cx="12430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Parameters</a:t>
            </a:r>
            <a:endParaRPr lang="en-US" altLang="nl-NL" sz="135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E3970-0F83-D8B3-2B8A-D3113AC11189}"/>
              </a:ext>
            </a:extLst>
          </p:cNvPr>
          <p:cNvCxnSpPr/>
          <p:nvPr/>
        </p:nvCxnSpPr>
        <p:spPr>
          <a:xfrm flipH="1" flipV="1">
            <a:off x="2951561" y="4476750"/>
            <a:ext cx="1134665" cy="514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B29347-C5B3-C5CC-552C-F266BD91ACB8}"/>
              </a:ext>
            </a:extLst>
          </p:cNvPr>
          <p:cNvCxnSpPr/>
          <p:nvPr/>
        </p:nvCxnSpPr>
        <p:spPr>
          <a:xfrm flipV="1">
            <a:off x="4086226" y="3969545"/>
            <a:ext cx="341710" cy="10036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2" name="TextBox 6">
            <a:extLst>
              <a:ext uri="{FF2B5EF4-FFF2-40B4-BE49-F238E27FC236}">
                <a16:creationId xmlns:a16="http://schemas.microsoft.com/office/drawing/2014/main" id="{D705FFFC-A59D-E91E-F236-288537B5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319712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4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  <p:sp>
        <p:nvSpPr>
          <p:cNvPr id="45073" name="TextBox 18">
            <a:extLst>
              <a:ext uri="{FF2B5EF4-FFF2-40B4-BE49-F238E27FC236}">
                <a16:creationId xmlns:a16="http://schemas.microsoft.com/office/drawing/2014/main" id="{2688DAF8-7CC1-76B0-AFA8-1E68568B0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44" y="5049442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4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96467B-8748-C3B9-CB39-411FC9065759}"/>
              </a:ext>
            </a:extLst>
          </p:cNvPr>
          <p:cNvSpPr/>
          <p:nvPr/>
        </p:nvSpPr>
        <p:spPr>
          <a:xfrm>
            <a:off x="1709737" y="5294711"/>
            <a:ext cx="404813" cy="36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42F1F1-4BF6-9BB1-B4B1-D4FFABCD8F00}"/>
              </a:ext>
            </a:extLst>
          </p:cNvPr>
          <p:cNvSpPr/>
          <p:nvPr/>
        </p:nvSpPr>
        <p:spPr>
          <a:xfrm>
            <a:off x="4650581" y="5006580"/>
            <a:ext cx="404813" cy="36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5223E2-73D5-A1AA-D541-A778F326F20A}"/>
              </a:ext>
            </a:extLst>
          </p:cNvPr>
          <p:cNvCxnSpPr/>
          <p:nvPr/>
        </p:nvCxnSpPr>
        <p:spPr>
          <a:xfrm flipH="1" flipV="1">
            <a:off x="5975749" y="4373166"/>
            <a:ext cx="486965" cy="514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7" name="TextBox 24">
            <a:extLst>
              <a:ext uri="{FF2B5EF4-FFF2-40B4-BE49-F238E27FC236}">
                <a16:creationId xmlns:a16="http://schemas.microsoft.com/office/drawing/2014/main" id="{C68DB71B-97A3-D372-3084-24DE3C965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203" y="4556523"/>
            <a:ext cx="12430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Unique expressions?</a:t>
            </a:r>
            <a:endParaRPr lang="en-US" altLang="nl-NL" sz="1350"/>
          </a:p>
        </p:txBody>
      </p:sp>
      <p:graphicFrame>
        <p:nvGraphicFramePr>
          <p:cNvPr id="45078" name="Object 11">
            <a:extLst>
              <a:ext uri="{FF2B5EF4-FFF2-40B4-BE49-F238E27FC236}">
                <a16:creationId xmlns:a16="http://schemas.microsoft.com/office/drawing/2014/main" id="{A997EE86-2265-0773-65C4-5A4DF6384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4031" y="3128963"/>
          <a:ext cx="391716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800" imgH="914400" progId="Equation.3">
                  <p:embed/>
                </p:oleObj>
              </mc:Choice>
              <mc:Fallback>
                <p:oleObj name="Equation" r:id="rId11" imgW="304800" imgH="914400" progId="Equation.3">
                  <p:embed/>
                  <p:pic>
                    <p:nvPicPr>
                      <p:cNvPr id="45078" name="Object 11">
                        <a:extLst>
                          <a:ext uri="{FF2B5EF4-FFF2-40B4-BE49-F238E27FC236}">
                            <a16:creationId xmlns:a16="http://schemas.microsoft.com/office/drawing/2014/main" id="{A997EE86-2265-0773-65C4-5A4DF6384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031" y="3128963"/>
                        <a:ext cx="391716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0105A19-9AD2-53A0-7984-0005F673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9E665106-CBF4-B4B3-6990-A420F196F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39DBC2B4-6869-41D7-8FF4-0B97072D4728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EBC77AD-073D-E2F9-FD9E-C0D8CA48C8EC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nl-NL" altLang="en-US" sz="1950" dirty="0"/>
              <a:t>           =               +                            =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46085" name="Rectangle 10">
            <a:extLst>
              <a:ext uri="{FF2B5EF4-FFF2-40B4-BE49-F238E27FC236}">
                <a16:creationId xmlns:a16="http://schemas.microsoft.com/office/drawing/2014/main" id="{C4CB284F-AF20-7DE9-55CB-0599E15F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6086" name="Object 28">
            <a:extLst>
              <a:ext uri="{FF2B5EF4-FFF2-40B4-BE49-F238E27FC236}">
                <a16:creationId xmlns:a16="http://schemas.microsoft.com/office/drawing/2014/main" id="{6184DD7F-A7A7-7805-E380-22D7A169E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4855" y="3192066"/>
          <a:ext cx="39171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46086" name="Object 28">
                        <a:extLst>
                          <a:ext uri="{FF2B5EF4-FFF2-40B4-BE49-F238E27FC236}">
                            <a16:creationId xmlns:a16="http://schemas.microsoft.com/office/drawing/2014/main" id="{6184DD7F-A7A7-7805-E380-22D7A169E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55" y="3192066"/>
                        <a:ext cx="39171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25">
            <a:extLst>
              <a:ext uri="{FF2B5EF4-FFF2-40B4-BE49-F238E27FC236}">
                <a16:creationId xmlns:a16="http://schemas.microsoft.com/office/drawing/2014/main" id="{D42EDB79-6C61-6778-1048-0180A329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4953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graphicFrame>
        <p:nvGraphicFramePr>
          <p:cNvPr id="46088" name="Object 1">
            <a:extLst>
              <a:ext uri="{FF2B5EF4-FFF2-40B4-BE49-F238E27FC236}">
                <a16:creationId xmlns:a16="http://schemas.microsoft.com/office/drawing/2014/main" id="{3DC5DC99-32BD-5C26-AF5E-3BFE07E6A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192066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914400" progId="Equation.3">
                  <p:embed/>
                </p:oleObj>
              </mc:Choice>
              <mc:Fallback>
                <p:oleObj name="Equation" r:id="rId5" imgW="355320" imgH="914400" progId="Equation.3">
                  <p:embed/>
                  <p:pic>
                    <p:nvPicPr>
                      <p:cNvPr id="46088" name="Object 1">
                        <a:extLst>
                          <a:ext uri="{FF2B5EF4-FFF2-40B4-BE49-F238E27FC236}">
                            <a16:creationId xmlns:a16="http://schemas.microsoft.com/office/drawing/2014/main" id="{3DC5DC99-32BD-5C26-AF5E-3BFE07E6A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192066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2">
            <a:extLst>
              <a:ext uri="{FF2B5EF4-FFF2-40B4-BE49-F238E27FC236}">
                <a16:creationId xmlns:a16="http://schemas.microsoft.com/office/drawing/2014/main" id="{AB9CF08A-D550-55CA-9E0A-CF6ECD07D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3636" y="3613547"/>
          <a:ext cx="24407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46089" name="Object 2">
                        <a:extLst>
                          <a:ext uri="{FF2B5EF4-FFF2-40B4-BE49-F238E27FC236}">
                            <a16:creationId xmlns:a16="http://schemas.microsoft.com/office/drawing/2014/main" id="{AB9CF08A-D550-55CA-9E0A-CF6ECD07D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636" y="3613547"/>
                        <a:ext cx="244078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4">
            <a:extLst>
              <a:ext uri="{FF2B5EF4-FFF2-40B4-BE49-F238E27FC236}">
                <a16:creationId xmlns:a16="http://schemas.microsoft.com/office/drawing/2014/main" id="{703907E1-0681-94D4-B2D9-7E7977C29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160" y="3137297"/>
          <a:ext cx="423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200" imgH="914400" progId="Equation.3">
                  <p:embed/>
                </p:oleObj>
              </mc:Choice>
              <mc:Fallback>
                <p:oleObj name="Equation" r:id="rId9" imgW="330200" imgH="914400" progId="Equation.3">
                  <p:embed/>
                  <p:pic>
                    <p:nvPicPr>
                      <p:cNvPr id="46090" name="Object 4">
                        <a:extLst>
                          <a:ext uri="{FF2B5EF4-FFF2-40B4-BE49-F238E27FC236}">
                            <a16:creationId xmlns:a16="http://schemas.microsoft.com/office/drawing/2014/main" id="{703907E1-0681-94D4-B2D9-7E7977C29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3137297"/>
                        <a:ext cx="423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Box 5">
            <a:extLst>
              <a:ext uri="{FF2B5EF4-FFF2-40B4-BE49-F238E27FC236}">
                <a16:creationId xmlns:a16="http://schemas.microsoft.com/office/drawing/2014/main" id="{B08C27D5-EB3C-63D8-7431-53E8F0212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235" y="4626770"/>
            <a:ext cx="124182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observed information</a:t>
            </a:r>
            <a:endParaRPr lang="en-US" altLang="nl-NL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B0474-A3AE-2C82-0807-8991A5780582}"/>
              </a:ext>
            </a:extLst>
          </p:cNvPr>
          <p:cNvCxnSpPr/>
          <p:nvPr/>
        </p:nvCxnSpPr>
        <p:spPr>
          <a:xfrm flipV="1">
            <a:off x="1871663" y="4325542"/>
            <a:ext cx="0" cy="3012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3" name="TextBox 16">
            <a:extLst>
              <a:ext uri="{FF2B5EF4-FFF2-40B4-BE49-F238E27FC236}">
                <a16:creationId xmlns:a16="http://schemas.microsoft.com/office/drawing/2014/main" id="{E6FD338C-EFE5-FDAD-77AA-75C4CB83B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606" y="4991101"/>
            <a:ext cx="12430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Number of Parameters</a:t>
            </a:r>
            <a:endParaRPr lang="en-US" altLang="nl-NL" sz="135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7D7F2-D8B1-9BAE-B171-84C11B8E51E5}"/>
              </a:ext>
            </a:extLst>
          </p:cNvPr>
          <p:cNvCxnSpPr/>
          <p:nvPr/>
        </p:nvCxnSpPr>
        <p:spPr>
          <a:xfrm flipH="1" flipV="1">
            <a:off x="2951561" y="4476750"/>
            <a:ext cx="1134665" cy="514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A4D01C-F574-88C2-C550-1C29E363FD83}"/>
              </a:ext>
            </a:extLst>
          </p:cNvPr>
          <p:cNvCxnSpPr/>
          <p:nvPr/>
        </p:nvCxnSpPr>
        <p:spPr>
          <a:xfrm flipV="1">
            <a:off x="4086226" y="3969545"/>
            <a:ext cx="341710" cy="100369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6" name="TextBox 6">
            <a:extLst>
              <a:ext uri="{FF2B5EF4-FFF2-40B4-BE49-F238E27FC236}">
                <a16:creationId xmlns:a16="http://schemas.microsoft.com/office/drawing/2014/main" id="{8E4E1315-0805-7F87-841C-6858BEE4C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319712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4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  <p:sp>
        <p:nvSpPr>
          <p:cNvPr id="46097" name="TextBox 18">
            <a:extLst>
              <a:ext uri="{FF2B5EF4-FFF2-40B4-BE49-F238E27FC236}">
                <a16:creationId xmlns:a16="http://schemas.microsoft.com/office/drawing/2014/main" id="{2B6D4F2B-CFF4-4CED-F82E-2C23E6DF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44" y="5049442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4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46008C-6511-5A49-B4B7-D5BAF26AA2D2}"/>
              </a:ext>
            </a:extLst>
          </p:cNvPr>
          <p:cNvSpPr/>
          <p:nvPr/>
        </p:nvSpPr>
        <p:spPr>
          <a:xfrm>
            <a:off x="1709737" y="5294711"/>
            <a:ext cx="404813" cy="36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D61E4C-3B7A-5881-A918-F1130C8DC46B}"/>
              </a:ext>
            </a:extLst>
          </p:cNvPr>
          <p:cNvSpPr/>
          <p:nvPr/>
        </p:nvSpPr>
        <p:spPr>
          <a:xfrm>
            <a:off x="4650581" y="5006580"/>
            <a:ext cx="404813" cy="363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C6CA0B-0FBD-9655-3649-076311BDC0A0}"/>
              </a:ext>
            </a:extLst>
          </p:cNvPr>
          <p:cNvCxnSpPr/>
          <p:nvPr/>
        </p:nvCxnSpPr>
        <p:spPr>
          <a:xfrm flipH="1" flipV="1">
            <a:off x="5975749" y="4373166"/>
            <a:ext cx="486965" cy="514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1" name="TextBox 24">
            <a:extLst>
              <a:ext uri="{FF2B5EF4-FFF2-40B4-BE49-F238E27FC236}">
                <a16:creationId xmlns:a16="http://schemas.microsoft.com/office/drawing/2014/main" id="{9D284C5C-F74B-C3C3-58F2-E209947D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203" y="4556523"/>
            <a:ext cx="12430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Unique expressions?</a:t>
            </a:r>
            <a:endParaRPr lang="en-US" altLang="nl-NL" sz="1350"/>
          </a:p>
        </p:txBody>
      </p:sp>
      <p:graphicFrame>
        <p:nvGraphicFramePr>
          <p:cNvPr id="46102" name="Object 11">
            <a:extLst>
              <a:ext uri="{FF2B5EF4-FFF2-40B4-BE49-F238E27FC236}">
                <a16:creationId xmlns:a16="http://schemas.microsoft.com/office/drawing/2014/main" id="{25BD9C3F-CADC-B351-AC01-7C5FA0295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4031" y="3128963"/>
          <a:ext cx="391716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800" imgH="914400" progId="Equation.3">
                  <p:embed/>
                </p:oleObj>
              </mc:Choice>
              <mc:Fallback>
                <p:oleObj name="Equation" r:id="rId11" imgW="304800" imgH="914400" progId="Equation.3">
                  <p:embed/>
                  <p:pic>
                    <p:nvPicPr>
                      <p:cNvPr id="46102" name="Object 11">
                        <a:extLst>
                          <a:ext uri="{FF2B5EF4-FFF2-40B4-BE49-F238E27FC236}">
                            <a16:creationId xmlns:a16="http://schemas.microsoft.com/office/drawing/2014/main" id="{25BD9C3F-CADC-B351-AC01-7C5FA0295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031" y="3128963"/>
                        <a:ext cx="391716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TextBox 23">
            <a:extLst>
              <a:ext uri="{FF2B5EF4-FFF2-40B4-BE49-F238E27FC236}">
                <a16:creationId xmlns:a16="http://schemas.microsoft.com/office/drawing/2014/main" id="{F1EE3B79-D05D-F228-9D59-56A33BE0D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20" y="2132410"/>
            <a:ext cx="269914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>
                <a:solidFill>
                  <a:srgbClr val="FF0000"/>
                </a:solidFill>
              </a:rPr>
              <a:t>Mean structure is saturated</a:t>
            </a:r>
            <a:endParaRPr lang="en-US" altLang="nl-NL" sz="135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1E7EF27-5708-3613-CBEC-157FC178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1C12B21C-DE77-CCBF-D392-4CA5314CB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EC9A3A7-250E-4637-AC54-7DBD6A8D2C3B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A23877-3004-A967-83A2-C341C3EB78AA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 err="1"/>
              <a:t>So</a:t>
            </a:r>
            <a:r>
              <a:rPr lang="nl-NL" altLang="en-US" sz="1950" dirty="0"/>
              <a:t>, </a:t>
            </a:r>
            <a:r>
              <a:rPr lang="nl-NL" altLang="en-US" sz="1950" dirty="0" err="1"/>
              <a:t>why</a:t>
            </a:r>
            <a:r>
              <a:rPr lang="nl-NL" altLang="en-US" sz="1950" dirty="0"/>
              <a:t> model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r>
              <a:rPr lang="nl-NL" altLang="en-US" sz="1950" dirty="0"/>
              <a:t>?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48133" name="Rectangle 10">
            <a:extLst>
              <a:ext uri="{FF2B5EF4-FFF2-40B4-BE49-F238E27FC236}">
                <a16:creationId xmlns:a16="http://schemas.microsoft.com/office/drawing/2014/main" id="{69C3888B-3F82-D8C3-19F1-00C3CD7F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48134" name="Rectangle 25">
            <a:extLst>
              <a:ext uri="{FF2B5EF4-FFF2-40B4-BE49-F238E27FC236}">
                <a16:creationId xmlns:a16="http://schemas.microsoft.com/office/drawing/2014/main" id="{817D6AD6-1DB1-3AEE-8AA7-CDE76BA1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4C5F7FC-2F29-BCD1-6C6F-A4FA9FB4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609AF978-F0D9-8C6A-5ABD-897CCF9CF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D65777A-385C-43A4-8C79-1ACED308E92C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51997-FAB2-78EC-2F90-E5164FE1F0C0}"/>
              </a:ext>
            </a:extLst>
          </p:cNvPr>
          <p:cNvSpPr>
            <a:spLocks noChangeAspect="1"/>
          </p:cNvSpPr>
          <p:nvPr/>
        </p:nvSpPr>
        <p:spPr>
          <a:xfrm>
            <a:off x="4788695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2EF8C-FB37-3599-6B6C-55A2291E5426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5061349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E6B911-1CCE-99B4-9B35-93732EA9A8D2}"/>
              </a:ext>
            </a:extLst>
          </p:cNvPr>
          <p:cNvSpPr>
            <a:spLocks noChangeAspect="1"/>
          </p:cNvSpPr>
          <p:nvPr/>
        </p:nvSpPr>
        <p:spPr>
          <a:xfrm>
            <a:off x="5915026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8E7EA1-79C1-18D2-4C57-FA46DC0BB469}"/>
              </a:ext>
            </a:extLst>
          </p:cNvPr>
          <p:cNvSpPr>
            <a:spLocks noChangeAspect="1"/>
          </p:cNvSpPr>
          <p:nvPr/>
        </p:nvSpPr>
        <p:spPr>
          <a:xfrm>
            <a:off x="4847036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901C94-E1F1-AFCD-057E-E3D3A23D69AA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5061347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96868-B430-E763-80ED-01B80134FC29}"/>
              </a:ext>
            </a:extLst>
          </p:cNvPr>
          <p:cNvSpPr>
            <a:spLocks noChangeAspect="1"/>
          </p:cNvSpPr>
          <p:nvPr/>
        </p:nvSpPr>
        <p:spPr>
          <a:xfrm>
            <a:off x="55911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3EA3D8-3070-465C-0E15-EEBD87F448D7}"/>
              </a:ext>
            </a:extLst>
          </p:cNvPr>
          <p:cNvSpPr>
            <a:spLocks noChangeAspect="1"/>
          </p:cNvSpPr>
          <p:nvPr/>
        </p:nvSpPr>
        <p:spPr>
          <a:xfrm>
            <a:off x="56495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6AB55E-BEA4-31D8-7F50-198300ABD682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86501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0B1D1-9DF0-B634-9BA2-A169C39E7D23}"/>
              </a:ext>
            </a:extLst>
          </p:cNvPr>
          <p:cNvSpPr>
            <a:spLocks noChangeAspect="1"/>
          </p:cNvSpPr>
          <p:nvPr/>
        </p:nvSpPr>
        <p:spPr>
          <a:xfrm>
            <a:off x="6400800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082470-FD36-7604-CC79-459E8E73A873}"/>
              </a:ext>
            </a:extLst>
          </p:cNvPr>
          <p:cNvSpPr>
            <a:spLocks noChangeAspect="1"/>
          </p:cNvSpPr>
          <p:nvPr/>
        </p:nvSpPr>
        <p:spPr>
          <a:xfrm>
            <a:off x="6459142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D08AEA-D3CE-084F-AA26-1614C4E8CF63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674644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566BF-1B02-4B67-9F05-FFB22B6ABBEF}"/>
              </a:ext>
            </a:extLst>
          </p:cNvPr>
          <p:cNvSpPr>
            <a:spLocks noChangeAspect="1"/>
          </p:cNvSpPr>
          <p:nvPr/>
        </p:nvSpPr>
        <p:spPr>
          <a:xfrm>
            <a:off x="721161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FEEECE-C90E-50EF-4565-45031A10181B}"/>
              </a:ext>
            </a:extLst>
          </p:cNvPr>
          <p:cNvSpPr>
            <a:spLocks noChangeAspect="1"/>
          </p:cNvSpPr>
          <p:nvPr/>
        </p:nvSpPr>
        <p:spPr>
          <a:xfrm>
            <a:off x="7269956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536396-FB9B-299A-4541-45AD8944594A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484269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C2CBB-6B74-5631-FB41-9535985949CC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863829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7A640-022F-366E-985E-DB77224941FF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6272214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F9B2B8-F988-8953-1951-B6CC1617BF4A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6272214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2BD0C783-A0A2-8DF2-C999-89C4C23CD047}"/>
              </a:ext>
            </a:extLst>
          </p:cNvPr>
          <p:cNvSpPr txBox="1">
            <a:spLocks/>
          </p:cNvSpPr>
          <p:nvPr/>
        </p:nvSpPr>
        <p:spPr bwMode="auto">
          <a:xfrm>
            <a:off x="1115616" y="2474714"/>
            <a:ext cx="345638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Cambria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nl-NL" altLang="en-US" sz="1950" dirty="0" err="1"/>
              <a:t>To</a:t>
            </a:r>
            <a:r>
              <a:rPr lang="nl-NL" altLang="en-US" sz="1950" dirty="0"/>
              <a:t> </a:t>
            </a:r>
            <a:r>
              <a:rPr lang="nl-NL" altLang="en-US" sz="1950" dirty="0" err="1"/>
              <a:t>what</a:t>
            </a:r>
            <a:r>
              <a:rPr lang="nl-NL" altLang="en-US" sz="1950" dirty="0"/>
              <a:t> </a:t>
            </a:r>
            <a:r>
              <a:rPr lang="nl-NL" altLang="en-US" sz="1950" dirty="0" err="1"/>
              <a:t>extent</a:t>
            </a:r>
            <a:r>
              <a:rPr lang="nl-NL" altLang="en-US" sz="1950" dirty="0"/>
              <a:t> does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underlying</a:t>
            </a:r>
            <a:r>
              <a:rPr lang="nl-NL" altLang="en-US" sz="1950" dirty="0"/>
              <a:t> </a:t>
            </a:r>
            <a:r>
              <a:rPr lang="nl-NL" altLang="en-US" sz="1950" dirty="0" err="1"/>
              <a:t>variable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accurately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describe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means of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observed</a:t>
            </a:r>
            <a:r>
              <a:rPr lang="nl-NL" altLang="en-US" sz="1950" dirty="0"/>
              <a:t> variables?</a:t>
            </a:r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r>
              <a:rPr lang="nl-NL" altLang="en-US" sz="1950" dirty="0"/>
              <a:t>Kappa is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underlying</a:t>
            </a:r>
            <a:r>
              <a:rPr lang="nl-NL" altLang="en-US" sz="1950" dirty="0"/>
              <a:t> </a:t>
            </a:r>
            <a:r>
              <a:rPr lang="nl-NL" altLang="en-US" sz="1950" dirty="0" err="1"/>
              <a:t>variable</a:t>
            </a: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r>
              <a:rPr lang="nl-NL" altLang="en-US" sz="1950" dirty="0" err="1"/>
              <a:t>Interpretation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intercept</a:t>
            </a:r>
            <a:r>
              <a:rPr lang="nl-NL" altLang="en-US" sz="1950" dirty="0"/>
              <a:t>?</a:t>
            </a:r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42C4581-3D5E-F610-61ED-C6B5BEA9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8B0604BF-3102-2B9B-7DD3-CBF27F87B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290DB6F-BA46-4927-ADC0-8D355B2B1A4C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AF23B16-221E-27E1-1102-31ED4B079C61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Intercept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0181" name="Rectangle 10">
            <a:extLst>
              <a:ext uri="{FF2B5EF4-FFF2-40B4-BE49-F238E27FC236}">
                <a16:creationId xmlns:a16="http://schemas.microsoft.com/office/drawing/2014/main" id="{0FA37EE9-C3A0-33A3-6531-CDFCB4A91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0182" name="Rectangle 25">
            <a:extLst>
              <a:ext uri="{FF2B5EF4-FFF2-40B4-BE49-F238E27FC236}">
                <a16:creationId xmlns:a16="http://schemas.microsoft.com/office/drawing/2014/main" id="{52ED7DB0-1932-08EF-5643-8CCC3489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6EF52B-271F-AA38-1F49-5A7876ECFDC2}"/>
              </a:ext>
            </a:extLst>
          </p:cNvPr>
          <p:cNvCxnSpPr/>
          <p:nvPr/>
        </p:nvCxnSpPr>
        <p:spPr>
          <a:xfrm>
            <a:off x="1925241" y="3429000"/>
            <a:ext cx="0" cy="1782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3F55F-9BD3-510D-E224-58A356CA54FC}"/>
              </a:ext>
            </a:extLst>
          </p:cNvPr>
          <p:cNvCxnSpPr/>
          <p:nvPr/>
        </p:nvCxnSpPr>
        <p:spPr>
          <a:xfrm flipH="1">
            <a:off x="1925241" y="5222081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5224A7-7125-BB34-479E-D1A956EE84F8}"/>
              </a:ext>
            </a:extLst>
          </p:cNvPr>
          <p:cNvCxnSpPr/>
          <p:nvPr/>
        </p:nvCxnSpPr>
        <p:spPr>
          <a:xfrm flipH="1">
            <a:off x="1925242" y="3590925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6BE5B65-D191-6ED4-A312-2137C1B2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4EEC1B81-D346-2884-EC02-D651CC2F30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CA76FB22-5E0D-43E2-B9D7-847E78C4E258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140CCB0-9310-EED8-490F-E3971C7270AA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Intercept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1205" name="Rectangle 10">
            <a:extLst>
              <a:ext uri="{FF2B5EF4-FFF2-40B4-BE49-F238E27FC236}">
                <a16:creationId xmlns:a16="http://schemas.microsoft.com/office/drawing/2014/main" id="{BE906015-3E46-8D27-1041-92A48F8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1206" name="Rectangle 25">
            <a:extLst>
              <a:ext uri="{FF2B5EF4-FFF2-40B4-BE49-F238E27FC236}">
                <a16:creationId xmlns:a16="http://schemas.microsoft.com/office/drawing/2014/main" id="{0F6CA44E-72E6-3534-17C8-C14BAA2F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9DD101-11B8-BD11-8FD6-17188C368D26}"/>
              </a:ext>
            </a:extLst>
          </p:cNvPr>
          <p:cNvCxnSpPr/>
          <p:nvPr/>
        </p:nvCxnSpPr>
        <p:spPr>
          <a:xfrm>
            <a:off x="1925241" y="3429000"/>
            <a:ext cx="0" cy="1782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288201-75BE-3C70-B0D6-3521EC98CA83}"/>
              </a:ext>
            </a:extLst>
          </p:cNvPr>
          <p:cNvCxnSpPr/>
          <p:nvPr/>
        </p:nvCxnSpPr>
        <p:spPr>
          <a:xfrm flipH="1">
            <a:off x="1925241" y="5222081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1BC194-512E-95B1-579D-97734FA31391}"/>
              </a:ext>
            </a:extLst>
          </p:cNvPr>
          <p:cNvCxnSpPr/>
          <p:nvPr/>
        </p:nvCxnSpPr>
        <p:spPr>
          <a:xfrm flipH="1">
            <a:off x="1925242" y="3590925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7">
            <a:extLst>
              <a:ext uri="{FF2B5EF4-FFF2-40B4-BE49-F238E27FC236}">
                <a16:creationId xmlns:a16="http://schemas.microsoft.com/office/drawing/2014/main" id="{C8776D54-452D-CE99-B6F5-38266B83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3140869"/>
            <a:ext cx="24300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en-US" sz="2700" b="1"/>
              <a:t>μ</a:t>
            </a:r>
            <a:r>
              <a:rPr lang="nl-NL" altLang="en-US" sz="2700"/>
              <a:t>= </a:t>
            </a:r>
            <a:r>
              <a:rPr lang="el-GR" altLang="en-US" sz="2700" b="1"/>
              <a:t>τ</a:t>
            </a:r>
            <a:r>
              <a:rPr lang="nl-NL" altLang="en-US" sz="2700"/>
              <a:t> + </a:t>
            </a:r>
            <a:r>
              <a:rPr lang="el-GR" altLang="en-US" sz="2700" b="1"/>
              <a:t>Λκ</a:t>
            </a:r>
            <a:endParaRPr lang="nl-NL" altLang="en-US" sz="2700" b="1"/>
          </a:p>
          <a:p>
            <a:pPr eaLnBrk="1" hangingPunct="1"/>
            <a:endParaRPr lang="en-US" altLang="nl-NL"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1256F09-31E0-D776-B4FF-68675707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15A72946-B17D-E463-EEC3-249766CDA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E03C93B9-9A55-4F44-ABC3-1DD20F174700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1E5B103-0683-7C83-31F2-EB608F1122E4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Intercept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2229" name="Rectangle 10">
            <a:extLst>
              <a:ext uri="{FF2B5EF4-FFF2-40B4-BE49-F238E27FC236}">
                <a16:creationId xmlns:a16="http://schemas.microsoft.com/office/drawing/2014/main" id="{A8B01F56-3610-A1DE-661E-C123F626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2230" name="Rectangle 25">
            <a:extLst>
              <a:ext uri="{FF2B5EF4-FFF2-40B4-BE49-F238E27FC236}">
                <a16:creationId xmlns:a16="http://schemas.microsoft.com/office/drawing/2014/main" id="{606E19E1-B002-F4DF-BB21-E54E6FED3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607C78-C9F2-5245-E887-B0F02B23E12A}"/>
              </a:ext>
            </a:extLst>
          </p:cNvPr>
          <p:cNvCxnSpPr/>
          <p:nvPr/>
        </p:nvCxnSpPr>
        <p:spPr>
          <a:xfrm>
            <a:off x="1925241" y="3429000"/>
            <a:ext cx="0" cy="1782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76B46B-63B0-4EF8-A091-B8A75044068F}"/>
              </a:ext>
            </a:extLst>
          </p:cNvPr>
          <p:cNvCxnSpPr/>
          <p:nvPr/>
        </p:nvCxnSpPr>
        <p:spPr>
          <a:xfrm flipH="1">
            <a:off x="1925241" y="5222081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56C95D-5412-EA16-7D1C-5D48FE0CACBC}"/>
              </a:ext>
            </a:extLst>
          </p:cNvPr>
          <p:cNvCxnSpPr/>
          <p:nvPr/>
        </p:nvCxnSpPr>
        <p:spPr>
          <a:xfrm flipH="1">
            <a:off x="1925242" y="3590925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4" name="TextBox 6">
            <a:extLst>
              <a:ext uri="{FF2B5EF4-FFF2-40B4-BE49-F238E27FC236}">
                <a16:creationId xmlns:a16="http://schemas.microsoft.com/office/drawing/2014/main" id="{932F0326-CF1F-A9A6-D279-A0527DC5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28" y="5264945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κ</a:t>
            </a:r>
            <a:endParaRPr lang="en-US" altLang="nl-NL"/>
          </a:p>
        </p:txBody>
      </p:sp>
      <p:sp>
        <p:nvSpPr>
          <p:cNvPr id="52235" name="TextBox 11">
            <a:extLst>
              <a:ext uri="{FF2B5EF4-FFF2-40B4-BE49-F238E27FC236}">
                <a16:creationId xmlns:a16="http://schemas.microsoft.com/office/drawing/2014/main" id="{1D1FD407-7BE9-B34A-6CFA-6B43731B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3140869"/>
            <a:ext cx="24300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en-US" sz="2700" b="1"/>
              <a:t>μ</a:t>
            </a:r>
            <a:r>
              <a:rPr lang="nl-NL" altLang="en-US" sz="2700"/>
              <a:t>= </a:t>
            </a:r>
            <a:r>
              <a:rPr lang="el-GR" altLang="en-US" sz="2700" b="1"/>
              <a:t>τ</a:t>
            </a:r>
            <a:r>
              <a:rPr lang="nl-NL" altLang="en-US" sz="2700"/>
              <a:t> + </a:t>
            </a:r>
            <a:r>
              <a:rPr lang="el-GR" altLang="en-US" sz="2700" b="1"/>
              <a:t>Λκ</a:t>
            </a:r>
            <a:endParaRPr lang="nl-NL" altLang="en-US" sz="2700" b="1"/>
          </a:p>
          <a:p>
            <a:pPr eaLnBrk="1" hangingPunct="1"/>
            <a:endParaRPr lang="en-US" altLang="nl-NL" sz="2700"/>
          </a:p>
        </p:txBody>
      </p:sp>
      <p:sp>
        <p:nvSpPr>
          <p:cNvPr id="52236" name="TextBox 12">
            <a:extLst>
              <a:ext uri="{FF2B5EF4-FFF2-40B4-BE49-F238E27FC236}">
                <a16:creationId xmlns:a16="http://schemas.microsoft.com/office/drawing/2014/main" id="{6941AB8F-6859-0163-F1D4-5860E21F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429001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μ</a:t>
            </a:r>
            <a:endParaRPr lang="en-US" altLang="nl-NL"/>
          </a:p>
        </p:txBody>
      </p:sp>
      <p:sp>
        <p:nvSpPr>
          <p:cNvPr id="52237" name="TextBox 13">
            <a:extLst>
              <a:ext uri="{FF2B5EF4-FFF2-40B4-BE49-F238E27FC236}">
                <a16:creationId xmlns:a16="http://schemas.microsoft.com/office/drawing/2014/main" id="{1B605FAF-8CD5-CCC1-E09E-F5386172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66" y="4625579"/>
            <a:ext cx="108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τ</a:t>
            </a:r>
            <a:endParaRPr lang="en-US" altLang="nl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68E12-B1BC-6301-78EC-B727092FCD24}"/>
              </a:ext>
            </a:extLst>
          </p:cNvPr>
          <p:cNvSpPr/>
          <p:nvPr/>
        </p:nvSpPr>
        <p:spPr>
          <a:xfrm>
            <a:off x="1763316" y="4387453"/>
            <a:ext cx="43815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4C26A6-79C5-04B5-D924-CF075B7251DB}"/>
              </a:ext>
            </a:extLst>
          </p:cNvPr>
          <p:cNvCxnSpPr/>
          <p:nvPr/>
        </p:nvCxnSpPr>
        <p:spPr>
          <a:xfrm>
            <a:off x="3113486" y="4023122"/>
            <a:ext cx="75961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62BF66-1AC5-C839-3969-368359C65E17}"/>
              </a:ext>
            </a:extLst>
          </p:cNvPr>
          <p:cNvCxnSpPr/>
          <p:nvPr/>
        </p:nvCxnSpPr>
        <p:spPr>
          <a:xfrm flipV="1">
            <a:off x="3873104" y="3601641"/>
            <a:ext cx="0" cy="40838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1" name="TextBox 20">
            <a:extLst>
              <a:ext uri="{FF2B5EF4-FFF2-40B4-BE49-F238E27FC236}">
                <a16:creationId xmlns:a16="http://schemas.microsoft.com/office/drawing/2014/main" id="{C59189A0-D431-504A-C56A-685C193D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3632597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λ</a:t>
            </a:r>
            <a:endParaRPr lang="en-US" alt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8143EBC-581D-55EF-C12F-E051B82A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372048AA-5066-3636-B3BE-4417469C3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115AE0E-F5E6-467D-BF15-243939DC1228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8F3BF54-8256-41F8-E5E0-63C4373FE2E5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Intercept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3253" name="Rectangle 10">
            <a:extLst>
              <a:ext uri="{FF2B5EF4-FFF2-40B4-BE49-F238E27FC236}">
                <a16:creationId xmlns:a16="http://schemas.microsoft.com/office/drawing/2014/main" id="{A1CC651A-5C22-1925-41D0-F78A73D4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3254" name="Rectangle 25">
            <a:extLst>
              <a:ext uri="{FF2B5EF4-FFF2-40B4-BE49-F238E27FC236}">
                <a16:creationId xmlns:a16="http://schemas.microsoft.com/office/drawing/2014/main" id="{2E8C8AE2-EA17-045A-E956-00156D7F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D8267E-1F75-84A2-895E-C0462A29790F}"/>
              </a:ext>
            </a:extLst>
          </p:cNvPr>
          <p:cNvCxnSpPr/>
          <p:nvPr/>
        </p:nvCxnSpPr>
        <p:spPr>
          <a:xfrm>
            <a:off x="1925241" y="3429000"/>
            <a:ext cx="0" cy="1782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C46194-933C-6828-D732-426F2977BA5F}"/>
              </a:ext>
            </a:extLst>
          </p:cNvPr>
          <p:cNvCxnSpPr/>
          <p:nvPr/>
        </p:nvCxnSpPr>
        <p:spPr>
          <a:xfrm flipH="1">
            <a:off x="1925241" y="5222081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9A2127-C0AE-CDF8-A7B8-E232FE04F12B}"/>
              </a:ext>
            </a:extLst>
          </p:cNvPr>
          <p:cNvCxnSpPr/>
          <p:nvPr/>
        </p:nvCxnSpPr>
        <p:spPr>
          <a:xfrm flipH="1">
            <a:off x="1925242" y="3590925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8" name="TextBox 6">
            <a:extLst>
              <a:ext uri="{FF2B5EF4-FFF2-40B4-BE49-F238E27FC236}">
                <a16:creationId xmlns:a16="http://schemas.microsoft.com/office/drawing/2014/main" id="{991B5DEF-D1F5-2914-4A6C-9AD9DE659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28" y="5264945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κ</a:t>
            </a:r>
            <a:endParaRPr lang="en-US" altLang="nl-NL"/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E6802C66-25D6-9FBC-8819-DA6DD3F1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3140869"/>
            <a:ext cx="24300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en-US" sz="2700" b="1"/>
              <a:t>μ</a:t>
            </a:r>
            <a:r>
              <a:rPr lang="nl-NL" altLang="en-US" sz="2700"/>
              <a:t>= </a:t>
            </a:r>
            <a:r>
              <a:rPr lang="el-GR" altLang="en-US" sz="2700" b="1"/>
              <a:t>τ</a:t>
            </a:r>
            <a:r>
              <a:rPr lang="nl-NL" altLang="en-US" sz="2700"/>
              <a:t> + </a:t>
            </a:r>
            <a:r>
              <a:rPr lang="el-GR" altLang="en-US" sz="2700" b="1"/>
              <a:t>Λκ</a:t>
            </a:r>
            <a:endParaRPr lang="nl-NL" altLang="en-US" sz="2700" b="1"/>
          </a:p>
          <a:p>
            <a:pPr eaLnBrk="1" hangingPunct="1"/>
            <a:endParaRPr lang="en-US" altLang="nl-NL" sz="2700"/>
          </a:p>
        </p:txBody>
      </p:sp>
      <p:sp>
        <p:nvSpPr>
          <p:cNvPr id="53260" name="TextBox 12">
            <a:extLst>
              <a:ext uri="{FF2B5EF4-FFF2-40B4-BE49-F238E27FC236}">
                <a16:creationId xmlns:a16="http://schemas.microsoft.com/office/drawing/2014/main" id="{F7AEE6F2-515B-EA9C-DEED-B8D21CE4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429001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μ</a:t>
            </a:r>
            <a:endParaRPr lang="en-US" altLang="nl-NL"/>
          </a:p>
        </p:txBody>
      </p:sp>
      <p:sp>
        <p:nvSpPr>
          <p:cNvPr id="53261" name="TextBox 13">
            <a:extLst>
              <a:ext uri="{FF2B5EF4-FFF2-40B4-BE49-F238E27FC236}">
                <a16:creationId xmlns:a16="http://schemas.microsoft.com/office/drawing/2014/main" id="{DEC59B06-B487-E108-1E26-32FCEB547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66" y="4625579"/>
            <a:ext cx="108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τ</a:t>
            </a:r>
            <a:endParaRPr lang="en-US" altLang="nl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2501DD-D149-E4D4-3F10-187A68861FBD}"/>
              </a:ext>
            </a:extLst>
          </p:cNvPr>
          <p:cNvSpPr/>
          <p:nvPr/>
        </p:nvSpPr>
        <p:spPr>
          <a:xfrm>
            <a:off x="1763316" y="4387453"/>
            <a:ext cx="43815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97DCD3-8C6C-7A99-4491-616A8AA99B24}"/>
              </a:ext>
            </a:extLst>
          </p:cNvPr>
          <p:cNvCxnSpPr/>
          <p:nvPr/>
        </p:nvCxnSpPr>
        <p:spPr>
          <a:xfrm>
            <a:off x="3113486" y="4023122"/>
            <a:ext cx="75961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E46285-F224-BA31-24DF-11DFEB01F611}"/>
              </a:ext>
            </a:extLst>
          </p:cNvPr>
          <p:cNvCxnSpPr/>
          <p:nvPr/>
        </p:nvCxnSpPr>
        <p:spPr>
          <a:xfrm flipV="1">
            <a:off x="3873104" y="3601641"/>
            <a:ext cx="0" cy="40838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5" name="TextBox 20">
            <a:extLst>
              <a:ext uri="{FF2B5EF4-FFF2-40B4-BE49-F238E27FC236}">
                <a16:creationId xmlns:a16="http://schemas.microsoft.com/office/drawing/2014/main" id="{2309B63B-591E-7E1E-1BE2-4522044A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3632597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λ</a:t>
            </a:r>
            <a:endParaRPr lang="en-US" altLang="nl-NL"/>
          </a:p>
        </p:txBody>
      </p:sp>
      <p:sp>
        <p:nvSpPr>
          <p:cNvPr id="53266" name="TextBox 17">
            <a:extLst>
              <a:ext uri="{FF2B5EF4-FFF2-40B4-BE49-F238E27FC236}">
                <a16:creationId xmlns:a16="http://schemas.microsoft.com/office/drawing/2014/main" id="{348A924A-AE5E-9950-75AF-FD18ED2D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605" y="4409067"/>
            <a:ext cx="4910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600" dirty="0"/>
              <a:t>The </a:t>
            </a:r>
            <a:r>
              <a:rPr lang="nl-NL" altLang="nl-NL" sz="1600" dirty="0" err="1"/>
              <a:t>intercept</a:t>
            </a:r>
            <a:r>
              <a:rPr lang="nl-NL" altLang="nl-NL" sz="1600" dirty="0"/>
              <a:t>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 </a:t>
            </a:r>
            <a:r>
              <a:rPr lang="nl-NL" altLang="nl-NL" sz="1600" dirty="0" err="1"/>
              <a:t>indicates</a:t>
            </a:r>
            <a:r>
              <a:rPr lang="nl-NL" altLang="nl-NL" sz="1600" dirty="0"/>
              <a:t> </a:t>
            </a:r>
            <a:r>
              <a:rPr lang="nl-NL" altLang="nl-NL" sz="1600" dirty="0" err="1"/>
              <a:t>what</a:t>
            </a:r>
            <a:r>
              <a:rPr lang="nl-NL" altLang="nl-NL" sz="1600" dirty="0"/>
              <a:t> </a:t>
            </a:r>
            <a:r>
              <a:rPr lang="el-GR" altLang="nl-NL" sz="1600" dirty="0"/>
              <a:t>μ</a:t>
            </a:r>
            <a:r>
              <a:rPr lang="nl-NL" altLang="nl-NL" sz="1600" dirty="0"/>
              <a:t> </a:t>
            </a:r>
            <a:r>
              <a:rPr lang="nl-NL" altLang="nl-NL" sz="1600" dirty="0" err="1"/>
              <a:t>would</a:t>
            </a:r>
            <a:r>
              <a:rPr lang="nl-NL" altLang="nl-NL" sz="1600" dirty="0"/>
              <a:t> </a:t>
            </a:r>
            <a:r>
              <a:rPr lang="nl-NL" altLang="nl-NL" sz="1600" dirty="0" err="1"/>
              <a:t>be</a:t>
            </a:r>
            <a:r>
              <a:rPr lang="nl-NL" altLang="nl-NL" sz="1600" dirty="0"/>
              <a:t> </a:t>
            </a:r>
            <a:r>
              <a:rPr lang="nl-NL" altLang="nl-NL" sz="1600" dirty="0" err="1"/>
              <a:t>if</a:t>
            </a:r>
            <a:r>
              <a:rPr lang="nl-NL" altLang="nl-NL" sz="1600" dirty="0"/>
              <a:t> </a:t>
            </a:r>
            <a:r>
              <a:rPr lang="el-GR" altLang="nl-NL" sz="1600" dirty="0"/>
              <a:t>κ</a:t>
            </a:r>
            <a:r>
              <a:rPr lang="nl-NL" altLang="nl-NL" sz="1600" dirty="0"/>
              <a:t> = 0 </a:t>
            </a:r>
            <a:endParaRPr lang="en-US" altLang="nl-NL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0546093-745F-526E-97C9-13E893B6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7674487B-6C66-0656-D1F8-F0E6FDF24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7947B041-313E-455C-ACAF-AF5596291621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A9A02F1-704F-3AF7-BC36-801EA71B5725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Intercept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4277" name="Rectangle 10">
            <a:extLst>
              <a:ext uri="{FF2B5EF4-FFF2-40B4-BE49-F238E27FC236}">
                <a16:creationId xmlns:a16="http://schemas.microsoft.com/office/drawing/2014/main" id="{040D65EC-B50A-B917-A14C-83DE6A26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4278" name="Rectangle 25">
            <a:extLst>
              <a:ext uri="{FF2B5EF4-FFF2-40B4-BE49-F238E27FC236}">
                <a16:creationId xmlns:a16="http://schemas.microsoft.com/office/drawing/2014/main" id="{92188C67-599C-ACBA-DA41-5C368821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2D052A-7E3C-6B1B-432E-4FE45DEAE5CA}"/>
              </a:ext>
            </a:extLst>
          </p:cNvPr>
          <p:cNvCxnSpPr/>
          <p:nvPr/>
        </p:nvCxnSpPr>
        <p:spPr>
          <a:xfrm>
            <a:off x="1925241" y="3429000"/>
            <a:ext cx="0" cy="1782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3AB780-B796-46DB-057C-D826A7BCB0E8}"/>
              </a:ext>
            </a:extLst>
          </p:cNvPr>
          <p:cNvCxnSpPr/>
          <p:nvPr/>
        </p:nvCxnSpPr>
        <p:spPr>
          <a:xfrm flipH="1">
            <a:off x="1925241" y="5222081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7B9FD4-F1BE-1363-BE01-3647E58664C1}"/>
              </a:ext>
            </a:extLst>
          </p:cNvPr>
          <p:cNvCxnSpPr/>
          <p:nvPr/>
        </p:nvCxnSpPr>
        <p:spPr>
          <a:xfrm flipH="1">
            <a:off x="1925242" y="3590925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2" name="TextBox 6">
            <a:extLst>
              <a:ext uri="{FF2B5EF4-FFF2-40B4-BE49-F238E27FC236}">
                <a16:creationId xmlns:a16="http://schemas.microsoft.com/office/drawing/2014/main" id="{EF1AC1C6-B8CA-868E-7CBF-0F325779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28" y="5264945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κ</a:t>
            </a:r>
            <a:endParaRPr lang="en-US" altLang="nl-NL"/>
          </a:p>
        </p:txBody>
      </p:sp>
      <p:sp>
        <p:nvSpPr>
          <p:cNvPr id="54283" name="TextBox 11">
            <a:extLst>
              <a:ext uri="{FF2B5EF4-FFF2-40B4-BE49-F238E27FC236}">
                <a16:creationId xmlns:a16="http://schemas.microsoft.com/office/drawing/2014/main" id="{87B767C7-D7F6-8762-BD4D-68064902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3140869"/>
            <a:ext cx="24300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en-US" sz="2700" b="1"/>
              <a:t>μ</a:t>
            </a:r>
            <a:r>
              <a:rPr lang="nl-NL" altLang="en-US" sz="2700"/>
              <a:t>= </a:t>
            </a:r>
            <a:r>
              <a:rPr lang="el-GR" altLang="en-US" sz="2700" b="1"/>
              <a:t>τ</a:t>
            </a:r>
            <a:r>
              <a:rPr lang="nl-NL" altLang="en-US" sz="2700"/>
              <a:t> + </a:t>
            </a:r>
            <a:r>
              <a:rPr lang="el-GR" altLang="en-US" sz="2700" b="1"/>
              <a:t>Λκ</a:t>
            </a:r>
            <a:endParaRPr lang="nl-NL" altLang="en-US" sz="2700" b="1"/>
          </a:p>
          <a:p>
            <a:pPr eaLnBrk="1" hangingPunct="1"/>
            <a:endParaRPr lang="en-US" altLang="nl-NL" sz="2700"/>
          </a:p>
        </p:txBody>
      </p:sp>
      <p:sp>
        <p:nvSpPr>
          <p:cNvPr id="54284" name="TextBox 12">
            <a:extLst>
              <a:ext uri="{FF2B5EF4-FFF2-40B4-BE49-F238E27FC236}">
                <a16:creationId xmlns:a16="http://schemas.microsoft.com/office/drawing/2014/main" id="{132AEE70-5130-7E32-17B8-DF724B1C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429001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μ</a:t>
            </a:r>
            <a:endParaRPr lang="en-US" altLang="nl-NL"/>
          </a:p>
        </p:txBody>
      </p:sp>
      <p:sp>
        <p:nvSpPr>
          <p:cNvPr id="54285" name="TextBox 13">
            <a:extLst>
              <a:ext uri="{FF2B5EF4-FFF2-40B4-BE49-F238E27FC236}">
                <a16:creationId xmlns:a16="http://schemas.microsoft.com/office/drawing/2014/main" id="{721090FD-90C7-8757-17C9-CF485707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66" y="4625579"/>
            <a:ext cx="108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τ</a:t>
            </a:r>
            <a:endParaRPr lang="en-US" altLang="nl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B3A21E-C9B3-641B-444B-E305266B211F}"/>
              </a:ext>
            </a:extLst>
          </p:cNvPr>
          <p:cNvSpPr/>
          <p:nvPr/>
        </p:nvSpPr>
        <p:spPr>
          <a:xfrm>
            <a:off x="1763316" y="4387453"/>
            <a:ext cx="43815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61A3FF-4E4B-32A5-6A5A-ECF756F8F744}"/>
              </a:ext>
            </a:extLst>
          </p:cNvPr>
          <p:cNvCxnSpPr/>
          <p:nvPr/>
        </p:nvCxnSpPr>
        <p:spPr>
          <a:xfrm>
            <a:off x="3113486" y="4023122"/>
            <a:ext cx="75961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607662-F990-AABD-850E-9687DB565E08}"/>
              </a:ext>
            </a:extLst>
          </p:cNvPr>
          <p:cNvCxnSpPr/>
          <p:nvPr/>
        </p:nvCxnSpPr>
        <p:spPr>
          <a:xfrm flipV="1">
            <a:off x="3873104" y="3601641"/>
            <a:ext cx="0" cy="40838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9" name="TextBox 20">
            <a:extLst>
              <a:ext uri="{FF2B5EF4-FFF2-40B4-BE49-F238E27FC236}">
                <a16:creationId xmlns:a16="http://schemas.microsoft.com/office/drawing/2014/main" id="{2641B49A-CB0F-EDFB-1E8F-10A45868B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3632597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λ</a:t>
            </a:r>
            <a:endParaRPr lang="en-US" altLang="nl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709EA3-CA4F-FB1D-28CB-E97120DB180D}"/>
              </a:ext>
            </a:extLst>
          </p:cNvPr>
          <p:cNvCxnSpPr/>
          <p:nvPr/>
        </p:nvCxnSpPr>
        <p:spPr>
          <a:xfrm flipH="1">
            <a:off x="1925241" y="4319587"/>
            <a:ext cx="2160984" cy="357188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7BD582-3E17-CFA3-4286-30C5B67B1B9A}"/>
              </a:ext>
            </a:extLst>
          </p:cNvPr>
          <p:cNvSpPr txBox="1"/>
          <p:nvPr/>
        </p:nvSpPr>
        <p:spPr>
          <a:xfrm>
            <a:off x="5858540" y="3979070"/>
            <a:ext cx="2430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way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differs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additional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36DE22E-9CEB-876D-B40F-BD562275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304800"/>
            <a:ext cx="8136384" cy="1216025"/>
          </a:xfrm>
        </p:spPr>
        <p:txBody>
          <a:bodyPr/>
          <a:lstStyle/>
          <a:p>
            <a:r>
              <a:rPr lang="nl-NL" altLang="en-US" dirty="0" err="1"/>
              <a:t>Covariance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1965AC6-7E69-EC1F-8278-8AD91ACB9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2AE4F06-DD89-4CE4-959D-659F73DA9672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59938-25FD-B888-9653-0A1ED1A6E320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307E9F-A6B9-18EE-F964-B7C2B2BFF2C1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0192DA-5E7B-504C-0FCC-E84E2EAE6A99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62480-5938-B6EF-AD6D-AA3A717BC052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755190-6BAC-1630-3E1C-8B05776654E1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9923EA-B85C-6425-ED96-CE77DE3D3716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53DFF-9BBB-0CE3-201D-6867F5043568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BEBA8D-0DE2-A979-7C26-26EF263E1AB6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9B8A2-AB0E-9D40-2256-43B36B250C41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C72C94-0B50-2059-CE50-AF3260D4E362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13A8C-4174-E4E1-A342-1BAAFC304FA3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9A869-D71C-6773-5B47-EF05AF78937F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28D52B-D61B-EA89-F007-BC0D689AD111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5CA399-6DFC-74B4-E3D7-E035DE78D93A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1C9283-CC73-AEAA-6A9C-FC2BD7E0CCD1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BF748-2980-DB85-D3A6-F28C83A61A83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4ABC6-3881-9D87-469B-E54CF6071575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D5C9F459-DD30-23EC-CA3F-5D2FC55FA2DE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Cambria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nl-NL" altLang="en-US" sz="1950" dirty="0"/>
              <a:t>Factor model 	</a:t>
            </a:r>
          </a:p>
          <a:p>
            <a:pPr>
              <a:defRPr/>
            </a:pPr>
            <a:r>
              <a:rPr lang="nl-NL" altLang="en-US" sz="1950" dirty="0" err="1"/>
              <a:t>Covariance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endParaRPr lang="nl-NL" altLang="en-US" sz="1950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el-GR" altLang="en-US" sz="1950" b="1" dirty="0"/>
              <a:t>Σ</a:t>
            </a:r>
            <a:r>
              <a:rPr lang="nl-NL" altLang="en-US" sz="1950" b="1" baseline="-25000" dirty="0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Λ</a:t>
            </a:r>
            <a:r>
              <a:rPr lang="nl-NL" altLang="en-US" sz="1950" dirty="0"/>
              <a:t> </a:t>
            </a:r>
            <a:r>
              <a:rPr lang="el-GR" altLang="en-US" sz="1950" b="1" dirty="0"/>
              <a:t>Φ</a:t>
            </a:r>
            <a:r>
              <a:rPr lang="nl-NL" altLang="en-US" sz="1950" dirty="0"/>
              <a:t> </a:t>
            </a:r>
            <a:r>
              <a:rPr lang="el-GR" altLang="en-US" sz="1950" b="1" dirty="0"/>
              <a:t>Λ</a:t>
            </a:r>
            <a:r>
              <a:rPr lang="nl-NL" altLang="en-US" sz="1950" dirty="0"/>
              <a:t>’ + </a:t>
            </a:r>
            <a:r>
              <a:rPr lang="el-GR" altLang="en-US" sz="1950" b="1" dirty="0"/>
              <a:t>Θ</a:t>
            </a:r>
            <a:endParaRPr lang="nl-NL" altLang="en-US" sz="1950" b="1" dirty="0"/>
          </a:p>
          <a:p>
            <a:pPr marL="0" indent="0">
              <a:buNone/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1621FA3-B110-B7F2-A2D6-BACDEA29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DD86D0DF-D901-E4F3-7C21-9824369DF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865B8E17-CCE9-49C3-BDB4-F9ECF6135A75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D991D15-3D90-2F57-BB7D-0554A597AD06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Intercept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5301" name="Rectangle 10">
            <a:extLst>
              <a:ext uri="{FF2B5EF4-FFF2-40B4-BE49-F238E27FC236}">
                <a16:creationId xmlns:a16="http://schemas.microsoft.com/office/drawing/2014/main" id="{E4019709-74CB-2EA4-36F1-D340916F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5302" name="Rectangle 25">
            <a:extLst>
              <a:ext uri="{FF2B5EF4-FFF2-40B4-BE49-F238E27FC236}">
                <a16:creationId xmlns:a16="http://schemas.microsoft.com/office/drawing/2014/main" id="{496BC2D1-D1C1-9543-6EB5-6F8C81E9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FB2BDC-A5CD-0201-AE35-9C05759A9C39}"/>
              </a:ext>
            </a:extLst>
          </p:cNvPr>
          <p:cNvCxnSpPr/>
          <p:nvPr/>
        </p:nvCxnSpPr>
        <p:spPr>
          <a:xfrm>
            <a:off x="1925241" y="3429000"/>
            <a:ext cx="0" cy="1782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EE2C27-7FE5-0153-2C50-B1F8B2FDAE47}"/>
              </a:ext>
            </a:extLst>
          </p:cNvPr>
          <p:cNvCxnSpPr/>
          <p:nvPr/>
        </p:nvCxnSpPr>
        <p:spPr>
          <a:xfrm flipH="1">
            <a:off x="1925241" y="5222081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50F85-C839-80FC-8742-E4EC7F4D1FBE}"/>
              </a:ext>
            </a:extLst>
          </p:cNvPr>
          <p:cNvCxnSpPr/>
          <p:nvPr/>
        </p:nvCxnSpPr>
        <p:spPr>
          <a:xfrm flipH="1">
            <a:off x="1925242" y="3590925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6" name="TextBox 6">
            <a:extLst>
              <a:ext uri="{FF2B5EF4-FFF2-40B4-BE49-F238E27FC236}">
                <a16:creationId xmlns:a16="http://schemas.microsoft.com/office/drawing/2014/main" id="{63AB04BB-5B20-7C03-8A13-A804D8767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28" y="5264945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κ</a:t>
            </a:r>
            <a:endParaRPr lang="en-US" altLang="nl-NL"/>
          </a:p>
        </p:txBody>
      </p:sp>
      <p:sp>
        <p:nvSpPr>
          <p:cNvPr id="55307" name="TextBox 11">
            <a:extLst>
              <a:ext uri="{FF2B5EF4-FFF2-40B4-BE49-F238E27FC236}">
                <a16:creationId xmlns:a16="http://schemas.microsoft.com/office/drawing/2014/main" id="{578E5063-DF41-AFDB-E92A-7F9022A0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3140869"/>
            <a:ext cx="24300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en-US" sz="2700" b="1"/>
              <a:t>μ</a:t>
            </a:r>
            <a:r>
              <a:rPr lang="nl-NL" altLang="en-US" sz="2700"/>
              <a:t>= </a:t>
            </a:r>
            <a:r>
              <a:rPr lang="el-GR" altLang="en-US" sz="2700" b="1"/>
              <a:t>τ</a:t>
            </a:r>
            <a:r>
              <a:rPr lang="nl-NL" altLang="en-US" sz="2700"/>
              <a:t> + </a:t>
            </a:r>
            <a:r>
              <a:rPr lang="el-GR" altLang="en-US" sz="2700" b="1"/>
              <a:t>Λκ</a:t>
            </a:r>
            <a:endParaRPr lang="nl-NL" altLang="en-US" sz="2700" b="1"/>
          </a:p>
          <a:p>
            <a:pPr eaLnBrk="1" hangingPunct="1"/>
            <a:endParaRPr lang="en-US" altLang="nl-NL" sz="2700"/>
          </a:p>
        </p:txBody>
      </p:sp>
      <p:sp>
        <p:nvSpPr>
          <p:cNvPr id="55308" name="TextBox 12">
            <a:extLst>
              <a:ext uri="{FF2B5EF4-FFF2-40B4-BE49-F238E27FC236}">
                <a16:creationId xmlns:a16="http://schemas.microsoft.com/office/drawing/2014/main" id="{17D860FF-6C2C-B409-6D32-1F45DB1F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429001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μ</a:t>
            </a:r>
            <a:endParaRPr lang="en-US" altLang="nl-NL"/>
          </a:p>
        </p:txBody>
      </p:sp>
      <p:sp>
        <p:nvSpPr>
          <p:cNvPr id="55309" name="TextBox 13">
            <a:extLst>
              <a:ext uri="{FF2B5EF4-FFF2-40B4-BE49-F238E27FC236}">
                <a16:creationId xmlns:a16="http://schemas.microsoft.com/office/drawing/2014/main" id="{2F5BAD78-C996-4ABD-3A03-B285C0C6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66" y="4625579"/>
            <a:ext cx="108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τ</a:t>
            </a:r>
            <a:endParaRPr lang="en-US" altLang="nl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7437F8-7082-9D1E-83AA-F41E3A4457D8}"/>
              </a:ext>
            </a:extLst>
          </p:cNvPr>
          <p:cNvSpPr/>
          <p:nvPr/>
        </p:nvSpPr>
        <p:spPr>
          <a:xfrm>
            <a:off x="1763316" y="4387453"/>
            <a:ext cx="43815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46222-01D1-2DE2-2EC1-79FD296F254A}"/>
              </a:ext>
            </a:extLst>
          </p:cNvPr>
          <p:cNvCxnSpPr/>
          <p:nvPr/>
        </p:nvCxnSpPr>
        <p:spPr>
          <a:xfrm>
            <a:off x="3113486" y="4023122"/>
            <a:ext cx="75961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929A0B-41A1-0FDA-C735-65A87C071B47}"/>
              </a:ext>
            </a:extLst>
          </p:cNvPr>
          <p:cNvCxnSpPr/>
          <p:nvPr/>
        </p:nvCxnSpPr>
        <p:spPr>
          <a:xfrm flipV="1">
            <a:off x="3873104" y="3601641"/>
            <a:ext cx="0" cy="40838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3" name="TextBox 20">
            <a:extLst>
              <a:ext uri="{FF2B5EF4-FFF2-40B4-BE49-F238E27FC236}">
                <a16:creationId xmlns:a16="http://schemas.microsoft.com/office/drawing/2014/main" id="{55829E7B-5114-94A5-DDD2-819F6237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3632597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λ</a:t>
            </a:r>
            <a:endParaRPr lang="en-US" alt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A7C24-CF33-232C-0BB9-DE4D79B00CCF}"/>
              </a:ext>
            </a:extLst>
          </p:cNvPr>
          <p:cNvSpPr txBox="1"/>
          <p:nvPr/>
        </p:nvSpPr>
        <p:spPr>
          <a:xfrm>
            <a:off x="5813823" y="3979070"/>
            <a:ext cx="3150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way is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additional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different?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F2BEB7-267B-CD3B-343A-63495BCD6D3E}"/>
              </a:ext>
            </a:extLst>
          </p:cNvPr>
          <p:cNvCxnSpPr/>
          <p:nvPr/>
        </p:nvCxnSpPr>
        <p:spPr>
          <a:xfrm flipH="1">
            <a:off x="1925242" y="4125516"/>
            <a:ext cx="1944290" cy="108585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1D87D34-71EE-614C-6AD8-2229F14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221251B-3DB7-26E8-8358-91DB76F72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A34F7AF-58E4-4C1D-B7F5-6BA741EDB287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57348" name="Content Placeholder 2">
            <a:extLst>
              <a:ext uri="{FF2B5EF4-FFF2-40B4-BE49-F238E27FC236}">
                <a16:creationId xmlns:a16="http://schemas.microsoft.com/office/drawing/2014/main" id="{33742C6B-4888-F93F-5EA7-1C6F3500597D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 dirty="0" err="1"/>
              <a:t>Interpretation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r>
              <a:rPr lang="nl-NL" altLang="en-US" sz="1950" dirty="0"/>
              <a:t> is </a:t>
            </a:r>
            <a:r>
              <a:rPr lang="nl-NL" altLang="en-US" sz="1950" dirty="0" err="1"/>
              <a:t>usuallly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not</a:t>
            </a:r>
            <a:r>
              <a:rPr lang="nl-NL" altLang="en-US" sz="1950" dirty="0"/>
              <a:t> </a:t>
            </a:r>
            <a:r>
              <a:rPr lang="nl-NL" altLang="en-US" sz="1950" dirty="0" err="1"/>
              <a:t>very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informative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when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there</a:t>
            </a:r>
            <a:r>
              <a:rPr lang="nl-NL" altLang="en-US" sz="1950" dirty="0"/>
              <a:t> is </a:t>
            </a:r>
            <a:r>
              <a:rPr lang="nl-NL" altLang="en-US" sz="1950" dirty="0" err="1"/>
              <a:t>only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one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group</a:t>
            </a:r>
            <a:r>
              <a:rPr lang="nl-NL" altLang="en-US" sz="1950" dirty="0"/>
              <a:t> or </a:t>
            </a:r>
            <a:r>
              <a:rPr lang="nl-NL" altLang="en-US" sz="1950" dirty="0" err="1"/>
              <a:t>measurement</a:t>
            </a:r>
            <a:r>
              <a:rPr lang="nl-NL" altLang="en-US" sz="1950" dirty="0"/>
              <a:t> occasion</a:t>
            </a:r>
          </a:p>
          <a:p>
            <a:endParaRPr lang="nl-NL" altLang="en-US" sz="1950" dirty="0"/>
          </a:p>
          <a:p>
            <a:r>
              <a:rPr lang="nl-NL" altLang="en-US" sz="1950" dirty="0"/>
              <a:t>It </a:t>
            </a:r>
            <a:r>
              <a:rPr lang="nl-NL" altLang="en-US" sz="1950" dirty="0" err="1"/>
              <a:t>becomes</a:t>
            </a:r>
            <a:r>
              <a:rPr lang="nl-NL" altLang="en-US" sz="1950" dirty="0"/>
              <a:t> </a:t>
            </a:r>
            <a:r>
              <a:rPr lang="nl-NL" altLang="en-US" sz="1950" dirty="0" err="1"/>
              <a:t>interesting</a:t>
            </a:r>
            <a:r>
              <a:rPr lang="nl-NL" altLang="en-US" sz="1950" dirty="0"/>
              <a:t> </a:t>
            </a:r>
            <a:r>
              <a:rPr lang="nl-NL" altLang="en-US" sz="1950" dirty="0" err="1"/>
              <a:t>when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comparing</a:t>
            </a:r>
            <a:r>
              <a:rPr lang="nl-NL" altLang="en-US" sz="1950" dirty="0"/>
              <a:t> </a:t>
            </a:r>
            <a:r>
              <a:rPr lang="nl-NL" altLang="en-US" sz="1950" dirty="0" err="1"/>
              <a:t>across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measurements</a:t>
            </a:r>
            <a:r>
              <a:rPr lang="nl-NL" altLang="en-US" sz="1950" dirty="0"/>
              <a:t> or </a:t>
            </a:r>
            <a:r>
              <a:rPr lang="nl-NL" altLang="en-US" sz="1950" dirty="0" err="1"/>
              <a:t>groups</a:t>
            </a:r>
            <a:endParaRPr lang="nl-NL" altLang="en-US" sz="1950" dirty="0"/>
          </a:p>
          <a:p>
            <a:endParaRPr lang="nl-NL" altLang="en-US" sz="1950" dirty="0"/>
          </a:p>
          <a:p>
            <a:endParaRPr lang="nl-NL" altLang="en-US" sz="1950" dirty="0"/>
          </a:p>
          <a:p>
            <a:endParaRPr lang="nl-NL" altLang="en-US" sz="1950" dirty="0"/>
          </a:p>
          <a:p>
            <a:endParaRPr lang="nl-NL" altLang="en-US" sz="1950" dirty="0"/>
          </a:p>
          <a:p>
            <a:endParaRPr lang="en-US" altLang="en-US" sz="1950" dirty="0"/>
          </a:p>
        </p:txBody>
      </p:sp>
      <p:sp>
        <p:nvSpPr>
          <p:cNvPr id="57349" name="Rectangle 10">
            <a:extLst>
              <a:ext uri="{FF2B5EF4-FFF2-40B4-BE49-F238E27FC236}">
                <a16:creationId xmlns:a16="http://schemas.microsoft.com/office/drawing/2014/main" id="{C1E3BA14-2E67-A353-7326-75147106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7350" name="Rectangle 25">
            <a:extLst>
              <a:ext uri="{FF2B5EF4-FFF2-40B4-BE49-F238E27FC236}">
                <a16:creationId xmlns:a16="http://schemas.microsoft.com/office/drawing/2014/main" id="{E8065FB7-B325-6AB9-2DFE-EF2E9DAC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D82E5C1-283F-09D6-E077-8B2E73D7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5496D17C-A334-599F-60AA-7C5C98B9D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BEA674CB-2B43-487D-A862-53E02DF9432C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58372" name="Content Placeholder 2">
            <a:extLst>
              <a:ext uri="{FF2B5EF4-FFF2-40B4-BE49-F238E27FC236}">
                <a16:creationId xmlns:a16="http://schemas.microsoft.com/office/drawing/2014/main" id="{C1EA67AC-E926-C092-FCE8-D43A67A2E6BD}"/>
              </a:ext>
            </a:extLst>
          </p:cNvPr>
          <p:cNvSpPr txBox="1">
            <a:spLocks/>
          </p:cNvSpPr>
          <p:nvPr/>
        </p:nvSpPr>
        <p:spPr bwMode="auto">
          <a:xfrm>
            <a:off x="1656159" y="2457450"/>
            <a:ext cx="627181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 dirty="0" err="1"/>
              <a:t>Then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question is:</a:t>
            </a:r>
          </a:p>
          <a:p>
            <a:endParaRPr lang="nl-NL" altLang="en-US" sz="1950" dirty="0"/>
          </a:p>
          <a:p>
            <a:r>
              <a:rPr lang="nl-NL" altLang="en-US" sz="1950" dirty="0" err="1"/>
              <a:t>To</a:t>
            </a:r>
            <a:r>
              <a:rPr lang="nl-NL" altLang="en-US" sz="1950" dirty="0"/>
              <a:t> </a:t>
            </a:r>
            <a:r>
              <a:rPr lang="nl-NL" altLang="en-US" sz="1950" dirty="0" err="1"/>
              <a:t>what</a:t>
            </a:r>
            <a:r>
              <a:rPr lang="nl-NL" altLang="en-US" sz="1950" dirty="0"/>
              <a:t> </a:t>
            </a:r>
            <a:r>
              <a:rPr lang="nl-NL" altLang="en-US" sz="1950" dirty="0" err="1"/>
              <a:t>extent</a:t>
            </a:r>
            <a:r>
              <a:rPr lang="nl-NL" altLang="en-US" sz="1950" dirty="0"/>
              <a:t> </a:t>
            </a:r>
            <a:r>
              <a:rPr lang="nl-NL" altLang="en-US" sz="1950" dirty="0" err="1"/>
              <a:t>can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differences</a:t>
            </a:r>
            <a:r>
              <a:rPr lang="nl-NL" altLang="en-US" sz="1950" dirty="0"/>
              <a:t> in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means of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observed</a:t>
            </a:r>
            <a:r>
              <a:rPr lang="nl-NL" altLang="en-US" sz="1950" dirty="0"/>
              <a:t> variables </a:t>
            </a:r>
            <a:r>
              <a:rPr lang="nl-NL" altLang="en-US" sz="1950" dirty="0" err="1"/>
              <a:t>be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accurately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described</a:t>
            </a:r>
            <a:r>
              <a:rPr lang="nl-NL" altLang="en-US" sz="1950" dirty="0"/>
              <a:t> </a:t>
            </a:r>
            <a:r>
              <a:rPr lang="nl-NL" altLang="en-US" sz="1950" dirty="0" err="1"/>
              <a:t>by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differences</a:t>
            </a:r>
            <a:r>
              <a:rPr lang="nl-NL" altLang="en-US" sz="1950" dirty="0"/>
              <a:t> in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means of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underlying</a:t>
            </a:r>
            <a:r>
              <a:rPr lang="nl-NL" altLang="en-US" sz="1950" dirty="0"/>
              <a:t> factor?</a:t>
            </a:r>
          </a:p>
          <a:p>
            <a:endParaRPr lang="nl-NL" altLang="en-US" sz="1950" dirty="0"/>
          </a:p>
          <a:p>
            <a:endParaRPr lang="nl-NL" altLang="en-US" sz="1950" dirty="0"/>
          </a:p>
          <a:p>
            <a:endParaRPr lang="en-US" altLang="en-US" sz="1950" dirty="0"/>
          </a:p>
        </p:txBody>
      </p:sp>
      <p:sp>
        <p:nvSpPr>
          <p:cNvPr id="58373" name="Rectangle 10">
            <a:extLst>
              <a:ext uri="{FF2B5EF4-FFF2-40B4-BE49-F238E27FC236}">
                <a16:creationId xmlns:a16="http://schemas.microsoft.com/office/drawing/2014/main" id="{19726B95-DEF9-9D22-D405-619E13CC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8374" name="Rectangle 25">
            <a:extLst>
              <a:ext uri="{FF2B5EF4-FFF2-40B4-BE49-F238E27FC236}">
                <a16:creationId xmlns:a16="http://schemas.microsoft.com/office/drawing/2014/main" id="{0E92A289-2AEC-1EB3-88F5-A8139472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F530851D-75A7-4FC9-A136-0A1346B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B48BAECC-9F04-F599-EEFD-9E913DEEB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DEDF9700-DC87-42C6-A9A8-F513E7DEB239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7E9E9CF-45B2-75FC-FE20-0F3BFFE2C398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193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 err="1"/>
              <a:t>What</a:t>
            </a:r>
            <a:r>
              <a:rPr lang="nl-NL" altLang="en-US" sz="1950" dirty="0"/>
              <a:t> </a:t>
            </a:r>
            <a:r>
              <a:rPr lang="nl-NL" altLang="en-US" sz="1950" dirty="0" err="1"/>
              <a:t>if</a:t>
            </a:r>
            <a:r>
              <a:rPr lang="nl-NL" altLang="en-US" sz="1950" dirty="0"/>
              <a:t> we </a:t>
            </a:r>
            <a:r>
              <a:rPr lang="nl-NL" altLang="en-US" sz="1950" dirty="0" err="1"/>
              <a:t>measure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number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times</a:t>
            </a:r>
            <a:r>
              <a:rPr lang="nl-NL" altLang="en-US" sz="1950" dirty="0"/>
              <a:t> a </a:t>
            </a:r>
            <a:r>
              <a:rPr lang="nl-NL" altLang="en-US" sz="1950" dirty="0" err="1"/>
              <a:t>child</a:t>
            </a:r>
            <a:r>
              <a:rPr lang="nl-NL" altLang="en-US" sz="1950" dirty="0"/>
              <a:t> </a:t>
            </a:r>
            <a:r>
              <a:rPr lang="nl-NL" altLang="en-US" sz="1950" dirty="0" err="1"/>
              <a:t>cries</a:t>
            </a:r>
            <a:r>
              <a:rPr lang="nl-NL" altLang="en-US" sz="1950" dirty="0"/>
              <a:t> as </a:t>
            </a:r>
            <a:r>
              <a:rPr lang="nl-NL" altLang="en-US" sz="1950" dirty="0" err="1"/>
              <a:t>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indication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sadness</a:t>
            </a:r>
            <a:r>
              <a:rPr lang="nl-NL" altLang="en-US" sz="1950" dirty="0"/>
              <a:t>, </a:t>
            </a:r>
            <a:r>
              <a:rPr lang="nl-NL" altLang="en-US" sz="1950" dirty="0" err="1"/>
              <a:t>and</a:t>
            </a:r>
            <a:r>
              <a:rPr lang="nl-NL" altLang="en-US" sz="1950" dirty="0"/>
              <a:t> these are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results</a:t>
            </a:r>
            <a:r>
              <a:rPr lang="nl-NL" altLang="en-US" sz="1950" dirty="0"/>
              <a:t> </a:t>
            </a:r>
            <a:r>
              <a:rPr lang="nl-NL" altLang="en-US" sz="1950" dirty="0" err="1"/>
              <a:t>for</a:t>
            </a:r>
            <a:r>
              <a:rPr lang="nl-NL" altLang="en-US" sz="1950" dirty="0"/>
              <a:t> boys </a:t>
            </a:r>
            <a:r>
              <a:rPr lang="nl-NL" altLang="en-US" sz="1950" dirty="0" err="1"/>
              <a:t>and</a:t>
            </a:r>
            <a:r>
              <a:rPr lang="nl-NL" altLang="en-US" sz="1950" dirty="0"/>
              <a:t> girls: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59397" name="Rectangle 10">
            <a:extLst>
              <a:ext uri="{FF2B5EF4-FFF2-40B4-BE49-F238E27FC236}">
                <a16:creationId xmlns:a16="http://schemas.microsoft.com/office/drawing/2014/main" id="{36D1CC0D-DBA4-63B3-9A32-8D67556C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0084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59398" name="Rectangle 25">
            <a:extLst>
              <a:ext uri="{FF2B5EF4-FFF2-40B4-BE49-F238E27FC236}">
                <a16:creationId xmlns:a16="http://schemas.microsoft.com/office/drawing/2014/main" id="{64DF6762-832B-D8F4-A31A-8DDA9936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0084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57AD5B-1131-3F11-3137-6F88C0A4C7BA}"/>
              </a:ext>
            </a:extLst>
          </p:cNvPr>
          <p:cNvCxnSpPr/>
          <p:nvPr/>
        </p:nvCxnSpPr>
        <p:spPr>
          <a:xfrm>
            <a:off x="1925241" y="3730230"/>
            <a:ext cx="0" cy="17823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9FDD4F-A89A-1673-483A-09CE7573DBFC}"/>
              </a:ext>
            </a:extLst>
          </p:cNvPr>
          <p:cNvCxnSpPr/>
          <p:nvPr/>
        </p:nvCxnSpPr>
        <p:spPr>
          <a:xfrm flipH="1">
            <a:off x="1925241" y="5523310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483B1D-8D52-228E-9283-9E9E4A0FBF97}"/>
              </a:ext>
            </a:extLst>
          </p:cNvPr>
          <p:cNvCxnSpPr/>
          <p:nvPr/>
        </p:nvCxnSpPr>
        <p:spPr>
          <a:xfrm flipH="1">
            <a:off x="1925242" y="3893345"/>
            <a:ext cx="1944290" cy="108466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2" name="TextBox 6">
            <a:extLst>
              <a:ext uri="{FF2B5EF4-FFF2-40B4-BE49-F238E27FC236}">
                <a16:creationId xmlns:a16="http://schemas.microsoft.com/office/drawing/2014/main" id="{200486AF-E387-A289-7B1F-B3C0A4696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28" y="5567363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κ</a:t>
            </a:r>
            <a:endParaRPr lang="en-US" altLang="nl-NL"/>
          </a:p>
        </p:txBody>
      </p:sp>
      <p:sp>
        <p:nvSpPr>
          <p:cNvPr id="59403" name="TextBox 12">
            <a:extLst>
              <a:ext uri="{FF2B5EF4-FFF2-40B4-BE49-F238E27FC236}">
                <a16:creationId xmlns:a16="http://schemas.microsoft.com/office/drawing/2014/main" id="{DE8A31AE-B311-6750-FE92-D40DF09B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730229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μ</a:t>
            </a:r>
            <a:endParaRPr lang="en-US" altLang="nl-NL"/>
          </a:p>
        </p:txBody>
      </p:sp>
      <p:sp>
        <p:nvSpPr>
          <p:cNvPr id="59404" name="TextBox 20">
            <a:extLst>
              <a:ext uri="{FF2B5EF4-FFF2-40B4-BE49-F238E27FC236}">
                <a16:creationId xmlns:a16="http://schemas.microsoft.com/office/drawing/2014/main" id="{FEE48046-B8EA-2F53-449E-7811A08E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3644504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/>
              <a:t>girls</a:t>
            </a:r>
            <a:endParaRPr lang="en-US" altLang="nl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5640C-BB6A-54E7-D49D-35496E65E6A4}"/>
              </a:ext>
            </a:extLst>
          </p:cNvPr>
          <p:cNvCxnSpPr/>
          <p:nvPr/>
        </p:nvCxnSpPr>
        <p:spPr>
          <a:xfrm flipH="1">
            <a:off x="1925241" y="4622008"/>
            <a:ext cx="2160984" cy="355997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E4B35-95CB-DFAF-995E-598126927B34}"/>
              </a:ext>
            </a:extLst>
          </p:cNvPr>
          <p:cNvSpPr txBox="1"/>
          <p:nvPr/>
        </p:nvSpPr>
        <p:spPr>
          <a:xfrm>
            <a:off x="5813824" y="4281488"/>
            <a:ext cx="3018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way does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item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behave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differently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both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groups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407" name="TextBox 19">
            <a:extLst>
              <a:ext uri="{FF2B5EF4-FFF2-40B4-BE49-F238E27FC236}">
                <a16:creationId xmlns:a16="http://schemas.microsoft.com/office/drawing/2014/main" id="{7C305CA1-0165-4C39-C782-14B36E1E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381" y="4435079"/>
            <a:ext cx="1081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/>
              <a:t>boys</a:t>
            </a:r>
            <a:endParaRPr lang="en-US" alt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1E5A1E1-C33E-9062-D4A6-AD603C2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32CCE95-3B5C-516D-B119-942081FF7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3149AE37-6C12-4D80-AA44-E6D3C3CDD060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F2C86DD-E150-83CA-9DB6-3E15DC71D447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193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nl-NL" altLang="en-US" sz="1950" dirty="0"/>
              <a:t>Or we </a:t>
            </a:r>
            <a:r>
              <a:rPr lang="nl-NL" altLang="en-US" sz="1950" dirty="0" err="1"/>
              <a:t>measure</a:t>
            </a:r>
            <a:r>
              <a:rPr lang="nl-NL" altLang="en-US" sz="1950" dirty="0"/>
              <a:t> IQ </a:t>
            </a:r>
            <a:r>
              <a:rPr lang="nl-NL" altLang="en-US" sz="1950" dirty="0" err="1"/>
              <a:t>before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and</a:t>
            </a:r>
            <a:r>
              <a:rPr lang="nl-NL" altLang="en-US" sz="1950" dirty="0"/>
              <a:t> </a:t>
            </a:r>
            <a:r>
              <a:rPr lang="nl-NL" altLang="en-US" sz="1950" dirty="0" err="1"/>
              <a:t>after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math</a:t>
            </a:r>
            <a:r>
              <a:rPr lang="nl-NL" altLang="en-US" sz="1950" dirty="0"/>
              <a:t>-training, </a:t>
            </a:r>
            <a:r>
              <a:rPr lang="nl-NL" altLang="en-US" sz="1950" dirty="0" err="1"/>
              <a:t>and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this</a:t>
            </a:r>
            <a:r>
              <a:rPr lang="nl-NL" altLang="en-US" sz="1950" dirty="0"/>
              <a:t> is a </a:t>
            </a:r>
            <a:r>
              <a:rPr lang="nl-NL" altLang="en-US" sz="1950" dirty="0" err="1"/>
              <a:t>math</a:t>
            </a:r>
            <a:r>
              <a:rPr lang="nl-NL" altLang="en-US" sz="1950" dirty="0"/>
              <a:t>-item at </a:t>
            </a:r>
            <a:r>
              <a:rPr lang="nl-NL" altLang="en-US" sz="1950" dirty="0" err="1"/>
              <a:t>both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times</a:t>
            </a:r>
            <a:r>
              <a:rPr lang="nl-NL" altLang="en-US" sz="1950" dirty="0"/>
              <a:t>: </a:t>
            </a:r>
          </a:p>
          <a:p>
            <a:pPr>
              <a:defRPr/>
            </a:pPr>
            <a:endParaRPr lang="nl-NL" altLang="en-US" sz="1950" dirty="0"/>
          </a:p>
          <a:p>
            <a:pPr marL="0" indent="0">
              <a:buNone/>
              <a:defRPr/>
            </a:pPr>
            <a:endParaRPr lang="en-US" altLang="en-US" sz="1950" dirty="0"/>
          </a:p>
        </p:txBody>
      </p:sp>
      <p:sp>
        <p:nvSpPr>
          <p:cNvPr id="60421" name="Rectangle 10">
            <a:extLst>
              <a:ext uri="{FF2B5EF4-FFF2-40B4-BE49-F238E27FC236}">
                <a16:creationId xmlns:a16="http://schemas.microsoft.com/office/drawing/2014/main" id="{E7FD46B1-CC01-F202-A0B2-DDF3C4A2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0084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60422" name="Rectangle 25">
            <a:extLst>
              <a:ext uri="{FF2B5EF4-FFF2-40B4-BE49-F238E27FC236}">
                <a16:creationId xmlns:a16="http://schemas.microsoft.com/office/drawing/2014/main" id="{45283507-2611-9CD9-9BF7-83CD436C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00843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D194AC-1244-9E19-74B3-495D99972033}"/>
              </a:ext>
            </a:extLst>
          </p:cNvPr>
          <p:cNvCxnSpPr/>
          <p:nvPr/>
        </p:nvCxnSpPr>
        <p:spPr>
          <a:xfrm>
            <a:off x="1925241" y="3730230"/>
            <a:ext cx="0" cy="17823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FABC5E-0B5B-8730-FBB1-EECF44C6896A}"/>
              </a:ext>
            </a:extLst>
          </p:cNvPr>
          <p:cNvCxnSpPr/>
          <p:nvPr/>
        </p:nvCxnSpPr>
        <p:spPr>
          <a:xfrm flipH="1">
            <a:off x="1925241" y="5523310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EDBD9-4CCA-5522-4965-237695B02AB9}"/>
              </a:ext>
            </a:extLst>
          </p:cNvPr>
          <p:cNvCxnSpPr/>
          <p:nvPr/>
        </p:nvCxnSpPr>
        <p:spPr>
          <a:xfrm flipH="1">
            <a:off x="1925242" y="3893345"/>
            <a:ext cx="1944290" cy="108466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6" name="TextBox 6">
            <a:extLst>
              <a:ext uri="{FF2B5EF4-FFF2-40B4-BE49-F238E27FC236}">
                <a16:creationId xmlns:a16="http://schemas.microsoft.com/office/drawing/2014/main" id="{84ACF232-6A86-206E-8320-0EDAC6DB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328" y="5567363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κ</a:t>
            </a:r>
            <a:endParaRPr lang="en-US" altLang="nl-NL"/>
          </a:p>
        </p:txBody>
      </p:sp>
      <p:sp>
        <p:nvSpPr>
          <p:cNvPr id="60427" name="TextBox 12">
            <a:extLst>
              <a:ext uri="{FF2B5EF4-FFF2-40B4-BE49-F238E27FC236}">
                <a16:creationId xmlns:a16="http://schemas.microsoft.com/office/drawing/2014/main" id="{31989E93-22EA-0228-BEF9-4F6F06CC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141" y="3730229"/>
            <a:ext cx="1079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l-GR" altLang="nl-NL"/>
              <a:t>μ</a:t>
            </a:r>
            <a:endParaRPr lang="en-US" altLang="nl-NL"/>
          </a:p>
        </p:txBody>
      </p:sp>
      <p:sp>
        <p:nvSpPr>
          <p:cNvPr id="60428" name="TextBox 20">
            <a:extLst>
              <a:ext uri="{FF2B5EF4-FFF2-40B4-BE49-F238E27FC236}">
                <a16:creationId xmlns:a16="http://schemas.microsoft.com/office/drawing/2014/main" id="{F932A489-A26A-030A-6D87-B576B159D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878" y="4185047"/>
            <a:ext cx="172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/>
              <a:t>Before training</a:t>
            </a:r>
            <a:endParaRPr lang="en-US" alt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8E17D-A58F-9B6D-01AA-9BB0A9D6FDAA}"/>
              </a:ext>
            </a:extLst>
          </p:cNvPr>
          <p:cNvSpPr txBox="1"/>
          <p:nvPr/>
        </p:nvSpPr>
        <p:spPr>
          <a:xfrm>
            <a:off x="6165055" y="4110038"/>
            <a:ext cx="2655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way does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item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behave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differently</a:t>
            </a:r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over time?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430" name="TextBox 19">
            <a:extLst>
              <a:ext uri="{FF2B5EF4-FFF2-40B4-BE49-F238E27FC236}">
                <a16:creationId xmlns:a16="http://schemas.microsoft.com/office/drawing/2014/main" id="{4697FCE2-D9D2-4087-E894-186834CF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3644504"/>
            <a:ext cx="1674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/>
              <a:t>After training</a:t>
            </a:r>
            <a:endParaRPr lang="en-US" altLang="nl-N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582608-CA22-B7DF-C672-DE49697F1427}"/>
              </a:ext>
            </a:extLst>
          </p:cNvPr>
          <p:cNvCxnSpPr/>
          <p:nvPr/>
        </p:nvCxnSpPr>
        <p:spPr>
          <a:xfrm flipH="1">
            <a:off x="1980011" y="4395788"/>
            <a:ext cx="1944290" cy="108585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A94A489E-6DF3-6243-4D37-9F798E8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Measurement</a:t>
            </a:r>
            <a:r>
              <a:rPr lang="nl-NL" altLang="en-US" dirty="0"/>
              <a:t>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626F9803-7649-950B-E133-E93D35D57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5235E55-C4BB-4C5A-AE68-926E1AA002B2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6564" name="Content Placeholder 2">
            <a:extLst>
              <a:ext uri="{FF2B5EF4-FFF2-40B4-BE49-F238E27FC236}">
                <a16:creationId xmlns:a16="http://schemas.microsoft.com/office/drawing/2014/main" id="{5153F13B-BD8D-828C-E98B-A6E72B85E8F9}"/>
              </a:ext>
            </a:extLst>
          </p:cNvPr>
          <p:cNvSpPr txBox="1">
            <a:spLocks/>
          </p:cNvSpPr>
          <p:nvPr/>
        </p:nvSpPr>
        <p:spPr bwMode="auto">
          <a:xfrm>
            <a:off x="1656161" y="2457450"/>
            <a:ext cx="5397103" cy="55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 dirty="0" err="1"/>
              <a:t>Compare</a:t>
            </a:r>
            <a:r>
              <a:rPr lang="nl-NL" altLang="en-US" sz="1950" dirty="0"/>
              <a:t> common factor </a:t>
            </a:r>
            <a:r>
              <a:rPr lang="nl-NL" altLang="en-US" sz="1950" dirty="0" err="1"/>
              <a:t>variances</a:t>
            </a:r>
            <a:r>
              <a:rPr lang="nl-NL" altLang="en-US" sz="1950" dirty="0"/>
              <a:t> </a:t>
            </a:r>
            <a:r>
              <a:rPr lang="nl-NL" altLang="en-US" sz="1950" dirty="0" err="1"/>
              <a:t>and</a:t>
            </a:r>
            <a:r>
              <a:rPr lang="nl-NL" altLang="en-US" sz="1950" dirty="0"/>
              <a:t> means </a:t>
            </a:r>
            <a:r>
              <a:rPr lang="nl-NL" altLang="en-US" sz="1950" dirty="0" err="1"/>
              <a:t>requires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some</a:t>
            </a:r>
            <a:r>
              <a:rPr lang="nl-NL" altLang="en-US" sz="1950" dirty="0"/>
              <a:t> level of </a:t>
            </a:r>
            <a:r>
              <a:rPr lang="nl-NL" altLang="en-US" sz="1950" i="1" dirty="0" err="1"/>
              <a:t>measurement</a:t>
            </a:r>
            <a:r>
              <a:rPr lang="nl-NL" altLang="en-US" sz="1950" i="1" dirty="0"/>
              <a:t> </a:t>
            </a:r>
            <a:r>
              <a:rPr lang="nl-NL" altLang="en-US" sz="1950" i="1" dirty="0" err="1"/>
              <a:t>invariance</a:t>
            </a:r>
            <a:endParaRPr lang="nl-NL" altLang="en-US" sz="1950" i="1" dirty="0"/>
          </a:p>
          <a:p>
            <a:pPr lvl="1">
              <a:lnSpc>
                <a:spcPct val="100000"/>
              </a:lnSpc>
            </a:pPr>
            <a:r>
              <a:rPr lang="en-US" sz="2000" dirty="0"/>
              <a:t>Otherwise, differences in factor </a:t>
            </a:r>
            <a:r>
              <a:rPr lang="en-US" sz="2000" i="1" dirty="0"/>
              <a:t>M</a:t>
            </a:r>
            <a:r>
              <a:rPr lang="en-US" sz="2000" dirty="0"/>
              <a:t> or </a:t>
            </a:r>
            <a:r>
              <a:rPr lang="en-US" sz="2000" i="1" dirty="0"/>
              <a:t>SD </a:t>
            </a:r>
            <a:r>
              <a:rPr lang="en-US" sz="2000" dirty="0"/>
              <a:t>may just reflect differences in a single indicator</a:t>
            </a:r>
            <a:endParaRPr lang="nl-NL" altLang="en-US" sz="1950" i="1" dirty="0"/>
          </a:p>
          <a:p>
            <a:endParaRPr lang="nl-NL" altLang="en-US" sz="1950" i="1" dirty="0"/>
          </a:p>
          <a:p>
            <a:r>
              <a:rPr lang="en-US" sz="2000" dirty="0"/>
              <a:t>Thus, it is necessary to test the assumption of measurement invariance before comparing latent parameters</a:t>
            </a:r>
            <a:endParaRPr lang="nl-NL" altLang="en-US" sz="1950" dirty="0"/>
          </a:p>
          <a:p>
            <a:endParaRPr lang="en-US" altLang="en-US" sz="1950" dirty="0"/>
          </a:p>
        </p:txBody>
      </p:sp>
      <p:sp>
        <p:nvSpPr>
          <p:cNvPr id="66565" name="Rectangle 10">
            <a:extLst>
              <a:ext uri="{FF2B5EF4-FFF2-40B4-BE49-F238E27FC236}">
                <a16:creationId xmlns:a16="http://schemas.microsoft.com/office/drawing/2014/main" id="{3967B9B0-1B34-0CA7-DA24-F68E2DCF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66566" name="Rectangle 25">
            <a:extLst>
              <a:ext uri="{FF2B5EF4-FFF2-40B4-BE49-F238E27FC236}">
                <a16:creationId xmlns:a16="http://schemas.microsoft.com/office/drawing/2014/main" id="{3EC680FA-A71B-2AD2-C4C6-EDCED7E3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278548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invariance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343650" cy="3429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Sometimes you will read about </a:t>
            </a:r>
            <a:r>
              <a:rPr lang="en-US" i="1" dirty="0"/>
              <a:t>measurement invariance</a:t>
            </a:r>
            <a:r>
              <a:rPr lang="en-US" dirty="0"/>
              <a:t> (e.g., Meredith, 1993) </a:t>
            </a:r>
          </a:p>
          <a:p>
            <a:pPr lvl="1"/>
            <a:r>
              <a:rPr lang="en-US" dirty="0"/>
              <a:t>Psychological methods tradition</a:t>
            </a:r>
          </a:p>
          <a:p>
            <a:r>
              <a:rPr lang="en-US" dirty="0"/>
              <a:t>Sometimes you will read about </a:t>
            </a:r>
            <a:r>
              <a:rPr lang="en-US" i="1" dirty="0"/>
              <a:t>measurement equivalence</a:t>
            </a:r>
            <a:r>
              <a:rPr lang="en-US" dirty="0"/>
              <a:t> (e.g., Cheung &amp; </a:t>
            </a:r>
            <a:r>
              <a:rPr lang="en-US" dirty="0" err="1"/>
              <a:t>Rensvold</a:t>
            </a:r>
            <a:r>
              <a:rPr lang="en-US" dirty="0"/>
              <a:t>, 1998)</a:t>
            </a:r>
          </a:p>
          <a:p>
            <a:pPr lvl="1"/>
            <a:r>
              <a:rPr lang="en-US" dirty="0"/>
              <a:t>Organizational methods tradition</a:t>
            </a:r>
          </a:p>
          <a:p>
            <a:r>
              <a:rPr lang="en-US" dirty="0"/>
              <a:t>These are the same thing</a:t>
            </a:r>
          </a:p>
          <a:p>
            <a:pPr lvl="1"/>
            <a:r>
              <a:rPr lang="en-US" i="1" dirty="0"/>
              <a:t>In</a:t>
            </a:r>
            <a:r>
              <a:rPr lang="en-US" dirty="0"/>
              <a:t>-variant means </a:t>
            </a:r>
            <a:r>
              <a:rPr lang="en-US" i="1" dirty="0"/>
              <a:t>non</a:t>
            </a:r>
            <a:r>
              <a:rPr lang="en-US" dirty="0"/>
              <a:t>-varying (equal to a constant)</a:t>
            </a:r>
          </a:p>
        </p:txBody>
      </p:sp>
    </p:spTree>
    <p:extLst>
      <p:ext uri="{BB962C8B-B14F-4D97-AF65-F5344CB8AC3E}">
        <p14:creationId xmlns:p14="http://schemas.microsoft.com/office/powerpoint/2010/main" val="3041319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560C-66D8-A601-7230-BD4CE11E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Invariance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068B-190D-BC9D-B4BB-467194F0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 dirty="0" err="1"/>
              <a:t>Measurement</a:t>
            </a:r>
            <a:r>
              <a:rPr lang="nl-NL" altLang="en-US" sz="2800" dirty="0"/>
              <a:t> </a:t>
            </a:r>
            <a:r>
              <a:rPr lang="nl-NL" altLang="en-US" sz="2800" dirty="0" err="1"/>
              <a:t>invariance</a:t>
            </a:r>
            <a:r>
              <a:rPr lang="nl-NL" altLang="en-US" sz="2800" dirty="0"/>
              <a:t> or </a:t>
            </a:r>
            <a:r>
              <a:rPr lang="nl-NL" altLang="en-US" sz="2800" dirty="0" err="1"/>
              <a:t>measurement</a:t>
            </a:r>
            <a:r>
              <a:rPr lang="nl-NL" altLang="en-US" sz="2800" dirty="0"/>
              <a:t> </a:t>
            </a:r>
            <a:r>
              <a:rPr lang="nl-NL" altLang="en-US" sz="2800" dirty="0" err="1"/>
              <a:t>equivalence</a:t>
            </a:r>
            <a:r>
              <a:rPr lang="nl-NL" altLang="en-US" sz="2800" dirty="0"/>
              <a:t> </a:t>
            </a:r>
            <a:r>
              <a:rPr lang="nl-NL" altLang="en-US" sz="2800" dirty="0" err="1"/>
              <a:t>indicates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that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the</a:t>
            </a:r>
            <a:r>
              <a:rPr lang="nl-NL" altLang="en-US" sz="2800" dirty="0"/>
              <a:t> </a:t>
            </a:r>
            <a:r>
              <a:rPr lang="nl-NL" altLang="en-US" sz="2800" dirty="0" err="1"/>
              <a:t>same</a:t>
            </a:r>
            <a:r>
              <a:rPr lang="nl-NL" altLang="en-US" sz="2800" dirty="0"/>
              <a:t> construct is </a:t>
            </a:r>
            <a:r>
              <a:rPr lang="nl-NL" altLang="en-US" sz="2800" dirty="0" err="1"/>
              <a:t>being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measured</a:t>
            </a:r>
            <a:r>
              <a:rPr lang="nl-NL" altLang="en-US" sz="2800" dirty="0"/>
              <a:t> in </a:t>
            </a:r>
            <a:r>
              <a:rPr lang="nl-NL" altLang="en-US" sz="2800" dirty="0" err="1"/>
              <a:t>the</a:t>
            </a:r>
            <a:r>
              <a:rPr lang="nl-NL" altLang="en-US" sz="2800" dirty="0"/>
              <a:t> </a:t>
            </a:r>
            <a:r>
              <a:rPr lang="nl-NL" altLang="en-US" sz="2800" dirty="0" err="1"/>
              <a:t>same</a:t>
            </a:r>
            <a:r>
              <a:rPr lang="nl-NL" altLang="en-US" sz="2800" dirty="0"/>
              <a:t> way </a:t>
            </a:r>
            <a:r>
              <a:rPr lang="nl-NL" altLang="en-US" sz="2800" dirty="0" err="1"/>
              <a:t>across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groups</a:t>
            </a:r>
            <a:r>
              <a:rPr lang="nl-NL" altLang="en-US" sz="2800" dirty="0"/>
              <a:t> or occasions.</a:t>
            </a:r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A3CC-3AD7-8C73-B3D9-C1655D0A3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043666F9-A5E1-4D41-8255-785CAE34DAA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27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979B-8490-53BF-C869-6B64B963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my field of research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07CD-9D06-A8BF-0950-68797262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https://www.youtube.com/watch?v=LZrgSRU-psQ&amp;list=PLjT52aYcW_rRlBtjsPXNOsGS83-5f_UUV&amp;index=1</a:t>
            </a:r>
          </a:p>
        </p:txBody>
      </p:sp>
    </p:spTree>
    <p:extLst>
      <p:ext uri="{BB962C8B-B14F-4D97-AF65-F5344CB8AC3E}">
        <p14:creationId xmlns:p14="http://schemas.microsoft.com/office/powerpoint/2010/main" val="2100996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3F6B-B708-64D2-A101-363F271F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B218-BD7E-A987-EC91-710D3FDC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Let’s look at an example in R</a:t>
            </a:r>
          </a:p>
          <a:p>
            <a:pPr marL="0" indent="0">
              <a:buNone/>
            </a:pPr>
            <a:endParaRPr lang="en-US" sz="1400" b="1" dirty="0"/>
          </a:p>
          <a:p>
            <a:pPr marL="282575" indent="-282575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577850" algn="l"/>
              </a:tabLst>
            </a:pPr>
            <a:r>
              <a:rPr lang="en-US" sz="2800" dirty="0"/>
              <a:t>Use the </a:t>
            </a:r>
            <a:r>
              <a:rPr lang="en-US" sz="2800" dirty="0" err="1"/>
              <a:t>Multigroup_example.R</a:t>
            </a:r>
            <a:r>
              <a:rPr lang="en-US" sz="2800" dirty="0"/>
              <a:t> document from </a:t>
            </a:r>
            <a:r>
              <a:rPr lang="en-US" sz="2800" dirty="0" err="1"/>
              <a:t>github</a:t>
            </a:r>
            <a:endParaRPr lang="en-US" sz="2400" dirty="0"/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5084-0E35-532E-9C60-F8BDB9100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043666F9-A5E1-4D41-8255-785CAE34DAA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BD1C47-88E3-CAC4-866B-06F4A0FC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304800"/>
            <a:ext cx="7992367" cy="1216025"/>
          </a:xfrm>
        </p:spPr>
        <p:txBody>
          <a:bodyPr/>
          <a:lstStyle/>
          <a:p>
            <a:r>
              <a:rPr lang="nl-NL" altLang="en-US" dirty="0" err="1"/>
              <a:t>Covariance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1F8FC9D3-8A28-CE79-68E4-3F4EEBD40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747306D-1DDC-4A51-AAAA-E3B32876DDCE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BE47B-10E0-D5E1-36F7-2FAE349973F0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4E1B93-2E83-54ED-750F-9D06816A8D4F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23697F1-B11E-56EB-3C88-19FA606FB79C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480287-A6D9-CD54-9BE8-A42027AC6A58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635941-AE14-5DB4-C44A-DED7A2B16F6D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59C46-2676-5B13-5F42-832BEDEFB53F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1A70F8-7623-10E0-1F69-6E3C9353719B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B15C1A-53B3-A0B1-9C70-E4F459273229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4994711-AEA7-0CAB-85F2-1C82EBA92AEA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6D6CE5-0B35-744E-F40B-B3A77A15340D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8C25FC-A09A-8E2B-F8D8-93E6ADF895E0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A1222-1A40-ABBC-D879-FD2894107D1F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69B7B3-6F76-886B-3066-14940D66CF25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F28C3-F905-E09C-6E0A-52DCC070503E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70720-4692-0C32-27D7-EACC76841A5A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50FECB-0855-CF31-7BD3-D8F25D820D1E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62B597-5B46-2FFC-3EB2-2C4B5D2E0370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029880E0-922D-4BC9-8062-6D33D69F70E7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lang="nl-NL" altLang="en-US" sz="1950"/>
              <a:t>Factor model 	</a:t>
            </a:r>
          </a:p>
          <a:p>
            <a:endParaRPr lang="nl-NL" altLang="en-US" sz="1950" b="1"/>
          </a:p>
          <a:p>
            <a:r>
              <a:rPr lang="el-GR" altLang="en-US" sz="1950" b="1"/>
              <a:t>Σ</a:t>
            </a:r>
            <a:r>
              <a:rPr lang="nl-NL" altLang="en-US" sz="1950" b="1" baseline="-25000"/>
              <a:t>model</a:t>
            </a:r>
            <a:r>
              <a:rPr lang="nl-NL" altLang="en-US" sz="1950"/>
              <a:t> = </a:t>
            </a:r>
            <a:r>
              <a:rPr lang="el-GR" altLang="en-US" sz="1950" b="1"/>
              <a:t>Λ</a:t>
            </a:r>
            <a:r>
              <a:rPr lang="nl-NL" altLang="en-US" sz="1950"/>
              <a:t> </a:t>
            </a:r>
            <a:r>
              <a:rPr lang="el-GR" altLang="en-US" sz="1950" b="1"/>
              <a:t>Φ</a:t>
            </a:r>
            <a:r>
              <a:rPr lang="nl-NL" altLang="en-US" sz="1950"/>
              <a:t> </a:t>
            </a:r>
            <a:r>
              <a:rPr lang="el-GR" altLang="en-US" sz="1950" b="1"/>
              <a:t>Λ</a:t>
            </a:r>
            <a:r>
              <a:rPr lang="nl-NL" altLang="en-US" sz="1950"/>
              <a:t>’ + </a:t>
            </a:r>
            <a:r>
              <a:rPr lang="el-GR" altLang="en-US" sz="1950" b="1"/>
              <a:t>Θ</a:t>
            </a:r>
            <a:endParaRPr lang="nl-NL" altLang="en-US" sz="1950" b="1"/>
          </a:p>
          <a:p>
            <a:endParaRPr lang="nl-NL" altLang="en-US" sz="1950" b="1"/>
          </a:p>
          <a:p>
            <a:r>
              <a:rPr lang="el-GR" altLang="en-US" sz="1950" b="1"/>
              <a:t>Λ</a:t>
            </a:r>
            <a:r>
              <a:rPr lang="nl-NL" altLang="en-US" sz="1950" b="1"/>
              <a:t> = ?</a:t>
            </a:r>
          </a:p>
          <a:p>
            <a:r>
              <a:rPr lang="el-GR" altLang="en-US" sz="1950" b="1"/>
              <a:t>Φ</a:t>
            </a:r>
            <a:r>
              <a:rPr lang="nl-NL" altLang="en-US" sz="1950" b="1"/>
              <a:t> = ?</a:t>
            </a:r>
          </a:p>
          <a:p>
            <a:r>
              <a:rPr lang="el-GR" altLang="en-US" sz="1950" b="1"/>
              <a:t>Θ</a:t>
            </a:r>
            <a:r>
              <a:rPr lang="nl-NL" altLang="en-US" sz="1950" b="1"/>
              <a:t> = ?</a:t>
            </a:r>
          </a:p>
          <a:p>
            <a:endParaRPr lang="nl-NL" altLang="en-US" sz="1950" b="1"/>
          </a:p>
          <a:p>
            <a:endParaRPr lang="nl-NL" altLang="en-US" sz="1950" b="1"/>
          </a:p>
          <a:p>
            <a:endParaRPr lang="nl-NL" altLang="en-US" sz="1950" b="1"/>
          </a:p>
          <a:p>
            <a:endParaRPr lang="en-US" altLang="en-US" sz="19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Invariance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7334572" cy="3714750"/>
          </a:xfrm>
        </p:spPr>
        <p:txBody>
          <a:bodyPr/>
          <a:lstStyle/>
          <a:p>
            <a:r>
              <a:rPr lang="en-US" dirty="0"/>
              <a:t>Levels of measurement invariance:</a:t>
            </a:r>
          </a:p>
          <a:p>
            <a:r>
              <a:rPr lang="en-US" dirty="0" err="1"/>
              <a:t>Configural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Weak  Strong  Strict</a:t>
            </a:r>
          </a:p>
          <a:p>
            <a:pPr lvl="1"/>
            <a:r>
              <a:rPr lang="en-US" dirty="0"/>
              <a:t>e.g., Meredith (1993, </a:t>
            </a:r>
            <a:r>
              <a:rPr lang="en-US" i="1" dirty="0" err="1"/>
              <a:t>Psychometrika</a:t>
            </a:r>
            <a:r>
              <a:rPr lang="en-US" dirty="0"/>
              <a:t>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Configural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Metric  Scalar  Strict</a:t>
            </a:r>
          </a:p>
          <a:p>
            <a:pPr lvl="1"/>
            <a:r>
              <a:rPr lang="en-US" dirty="0"/>
              <a:t>e.g., Vandenberg &amp; Lance (2000)</a:t>
            </a:r>
          </a:p>
          <a:p>
            <a:pPr lvl="1"/>
            <a:endParaRPr lang="en-US" dirty="0"/>
          </a:p>
          <a:p>
            <a:r>
              <a:rPr lang="en-US" dirty="0"/>
              <a:t>These are the same 4 levels</a:t>
            </a:r>
          </a:p>
        </p:txBody>
      </p:sp>
    </p:spTree>
    <p:extLst>
      <p:ext uri="{BB962C8B-B14F-4D97-AF65-F5344CB8AC3E}">
        <p14:creationId xmlns:p14="http://schemas.microsoft.com/office/powerpoint/2010/main" val="1872270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9A390E5-71C5-1CB0-DB79-EE6441F5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Configural</a:t>
            </a:r>
            <a:r>
              <a:rPr lang="nl-NL" altLang="en-US" dirty="0"/>
              <a:t>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53F8E9A1-A2D0-7BA3-28B7-AB31C086F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EA377602-4F5E-4803-8DDB-EF1E8F7347ED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1445" name="Rectangle 10">
            <a:extLst>
              <a:ext uri="{FF2B5EF4-FFF2-40B4-BE49-F238E27FC236}">
                <a16:creationId xmlns:a16="http://schemas.microsoft.com/office/drawing/2014/main" id="{4D0C787A-7A11-06D1-D1B5-31C714F5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61446" name="Rectangle 25">
            <a:extLst>
              <a:ext uri="{FF2B5EF4-FFF2-40B4-BE49-F238E27FC236}">
                <a16:creationId xmlns:a16="http://schemas.microsoft.com/office/drawing/2014/main" id="{2DE93F05-1B4A-5A58-92A6-414CCB52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E90008-6E3C-DC90-66A7-3B572CA2C496}"/>
              </a:ext>
            </a:extLst>
          </p:cNvPr>
          <p:cNvSpPr>
            <a:spLocks noChangeAspect="1"/>
          </p:cNvSpPr>
          <p:nvPr/>
        </p:nvSpPr>
        <p:spPr>
          <a:xfrm>
            <a:off x="1053333" y="3828828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3E7C72-90D9-81A9-ACC5-6D503EFB19C0}"/>
              </a:ext>
            </a:extLst>
          </p:cNvPr>
          <p:cNvCxnSpPr>
            <a:cxnSpLocks noChangeAspect="1"/>
            <a:stCxn id="4" idx="4"/>
            <a:endCxn id="2" idx="0"/>
          </p:cNvCxnSpPr>
          <p:nvPr/>
        </p:nvCxnSpPr>
        <p:spPr>
          <a:xfrm flipH="1">
            <a:off x="1272409" y="3291857"/>
            <a:ext cx="891778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859C923-8983-0DF5-3C15-3172F06FD413}"/>
              </a:ext>
            </a:extLst>
          </p:cNvPr>
          <p:cNvSpPr>
            <a:spLocks noChangeAspect="1"/>
          </p:cNvSpPr>
          <p:nvPr/>
        </p:nvSpPr>
        <p:spPr>
          <a:xfrm>
            <a:off x="1808189" y="2578671"/>
            <a:ext cx="713184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288171-26C3-5B4A-3790-F3C6489722B1}"/>
              </a:ext>
            </a:extLst>
          </p:cNvPr>
          <p:cNvSpPr>
            <a:spLocks noChangeAspect="1"/>
          </p:cNvSpPr>
          <p:nvPr/>
        </p:nvSpPr>
        <p:spPr>
          <a:xfrm>
            <a:off x="1052142" y="4533679"/>
            <a:ext cx="429816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B0A02-041E-A89B-366C-253F1EAD01D3}"/>
              </a:ext>
            </a:extLst>
          </p:cNvPr>
          <p:cNvCxnSpPr>
            <a:cxnSpLocks noChangeAspect="1"/>
            <a:stCxn id="5" idx="0"/>
            <a:endCxn id="2" idx="2"/>
          </p:cNvCxnSpPr>
          <p:nvPr/>
        </p:nvCxnSpPr>
        <p:spPr>
          <a:xfrm flipV="1">
            <a:off x="1266454" y="4266978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6EF69-4003-5E4C-921B-F44CD4D79E33}"/>
              </a:ext>
            </a:extLst>
          </p:cNvPr>
          <p:cNvSpPr>
            <a:spLocks noChangeAspect="1"/>
          </p:cNvSpPr>
          <p:nvPr/>
        </p:nvSpPr>
        <p:spPr>
          <a:xfrm>
            <a:off x="1646265" y="3828828"/>
            <a:ext cx="43934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652AFF-C2D8-0E72-40BE-B9E04445B7F8}"/>
              </a:ext>
            </a:extLst>
          </p:cNvPr>
          <p:cNvSpPr>
            <a:spLocks noChangeAspect="1"/>
          </p:cNvSpPr>
          <p:nvPr/>
        </p:nvSpPr>
        <p:spPr>
          <a:xfrm>
            <a:off x="1646265" y="4533679"/>
            <a:ext cx="429815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4B789-AFF2-8BE6-A5AD-E39298126BB9}"/>
              </a:ext>
            </a:extLst>
          </p:cNvPr>
          <p:cNvCxnSpPr>
            <a:cxnSpLocks noChangeAspect="1"/>
            <a:stCxn id="25" idx="0"/>
            <a:endCxn id="24" idx="2"/>
          </p:cNvCxnSpPr>
          <p:nvPr/>
        </p:nvCxnSpPr>
        <p:spPr>
          <a:xfrm flipV="1">
            <a:off x="1860578" y="4266978"/>
            <a:ext cx="595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0DF25B-34C2-8E1F-48C6-24A78AE963C2}"/>
              </a:ext>
            </a:extLst>
          </p:cNvPr>
          <p:cNvSpPr>
            <a:spLocks noChangeAspect="1"/>
          </p:cNvSpPr>
          <p:nvPr/>
        </p:nvSpPr>
        <p:spPr>
          <a:xfrm>
            <a:off x="2240387" y="3828828"/>
            <a:ext cx="440531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543063-7A43-6046-3C2E-D54CA8AF73CE}"/>
              </a:ext>
            </a:extLst>
          </p:cNvPr>
          <p:cNvSpPr>
            <a:spLocks noChangeAspect="1"/>
          </p:cNvSpPr>
          <p:nvPr/>
        </p:nvSpPr>
        <p:spPr>
          <a:xfrm>
            <a:off x="2240386" y="4533679"/>
            <a:ext cx="429816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473B69-BAE0-2392-032B-2D5191741554}"/>
              </a:ext>
            </a:extLst>
          </p:cNvPr>
          <p:cNvCxnSpPr>
            <a:cxnSpLocks noChangeAspect="1"/>
            <a:stCxn id="28" idx="0"/>
            <a:endCxn id="27" idx="2"/>
          </p:cNvCxnSpPr>
          <p:nvPr/>
        </p:nvCxnSpPr>
        <p:spPr>
          <a:xfrm flipV="1">
            <a:off x="2454698" y="4266978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953789-1FED-05C2-F5D8-B5D441DEE9C6}"/>
              </a:ext>
            </a:extLst>
          </p:cNvPr>
          <p:cNvSpPr>
            <a:spLocks noChangeAspect="1"/>
          </p:cNvSpPr>
          <p:nvPr/>
        </p:nvSpPr>
        <p:spPr>
          <a:xfrm>
            <a:off x="2834509" y="3828828"/>
            <a:ext cx="43934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7B0BD-63A2-F38A-BE54-0250A400E03C}"/>
              </a:ext>
            </a:extLst>
          </p:cNvPr>
          <p:cNvSpPr>
            <a:spLocks noChangeAspect="1"/>
          </p:cNvSpPr>
          <p:nvPr/>
        </p:nvSpPr>
        <p:spPr>
          <a:xfrm>
            <a:off x="2834509" y="4534868"/>
            <a:ext cx="42981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25AB8C-1C1A-1CCB-0564-579774879475}"/>
              </a:ext>
            </a:extLst>
          </p:cNvPr>
          <p:cNvCxnSpPr>
            <a:cxnSpLocks noChangeAspect="1"/>
            <a:stCxn id="31" idx="0"/>
            <a:endCxn id="30" idx="2"/>
          </p:cNvCxnSpPr>
          <p:nvPr/>
        </p:nvCxnSpPr>
        <p:spPr>
          <a:xfrm flipV="1">
            <a:off x="3048821" y="4266979"/>
            <a:ext cx="5953" cy="267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FB9AF1-F99C-5B8D-474B-43463ACA2559}"/>
              </a:ext>
            </a:extLst>
          </p:cNvPr>
          <p:cNvCxnSpPr>
            <a:cxnSpLocks noChangeAspect="1"/>
            <a:stCxn id="4" idx="4"/>
            <a:endCxn id="24" idx="0"/>
          </p:cNvCxnSpPr>
          <p:nvPr/>
        </p:nvCxnSpPr>
        <p:spPr>
          <a:xfrm flipH="1">
            <a:off x="1866531" y="3291857"/>
            <a:ext cx="297656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F1E18-10AE-B9A1-A3B3-7C85531459B5}"/>
              </a:ext>
            </a:extLst>
          </p:cNvPr>
          <p:cNvCxnSpPr>
            <a:cxnSpLocks noChangeAspect="1"/>
            <a:stCxn id="4" idx="4"/>
            <a:endCxn id="27" idx="0"/>
          </p:cNvCxnSpPr>
          <p:nvPr/>
        </p:nvCxnSpPr>
        <p:spPr>
          <a:xfrm>
            <a:off x="2164186" y="3291857"/>
            <a:ext cx="296466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0AFA38-A3B3-0B92-E3ED-59E7814DAED9}"/>
              </a:ext>
            </a:extLst>
          </p:cNvPr>
          <p:cNvCxnSpPr>
            <a:cxnSpLocks noChangeAspect="1"/>
            <a:stCxn id="4" idx="4"/>
            <a:endCxn id="30" idx="0"/>
          </p:cNvCxnSpPr>
          <p:nvPr/>
        </p:nvCxnSpPr>
        <p:spPr>
          <a:xfrm>
            <a:off x="2164185" y="3291857"/>
            <a:ext cx="890588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171">
            <a:extLst>
              <a:ext uri="{FF2B5EF4-FFF2-40B4-BE49-F238E27FC236}">
                <a16:creationId xmlns:a16="http://schemas.microsoft.com/office/drawing/2014/main" id="{BC60F36B-B735-CFC5-2372-028D8C66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945107"/>
            <a:ext cx="20966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/>
              <a:t>Men</a:t>
            </a:r>
            <a:endParaRPr lang="en-US" altLang="nl-NL" sz="1350" dirty="0"/>
          </a:p>
        </p:txBody>
      </p:sp>
      <p:sp>
        <p:nvSpPr>
          <p:cNvPr id="60" name="TextBox 61">
            <a:extLst>
              <a:ext uri="{FF2B5EF4-FFF2-40B4-BE49-F238E27FC236}">
                <a16:creationId xmlns:a16="http://schemas.microsoft.com/office/drawing/2014/main" id="{D685079E-DFCB-5C63-23AC-C05487F55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937" y="1948070"/>
            <a:ext cx="21547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 err="1"/>
              <a:t>Women</a:t>
            </a:r>
            <a:endParaRPr lang="en-US" altLang="nl-NL" sz="1350" dirty="0"/>
          </a:p>
        </p:txBody>
      </p:sp>
      <p:cxnSp>
        <p:nvCxnSpPr>
          <p:cNvPr id="61447" name="Straight Connector 61446">
            <a:extLst>
              <a:ext uri="{FF2B5EF4-FFF2-40B4-BE49-F238E27FC236}">
                <a16:creationId xmlns:a16="http://schemas.microsoft.com/office/drawing/2014/main" id="{250B02B4-4284-453D-FB77-B7FEBE4AAFF2}"/>
              </a:ext>
            </a:extLst>
          </p:cNvPr>
          <p:cNvCxnSpPr/>
          <p:nvPr/>
        </p:nvCxnSpPr>
        <p:spPr bwMode="auto">
          <a:xfrm>
            <a:off x="4355976" y="1945107"/>
            <a:ext cx="0" cy="3068068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48" name="TextBox 61447">
            <a:extLst>
              <a:ext uri="{FF2B5EF4-FFF2-40B4-BE49-F238E27FC236}">
                <a16:creationId xmlns:a16="http://schemas.microsoft.com/office/drawing/2014/main" id="{2C23368F-3473-2668-8EF9-E6E5B80120AC}"/>
              </a:ext>
            </a:extLst>
          </p:cNvPr>
          <p:cNvSpPr txBox="1"/>
          <p:nvPr/>
        </p:nvSpPr>
        <p:spPr>
          <a:xfrm>
            <a:off x="900113" y="5373216"/>
            <a:ext cx="7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measurement structure is equivalent across groups.</a:t>
            </a:r>
          </a:p>
          <a:p>
            <a:r>
              <a:rPr lang="en-US" dirty="0"/>
              <a:t>If not, the common factors do not represent the same construct in each group </a:t>
            </a:r>
            <a:endParaRPr lang="nl-NL" dirty="0"/>
          </a:p>
        </p:txBody>
      </p:sp>
      <p:sp>
        <p:nvSpPr>
          <p:cNvPr id="61449" name="Rectangle 61448">
            <a:extLst>
              <a:ext uri="{FF2B5EF4-FFF2-40B4-BE49-F238E27FC236}">
                <a16:creationId xmlns:a16="http://schemas.microsoft.com/office/drawing/2014/main" id="{D6B1F19A-17D1-C9D2-D466-97DC657085D2}"/>
              </a:ext>
            </a:extLst>
          </p:cNvPr>
          <p:cNvSpPr>
            <a:spLocks noChangeAspect="1"/>
          </p:cNvSpPr>
          <p:nvPr/>
        </p:nvSpPr>
        <p:spPr>
          <a:xfrm>
            <a:off x="5149255" y="3832013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61450" name="Straight Arrow Connector 61449">
            <a:extLst>
              <a:ext uri="{FF2B5EF4-FFF2-40B4-BE49-F238E27FC236}">
                <a16:creationId xmlns:a16="http://schemas.microsoft.com/office/drawing/2014/main" id="{8233EB33-F45F-237E-BCB5-F621764C0B30}"/>
              </a:ext>
            </a:extLst>
          </p:cNvPr>
          <p:cNvCxnSpPr>
            <a:cxnSpLocks noChangeAspect="1"/>
            <a:stCxn id="61451" idx="4"/>
            <a:endCxn id="61449" idx="0"/>
          </p:cNvCxnSpPr>
          <p:nvPr/>
        </p:nvCxnSpPr>
        <p:spPr>
          <a:xfrm flipH="1">
            <a:off x="5368331" y="3295042"/>
            <a:ext cx="891778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1" name="Oval 61450">
            <a:extLst>
              <a:ext uri="{FF2B5EF4-FFF2-40B4-BE49-F238E27FC236}">
                <a16:creationId xmlns:a16="http://schemas.microsoft.com/office/drawing/2014/main" id="{68215639-24C8-674B-EE0E-8868558659B3}"/>
              </a:ext>
            </a:extLst>
          </p:cNvPr>
          <p:cNvSpPr>
            <a:spLocks noChangeAspect="1"/>
          </p:cNvSpPr>
          <p:nvPr/>
        </p:nvSpPr>
        <p:spPr>
          <a:xfrm>
            <a:off x="5904111" y="2581856"/>
            <a:ext cx="713184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61452" name="Oval 61451">
            <a:extLst>
              <a:ext uri="{FF2B5EF4-FFF2-40B4-BE49-F238E27FC236}">
                <a16:creationId xmlns:a16="http://schemas.microsoft.com/office/drawing/2014/main" id="{9104C2B1-9612-2A83-95E9-24FB6C6107D7}"/>
              </a:ext>
            </a:extLst>
          </p:cNvPr>
          <p:cNvSpPr>
            <a:spLocks noChangeAspect="1"/>
          </p:cNvSpPr>
          <p:nvPr/>
        </p:nvSpPr>
        <p:spPr>
          <a:xfrm>
            <a:off x="5148064" y="4536864"/>
            <a:ext cx="429816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1453" name="Straight Arrow Connector 61452">
            <a:extLst>
              <a:ext uri="{FF2B5EF4-FFF2-40B4-BE49-F238E27FC236}">
                <a16:creationId xmlns:a16="http://schemas.microsoft.com/office/drawing/2014/main" id="{8E323846-3F37-0AB9-89C8-7352CE6E96EC}"/>
              </a:ext>
            </a:extLst>
          </p:cNvPr>
          <p:cNvCxnSpPr>
            <a:cxnSpLocks noChangeAspect="1"/>
            <a:stCxn id="61452" idx="0"/>
            <a:endCxn id="61449" idx="2"/>
          </p:cNvCxnSpPr>
          <p:nvPr/>
        </p:nvCxnSpPr>
        <p:spPr>
          <a:xfrm flipV="1">
            <a:off x="5362376" y="4270163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4" name="Rectangle 61453">
            <a:extLst>
              <a:ext uri="{FF2B5EF4-FFF2-40B4-BE49-F238E27FC236}">
                <a16:creationId xmlns:a16="http://schemas.microsoft.com/office/drawing/2014/main" id="{A311C40C-9CCE-415E-E349-E4DE9C6E6152}"/>
              </a:ext>
            </a:extLst>
          </p:cNvPr>
          <p:cNvSpPr>
            <a:spLocks noChangeAspect="1"/>
          </p:cNvSpPr>
          <p:nvPr/>
        </p:nvSpPr>
        <p:spPr>
          <a:xfrm>
            <a:off x="5742187" y="3832013"/>
            <a:ext cx="43934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455" name="Oval 61454">
            <a:extLst>
              <a:ext uri="{FF2B5EF4-FFF2-40B4-BE49-F238E27FC236}">
                <a16:creationId xmlns:a16="http://schemas.microsoft.com/office/drawing/2014/main" id="{FA8CA068-F35C-CABA-A41C-83DDAB8FE76E}"/>
              </a:ext>
            </a:extLst>
          </p:cNvPr>
          <p:cNvSpPr>
            <a:spLocks noChangeAspect="1"/>
          </p:cNvSpPr>
          <p:nvPr/>
        </p:nvSpPr>
        <p:spPr>
          <a:xfrm>
            <a:off x="5742187" y="4536864"/>
            <a:ext cx="429815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1456" name="Straight Arrow Connector 61455">
            <a:extLst>
              <a:ext uri="{FF2B5EF4-FFF2-40B4-BE49-F238E27FC236}">
                <a16:creationId xmlns:a16="http://schemas.microsoft.com/office/drawing/2014/main" id="{B5271FBE-73AC-6F1A-08B4-685DAFBD5D74}"/>
              </a:ext>
            </a:extLst>
          </p:cNvPr>
          <p:cNvCxnSpPr>
            <a:cxnSpLocks noChangeAspect="1"/>
            <a:stCxn id="61455" idx="0"/>
            <a:endCxn id="61454" idx="2"/>
          </p:cNvCxnSpPr>
          <p:nvPr/>
        </p:nvCxnSpPr>
        <p:spPr>
          <a:xfrm flipV="1">
            <a:off x="5956500" y="4270163"/>
            <a:ext cx="595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7" name="Rectangle 61456">
            <a:extLst>
              <a:ext uri="{FF2B5EF4-FFF2-40B4-BE49-F238E27FC236}">
                <a16:creationId xmlns:a16="http://schemas.microsoft.com/office/drawing/2014/main" id="{43096EFD-0230-B9F5-4C6A-1B6AB66BB29F}"/>
              </a:ext>
            </a:extLst>
          </p:cNvPr>
          <p:cNvSpPr>
            <a:spLocks noChangeAspect="1"/>
          </p:cNvSpPr>
          <p:nvPr/>
        </p:nvSpPr>
        <p:spPr>
          <a:xfrm>
            <a:off x="6336309" y="3832013"/>
            <a:ext cx="440531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458" name="Oval 61457">
            <a:extLst>
              <a:ext uri="{FF2B5EF4-FFF2-40B4-BE49-F238E27FC236}">
                <a16:creationId xmlns:a16="http://schemas.microsoft.com/office/drawing/2014/main" id="{169E7D81-27DD-ED1B-34E8-80C2A1E94627}"/>
              </a:ext>
            </a:extLst>
          </p:cNvPr>
          <p:cNvSpPr>
            <a:spLocks noChangeAspect="1"/>
          </p:cNvSpPr>
          <p:nvPr/>
        </p:nvSpPr>
        <p:spPr>
          <a:xfrm>
            <a:off x="6336308" y="4536864"/>
            <a:ext cx="429816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1459" name="Straight Arrow Connector 61458">
            <a:extLst>
              <a:ext uri="{FF2B5EF4-FFF2-40B4-BE49-F238E27FC236}">
                <a16:creationId xmlns:a16="http://schemas.microsoft.com/office/drawing/2014/main" id="{0BF442CB-E602-032A-C963-65882C95E078}"/>
              </a:ext>
            </a:extLst>
          </p:cNvPr>
          <p:cNvCxnSpPr>
            <a:cxnSpLocks noChangeAspect="1"/>
            <a:stCxn id="61458" idx="0"/>
            <a:endCxn id="61457" idx="2"/>
          </p:cNvCxnSpPr>
          <p:nvPr/>
        </p:nvCxnSpPr>
        <p:spPr>
          <a:xfrm flipV="1">
            <a:off x="6550620" y="4270163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0" name="Rectangle 61459">
            <a:extLst>
              <a:ext uri="{FF2B5EF4-FFF2-40B4-BE49-F238E27FC236}">
                <a16:creationId xmlns:a16="http://schemas.microsoft.com/office/drawing/2014/main" id="{9DDA5A20-CCDB-1099-ABE8-DBF55D2C166F}"/>
              </a:ext>
            </a:extLst>
          </p:cNvPr>
          <p:cNvSpPr>
            <a:spLocks noChangeAspect="1"/>
          </p:cNvSpPr>
          <p:nvPr/>
        </p:nvSpPr>
        <p:spPr>
          <a:xfrm>
            <a:off x="6930431" y="3832013"/>
            <a:ext cx="43934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461" name="Oval 61460">
            <a:extLst>
              <a:ext uri="{FF2B5EF4-FFF2-40B4-BE49-F238E27FC236}">
                <a16:creationId xmlns:a16="http://schemas.microsoft.com/office/drawing/2014/main" id="{0B055005-6012-EA94-B1E8-66E9368ADB42}"/>
              </a:ext>
            </a:extLst>
          </p:cNvPr>
          <p:cNvSpPr>
            <a:spLocks noChangeAspect="1"/>
          </p:cNvSpPr>
          <p:nvPr/>
        </p:nvSpPr>
        <p:spPr>
          <a:xfrm>
            <a:off x="6930431" y="4538053"/>
            <a:ext cx="42981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1462" name="Straight Arrow Connector 61461">
            <a:extLst>
              <a:ext uri="{FF2B5EF4-FFF2-40B4-BE49-F238E27FC236}">
                <a16:creationId xmlns:a16="http://schemas.microsoft.com/office/drawing/2014/main" id="{AEA47812-BF99-3311-49F3-F356D5ECE619}"/>
              </a:ext>
            </a:extLst>
          </p:cNvPr>
          <p:cNvCxnSpPr>
            <a:cxnSpLocks noChangeAspect="1"/>
            <a:stCxn id="61461" idx="0"/>
            <a:endCxn id="61460" idx="2"/>
          </p:cNvCxnSpPr>
          <p:nvPr/>
        </p:nvCxnSpPr>
        <p:spPr>
          <a:xfrm flipV="1">
            <a:off x="7144743" y="4270164"/>
            <a:ext cx="5953" cy="267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63" name="Straight Arrow Connector 61462">
            <a:extLst>
              <a:ext uri="{FF2B5EF4-FFF2-40B4-BE49-F238E27FC236}">
                <a16:creationId xmlns:a16="http://schemas.microsoft.com/office/drawing/2014/main" id="{E01C32FE-926A-0698-19CE-A9277902D3C6}"/>
              </a:ext>
            </a:extLst>
          </p:cNvPr>
          <p:cNvCxnSpPr>
            <a:cxnSpLocks noChangeAspect="1"/>
            <a:stCxn id="61451" idx="4"/>
            <a:endCxn id="61454" idx="0"/>
          </p:cNvCxnSpPr>
          <p:nvPr/>
        </p:nvCxnSpPr>
        <p:spPr>
          <a:xfrm flipH="1">
            <a:off x="5962453" y="3295042"/>
            <a:ext cx="297656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65" name="Straight Arrow Connector 61464">
            <a:extLst>
              <a:ext uri="{FF2B5EF4-FFF2-40B4-BE49-F238E27FC236}">
                <a16:creationId xmlns:a16="http://schemas.microsoft.com/office/drawing/2014/main" id="{0A0FAF59-7468-9C73-1083-03C521B08DBD}"/>
              </a:ext>
            </a:extLst>
          </p:cNvPr>
          <p:cNvCxnSpPr>
            <a:cxnSpLocks noChangeAspect="1"/>
            <a:stCxn id="61451" idx="4"/>
            <a:endCxn id="61457" idx="0"/>
          </p:cNvCxnSpPr>
          <p:nvPr/>
        </p:nvCxnSpPr>
        <p:spPr>
          <a:xfrm>
            <a:off x="6260108" y="3295042"/>
            <a:ext cx="296466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66" name="Straight Arrow Connector 61465">
            <a:extLst>
              <a:ext uri="{FF2B5EF4-FFF2-40B4-BE49-F238E27FC236}">
                <a16:creationId xmlns:a16="http://schemas.microsoft.com/office/drawing/2014/main" id="{72E54813-D977-CC7D-92B0-49AFF5F5E802}"/>
              </a:ext>
            </a:extLst>
          </p:cNvPr>
          <p:cNvCxnSpPr>
            <a:cxnSpLocks noChangeAspect="1"/>
            <a:stCxn id="61451" idx="4"/>
            <a:endCxn id="61460" idx="0"/>
          </p:cNvCxnSpPr>
          <p:nvPr/>
        </p:nvCxnSpPr>
        <p:spPr>
          <a:xfrm>
            <a:off x="6260107" y="3295042"/>
            <a:ext cx="890588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E7C0E8F-C078-144B-7F73-22485DB9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Weak</a:t>
            </a:r>
            <a:r>
              <a:rPr lang="nl-NL" altLang="en-US" dirty="0"/>
              <a:t> (</a:t>
            </a:r>
            <a:r>
              <a:rPr lang="nl-NL" altLang="en-US" dirty="0" err="1"/>
              <a:t>Metric</a:t>
            </a:r>
            <a:r>
              <a:rPr lang="nl-NL" altLang="en-US" dirty="0"/>
              <a:t>)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872D4865-D30D-E199-D6EB-751D6D08F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BAD25F4C-D839-4930-B2E8-0944A65882AB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42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72708" name="Rectangle 10">
            <a:extLst>
              <a:ext uri="{FF2B5EF4-FFF2-40B4-BE49-F238E27FC236}">
                <a16:creationId xmlns:a16="http://schemas.microsoft.com/office/drawing/2014/main" id="{45EAE43D-7BD1-2885-1B66-E1F180B57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4" y="-64534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2709" name="Rectangle 25">
            <a:extLst>
              <a:ext uri="{FF2B5EF4-FFF2-40B4-BE49-F238E27FC236}">
                <a16:creationId xmlns:a16="http://schemas.microsoft.com/office/drawing/2014/main" id="{E108FDEE-DF62-54F2-4070-85C89CF6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4" y="-64534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CD47F-F0EC-7284-122F-F4CE0C7F8D55}"/>
              </a:ext>
            </a:extLst>
          </p:cNvPr>
          <p:cNvSpPr>
            <a:spLocks noChangeAspect="1"/>
          </p:cNvSpPr>
          <p:nvPr/>
        </p:nvSpPr>
        <p:spPr>
          <a:xfrm>
            <a:off x="1235694" y="3580954"/>
            <a:ext cx="438150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FA7B1-7239-18F3-3C99-18E0AE4FF87B}"/>
              </a:ext>
            </a:extLst>
          </p:cNvPr>
          <p:cNvCxnSpPr>
            <a:cxnSpLocks noChangeAspect="1"/>
            <a:stCxn id="9" idx="4"/>
            <a:endCxn id="7" idx="0"/>
          </p:cNvCxnSpPr>
          <p:nvPr/>
        </p:nvCxnSpPr>
        <p:spPr>
          <a:xfrm flipH="1">
            <a:off x="1454770" y="3043982"/>
            <a:ext cx="892969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3C3FFE2-7489-2182-FF44-9DF3DFB3955E}"/>
              </a:ext>
            </a:extLst>
          </p:cNvPr>
          <p:cNvSpPr>
            <a:spLocks noChangeAspect="1"/>
          </p:cNvSpPr>
          <p:nvPr/>
        </p:nvSpPr>
        <p:spPr>
          <a:xfrm>
            <a:off x="1990552" y="2330796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84A491-A0F8-B748-FEEB-1E6596AA4F89}"/>
              </a:ext>
            </a:extLst>
          </p:cNvPr>
          <p:cNvSpPr>
            <a:spLocks noChangeAspect="1"/>
          </p:cNvSpPr>
          <p:nvPr/>
        </p:nvSpPr>
        <p:spPr>
          <a:xfrm>
            <a:off x="1234505" y="4286993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02D94-4DD9-0F20-FFB0-271D7E771402}"/>
              </a:ext>
            </a:extLst>
          </p:cNvPr>
          <p:cNvCxnSpPr>
            <a:cxnSpLocks noChangeAspect="1"/>
            <a:stCxn id="10" idx="0"/>
            <a:endCxn id="7" idx="2"/>
          </p:cNvCxnSpPr>
          <p:nvPr/>
        </p:nvCxnSpPr>
        <p:spPr>
          <a:xfrm flipV="1">
            <a:off x="1450007" y="4020293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ADD34-B7BA-7813-9E77-8B203DEC5B57}"/>
              </a:ext>
            </a:extLst>
          </p:cNvPr>
          <p:cNvSpPr>
            <a:spLocks noChangeAspect="1"/>
          </p:cNvSpPr>
          <p:nvPr/>
        </p:nvSpPr>
        <p:spPr>
          <a:xfrm>
            <a:off x="1829817" y="3580954"/>
            <a:ext cx="438150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0E8503-077B-7A8F-DDB6-BE55A5C22328}"/>
              </a:ext>
            </a:extLst>
          </p:cNvPr>
          <p:cNvSpPr>
            <a:spLocks noChangeAspect="1"/>
          </p:cNvSpPr>
          <p:nvPr/>
        </p:nvSpPr>
        <p:spPr>
          <a:xfrm>
            <a:off x="1828626" y="4286993"/>
            <a:ext cx="429816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06648-FBE1-FAD4-858D-D8C6177A83D8}"/>
              </a:ext>
            </a:extLst>
          </p:cNvPr>
          <p:cNvCxnSpPr>
            <a:cxnSpLocks noChangeAspect="1"/>
            <a:stCxn id="13" idx="0"/>
            <a:endCxn id="12" idx="2"/>
          </p:cNvCxnSpPr>
          <p:nvPr/>
        </p:nvCxnSpPr>
        <p:spPr>
          <a:xfrm flipV="1">
            <a:off x="2042938" y="4020293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217D0-6931-74A4-6721-CE55E7D23CEC}"/>
              </a:ext>
            </a:extLst>
          </p:cNvPr>
          <p:cNvSpPr>
            <a:spLocks noChangeAspect="1"/>
          </p:cNvSpPr>
          <p:nvPr/>
        </p:nvSpPr>
        <p:spPr>
          <a:xfrm>
            <a:off x="2423938" y="3580954"/>
            <a:ext cx="439341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955B7D-A907-581F-EACF-5DFF2E2A62B0}"/>
              </a:ext>
            </a:extLst>
          </p:cNvPr>
          <p:cNvSpPr>
            <a:spLocks noChangeAspect="1"/>
          </p:cNvSpPr>
          <p:nvPr/>
        </p:nvSpPr>
        <p:spPr>
          <a:xfrm>
            <a:off x="2422749" y="4286993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9DE9E-CE8B-538D-DFA7-3EA62EDF544E}"/>
              </a:ext>
            </a:extLst>
          </p:cNvPr>
          <p:cNvCxnSpPr>
            <a:cxnSpLocks noChangeAspect="1"/>
            <a:stCxn id="16" idx="0"/>
            <a:endCxn id="15" idx="2"/>
          </p:cNvCxnSpPr>
          <p:nvPr/>
        </p:nvCxnSpPr>
        <p:spPr>
          <a:xfrm flipV="1">
            <a:off x="2637061" y="4020293"/>
            <a:ext cx="595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B0073-FE4B-00C9-47A9-C7BB7D7C04B9}"/>
              </a:ext>
            </a:extLst>
          </p:cNvPr>
          <p:cNvSpPr>
            <a:spLocks noChangeAspect="1"/>
          </p:cNvSpPr>
          <p:nvPr/>
        </p:nvSpPr>
        <p:spPr>
          <a:xfrm>
            <a:off x="3018060" y="3580954"/>
            <a:ext cx="438150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FBCAC0-1F50-A0C4-94DD-E89E0E176A4F}"/>
              </a:ext>
            </a:extLst>
          </p:cNvPr>
          <p:cNvSpPr>
            <a:spLocks noChangeAspect="1"/>
          </p:cNvSpPr>
          <p:nvPr/>
        </p:nvSpPr>
        <p:spPr>
          <a:xfrm>
            <a:off x="3016869" y="4288184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20C10-B39D-E2AA-1EB3-C54447FD0DE1}"/>
              </a:ext>
            </a:extLst>
          </p:cNvPr>
          <p:cNvCxnSpPr>
            <a:cxnSpLocks noChangeAspect="1"/>
            <a:stCxn id="19" idx="0"/>
            <a:endCxn id="18" idx="2"/>
          </p:cNvCxnSpPr>
          <p:nvPr/>
        </p:nvCxnSpPr>
        <p:spPr>
          <a:xfrm flipV="1">
            <a:off x="3231182" y="4020293"/>
            <a:ext cx="5954" cy="267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F8250-056C-ACE7-9D69-45E1EC007F1F}"/>
              </a:ext>
            </a:extLst>
          </p:cNvPr>
          <p:cNvCxnSpPr>
            <a:cxnSpLocks noChangeAspect="1"/>
            <a:stCxn id="9" idx="4"/>
            <a:endCxn id="12" idx="0"/>
          </p:cNvCxnSpPr>
          <p:nvPr/>
        </p:nvCxnSpPr>
        <p:spPr>
          <a:xfrm flipH="1">
            <a:off x="2048891" y="3043982"/>
            <a:ext cx="298847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BB5C6-1E15-857F-3510-BFB3013569E7}"/>
              </a:ext>
            </a:extLst>
          </p:cNvPr>
          <p:cNvCxnSpPr>
            <a:cxnSpLocks noChangeAspect="1"/>
            <a:stCxn id="9" idx="4"/>
            <a:endCxn id="15" idx="0"/>
          </p:cNvCxnSpPr>
          <p:nvPr/>
        </p:nvCxnSpPr>
        <p:spPr>
          <a:xfrm>
            <a:off x="2347738" y="3043982"/>
            <a:ext cx="295275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B26B1-6E63-D74F-9EC1-942283E46AF7}"/>
              </a:ext>
            </a:extLst>
          </p:cNvPr>
          <p:cNvCxnSpPr>
            <a:cxnSpLocks noChangeAspect="1"/>
            <a:stCxn id="9" idx="4"/>
            <a:endCxn id="18" idx="0"/>
          </p:cNvCxnSpPr>
          <p:nvPr/>
        </p:nvCxnSpPr>
        <p:spPr>
          <a:xfrm>
            <a:off x="2347739" y="3043982"/>
            <a:ext cx="889397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0B6A0-484E-89AC-6631-A2087AA8E119}"/>
              </a:ext>
            </a:extLst>
          </p:cNvPr>
          <p:cNvSpPr>
            <a:spLocks noChangeAspect="1"/>
          </p:cNvSpPr>
          <p:nvPr/>
        </p:nvSpPr>
        <p:spPr>
          <a:xfrm>
            <a:off x="5231804" y="3590478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E7F6F9-01C6-05CA-7EC5-BBF11EFD112F}"/>
              </a:ext>
            </a:extLst>
          </p:cNvPr>
          <p:cNvCxnSpPr>
            <a:cxnSpLocks noChangeAspect="1"/>
            <a:stCxn id="38" idx="4"/>
            <a:endCxn id="36" idx="0"/>
          </p:cNvCxnSpPr>
          <p:nvPr/>
        </p:nvCxnSpPr>
        <p:spPr>
          <a:xfrm flipH="1">
            <a:off x="5450880" y="3053507"/>
            <a:ext cx="892969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9E4E4A-FC8E-34DD-D196-64F3820DBDD5}"/>
              </a:ext>
            </a:extLst>
          </p:cNvPr>
          <p:cNvSpPr>
            <a:spLocks noChangeAspect="1"/>
          </p:cNvSpPr>
          <p:nvPr/>
        </p:nvSpPr>
        <p:spPr>
          <a:xfrm>
            <a:off x="5986661" y="2340321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52FD1C-6896-4B66-E1A6-234F62A2935B}"/>
              </a:ext>
            </a:extLst>
          </p:cNvPr>
          <p:cNvSpPr>
            <a:spLocks noChangeAspect="1"/>
          </p:cNvSpPr>
          <p:nvPr/>
        </p:nvSpPr>
        <p:spPr>
          <a:xfrm>
            <a:off x="5230615" y="4295329"/>
            <a:ext cx="429815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44F820-8E6D-BCD8-0A2A-D9D3AD7C4280}"/>
              </a:ext>
            </a:extLst>
          </p:cNvPr>
          <p:cNvCxnSpPr>
            <a:cxnSpLocks noChangeAspect="1"/>
            <a:stCxn id="39" idx="0"/>
            <a:endCxn id="36" idx="2"/>
          </p:cNvCxnSpPr>
          <p:nvPr/>
        </p:nvCxnSpPr>
        <p:spPr>
          <a:xfrm flipV="1">
            <a:off x="5446116" y="4028628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F0189B8-09AD-0AF0-359F-688C0BD4A093}"/>
              </a:ext>
            </a:extLst>
          </p:cNvPr>
          <p:cNvSpPr>
            <a:spLocks noChangeAspect="1"/>
          </p:cNvSpPr>
          <p:nvPr/>
        </p:nvSpPr>
        <p:spPr>
          <a:xfrm>
            <a:off x="5825926" y="3590478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3929BD-8A79-DF09-FD3E-F66F8F1FB44B}"/>
              </a:ext>
            </a:extLst>
          </p:cNvPr>
          <p:cNvSpPr>
            <a:spLocks noChangeAspect="1"/>
          </p:cNvSpPr>
          <p:nvPr/>
        </p:nvSpPr>
        <p:spPr>
          <a:xfrm>
            <a:off x="5824735" y="4295329"/>
            <a:ext cx="429816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522948-AD52-5B0B-118E-E4A032032A82}"/>
              </a:ext>
            </a:extLst>
          </p:cNvPr>
          <p:cNvCxnSpPr>
            <a:cxnSpLocks noChangeAspect="1"/>
            <a:stCxn id="42" idx="0"/>
            <a:endCxn id="41" idx="2"/>
          </p:cNvCxnSpPr>
          <p:nvPr/>
        </p:nvCxnSpPr>
        <p:spPr>
          <a:xfrm flipV="1">
            <a:off x="6040238" y="4028628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4F3D62D-F263-B257-23F5-5F1362FC98B5}"/>
              </a:ext>
            </a:extLst>
          </p:cNvPr>
          <p:cNvSpPr>
            <a:spLocks noChangeAspect="1"/>
          </p:cNvSpPr>
          <p:nvPr/>
        </p:nvSpPr>
        <p:spPr>
          <a:xfrm>
            <a:off x="6420048" y="3590478"/>
            <a:ext cx="439341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5E777C-6D10-FB00-EE52-B9EBE2FA2D64}"/>
              </a:ext>
            </a:extLst>
          </p:cNvPr>
          <p:cNvSpPr>
            <a:spLocks noChangeAspect="1"/>
          </p:cNvSpPr>
          <p:nvPr/>
        </p:nvSpPr>
        <p:spPr>
          <a:xfrm>
            <a:off x="6418859" y="4295329"/>
            <a:ext cx="429815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8554D-D1B3-0067-1E0E-5E7B4E0FCF6E}"/>
              </a:ext>
            </a:extLst>
          </p:cNvPr>
          <p:cNvCxnSpPr>
            <a:cxnSpLocks noChangeAspect="1"/>
            <a:stCxn id="45" idx="0"/>
            <a:endCxn id="44" idx="2"/>
          </p:cNvCxnSpPr>
          <p:nvPr/>
        </p:nvCxnSpPr>
        <p:spPr>
          <a:xfrm flipV="1">
            <a:off x="6634360" y="4028628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F1A736B-D938-59E7-268E-DECC67945842}"/>
              </a:ext>
            </a:extLst>
          </p:cNvPr>
          <p:cNvSpPr>
            <a:spLocks noChangeAspect="1"/>
          </p:cNvSpPr>
          <p:nvPr/>
        </p:nvSpPr>
        <p:spPr>
          <a:xfrm>
            <a:off x="7014170" y="3590478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854A04-8AD6-6A5A-1509-4F7FC1991E52}"/>
              </a:ext>
            </a:extLst>
          </p:cNvPr>
          <p:cNvSpPr>
            <a:spLocks noChangeAspect="1"/>
          </p:cNvSpPr>
          <p:nvPr/>
        </p:nvSpPr>
        <p:spPr>
          <a:xfrm>
            <a:off x="7012979" y="4296518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0998DC-B23C-6BFA-4ED6-1AEE48C4D318}"/>
              </a:ext>
            </a:extLst>
          </p:cNvPr>
          <p:cNvCxnSpPr>
            <a:cxnSpLocks noChangeAspect="1"/>
            <a:stCxn id="48" idx="0"/>
            <a:endCxn id="47" idx="2"/>
          </p:cNvCxnSpPr>
          <p:nvPr/>
        </p:nvCxnSpPr>
        <p:spPr>
          <a:xfrm flipV="1">
            <a:off x="7228482" y="4028629"/>
            <a:ext cx="4763" cy="267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30F3B-B843-4D72-283F-126C487ABA1C}"/>
              </a:ext>
            </a:extLst>
          </p:cNvPr>
          <p:cNvCxnSpPr>
            <a:cxnSpLocks noChangeAspect="1"/>
            <a:stCxn id="38" idx="4"/>
            <a:endCxn id="41" idx="0"/>
          </p:cNvCxnSpPr>
          <p:nvPr/>
        </p:nvCxnSpPr>
        <p:spPr>
          <a:xfrm flipH="1">
            <a:off x="6045001" y="3053507"/>
            <a:ext cx="298847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C81BE1-880A-9974-BDB0-F09450E8D44C}"/>
              </a:ext>
            </a:extLst>
          </p:cNvPr>
          <p:cNvCxnSpPr>
            <a:cxnSpLocks noChangeAspect="1"/>
            <a:stCxn id="38" idx="4"/>
            <a:endCxn id="44" idx="0"/>
          </p:cNvCxnSpPr>
          <p:nvPr/>
        </p:nvCxnSpPr>
        <p:spPr>
          <a:xfrm>
            <a:off x="6343848" y="3053507"/>
            <a:ext cx="296466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96F99A-6D31-C5BE-916C-CA78807B95B8}"/>
              </a:ext>
            </a:extLst>
          </p:cNvPr>
          <p:cNvCxnSpPr>
            <a:cxnSpLocks noChangeAspect="1"/>
            <a:stCxn id="38" idx="4"/>
            <a:endCxn id="47" idx="0"/>
          </p:cNvCxnSpPr>
          <p:nvPr/>
        </p:nvCxnSpPr>
        <p:spPr>
          <a:xfrm>
            <a:off x="6343849" y="3053507"/>
            <a:ext cx="889397" cy="5369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53" name="TextBox 1">
            <a:extLst>
              <a:ext uri="{FF2B5EF4-FFF2-40B4-BE49-F238E27FC236}">
                <a16:creationId xmlns:a16="http://schemas.microsoft.com/office/drawing/2014/main" id="{026E89FD-B083-48B7-A1E9-FA14FC30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059" y="1841972"/>
            <a:ext cx="22764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 dirty="0">
                <a:solidFill>
                  <a:srgbClr val="FF0000"/>
                </a:solidFill>
              </a:rPr>
              <a:t>Value of </a:t>
            </a:r>
            <a:r>
              <a:rPr lang="nl-NL" altLang="nl-NL" sz="1350" b="1" dirty="0" err="1">
                <a:solidFill>
                  <a:srgbClr val="FF0000"/>
                </a:solidFill>
              </a:rPr>
              <a:t>factorloadings</a:t>
            </a:r>
            <a:endParaRPr lang="en-US" altLang="nl-NL" sz="1350" b="1"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B14D54-4790-5F84-DF9B-BC598B84A37D}"/>
              </a:ext>
            </a:extLst>
          </p:cNvPr>
          <p:cNvCxnSpPr/>
          <p:nvPr/>
        </p:nvCxnSpPr>
        <p:spPr bwMode="auto">
          <a:xfrm>
            <a:off x="4355976" y="1945107"/>
            <a:ext cx="0" cy="3068068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7171">
            <a:extLst>
              <a:ext uri="{FF2B5EF4-FFF2-40B4-BE49-F238E27FC236}">
                <a16:creationId xmlns:a16="http://schemas.microsoft.com/office/drawing/2014/main" id="{F2CE67D6-1E45-9466-04DC-9FBED48EF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270" y="1945107"/>
            <a:ext cx="20966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/>
              <a:t>Men</a:t>
            </a:r>
            <a:endParaRPr lang="en-US" altLang="nl-NL" sz="1350" dirty="0"/>
          </a:p>
        </p:txBody>
      </p:sp>
      <p:sp>
        <p:nvSpPr>
          <p:cNvPr id="4" name="TextBox 61">
            <a:extLst>
              <a:ext uri="{FF2B5EF4-FFF2-40B4-BE49-F238E27FC236}">
                <a16:creationId xmlns:a16="http://schemas.microsoft.com/office/drawing/2014/main" id="{02F8CD47-CE90-6AA2-FE51-929EC257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937" y="1948070"/>
            <a:ext cx="21547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 err="1"/>
              <a:t>Women</a:t>
            </a:r>
            <a:endParaRPr lang="en-US" altLang="nl-NL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87D0D-E7C6-80EB-62B3-E8947CA49028}"/>
              </a:ext>
            </a:extLst>
          </p:cNvPr>
          <p:cNvSpPr txBox="1"/>
          <p:nvPr/>
        </p:nvSpPr>
        <p:spPr>
          <a:xfrm>
            <a:off x="755576" y="5157192"/>
            <a:ext cx="7879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values of the </a:t>
            </a:r>
            <a:r>
              <a:rPr lang="en-US" dirty="0" err="1"/>
              <a:t>factorloadings</a:t>
            </a:r>
            <a:r>
              <a:rPr lang="en-US" dirty="0"/>
              <a:t> are equivalent across groups.</a:t>
            </a:r>
          </a:p>
          <a:p>
            <a:pPr marL="0" lvl="1"/>
            <a:r>
              <a:rPr lang="en-US" dirty="0"/>
              <a:t>-&gt; Required for valid comparison of latent factor variances and covariances</a:t>
            </a:r>
          </a:p>
        </p:txBody>
      </p:sp>
    </p:spTree>
    <p:extLst>
      <p:ext uri="{BB962C8B-B14F-4D97-AF65-F5344CB8AC3E}">
        <p14:creationId xmlns:p14="http://schemas.microsoft.com/office/powerpoint/2010/main" val="2155590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D7EACA9-86DC-008D-4E4F-9DDF753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Weak</a:t>
            </a:r>
            <a:r>
              <a:rPr lang="nl-NL" altLang="en-US" dirty="0"/>
              <a:t> (</a:t>
            </a:r>
            <a:r>
              <a:rPr lang="nl-NL" altLang="en-US" dirty="0" err="1"/>
              <a:t>Metric</a:t>
            </a:r>
            <a:r>
              <a:rPr lang="nl-NL" altLang="en-US" dirty="0"/>
              <a:t>)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C53D3FF4-832A-5D7F-A7E5-54C901E7C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180BA528-5475-4C53-9CBE-76963C69FD2B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2D25FE1-A4D0-B85B-0CBD-BEB8790E542A}"/>
              </a:ext>
            </a:extLst>
          </p:cNvPr>
          <p:cNvSpPr txBox="1">
            <a:spLocks/>
          </p:cNvSpPr>
          <p:nvPr/>
        </p:nvSpPr>
        <p:spPr bwMode="auto">
          <a:xfrm>
            <a:off x="1656161" y="2457450"/>
            <a:ext cx="5397103" cy="55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100000"/>
              <a:buNone/>
              <a:defRPr/>
            </a:pPr>
            <a:r>
              <a:rPr lang="nl-NL" altLang="en-US" sz="1950" dirty="0"/>
              <a:t>Is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underlying</a:t>
            </a:r>
            <a:r>
              <a:rPr lang="nl-NL" altLang="en-US" sz="1950" dirty="0"/>
              <a:t> construct </a:t>
            </a:r>
            <a:r>
              <a:rPr lang="nl-NL" altLang="en-US" sz="1950" dirty="0" err="1"/>
              <a:t>measured</a:t>
            </a:r>
            <a:r>
              <a:rPr lang="nl-NL" altLang="en-US" sz="1950" dirty="0"/>
              <a:t> in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same</a:t>
            </a:r>
            <a:r>
              <a:rPr lang="nl-NL" altLang="en-US" sz="1950" dirty="0"/>
              <a:t> way </a:t>
            </a:r>
            <a:r>
              <a:rPr lang="nl-NL" altLang="en-US" sz="1950" dirty="0" err="1"/>
              <a:t>by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observed</a:t>
            </a:r>
            <a:r>
              <a:rPr lang="nl-NL" altLang="en-US" sz="1950" dirty="0"/>
              <a:t> variables?</a:t>
            </a:r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73733" name="Rectangle 10">
            <a:extLst>
              <a:ext uri="{FF2B5EF4-FFF2-40B4-BE49-F238E27FC236}">
                <a16:creationId xmlns:a16="http://schemas.microsoft.com/office/drawing/2014/main" id="{974991C6-9566-063D-3C07-C5624F55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3734" name="Rectangle 25">
            <a:extLst>
              <a:ext uri="{FF2B5EF4-FFF2-40B4-BE49-F238E27FC236}">
                <a16:creationId xmlns:a16="http://schemas.microsoft.com/office/drawing/2014/main" id="{35ED8247-2CBD-61DE-0C0B-F4BA3153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07D201-78E1-A7C2-F09D-151E42551CA6}"/>
              </a:ext>
            </a:extLst>
          </p:cNvPr>
          <p:cNvCxnSpPr/>
          <p:nvPr/>
        </p:nvCxnSpPr>
        <p:spPr>
          <a:xfrm>
            <a:off x="1925241" y="3730230"/>
            <a:ext cx="0" cy="17823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28DF2-7122-5E8B-C0F5-7B6665686522}"/>
              </a:ext>
            </a:extLst>
          </p:cNvPr>
          <p:cNvCxnSpPr/>
          <p:nvPr/>
        </p:nvCxnSpPr>
        <p:spPr>
          <a:xfrm flipH="1">
            <a:off x="1925241" y="5523310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31E7E4-67B3-7758-DC52-2BF424B2291A}"/>
              </a:ext>
            </a:extLst>
          </p:cNvPr>
          <p:cNvCxnSpPr/>
          <p:nvPr/>
        </p:nvCxnSpPr>
        <p:spPr>
          <a:xfrm flipH="1">
            <a:off x="1925242" y="3893345"/>
            <a:ext cx="1944290" cy="108466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D591B5-DCC0-C016-E6F0-BBD35A7D6E37}"/>
              </a:ext>
            </a:extLst>
          </p:cNvPr>
          <p:cNvCxnSpPr/>
          <p:nvPr/>
        </p:nvCxnSpPr>
        <p:spPr>
          <a:xfrm flipH="1">
            <a:off x="1925241" y="4622008"/>
            <a:ext cx="2160984" cy="355997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78E020-DE0E-D411-A2F3-2512B40E163C}"/>
              </a:ext>
            </a:extLst>
          </p:cNvPr>
          <p:cNvSpPr txBox="1">
            <a:spLocks/>
          </p:cNvSpPr>
          <p:nvPr/>
        </p:nvSpPr>
        <p:spPr bwMode="auto">
          <a:xfrm>
            <a:off x="5978128" y="3309939"/>
            <a:ext cx="1728788" cy="5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100000"/>
              <a:buNone/>
              <a:defRPr/>
            </a:pPr>
            <a:r>
              <a:rPr lang="nl-NL" altLang="en-US" sz="1950" dirty="0" err="1"/>
              <a:t>Can</a:t>
            </a:r>
            <a:r>
              <a:rPr lang="nl-NL" altLang="en-US" sz="1950" dirty="0"/>
              <a:t> we </a:t>
            </a:r>
            <a:r>
              <a:rPr lang="nl-NL" altLang="en-US" sz="1950" dirty="0" err="1"/>
              <a:t>meaningfully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compare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of item 1?</a:t>
            </a:r>
          </a:p>
          <a:p>
            <a:pPr marL="0" indent="0">
              <a:buSzPct val="100000"/>
              <a:buNone/>
              <a:defRPr/>
            </a:pPr>
            <a:endParaRPr lang="nl-NL" altLang="en-US" sz="1950" dirty="0"/>
          </a:p>
          <a:p>
            <a:pPr marL="0" indent="0">
              <a:buSzPct val="100000"/>
              <a:buNone/>
              <a:defRPr/>
            </a:pPr>
            <a:r>
              <a:rPr lang="nl-NL" altLang="en-US" sz="1950" dirty="0" err="1"/>
              <a:t>And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Anxiety</a:t>
            </a:r>
            <a:r>
              <a:rPr lang="nl-NL" altLang="en-US" sz="1950" dirty="0"/>
              <a:t>?</a:t>
            </a:r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73740" name="TextBox 1">
            <a:extLst>
              <a:ext uri="{FF2B5EF4-FFF2-40B4-BE49-F238E27FC236}">
                <a16:creationId xmlns:a16="http://schemas.microsoft.com/office/drawing/2014/main" id="{1B25A7DE-2ACE-58DB-EEE1-EF97F2AA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056" y="5562600"/>
            <a:ext cx="1996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Anxiety</a:t>
            </a:r>
            <a:endParaRPr lang="en-US" altLang="nl-NL" sz="1350"/>
          </a:p>
        </p:txBody>
      </p:sp>
      <p:sp>
        <p:nvSpPr>
          <p:cNvPr id="73741" name="TextBox 12">
            <a:extLst>
              <a:ext uri="{FF2B5EF4-FFF2-40B4-BE49-F238E27FC236}">
                <a16:creationId xmlns:a16="http://schemas.microsoft.com/office/drawing/2014/main" id="{514DC174-E8E9-771B-4296-8EEAD91D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542" y="4238626"/>
            <a:ext cx="199667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Mean </a:t>
            </a:r>
          </a:p>
          <a:p>
            <a:pPr eaLnBrk="1" hangingPunct="1"/>
            <a:r>
              <a:rPr lang="nl-NL" altLang="nl-NL" sz="1350"/>
              <a:t>Item 1</a:t>
            </a:r>
            <a:endParaRPr lang="en-US" altLang="nl-NL" sz="1350"/>
          </a:p>
        </p:txBody>
      </p:sp>
      <p:sp>
        <p:nvSpPr>
          <p:cNvPr id="73742" name="TextBox 13">
            <a:extLst>
              <a:ext uri="{FF2B5EF4-FFF2-40B4-BE49-F238E27FC236}">
                <a16:creationId xmlns:a16="http://schemas.microsoft.com/office/drawing/2014/main" id="{F1FF28FF-6308-3602-15EA-9DFEEC0D0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730229"/>
            <a:ext cx="1996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/>
              <a:t>Men</a:t>
            </a:r>
            <a:endParaRPr lang="en-US" altLang="nl-NL" sz="1350" dirty="0"/>
          </a:p>
        </p:txBody>
      </p:sp>
      <p:sp>
        <p:nvSpPr>
          <p:cNvPr id="73743" name="TextBox 14">
            <a:extLst>
              <a:ext uri="{FF2B5EF4-FFF2-40B4-BE49-F238E27FC236}">
                <a16:creationId xmlns:a16="http://schemas.microsoft.com/office/drawing/2014/main" id="{119EC205-C85F-4ECB-5382-DAEA6E06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805" y="4468417"/>
            <a:ext cx="199667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n-US" altLang="nl-NL" sz="1350" dirty="0"/>
              <a:t>W</a:t>
            </a:r>
            <a:r>
              <a:rPr lang="nl-NL" altLang="nl-NL" sz="1350" dirty="0"/>
              <a:t>omen</a:t>
            </a:r>
            <a:endParaRPr lang="en-US" altLang="nl-NL" sz="1350" dirty="0"/>
          </a:p>
        </p:txBody>
      </p:sp>
    </p:spTree>
    <p:extLst>
      <p:ext uri="{BB962C8B-B14F-4D97-AF65-F5344CB8AC3E}">
        <p14:creationId xmlns:p14="http://schemas.microsoft.com/office/powerpoint/2010/main" val="1248201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(Metric) Invariance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057400"/>
            <a:ext cx="7027862" cy="3714750"/>
          </a:xfrm>
        </p:spPr>
        <p:txBody>
          <a:bodyPr/>
          <a:lstStyle/>
          <a:p>
            <a:r>
              <a:rPr lang="en-US" dirty="0"/>
              <a:t>If you are using UVI identification, you need to free the latent variances in all but 1 group at this step</a:t>
            </a:r>
          </a:p>
          <a:p>
            <a:pPr lvl="1"/>
            <a:r>
              <a:rPr lang="en-US" dirty="0"/>
              <a:t>All groups share factor loadings, so the latent scale only needs to be identified once</a:t>
            </a:r>
          </a:p>
          <a:p>
            <a:r>
              <a:rPr lang="en-US" dirty="0"/>
              <a:t>Otherwise, </a:t>
            </a:r>
            <a:r>
              <a:rPr lang="en-US" dirty="0">
                <a:latin typeface="Cambria" panose="02040503050406030204" pitchFamily="18" charset="0"/>
              </a:rPr>
              <a:t>Δχ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  <a:r>
              <a:rPr lang="en-US" dirty="0"/>
              <a:t> will confound two different null hypotheses: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Equal factor loadings across groups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Equal factor variances across groups</a:t>
            </a:r>
          </a:p>
        </p:txBody>
      </p:sp>
    </p:spTree>
    <p:extLst>
      <p:ext uri="{BB962C8B-B14F-4D97-AF65-F5344CB8AC3E}">
        <p14:creationId xmlns:p14="http://schemas.microsoft.com/office/powerpoint/2010/main" val="1615822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8FDA4D7-676E-9329-B73F-7B0B22FA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Strong (</a:t>
            </a:r>
            <a:r>
              <a:rPr lang="nl-NL" altLang="en-US" dirty="0" err="1"/>
              <a:t>Scalar</a:t>
            </a:r>
            <a:r>
              <a:rPr lang="nl-NL" altLang="en-US" dirty="0"/>
              <a:t>)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BED55474-5BC5-C53F-BC19-A761CDDF2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CAE9B492-05A6-4625-B52D-138BAC389952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45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74756" name="Rectangle 10">
            <a:extLst>
              <a:ext uri="{FF2B5EF4-FFF2-40B4-BE49-F238E27FC236}">
                <a16:creationId xmlns:a16="http://schemas.microsoft.com/office/drawing/2014/main" id="{FBEAC6A0-8F90-E0FF-BB24-F03679D66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4" y="-64534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4757" name="Rectangle 25">
            <a:extLst>
              <a:ext uri="{FF2B5EF4-FFF2-40B4-BE49-F238E27FC236}">
                <a16:creationId xmlns:a16="http://schemas.microsoft.com/office/drawing/2014/main" id="{B0DB0839-6F51-A499-4084-6B2D24C1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4" y="-64534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0FCB3C-725A-08D8-1B8D-CDE4A6020578}"/>
              </a:ext>
            </a:extLst>
          </p:cNvPr>
          <p:cNvSpPr>
            <a:spLocks noChangeAspect="1"/>
          </p:cNvSpPr>
          <p:nvPr/>
        </p:nvSpPr>
        <p:spPr>
          <a:xfrm>
            <a:off x="1332829" y="3743054"/>
            <a:ext cx="438150" cy="439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650838-C325-C18C-AA9C-CA7349004648}"/>
              </a:ext>
            </a:extLst>
          </p:cNvPr>
          <p:cNvCxnSpPr>
            <a:cxnSpLocks noChangeAspect="1"/>
            <a:stCxn id="4" idx="4"/>
            <a:endCxn id="2" idx="0"/>
          </p:cNvCxnSpPr>
          <p:nvPr/>
        </p:nvCxnSpPr>
        <p:spPr>
          <a:xfrm flipH="1">
            <a:off x="1551905" y="3206082"/>
            <a:ext cx="892969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0138D88-6F1B-1547-85F1-CF9C03CDA6E6}"/>
              </a:ext>
            </a:extLst>
          </p:cNvPr>
          <p:cNvSpPr>
            <a:spLocks noChangeAspect="1"/>
          </p:cNvSpPr>
          <p:nvPr/>
        </p:nvSpPr>
        <p:spPr>
          <a:xfrm>
            <a:off x="2087687" y="2492896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F44320-AD84-24DB-8C9D-04E3AEB54B22}"/>
              </a:ext>
            </a:extLst>
          </p:cNvPr>
          <p:cNvSpPr>
            <a:spLocks noChangeAspect="1"/>
          </p:cNvSpPr>
          <p:nvPr/>
        </p:nvSpPr>
        <p:spPr>
          <a:xfrm>
            <a:off x="1331640" y="4449093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54136-3379-0137-7F73-949B0416D3FE}"/>
              </a:ext>
            </a:extLst>
          </p:cNvPr>
          <p:cNvCxnSpPr>
            <a:cxnSpLocks noChangeAspect="1"/>
            <a:stCxn id="5" idx="0"/>
            <a:endCxn id="2" idx="2"/>
          </p:cNvCxnSpPr>
          <p:nvPr/>
        </p:nvCxnSpPr>
        <p:spPr>
          <a:xfrm flipV="1">
            <a:off x="1547142" y="4182393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A3159F-52B0-ABDF-3F05-ED4480DFB9FC}"/>
              </a:ext>
            </a:extLst>
          </p:cNvPr>
          <p:cNvSpPr>
            <a:spLocks noChangeAspect="1"/>
          </p:cNvSpPr>
          <p:nvPr/>
        </p:nvSpPr>
        <p:spPr>
          <a:xfrm>
            <a:off x="1926952" y="3743054"/>
            <a:ext cx="438150" cy="439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16EF6C-4A41-6BB8-59A2-A5744B2CECDE}"/>
              </a:ext>
            </a:extLst>
          </p:cNvPr>
          <p:cNvSpPr>
            <a:spLocks noChangeAspect="1"/>
          </p:cNvSpPr>
          <p:nvPr/>
        </p:nvSpPr>
        <p:spPr>
          <a:xfrm>
            <a:off x="1925761" y="4449093"/>
            <a:ext cx="429816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B6499A-4222-F16F-B552-03B35BB27D76}"/>
              </a:ext>
            </a:extLst>
          </p:cNvPr>
          <p:cNvCxnSpPr>
            <a:cxnSpLocks noChangeAspect="1"/>
            <a:stCxn id="25" idx="0"/>
            <a:endCxn id="24" idx="2"/>
          </p:cNvCxnSpPr>
          <p:nvPr/>
        </p:nvCxnSpPr>
        <p:spPr>
          <a:xfrm flipV="1">
            <a:off x="2140073" y="4182393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172FF-ED5D-6D6B-365A-5C0EBF55B23C}"/>
              </a:ext>
            </a:extLst>
          </p:cNvPr>
          <p:cNvSpPr>
            <a:spLocks noChangeAspect="1"/>
          </p:cNvSpPr>
          <p:nvPr/>
        </p:nvSpPr>
        <p:spPr>
          <a:xfrm>
            <a:off x="2521073" y="3743054"/>
            <a:ext cx="439341" cy="439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61154C-8CAA-0F35-8B49-50AEF76768F2}"/>
              </a:ext>
            </a:extLst>
          </p:cNvPr>
          <p:cNvSpPr>
            <a:spLocks noChangeAspect="1"/>
          </p:cNvSpPr>
          <p:nvPr/>
        </p:nvSpPr>
        <p:spPr>
          <a:xfrm>
            <a:off x="2519884" y="4449093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357553-3AD9-1D2C-90B5-257A178282D2}"/>
              </a:ext>
            </a:extLst>
          </p:cNvPr>
          <p:cNvCxnSpPr>
            <a:cxnSpLocks noChangeAspect="1"/>
            <a:stCxn id="28" idx="0"/>
            <a:endCxn id="27" idx="2"/>
          </p:cNvCxnSpPr>
          <p:nvPr/>
        </p:nvCxnSpPr>
        <p:spPr>
          <a:xfrm flipV="1">
            <a:off x="2734196" y="4182393"/>
            <a:ext cx="595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3FA5EC1-7169-FCD3-7075-DC3945BC5EB8}"/>
              </a:ext>
            </a:extLst>
          </p:cNvPr>
          <p:cNvSpPr>
            <a:spLocks noChangeAspect="1"/>
          </p:cNvSpPr>
          <p:nvPr/>
        </p:nvSpPr>
        <p:spPr>
          <a:xfrm>
            <a:off x="3115195" y="3743054"/>
            <a:ext cx="438150" cy="439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126178-0F7C-B991-87F0-13DAE6F8FE70}"/>
              </a:ext>
            </a:extLst>
          </p:cNvPr>
          <p:cNvSpPr>
            <a:spLocks noChangeAspect="1"/>
          </p:cNvSpPr>
          <p:nvPr/>
        </p:nvSpPr>
        <p:spPr>
          <a:xfrm>
            <a:off x="3114004" y="4450284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92CC8-EBA1-4814-728B-5B237443F889}"/>
              </a:ext>
            </a:extLst>
          </p:cNvPr>
          <p:cNvCxnSpPr>
            <a:cxnSpLocks noChangeAspect="1"/>
            <a:stCxn id="31" idx="0"/>
            <a:endCxn id="30" idx="2"/>
          </p:cNvCxnSpPr>
          <p:nvPr/>
        </p:nvCxnSpPr>
        <p:spPr>
          <a:xfrm flipV="1">
            <a:off x="3328317" y="4182393"/>
            <a:ext cx="5954" cy="267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D57C2E-9081-1AA1-D905-86528FBEEA70}"/>
              </a:ext>
            </a:extLst>
          </p:cNvPr>
          <p:cNvCxnSpPr>
            <a:cxnSpLocks noChangeAspect="1"/>
            <a:stCxn id="4" idx="4"/>
            <a:endCxn id="24" idx="0"/>
          </p:cNvCxnSpPr>
          <p:nvPr/>
        </p:nvCxnSpPr>
        <p:spPr>
          <a:xfrm flipH="1">
            <a:off x="2146026" y="3206082"/>
            <a:ext cx="29884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9C923A-7D47-498D-13E0-924277FF5F44}"/>
              </a:ext>
            </a:extLst>
          </p:cNvPr>
          <p:cNvCxnSpPr>
            <a:cxnSpLocks noChangeAspect="1"/>
            <a:stCxn id="4" idx="4"/>
            <a:endCxn id="27" idx="0"/>
          </p:cNvCxnSpPr>
          <p:nvPr/>
        </p:nvCxnSpPr>
        <p:spPr>
          <a:xfrm>
            <a:off x="2444873" y="3206082"/>
            <a:ext cx="295275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AB1C29-2834-0E92-5266-AB8B2C5ABF44}"/>
              </a:ext>
            </a:extLst>
          </p:cNvPr>
          <p:cNvCxnSpPr>
            <a:cxnSpLocks noChangeAspect="1"/>
            <a:stCxn id="4" idx="4"/>
            <a:endCxn id="30" idx="0"/>
          </p:cNvCxnSpPr>
          <p:nvPr/>
        </p:nvCxnSpPr>
        <p:spPr>
          <a:xfrm>
            <a:off x="2444874" y="3206082"/>
            <a:ext cx="88939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E91E498-603B-642D-39AE-C39D06D151D1}"/>
              </a:ext>
            </a:extLst>
          </p:cNvPr>
          <p:cNvSpPr>
            <a:spLocks noChangeAspect="1"/>
          </p:cNvSpPr>
          <p:nvPr/>
        </p:nvSpPr>
        <p:spPr>
          <a:xfrm>
            <a:off x="5264944" y="3743053"/>
            <a:ext cx="438150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AEAF4-3059-0865-6CFE-B6A54AF8FECD}"/>
              </a:ext>
            </a:extLst>
          </p:cNvPr>
          <p:cNvCxnSpPr>
            <a:cxnSpLocks noChangeAspect="1"/>
            <a:stCxn id="55" idx="4"/>
            <a:endCxn id="53" idx="0"/>
          </p:cNvCxnSpPr>
          <p:nvPr/>
        </p:nvCxnSpPr>
        <p:spPr>
          <a:xfrm flipH="1">
            <a:off x="5484020" y="3206082"/>
            <a:ext cx="892969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25404EF-D728-09FE-B99C-F4966A123126}"/>
              </a:ext>
            </a:extLst>
          </p:cNvPr>
          <p:cNvSpPr>
            <a:spLocks noChangeAspect="1"/>
          </p:cNvSpPr>
          <p:nvPr/>
        </p:nvSpPr>
        <p:spPr>
          <a:xfrm>
            <a:off x="6019801" y="2492896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AA2B593-3612-AAC9-0937-DE4BCF9C54C1}"/>
              </a:ext>
            </a:extLst>
          </p:cNvPr>
          <p:cNvSpPr>
            <a:spLocks noChangeAspect="1"/>
          </p:cNvSpPr>
          <p:nvPr/>
        </p:nvSpPr>
        <p:spPr>
          <a:xfrm>
            <a:off x="5263755" y="4447904"/>
            <a:ext cx="429815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D07700-1B94-492E-9881-D1AA4486AA3B}"/>
              </a:ext>
            </a:extLst>
          </p:cNvPr>
          <p:cNvCxnSpPr>
            <a:cxnSpLocks noChangeAspect="1"/>
            <a:stCxn id="56" idx="0"/>
            <a:endCxn id="53" idx="2"/>
          </p:cNvCxnSpPr>
          <p:nvPr/>
        </p:nvCxnSpPr>
        <p:spPr>
          <a:xfrm flipV="1">
            <a:off x="5479256" y="4181203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64BAD18-818E-B7A5-D40D-8DD6235CBF80}"/>
              </a:ext>
            </a:extLst>
          </p:cNvPr>
          <p:cNvSpPr>
            <a:spLocks noChangeAspect="1"/>
          </p:cNvSpPr>
          <p:nvPr/>
        </p:nvSpPr>
        <p:spPr>
          <a:xfrm>
            <a:off x="5859066" y="3743053"/>
            <a:ext cx="438150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4752" name="Oval 74751">
            <a:extLst>
              <a:ext uri="{FF2B5EF4-FFF2-40B4-BE49-F238E27FC236}">
                <a16:creationId xmlns:a16="http://schemas.microsoft.com/office/drawing/2014/main" id="{DAB7D771-59E4-0574-49D7-8B1636BB54BC}"/>
              </a:ext>
            </a:extLst>
          </p:cNvPr>
          <p:cNvSpPr>
            <a:spLocks noChangeAspect="1"/>
          </p:cNvSpPr>
          <p:nvPr/>
        </p:nvSpPr>
        <p:spPr>
          <a:xfrm>
            <a:off x="5857875" y="4447904"/>
            <a:ext cx="429816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74753" name="Straight Arrow Connector 74752">
            <a:extLst>
              <a:ext uri="{FF2B5EF4-FFF2-40B4-BE49-F238E27FC236}">
                <a16:creationId xmlns:a16="http://schemas.microsoft.com/office/drawing/2014/main" id="{1EFB03BD-91F4-4F21-6AD6-9462989198E5}"/>
              </a:ext>
            </a:extLst>
          </p:cNvPr>
          <p:cNvCxnSpPr>
            <a:cxnSpLocks noChangeAspect="1"/>
            <a:stCxn id="74752" idx="0"/>
            <a:endCxn id="62" idx="2"/>
          </p:cNvCxnSpPr>
          <p:nvPr/>
        </p:nvCxnSpPr>
        <p:spPr>
          <a:xfrm flipV="1">
            <a:off x="6073378" y="4181203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8" name="Rectangle 74757">
            <a:extLst>
              <a:ext uri="{FF2B5EF4-FFF2-40B4-BE49-F238E27FC236}">
                <a16:creationId xmlns:a16="http://schemas.microsoft.com/office/drawing/2014/main" id="{A466F9ED-31DC-3E4B-5501-650C6F1373B6}"/>
              </a:ext>
            </a:extLst>
          </p:cNvPr>
          <p:cNvSpPr>
            <a:spLocks noChangeAspect="1"/>
          </p:cNvSpPr>
          <p:nvPr/>
        </p:nvSpPr>
        <p:spPr>
          <a:xfrm>
            <a:off x="6453188" y="3743053"/>
            <a:ext cx="439341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4759" name="Oval 74758">
            <a:extLst>
              <a:ext uri="{FF2B5EF4-FFF2-40B4-BE49-F238E27FC236}">
                <a16:creationId xmlns:a16="http://schemas.microsoft.com/office/drawing/2014/main" id="{50A33DA0-543A-3DD1-E0B8-D1DDE9BB205E}"/>
              </a:ext>
            </a:extLst>
          </p:cNvPr>
          <p:cNvSpPr>
            <a:spLocks noChangeAspect="1"/>
          </p:cNvSpPr>
          <p:nvPr/>
        </p:nvSpPr>
        <p:spPr>
          <a:xfrm>
            <a:off x="6451999" y="4447904"/>
            <a:ext cx="429815" cy="429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74760" name="Straight Arrow Connector 74759">
            <a:extLst>
              <a:ext uri="{FF2B5EF4-FFF2-40B4-BE49-F238E27FC236}">
                <a16:creationId xmlns:a16="http://schemas.microsoft.com/office/drawing/2014/main" id="{13021DBD-808F-4585-E45D-2146CD55D689}"/>
              </a:ext>
            </a:extLst>
          </p:cNvPr>
          <p:cNvCxnSpPr>
            <a:cxnSpLocks noChangeAspect="1"/>
            <a:stCxn id="74759" idx="0"/>
            <a:endCxn id="74758" idx="2"/>
          </p:cNvCxnSpPr>
          <p:nvPr/>
        </p:nvCxnSpPr>
        <p:spPr>
          <a:xfrm flipV="1">
            <a:off x="6667500" y="4181203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1" name="Rectangle 74760">
            <a:extLst>
              <a:ext uri="{FF2B5EF4-FFF2-40B4-BE49-F238E27FC236}">
                <a16:creationId xmlns:a16="http://schemas.microsoft.com/office/drawing/2014/main" id="{7AFF4884-1658-5783-24C8-E0E8453F946B}"/>
              </a:ext>
            </a:extLst>
          </p:cNvPr>
          <p:cNvSpPr>
            <a:spLocks noChangeAspect="1"/>
          </p:cNvSpPr>
          <p:nvPr/>
        </p:nvSpPr>
        <p:spPr>
          <a:xfrm>
            <a:off x="7047310" y="3743053"/>
            <a:ext cx="438150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4762" name="Oval 74761">
            <a:extLst>
              <a:ext uri="{FF2B5EF4-FFF2-40B4-BE49-F238E27FC236}">
                <a16:creationId xmlns:a16="http://schemas.microsoft.com/office/drawing/2014/main" id="{C0690446-24A1-BBF9-C4C5-4F112246F616}"/>
              </a:ext>
            </a:extLst>
          </p:cNvPr>
          <p:cNvSpPr>
            <a:spLocks noChangeAspect="1"/>
          </p:cNvSpPr>
          <p:nvPr/>
        </p:nvSpPr>
        <p:spPr>
          <a:xfrm>
            <a:off x="7046119" y="4449093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74763" name="Straight Arrow Connector 74762">
            <a:extLst>
              <a:ext uri="{FF2B5EF4-FFF2-40B4-BE49-F238E27FC236}">
                <a16:creationId xmlns:a16="http://schemas.microsoft.com/office/drawing/2014/main" id="{C2FA9A3B-0349-B2C7-487E-4B4258993DB4}"/>
              </a:ext>
            </a:extLst>
          </p:cNvPr>
          <p:cNvCxnSpPr>
            <a:cxnSpLocks noChangeAspect="1"/>
            <a:stCxn id="74762" idx="0"/>
            <a:endCxn id="74761" idx="2"/>
          </p:cNvCxnSpPr>
          <p:nvPr/>
        </p:nvCxnSpPr>
        <p:spPr>
          <a:xfrm flipV="1">
            <a:off x="7261622" y="4181204"/>
            <a:ext cx="4763" cy="267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64" name="Straight Arrow Connector 74763">
            <a:extLst>
              <a:ext uri="{FF2B5EF4-FFF2-40B4-BE49-F238E27FC236}">
                <a16:creationId xmlns:a16="http://schemas.microsoft.com/office/drawing/2014/main" id="{D0A63AA6-C851-1D7E-653B-A4966D8EA8FA}"/>
              </a:ext>
            </a:extLst>
          </p:cNvPr>
          <p:cNvCxnSpPr>
            <a:cxnSpLocks noChangeAspect="1"/>
            <a:stCxn id="55" idx="4"/>
            <a:endCxn id="62" idx="0"/>
          </p:cNvCxnSpPr>
          <p:nvPr/>
        </p:nvCxnSpPr>
        <p:spPr>
          <a:xfrm flipH="1">
            <a:off x="6078141" y="3206082"/>
            <a:ext cx="29884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65" name="Straight Arrow Connector 74764">
            <a:extLst>
              <a:ext uri="{FF2B5EF4-FFF2-40B4-BE49-F238E27FC236}">
                <a16:creationId xmlns:a16="http://schemas.microsoft.com/office/drawing/2014/main" id="{5AC35CCE-2E85-86FE-9BF9-062C40F605D7}"/>
              </a:ext>
            </a:extLst>
          </p:cNvPr>
          <p:cNvCxnSpPr>
            <a:cxnSpLocks noChangeAspect="1"/>
            <a:stCxn id="55" idx="4"/>
            <a:endCxn id="74758" idx="0"/>
          </p:cNvCxnSpPr>
          <p:nvPr/>
        </p:nvCxnSpPr>
        <p:spPr>
          <a:xfrm>
            <a:off x="6376988" y="3206082"/>
            <a:ext cx="296466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66" name="Straight Arrow Connector 74765">
            <a:extLst>
              <a:ext uri="{FF2B5EF4-FFF2-40B4-BE49-F238E27FC236}">
                <a16:creationId xmlns:a16="http://schemas.microsoft.com/office/drawing/2014/main" id="{31462862-85B6-7CFA-89B5-B47A18A6EA0E}"/>
              </a:ext>
            </a:extLst>
          </p:cNvPr>
          <p:cNvCxnSpPr>
            <a:cxnSpLocks noChangeAspect="1"/>
            <a:stCxn id="55" idx="4"/>
            <a:endCxn id="74761" idx="0"/>
          </p:cNvCxnSpPr>
          <p:nvPr/>
        </p:nvCxnSpPr>
        <p:spPr>
          <a:xfrm>
            <a:off x="6376989" y="3206082"/>
            <a:ext cx="88939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6" name="TextBox 1">
            <a:extLst>
              <a:ext uri="{FF2B5EF4-FFF2-40B4-BE49-F238E27FC236}">
                <a16:creationId xmlns:a16="http://schemas.microsoft.com/office/drawing/2014/main" id="{B4A48D56-A5E3-FFA6-4060-6D879CF19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29" y="1760766"/>
            <a:ext cx="22764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 dirty="0">
                <a:solidFill>
                  <a:srgbClr val="FF0000"/>
                </a:solidFill>
              </a:rPr>
              <a:t>Value of </a:t>
            </a:r>
            <a:r>
              <a:rPr lang="nl-NL" altLang="nl-NL" sz="1350" b="1" dirty="0" err="1">
                <a:solidFill>
                  <a:srgbClr val="FF0000"/>
                </a:solidFill>
              </a:rPr>
              <a:t>the</a:t>
            </a:r>
            <a:r>
              <a:rPr lang="nl-NL" altLang="nl-NL" sz="1350" b="1" dirty="0">
                <a:solidFill>
                  <a:srgbClr val="FF0000"/>
                </a:solidFill>
              </a:rPr>
              <a:t> </a:t>
            </a:r>
            <a:r>
              <a:rPr lang="nl-NL" altLang="nl-NL" sz="1350" b="1" dirty="0" err="1">
                <a:solidFill>
                  <a:srgbClr val="FF0000"/>
                </a:solidFill>
              </a:rPr>
              <a:t>intercepts</a:t>
            </a:r>
            <a:endParaRPr lang="en-US" altLang="nl-NL" sz="1350" b="1" dirty="0">
              <a:solidFill>
                <a:srgbClr val="FF0000"/>
              </a:solidFill>
            </a:endParaRPr>
          </a:p>
        </p:txBody>
      </p:sp>
      <p:cxnSp>
        <p:nvCxnSpPr>
          <p:cNvPr id="74777" name="Straight Connector 74776">
            <a:extLst>
              <a:ext uri="{FF2B5EF4-FFF2-40B4-BE49-F238E27FC236}">
                <a16:creationId xmlns:a16="http://schemas.microsoft.com/office/drawing/2014/main" id="{5B62DC24-5480-8AD9-DD80-9BC57C8B1054}"/>
              </a:ext>
            </a:extLst>
          </p:cNvPr>
          <p:cNvCxnSpPr/>
          <p:nvPr/>
        </p:nvCxnSpPr>
        <p:spPr bwMode="auto">
          <a:xfrm>
            <a:off x="4355976" y="1945107"/>
            <a:ext cx="0" cy="3068068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8" name="TextBox 7171">
            <a:extLst>
              <a:ext uri="{FF2B5EF4-FFF2-40B4-BE49-F238E27FC236}">
                <a16:creationId xmlns:a16="http://schemas.microsoft.com/office/drawing/2014/main" id="{628BA07A-0C49-C77C-E48F-475D5B403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981" y="2060848"/>
            <a:ext cx="20966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/>
              <a:t>Men</a:t>
            </a:r>
            <a:endParaRPr lang="en-US" altLang="nl-NL" sz="1350" dirty="0"/>
          </a:p>
        </p:txBody>
      </p:sp>
      <p:sp>
        <p:nvSpPr>
          <p:cNvPr id="74779" name="TextBox 61">
            <a:extLst>
              <a:ext uri="{FF2B5EF4-FFF2-40B4-BE49-F238E27FC236}">
                <a16:creationId xmlns:a16="http://schemas.microsoft.com/office/drawing/2014/main" id="{5395C3C0-832D-2672-1DA7-05274D42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648" y="2063811"/>
            <a:ext cx="21547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 err="1"/>
              <a:t>Women</a:t>
            </a:r>
            <a:endParaRPr lang="en-US" altLang="nl-NL" sz="1350" dirty="0"/>
          </a:p>
        </p:txBody>
      </p:sp>
      <p:sp>
        <p:nvSpPr>
          <p:cNvPr id="74780" name="TextBox 74779">
            <a:extLst>
              <a:ext uri="{FF2B5EF4-FFF2-40B4-BE49-F238E27FC236}">
                <a16:creationId xmlns:a16="http://schemas.microsoft.com/office/drawing/2014/main" id="{ADCBC801-A4A9-8FC1-D1E6-227877684E27}"/>
              </a:ext>
            </a:extLst>
          </p:cNvPr>
          <p:cNvSpPr txBox="1"/>
          <p:nvPr/>
        </p:nvSpPr>
        <p:spPr>
          <a:xfrm>
            <a:off x="755576" y="5157192"/>
            <a:ext cx="7879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values of the intercepts are equivalent across groups.</a:t>
            </a:r>
          </a:p>
          <a:p>
            <a:pPr marL="0" lvl="1"/>
            <a:r>
              <a:rPr lang="en-US" dirty="0"/>
              <a:t>-&gt; Required for valid comparison of latent factor means</a:t>
            </a:r>
          </a:p>
        </p:txBody>
      </p:sp>
    </p:spTree>
    <p:extLst>
      <p:ext uri="{BB962C8B-B14F-4D97-AF65-F5344CB8AC3E}">
        <p14:creationId xmlns:p14="http://schemas.microsoft.com/office/powerpoint/2010/main" val="169410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6FADF05-4551-03C3-D26A-46C663E6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Strong (</a:t>
            </a:r>
            <a:r>
              <a:rPr lang="nl-NL" altLang="en-US" dirty="0" err="1"/>
              <a:t>Scalar</a:t>
            </a:r>
            <a:r>
              <a:rPr lang="nl-NL" altLang="en-US" dirty="0"/>
              <a:t>)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B9CCD1DE-8502-091A-380E-58E8272D6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9EA08395-B558-4FBB-B0C4-99C61EBB724E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46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6F3B2F6-D673-DC77-0ACA-5947FEC2F7AE}"/>
              </a:ext>
            </a:extLst>
          </p:cNvPr>
          <p:cNvSpPr txBox="1">
            <a:spLocks/>
          </p:cNvSpPr>
          <p:nvPr/>
        </p:nvSpPr>
        <p:spPr bwMode="auto">
          <a:xfrm>
            <a:off x="1656161" y="2457450"/>
            <a:ext cx="5397103" cy="55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100000"/>
              <a:buNone/>
              <a:defRPr/>
            </a:pPr>
            <a:r>
              <a:rPr lang="nl-NL" altLang="en-US" sz="1950" dirty="0"/>
              <a:t>Are </a:t>
            </a:r>
            <a:r>
              <a:rPr lang="nl-NL" altLang="en-US" sz="1950" dirty="0" err="1"/>
              <a:t>differences</a:t>
            </a:r>
            <a:r>
              <a:rPr lang="nl-NL" altLang="en-US" sz="1950" dirty="0"/>
              <a:t> in </a:t>
            </a:r>
            <a:r>
              <a:rPr lang="nl-NL" altLang="en-US" sz="1950" dirty="0" err="1"/>
              <a:t>observed</a:t>
            </a:r>
            <a:r>
              <a:rPr lang="nl-NL" altLang="en-US" sz="1950" dirty="0"/>
              <a:t> variables </a:t>
            </a:r>
            <a:r>
              <a:rPr lang="nl-NL" altLang="en-US" sz="1950" dirty="0" err="1"/>
              <a:t>due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to</a:t>
            </a:r>
            <a:r>
              <a:rPr lang="nl-NL" altLang="en-US" sz="1950" dirty="0"/>
              <a:t> </a:t>
            </a:r>
            <a:r>
              <a:rPr lang="nl-NL" altLang="en-US" sz="1950" dirty="0" err="1"/>
              <a:t>differences</a:t>
            </a:r>
            <a:r>
              <a:rPr lang="nl-NL" altLang="en-US" sz="1950" dirty="0"/>
              <a:t> in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underlying</a:t>
            </a:r>
            <a:r>
              <a:rPr lang="nl-NL" altLang="en-US" sz="1950" dirty="0"/>
              <a:t> factor?</a:t>
            </a:r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76805" name="Rectangle 10">
            <a:extLst>
              <a:ext uri="{FF2B5EF4-FFF2-40B4-BE49-F238E27FC236}">
                <a16:creationId xmlns:a16="http://schemas.microsoft.com/office/drawing/2014/main" id="{02A832D9-E3D0-39F8-7F9E-6EFA9DC8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6806" name="Rectangle 25">
            <a:extLst>
              <a:ext uri="{FF2B5EF4-FFF2-40B4-BE49-F238E27FC236}">
                <a16:creationId xmlns:a16="http://schemas.microsoft.com/office/drawing/2014/main" id="{18A68FAB-EB77-79F3-EA4A-AD17657BB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B7FF81-1C61-1F39-EC11-E0DB8471DB9A}"/>
              </a:ext>
            </a:extLst>
          </p:cNvPr>
          <p:cNvCxnSpPr/>
          <p:nvPr/>
        </p:nvCxnSpPr>
        <p:spPr>
          <a:xfrm>
            <a:off x="1925241" y="3730230"/>
            <a:ext cx="0" cy="17823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0C283-EE2D-D440-D31A-5761E26E4068}"/>
              </a:ext>
            </a:extLst>
          </p:cNvPr>
          <p:cNvCxnSpPr/>
          <p:nvPr/>
        </p:nvCxnSpPr>
        <p:spPr>
          <a:xfrm flipH="1">
            <a:off x="1925241" y="5523310"/>
            <a:ext cx="301823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84A7CD-A434-CF23-5334-872EE67961EB}"/>
              </a:ext>
            </a:extLst>
          </p:cNvPr>
          <p:cNvCxnSpPr/>
          <p:nvPr/>
        </p:nvCxnSpPr>
        <p:spPr>
          <a:xfrm flipH="1">
            <a:off x="1925242" y="3893345"/>
            <a:ext cx="1944290" cy="108466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55AE52-5BBC-558A-0EE8-216E82CDD030}"/>
              </a:ext>
            </a:extLst>
          </p:cNvPr>
          <p:cNvCxnSpPr/>
          <p:nvPr/>
        </p:nvCxnSpPr>
        <p:spPr>
          <a:xfrm flipH="1">
            <a:off x="1925241" y="4481514"/>
            <a:ext cx="2160984" cy="1031081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B16C6A-1955-1F85-D960-4DA67B60BB46}"/>
              </a:ext>
            </a:extLst>
          </p:cNvPr>
          <p:cNvSpPr txBox="1">
            <a:spLocks/>
          </p:cNvSpPr>
          <p:nvPr/>
        </p:nvSpPr>
        <p:spPr bwMode="auto">
          <a:xfrm>
            <a:off x="5978128" y="3309939"/>
            <a:ext cx="1728788" cy="5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100000"/>
              <a:buNone/>
              <a:defRPr/>
            </a:pPr>
            <a:r>
              <a:rPr lang="nl-NL" altLang="en-US" sz="1950" dirty="0" err="1"/>
              <a:t>Can</a:t>
            </a:r>
            <a:r>
              <a:rPr lang="nl-NL" altLang="en-US" sz="1950" dirty="0"/>
              <a:t> we </a:t>
            </a:r>
            <a:r>
              <a:rPr lang="nl-NL" altLang="en-US" sz="1950" dirty="0" err="1"/>
              <a:t>meaningfully</a:t>
            </a:r>
            <a:r>
              <a:rPr lang="nl-NL" altLang="en-US" sz="1950" dirty="0"/>
              <a:t> </a:t>
            </a:r>
            <a:r>
              <a:rPr lang="nl-NL" altLang="en-US" sz="1950" dirty="0" err="1"/>
              <a:t>compare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the</a:t>
            </a:r>
            <a:r>
              <a:rPr lang="nl-NL" altLang="en-US" sz="1950" dirty="0"/>
              <a:t> </a:t>
            </a:r>
            <a:r>
              <a:rPr lang="nl-NL" altLang="en-US" sz="1950" dirty="0" err="1"/>
              <a:t>mean</a:t>
            </a:r>
            <a:r>
              <a:rPr lang="nl-NL" altLang="en-US" sz="1950" dirty="0"/>
              <a:t> of item 1?</a:t>
            </a:r>
          </a:p>
          <a:p>
            <a:pPr marL="0" indent="0">
              <a:buSzPct val="100000"/>
              <a:buNone/>
              <a:defRPr/>
            </a:pPr>
            <a:endParaRPr lang="nl-NL" altLang="en-US" sz="1950" dirty="0"/>
          </a:p>
          <a:p>
            <a:pPr marL="0" indent="0">
              <a:buSzPct val="100000"/>
              <a:buNone/>
              <a:defRPr/>
            </a:pPr>
            <a:r>
              <a:rPr lang="nl-NL" altLang="en-US" sz="1950" dirty="0" err="1"/>
              <a:t>And</a:t>
            </a:r>
            <a:r>
              <a:rPr lang="nl-NL" altLang="en-US" sz="1950" dirty="0"/>
              <a:t> of </a:t>
            </a:r>
            <a:r>
              <a:rPr lang="nl-NL" altLang="en-US" sz="1950" dirty="0" err="1"/>
              <a:t>Anxiety</a:t>
            </a:r>
            <a:r>
              <a:rPr lang="nl-NL" altLang="en-US" sz="1950" dirty="0"/>
              <a:t>?</a:t>
            </a:r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nl-NL" altLang="en-US" sz="1950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76812" name="TextBox 1">
            <a:extLst>
              <a:ext uri="{FF2B5EF4-FFF2-40B4-BE49-F238E27FC236}">
                <a16:creationId xmlns:a16="http://schemas.microsoft.com/office/drawing/2014/main" id="{838E36A4-48F0-0EA3-7A04-892E3527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056" y="5562600"/>
            <a:ext cx="1996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Anxiety</a:t>
            </a:r>
            <a:endParaRPr lang="en-US" altLang="nl-NL" sz="1350"/>
          </a:p>
        </p:txBody>
      </p:sp>
      <p:sp>
        <p:nvSpPr>
          <p:cNvPr id="76813" name="TextBox 12">
            <a:extLst>
              <a:ext uri="{FF2B5EF4-FFF2-40B4-BE49-F238E27FC236}">
                <a16:creationId xmlns:a16="http://schemas.microsoft.com/office/drawing/2014/main" id="{5E534546-0451-9A28-6B3F-F1FD35B4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542" y="4238626"/>
            <a:ext cx="199667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/>
              <a:t>Mean </a:t>
            </a:r>
          </a:p>
          <a:p>
            <a:pPr eaLnBrk="1" hangingPunct="1"/>
            <a:r>
              <a:rPr lang="nl-NL" altLang="nl-NL" sz="1350"/>
              <a:t>Item 1</a:t>
            </a:r>
            <a:endParaRPr lang="en-US" altLang="nl-NL" sz="1350"/>
          </a:p>
        </p:txBody>
      </p:sp>
      <p:sp>
        <p:nvSpPr>
          <p:cNvPr id="76814" name="TextBox 13">
            <a:extLst>
              <a:ext uri="{FF2B5EF4-FFF2-40B4-BE49-F238E27FC236}">
                <a16:creationId xmlns:a16="http://schemas.microsoft.com/office/drawing/2014/main" id="{FF37F244-939E-A349-44D1-84B86AAF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730229"/>
            <a:ext cx="19966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en-US" altLang="nl-NL" sz="1350" dirty="0"/>
              <a:t>M</a:t>
            </a:r>
            <a:r>
              <a:rPr lang="nl-NL" altLang="nl-NL" sz="1350" dirty="0"/>
              <a:t>en</a:t>
            </a:r>
            <a:endParaRPr lang="en-US" altLang="nl-NL" sz="1350" dirty="0"/>
          </a:p>
        </p:txBody>
      </p:sp>
      <p:sp>
        <p:nvSpPr>
          <p:cNvPr id="76815" name="TextBox 14">
            <a:extLst>
              <a:ext uri="{FF2B5EF4-FFF2-40B4-BE49-F238E27FC236}">
                <a16:creationId xmlns:a16="http://schemas.microsoft.com/office/drawing/2014/main" id="{4B7B6731-ABC0-E8A4-5549-E6C5875B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805" y="4293394"/>
            <a:ext cx="199667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 err="1"/>
              <a:t>Women</a:t>
            </a:r>
            <a:endParaRPr lang="en-US" altLang="nl-NL" sz="1350" dirty="0"/>
          </a:p>
        </p:txBody>
      </p:sp>
    </p:spTree>
    <p:extLst>
      <p:ext uri="{BB962C8B-B14F-4D97-AF65-F5344CB8AC3E}">
        <p14:creationId xmlns:p14="http://schemas.microsoft.com/office/powerpoint/2010/main" val="338069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(Scalar) Invariance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60848"/>
            <a:ext cx="7488311" cy="3714750"/>
          </a:xfrm>
        </p:spPr>
        <p:txBody>
          <a:bodyPr/>
          <a:lstStyle/>
          <a:p>
            <a:r>
              <a:rPr lang="en-US" dirty="0"/>
              <a:t>If you are using the UVI constraint you need to free the latent means in all but 1 group</a:t>
            </a:r>
          </a:p>
          <a:p>
            <a:pPr lvl="1"/>
            <a:r>
              <a:rPr lang="en-US" dirty="0"/>
              <a:t>All groups share intercepts, so the latent location only needs to be identified once</a:t>
            </a:r>
          </a:p>
          <a:p>
            <a:r>
              <a:rPr lang="en-US" dirty="0"/>
              <a:t>Otherwise, </a:t>
            </a:r>
            <a:r>
              <a:rPr lang="en-US" dirty="0">
                <a:latin typeface="Cambria" panose="02040503050406030204" pitchFamily="18" charset="0"/>
              </a:rPr>
              <a:t>Δχ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  <a:r>
              <a:rPr lang="en-US" dirty="0"/>
              <a:t> will confound two different null hypotheses: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Equal intercepts across groups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Equal factor means across groups</a:t>
            </a:r>
          </a:p>
        </p:txBody>
      </p:sp>
    </p:spTree>
    <p:extLst>
      <p:ext uri="{BB962C8B-B14F-4D97-AF65-F5344CB8AC3E}">
        <p14:creationId xmlns:p14="http://schemas.microsoft.com/office/powerpoint/2010/main" val="309348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6E0105B-1490-385A-E5F3-403AF9B7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Strict</a:t>
            </a:r>
            <a:r>
              <a:rPr lang="nl-NL" altLang="en-US" dirty="0"/>
              <a:t> (</a:t>
            </a:r>
            <a:r>
              <a:rPr lang="nl-NL" altLang="en-US" dirty="0" err="1"/>
              <a:t>Residual</a:t>
            </a:r>
            <a:r>
              <a:rPr lang="nl-NL" altLang="en-US" dirty="0"/>
              <a:t>) </a:t>
            </a:r>
            <a:r>
              <a:rPr lang="nl-NL" altLang="en-US" dirty="0" err="1"/>
              <a:t>Invariance</a:t>
            </a:r>
            <a:endParaRPr lang="en-US" altLang="en-US" dirty="0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6E97E29F-FCFC-74DC-5D01-CB463A5341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067B100-B1DF-4090-98CE-8FAB65BEB5A6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48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78852" name="Rectangle 10">
            <a:extLst>
              <a:ext uri="{FF2B5EF4-FFF2-40B4-BE49-F238E27FC236}">
                <a16:creationId xmlns:a16="http://schemas.microsoft.com/office/drawing/2014/main" id="{1DCE4A19-D4E0-A061-A52E-BEBEF54F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4" y="-64534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8853" name="Rectangle 25">
            <a:extLst>
              <a:ext uri="{FF2B5EF4-FFF2-40B4-BE49-F238E27FC236}">
                <a16:creationId xmlns:a16="http://schemas.microsoft.com/office/drawing/2014/main" id="{7517CE75-2F69-C455-1DDD-B71425B0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4" y="-64534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7EFE3-2F42-9825-2B09-54F7FE796A9D}"/>
              </a:ext>
            </a:extLst>
          </p:cNvPr>
          <p:cNvSpPr>
            <a:spLocks noChangeAspect="1"/>
          </p:cNvSpPr>
          <p:nvPr/>
        </p:nvSpPr>
        <p:spPr>
          <a:xfrm>
            <a:off x="1916906" y="3958830"/>
            <a:ext cx="438150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B5A539-67A5-8A9A-E41E-3F1E7D691853}"/>
              </a:ext>
            </a:extLst>
          </p:cNvPr>
          <p:cNvCxnSpPr>
            <a:cxnSpLocks noChangeAspect="1"/>
            <a:stCxn id="9" idx="4"/>
            <a:endCxn id="7" idx="0"/>
          </p:cNvCxnSpPr>
          <p:nvPr/>
        </p:nvCxnSpPr>
        <p:spPr>
          <a:xfrm flipH="1">
            <a:off x="2135982" y="3421858"/>
            <a:ext cx="892969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665EEB-CE8B-0F17-1811-E9FEB5B63CD6}"/>
              </a:ext>
            </a:extLst>
          </p:cNvPr>
          <p:cNvSpPr>
            <a:spLocks noChangeAspect="1"/>
          </p:cNvSpPr>
          <p:nvPr/>
        </p:nvSpPr>
        <p:spPr>
          <a:xfrm>
            <a:off x="2671764" y="2708672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F8632C-7794-12CD-E41E-600610128250}"/>
              </a:ext>
            </a:extLst>
          </p:cNvPr>
          <p:cNvSpPr>
            <a:spLocks noChangeAspect="1"/>
          </p:cNvSpPr>
          <p:nvPr/>
        </p:nvSpPr>
        <p:spPr>
          <a:xfrm>
            <a:off x="1915717" y="4664869"/>
            <a:ext cx="429815" cy="429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7574D-5DE2-5E11-A523-E086C724B9E9}"/>
              </a:ext>
            </a:extLst>
          </p:cNvPr>
          <p:cNvCxnSpPr>
            <a:cxnSpLocks noChangeAspect="1"/>
            <a:stCxn id="10" idx="0"/>
            <a:endCxn id="7" idx="2"/>
          </p:cNvCxnSpPr>
          <p:nvPr/>
        </p:nvCxnSpPr>
        <p:spPr>
          <a:xfrm flipV="1">
            <a:off x="2131219" y="4398169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67E32-848A-04FC-E85A-F40626F073D4}"/>
              </a:ext>
            </a:extLst>
          </p:cNvPr>
          <p:cNvSpPr>
            <a:spLocks noChangeAspect="1"/>
          </p:cNvSpPr>
          <p:nvPr/>
        </p:nvSpPr>
        <p:spPr>
          <a:xfrm>
            <a:off x="2511029" y="3958830"/>
            <a:ext cx="438150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12EB02-168B-77C1-9575-2A306614227E}"/>
              </a:ext>
            </a:extLst>
          </p:cNvPr>
          <p:cNvSpPr>
            <a:spLocks noChangeAspect="1"/>
          </p:cNvSpPr>
          <p:nvPr/>
        </p:nvSpPr>
        <p:spPr>
          <a:xfrm>
            <a:off x="2509838" y="4664869"/>
            <a:ext cx="429816" cy="429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B9805-B493-1BA9-A47B-9235374AD1EC}"/>
              </a:ext>
            </a:extLst>
          </p:cNvPr>
          <p:cNvCxnSpPr>
            <a:cxnSpLocks noChangeAspect="1"/>
            <a:stCxn id="13" idx="0"/>
            <a:endCxn id="12" idx="2"/>
          </p:cNvCxnSpPr>
          <p:nvPr/>
        </p:nvCxnSpPr>
        <p:spPr>
          <a:xfrm flipV="1">
            <a:off x="2724150" y="4398169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8B9D-D314-3106-B2DD-51F3182A2448}"/>
              </a:ext>
            </a:extLst>
          </p:cNvPr>
          <p:cNvSpPr>
            <a:spLocks noChangeAspect="1"/>
          </p:cNvSpPr>
          <p:nvPr/>
        </p:nvSpPr>
        <p:spPr>
          <a:xfrm>
            <a:off x="3105150" y="3958830"/>
            <a:ext cx="439341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3C1B76-5C1D-462A-6FE1-F54A5C688EF6}"/>
              </a:ext>
            </a:extLst>
          </p:cNvPr>
          <p:cNvSpPr>
            <a:spLocks noChangeAspect="1"/>
          </p:cNvSpPr>
          <p:nvPr/>
        </p:nvSpPr>
        <p:spPr>
          <a:xfrm>
            <a:off x="3103961" y="4664869"/>
            <a:ext cx="429815" cy="429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C89C4C-1960-3944-69FD-AD3E833E21B0}"/>
              </a:ext>
            </a:extLst>
          </p:cNvPr>
          <p:cNvCxnSpPr>
            <a:cxnSpLocks noChangeAspect="1"/>
            <a:stCxn id="16" idx="0"/>
            <a:endCxn id="15" idx="2"/>
          </p:cNvCxnSpPr>
          <p:nvPr/>
        </p:nvCxnSpPr>
        <p:spPr>
          <a:xfrm flipV="1">
            <a:off x="3318273" y="4398169"/>
            <a:ext cx="595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87BB2-F01B-77E5-6D85-8208FA58DE85}"/>
              </a:ext>
            </a:extLst>
          </p:cNvPr>
          <p:cNvSpPr>
            <a:spLocks noChangeAspect="1"/>
          </p:cNvSpPr>
          <p:nvPr/>
        </p:nvSpPr>
        <p:spPr>
          <a:xfrm>
            <a:off x="3699272" y="3958830"/>
            <a:ext cx="438150" cy="439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34FBD9-D664-D5D8-2BF0-D04B1FAA7211}"/>
              </a:ext>
            </a:extLst>
          </p:cNvPr>
          <p:cNvSpPr>
            <a:spLocks noChangeAspect="1"/>
          </p:cNvSpPr>
          <p:nvPr/>
        </p:nvSpPr>
        <p:spPr>
          <a:xfrm>
            <a:off x="3698081" y="4666060"/>
            <a:ext cx="429816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A9BAF6-CBEC-F022-A1FD-9A4510B8B0FD}"/>
              </a:ext>
            </a:extLst>
          </p:cNvPr>
          <p:cNvCxnSpPr>
            <a:cxnSpLocks noChangeAspect="1"/>
            <a:stCxn id="19" idx="0"/>
            <a:endCxn id="18" idx="2"/>
          </p:cNvCxnSpPr>
          <p:nvPr/>
        </p:nvCxnSpPr>
        <p:spPr>
          <a:xfrm flipV="1">
            <a:off x="3912394" y="4398169"/>
            <a:ext cx="5954" cy="267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02972F-143D-7656-56BD-C71A0D3D7A7E}"/>
              </a:ext>
            </a:extLst>
          </p:cNvPr>
          <p:cNvCxnSpPr>
            <a:cxnSpLocks noChangeAspect="1"/>
            <a:stCxn id="9" idx="4"/>
            <a:endCxn id="12" idx="0"/>
          </p:cNvCxnSpPr>
          <p:nvPr/>
        </p:nvCxnSpPr>
        <p:spPr>
          <a:xfrm flipH="1">
            <a:off x="2730103" y="3421858"/>
            <a:ext cx="29884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BD484D-7C4F-C0FF-2EB0-14ECAD41CB8F}"/>
              </a:ext>
            </a:extLst>
          </p:cNvPr>
          <p:cNvCxnSpPr>
            <a:cxnSpLocks noChangeAspect="1"/>
            <a:stCxn id="9" idx="4"/>
            <a:endCxn id="15" idx="0"/>
          </p:cNvCxnSpPr>
          <p:nvPr/>
        </p:nvCxnSpPr>
        <p:spPr>
          <a:xfrm>
            <a:off x="3028950" y="3421858"/>
            <a:ext cx="295275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0F01B9-4B09-C062-0816-69597B5E0751}"/>
              </a:ext>
            </a:extLst>
          </p:cNvPr>
          <p:cNvCxnSpPr>
            <a:cxnSpLocks noChangeAspect="1"/>
            <a:stCxn id="9" idx="4"/>
            <a:endCxn id="18" idx="0"/>
          </p:cNvCxnSpPr>
          <p:nvPr/>
        </p:nvCxnSpPr>
        <p:spPr>
          <a:xfrm>
            <a:off x="3028951" y="3421858"/>
            <a:ext cx="88939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7E26BA8-51AD-3329-B27A-801DED34E7BC}"/>
              </a:ext>
            </a:extLst>
          </p:cNvPr>
          <p:cNvSpPr>
            <a:spLocks noChangeAspect="1"/>
          </p:cNvSpPr>
          <p:nvPr/>
        </p:nvSpPr>
        <p:spPr>
          <a:xfrm>
            <a:off x="5264944" y="3968354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ECD569-DEAD-225D-4C44-A8B2A68A56F2}"/>
              </a:ext>
            </a:extLst>
          </p:cNvPr>
          <p:cNvCxnSpPr>
            <a:cxnSpLocks noChangeAspect="1"/>
            <a:stCxn id="38" idx="4"/>
            <a:endCxn id="36" idx="0"/>
          </p:cNvCxnSpPr>
          <p:nvPr/>
        </p:nvCxnSpPr>
        <p:spPr>
          <a:xfrm flipH="1">
            <a:off x="5484020" y="3431383"/>
            <a:ext cx="892969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83018BD-031D-C234-3B26-53449C5AE947}"/>
              </a:ext>
            </a:extLst>
          </p:cNvPr>
          <p:cNvSpPr>
            <a:spLocks noChangeAspect="1"/>
          </p:cNvSpPr>
          <p:nvPr/>
        </p:nvSpPr>
        <p:spPr>
          <a:xfrm>
            <a:off x="6019801" y="2718197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34723B-D257-2169-DAE8-C8208429324B}"/>
              </a:ext>
            </a:extLst>
          </p:cNvPr>
          <p:cNvSpPr>
            <a:spLocks noChangeAspect="1"/>
          </p:cNvSpPr>
          <p:nvPr/>
        </p:nvSpPr>
        <p:spPr>
          <a:xfrm>
            <a:off x="5263755" y="4673205"/>
            <a:ext cx="429815" cy="429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EA9B22-FF28-7A79-E0A8-97426A61887F}"/>
              </a:ext>
            </a:extLst>
          </p:cNvPr>
          <p:cNvCxnSpPr>
            <a:cxnSpLocks noChangeAspect="1"/>
            <a:stCxn id="39" idx="0"/>
            <a:endCxn id="36" idx="2"/>
          </p:cNvCxnSpPr>
          <p:nvPr/>
        </p:nvCxnSpPr>
        <p:spPr>
          <a:xfrm flipV="1">
            <a:off x="5479256" y="4406504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10C7EC3-0376-866F-0AC6-09BDF52C5B08}"/>
              </a:ext>
            </a:extLst>
          </p:cNvPr>
          <p:cNvSpPr>
            <a:spLocks noChangeAspect="1"/>
          </p:cNvSpPr>
          <p:nvPr/>
        </p:nvSpPr>
        <p:spPr>
          <a:xfrm>
            <a:off x="5859066" y="3968354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AE2BB9-67BC-C3E2-2D06-201EA76A997C}"/>
              </a:ext>
            </a:extLst>
          </p:cNvPr>
          <p:cNvSpPr>
            <a:spLocks noChangeAspect="1"/>
          </p:cNvSpPr>
          <p:nvPr/>
        </p:nvSpPr>
        <p:spPr>
          <a:xfrm>
            <a:off x="5857875" y="4673205"/>
            <a:ext cx="429816" cy="429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408F95-168F-9364-B263-329AED000A76}"/>
              </a:ext>
            </a:extLst>
          </p:cNvPr>
          <p:cNvCxnSpPr>
            <a:cxnSpLocks noChangeAspect="1"/>
            <a:stCxn id="42" idx="0"/>
            <a:endCxn id="41" idx="2"/>
          </p:cNvCxnSpPr>
          <p:nvPr/>
        </p:nvCxnSpPr>
        <p:spPr>
          <a:xfrm flipV="1">
            <a:off x="6073378" y="4406504"/>
            <a:ext cx="4763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97CF540-CCBE-C5D1-9F9F-4AF3255AF4DD}"/>
              </a:ext>
            </a:extLst>
          </p:cNvPr>
          <p:cNvSpPr>
            <a:spLocks noChangeAspect="1"/>
          </p:cNvSpPr>
          <p:nvPr/>
        </p:nvSpPr>
        <p:spPr>
          <a:xfrm>
            <a:off x="6453188" y="3968354"/>
            <a:ext cx="439341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CD7D6F-84F4-909F-77B0-C80ABC959902}"/>
              </a:ext>
            </a:extLst>
          </p:cNvPr>
          <p:cNvSpPr>
            <a:spLocks noChangeAspect="1"/>
          </p:cNvSpPr>
          <p:nvPr/>
        </p:nvSpPr>
        <p:spPr>
          <a:xfrm>
            <a:off x="6451999" y="4673205"/>
            <a:ext cx="429815" cy="429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79399D-1D98-AC34-77FF-823E3DB42D16}"/>
              </a:ext>
            </a:extLst>
          </p:cNvPr>
          <p:cNvCxnSpPr>
            <a:cxnSpLocks noChangeAspect="1"/>
            <a:stCxn id="45" idx="0"/>
            <a:endCxn id="44" idx="2"/>
          </p:cNvCxnSpPr>
          <p:nvPr/>
        </p:nvCxnSpPr>
        <p:spPr>
          <a:xfrm flipV="1">
            <a:off x="6667500" y="4406504"/>
            <a:ext cx="5954" cy="266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2DB0946-7E2E-FF00-27BE-AC06EB9B336D}"/>
              </a:ext>
            </a:extLst>
          </p:cNvPr>
          <p:cNvSpPr>
            <a:spLocks noChangeAspect="1"/>
          </p:cNvSpPr>
          <p:nvPr/>
        </p:nvSpPr>
        <p:spPr>
          <a:xfrm>
            <a:off x="7047310" y="3968354"/>
            <a:ext cx="438150" cy="43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43C2E6-BB19-D9DB-E2F2-F46A256D83B5}"/>
              </a:ext>
            </a:extLst>
          </p:cNvPr>
          <p:cNvSpPr>
            <a:spLocks noChangeAspect="1"/>
          </p:cNvSpPr>
          <p:nvPr/>
        </p:nvSpPr>
        <p:spPr>
          <a:xfrm>
            <a:off x="7046119" y="4674394"/>
            <a:ext cx="429816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3B2D3B-D6B7-A937-297F-6C56DAB35CBB}"/>
              </a:ext>
            </a:extLst>
          </p:cNvPr>
          <p:cNvCxnSpPr>
            <a:cxnSpLocks noChangeAspect="1"/>
            <a:stCxn id="48" idx="0"/>
            <a:endCxn id="47" idx="2"/>
          </p:cNvCxnSpPr>
          <p:nvPr/>
        </p:nvCxnSpPr>
        <p:spPr>
          <a:xfrm flipV="1">
            <a:off x="7261622" y="4406505"/>
            <a:ext cx="4763" cy="267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E807C1-311D-564E-CA97-CE54BCF797C9}"/>
              </a:ext>
            </a:extLst>
          </p:cNvPr>
          <p:cNvCxnSpPr>
            <a:cxnSpLocks noChangeAspect="1"/>
            <a:stCxn id="38" idx="4"/>
            <a:endCxn id="41" idx="0"/>
          </p:cNvCxnSpPr>
          <p:nvPr/>
        </p:nvCxnSpPr>
        <p:spPr>
          <a:xfrm flipH="1">
            <a:off x="6078141" y="3431383"/>
            <a:ext cx="29884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11DB0C-45C9-BBB7-0827-B44645668076}"/>
              </a:ext>
            </a:extLst>
          </p:cNvPr>
          <p:cNvCxnSpPr>
            <a:cxnSpLocks noChangeAspect="1"/>
            <a:stCxn id="38" idx="4"/>
            <a:endCxn id="44" idx="0"/>
          </p:cNvCxnSpPr>
          <p:nvPr/>
        </p:nvCxnSpPr>
        <p:spPr>
          <a:xfrm>
            <a:off x="6376988" y="3431383"/>
            <a:ext cx="296466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E616A0-1658-6E30-9F85-0C6FF80FA3BC}"/>
              </a:ext>
            </a:extLst>
          </p:cNvPr>
          <p:cNvCxnSpPr>
            <a:cxnSpLocks noChangeAspect="1"/>
            <a:stCxn id="38" idx="4"/>
            <a:endCxn id="47" idx="0"/>
          </p:cNvCxnSpPr>
          <p:nvPr/>
        </p:nvCxnSpPr>
        <p:spPr>
          <a:xfrm>
            <a:off x="6376989" y="3431383"/>
            <a:ext cx="889397" cy="53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97" name="TextBox 1">
            <a:extLst>
              <a:ext uri="{FF2B5EF4-FFF2-40B4-BE49-F238E27FC236}">
                <a16:creationId xmlns:a16="http://schemas.microsoft.com/office/drawing/2014/main" id="{E77EA1CC-1689-595A-39D5-3979AF941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470" y="1890978"/>
            <a:ext cx="22764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b="1" dirty="0" err="1">
                <a:solidFill>
                  <a:srgbClr val="FF0000"/>
                </a:solidFill>
              </a:rPr>
              <a:t>Residual</a:t>
            </a:r>
            <a:r>
              <a:rPr lang="nl-NL" altLang="nl-NL" sz="1350" b="1" dirty="0">
                <a:solidFill>
                  <a:srgbClr val="FF0000"/>
                </a:solidFill>
              </a:rPr>
              <a:t> </a:t>
            </a:r>
            <a:r>
              <a:rPr lang="nl-NL" altLang="nl-NL" sz="1350" b="1" dirty="0" err="1">
                <a:solidFill>
                  <a:srgbClr val="FF0000"/>
                </a:solidFill>
              </a:rPr>
              <a:t>variances</a:t>
            </a:r>
            <a:endParaRPr lang="en-US" altLang="nl-NL" sz="1350" b="1"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9C534C-A756-C8CA-93AA-1EBCF0A4C1C3}"/>
              </a:ext>
            </a:extLst>
          </p:cNvPr>
          <p:cNvCxnSpPr/>
          <p:nvPr/>
        </p:nvCxnSpPr>
        <p:spPr bwMode="auto">
          <a:xfrm>
            <a:off x="4716016" y="2233140"/>
            <a:ext cx="0" cy="3068068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7171">
            <a:extLst>
              <a:ext uri="{FF2B5EF4-FFF2-40B4-BE49-F238E27FC236}">
                <a16:creationId xmlns:a16="http://schemas.microsoft.com/office/drawing/2014/main" id="{0E17B9D0-69D3-2545-485D-E425EAA1C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342" y="2351844"/>
            <a:ext cx="20966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/>
              <a:t>Men</a:t>
            </a:r>
            <a:endParaRPr lang="en-US" altLang="nl-NL" sz="1350" dirty="0"/>
          </a:p>
        </p:txBody>
      </p:sp>
      <p:sp>
        <p:nvSpPr>
          <p:cNvPr id="4" name="TextBox 61">
            <a:extLst>
              <a:ext uri="{FF2B5EF4-FFF2-40B4-BE49-F238E27FC236}">
                <a16:creationId xmlns:a16="http://schemas.microsoft.com/office/drawing/2014/main" id="{045798A5-9378-DD94-3D65-D6007BB34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648" y="2351844"/>
            <a:ext cx="21547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r>
              <a:rPr lang="nl-NL" altLang="nl-NL" sz="1350" dirty="0" err="1"/>
              <a:t>Women</a:t>
            </a:r>
            <a:endParaRPr lang="en-US" altLang="nl-NL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D4A5A-EBFB-A6BE-64C6-2E4EAC037BFE}"/>
              </a:ext>
            </a:extLst>
          </p:cNvPr>
          <p:cNvSpPr txBox="1"/>
          <p:nvPr/>
        </p:nvSpPr>
        <p:spPr>
          <a:xfrm>
            <a:off x="653654" y="5432655"/>
            <a:ext cx="7518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values of the residual variances are equivalent across groups.</a:t>
            </a:r>
          </a:p>
          <a:p>
            <a:pPr marL="0" lvl="1"/>
            <a:r>
              <a:rPr lang="en-US" dirty="0"/>
              <a:t>-&gt; </a:t>
            </a:r>
            <a:r>
              <a:rPr lang="en-US" b="1" u="sng" dirty="0"/>
              <a:t>Not</a:t>
            </a:r>
            <a:r>
              <a:rPr lang="en-US" dirty="0"/>
              <a:t> required for any latent comparison</a:t>
            </a:r>
          </a:p>
        </p:txBody>
      </p:sp>
    </p:spTree>
    <p:extLst>
      <p:ext uri="{BB962C8B-B14F-4D97-AF65-F5344CB8AC3E}">
        <p14:creationId xmlns:p14="http://schemas.microsoft.com/office/powerpoint/2010/main" val="2331560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of Measurement Invariance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1722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Typically performed by comparing </a:t>
            </a:r>
            <a:r>
              <a:rPr lang="en-US" dirty="0" err="1"/>
              <a:t>multigroup</a:t>
            </a:r>
            <a:r>
              <a:rPr lang="en-US" dirty="0"/>
              <a:t> models with and without certain constraints</a:t>
            </a:r>
          </a:p>
          <a:p>
            <a:pPr lvl="1"/>
            <a:r>
              <a:rPr lang="en-US" dirty="0"/>
              <a:t>Compare fit using </a:t>
            </a:r>
            <a:r>
              <a:rPr lang="en-US" dirty="0">
                <a:latin typeface="Cambria" panose="02040503050406030204" pitchFamily="18" charset="0"/>
              </a:rPr>
              <a:t>Δχ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  <a:r>
              <a:rPr lang="en-US" dirty="0"/>
              <a:t> test (or ΔCFI)</a:t>
            </a:r>
          </a:p>
          <a:p>
            <a:pPr lvl="1"/>
            <a:r>
              <a:rPr lang="en-US" dirty="0"/>
              <a:t>Similar issues as with overall model fit evaluation apply</a:t>
            </a:r>
          </a:p>
          <a:p>
            <a:r>
              <a:rPr lang="en-US" dirty="0"/>
              <a:t>Partial measurement invariance: when invariance holds in the majority (?) of the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73F0B1D-197D-9A1F-DDC4-7F1DC87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304800"/>
            <a:ext cx="8424415" cy="1216025"/>
          </a:xfrm>
        </p:spPr>
        <p:txBody>
          <a:bodyPr/>
          <a:lstStyle/>
          <a:p>
            <a:r>
              <a:rPr lang="nl-NL" altLang="en-US" dirty="0" err="1"/>
              <a:t>Covariance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D6689977-4EC4-DDAC-B3CA-709691C1B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E52B9EBE-58B0-4C44-9F9E-67E4EA00B2B3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4516E-4397-45B8-4031-773AC7B91BC2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E32FF6-E3C9-7546-BFBB-97D4DE39A23C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87818AF-D141-8B74-6BC5-12872ACFCAA9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27A1C-F9C5-6590-1126-19DEC7493146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0D10D3-56FB-D8EC-FD47-478844126651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CE402-D3EA-A1AD-81FE-1876517FB873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3EA801-3287-4DFD-9CCB-650671A3E980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98696-CDE0-DB52-46CD-3D980486D1DF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30271-D2A6-0593-6EB0-5D9CA7FA419A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D40D9A-CE94-6821-0051-991777F6DC85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CC6F99-5832-5B4A-CC94-EFC271606A85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F9576-4EF4-CDEC-CD94-D54247F6F0D0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C75DA-A788-2BA8-1321-26E2FDB07A9A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A92FBF-D13D-069C-376A-01B605D851C5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C0136B-4842-DCFF-5A42-C547159183C7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4C1228-872A-D7E6-9565-9E55035FB812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7494DA-A42E-D890-4735-8EF5F7E2A682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Content Placeholder 2">
            <a:extLst>
              <a:ext uri="{FF2B5EF4-FFF2-40B4-BE49-F238E27FC236}">
                <a16:creationId xmlns:a16="http://schemas.microsoft.com/office/drawing/2014/main" id="{6FD1B83D-9861-7DBB-382F-C6276DC2D3FC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endParaRPr lang="nl-NL" altLang="en-US" sz="1950" b="1"/>
          </a:p>
          <a:p>
            <a:r>
              <a:rPr lang="el-GR" altLang="en-US" sz="1950" b="1"/>
              <a:t>Λ</a:t>
            </a:r>
            <a:r>
              <a:rPr lang="nl-NL" altLang="en-US" sz="1950" b="1"/>
              <a:t> =</a:t>
            </a:r>
          </a:p>
          <a:p>
            <a:endParaRPr lang="nl-NL" altLang="en-US" sz="1950" b="1"/>
          </a:p>
          <a:p>
            <a:endParaRPr lang="nl-NL" altLang="en-US" sz="1950" b="1"/>
          </a:p>
          <a:p>
            <a:r>
              <a:rPr lang="el-GR" altLang="en-US" sz="1950" b="1"/>
              <a:t>Φ</a:t>
            </a:r>
            <a:r>
              <a:rPr lang="nl-NL" altLang="en-US" sz="1950" b="1"/>
              <a:t> = </a:t>
            </a:r>
          </a:p>
          <a:p>
            <a:endParaRPr lang="nl-NL" altLang="en-US" sz="1950" b="1"/>
          </a:p>
          <a:p>
            <a:endParaRPr lang="nl-NL" altLang="en-US" sz="1950" b="1"/>
          </a:p>
          <a:p>
            <a:r>
              <a:rPr lang="el-GR" altLang="en-US" sz="1950" b="1"/>
              <a:t>Θ</a:t>
            </a:r>
            <a:r>
              <a:rPr lang="nl-NL" altLang="en-US" sz="1950" b="1"/>
              <a:t> = </a:t>
            </a:r>
          </a:p>
          <a:p>
            <a:endParaRPr lang="nl-NL" altLang="en-US" sz="1950" b="1"/>
          </a:p>
          <a:p>
            <a:endParaRPr lang="nl-NL" altLang="en-US" sz="1950" b="1"/>
          </a:p>
          <a:p>
            <a:endParaRPr lang="nl-NL" altLang="en-US" sz="1950" b="1"/>
          </a:p>
          <a:p>
            <a:endParaRPr lang="en-US" altLang="en-US" sz="1950"/>
          </a:p>
        </p:txBody>
      </p:sp>
      <p:graphicFrame>
        <p:nvGraphicFramePr>
          <p:cNvPr id="6166" name="Object 2">
            <a:extLst>
              <a:ext uri="{FF2B5EF4-FFF2-40B4-BE49-F238E27FC236}">
                <a16:creationId xmlns:a16="http://schemas.microsoft.com/office/drawing/2014/main" id="{F7A16AFB-D0FC-C977-CC70-DACCA027F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204" y="2457450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914400" progId="Equation.3">
                  <p:embed/>
                </p:oleObj>
              </mc:Choice>
              <mc:Fallback>
                <p:oleObj name="Equation" r:id="rId3" imgW="355320" imgH="914400" progId="Equation.3">
                  <p:embed/>
                  <p:pic>
                    <p:nvPicPr>
                      <p:cNvPr id="6166" name="Object 2">
                        <a:extLst>
                          <a:ext uri="{FF2B5EF4-FFF2-40B4-BE49-F238E27FC236}">
                            <a16:creationId xmlns:a16="http://schemas.microsoft.com/office/drawing/2014/main" id="{F7A16AFB-D0FC-C977-CC70-DACCA027F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04" y="2457450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3">
            <a:extLst>
              <a:ext uri="{FF2B5EF4-FFF2-40B4-BE49-F238E27FC236}">
                <a16:creationId xmlns:a16="http://schemas.microsoft.com/office/drawing/2014/main" id="{1ADFE4FB-1CFD-12CC-7804-509CE1BF3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7" y="4501755"/>
          <a:ext cx="1710929" cy="122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07880" imgH="939600" progId="Equation.3">
                  <p:embed/>
                </p:oleObj>
              </mc:Choice>
              <mc:Fallback>
                <p:oleObj name="Equation" r:id="rId5" imgW="1307880" imgH="939600" progId="Equation.3">
                  <p:embed/>
                  <p:pic>
                    <p:nvPicPr>
                      <p:cNvPr id="6167" name="Object 3">
                        <a:extLst>
                          <a:ext uri="{FF2B5EF4-FFF2-40B4-BE49-F238E27FC236}">
                            <a16:creationId xmlns:a16="http://schemas.microsoft.com/office/drawing/2014/main" id="{1ADFE4FB-1CFD-12CC-7804-509CE1BF3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4501755"/>
                        <a:ext cx="1710929" cy="122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4">
            <a:extLst>
              <a:ext uri="{FF2B5EF4-FFF2-40B4-BE49-F238E27FC236}">
                <a16:creationId xmlns:a16="http://schemas.microsoft.com/office/drawing/2014/main" id="{F5655B4F-9714-6C18-6E29-1BE90E56E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1731" y="3929063"/>
          <a:ext cx="358379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6168" name="Object 4">
                        <a:extLst>
                          <a:ext uri="{FF2B5EF4-FFF2-40B4-BE49-F238E27FC236}">
                            <a16:creationId xmlns:a16="http://schemas.microsoft.com/office/drawing/2014/main" id="{F5655B4F-9714-6C18-6E29-1BE90E56E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731" y="3929063"/>
                        <a:ext cx="358379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3F6B-B708-64D2-A101-363F271F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B218-BD7E-A987-EC91-710D3FDC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Let’s look at an example in R</a:t>
            </a:r>
          </a:p>
          <a:p>
            <a:pPr marL="0" indent="0">
              <a:buNone/>
            </a:pPr>
            <a:endParaRPr lang="en-US" sz="1400" b="1" dirty="0"/>
          </a:p>
          <a:p>
            <a:pPr marL="282575" indent="-282575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577850" algn="l"/>
              </a:tabLst>
            </a:pPr>
            <a:r>
              <a:rPr lang="en-US" sz="2800" dirty="0"/>
              <a:t>Use the </a:t>
            </a:r>
            <a:r>
              <a:rPr lang="en-US" sz="2800" dirty="0" err="1"/>
              <a:t>Multigroup_example.R</a:t>
            </a:r>
            <a:r>
              <a:rPr lang="en-US" sz="2800" dirty="0"/>
              <a:t> document from </a:t>
            </a:r>
            <a:r>
              <a:rPr lang="en-US" sz="2800" dirty="0" err="1"/>
              <a:t>github</a:t>
            </a:r>
            <a:endParaRPr lang="en-US" sz="2400" dirty="0"/>
          </a:p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5084-0E35-532E-9C60-F8BDB9100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p. </a:t>
            </a:r>
            <a:fld id="{043666F9-A5E1-4D41-8255-785CAE34DAA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01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8F62AF79-C1EA-C9F7-68E2-6B41B33A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Questions?</a:t>
            </a:r>
            <a:endParaRPr lang="en-US" altLang="en-US"/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77A895E9-83F4-D3F0-5052-D48F15156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E7A34ED-A561-4315-B007-E839782A2BE1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51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95236" name="AutoShape 2" descr="Image result for question">
            <a:extLst>
              <a:ext uri="{FF2B5EF4-FFF2-40B4-BE49-F238E27FC236}">
                <a16:creationId xmlns:a16="http://schemas.microsoft.com/office/drawing/2014/main" id="{9EEA0556-FCE5-54E9-C450-8DA6AC479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0156" y="748903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sp>
        <p:nvSpPr>
          <p:cNvPr id="95237" name="AutoShape 4" descr="Image result for question">
            <a:extLst>
              <a:ext uri="{FF2B5EF4-FFF2-40B4-BE49-F238E27FC236}">
                <a16:creationId xmlns:a16="http://schemas.microsoft.com/office/drawing/2014/main" id="{96F4CB6E-511B-C24F-E734-9A99FC2A6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4456" y="863204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350"/>
          </a:p>
        </p:txBody>
      </p:sp>
      <p:pic>
        <p:nvPicPr>
          <p:cNvPr id="95238" name="Picture 8" descr="http://www.taroticallyspeaking.com/wp-content/uploads/2015/04/questions.jpg">
            <a:extLst>
              <a:ext uri="{FF2B5EF4-FFF2-40B4-BE49-F238E27FC236}">
                <a16:creationId xmlns:a16="http://schemas.microsoft.com/office/drawing/2014/main" id="{795CF689-C5C0-6ADC-EA64-78821134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6" y="2781301"/>
            <a:ext cx="3057525" cy="20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CFAB47E-3554-E5E0-1F3A-6BE633B2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Alternative to multigroup models</a:t>
            </a:r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681EE13-5D6F-B9A5-3556-BF3A99816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97A58ACC-92B2-455F-8077-78B1BF55D6ED}" type="slidenum">
              <a:rPr lang="en-US" altLang="en-US" sz="100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8436" name="Rectangle 10">
            <a:extLst>
              <a:ext uri="{FF2B5EF4-FFF2-40B4-BE49-F238E27FC236}">
                <a16:creationId xmlns:a16="http://schemas.microsoft.com/office/drawing/2014/main" id="{ABE15075-788E-6173-1F07-D07DED77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18437" name="Rectangle 25">
            <a:extLst>
              <a:ext uri="{FF2B5EF4-FFF2-40B4-BE49-F238E27FC236}">
                <a16:creationId xmlns:a16="http://schemas.microsoft.com/office/drawing/2014/main" id="{385E93BA-91C9-B042-A7CF-BDC304FC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A9C3510-D67F-854E-7FF7-6F31D26884EB}"/>
              </a:ext>
            </a:extLst>
          </p:cNvPr>
          <p:cNvSpPr txBox="1">
            <a:spLocks/>
          </p:cNvSpPr>
          <p:nvPr/>
        </p:nvSpPr>
        <p:spPr bwMode="auto">
          <a:xfrm>
            <a:off x="900113" y="2132856"/>
            <a:ext cx="7196137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SzPct val="100000"/>
              <a:buFont typeface="Wingdings 2" pitchFamily="18" charset="2"/>
              <a:buNone/>
              <a:defRPr/>
            </a:pPr>
            <a:r>
              <a:rPr lang="nl-NL" altLang="en-US" dirty="0"/>
              <a:t>RFA</a:t>
            </a:r>
          </a:p>
          <a:p>
            <a:pPr marL="0" indent="0">
              <a:buSzPct val="100000"/>
              <a:buFont typeface="Wingdings 2" pitchFamily="18" charset="2"/>
              <a:buNone/>
              <a:defRPr/>
            </a:pPr>
            <a:r>
              <a:rPr lang="nl-NL" altLang="en-US" dirty="0"/>
              <a:t>MIMIC</a:t>
            </a:r>
          </a:p>
          <a:p>
            <a:pPr marL="0" indent="0">
              <a:buSzPct val="100000"/>
              <a:buFont typeface="Wingdings 2" pitchFamily="18" charset="2"/>
              <a:buNone/>
              <a:defRPr/>
            </a:pPr>
            <a:endParaRPr lang="nl-NL" altLang="en-US" dirty="0"/>
          </a:p>
          <a:p>
            <a:pPr marL="0" indent="0">
              <a:buSzPct val="100000"/>
              <a:buFont typeface="Wingdings 2" pitchFamily="18" charset="2"/>
              <a:buNone/>
              <a:defRPr/>
            </a:pPr>
            <a:r>
              <a:rPr lang="nl-NL" altLang="en-US" dirty="0" err="1"/>
              <a:t>What</a:t>
            </a:r>
            <a:r>
              <a:rPr lang="nl-NL" altLang="en-US" dirty="0"/>
              <a:t> is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difference</a:t>
            </a:r>
            <a:r>
              <a:rPr lang="nl-NL" altLang="en-US" dirty="0"/>
              <a:t>?</a:t>
            </a:r>
          </a:p>
          <a:p>
            <a:pPr marL="0" indent="0">
              <a:buSzPct val="100000"/>
              <a:buFont typeface="Wingdings 2" pitchFamily="18" charset="2"/>
              <a:buNone/>
              <a:defRPr/>
            </a:pPr>
            <a:endParaRPr lang="nl-NL" altLang="en-US" b="1" dirty="0"/>
          </a:p>
          <a:p>
            <a:pPr marL="0" indent="0">
              <a:buSzPct val="100000"/>
              <a:buFont typeface="Wingdings 2" pitchFamily="18" charset="2"/>
              <a:buNone/>
              <a:defRPr/>
            </a:pPr>
            <a:endParaRPr lang="nl-NL" altLang="en-US" dirty="0"/>
          </a:p>
          <a:p>
            <a:pPr>
              <a:defRPr/>
            </a:pPr>
            <a:endParaRPr lang="nl-NL" altLang="en-US" dirty="0"/>
          </a:p>
          <a:p>
            <a:pPr>
              <a:defRPr/>
            </a:pPr>
            <a:endParaRPr lang="nl-NL" altLang="en-US" dirty="0"/>
          </a:p>
          <a:p>
            <a:pPr>
              <a:defRPr/>
            </a:pPr>
            <a:endParaRPr lang="nl-NL" altLang="en-US" dirty="0"/>
          </a:p>
          <a:p>
            <a:pPr>
              <a:defRPr/>
            </a:pPr>
            <a:endParaRPr lang="nl-NL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8EB9325-8053-AB9A-01E3-8DAC4838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Multigroup model</a:t>
            </a:r>
            <a:endParaRPr lang="en-US" altLang="en-US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80C5584-DF70-6B4F-9E79-A9188BB61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4BBBB5A-D2D2-43A6-9C07-DE60E29016AD}" type="slidenum">
              <a:rPr lang="en-US" altLang="en-US" sz="100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86D86400-254C-6581-9242-80DBD49A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19461" name="Rectangle 25">
            <a:extLst>
              <a:ext uri="{FF2B5EF4-FFF2-40B4-BE49-F238E27FC236}">
                <a16:creationId xmlns:a16="http://schemas.microsoft.com/office/drawing/2014/main" id="{BC2AB8D9-9F9E-3F51-B9B7-66868757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B1B73-950E-8E9E-1C32-CE13DB52DB42}"/>
              </a:ext>
            </a:extLst>
          </p:cNvPr>
          <p:cNvSpPr>
            <a:spLocks noChangeAspect="1"/>
          </p:cNvSpPr>
          <p:nvPr/>
        </p:nvSpPr>
        <p:spPr>
          <a:xfrm>
            <a:off x="747713" y="4579938"/>
            <a:ext cx="5842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4461BD-2644-A7C0-C920-EFAA24E43D20}"/>
              </a:ext>
            </a:extLst>
          </p:cNvPr>
          <p:cNvCxnSpPr>
            <a:cxnSpLocks noChangeAspect="1"/>
            <a:stCxn id="9" idx="4"/>
            <a:endCxn id="7" idx="0"/>
          </p:cNvCxnSpPr>
          <p:nvPr/>
        </p:nvCxnSpPr>
        <p:spPr>
          <a:xfrm flipH="1">
            <a:off x="1039813" y="3863975"/>
            <a:ext cx="1189037" cy="715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33A33CF-211E-9691-D82E-06029EFE101E}"/>
              </a:ext>
            </a:extLst>
          </p:cNvPr>
          <p:cNvSpPr>
            <a:spLocks noChangeAspect="1"/>
          </p:cNvSpPr>
          <p:nvPr/>
        </p:nvSpPr>
        <p:spPr>
          <a:xfrm>
            <a:off x="1754188" y="2913063"/>
            <a:ext cx="950912" cy="95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3FD4B7-617D-D712-E585-D1DB2D143C2A}"/>
              </a:ext>
            </a:extLst>
          </p:cNvPr>
          <p:cNvSpPr>
            <a:spLocks noChangeAspect="1"/>
          </p:cNvSpPr>
          <p:nvPr/>
        </p:nvSpPr>
        <p:spPr>
          <a:xfrm>
            <a:off x="746125" y="5519738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204D70-06C0-7410-439D-31E63F59CDA7}"/>
              </a:ext>
            </a:extLst>
          </p:cNvPr>
          <p:cNvCxnSpPr>
            <a:cxnSpLocks noChangeAspect="1"/>
            <a:stCxn id="10" idx="0"/>
            <a:endCxn id="7" idx="2"/>
          </p:cNvCxnSpPr>
          <p:nvPr/>
        </p:nvCxnSpPr>
        <p:spPr>
          <a:xfrm flipV="1">
            <a:off x="1031875" y="5164138"/>
            <a:ext cx="7938" cy="3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32C79-A4F4-C810-BFCD-1CDA1FBF2FE6}"/>
              </a:ext>
            </a:extLst>
          </p:cNvPr>
          <p:cNvSpPr>
            <a:spLocks noChangeAspect="1"/>
          </p:cNvSpPr>
          <p:nvPr/>
        </p:nvSpPr>
        <p:spPr>
          <a:xfrm>
            <a:off x="1538288" y="4579938"/>
            <a:ext cx="58578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6A269F-F25F-D6B0-635D-EBCDCC6E07AD}"/>
              </a:ext>
            </a:extLst>
          </p:cNvPr>
          <p:cNvSpPr>
            <a:spLocks noChangeAspect="1"/>
          </p:cNvSpPr>
          <p:nvPr/>
        </p:nvSpPr>
        <p:spPr>
          <a:xfrm>
            <a:off x="1538288" y="5519738"/>
            <a:ext cx="573087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Y2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1BDBC8-508A-1833-909C-9DC1176D8D99}"/>
              </a:ext>
            </a:extLst>
          </p:cNvPr>
          <p:cNvCxnSpPr>
            <a:cxnSpLocks noChangeAspect="1"/>
            <a:stCxn id="13" idx="0"/>
            <a:endCxn id="12" idx="2"/>
          </p:cNvCxnSpPr>
          <p:nvPr/>
        </p:nvCxnSpPr>
        <p:spPr>
          <a:xfrm flipV="1">
            <a:off x="1824038" y="5164138"/>
            <a:ext cx="7937" cy="3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7523E8-0D69-D2B3-CBAE-0E744193E84F}"/>
              </a:ext>
            </a:extLst>
          </p:cNvPr>
          <p:cNvSpPr>
            <a:spLocks noChangeAspect="1"/>
          </p:cNvSpPr>
          <p:nvPr/>
        </p:nvSpPr>
        <p:spPr>
          <a:xfrm>
            <a:off x="2330450" y="4579938"/>
            <a:ext cx="58737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1AE36B-53AB-9FA7-852D-F1CE2868588F}"/>
              </a:ext>
            </a:extLst>
          </p:cNvPr>
          <p:cNvSpPr>
            <a:spLocks noChangeAspect="1"/>
          </p:cNvSpPr>
          <p:nvPr/>
        </p:nvSpPr>
        <p:spPr>
          <a:xfrm>
            <a:off x="2330450" y="5519738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Y3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B5FC3E-3653-4EB8-3A26-AB2898E0542A}"/>
              </a:ext>
            </a:extLst>
          </p:cNvPr>
          <p:cNvCxnSpPr>
            <a:cxnSpLocks noChangeAspect="1"/>
            <a:stCxn id="16" idx="0"/>
            <a:endCxn id="15" idx="2"/>
          </p:cNvCxnSpPr>
          <p:nvPr/>
        </p:nvCxnSpPr>
        <p:spPr>
          <a:xfrm flipV="1">
            <a:off x="2616200" y="5164138"/>
            <a:ext cx="7938" cy="3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765A8-50F2-CA72-18A3-2627288F9A1A}"/>
              </a:ext>
            </a:extLst>
          </p:cNvPr>
          <p:cNvSpPr>
            <a:spLocks noChangeAspect="1"/>
          </p:cNvSpPr>
          <p:nvPr/>
        </p:nvSpPr>
        <p:spPr>
          <a:xfrm>
            <a:off x="3122613" y="4579938"/>
            <a:ext cx="58578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50B56D-C9A6-ADD8-CAA6-DD9BF032D5A4}"/>
              </a:ext>
            </a:extLst>
          </p:cNvPr>
          <p:cNvSpPr>
            <a:spLocks noChangeAspect="1"/>
          </p:cNvSpPr>
          <p:nvPr/>
        </p:nvSpPr>
        <p:spPr>
          <a:xfrm>
            <a:off x="3122613" y="5521325"/>
            <a:ext cx="573087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Y4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E63820-291B-DC1D-4699-F752E442D5FD}"/>
              </a:ext>
            </a:extLst>
          </p:cNvPr>
          <p:cNvCxnSpPr>
            <a:cxnSpLocks noChangeAspect="1"/>
            <a:stCxn id="19" idx="0"/>
            <a:endCxn id="18" idx="2"/>
          </p:cNvCxnSpPr>
          <p:nvPr/>
        </p:nvCxnSpPr>
        <p:spPr>
          <a:xfrm flipV="1">
            <a:off x="3408363" y="5164138"/>
            <a:ext cx="7937" cy="357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B9B8CF-1030-09CB-5F99-A056FA52D084}"/>
              </a:ext>
            </a:extLst>
          </p:cNvPr>
          <p:cNvCxnSpPr>
            <a:cxnSpLocks noChangeAspect="1"/>
            <a:stCxn id="9" idx="4"/>
            <a:endCxn id="12" idx="0"/>
          </p:cNvCxnSpPr>
          <p:nvPr/>
        </p:nvCxnSpPr>
        <p:spPr>
          <a:xfrm flipH="1">
            <a:off x="1831975" y="3863975"/>
            <a:ext cx="396875" cy="715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BCCA9D-F85C-80FB-73B1-832A627653BD}"/>
              </a:ext>
            </a:extLst>
          </p:cNvPr>
          <p:cNvCxnSpPr>
            <a:cxnSpLocks noChangeAspect="1"/>
            <a:stCxn id="9" idx="4"/>
            <a:endCxn id="15" idx="0"/>
          </p:cNvCxnSpPr>
          <p:nvPr/>
        </p:nvCxnSpPr>
        <p:spPr>
          <a:xfrm>
            <a:off x="2228850" y="3863975"/>
            <a:ext cx="395288" cy="715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6EC33B-389D-09E0-EAA5-20359C2F8174}"/>
              </a:ext>
            </a:extLst>
          </p:cNvPr>
          <p:cNvCxnSpPr>
            <a:cxnSpLocks noChangeAspect="1"/>
            <a:stCxn id="9" idx="4"/>
            <a:endCxn id="18" idx="0"/>
          </p:cNvCxnSpPr>
          <p:nvPr/>
        </p:nvCxnSpPr>
        <p:spPr>
          <a:xfrm>
            <a:off x="2228850" y="3863975"/>
            <a:ext cx="1187450" cy="715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1E3DBF-FD26-5C9E-FB6C-1616996722C4}"/>
              </a:ext>
            </a:extLst>
          </p:cNvPr>
          <p:cNvSpPr>
            <a:spLocks noChangeAspect="1"/>
          </p:cNvSpPr>
          <p:nvPr/>
        </p:nvSpPr>
        <p:spPr>
          <a:xfrm>
            <a:off x="5211763" y="4591050"/>
            <a:ext cx="584200" cy="585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469EEF-6E68-3F0E-EA29-0336947E4270}"/>
              </a:ext>
            </a:extLst>
          </p:cNvPr>
          <p:cNvCxnSpPr>
            <a:cxnSpLocks noChangeAspect="1"/>
            <a:stCxn id="38" idx="4"/>
            <a:endCxn id="36" idx="0"/>
          </p:cNvCxnSpPr>
          <p:nvPr/>
        </p:nvCxnSpPr>
        <p:spPr>
          <a:xfrm flipH="1">
            <a:off x="5503863" y="3876675"/>
            <a:ext cx="1190625" cy="714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E6C2A6-B4D1-B857-1EDC-32756D5E5DEA}"/>
              </a:ext>
            </a:extLst>
          </p:cNvPr>
          <p:cNvSpPr>
            <a:spLocks noChangeAspect="1"/>
          </p:cNvSpPr>
          <p:nvPr/>
        </p:nvSpPr>
        <p:spPr>
          <a:xfrm>
            <a:off x="6218238" y="2925763"/>
            <a:ext cx="950912" cy="95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9C6BCA-FE04-E6F3-A093-4D1B5ED86B1E}"/>
              </a:ext>
            </a:extLst>
          </p:cNvPr>
          <p:cNvSpPr>
            <a:spLocks noChangeAspect="1"/>
          </p:cNvSpPr>
          <p:nvPr/>
        </p:nvSpPr>
        <p:spPr>
          <a:xfrm>
            <a:off x="5210175" y="5532438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6D452-62EF-99BD-D6EC-A4342483E7D4}"/>
              </a:ext>
            </a:extLst>
          </p:cNvPr>
          <p:cNvCxnSpPr>
            <a:cxnSpLocks noChangeAspect="1"/>
            <a:stCxn id="39" idx="0"/>
            <a:endCxn id="36" idx="2"/>
          </p:cNvCxnSpPr>
          <p:nvPr/>
        </p:nvCxnSpPr>
        <p:spPr>
          <a:xfrm flipV="1">
            <a:off x="5497513" y="5176838"/>
            <a:ext cx="6350" cy="3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7F753-DD0F-9DC6-ACBD-25316A096E46}"/>
              </a:ext>
            </a:extLst>
          </p:cNvPr>
          <p:cNvSpPr>
            <a:spLocks noChangeAspect="1"/>
          </p:cNvSpPr>
          <p:nvPr/>
        </p:nvSpPr>
        <p:spPr>
          <a:xfrm>
            <a:off x="6003925" y="4591050"/>
            <a:ext cx="584200" cy="585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7B6B6A-30CB-740C-8969-E78EE78D7667}"/>
              </a:ext>
            </a:extLst>
          </p:cNvPr>
          <p:cNvSpPr>
            <a:spLocks noChangeAspect="1"/>
          </p:cNvSpPr>
          <p:nvPr/>
        </p:nvSpPr>
        <p:spPr>
          <a:xfrm>
            <a:off x="6002338" y="5532438"/>
            <a:ext cx="573087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Y2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961F8C-4F0B-00A9-0BFC-2C2C18B80F2C}"/>
              </a:ext>
            </a:extLst>
          </p:cNvPr>
          <p:cNvCxnSpPr>
            <a:cxnSpLocks noChangeAspect="1"/>
            <a:stCxn id="42" idx="0"/>
            <a:endCxn id="41" idx="2"/>
          </p:cNvCxnSpPr>
          <p:nvPr/>
        </p:nvCxnSpPr>
        <p:spPr>
          <a:xfrm flipV="1">
            <a:off x="6289675" y="5176838"/>
            <a:ext cx="6350" cy="3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C953DC-1ECB-9AC5-0ED9-B2520B6B4FAB}"/>
              </a:ext>
            </a:extLst>
          </p:cNvPr>
          <p:cNvSpPr>
            <a:spLocks noChangeAspect="1"/>
          </p:cNvSpPr>
          <p:nvPr/>
        </p:nvSpPr>
        <p:spPr>
          <a:xfrm>
            <a:off x="6796088" y="4591050"/>
            <a:ext cx="585787" cy="585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293685-4A11-2874-97D3-56973F6D32DA}"/>
              </a:ext>
            </a:extLst>
          </p:cNvPr>
          <p:cNvSpPr>
            <a:spLocks noChangeAspect="1"/>
          </p:cNvSpPr>
          <p:nvPr/>
        </p:nvSpPr>
        <p:spPr>
          <a:xfrm>
            <a:off x="6794500" y="5532438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Y3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864579-5AAD-12C6-36B1-CB0415DF4717}"/>
              </a:ext>
            </a:extLst>
          </p:cNvPr>
          <p:cNvCxnSpPr>
            <a:cxnSpLocks noChangeAspect="1"/>
            <a:stCxn id="45" idx="0"/>
            <a:endCxn id="44" idx="2"/>
          </p:cNvCxnSpPr>
          <p:nvPr/>
        </p:nvCxnSpPr>
        <p:spPr>
          <a:xfrm flipV="1">
            <a:off x="7080250" y="5176838"/>
            <a:ext cx="7938" cy="355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3B99F0B-209F-1F72-992E-51A8234DEAAA}"/>
              </a:ext>
            </a:extLst>
          </p:cNvPr>
          <p:cNvSpPr>
            <a:spLocks noChangeAspect="1"/>
          </p:cNvSpPr>
          <p:nvPr/>
        </p:nvSpPr>
        <p:spPr>
          <a:xfrm>
            <a:off x="7588250" y="4591050"/>
            <a:ext cx="584200" cy="585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9D266E-EE11-072E-83D3-6ABAA608CDD1}"/>
              </a:ext>
            </a:extLst>
          </p:cNvPr>
          <p:cNvSpPr>
            <a:spLocks noChangeAspect="1"/>
          </p:cNvSpPr>
          <p:nvPr/>
        </p:nvSpPr>
        <p:spPr>
          <a:xfrm>
            <a:off x="7586663" y="5534025"/>
            <a:ext cx="573087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Y4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9582F2-CD0B-F292-2B1D-3386264B111B}"/>
              </a:ext>
            </a:extLst>
          </p:cNvPr>
          <p:cNvCxnSpPr>
            <a:cxnSpLocks noChangeAspect="1"/>
            <a:stCxn id="48" idx="0"/>
            <a:endCxn id="47" idx="2"/>
          </p:cNvCxnSpPr>
          <p:nvPr/>
        </p:nvCxnSpPr>
        <p:spPr>
          <a:xfrm flipV="1">
            <a:off x="7872413" y="5176838"/>
            <a:ext cx="7937" cy="357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C83476-2A4A-2687-9DAD-76E67892158B}"/>
              </a:ext>
            </a:extLst>
          </p:cNvPr>
          <p:cNvCxnSpPr>
            <a:cxnSpLocks noChangeAspect="1"/>
            <a:stCxn id="38" idx="4"/>
            <a:endCxn id="41" idx="0"/>
          </p:cNvCxnSpPr>
          <p:nvPr/>
        </p:nvCxnSpPr>
        <p:spPr>
          <a:xfrm flipH="1">
            <a:off x="6296025" y="3876675"/>
            <a:ext cx="398463" cy="714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D7504A-3602-3305-A1A1-BAA715CF6561}"/>
              </a:ext>
            </a:extLst>
          </p:cNvPr>
          <p:cNvCxnSpPr>
            <a:cxnSpLocks noChangeAspect="1"/>
            <a:stCxn id="38" idx="4"/>
            <a:endCxn id="44" idx="0"/>
          </p:cNvCxnSpPr>
          <p:nvPr/>
        </p:nvCxnSpPr>
        <p:spPr>
          <a:xfrm>
            <a:off x="6694488" y="3876675"/>
            <a:ext cx="393700" cy="714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07DBE7-CB1C-AFE5-96E4-B4E116FEDB94}"/>
              </a:ext>
            </a:extLst>
          </p:cNvPr>
          <p:cNvCxnSpPr>
            <a:cxnSpLocks noChangeAspect="1"/>
            <a:stCxn id="38" idx="4"/>
            <a:endCxn id="47" idx="0"/>
          </p:cNvCxnSpPr>
          <p:nvPr/>
        </p:nvCxnSpPr>
        <p:spPr>
          <a:xfrm>
            <a:off x="6694488" y="3876675"/>
            <a:ext cx="1185862" cy="714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Right Bracket 7168">
            <a:extLst>
              <a:ext uri="{FF2B5EF4-FFF2-40B4-BE49-F238E27FC236}">
                <a16:creationId xmlns:a16="http://schemas.microsoft.com/office/drawing/2014/main" id="{8CA83E28-59F1-DA6B-3B1E-F5AF103709CD}"/>
              </a:ext>
            </a:extLst>
          </p:cNvPr>
          <p:cNvSpPr/>
          <p:nvPr/>
        </p:nvSpPr>
        <p:spPr>
          <a:xfrm rot="-5400000">
            <a:off x="2118519" y="1313657"/>
            <a:ext cx="236537" cy="2393950"/>
          </a:xfrm>
          <a:prstGeom prst="righ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ket 59">
            <a:extLst>
              <a:ext uri="{FF2B5EF4-FFF2-40B4-BE49-F238E27FC236}">
                <a16:creationId xmlns:a16="http://schemas.microsoft.com/office/drawing/2014/main" id="{355960AD-BA59-FDA0-15A8-8A7D47EA9B33}"/>
              </a:ext>
            </a:extLst>
          </p:cNvPr>
          <p:cNvSpPr/>
          <p:nvPr/>
        </p:nvSpPr>
        <p:spPr>
          <a:xfrm rot="-5400000">
            <a:off x="6531769" y="1313657"/>
            <a:ext cx="236537" cy="2393950"/>
          </a:xfrm>
          <a:prstGeom prst="rightBracke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98" name="TextBox 7171">
            <a:extLst>
              <a:ext uri="{FF2B5EF4-FFF2-40B4-BE49-F238E27FC236}">
                <a16:creationId xmlns:a16="http://schemas.microsoft.com/office/drawing/2014/main" id="{795FDF1D-9688-93C2-66E4-769A004F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916113"/>
            <a:ext cx="2795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en-US" sz="1800"/>
              <a:t>Boys</a:t>
            </a:r>
            <a:endParaRPr lang="en-US" altLang="en-US" sz="1800"/>
          </a:p>
        </p:txBody>
      </p:sp>
      <p:sp>
        <p:nvSpPr>
          <p:cNvPr id="19499" name="TextBox 61">
            <a:extLst>
              <a:ext uri="{FF2B5EF4-FFF2-40B4-BE49-F238E27FC236}">
                <a16:creationId xmlns:a16="http://schemas.microsoft.com/office/drawing/2014/main" id="{8B0AE367-E49A-1CB6-4832-A13A6CFC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1919288"/>
            <a:ext cx="2795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nl-NL" altLang="en-US" sz="1800"/>
              <a:t>Girls</a:t>
            </a:r>
            <a:endParaRPr lang="en-US" alt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D2C269-9DC7-F735-1B4E-A56D25FE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RFA</a:t>
            </a:r>
            <a:endParaRPr lang="en-US" alt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58E4645-6AF8-3BAD-7A44-19C753697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15557475-E7E2-44A1-A0FD-C176070D9070}" type="slidenum">
              <a:rPr lang="en-US" altLang="en-US" sz="100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832B5-F0E4-3BBA-A073-89D720E0B7E9}"/>
              </a:ext>
            </a:extLst>
          </p:cNvPr>
          <p:cNvSpPr>
            <a:spLocks noChangeAspect="1"/>
          </p:cNvSpPr>
          <p:nvPr/>
        </p:nvSpPr>
        <p:spPr>
          <a:xfrm>
            <a:off x="2195513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6B131-F16A-537B-D119-7DEFC8008363}"/>
              </a:ext>
            </a:extLst>
          </p:cNvPr>
          <p:cNvCxnSpPr>
            <a:cxnSpLocks noChangeAspect="1"/>
            <a:stCxn id="7" idx="4"/>
            <a:endCxn id="5" idx="0"/>
          </p:cNvCxnSpPr>
          <p:nvPr/>
        </p:nvCxnSpPr>
        <p:spPr>
          <a:xfrm flipH="1">
            <a:off x="2560638" y="3300413"/>
            <a:ext cx="1612900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E821ED3-ECDD-3A2F-AA92-EA640DADF325}"/>
              </a:ext>
            </a:extLst>
          </p:cNvPr>
          <p:cNvSpPr>
            <a:spLocks noChangeAspect="1"/>
          </p:cNvSpPr>
          <p:nvPr/>
        </p:nvSpPr>
        <p:spPr>
          <a:xfrm>
            <a:off x="3697288" y="2349500"/>
            <a:ext cx="950912" cy="950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28DBF2-7A4F-E7AF-ECB3-0EE9D4174243}"/>
              </a:ext>
            </a:extLst>
          </p:cNvPr>
          <p:cNvSpPr>
            <a:spLocks noChangeAspect="1"/>
          </p:cNvSpPr>
          <p:nvPr/>
        </p:nvSpPr>
        <p:spPr>
          <a:xfrm>
            <a:off x="2273300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4CE6C-7B29-2373-762C-2539019FD9F8}"/>
              </a:ext>
            </a:extLst>
          </p:cNvPr>
          <p:cNvCxnSpPr>
            <a:cxnSpLocks noChangeAspect="1"/>
            <a:stCxn id="8" idx="0"/>
            <a:endCxn id="5" idx="2"/>
          </p:cNvCxnSpPr>
          <p:nvPr/>
        </p:nvCxnSpPr>
        <p:spPr>
          <a:xfrm flipV="1">
            <a:off x="2559050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AC7D96-2632-DDC8-B74D-983849C6395C}"/>
              </a:ext>
            </a:extLst>
          </p:cNvPr>
          <p:cNvSpPr>
            <a:spLocks noChangeAspect="1"/>
          </p:cNvSpPr>
          <p:nvPr/>
        </p:nvSpPr>
        <p:spPr>
          <a:xfrm>
            <a:off x="3265488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869A1A-986A-B877-731F-14FBEA25A4CA}"/>
              </a:ext>
            </a:extLst>
          </p:cNvPr>
          <p:cNvSpPr>
            <a:spLocks noChangeAspect="1"/>
          </p:cNvSpPr>
          <p:nvPr/>
        </p:nvSpPr>
        <p:spPr>
          <a:xfrm>
            <a:off x="33432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Y2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FF7053-942C-78DE-BFC1-6BFECBE1C2D8}"/>
              </a:ext>
            </a:extLst>
          </p:cNvPr>
          <p:cNvCxnSpPr>
            <a:cxnSpLocks noChangeAspect="1"/>
            <a:stCxn id="11" idx="0"/>
            <a:endCxn id="10" idx="2"/>
          </p:cNvCxnSpPr>
          <p:nvPr/>
        </p:nvCxnSpPr>
        <p:spPr>
          <a:xfrm flipV="1">
            <a:off x="36306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0EA3D0-451A-8A99-2C6F-AECF22924880}"/>
              </a:ext>
            </a:extLst>
          </p:cNvPr>
          <p:cNvSpPr>
            <a:spLocks noChangeAspect="1"/>
          </p:cNvSpPr>
          <p:nvPr/>
        </p:nvSpPr>
        <p:spPr>
          <a:xfrm>
            <a:off x="4344988" y="4159250"/>
            <a:ext cx="730250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B13920-122F-93DA-1A99-5FB21113F661}"/>
              </a:ext>
            </a:extLst>
          </p:cNvPr>
          <p:cNvSpPr>
            <a:spLocks noChangeAspect="1"/>
          </p:cNvSpPr>
          <p:nvPr/>
        </p:nvSpPr>
        <p:spPr>
          <a:xfrm>
            <a:off x="44227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Y3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B386C-8A31-7C5F-EFE9-0A54EDE7FA32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47101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0B621-947A-712E-3A48-8632C504E149}"/>
              </a:ext>
            </a:extLst>
          </p:cNvPr>
          <p:cNvSpPr>
            <a:spLocks noChangeAspect="1"/>
          </p:cNvSpPr>
          <p:nvPr/>
        </p:nvSpPr>
        <p:spPr>
          <a:xfrm>
            <a:off x="5426075" y="4159250"/>
            <a:ext cx="728663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996379-764C-299C-29FF-D56468E9CDA4}"/>
              </a:ext>
            </a:extLst>
          </p:cNvPr>
          <p:cNvSpPr>
            <a:spLocks noChangeAspect="1"/>
          </p:cNvSpPr>
          <p:nvPr/>
        </p:nvSpPr>
        <p:spPr>
          <a:xfrm>
            <a:off x="5503863" y="5454650"/>
            <a:ext cx="573087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Y4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0C896-DC81-C3B2-DBE2-3F2840C5BBCA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5789613" y="4887913"/>
            <a:ext cx="0" cy="566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D64609-B722-BFFD-F289-9FBF4E964ABC}"/>
              </a:ext>
            </a:extLst>
          </p:cNvPr>
          <p:cNvCxnSpPr>
            <a:cxnSpLocks noChangeAspect="1"/>
            <a:stCxn id="7" idx="4"/>
            <a:endCxn id="10" idx="0"/>
          </p:cNvCxnSpPr>
          <p:nvPr/>
        </p:nvCxnSpPr>
        <p:spPr>
          <a:xfrm flipH="1">
            <a:off x="3630613" y="3300413"/>
            <a:ext cx="54292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75B460-AC30-8594-BA65-D34AB65CDF73}"/>
              </a:ext>
            </a:extLst>
          </p:cNvPr>
          <p:cNvCxnSpPr>
            <a:cxnSpLocks noChangeAspect="1"/>
            <a:stCxn id="7" idx="4"/>
            <a:endCxn id="14" idx="0"/>
          </p:cNvCxnSpPr>
          <p:nvPr/>
        </p:nvCxnSpPr>
        <p:spPr>
          <a:xfrm>
            <a:off x="4173538" y="3300413"/>
            <a:ext cx="53657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51B2A4-3258-5793-3F63-CE49CDC03316}"/>
              </a:ext>
            </a:extLst>
          </p:cNvPr>
          <p:cNvCxnSpPr>
            <a:cxnSpLocks noChangeAspect="1"/>
            <a:stCxn id="7" idx="4"/>
            <a:endCxn id="17" idx="0"/>
          </p:cNvCxnSpPr>
          <p:nvPr/>
        </p:nvCxnSpPr>
        <p:spPr>
          <a:xfrm>
            <a:off x="4173538" y="3300413"/>
            <a:ext cx="1617662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4FAFD-85DC-C26D-FB38-5F8ED15754CE}"/>
              </a:ext>
            </a:extLst>
          </p:cNvPr>
          <p:cNvSpPr>
            <a:spLocks noChangeAspect="1"/>
          </p:cNvSpPr>
          <p:nvPr/>
        </p:nvSpPr>
        <p:spPr>
          <a:xfrm>
            <a:off x="6443663" y="2460625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600" dirty="0">
                <a:solidFill>
                  <a:schemeClr val="tx1"/>
                </a:solidFill>
              </a:rPr>
              <a:t>Gender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EE7A5B0-4100-054E-42E0-91CD59C7F20B}"/>
              </a:ext>
            </a:extLst>
          </p:cNvPr>
          <p:cNvCxnSpPr>
            <a:stCxn id="7" idx="0"/>
            <a:endCxn id="23" idx="0"/>
          </p:cNvCxnSpPr>
          <p:nvPr/>
        </p:nvCxnSpPr>
        <p:spPr>
          <a:xfrm rot="16200000" flipH="1">
            <a:off x="5435600" y="1087438"/>
            <a:ext cx="111125" cy="2635250"/>
          </a:xfrm>
          <a:prstGeom prst="curvedConnector3">
            <a:avLst>
              <a:gd name="adj1" fmla="val -205714"/>
            </a:avLst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F666A2B-A578-3F83-7CED-C7AA35F1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RFA</a:t>
            </a:r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E46710C-889C-6331-DAF4-1CB41A0D3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EE69736E-6056-45FF-BEFC-FE7D7BFDEFC4}" type="slidenum">
              <a:rPr lang="en-US" altLang="en-US" sz="100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05368-697B-132A-0E4D-5DE1B94884D9}"/>
              </a:ext>
            </a:extLst>
          </p:cNvPr>
          <p:cNvSpPr>
            <a:spLocks noChangeAspect="1"/>
          </p:cNvSpPr>
          <p:nvPr/>
        </p:nvSpPr>
        <p:spPr>
          <a:xfrm>
            <a:off x="2195513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919AA8-8AD8-30C8-7E00-4FD18D727F9E}"/>
              </a:ext>
            </a:extLst>
          </p:cNvPr>
          <p:cNvCxnSpPr>
            <a:cxnSpLocks noChangeAspect="1"/>
            <a:stCxn id="7" idx="4"/>
            <a:endCxn id="5" idx="0"/>
          </p:cNvCxnSpPr>
          <p:nvPr/>
        </p:nvCxnSpPr>
        <p:spPr>
          <a:xfrm flipH="1">
            <a:off x="2560638" y="3300413"/>
            <a:ext cx="1612900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A854920-8239-85B2-C5C7-CABCF3A19D1B}"/>
              </a:ext>
            </a:extLst>
          </p:cNvPr>
          <p:cNvSpPr>
            <a:spLocks noChangeAspect="1"/>
          </p:cNvSpPr>
          <p:nvPr/>
        </p:nvSpPr>
        <p:spPr>
          <a:xfrm>
            <a:off x="3697288" y="2349500"/>
            <a:ext cx="950912" cy="950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A6BED3-E97D-D225-9778-7AE98AB41EFD}"/>
              </a:ext>
            </a:extLst>
          </p:cNvPr>
          <p:cNvSpPr>
            <a:spLocks noChangeAspect="1"/>
          </p:cNvSpPr>
          <p:nvPr/>
        </p:nvSpPr>
        <p:spPr>
          <a:xfrm>
            <a:off x="2273300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C57740-7EB2-E5E8-DD25-6303A3A99715}"/>
              </a:ext>
            </a:extLst>
          </p:cNvPr>
          <p:cNvCxnSpPr>
            <a:cxnSpLocks noChangeAspect="1"/>
            <a:stCxn id="8" idx="0"/>
            <a:endCxn id="5" idx="2"/>
          </p:cNvCxnSpPr>
          <p:nvPr/>
        </p:nvCxnSpPr>
        <p:spPr>
          <a:xfrm flipV="1">
            <a:off x="2559050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804BD14-FF85-FB28-E1D0-A4A31F6CFA6E}"/>
              </a:ext>
            </a:extLst>
          </p:cNvPr>
          <p:cNvSpPr>
            <a:spLocks noChangeAspect="1"/>
          </p:cNvSpPr>
          <p:nvPr/>
        </p:nvSpPr>
        <p:spPr>
          <a:xfrm>
            <a:off x="3265488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B4FC8-3697-3955-A056-636599601B5B}"/>
              </a:ext>
            </a:extLst>
          </p:cNvPr>
          <p:cNvSpPr>
            <a:spLocks noChangeAspect="1"/>
          </p:cNvSpPr>
          <p:nvPr/>
        </p:nvSpPr>
        <p:spPr>
          <a:xfrm>
            <a:off x="33432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Y2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9201F9-EEDD-6F31-08C0-98178BCEB637}"/>
              </a:ext>
            </a:extLst>
          </p:cNvPr>
          <p:cNvCxnSpPr>
            <a:cxnSpLocks noChangeAspect="1"/>
            <a:stCxn id="11" idx="0"/>
            <a:endCxn id="10" idx="2"/>
          </p:cNvCxnSpPr>
          <p:nvPr/>
        </p:nvCxnSpPr>
        <p:spPr>
          <a:xfrm flipV="1">
            <a:off x="36306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6D6A00F-B558-56D3-2101-8A3B1FE1986D}"/>
              </a:ext>
            </a:extLst>
          </p:cNvPr>
          <p:cNvSpPr>
            <a:spLocks noChangeAspect="1"/>
          </p:cNvSpPr>
          <p:nvPr/>
        </p:nvSpPr>
        <p:spPr>
          <a:xfrm>
            <a:off x="4344988" y="4159250"/>
            <a:ext cx="730250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68C9E-093F-E96C-4CF5-A9846D8F42E5}"/>
              </a:ext>
            </a:extLst>
          </p:cNvPr>
          <p:cNvSpPr>
            <a:spLocks noChangeAspect="1"/>
          </p:cNvSpPr>
          <p:nvPr/>
        </p:nvSpPr>
        <p:spPr>
          <a:xfrm>
            <a:off x="44227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Y3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48538-B3DB-5632-33F7-D5CE759E309F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47101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C4A05-30BF-60AF-0329-BC8939689E67}"/>
              </a:ext>
            </a:extLst>
          </p:cNvPr>
          <p:cNvSpPr>
            <a:spLocks noChangeAspect="1"/>
          </p:cNvSpPr>
          <p:nvPr/>
        </p:nvSpPr>
        <p:spPr>
          <a:xfrm>
            <a:off x="5426075" y="4159250"/>
            <a:ext cx="728663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D676C4-B56A-A707-71C0-F80C3C004023}"/>
              </a:ext>
            </a:extLst>
          </p:cNvPr>
          <p:cNvSpPr>
            <a:spLocks noChangeAspect="1"/>
          </p:cNvSpPr>
          <p:nvPr/>
        </p:nvSpPr>
        <p:spPr>
          <a:xfrm>
            <a:off x="5503863" y="5454650"/>
            <a:ext cx="573087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Y4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31C77-7D48-B894-BC07-976911EFCD11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5789613" y="4887913"/>
            <a:ext cx="0" cy="566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D692D-B3C0-EDEB-D97B-5154C03AF60E}"/>
              </a:ext>
            </a:extLst>
          </p:cNvPr>
          <p:cNvCxnSpPr>
            <a:cxnSpLocks noChangeAspect="1"/>
            <a:stCxn id="7" idx="4"/>
            <a:endCxn id="10" idx="0"/>
          </p:cNvCxnSpPr>
          <p:nvPr/>
        </p:nvCxnSpPr>
        <p:spPr>
          <a:xfrm flipH="1">
            <a:off x="3630613" y="3300413"/>
            <a:ext cx="54292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840C63-CC7E-D1A0-B4B9-2A23D0450562}"/>
              </a:ext>
            </a:extLst>
          </p:cNvPr>
          <p:cNvCxnSpPr>
            <a:cxnSpLocks noChangeAspect="1"/>
            <a:stCxn id="7" idx="4"/>
            <a:endCxn id="14" idx="0"/>
          </p:cNvCxnSpPr>
          <p:nvPr/>
        </p:nvCxnSpPr>
        <p:spPr>
          <a:xfrm>
            <a:off x="4173538" y="3300413"/>
            <a:ext cx="53657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E1A52E-A9A3-FA34-69A7-FD67A082D4DA}"/>
              </a:ext>
            </a:extLst>
          </p:cNvPr>
          <p:cNvCxnSpPr>
            <a:cxnSpLocks noChangeAspect="1"/>
            <a:stCxn id="7" idx="4"/>
            <a:endCxn id="17" idx="0"/>
          </p:cNvCxnSpPr>
          <p:nvPr/>
        </p:nvCxnSpPr>
        <p:spPr>
          <a:xfrm>
            <a:off x="4173538" y="3300413"/>
            <a:ext cx="1617662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4767204-10B0-4A43-BD97-BFC7A8B8F1A8}"/>
              </a:ext>
            </a:extLst>
          </p:cNvPr>
          <p:cNvCxnSpPr>
            <a:stCxn id="7" idx="0"/>
          </p:cNvCxnSpPr>
          <p:nvPr/>
        </p:nvCxnSpPr>
        <p:spPr>
          <a:xfrm rot="16200000" flipH="1">
            <a:off x="5435600" y="1087438"/>
            <a:ext cx="111125" cy="2635250"/>
          </a:xfrm>
          <a:prstGeom prst="curvedConnector3">
            <a:avLst>
              <a:gd name="adj1" fmla="val -205714"/>
            </a:avLst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433E73-BB56-A321-DBCB-23D1B622D08E}"/>
              </a:ext>
            </a:extLst>
          </p:cNvPr>
          <p:cNvCxnSpPr>
            <a:cxnSpLocks noChangeAspect="1"/>
            <a:endCxn id="17" idx="0"/>
          </p:cNvCxnSpPr>
          <p:nvPr/>
        </p:nvCxnSpPr>
        <p:spPr>
          <a:xfrm flipH="1">
            <a:off x="5791200" y="3189288"/>
            <a:ext cx="1017588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8A28AF-7DA6-77ED-D784-242C87EA00C1}"/>
              </a:ext>
            </a:extLst>
          </p:cNvPr>
          <p:cNvCxnSpPr>
            <a:cxnSpLocks noChangeAspect="1"/>
            <a:endCxn id="5" idx="0"/>
          </p:cNvCxnSpPr>
          <p:nvPr/>
        </p:nvCxnSpPr>
        <p:spPr>
          <a:xfrm flipH="1">
            <a:off x="2560638" y="3189288"/>
            <a:ext cx="4248150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93BDA2-D6B4-FEA6-695E-62FEC394F651}"/>
              </a:ext>
            </a:extLst>
          </p:cNvPr>
          <p:cNvCxnSpPr>
            <a:cxnSpLocks noChangeAspect="1"/>
            <a:endCxn id="10" idx="0"/>
          </p:cNvCxnSpPr>
          <p:nvPr/>
        </p:nvCxnSpPr>
        <p:spPr>
          <a:xfrm flipH="1">
            <a:off x="3630613" y="3189288"/>
            <a:ext cx="3178175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340EF-ED6C-306D-729D-7CAFF26128A0}"/>
              </a:ext>
            </a:extLst>
          </p:cNvPr>
          <p:cNvCxnSpPr>
            <a:cxnSpLocks noChangeAspect="1"/>
            <a:endCxn id="14" idx="0"/>
          </p:cNvCxnSpPr>
          <p:nvPr/>
        </p:nvCxnSpPr>
        <p:spPr>
          <a:xfrm flipH="1">
            <a:off x="4710113" y="3189288"/>
            <a:ext cx="2098675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407F4-4BE5-0576-E626-C0F77539B959}"/>
              </a:ext>
            </a:extLst>
          </p:cNvPr>
          <p:cNvSpPr>
            <a:spLocks noChangeAspect="1"/>
          </p:cNvSpPr>
          <p:nvPr/>
        </p:nvSpPr>
        <p:spPr>
          <a:xfrm>
            <a:off x="6443663" y="2460625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600" dirty="0">
                <a:solidFill>
                  <a:schemeClr val="tx1"/>
                </a:solidFill>
              </a:rPr>
              <a:t>Gender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76A3524-264A-6289-3E49-E5816836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MIMIC</a:t>
            </a:r>
            <a:endParaRPr lang="en-US" altLang="en-US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4DA307B6-FB77-B115-60B7-7CEEB943D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6125790-BE57-425F-8E54-5DFACBAFF1CC}" type="slidenum">
              <a:rPr lang="en-US" altLang="en-US" sz="100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F2259-34C8-59F5-6B1D-76CBA62FB023}"/>
              </a:ext>
            </a:extLst>
          </p:cNvPr>
          <p:cNvSpPr>
            <a:spLocks noChangeAspect="1"/>
          </p:cNvSpPr>
          <p:nvPr/>
        </p:nvSpPr>
        <p:spPr>
          <a:xfrm>
            <a:off x="2195513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7115C8-8B47-625E-A25D-B185F578E529}"/>
              </a:ext>
            </a:extLst>
          </p:cNvPr>
          <p:cNvCxnSpPr>
            <a:cxnSpLocks noChangeAspect="1"/>
            <a:stCxn id="7" idx="4"/>
            <a:endCxn id="5" idx="0"/>
          </p:cNvCxnSpPr>
          <p:nvPr/>
        </p:nvCxnSpPr>
        <p:spPr>
          <a:xfrm flipH="1">
            <a:off x="2560638" y="3300413"/>
            <a:ext cx="1612900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607D8FF-9452-DFA8-EFCF-EA997A053B5C}"/>
              </a:ext>
            </a:extLst>
          </p:cNvPr>
          <p:cNvSpPr>
            <a:spLocks noChangeAspect="1"/>
          </p:cNvSpPr>
          <p:nvPr/>
        </p:nvSpPr>
        <p:spPr>
          <a:xfrm>
            <a:off x="3697288" y="2349500"/>
            <a:ext cx="950912" cy="950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E9FC3-CAD1-CD0B-B649-4096D02FC63B}"/>
              </a:ext>
            </a:extLst>
          </p:cNvPr>
          <p:cNvSpPr>
            <a:spLocks noChangeAspect="1"/>
          </p:cNvSpPr>
          <p:nvPr/>
        </p:nvSpPr>
        <p:spPr>
          <a:xfrm>
            <a:off x="2273300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4800C-81C2-439B-21B6-31BDB7417DE6}"/>
              </a:ext>
            </a:extLst>
          </p:cNvPr>
          <p:cNvCxnSpPr>
            <a:cxnSpLocks noChangeAspect="1"/>
            <a:stCxn id="8" idx="0"/>
            <a:endCxn id="5" idx="2"/>
          </p:cNvCxnSpPr>
          <p:nvPr/>
        </p:nvCxnSpPr>
        <p:spPr>
          <a:xfrm flipV="1">
            <a:off x="2559050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B98DBA-4B9E-8F8D-B59B-324FFE1AD0D5}"/>
              </a:ext>
            </a:extLst>
          </p:cNvPr>
          <p:cNvSpPr>
            <a:spLocks noChangeAspect="1"/>
          </p:cNvSpPr>
          <p:nvPr/>
        </p:nvSpPr>
        <p:spPr>
          <a:xfrm>
            <a:off x="3265488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C836FA-A6C1-72F3-B9FB-9E35B1ABF622}"/>
              </a:ext>
            </a:extLst>
          </p:cNvPr>
          <p:cNvSpPr>
            <a:spLocks noChangeAspect="1"/>
          </p:cNvSpPr>
          <p:nvPr/>
        </p:nvSpPr>
        <p:spPr>
          <a:xfrm>
            <a:off x="33432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Y2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173C5E-A0C3-B3A2-DF08-0D0AC9FEBF56}"/>
              </a:ext>
            </a:extLst>
          </p:cNvPr>
          <p:cNvCxnSpPr>
            <a:cxnSpLocks noChangeAspect="1"/>
            <a:stCxn id="11" idx="0"/>
            <a:endCxn id="10" idx="2"/>
          </p:cNvCxnSpPr>
          <p:nvPr/>
        </p:nvCxnSpPr>
        <p:spPr>
          <a:xfrm flipV="1">
            <a:off x="36306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FFCFA-1C8A-8018-378D-4515EBBB7DFD}"/>
              </a:ext>
            </a:extLst>
          </p:cNvPr>
          <p:cNvSpPr>
            <a:spLocks noChangeAspect="1"/>
          </p:cNvSpPr>
          <p:nvPr/>
        </p:nvSpPr>
        <p:spPr>
          <a:xfrm>
            <a:off x="4344988" y="4159250"/>
            <a:ext cx="730250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83BE8B-5E98-EE12-ED54-F52E10FE0505}"/>
              </a:ext>
            </a:extLst>
          </p:cNvPr>
          <p:cNvSpPr>
            <a:spLocks noChangeAspect="1"/>
          </p:cNvSpPr>
          <p:nvPr/>
        </p:nvSpPr>
        <p:spPr>
          <a:xfrm>
            <a:off x="44227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Y3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DB6F9-64B1-C428-394C-7C9D67723CD4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47101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D7EC5-93F6-6930-43E8-264B49E21C95}"/>
              </a:ext>
            </a:extLst>
          </p:cNvPr>
          <p:cNvSpPr>
            <a:spLocks noChangeAspect="1"/>
          </p:cNvSpPr>
          <p:nvPr/>
        </p:nvSpPr>
        <p:spPr>
          <a:xfrm>
            <a:off x="5426075" y="4159250"/>
            <a:ext cx="728663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0AAD66-E17F-F6C0-25FF-40CE1F375424}"/>
              </a:ext>
            </a:extLst>
          </p:cNvPr>
          <p:cNvSpPr>
            <a:spLocks noChangeAspect="1"/>
          </p:cNvSpPr>
          <p:nvPr/>
        </p:nvSpPr>
        <p:spPr>
          <a:xfrm>
            <a:off x="5503863" y="5454650"/>
            <a:ext cx="573087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Y4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597C3-7BA1-15E7-CE51-DC3569F27943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5789613" y="4887913"/>
            <a:ext cx="0" cy="566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30C784-3F20-E879-7E2B-DD0A5D5F0609}"/>
              </a:ext>
            </a:extLst>
          </p:cNvPr>
          <p:cNvCxnSpPr>
            <a:cxnSpLocks noChangeAspect="1"/>
            <a:stCxn id="7" idx="4"/>
            <a:endCxn id="10" idx="0"/>
          </p:cNvCxnSpPr>
          <p:nvPr/>
        </p:nvCxnSpPr>
        <p:spPr>
          <a:xfrm flipH="1">
            <a:off x="3630613" y="3300413"/>
            <a:ext cx="54292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E5D3D8-A842-1EE7-8291-66FB4FB96C81}"/>
              </a:ext>
            </a:extLst>
          </p:cNvPr>
          <p:cNvCxnSpPr>
            <a:cxnSpLocks noChangeAspect="1"/>
            <a:stCxn id="7" idx="4"/>
            <a:endCxn id="14" idx="0"/>
          </p:cNvCxnSpPr>
          <p:nvPr/>
        </p:nvCxnSpPr>
        <p:spPr>
          <a:xfrm>
            <a:off x="4173538" y="3300413"/>
            <a:ext cx="53657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29EB51-84B6-71CC-B6FE-F03B27892394}"/>
              </a:ext>
            </a:extLst>
          </p:cNvPr>
          <p:cNvCxnSpPr>
            <a:cxnSpLocks noChangeAspect="1"/>
            <a:stCxn id="7" idx="4"/>
            <a:endCxn id="17" idx="0"/>
          </p:cNvCxnSpPr>
          <p:nvPr/>
        </p:nvCxnSpPr>
        <p:spPr>
          <a:xfrm>
            <a:off x="4173538" y="3300413"/>
            <a:ext cx="1617662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7EBDDE-F98A-DBD4-344F-1A7409B5FF84}"/>
              </a:ext>
            </a:extLst>
          </p:cNvPr>
          <p:cNvCxnSpPr>
            <a:cxnSpLocks noChangeAspect="1"/>
            <a:endCxn id="7" idx="6"/>
          </p:cNvCxnSpPr>
          <p:nvPr/>
        </p:nvCxnSpPr>
        <p:spPr>
          <a:xfrm flipH="1">
            <a:off x="4648200" y="2825750"/>
            <a:ext cx="17954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94F036-7334-E146-49C4-C84EDCD2B30C}"/>
              </a:ext>
            </a:extLst>
          </p:cNvPr>
          <p:cNvSpPr>
            <a:spLocks noChangeAspect="1"/>
          </p:cNvSpPr>
          <p:nvPr/>
        </p:nvSpPr>
        <p:spPr>
          <a:xfrm>
            <a:off x="6443663" y="2460625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600" dirty="0">
                <a:solidFill>
                  <a:schemeClr val="tx1"/>
                </a:solidFill>
              </a:rPr>
              <a:t>Gender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A0D467B-4E41-EE75-D8C9-ED11C449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MIMIC</a:t>
            </a:r>
            <a:endParaRPr lang="en-US" altLang="en-US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B6DD997-5CCA-C13F-65B1-32705745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FD67F14-9EE6-4DB9-94F2-E6138E6F5F3B}" type="slidenum">
              <a:rPr lang="en-US" altLang="en-US" sz="100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9C110-331E-C245-E942-B29BCB4B8FB0}"/>
              </a:ext>
            </a:extLst>
          </p:cNvPr>
          <p:cNvSpPr>
            <a:spLocks noChangeAspect="1"/>
          </p:cNvSpPr>
          <p:nvPr/>
        </p:nvSpPr>
        <p:spPr>
          <a:xfrm>
            <a:off x="2195513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EF3E86-47F2-D33F-EB3F-32A9ED7D0384}"/>
              </a:ext>
            </a:extLst>
          </p:cNvPr>
          <p:cNvCxnSpPr>
            <a:cxnSpLocks noChangeAspect="1"/>
            <a:stCxn id="7" idx="4"/>
            <a:endCxn id="5" idx="0"/>
          </p:cNvCxnSpPr>
          <p:nvPr/>
        </p:nvCxnSpPr>
        <p:spPr>
          <a:xfrm flipH="1">
            <a:off x="2560638" y="3300413"/>
            <a:ext cx="1612900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FDF338-9108-1F97-63F1-4402F395754C}"/>
              </a:ext>
            </a:extLst>
          </p:cNvPr>
          <p:cNvSpPr>
            <a:spLocks noChangeAspect="1"/>
          </p:cNvSpPr>
          <p:nvPr/>
        </p:nvSpPr>
        <p:spPr>
          <a:xfrm>
            <a:off x="3697288" y="2349500"/>
            <a:ext cx="950912" cy="950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X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069A6E-4247-A5CC-5A9F-E589609CD999}"/>
              </a:ext>
            </a:extLst>
          </p:cNvPr>
          <p:cNvSpPr>
            <a:spLocks noChangeAspect="1"/>
          </p:cNvSpPr>
          <p:nvPr/>
        </p:nvSpPr>
        <p:spPr>
          <a:xfrm>
            <a:off x="2273300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Y1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717DF-2B30-F948-577D-913B22DCCD4A}"/>
              </a:ext>
            </a:extLst>
          </p:cNvPr>
          <p:cNvCxnSpPr>
            <a:cxnSpLocks noChangeAspect="1"/>
            <a:stCxn id="8" idx="0"/>
            <a:endCxn id="5" idx="2"/>
          </p:cNvCxnSpPr>
          <p:nvPr/>
        </p:nvCxnSpPr>
        <p:spPr>
          <a:xfrm flipV="1">
            <a:off x="2559050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610BC02-5B01-26F1-6FD3-6D65548677F1}"/>
              </a:ext>
            </a:extLst>
          </p:cNvPr>
          <p:cNvSpPr>
            <a:spLocks noChangeAspect="1"/>
          </p:cNvSpPr>
          <p:nvPr/>
        </p:nvSpPr>
        <p:spPr>
          <a:xfrm>
            <a:off x="3265488" y="4159250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BF9687-7EA3-BEE8-F491-B22D94781DB2}"/>
              </a:ext>
            </a:extLst>
          </p:cNvPr>
          <p:cNvSpPr>
            <a:spLocks noChangeAspect="1"/>
          </p:cNvSpPr>
          <p:nvPr/>
        </p:nvSpPr>
        <p:spPr>
          <a:xfrm>
            <a:off x="33432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Y2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4CB80D-CEA2-556F-339A-F607444242CD}"/>
              </a:ext>
            </a:extLst>
          </p:cNvPr>
          <p:cNvCxnSpPr>
            <a:cxnSpLocks noChangeAspect="1"/>
            <a:stCxn id="11" idx="0"/>
            <a:endCxn id="10" idx="2"/>
          </p:cNvCxnSpPr>
          <p:nvPr/>
        </p:nvCxnSpPr>
        <p:spPr>
          <a:xfrm flipV="1">
            <a:off x="36306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6915B3-0CFE-6389-3EC1-8F2B561691B4}"/>
              </a:ext>
            </a:extLst>
          </p:cNvPr>
          <p:cNvSpPr>
            <a:spLocks noChangeAspect="1"/>
          </p:cNvSpPr>
          <p:nvPr/>
        </p:nvSpPr>
        <p:spPr>
          <a:xfrm>
            <a:off x="4344988" y="4159250"/>
            <a:ext cx="730250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368CD6-4166-9182-7D1A-9C6B02E36F4D}"/>
              </a:ext>
            </a:extLst>
          </p:cNvPr>
          <p:cNvSpPr>
            <a:spLocks noChangeAspect="1"/>
          </p:cNvSpPr>
          <p:nvPr/>
        </p:nvSpPr>
        <p:spPr>
          <a:xfrm>
            <a:off x="4422775" y="5453063"/>
            <a:ext cx="573088" cy="573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Y3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7AE8EC-3361-44B3-E67F-051E43C4F15C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4710113" y="4887913"/>
            <a:ext cx="0" cy="565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C0A54D-5037-8045-3879-445557BF903A}"/>
              </a:ext>
            </a:extLst>
          </p:cNvPr>
          <p:cNvSpPr>
            <a:spLocks noChangeAspect="1"/>
          </p:cNvSpPr>
          <p:nvPr/>
        </p:nvSpPr>
        <p:spPr>
          <a:xfrm>
            <a:off x="5426075" y="4159250"/>
            <a:ext cx="728663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solidFill>
                  <a:schemeClr val="tx1"/>
                </a:solidFill>
              </a:rPr>
              <a:t>Y</a:t>
            </a:r>
            <a:r>
              <a:rPr lang="nl-NL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142AD1-3AFD-255A-656E-9640C475DF4F}"/>
              </a:ext>
            </a:extLst>
          </p:cNvPr>
          <p:cNvSpPr>
            <a:spLocks noChangeAspect="1"/>
          </p:cNvSpPr>
          <p:nvPr/>
        </p:nvSpPr>
        <p:spPr>
          <a:xfrm>
            <a:off x="5503863" y="5454650"/>
            <a:ext cx="573087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nl-NL" i="1" baseline="-25000" dirty="0">
                <a:solidFill>
                  <a:schemeClr val="tx1"/>
                </a:solidFill>
              </a:rPr>
              <a:t>Y4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149E7B-B5DD-7327-1376-6877CC114BE3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5789613" y="4887913"/>
            <a:ext cx="0" cy="566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CC094F-5CAE-9083-10D2-462B03FEDE60}"/>
              </a:ext>
            </a:extLst>
          </p:cNvPr>
          <p:cNvCxnSpPr>
            <a:cxnSpLocks noChangeAspect="1"/>
            <a:stCxn id="7" idx="4"/>
            <a:endCxn id="10" idx="0"/>
          </p:cNvCxnSpPr>
          <p:nvPr/>
        </p:nvCxnSpPr>
        <p:spPr>
          <a:xfrm flipH="1">
            <a:off x="3630613" y="3300413"/>
            <a:ext cx="54292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876541-BF98-39B2-42DC-77981913D48B}"/>
              </a:ext>
            </a:extLst>
          </p:cNvPr>
          <p:cNvCxnSpPr>
            <a:cxnSpLocks noChangeAspect="1"/>
            <a:stCxn id="7" idx="4"/>
            <a:endCxn id="14" idx="0"/>
          </p:cNvCxnSpPr>
          <p:nvPr/>
        </p:nvCxnSpPr>
        <p:spPr>
          <a:xfrm>
            <a:off x="4173538" y="3300413"/>
            <a:ext cx="536575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D4E54A-8FFB-4D75-2A93-A1DF0F0F53E6}"/>
              </a:ext>
            </a:extLst>
          </p:cNvPr>
          <p:cNvCxnSpPr>
            <a:cxnSpLocks noChangeAspect="1"/>
            <a:stCxn id="7" idx="4"/>
            <a:endCxn id="17" idx="0"/>
          </p:cNvCxnSpPr>
          <p:nvPr/>
        </p:nvCxnSpPr>
        <p:spPr>
          <a:xfrm>
            <a:off x="4173538" y="3300413"/>
            <a:ext cx="1617662" cy="858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D77C0E-BDA9-D172-CC28-A0BDAC3DA247}"/>
              </a:ext>
            </a:extLst>
          </p:cNvPr>
          <p:cNvCxnSpPr>
            <a:cxnSpLocks noChangeAspect="1"/>
            <a:endCxn id="7" idx="6"/>
          </p:cNvCxnSpPr>
          <p:nvPr/>
        </p:nvCxnSpPr>
        <p:spPr>
          <a:xfrm flipH="1">
            <a:off x="4648200" y="2825750"/>
            <a:ext cx="17954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F35C3C-C27B-5DA5-3173-32DCB69E575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91200" y="3189288"/>
            <a:ext cx="1017588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A09C0A-4730-D26C-2B16-46418C46E92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560638" y="3189288"/>
            <a:ext cx="4248150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684AF-699E-8101-0645-C63E9680412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630613" y="3189288"/>
            <a:ext cx="3178175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F5DBCC-0296-E9B2-E1D3-ACC85401875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10113" y="3189288"/>
            <a:ext cx="2098675" cy="96996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1DDBA3-2A9E-A811-6840-AA609C2667E1}"/>
              </a:ext>
            </a:extLst>
          </p:cNvPr>
          <p:cNvSpPr>
            <a:spLocks noChangeAspect="1"/>
          </p:cNvSpPr>
          <p:nvPr/>
        </p:nvSpPr>
        <p:spPr>
          <a:xfrm>
            <a:off x="6443663" y="2460625"/>
            <a:ext cx="728662" cy="728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600" dirty="0">
                <a:solidFill>
                  <a:schemeClr val="tx1"/>
                </a:solidFill>
              </a:rPr>
              <a:t>Gender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88BA5B2B-BF77-7659-5397-C9A8E857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altLang="nl-NL"/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2F9FADEE-5B65-3D9C-6E54-79B79EC6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/>
              <a:t> </a:t>
            </a:r>
            <a:endParaRPr lang="en-US" altLang="nl-NL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ED3AA292-65A9-7F6D-5A98-ABD938EE3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fld id="{B423FA97-4CDF-4135-BF8F-DC79A4F3EB7D}" type="slidenum">
              <a:rPr lang="en-US" altLang="en-US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14693" name="Picture 8" descr="https://cdn.projectrik.com/files/W8TqF74kZrcL1l8H.jpg">
            <a:extLst>
              <a:ext uri="{FF2B5EF4-FFF2-40B4-BE49-F238E27FC236}">
                <a16:creationId xmlns:a16="http://schemas.microsoft.com/office/drawing/2014/main" id="{CC6BA6FA-EABE-837A-2071-308F76AB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2619376"/>
            <a:ext cx="3414713" cy="256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F8D3B91-08CB-A212-892F-01D701D2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304800"/>
            <a:ext cx="9000479" cy="1216025"/>
          </a:xfrm>
        </p:spPr>
        <p:txBody>
          <a:bodyPr/>
          <a:lstStyle/>
          <a:p>
            <a:r>
              <a:rPr lang="nl-NL" altLang="en-US" dirty="0" err="1"/>
              <a:t>Covariance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8029492-EA28-02F8-97C7-3C17E240E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E346EF5-9604-4926-A6CB-2FBC0BD07847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EE9DD4C-45CC-E091-26D6-D3480B58E75E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l-GR" altLang="en-US" sz="1950" b="1" dirty="0"/>
              <a:t>Σ</a:t>
            </a:r>
            <a:r>
              <a:rPr lang="nl-NL" altLang="en-US" sz="1950" b="1" baseline="-25000" dirty="0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Λ</a:t>
            </a:r>
            <a:r>
              <a:rPr lang="nl-NL" altLang="en-US" sz="1950" dirty="0"/>
              <a:t> </a:t>
            </a:r>
            <a:r>
              <a:rPr lang="el-GR" altLang="en-US" sz="1950" b="1" dirty="0"/>
              <a:t>Φ</a:t>
            </a:r>
            <a:r>
              <a:rPr lang="nl-NL" altLang="en-US" sz="1950" dirty="0"/>
              <a:t> </a:t>
            </a:r>
            <a:r>
              <a:rPr lang="el-GR" altLang="en-US" sz="1950" b="1" dirty="0"/>
              <a:t>Λ</a:t>
            </a:r>
            <a:r>
              <a:rPr lang="nl-NL" altLang="en-US" sz="1950" dirty="0"/>
              <a:t>’ + </a:t>
            </a:r>
            <a:r>
              <a:rPr lang="el-GR" altLang="en-US" sz="1950" b="1" dirty="0"/>
              <a:t>Θ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el-GR" altLang="en-US" sz="1950" b="1" dirty="0"/>
              <a:t>Σ</a:t>
            </a:r>
            <a:r>
              <a:rPr lang="nl-NL" altLang="en-US" sz="1950" b="1" baseline="-25000" dirty="0"/>
              <a:t>model </a:t>
            </a:r>
            <a:r>
              <a:rPr lang="nl-NL" altLang="en-US" sz="1950" dirty="0"/>
              <a:t>=                                                        +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graphicFrame>
        <p:nvGraphicFramePr>
          <p:cNvPr id="7173" name="Object 2">
            <a:extLst>
              <a:ext uri="{FF2B5EF4-FFF2-40B4-BE49-F238E27FC236}">
                <a16:creationId xmlns:a16="http://schemas.microsoft.com/office/drawing/2014/main" id="{EC77C857-8FDA-CCB7-B1B0-5FF942D46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7607" y="3954067"/>
          <a:ext cx="1616869" cy="27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215640" progId="Equation.3">
                  <p:embed/>
                </p:oleObj>
              </mc:Choice>
              <mc:Fallback>
                <p:oleObj name="Equation" r:id="rId3" imgW="1257120" imgH="215640" progId="Equation.3">
                  <p:embed/>
                  <p:pic>
                    <p:nvPicPr>
                      <p:cNvPr id="7173" name="Object 2">
                        <a:extLst>
                          <a:ext uri="{FF2B5EF4-FFF2-40B4-BE49-F238E27FC236}">
                            <a16:creationId xmlns:a16="http://schemas.microsoft.com/office/drawing/2014/main" id="{EC77C857-8FDA-CCB7-B1B0-5FF942D46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07" y="3954067"/>
                        <a:ext cx="1616869" cy="277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>
            <a:extLst>
              <a:ext uri="{FF2B5EF4-FFF2-40B4-BE49-F238E27FC236}">
                <a16:creationId xmlns:a16="http://schemas.microsoft.com/office/drawing/2014/main" id="{EBDD3A0C-FB67-AAA6-5D3B-508D7F294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3823" y="3375424"/>
          <a:ext cx="1710928" cy="122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07880" imgH="939600" progId="Equation.3">
                  <p:embed/>
                </p:oleObj>
              </mc:Choice>
              <mc:Fallback>
                <p:oleObj name="Equation" r:id="rId5" imgW="1307880" imgH="939600" progId="Equation.3">
                  <p:embed/>
                  <p:pic>
                    <p:nvPicPr>
                      <p:cNvPr id="7174" name="Object 3">
                        <a:extLst>
                          <a:ext uri="{FF2B5EF4-FFF2-40B4-BE49-F238E27FC236}">
                            <a16:creationId xmlns:a16="http://schemas.microsoft.com/office/drawing/2014/main" id="{EBDD3A0C-FB67-AAA6-5D3B-508D7F294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823" y="3375424"/>
                        <a:ext cx="1710928" cy="122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4">
            <a:extLst>
              <a:ext uri="{FF2B5EF4-FFF2-40B4-BE49-F238E27FC236}">
                <a16:creationId xmlns:a16="http://schemas.microsoft.com/office/drawing/2014/main" id="{A4866928-F444-9BD8-72B2-B001029D0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7780" y="3958829"/>
          <a:ext cx="35837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7175" name="Object 4">
                        <a:extLst>
                          <a:ext uri="{FF2B5EF4-FFF2-40B4-BE49-F238E27FC236}">
                            <a16:creationId xmlns:a16="http://schemas.microsoft.com/office/drawing/2014/main" id="{A4866928-F444-9BD8-72B2-B001029D0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780" y="3958829"/>
                        <a:ext cx="358378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>
            <a:extLst>
              <a:ext uri="{FF2B5EF4-FFF2-40B4-BE49-F238E27FC236}">
                <a16:creationId xmlns:a16="http://schemas.microsoft.com/office/drawing/2014/main" id="{90A39389-8645-5730-0D2B-5E219B35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endParaRPr lang="nl-NL" altLang="nl-NL" sz="1350"/>
          </a:p>
        </p:txBody>
      </p:sp>
      <p:graphicFrame>
        <p:nvGraphicFramePr>
          <p:cNvPr id="7177" name="Object 28">
            <a:extLst>
              <a:ext uri="{FF2B5EF4-FFF2-40B4-BE49-F238E27FC236}">
                <a16:creationId xmlns:a16="http://schemas.microsoft.com/office/drawing/2014/main" id="{02F65A1D-C8DE-E3F8-01BF-37DB56792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2706" y="3537347"/>
          <a:ext cx="457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446" imgH="914003" progId="Equation.3">
                  <p:embed/>
                </p:oleObj>
              </mc:Choice>
              <mc:Fallback>
                <p:oleObj name="Equation" r:id="rId9" imgW="355446" imgH="914003" progId="Equation.3">
                  <p:embed/>
                  <p:pic>
                    <p:nvPicPr>
                      <p:cNvPr id="7177" name="Object 28">
                        <a:extLst>
                          <a:ext uri="{FF2B5EF4-FFF2-40B4-BE49-F238E27FC236}">
                            <a16:creationId xmlns:a16="http://schemas.microsoft.com/office/drawing/2014/main" id="{02F65A1D-C8DE-E3F8-01BF-37DB56792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06" y="3537347"/>
                        <a:ext cx="457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25">
            <a:extLst>
              <a:ext uri="{FF2B5EF4-FFF2-40B4-BE49-F238E27FC236}">
                <a16:creationId xmlns:a16="http://schemas.microsoft.com/office/drawing/2014/main" id="{08BEEF96-5978-7239-D2E1-D085AF00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endParaRPr lang="nl-NL" altLang="nl-NL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84665D-2C86-42A8-0CFF-C752B56C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304800"/>
            <a:ext cx="8243887" cy="1216025"/>
          </a:xfrm>
        </p:spPr>
        <p:txBody>
          <a:bodyPr/>
          <a:lstStyle/>
          <a:p>
            <a:r>
              <a:rPr lang="nl-NL" altLang="en-US" dirty="0" err="1"/>
              <a:t>Covariance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977542AE-4591-92D6-0778-3BEB11466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86C9DC11-D202-451C-9E19-36BD33735FE3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B88CF4A-F242-6592-B519-7B6202A2D40C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+mn-lt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+mn-lt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5pPr>
            <a:lvl6pPr marL="26289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6pPr>
            <a:lvl7pPr marL="30861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7pPr>
            <a:lvl8pPr marL="35433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8pPr>
            <a:lvl9pPr marL="4000500" indent="-342900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l-GR" altLang="en-US" sz="1950" b="1" dirty="0"/>
              <a:t>Σ</a:t>
            </a:r>
            <a:r>
              <a:rPr lang="nl-NL" altLang="en-US" sz="1950" b="1" baseline="-25000" dirty="0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Λ</a:t>
            </a:r>
            <a:r>
              <a:rPr lang="nl-NL" altLang="en-US" sz="1950" dirty="0"/>
              <a:t> </a:t>
            </a:r>
            <a:r>
              <a:rPr lang="el-GR" altLang="en-US" sz="1950" b="1" dirty="0"/>
              <a:t>Φ</a:t>
            </a:r>
            <a:r>
              <a:rPr lang="nl-NL" altLang="en-US" sz="1950" dirty="0"/>
              <a:t> </a:t>
            </a:r>
            <a:r>
              <a:rPr lang="el-GR" altLang="en-US" sz="1950" b="1" dirty="0"/>
              <a:t>Λ</a:t>
            </a:r>
            <a:r>
              <a:rPr lang="nl-NL" altLang="en-US" sz="1950" dirty="0"/>
              <a:t>’ + </a:t>
            </a:r>
            <a:r>
              <a:rPr lang="el-GR" altLang="en-US" sz="1950" b="1" dirty="0"/>
              <a:t>Θ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 marL="0" indent="0">
              <a:buNone/>
              <a:defRPr/>
            </a:pPr>
            <a:r>
              <a:rPr lang="el-GR" altLang="en-US" sz="1950" b="1" dirty="0"/>
              <a:t>Σ</a:t>
            </a:r>
            <a:r>
              <a:rPr lang="nl-NL" altLang="en-US" sz="1950" b="1" baseline="-25000" dirty="0"/>
              <a:t>model </a:t>
            </a:r>
            <a:r>
              <a:rPr lang="nl-NL" altLang="en-US" sz="1950" dirty="0"/>
              <a:t>=                                                        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  <p:sp>
        <p:nvSpPr>
          <p:cNvPr id="8197" name="Rectangle 10">
            <a:extLst>
              <a:ext uri="{FF2B5EF4-FFF2-40B4-BE49-F238E27FC236}">
                <a16:creationId xmlns:a16="http://schemas.microsoft.com/office/drawing/2014/main" id="{B0CD184E-F9C7-C50E-D0A1-BD677C93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endParaRPr lang="nl-NL" altLang="nl-NL" sz="1350"/>
          </a:p>
        </p:txBody>
      </p:sp>
      <p:sp>
        <p:nvSpPr>
          <p:cNvPr id="8198" name="Rectangle 25">
            <a:extLst>
              <a:ext uri="{FF2B5EF4-FFF2-40B4-BE49-F238E27FC236}">
                <a16:creationId xmlns:a16="http://schemas.microsoft.com/office/drawing/2014/main" id="{EB7667FD-5603-A9CE-15B6-178E7C2B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/>
            <a:endParaRPr lang="nl-NL" altLang="nl-NL" sz="1350"/>
          </a:p>
        </p:txBody>
      </p:sp>
      <p:graphicFrame>
        <p:nvGraphicFramePr>
          <p:cNvPr id="8199" name="Object 4095">
            <a:extLst>
              <a:ext uri="{FF2B5EF4-FFF2-40B4-BE49-F238E27FC236}">
                <a16:creationId xmlns:a16="http://schemas.microsoft.com/office/drawing/2014/main" id="{E0625979-03DF-5FD6-D20E-E0B820894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4" y="3132536"/>
          <a:ext cx="5126831" cy="191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360" imgH="1143000" progId="Equation.3">
                  <p:embed/>
                </p:oleObj>
              </mc:Choice>
              <mc:Fallback>
                <p:oleObj name="Equation" r:id="rId3" imgW="3060360" imgH="1143000" progId="Equation.3">
                  <p:embed/>
                  <p:pic>
                    <p:nvPicPr>
                      <p:cNvPr id="8199" name="Object 4095">
                        <a:extLst>
                          <a:ext uri="{FF2B5EF4-FFF2-40B4-BE49-F238E27FC236}">
                            <a16:creationId xmlns:a16="http://schemas.microsoft.com/office/drawing/2014/main" id="{E0625979-03DF-5FD6-D20E-E0B820894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4" y="3132536"/>
                        <a:ext cx="5126831" cy="1916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399C110-9A36-2118-FB6E-C5D40B1A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model</a:t>
            </a:r>
            <a:endParaRPr lang="en-US" altLang="en-US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C21731E9-5707-FA6B-AA93-05FC529F1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9933E6D-7B34-4CC3-92EE-B0D33F285C71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282A2-9DAB-925C-BC07-86014F99C57D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116CE2-D281-B728-E438-C02C2D49480C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DCB6A5-1CB4-66D1-809F-168065ECE17D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F828F-7CEA-7364-6FB6-D59E4653EE85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E9261-AFD4-D59C-7751-910F884DC6C7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E2ADCE-AA16-F189-9945-87E0ADA0251D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9A3AD-DB2D-3AE3-8CFE-266740504D07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F4975-D578-F739-85EE-1807F2FE2BD5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FB9F6-EEA0-34B0-BFA7-A01CD14610C6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EB7DB0-195B-62B4-E39F-0DAF7DD6DA2F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5E9B0C-6ED5-B17E-5D23-3769EA8CCFDE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CBBDB-97A4-1B08-9699-9C1E48927D64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FE5411-8504-DA49-8240-752C615B80F0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3C0EAF-9C7C-EA31-E20F-1255C5C2C2FE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AA279F-DDE2-47D5-BD82-30D331463CCC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7B5C96-91A7-158C-E61D-9CC52861B9C3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073A08-4632-4465-082C-36A5E99FA18A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1CAA13C0-DAA3-EDBB-6BA6-46D194B12136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Cambria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nl-NL" altLang="en-US" sz="1950" dirty="0"/>
              <a:t>Factor model 	</a:t>
            </a:r>
          </a:p>
          <a:p>
            <a:pPr>
              <a:defRPr/>
            </a:pPr>
            <a:r>
              <a:rPr lang="nl-NL" altLang="en-US" sz="1950" dirty="0" err="1"/>
              <a:t>Mean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endParaRPr lang="nl-NL" altLang="en-US" sz="1950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 marL="0" indent="0">
              <a:buNone/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F2A84FF-4BD9-3EAC-29B5-739A923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Mean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 of </a:t>
            </a:r>
            <a:r>
              <a:rPr lang="nl-NL" altLang="en-US" dirty="0" err="1"/>
              <a:t>the</a:t>
            </a:r>
            <a:r>
              <a:rPr lang="nl-NL" altLang="en-US" dirty="0"/>
              <a:t> factor </a:t>
            </a:r>
            <a:r>
              <a:rPr lang="nl-NL" altLang="en-US" dirty="0" err="1"/>
              <a:t>modelstructure</a:t>
            </a:r>
            <a:r>
              <a:rPr lang="nl-NL" altLang="en-US" dirty="0"/>
              <a:t> in FA</a:t>
            </a:r>
            <a:endParaRPr lang="en-US" altLang="en-US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2EB3957-E75A-B51A-7E55-81E16CA7E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¢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 eaLnBrk="0" hangingPunct="0">
              <a:lnSpc>
                <a:spcPct val="150000"/>
              </a:lnSpc>
              <a:buSzPct val="60000"/>
              <a:buFont typeface="Wingdings 2" panose="05020102010507070707" pitchFamily="18" charset="2"/>
              <a:buChar char="£"/>
              <a:defRPr sz="195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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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 eaLnBrk="0" hangingPunct="0">
              <a:lnSpc>
                <a:spcPct val="150000"/>
              </a:lnSpc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anose="05020102010507070707" pitchFamily="18" charset="2"/>
              <a:buChar char="Ò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3D6E3B6A-5D89-4A70-B9EB-3AFA666BF37F}" type="slidenum">
              <a:rPr lang="en-US" altLang="en-US" sz="750">
                <a:solidFill>
                  <a:srgbClr val="BC003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75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E10A2B-597C-527B-6CDD-6F02683BD141}"/>
              </a:ext>
            </a:extLst>
          </p:cNvPr>
          <p:cNvSpPr>
            <a:spLocks noChangeAspect="1"/>
          </p:cNvSpPr>
          <p:nvPr/>
        </p:nvSpPr>
        <p:spPr>
          <a:xfrm>
            <a:off x="4410076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B8A82C-24D6-584A-CFEF-5249AFB7BE19}"/>
              </a:ext>
            </a:extLst>
          </p:cNvPr>
          <p:cNvCxnSpPr>
            <a:cxnSpLocks noChangeAspect="1"/>
            <a:stCxn id="8" idx="4"/>
            <a:endCxn id="6" idx="0"/>
          </p:cNvCxnSpPr>
          <p:nvPr/>
        </p:nvCxnSpPr>
        <p:spPr>
          <a:xfrm flipH="1">
            <a:off x="4682730" y="2900364"/>
            <a:ext cx="1210865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32EAC3-7569-2265-6CFC-617369FDE0C5}"/>
              </a:ext>
            </a:extLst>
          </p:cNvPr>
          <p:cNvSpPr>
            <a:spLocks noChangeAspect="1"/>
          </p:cNvSpPr>
          <p:nvPr/>
        </p:nvSpPr>
        <p:spPr>
          <a:xfrm>
            <a:off x="5536407" y="2187179"/>
            <a:ext cx="713185" cy="7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X</a:t>
            </a:r>
            <a:endParaRPr lang="en-US" sz="135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F47FB7-E3EA-0770-FACB-A4C1AFAAF69B}"/>
              </a:ext>
            </a:extLst>
          </p:cNvPr>
          <p:cNvSpPr>
            <a:spLocks noChangeAspect="1"/>
          </p:cNvSpPr>
          <p:nvPr/>
        </p:nvSpPr>
        <p:spPr>
          <a:xfrm>
            <a:off x="4468417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Y1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4B88D-38DD-DAC4-6DEF-843B2E32D0A9}"/>
              </a:ext>
            </a:extLst>
          </p:cNvPr>
          <p:cNvCxnSpPr>
            <a:cxnSpLocks noChangeAspect="1"/>
            <a:stCxn id="9" idx="0"/>
            <a:endCxn id="6" idx="2"/>
          </p:cNvCxnSpPr>
          <p:nvPr/>
        </p:nvCxnSpPr>
        <p:spPr>
          <a:xfrm flipV="1">
            <a:off x="4682729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846CC-C298-CE7D-8D8F-4DC6583D9640}"/>
              </a:ext>
            </a:extLst>
          </p:cNvPr>
          <p:cNvSpPr>
            <a:spLocks noChangeAspect="1"/>
          </p:cNvSpPr>
          <p:nvPr/>
        </p:nvSpPr>
        <p:spPr>
          <a:xfrm>
            <a:off x="5212558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BA30FA-B5CD-0E12-2948-7355B6112C43}"/>
              </a:ext>
            </a:extLst>
          </p:cNvPr>
          <p:cNvSpPr>
            <a:spLocks noChangeAspect="1"/>
          </p:cNvSpPr>
          <p:nvPr/>
        </p:nvSpPr>
        <p:spPr>
          <a:xfrm>
            <a:off x="5270899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Y2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E4D284-918A-8E75-4F29-C5F35487881C}"/>
              </a:ext>
            </a:extLst>
          </p:cNvPr>
          <p:cNvCxnSpPr>
            <a:cxnSpLocks noChangeAspect="1"/>
            <a:stCxn id="12" idx="0"/>
            <a:endCxn id="11" idx="2"/>
          </p:cNvCxnSpPr>
          <p:nvPr/>
        </p:nvCxnSpPr>
        <p:spPr>
          <a:xfrm flipV="1">
            <a:off x="5486400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FDA78-64BF-E94C-4893-4F7204CA2419}"/>
              </a:ext>
            </a:extLst>
          </p:cNvPr>
          <p:cNvSpPr>
            <a:spLocks noChangeAspect="1"/>
          </p:cNvSpPr>
          <p:nvPr/>
        </p:nvSpPr>
        <p:spPr>
          <a:xfrm>
            <a:off x="6022181" y="3804047"/>
            <a:ext cx="547688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31AA00-D028-2EFF-9C3B-F404E9475867}"/>
              </a:ext>
            </a:extLst>
          </p:cNvPr>
          <p:cNvSpPr>
            <a:spLocks noChangeAspect="1"/>
          </p:cNvSpPr>
          <p:nvPr/>
        </p:nvSpPr>
        <p:spPr>
          <a:xfrm>
            <a:off x="6080524" y="4774406"/>
            <a:ext cx="429815" cy="4298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Y3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5E1E9F-E21D-8E1E-F222-FF5C90A9D5A8}"/>
              </a:ext>
            </a:extLst>
          </p:cNvPr>
          <p:cNvCxnSpPr>
            <a:cxnSpLocks noChangeAspect="1"/>
            <a:stCxn id="15" idx="0"/>
            <a:endCxn id="14" idx="2"/>
          </p:cNvCxnSpPr>
          <p:nvPr/>
        </p:nvCxnSpPr>
        <p:spPr>
          <a:xfrm flipV="1">
            <a:off x="6296025" y="4350544"/>
            <a:ext cx="0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B8966-0E38-7F85-CB6C-A2547BE9F67B}"/>
              </a:ext>
            </a:extLst>
          </p:cNvPr>
          <p:cNvSpPr>
            <a:spLocks noChangeAspect="1"/>
          </p:cNvSpPr>
          <p:nvPr/>
        </p:nvSpPr>
        <p:spPr>
          <a:xfrm>
            <a:off x="6832997" y="3804047"/>
            <a:ext cx="546497" cy="54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350" dirty="0">
                <a:solidFill>
                  <a:schemeClr val="tx1"/>
                </a:solidFill>
              </a:rPr>
              <a:t>Y</a:t>
            </a:r>
            <a:r>
              <a:rPr lang="nl-NL" sz="1350" baseline="-25000" dirty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B40BA6-5E56-BA3A-14D8-97DA13222363}"/>
              </a:ext>
            </a:extLst>
          </p:cNvPr>
          <p:cNvSpPr>
            <a:spLocks noChangeAspect="1"/>
          </p:cNvSpPr>
          <p:nvPr/>
        </p:nvSpPr>
        <p:spPr>
          <a:xfrm>
            <a:off x="6891338" y="4775597"/>
            <a:ext cx="429816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l-GR" sz="1350" i="1" dirty="0">
                <a:solidFill>
                  <a:schemeClr val="tx1"/>
                </a:solidFill>
              </a:rPr>
              <a:t>ε</a:t>
            </a:r>
            <a:r>
              <a:rPr lang="nl-NL" sz="1350" i="1" baseline="-25000" dirty="0">
                <a:solidFill>
                  <a:schemeClr val="tx1"/>
                </a:solidFill>
              </a:rPr>
              <a:t>Y4</a:t>
            </a:r>
            <a:endParaRPr lang="en-US" sz="1350" i="1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E4D94E-3FEB-8303-6000-2929E6B6256E}"/>
              </a:ext>
            </a:extLst>
          </p:cNvPr>
          <p:cNvCxnSpPr>
            <a:cxnSpLocks noChangeAspect="1"/>
            <a:stCxn id="18" idx="0"/>
            <a:endCxn id="17" idx="2"/>
          </p:cNvCxnSpPr>
          <p:nvPr/>
        </p:nvCxnSpPr>
        <p:spPr>
          <a:xfrm flipV="1">
            <a:off x="7105650" y="4350544"/>
            <a:ext cx="0" cy="42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60E6E1-B0A1-A92A-B5E6-94193FE001A9}"/>
              </a:ext>
            </a:extLst>
          </p:cNvPr>
          <p:cNvCxnSpPr>
            <a:cxnSpLocks noChangeAspect="1"/>
            <a:stCxn id="8" idx="4"/>
            <a:endCxn id="11" idx="0"/>
          </p:cNvCxnSpPr>
          <p:nvPr/>
        </p:nvCxnSpPr>
        <p:spPr>
          <a:xfrm flipH="1">
            <a:off x="5485210" y="2900364"/>
            <a:ext cx="408384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0DE91E-6F1F-B33B-1741-DA17A737F010}"/>
              </a:ext>
            </a:extLst>
          </p:cNvPr>
          <p:cNvCxnSpPr>
            <a:cxnSpLocks noChangeAspect="1"/>
            <a:stCxn id="8" idx="4"/>
            <a:endCxn id="14" idx="0"/>
          </p:cNvCxnSpPr>
          <p:nvPr/>
        </p:nvCxnSpPr>
        <p:spPr>
          <a:xfrm>
            <a:off x="5893595" y="2900364"/>
            <a:ext cx="402431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F2536-4489-2476-A850-3B4A642C6B9D}"/>
              </a:ext>
            </a:extLst>
          </p:cNvPr>
          <p:cNvCxnSpPr>
            <a:cxnSpLocks noChangeAspect="1"/>
            <a:stCxn id="8" idx="4"/>
            <a:endCxn id="17" idx="0"/>
          </p:cNvCxnSpPr>
          <p:nvPr/>
        </p:nvCxnSpPr>
        <p:spPr>
          <a:xfrm>
            <a:off x="5893595" y="2900364"/>
            <a:ext cx="1212056" cy="903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Content Placeholder 2">
            <a:extLst>
              <a:ext uri="{FF2B5EF4-FFF2-40B4-BE49-F238E27FC236}">
                <a16:creationId xmlns:a16="http://schemas.microsoft.com/office/drawing/2014/main" id="{61EA9CE9-7D4F-B052-1328-57F73B375E0A}"/>
              </a:ext>
            </a:extLst>
          </p:cNvPr>
          <p:cNvSpPr txBox="1">
            <a:spLocks/>
          </p:cNvSpPr>
          <p:nvPr/>
        </p:nvSpPr>
        <p:spPr bwMode="auto">
          <a:xfrm>
            <a:off x="1656160" y="2457450"/>
            <a:ext cx="55435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buSzPct val="60000"/>
              <a:buFont typeface="Wingdings 2" pitchFamily="18" charset="2"/>
              <a:buChar char="¢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800100" indent="-342900" eaLnBrk="0" hangingPunct="0">
              <a:lnSpc>
                <a:spcPct val="150000"/>
              </a:lnSpc>
              <a:buSzPct val="60000"/>
              <a:buFont typeface="Wingdings 2" pitchFamily="18" charset="2"/>
              <a:buChar char="£"/>
              <a:defRPr sz="2600">
                <a:solidFill>
                  <a:schemeClr val="tx1"/>
                </a:solidFill>
                <a:latin typeface="Cambria" pitchFamily="18" charset="0"/>
              </a:defRPr>
            </a:lvl2pPr>
            <a:lvl3pPr marL="12573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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7145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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171700" indent="-342900" eaLnBrk="0" hangingPunct="0">
              <a:lnSpc>
                <a:spcPct val="150000"/>
              </a:lnSpc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628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30861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5433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40005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 2" pitchFamily="18" charset="2"/>
              <a:buChar char="Ò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defRPr/>
            </a:pPr>
            <a:r>
              <a:rPr lang="nl-NL" altLang="en-US" sz="1950" dirty="0"/>
              <a:t>Factor model 	</a:t>
            </a:r>
          </a:p>
          <a:p>
            <a:pPr>
              <a:defRPr/>
            </a:pPr>
            <a:r>
              <a:rPr lang="nl-NL" altLang="en-US" sz="1950" dirty="0" err="1"/>
              <a:t>Mean</a:t>
            </a:r>
            <a:r>
              <a:rPr lang="nl-NL" altLang="en-US" sz="1950" dirty="0"/>
              <a:t> </a:t>
            </a:r>
            <a:r>
              <a:rPr lang="nl-NL" altLang="en-US" sz="1950" dirty="0" err="1"/>
              <a:t>structure</a:t>
            </a:r>
            <a:endParaRPr lang="nl-NL" altLang="en-US" sz="1950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 err="1"/>
              <a:t>μ</a:t>
            </a:r>
            <a:r>
              <a:rPr lang="nl-NL" altLang="en-US" sz="1950" b="1" baseline="-25000" dirty="0" err="1"/>
              <a:t>model</a:t>
            </a:r>
            <a:r>
              <a:rPr lang="nl-NL" altLang="en-US" sz="1950" dirty="0"/>
              <a:t> = </a:t>
            </a:r>
            <a:r>
              <a:rPr lang="el-GR" altLang="en-US" sz="1950" b="1" dirty="0"/>
              <a:t>τ</a:t>
            </a:r>
            <a:r>
              <a:rPr lang="nl-NL" altLang="en-US" sz="1950" dirty="0"/>
              <a:t> + </a:t>
            </a:r>
            <a:r>
              <a:rPr lang="el-GR" altLang="en-US" sz="1950" b="1" dirty="0"/>
              <a:t>Λκ</a:t>
            </a: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r>
              <a:rPr lang="nl-NL" altLang="en-US" sz="1950" b="1" dirty="0"/>
              <a:t>μ </a:t>
            </a:r>
            <a:r>
              <a:rPr lang="nl-NL" altLang="en-US" sz="1950" dirty="0"/>
              <a:t>= ?</a:t>
            </a:r>
          </a:p>
          <a:p>
            <a:pPr>
              <a:defRPr/>
            </a:pPr>
            <a:r>
              <a:rPr lang="el-GR" altLang="en-US" sz="1950" b="1" dirty="0"/>
              <a:t>τ</a:t>
            </a:r>
            <a:r>
              <a:rPr lang="nl-NL" altLang="en-US" sz="1950" b="1" dirty="0"/>
              <a:t> </a:t>
            </a:r>
            <a:r>
              <a:rPr lang="nl-NL" altLang="en-US" sz="1950" dirty="0"/>
              <a:t>= ?</a:t>
            </a:r>
          </a:p>
          <a:p>
            <a:pPr>
              <a:defRPr/>
            </a:pPr>
            <a:r>
              <a:rPr lang="el-GR" altLang="en-US" sz="1950" b="1" dirty="0"/>
              <a:t>κ</a:t>
            </a:r>
            <a:r>
              <a:rPr lang="nl-NL" altLang="en-US" sz="1950" dirty="0"/>
              <a:t> = ?</a:t>
            </a:r>
          </a:p>
          <a:p>
            <a:pPr marL="0" indent="0">
              <a:buNone/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nl-NL" altLang="en-US" sz="1950" b="1" dirty="0"/>
          </a:p>
          <a:p>
            <a:pPr>
              <a:defRPr/>
            </a:pPr>
            <a:endParaRPr lang="en-US" altLang="en-US" sz="1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4">
      <a:dk1>
        <a:srgbClr val="000000"/>
      </a:dk1>
      <a:lt1>
        <a:srgbClr val="FFFFFF"/>
      </a:lt1>
      <a:dk2>
        <a:srgbClr val="000066"/>
      </a:dk2>
      <a:lt2>
        <a:srgbClr val="DDDDDD"/>
      </a:lt2>
      <a:accent1>
        <a:srgbClr val="000066"/>
      </a:accent1>
      <a:accent2>
        <a:srgbClr val="000066"/>
      </a:accent2>
      <a:accent3>
        <a:srgbClr val="FFFFFF"/>
      </a:accent3>
      <a:accent4>
        <a:srgbClr val="000000"/>
      </a:accent4>
      <a:accent5>
        <a:srgbClr val="AAAAB8"/>
      </a:accent5>
      <a:accent6>
        <a:srgbClr val="00005C"/>
      </a:accent6>
      <a:hlink>
        <a:srgbClr val="000066"/>
      </a:hlink>
      <a:folHlink>
        <a:srgbClr val="003366"/>
      </a:folHlink>
    </a:clrScheme>
    <a:fontScheme name="Profil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5C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B9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000066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00005C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3">
        <a:dk1>
          <a:srgbClr val="000066"/>
        </a:dk1>
        <a:lt1>
          <a:srgbClr val="FFFFFF"/>
        </a:lt1>
        <a:dk2>
          <a:srgbClr val="000066"/>
        </a:dk2>
        <a:lt2>
          <a:srgbClr val="DDDDDD"/>
        </a:lt2>
        <a:accent1>
          <a:srgbClr val="000066"/>
        </a:accent1>
        <a:accent2>
          <a:srgbClr val="000066"/>
        </a:accent2>
        <a:accent3>
          <a:srgbClr val="FFFFFF"/>
        </a:accent3>
        <a:accent4>
          <a:srgbClr val="000056"/>
        </a:accent4>
        <a:accent5>
          <a:srgbClr val="AAAAB8"/>
        </a:accent5>
        <a:accent6>
          <a:srgbClr val="00005C"/>
        </a:accent6>
        <a:hlink>
          <a:srgbClr val="0000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4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000066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00005C"/>
        </a:accent6>
        <a:hlink>
          <a:srgbClr val="0000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5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000066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E7E7"/>
        </a:accent6>
        <a:hlink>
          <a:srgbClr val="0000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2031</Words>
  <Application>Microsoft Office PowerPoint</Application>
  <PresentationFormat>On-screen Show (4:3)</PresentationFormat>
  <Paragraphs>742</Paragraphs>
  <Slides>58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</vt:lpstr>
      <vt:lpstr>Verdana</vt:lpstr>
      <vt:lpstr>Wingdings</vt:lpstr>
      <vt:lpstr>Wingdings 2</vt:lpstr>
      <vt:lpstr>Profile</vt:lpstr>
      <vt:lpstr>Microsoft Equation 3.0</vt:lpstr>
      <vt:lpstr>Latent Variable Modeling</vt:lpstr>
      <vt:lpstr>Topics of today</vt:lpstr>
      <vt:lpstr>Covariance structure of the factor model</vt:lpstr>
      <vt:lpstr>Covariance structure of the factor model</vt:lpstr>
      <vt:lpstr>Covariance structure of the factor model</vt:lpstr>
      <vt:lpstr>Covariance structure of the factor model</vt:lpstr>
      <vt:lpstr>Covariance structure of the factor model</vt:lpstr>
      <vt:lpstr>Mean structure of the factor model</vt:lpstr>
      <vt:lpstr>Mean Mean structure of the factor modelstructure in FA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Mean structure of the factor model</vt:lpstr>
      <vt:lpstr>Measurement Invariance</vt:lpstr>
      <vt:lpstr>Measurement invariance</vt:lpstr>
      <vt:lpstr>Measurement Invariance</vt:lpstr>
      <vt:lpstr>Example from my field of research</vt:lpstr>
      <vt:lpstr>PowerPoint Presentation</vt:lpstr>
      <vt:lpstr>Measurement Invariance</vt:lpstr>
      <vt:lpstr>Configural Invariance</vt:lpstr>
      <vt:lpstr>Weak (Metric) Invariance</vt:lpstr>
      <vt:lpstr>Weak (Metric) Invariance</vt:lpstr>
      <vt:lpstr>Weak (Metric) Invariance</vt:lpstr>
      <vt:lpstr>Strong (Scalar) Invariance</vt:lpstr>
      <vt:lpstr>Strong (Scalar) Invariance</vt:lpstr>
      <vt:lpstr>Strong (Scalar) Invariance</vt:lpstr>
      <vt:lpstr>Strict (Residual) Invariance</vt:lpstr>
      <vt:lpstr>Tests of Measurement Invariance</vt:lpstr>
      <vt:lpstr>PowerPoint Presentation</vt:lpstr>
      <vt:lpstr>Questions?</vt:lpstr>
      <vt:lpstr>Alternative to multigroup models</vt:lpstr>
      <vt:lpstr>Multigroup model</vt:lpstr>
      <vt:lpstr>RFA</vt:lpstr>
      <vt:lpstr>RFA</vt:lpstr>
      <vt:lpstr>MIMIC</vt:lpstr>
      <vt:lpstr>MIMIC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2020-09-18T09:56:33Z</dcterms:created>
  <dcterms:modified xsi:type="dcterms:W3CDTF">2023-06-13T10:37:17Z</dcterms:modified>
</cp:coreProperties>
</file>