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3"/>
  </p:notesMasterIdLst>
  <p:handoutMasterIdLst>
    <p:handoutMasterId r:id="rId44"/>
  </p:handoutMasterIdLst>
  <p:sldIdLst>
    <p:sldId id="257" r:id="rId2"/>
    <p:sldId id="262" r:id="rId3"/>
    <p:sldId id="263" r:id="rId4"/>
    <p:sldId id="264" r:id="rId5"/>
    <p:sldId id="266" r:id="rId6"/>
    <p:sldId id="267" r:id="rId7"/>
    <p:sldId id="268" r:id="rId8"/>
    <p:sldId id="269" r:id="rId9"/>
    <p:sldId id="270" r:id="rId10"/>
    <p:sldId id="315" r:id="rId11"/>
    <p:sldId id="272" r:id="rId12"/>
    <p:sldId id="273" r:id="rId13"/>
    <p:sldId id="316" r:id="rId14"/>
    <p:sldId id="329" r:id="rId15"/>
    <p:sldId id="330" r:id="rId16"/>
    <p:sldId id="332" r:id="rId17"/>
    <p:sldId id="302" r:id="rId18"/>
    <p:sldId id="275" r:id="rId19"/>
    <p:sldId id="276" r:id="rId20"/>
    <p:sldId id="277" r:id="rId21"/>
    <p:sldId id="278" r:id="rId22"/>
    <p:sldId id="280" r:id="rId23"/>
    <p:sldId id="309" r:id="rId24"/>
    <p:sldId id="306" r:id="rId25"/>
    <p:sldId id="318" r:id="rId26"/>
    <p:sldId id="320" r:id="rId27"/>
    <p:sldId id="319" r:id="rId28"/>
    <p:sldId id="322" r:id="rId29"/>
    <p:sldId id="321" r:id="rId30"/>
    <p:sldId id="307" r:id="rId31"/>
    <p:sldId id="305" r:id="rId32"/>
    <p:sldId id="310" r:id="rId33"/>
    <p:sldId id="328" r:id="rId34"/>
    <p:sldId id="327" r:id="rId35"/>
    <p:sldId id="290" r:id="rId36"/>
    <p:sldId id="291" r:id="rId37"/>
    <p:sldId id="292" r:id="rId38"/>
    <p:sldId id="293" r:id="rId39"/>
    <p:sldId id="334" r:id="rId40"/>
    <p:sldId id="333" r:id="rId41"/>
    <p:sldId id="303" r:id="rId42"/>
  </p:sldIdLst>
  <p:sldSz cx="9144000" cy="6858000" type="screen4x3"/>
  <p:notesSz cx="7099300" cy="1023461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819" autoAdjust="0"/>
  </p:normalViewPr>
  <p:slideViewPr>
    <p:cSldViewPr>
      <p:cViewPr varScale="1">
        <p:scale>
          <a:sx n="82" d="100"/>
          <a:sy n="82" d="100"/>
        </p:scale>
        <p:origin x="917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392F7-B2FD-4F12-BEF1-A6CA43868F28}" type="datetimeFigureOut">
              <a:rPr lang="nl-NL" smtClean="0"/>
              <a:t>15-6-2025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483D0-E9E0-46B9-9118-546F43A6C16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9752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0"/>
          </a:xfrm>
          <a:prstGeom prst="rect">
            <a:avLst/>
          </a:prstGeom>
        </p:spPr>
        <p:txBody>
          <a:bodyPr vert="horz" lIns="95811" tIns="47905" rIns="95811" bIns="47905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0"/>
          </a:xfrm>
          <a:prstGeom prst="rect">
            <a:avLst/>
          </a:prstGeom>
        </p:spPr>
        <p:txBody>
          <a:bodyPr vert="horz" lIns="95811" tIns="47905" rIns="95811" bIns="47905" rtlCol="0"/>
          <a:lstStyle>
            <a:lvl1pPr algn="r">
              <a:defRPr sz="1300"/>
            </a:lvl1pPr>
          </a:lstStyle>
          <a:p>
            <a:fld id="{A3D5429D-9A42-4EDB-BD46-D0A422A7A56A}" type="datetimeFigureOut">
              <a:rPr lang="nl-NL" smtClean="0"/>
              <a:t>15-6-2025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9013" y="766763"/>
            <a:ext cx="5121275" cy="3840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811" tIns="47905" rIns="95811" bIns="47905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5"/>
          </a:xfrm>
          <a:prstGeom prst="rect">
            <a:avLst/>
          </a:prstGeom>
        </p:spPr>
        <p:txBody>
          <a:bodyPr vert="horz" lIns="95811" tIns="47905" rIns="95811" bIns="4790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0"/>
          </a:xfrm>
          <a:prstGeom prst="rect">
            <a:avLst/>
          </a:prstGeom>
        </p:spPr>
        <p:txBody>
          <a:bodyPr vert="horz" lIns="95811" tIns="47905" rIns="95811" bIns="47905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0"/>
          </a:xfrm>
          <a:prstGeom prst="rect">
            <a:avLst/>
          </a:prstGeom>
        </p:spPr>
        <p:txBody>
          <a:bodyPr vert="horz" lIns="95811" tIns="47905" rIns="95811" bIns="47905" rtlCol="0" anchor="b"/>
          <a:lstStyle>
            <a:lvl1pPr algn="r">
              <a:defRPr sz="1300"/>
            </a:lvl1pPr>
          </a:lstStyle>
          <a:p>
            <a:fld id="{41848D0F-C123-4F06-975E-28BFB80D3F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052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2936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1285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1285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5330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5728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5189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Psi:</a:t>
            </a:r>
            <a:r>
              <a:rPr lang="en-US" baseline="0" dirty="0"/>
              <a:t> symmetric</a:t>
            </a:r>
          </a:p>
          <a:p>
            <a:r>
              <a:rPr lang="en-US" baseline="0" dirty="0"/>
              <a:t>Beta: non-symmetric. </a:t>
            </a:r>
            <a:r>
              <a:rPr lang="en-US" dirty="0"/>
              <a:t>If A ~ B, then A is on</a:t>
            </a:r>
            <a:r>
              <a:rPr lang="en-US" baseline="0" dirty="0"/>
              <a:t> row, B is on column</a:t>
            </a:r>
            <a:r>
              <a:rPr lang="en-US" dirty="0"/>
              <a:t>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7994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Beta: If A ~ B, A is on row</a:t>
            </a:r>
            <a:r>
              <a:rPr lang="en-US" baseline="0" dirty="0"/>
              <a:t> and B is on column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0712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03A5334-8E86-408E-A399-410490853928}" type="datetime1">
              <a:rPr lang="nl-NL" smtClean="0"/>
              <a:t>15-6-2025</a:t>
            </a:fld>
            <a:endParaRPr lang="nl-N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D35463-CC2B-45F1-84B0-DA22003390A4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E1FE-9AFF-429D-9D1D-6C3BB66AD0F7}" type="datetime1">
              <a:rPr lang="nl-NL" smtClean="0"/>
              <a:t>15-6-2025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35463-CC2B-45F1-84B0-DA22003390A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A3FAA61-3046-442D-8E8D-6492BC60A5F0}" type="datetime1">
              <a:rPr lang="nl-NL" smtClean="0"/>
              <a:t>15-6-2025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5D35463-CC2B-45F1-84B0-DA22003390A4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E58B-8F6C-43A7-A911-7D8234F55819}" type="datetime1">
              <a:rPr lang="nl-NL" smtClean="0"/>
              <a:t>15-6-2025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D35463-CC2B-45F1-84B0-DA22003390A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E52F-7FA8-44AC-9747-741263BCD65B}" type="datetime1">
              <a:rPr lang="nl-NL" smtClean="0"/>
              <a:t>15-6-2025</a:t>
            </a:fld>
            <a:endParaRPr lang="nl-NL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5D35463-CC2B-45F1-84B0-DA22003390A4}" type="slidenum">
              <a:rPr lang="nl-NL" smtClean="0"/>
              <a:t>‹nr.›</a:t>
            </a:fld>
            <a:endParaRPr lang="nl-NL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F8C33D5-4176-4243-A50F-89AB06BF36EC}" type="datetime1">
              <a:rPr lang="nl-NL" smtClean="0"/>
              <a:t>15-6-2025</a:t>
            </a:fld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5D35463-CC2B-45F1-84B0-DA22003390A4}" type="slidenum">
              <a:rPr lang="nl-NL" smtClean="0"/>
              <a:t>‹nr.›</a:t>
            </a:fld>
            <a:endParaRPr lang="nl-NL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2245798-79D4-4830-861D-FA49CA45C3E8}" type="datetime1">
              <a:rPr lang="nl-NL" smtClean="0"/>
              <a:t>15-6-2025</a:t>
            </a:fld>
            <a:endParaRPr lang="nl-NL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5D35463-CC2B-45F1-84B0-DA22003390A4}" type="slidenum">
              <a:rPr lang="nl-NL" smtClean="0"/>
              <a:t>‹nr.›</a:t>
            </a:fld>
            <a:endParaRPr lang="nl-NL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nl-NL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B76F-6730-43C5-87A6-3D7DA7C8DB70}" type="datetime1">
              <a:rPr lang="nl-NL" smtClean="0"/>
              <a:t>15-6-2025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D35463-CC2B-45F1-84B0-DA22003390A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2DC2-97F8-44CE-9BE1-5387DAC42622}" type="datetime1">
              <a:rPr lang="nl-NL" smtClean="0"/>
              <a:t>15-6-2025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D35463-CC2B-45F1-84B0-DA22003390A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5445-981F-4A99-8B32-8D36F324D3C0}" type="datetime1">
              <a:rPr lang="nl-NL" smtClean="0"/>
              <a:t>15-6-2025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D35463-CC2B-45F1-84B0-DA22003390A4}" type="slidenum">
              <a:rPr lang="nl-NL" smtClean="0"/>
              <a:t>‹nr.›</a:t>
            </a:fld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D0D7F33-AA17-4443-9D97-3D4560FCB324}" type="datetime1">
              <a:rPr lang="nl-NL" smtClean="0"/>
              <a:t>15-6-2025</a:t>
            </a:fld>
            <a:endParaRPr lang="nl-NL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5D35463-CC2B-45F1-84B0-DA22003390A4}" type="slidenum">
              <a:rPr lang="nl-NL" smtClean="0"/>
              <a:t>‹nr.›</a:t>
            </a:fld>
            <a:endParaRPr lang="nl-NL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5402B3B-E493-4206-98BA-2F963B979671}" type="datetime1">
              <a:rPr lang="nl-NL" smtClean="0"/>
              <a:t>15-6-2025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5D35463-CC2B-45F1-84B0-DA22003390A4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wmf"/><Relationship Id="rId4" Type="http://schemas.openxmlformats.org/officeDocument/2006/relationships/oleObject" Target="../embeddings/oleObject3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19.jpeg"/><Relationship Id="rId7" Type="http://schemas.openxmlformats.org/officeDocument/2006/relationships/image" Target="../media/image2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8.png"/><Relationship Id="rId9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Latent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variable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Session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 –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560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1895" t="10454" r="11731" b="10797"/>
          <a:stretch>
            <a:fillRect/>
          </a:stretch>
        </p:blipFill>
        <p:spPr bwMode="auto">
          <a:xfrm>
            <a:off x="3707904" y="1628799"/>
            <a:ext cx="5292080" cy="3109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Model: Multiple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regression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jdelijke aanduiding voor inhoud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1560" y="1556792"/>
                <a:ext cx="8153400" cy="5069160"/>
              </a:xfrm>
            </p:spPr>
            <p:txBody>
              <a:bodyPr>
                <a:normAutofit fontScale="92500" lnSpcReduction="10000"/>
              </a:bodyPr>
              <a:lstStyle/>
              <a:p>
                <a:pPr lvl="0">
                  <a:buClr>
                    <a:srgbClr val="9B2D1F"/>
                  </a:buClr>
                </a:pPr>
                <a:endParaRPr lang="nl-NL" sz="24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>
                  <a:buClr>
                    <a:srgbClr val="9B2D1F"/>
                  </a:buClr>
                </a:pPr>
                <a:r>
                  <a:rPr lang="nl-NL" sz="24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Dependent</a:t>
                </a:r>
                <a:r>
                  <a:rPr lang="nl-NL" sz="24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GPA in 10th </a:t>
                </a:r>
                <a:r>
                  <a:rPr lang="nl-NL" sz="21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grade</a:t>
                </a:r>
                <a:endParaRPr lang="nl-NL" sz="24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>
                  <a:buClr>
                    <a:srgbClr val="9B2D1F"/>
                  </a:buClr>
                </a:pPr>
                <a:r>
                  <a:rPr lang="nl-NL" sz="24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Independent: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Ethnicity</a:t>
                </a:r>
                <a:r>
                  <a:rPr lang="nl-NL" sz="21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Homework</a:t>
                </a:r>
                <a:r>
                  <a:rPr lang="nl-NL" sz="21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(8th </a:t>
                </a:r>
                <a:r>
                  <a:rPr lang="nl-NL" sz="21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grade</a:t>
                </a:r>
                <a:r>
                  <a:rPr lang="nl-NL" sz="21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Previous</a:t>
                </a:r>
                <a:r>
                  <a:rPr lang="nl-NL" sz="21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1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achievement</a:t>
                </a:r>
                <a:r>
                  <a:rPr lang="nl-NL" sz="21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(8th </a:t>
                </a:r>
                <a:r>
                  <a:rPr lang="nl-NL" sz="21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grade</a:t>
                </a:r>
                <a:r>
                  <a:rPr lang="nl-NL" sz="21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Socio-economic</a:t>
                </a:r>
                <a:r>
                  <a:rPr lang="nl-NL" sz="21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status</a:t>
                </a:r>
                <a:endParaRPr lang="en-US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Clr>
                    <a:srgbClr val="9B2D1F"/>
                  </a:buClr>
                  <a:buNone/>
                </a:pPr>
                <a:endParaRPr lang="en-US" sz="20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rgbClr val="9B2D1F"/>
                  </a:buClr>
                </a:pP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Regression estimates are now a vector of partial regression coefficients, need matrix algebra to compute: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𝜷</m:t>
                        </m:r>
                      </m:e>
                    </m:acc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p>
                            <m: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𝑻</m:t>
                            </m:r>
                          </m:sup>
                        </m:sSup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/>
                      </a:rPr>
                      <m:t>𝒚</m:t>
                    </m:r>
                  </m:oMath>
                </a14:m>
                <a:endParaRPr lang="nl-NL" sz="20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rgbClr val="9B2D1F"/>
                  </a:buClr>
                </a:pPr>
                <a:r>
                  <a:rPr lang="nl-NL" sz="20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Measure</a:t>
                </a:r>
                <a:r>
                  <a:rPr lang="nl-NL" sz="20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of fit: multiple </a:t>
                </a:r>
                <a:r>
                  <a:rPr lang="nl-NL" sz="20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correlation</a:t>
                </a:r>
                <a:r>
                  <a:rPr lang="nl-NL" sz="20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(R=.512), or </a:t>
                </a:r>
                <a:r>
                  <a:rPr lang="nl-NL" sz="20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variance</a:t>
                </a:r>
                <a:r>
                  <a:rPr lang="nl-NL" sz="20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0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explained</a:t>
                </a:r>
                <a:r>
                  <a:rPr lang="nl-NL" sz="20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nl-NL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</a:t>
                </a:r>
                <a:r>
                  <a:rPr lang="nl-NL" sz="20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nl-NL" sz="20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=.262)</a:t>
                </a:r>
              </a:p>
              <a:p>
                <a:pPr marL="320040" lvl="1" indent="-320040">
                  <a:spcBef>
                    <a:spcPts val="700"/>
                  </a:spcBef>
                  <a:buClr>
                    <a:srgbClr val="9B2D1F"/>
                  </a:buClr>
                  <a:buSzPct val="60000"/>
                  <a:buFont typeface="Wingdings"/>
                  <a:buChar char=""/>
                </a:pPr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Measure of (strength of) association: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or standardized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nl-NL" sz="20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𝑦</m:t>
                        </m:r>
                      </m:sub>
                      <m:sup>
                        <m:r>
                          <a:rPr lang="nl-NL" sz="20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000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en-US" sz="20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</a:t>
                </a:r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a partial regression coefficient)</a:t>
                </a:r>
              </a:p>
              <a:p>
                <a:pPr marL="0" indent="0">
                  <a:buClr>
                    <a:srgbClr val="9B2D1F"/>
                  </a:buClr>
                  <a:buNone/>
                </a:pPr>
                <a:endParaRPr lang="nl-NL" sz="20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1560" y="1556792"/>
                <a:ext cx="8153400" cy="5069160"/>
              </a:xfrm>
              <a:blipFill>
                <a:blip r:embed="rId3"/>
                <a:stretch>
                  <a:fillRect l="-75" r="-972" b="-156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441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1895" t="7501" r="11731" b="8829"/>
          <a:stretch>
            <a:fillRect/>
          </a:stretch>
        </p:blipFill>
        <p:spPr bwMode="auto">
          <a:xfrm>
            <a:off x="4014555" y="1556792"/>
            <a:ext cx="5021941" cy="30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Model: SEM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jdelijke aanduiding voor inhoud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</p:spPr>
            <p:txBody>
              <a:bodyPr>
                <a:normAutofit fontScale="85000" lnSpcReduction="20000"/>
              </a:bodyPr>
              <a:lstStyle/>
              <a:p>
                <a:pPr lvl="0">
                  <a:buClr>
                    <a:srgbClr val="9B2D1F"/>
                  </a:buClr>
                </a:pPr>
                <a:endParaRPr lang="nl-NL" sz="24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>
                  <a:buClr>
                    <a:srgbClr val="9B2D1F"/>
                  </a:buClr>
                </a:pPr>
                <a:r>
                  <a:rPr lang="nl-NL" sz="2400" i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Endogenous</a:t>
                </a:r>
                <a:r>
                  <a:rPr lang="nl-NL" sz="24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variables: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GPA in 10th </a:t>
                </a:r>
                <a:r>
                  <a:rPr lang="nl-NL" sz="21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grade</a:t>
                </a:r>
                <a:endParaRPr lang="nl-NL" sz="24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>
                  <a:buClr>
                    <a:srgbClr val="9B2D1F"/>
                  </a:buClr>
                </a:pPr>
                <a:r>
                  <a:rPr lang="nl-NL" sz="2400" i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Exogenous</a:t>
                </a:r>
                <a:r>
                  <a:rPr lang="nl-NL" sz="24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variables: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Ethnicity</a:t>
                </a:r>
                <a:r>
                  <a:rPr lang="nl-NL" sz="21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Homework</a:t>
                </a:r>
                <a:r>
                  <a:rPr lang="nl-NL" sz="21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(8th </a:t>
                </a:r>
                <a:r>
                  <a:rPr lang="nl-NL" sz="21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grade</a:t>
                </a:r>
                <a:r>
                  <a:rPr lang="nl-NL" sz="21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Previous</a:t>
                </a:r>
                <a:r>
                  <a:rPr lang="nl-NL" sz="21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1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achievement</a:t>
                </a:r>
                <a:r>
                  <a:rPr lang="nl-NL" sz="21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(8th </a:t>
                </a:r>
                <a:r>
                  <a:rPr lang="nl-NL" sz="21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grade</a:t>
                </a:r>
                <a:r>
                  <a:rPr lang="nl-NL" sz="21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Socio-economic</a:t>
                </a:r>
                <a:r>
                  <a:rPr lang="nl-NL" sz="21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status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en-US" sz="21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(disturbance/error/residual) of GPA in 10</a:t>
                </a:r>
                <a:r>
                  <a:rPr lang="en-US" sz="2100" baseline="300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</a:t>
                </a:r>
                <a:r>
                  <a:rPr lang="en-US" sz="21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grade</a:t>
                </a:r>
                <a:endParaRPr lang="nl-NL" sz="21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>
                  <a:buClr>
                    <a:srgbClr val="9B2D1F"/>
                  </a:buClr>
                </a:pPr>
                <a:endParaRPr lang="nl-NL" sz="21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rgbClr val="9B2D1F"/>
                  </a:buClr>
                </a:pPr>
                <a:r>
                  <a:rPr lang="en-US" sz="24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Regression estimates are still a vector of partial regression coefficients, need matrix algebra and optimization to compute</a:t>
                </a:r>
                <a:endParaRPr lang="nl-NL" sz="24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rgbClr val="9B2D1F"/>
                  </a:buClr>
                </a:pPr>
                <a:r>
                  <a:rPr lang="nl-NL" sz="24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Measure</a:t>
                </a:r>
                <a:r>
                  <a:rPr lang="nl-NL" sz="24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of (</a:t>
                </a:r>
                <a:r>
                  <a:rPr lang="nl-NL" sz="24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strength</a:t>
                </a:r>
                <a:r>
                  <a:rPr lang="nl-NL" sz="24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of) </a:t>
                </a:r>
                <a:r>
                  <a:rPr lang="nl-NL" sz="24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associations</a:t>
                </a:r>
                <a:r>
                  <a:rPr lang="nl-NL" sz="24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nl-NL" sz="24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Partial</a:t>
                </a:r>
                <a:r>
                  <a:rPr lang="nl-NL" sz="24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4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regression</a:t>
                </a:r>
                <a:r>
                  <a:rPr lang="nl-NL" sz="24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4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coefficients</a:t>
                </a:r>
                <a:endParaRPr lang="nl-NL" sz="24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rgbClr val="9B2D1F"/>
                  </a:buClr>
                </a:pPr>
                <a:r>
                  <a:rPr lang="nl-NL" sz="24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Overall model fit: How well are </a:t>
                </a:r>
                <a:r>
                  <a:rPr lang="nl-NL" sz="24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nl-NL" sz="24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4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observed</a:t>
                </a:r>
                <a:r>
                  <a:rPr lang="nl-NL" sz="24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variables’ (co)</a:t>
                </a:r>
                <a:r>
                  <a:rPr lang="nl-NL" sz="24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variances</a:t>
                </a:r>
                <a:r>
                  <a:rPr lang="nl-NL" sz="24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4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reproduced</a:t>
                </a:r>
                <a:r>
                  <a:rPr lang="nl-NL" sz="24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4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by</a:t>
                </a:r>
                <a:r>
                  <a:rPr lang="nl-NL" sz="24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4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nl-NL" sz="24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model? 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Quantified</a:t>
                </a:r>
                <a:r>
                  <a:rPr lang="nl-NL" sz="21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1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by</a:t>
                </a:r>
                <a:r>
                  <a:rPr lang="nl-NL" sz="21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21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lang="en-US" sz="21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nl-NL" sz="21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value</a:t>
                </a:r>
                <a:r>
                  <a:rPr lang="nl-NL" sz="21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1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  <a:r>
                  <a:rPr lang="nl-NL" sz="21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model fit indices</a:t>
                </a:r>
              </a:p>
            </p:txBody>
          </p:sp>
        </mc:Choice>
        <mc:Fallback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985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 descr="C:\Users\User\Downloads\Beaujean\full keith model.jpeg"/>
          <p:cNvPicPr>
            <a:picLocks noChangeAspect="1" noChangeArrowheads="1"/>
          </p:cNvPicPr>
          <p:nvPr/>
        </p:nvPicPr>
        <p:blipFill>
          <a:blip r:embed="rId3" cstate="print"/>
          <a:srcRect l="9879" t="6233" r="10371" b="3581"/>
          <a:stretch>
            <a:fillRect/>
          </a:stretch>
        </p:blipFill>
        <p:spPr bwMode="auto">
          <a:xfrm>
            <a:off x="4419171" y="1556792"/>
            <a:ext cx="4689333" cy="3598916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Model: SEM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jdelijke aanduiding voor inhoud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</p:spPr>
            <p:txBody>
              <a:bodyPr>
                <a:normAutofit fontScale="92500" lnSpcReduction="20000"/>
              </a:bodyPr>
              <a:lstStyle/>
              <a:p>
                <a:pPr lvl="0">
                  <a:buClr>
                    <a:srgbClr val="9B2D1F"/>
                  </a:buClr>
                </a:pPr>
                <a:endParaRPr lang="nl-NL" sz="22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>
                  <a:buClr>
                    <a:srgbClr val="9B2D1F"/>
                  </a:buClr>
                </a:pPr>
                <a:r>
                  <a:rPr lang="nl-NL" sz="2200" i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Endogenous</a:t>
                </a:r>
                <a:r>
                  <a:rPr lang="nl-NL" sz="22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variables: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Homework</a:t>
                </a:r>
                <a:r>
                  <a:rPr lang="nl-NL" sz="19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(8th </a:t>
                </a:r>
                <a:r>
                  <a:rPr lang="nl-NL" sz="19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grade</a:t>
                </a:r>
                <a:r>
                  <a:rPr lang="nl-NL" sz="19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Previous</a:t>
                </a:r>
                <a:r>
                  <a:rPr lang="nl-NL" sz="19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19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achievement</a:t>
                </a:r>
                <a:r>
                  <a:rPr lang="nl-NL" sz="19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(8th </a:t>
                </a:r>
                <a:r>
                  <a:rPr lang="nl-NL" sz="19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grade</a:t>
                </a:r>
                <a:r>
                  <a:rPr lang="nl-NL" sz="19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	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GPA in 10th </a:t>
                </a:r>
                <a:r>
                  <a:rPr lang="nl-NL" sz="19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grade</a:t>
                </a:r>
                <a:endParaRPr lang="nl-NL" sz="19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>
                  <a:buClr>
                    <a:srgbClr val="9B2D1F"/>
                  </a:buClr>
                </a:pPr>
                <a:r>
                  <a:rPr lang="nl-NL" sz="2200" i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Exogenous</a:t>
                </a:r>
                <a:r>
                  <a:rPr lang="nl-NL" sz="22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variables: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Ethnicity</a:t>
                </a:r>
                <a:r>
                  <a:rPr lang="nl-NL" sz="19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Socio-economic</a:t>
                </a:r>
                <a:r>
                  <a:rPr lang="nl-NL" sz="19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status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en-US" sz="19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(disturbances/errors/residuals of </a:t>
                </a:r>
              </a:p>
              <a:p>
                <a:pPr lvl="2">
                  <a:buClr>
                    <a:srgbClr val="9B2D1F"/>
                  </a:buClr>
                </a:pPr>
                <a:r>
                  <a:rPr lang="nl-NL" sz="17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Homework</a:t>
                </a:r>
                <a:r>
                  <a:rPr lang="nl-NL" sz="17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(8th </a:t>
                </a:r>
                <a:r>
                  <a:rPr lang="nl-NL" sz="17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grade</a:t>
                </a:r>
                <a:r>
                  <a:rPr lang="nl-NL" sz="17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lvl="2">
                  <a:buClr>
                    <a:srgbClr val="9B2D1F"/>
                  </a:buClr>
                </a:pPr>
                <a:r>
                  <a:rPr lang="nl-NL" sz="17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Previous</a:t>
                </a:r>
                <a:r>
                  <a:rPr lang="nl-NL" sz="17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17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achievement</a:t>
                </a:r>
                <a:r>
                  <a:rPr lang="nl-NL" sz="17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(8th </a:t>
                </a:r>
                <a:r>
                  <a:rPr lang="nl-NL" sz="17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grade</a:t>
                </a:r>
                <a:r>
                  <a:rPr lang="nl-NL" sz="17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US" sz="17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>
                  <a:buClr>
                    <a:srgbClr val="9B2D1F"/>
                  </a:buClr>
                </a:pPr>
                <a:r>
                  <a:rPr lang="en-US" sz="17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GPA in 10</a:t>
                </a:r>
                <a:r>
                  <a:rPr lang="en-US" sz="1700" baseline="300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</a:t>
                </a:r>
                <a:r>
                  <a:rPr lang="en-US" sz="17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grade</a:t>
                </a:r>
                <a:endParaRPr lang="nl-NL" sz="24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rgbClr val="9B2D1F"/>
                  </a:buClr>
                </a:pPr>
                <a:r>
                  <a:rPr lang="nl-NL" sz="22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Measure of (</a:t>
                </a:r>
                <a:r>
                  <a:rPr lang="nl-NL" sz="22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strength</a:t>
                </a:r>
                <a:r>
                  <a:rPr lang="nl-NL" sz="22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of) </a:t>
                </a:r>
                <a:r>
                  <a:rPr lang="nl-NL" sz="22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associations</a:t>
                </a:r>
                <a:r>
                  <a:rPr lang="nl-NL" sz="22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nl-NL" sz="22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partial</a:t>
                </a:r>
                <a:r>
                  <a:rPr lang="nl-NL" sz="22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2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regression</a:t>
                </a:r>
                <a:r>
                  <a:rPr lang="nl-NL" sz="22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2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coefficients</a:t>
                </a:r>
                <a:endParaRPr lang="nl-NL" sz="22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rgbClr val="9B2D1F"/>
                  </a:buClr>
                </a:pPr>
                <a:r>
                  <a:rPr lang="nl-NL" sz="22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Overall model fit: How well are </a:t>
                </a:r>
                <a:r>
                  <a:rPr lang="nl-NL" sz="22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nl-NL" sz="22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2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observed</a:t>
                </a:r>
                <a:r>
                  <a:rPr lang="nl-NL" sz="22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variables’ (co)</a:t>
                </a:r>
                <a:r>
                  <a:rPr lang="nl-NL" sz="22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variances</a:t>
                </a:r>
                <a:r>
                  <a:rPr lang="nl-NL" sz="22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2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reproduced</a:t>
                </a:r>
                <a:r>
                  <a:rPr lang="nl-NL" sz="22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2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by</a:t>
                </a:r>
                <a:r>
                  <a:rPr lang="nl-NL" sz="22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2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nl-NL" sz="22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model? 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Quantified</a:t>
                </a:r>
                <a:r>
                  <a:rPr lang="nl-NL" sz="19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19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by</a:t>
                </a:r>
                <a:r>
                  <a:rPr lang="nl-NL" sz="19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1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lang="en-US" sz="1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nl-NL" sz="19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value</a:t>
                </a:r>
                <a:r>
                  <a:rPr lang="nl-NL" sz="19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19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  <a:r>
                  <a:rPr lang="nl-NL" sz="19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model fit indices</a:t>
                </a:r>
              </a:p>
            </p:txBody>
          </p:sp>
        </mc:Choice>
        <mc:Fallback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595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 descr="C:\Users\User\Downloads\Beaujean\full keith model.jpeg"/>
          <p:cNvPicPr>
            <a:picLocks noChangeAspect="1" noChangeArrowheads="1"/>
          </p:cNvPicPr>
          <p:nvPr/>
        </p:nvPicPr>
        <p:blipFill>
          <a:blip r:embed="rId3" cstate="print"/>
          <a:srcRect l="9879" t="6233" r="10371" b="3581"/>
          <a:stretch>
            <a:fillRect/>
          </a:stretch>
        </p:blipFill>
        <p:spPr bwMode="auto">
          <a:xfrm>
            <a:off x="4419171" y="1556792"/>
            <a:ext cx="4689333" cy="3598916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Model: SEM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jdelijke aanduiding voor inhoud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</p:spPr>
            <p:txBody>
              <a:bodyPr>
                <a:normAutofit fontScale="92500" lnSpcReduction="20000"/>
              </a:bodyPr>
              <a:lstStyle/>
              <a:p>
                <a:pPr lvl="0">
                  <a:buClr>
                    <a:srgbClr val="9B2D1F"/>
                  </a:buClr>
                </a:pPr>
                <a:endParaRPr lang="nl-NL" sz="22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>
                  <a:buClr>
                    <a:srgbClr val="9B2D1F"/>
                  </a:buClr>
                </a:pPr>
                <a:r>
                  <a:rPr lang="nl-NL" sz="2200" b="1" i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Endogenous</a:t>
                </a:r>
                <a:r>
                  <a:rPr lang="nl-NL" sz="22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variables: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Homework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(8th </a:t>
                </a: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grade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Previous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achievement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(8th </a:t>
                </a: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grade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	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GPA in 10th </a:t>
                </a: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grade</a:t>
                </a:r>
                <a:endParaRPr lang="nl-NL" sz="1900" dirty="0">
                  <a:solidFill>
                    <a:schemeClr val="bg1">
                      <a:lumMod val="7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>
                  <a:buClr>
                    <a:srgbClr val="9B2D1F"/>
                  </a:buClr>
                </a:pPr>
                <a:r>
                  <a:rPr lang="nl-NL" sz="2200" b="1" i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Exogenous</a:t>
                </a:r>
                <a:r>
                  <a:rPr lang="nl-NL" sz="22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variables: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Ethnicity 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Socio-economic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status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en-US" sz="19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(disturbances/errors/residuals of </a:t>
                </a:r>
              </a:p>
              <a:p>
                <a:pPr lvl="2">
                  <a:buClr>
                    <a:srgbClr val="9B2D1F"/>
                  </a:buClr>
                </a:pPr>
                <a:r>
                  <a:rPr lang="nl-NL" sz="1700" dirty="0" err="1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Homework</a:t>
                </a:r>
                <a:r>
                  <a:rPr lang="nl-NL" sz="17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(8th </a:t>
                </a:r>
                <a:r>
                  <a:rPr lang="nl-NL" sz="1700" dirty="0" err="1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grade</a:t>
                </a:r>
                <a:r>
                  <a:rPr lang="nl-NL" sz="17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lvl="2">
                  <a:buClr>
                    <a:srgbClr val="9B2D1F"/>
                  </a:buClr>
                </a:pPr>
                <a:r>
                  <a:rPr lang="nl-NL" sz="1700" dirty="0" err="1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Previous</a:t>
                </a:r>
                <a:r>
                  <a:rPr lang="nl-NL" sz="17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1700" dirty="0" err="1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achievement</a:t>
                </a:r>
                <a:r>
                  <a:rPr lang="nl-NL" sz="17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(8th </a:t>
                </a:r>
                <a:r>
                  <a:rPr lang="nl-NL" sz="1700" dirty="0" err="1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grade</a:t>
                </a:r>
                <a:r>
                  <a:rPr lang="nl-NL" sz="17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US" sz="1700" dirty="0">
                  <a:solidFill>
                    <a:schemeClr val="bg1">
                      <a:lumMod val="7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>
                  <a:buClr>
                    <a:srgbClr val="9B2D1F"/>
                  </a:buClr>
                </a:pPr>
                <a:r>
                  <a:rPr lang="en-US" sz="17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GPA in 10</a:t>
                </a:r>
                <a:r>
                  <a:rPr lang="en-US" sz="1700" baseline="300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</a:t>
                </a:r>
                <a:r>
                  <a:rPr lang="en-US" sz="17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grade</a:t>
                </a:r>
                <a:endParaRPr lang="nl-NL" sz="2400" dirty="0">
                  <a:solidFill>
                    <a:schemeClr val="bg1">
                      <a:lumMod val="7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rgbClr val="9B2D1F"/>
                  </a:buClr>
                </a:pP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Measure of (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strength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of) 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associations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partial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regression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coefficients</a:t>
                </a:r>
                <a:endParaRPr lang="nl-NL" sz="2200" dirty="0">
                  <a:solidFill>
                    <a:schemeClr val="bg1">
                      <a:lumMod val="7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rgbClr val="9B2D1F"/>
                  </a:buClr>
                </a:pP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Overall model fit: How well are 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observed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variables’ (co)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variances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reproduced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by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model? 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Quantified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by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19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lang="en-US" sz="19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value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model fit indices</a:t>
                </a:r>
              </a:p>
            </p:txBody>
          </p:sp>
        </mc:Choice>
        <mc:Fallback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899592" y="1916832"/>
            <a:ext cx="2592288" cy="36004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tangle 5"/>
          <p:cNvSpPr/>
          <p:nvPr/>
        </p:nvSpPr>
        <p:spPr>
          <a:xfrm>
            <a:off x="3343106" y="908720"/>
            <a:ext cx="2309014" cy="11161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Explained by the model.</a:t>
            </a:r>
          </a:p>
          <a:p>
            <a:pPr algn="ctr"/>
            <a:r>
              <a:rPr lang="en-US" dirty="0"/>
              <a:t>Have unidirectional incoming arrows.</a:t>
            </a:r>
            <a:endParaRPr lang="nl-NL" dirty="0"/>
          </a:p>
        </p:txBody>
      </p:sp>
      <p:sp>
        <p:nvSpPr>
          <p:cNvPr id="9" name="Rectangle 8"/>
          <p:cNvSpPr/>
          <p:nvPr/>
        </p:nvSpPr>
        <p:spPr>
          <a:xfrm>
            <a:off x="899592" y="3140968"/>
            <a:ext cx="2592288" cy="36004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3131840" y="3429000"/>
            <a:ext cx="2520280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explained by the model.</a:t>
            </a:r>
          </a:p>
          <a:p>
            <a:pPr algn="ctr"/>
            <a:r>
              <a:rPr lang="en-US" dirty="0"/>
              <a:t>Have no unidirectional incoming arrow(s).</a:t>
            </a:r>
            <a:endParaRPr lang="nl-NL" dirty="0"/>
          </a:p>
        </p:txBody>
      </p:sp>
      <p:sp>
        <p:nvSpPr>
          <p:cNvPr id="11" name="Rectangle 10"/>
          <p:cNvSpPr/>
          <p:nvPr/>
        </p:nvSpPr>
        <p:spPr>
          <a:xfrm>
            <a:off x="5364088" y="4232378"/>
            <a:ext cx="2592288" cy="92333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0" lvl="1"/>
            <a:r>
              <a:rPr lang="en-US" dirty="0"/>
              <a:t>From Greek </a:t>
            </a:r>
            <a:r>
              <a:rPr lang="en-US" i="1" dirty="0" err="1"/>
              <a:t>exo</a:t>
            </a:r>
            <a:r>
              <a:rPr lang="en-US" dirty="0"/>
              <a:t>, meaning ‘outside’, and </a:t>
            </a:r>
            <a:r>
              <a:rPr lang="en-US" i="1" dirty="0" err="1"/>
              <a:t>gignomai</a:t>
            </a:r>
            <a:r>
              <a:rPr lang="en-US" dirty="0"/>
              <a:t>, meaning ‘to produce’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38774" y="502593"/>
            <a:ext cx="2667550" cy="81225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Greek</a:t>
            </a:r>
            <a:r>
              <a:rPr lang="nl-NL" dirty="0"/>
              <a:t> </a:t>
            </a:r>
            <a:r>
              <a:rPr lang="nl-NL" i="1" dirty="0" err="1"/>
              <a:t>endo</a:t>
            </a:r>
            <a:r>
              <a:rPr lang="nl-NL" dirty="0"/>
              <a:t>, </a:t>
            </a:r>
            <a:r>
              <a:rPr lang="nl-NL" dirty="0" err="1"/>
              <a:t>meaning</a:t>
            </a:r>
            <a:r>
              <a:rPr lang="nl-NL" dirty="0"/>
              <a:t> ‘</a:t>
            </a:r>
            <a:r>
              <a:rPr lang="nl-NL" dirty="0" err="1"/>
              <a:t>inside</a:t>
            </a:r>
            <a:r>
              <a:rPr lang="nl-NL" dirty="0"/>
              <a:t>’,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i="1" dirty="0" err="1"/>
              <a:t>gignomai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510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9" grpId="0" animBg="1"/>
      <p:bldP spid="8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lavaan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fit a SEM in R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lavaan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things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80110" lvl="1" indent="-514350">
              <a:buFont typeface="+mj-lt"/>
              <a:buAutoNum type="arabicPeriod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2"/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Raw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often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external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file (e.g., .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sav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.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xls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 (most common case in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practice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2"/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Covariance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correlation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matrix,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external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file, or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manually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(most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often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case in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book’s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exercises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880110" lvl="1" indent="-514350">
              <a:buFont typeface="+mj-lt"/>
              <a:buAutoNum type="arabicPeriod"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specification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2"/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long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character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string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specifies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whether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population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parameters are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(e.g.,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constant like 1 or 0)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restricted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(e.g.,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equal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another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parameter) or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should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freely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estimated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lavaan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 syntax</a:t>
            </a:r>
          </a:p>
          <a:p>
            <a:pPr lvl="2"/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477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Lavaan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syntax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20750" t="17344" r="19760" b="11782"/>
          <a:stretch>
            <a:fillRect/>
          </a:stretch>
        </p:blipFill>
        <p:spPr bwMode="auto">
          <a:xfrm>
            <a:off x="648072" y="1576960"/>
            <a:ext cx="7884368" cy="528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0566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C:\Users\User\Downloads\Beaujean\full keith model.jpeg"/>
          <p:cNvPicPr>
            <a:picLocks noChangeAspect="1" noChangeArrowheads="1"/>
          </p:cNvPicPr>
          <p:nvPr/>
        </p:nvPicPr>
        <p:blipFill>
          <a:blip r:embed="rId3" cstate="print"/>
          <a:srcRect l="9879" t="6233" r="10371" b="3581"/>
          <a:stretch>
            <a:fillRect/>
          </a:stretch>
        </p:blipFill>
        <p:spPr bwMode="auto">
          <a:xfrm>
            <a:off x="4908182" y="3717032"/>
            <a:ext cx="4128314" cy="316835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81843" y="3009146"/>
            <a:ext cx="7920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Q: How do we </a:t>
            </a:r>
            <a:r>
              <a:rPr lang="nl-NL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specify</a:t>
            </a:r>
            <a:r>
              <a:rPr lang="nl-NL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these </a:t>
            </a:r>
            <a:r>
              <a:rPr lang="nl-NL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models</a:t>
            </a:r>
            <a:r>
              <a:rPr lang="nl-NL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nl-NL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lavaan</a:t>
            </a:r>
            <a:r>
              <a:rPr lang="nl-NL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syntax?</a:t>
            </a:r>
          </a:p>
        </p:txBody>
      </p:sp>
      <p:sp>
        <p:nvSpPr>
          <p:cNvPr id="11" name="Rechthoek 3"/>
          <p:cNvSpPr/>
          <p:nvPr/>
        </p:nvSpPr>
        <p:spPr>
          <a:xfrm>
            <a:off x="5364088" y="404664"/>
            <a:ext cx="72008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SES</a:t>
            </a:r>
          </a:p>
        </p:txBody>
      </p:sp>
      <p:sp>
        <p:nvSpPr>
          <p:cNvPr id="12" name="Rechthoek 4"/>
          <p:cNvSpPr/>
          <p:nvPr/>
        </p:nvSpPr>
        <p:spPr>
          <a:xfrm>
            <a:off x="6300192" y="404664"/>
            <a:ext cx="12157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Prev</a:t>
            </a:r>
            <a:r>
              <a:rPr lang="nl-NL" dirty="0">
                <a:solidFill>
                  <a:schemeClr val="tx1"/>
                </a:solidFill>
              </a:rPr>
              <a:t>_ach</a:t>
            </a:r>
          </a:p>
        </p:txBody>
      </p:sp>
      <p:sp>
        <p:nvSpPr>
          <p:cNvPr id="13" name="Rechthoek 5"/>
          <p:cNvSpPr/>
          <p:nvPr/>
        </p:nvSpPr>
        <p:spPr>
          <a:xfrm>
            <a:off x="1331640" y="393903"/>
            <a:ext cx="10633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grade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4" name="Rechthoek 6"/>
          <p:cNvSpPr/>
          <p:nvPr/>
        </p:nvSpPr>
        <p:spPr>
          <a:xfrm>
            <a:off x="3995936" y="404664"/>
            <a:ext cx="119898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homework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5" name="Rechthoek 7"/>
          <p:cNvSpPr/>
          <p:nvPr/>
        </p:nvSpPr>
        <p:spPr>
          <a:xfrm>
            <a:off x="2627784" y="404664"/>
            <a:ext cx="119898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ethnicity</a:t>
            </a: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 l="11895" t="7501" r="11731" b="8829"/>
          <a:stretch>
            <a:fillRect/>
          </a:stretch>
        </p:blipFill>
        <p:spPr bwMode="auto">
          <a:xfrm>
            <a:off x="251520" y="4044357"/>
            <a:ext cx="4520076" cy="2769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5" cstate="print"/>
          <a:srcRect l="20750" t="17344" r="19760" b="65399"/>
          <a:stretch/>
        </p:blipFill>
        <p:spPr bwMode="auto">
          <a:xfrm>
            <a:off x="611560" y="1576960"/>
            <a:ext cx="7884368" cy="1285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260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  <p:bldP spid="12" grpId="0" animBg="1"/>
      <p:bldP spid="13" grpId="0" animBg="1"/>
      <p:bldP spid="14" grpId="0" animBg="1"/>
      <p:bldP spid="15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Computation time!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 2.4.1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PDF from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Exercise 2.1: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Exercises_week_1.pdf from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(adapted version of the exercises in the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Beaujean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book)</a:t>
            </a:r>
          </a:p>
        </p:txBody>
      </p:sp>
      <p:pic>
        <p:nvPicPr>
          <p:cNvPr id="10242" name="Picture 2" descr="Gerelateerde afbeel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844824"/>
            <a:ext cx="3590925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751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Structural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Equation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Modeling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Fitted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 is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explain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associations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variables</a:t>
            </a:r>
          </a:p>
          <a:p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I.e.,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explain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sample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covariances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variables:</a:t>
            </a:r>
          </a:p>
          <a:p>
            <a:pPr lvl="1"/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means, and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skewness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kurtosis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also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involved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SEM (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discussed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later in course)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340704"/>
              </p:ext>
            </p:extLst>
          </p:nvPr>
        </p:nvGraphicFramePr>
        <p:xfrm>
          <a:off x="1042988" y="3452540"/>
          <a:ext cx="4294187" cy="134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ergelijking" r:id="rId2" imgW="2184120" imgH="685800" progId="Equation.3">
                  <p:embed/>
                </p:oleObj>
              </mc:Choice>
              <mc:Fallback>
                <p:oleObj name="Vergelijking" r:id="rId2" imgW="218412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452540"/>
                        <a:ext cx="4294187" cy="1344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871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Structural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Equation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Modeling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6916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With SEM, we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obtain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fitted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model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minimizes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the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difference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between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lvl="1"/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sample matrix of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observed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covariances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𝐒</m:t>
                    </m:r>
                  </m:oMath>
                </a14:m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lvl="1"/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population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matrix of model-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implied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covariances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nl-NL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/>
                          </a:rPr>
                          <m:t>𝚺</m:t>
                        </m:r>
                      </m:e>
                    </m:acc>
                  </m:oMath>
                </a14:m>
                <a:endParaRPr lang="nl-NL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/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addition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we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try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to keep the model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parsimoneous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through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applying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restrictions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(i.e.,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specifying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model)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so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not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all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possible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paths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are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estimated</a:t>
                </a:r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These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covariance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matrices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contain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all (co)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variances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of the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observed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variables in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model.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Note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lvl="1"/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Covariance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matrices are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always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symmetric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because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cov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x,y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)=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cov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y,x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lvl="1"/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Covariance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matrices have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variance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of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observed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variables on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diagonal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 I.e.,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cov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x,x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 = var(x)</a:t>
                </a:r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69160"/>
              </a:xfrm>
              <a:blipFill>
                <a:blip r:embed="rId2"/>
                <a:stretch>
                  <a:fillRect l="-374" t="-1925" r="-194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557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Course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prerequisites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Knowledge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statistics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Statistical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testing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(e.g.,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chi-square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Regression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GLMs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cov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Knowledge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psychometrics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Validity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PCA, EFA, CFA</a:t>
            </a:r>
          </a:p>
          <a:p>
            <a:pPr lvl="1"/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Reliability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IRT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Programming in R</a:t>
            </a:r>
          </a:p>
          <a:p>
            <a:pPr lvl="1"/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640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Model-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implied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(co)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variances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nl-NL" sz="2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Variables in the model:</a:t>
                </a:r>
              </a:p>
              <a:p>
                <a:endParaRPr lang="nl-NL" sz="2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nl-NL" sz="2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nl-NL" sz="26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Observed</a:t>
                </a:r>
                <a:r>
                  <a:rPr lang="nl-NL" sz="2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6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covariance</a:t>
                </a:r>
                <a:r>
                  <a:rPr lang="nl-NL" sz="2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matrix </a:t>
                </a:r>
                <a:r>
                  <a:rPr lang="nl-NL" sz="26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lang="nl-NL" sz="2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endParaRPr lang="nl-NL" sz="2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nl-NL" sz="2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nl-NL" sz="2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nl-NL" sz="26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Once</a:t>
                </a:r>
                <a:r>
                  <a:rPr lang="nl-NL" sz="2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the model is </a:t>
                </a:r>
                <a:r>
                  <a:rPr lang="nl-NL" sz="26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estimated</a:t>
                </a:r>
                <a:r>
                  <a:rPr lang="nl-NL" sz="2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the model-</a:t>
                </a:r>
                <a:r>
                  <a:rPr lang="nl-NL" sz="26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implied</a:t>
                </a:r>
                <a:r>
                  <a:rPr lang="nl-NL" sz="2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6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covariance</a:t>
                </a:r>
                <a:r>
                  <a:rPr lang="nl-NL" sz="2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matrix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nl-NL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Σ</m:t>
                        </m:r>
                      </m:e>
                    </m:acc>
                  </m:oMath>
                </a14:m>
                <a:r>
                  <a:rPr lang="nl-NL" sz="2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can </a:t>
                </a:r>
                <a:r>
                  <a:rPr lang="nl-NL" sz="26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nl-NL" sz="2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6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calculated</a:t>
                </a:r>
                <a:r>
                  <a:rPr lang="nl-NL" sz="2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6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using</a:t>
                </a:r>
                <a:r>
                  <a:rPr lang="nl-NL" sz="2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6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path</a:t>
                </a:r>
                <a:r>
                  <a:rPr lang="nl-NL" sz="2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analysis, or </a:t>
                </a:r>
                <a:r>
                  <a:rPr lang="nl-NL" sz="26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equivalently</a:t>
                </a:r>
                <a:r>
                  <a:rPr lang="nl-NL" sz="2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matrix algebra</a:t>
                </a:r>
              </a:p>
              <a:p>
                <a:endParaRPr lang="nl-NL" sz="2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299" t="-1221" b="-854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hthoek 15"/>
          <p:cNvSpPr/>
          <p:nvPr/>
        </p:nvSpPr>
        <p:spPr>
          <a:xfrm>
            <a:off x="5292080" y="2204864"/>
            <a:ext cx="72008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SES</a:t>
            </a:r>
          </a:p>
        </p:txBody>
      </p:sp>
      <p:sp>
        <p:nvSpPr>
          <p:cNvPr id="17" name="Rechthoek 16"/>
          <p:cNvSpPr/>
          <p:nvPr/>
        </p:nvSpPr>
        <p:spPr>
          <a:xfrm>
            <a:off x="6228184" y="2204864"/>
            <a:ext cx="12157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Prev</a:t>
            </a:r>
            <a:r>
              <a:rPr lang="nl-NL" dirty="0">
                <a:solidFill>
                  <a:schemeClr val="tx1"/>
                </a:solidFill>
              </a:rPr>
              <a:t>_ach</a:t>
            </a:r>
          </a:p>
        </p:txBody>
      </p:sp>
      <p:sp>
        <p:nvSpPr>
          <p:cNvPr id="18" name="Rechthoek 17"/>
          <p:cNvSpPr/>
          <p:nvPr/>
        </p:nvSpPr>
        <p:spPr>
          <a:xfrm>
            <a:off x="1331640" y="2204864"/>
            <a:ext cx="10633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grade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9" name="Rechthoek 18"/>
          <p:cNvSpPr/>
          <p:nvPr/>
        </p:nvSpPr>
        <p:spPr>
          <a:xfrm>
            <a:off x="3923928" y="2204864"/>
            <a:ext cx="119898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homework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0" name="Rechthoek 19"/>
          <p:cNvSpPr/>
          <p:nvPr/>
        </p:nvSpPr>
        <p:spPr>
          <a:xfrm>
            <a:off x="2555776" y="2204864"/>
            <a:ext cx="119898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ethnicity</a:t>
            </a: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" t="82790" r="80413" b="8504"/>
          <a:stretch/>
        </p:blipFill>
        <p:spPr bwMode="auto">
          <a:xfrm>
            <a:off x="1090464" y="3573016"/>
            <a:ext cx="5328592" cy="137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977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Model-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implied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(co)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variances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 analysis: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Model-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implied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covariance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variables X and Y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all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leading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X to Y</a:t>
            </a:r>
          </a:p>
          <a:p>
            <a:pPr lvl="1"/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Multiply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all parameter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along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X to Y,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2"/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loops: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go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variable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more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once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switch forward/backward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once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within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go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double-headed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arrow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once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within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Summing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obtained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Variances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variables are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exogenous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variables, model-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implied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variances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equal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sample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variances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endogenous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variables,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variances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like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covariances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rules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above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175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Model-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implied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(co)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variances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ijdelijke aanduiding voor inhoud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kumimoji="0" lang="nl-NL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Model:				</a:t>
            </a:r>
            <a:r>
              <a:rPr kumimoji="0" lang="nl-NL" sz="29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0" lang="nl-NL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Parameter </a:t>
            </a:r>
            <a:r>
              <a:rPr kumimoji="0" lang="nl-NL" sz="2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estimates</a:t>
            </a:r>
            <a:r>
              <a:rPr kumimoji="0" lang="nl-NL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endParaRPr kumimoji="0" lang="nl-NL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 cstate="print"/>
          <a:srcRect l="2415" t="64061" r="79779" b="7888"/>
          <a:stretch>
            <a:fillRect/>
          </a:stretch>
        </p:blipFill>
        <p:spPr bwMode="auto">
          <a:xfrm>
            <a:off x="5537248" y="2708920"/>
            <a:ext cx="3228800" cy="285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" descr="C:\Users\User\Downloads\Beaujean\full keith model.jpeg"/>
          <p:cNvPicPr>
            <a:picLocks noChangeAspect="1" noChangeArrowheads="1"/>
          </p:cNvPicPr>
          <p:nvPr/>
        </p:nvPicPr>
        <p:blipFill>
          <a:blip r:embed="rId3" cstate="print"/>
          <a:srcRect l="9879" t="6233" r="10371" b="3581"/>
          <a:stretch>
            <a:fillRect/>
          </a:stretch>
        </p:blipFill>
        <p:spPr bwMode="auto">
          <a:xfrm>
            <a:off x="251520" y="2466502"/>
            <a:ext cx="4913308" cy="377081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4106827" y="6037257"/>
            <a:ext cx="50203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Q: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model-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implied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cov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(SES,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grade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348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Model-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implied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(co)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variances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1" descr="C:\Users\User\Downloads\Beaujean\full keith model.jpeg"/>
          <p:cNvPicPr>
            <a:picLocks noChangeAspect="1" noChangeArrowheads="1"/>
          </p:cNvPicPr>
          <p:nvPr/>
        </p:nvPicPr>
        <p:blipFill>
          <a:blip r:embed="rId2" cstate="print"/>
          <a:srcRect l="9879" t="6233" r="10371" b="3581"/>
          <a:stretch>
            <a:fillRect/>
          </a:stretch>
        </p:blipFill>
        <p:spPr bwMode="auto">
          <a:xfrm>
            <a:off x="3950254" y="1772815"/>
            <a:ext cx="4942226" cy="3793003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23528" y="4509120"/>
            <a:ext cx="6912768" cy="2113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model-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implied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cov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(SES,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)=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var(SES) * b(SES,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homework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* b(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homework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+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var(SES) * b(SES,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prev_ach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* b(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prev_ach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+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cov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(SES,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ethnicity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* b(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ethnicity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homework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* b(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homework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+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cov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(SES,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ethnicity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* b(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ethnicity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prev_ach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* b(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prev_ach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57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Model-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implied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(co)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variances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ijdelijke aanduiding voor inhoud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model-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implied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cov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SES,grade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)=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var(SES) * b(SES,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homework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* b(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homework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grade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+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var(SES) * b(SES,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prev_ach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* b(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prev_ach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grade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+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cov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(SES,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ethnicity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* b(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ethnicity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homework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* b(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homework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grade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+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cov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(SES,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ethnicity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* b(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ethnicity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prev_ach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* b(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prev_ach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grade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=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.690 * .254 * .281 +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.690 * 4.496 * .074 +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.106 * .007 * .281 +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.106 * 4.147 * .074 = 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0.3115514</a:t>
            </a: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 cstate="print"/>
          <a:srcRect l="2415" t="64061" r="79779" b="7888"/>
          <a:stretch>
            <a:fillRect/>
          </a:stretch>
        </p:blipFill>
        <p:spPr bwMode="auto">
          <a:xfrm>
            <a:off x="5872299" y="3838065"/>
            <a:ext cx="2887942" cy="2557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kstvak 4"/>
          <p:cNvSpPr txBox="1"/>
          <p:nvPr/>
        </p:nvSpPr>
        <p:spPr>
          <a:xfrm>
            <a:off x="4398106" y="249704"/>
            <a:ext cx="4494373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Beaujean’s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examples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section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2.1.3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seem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more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because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he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standardized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solution.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all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variances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exogenous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variables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equal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 and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omitted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simplifies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calculations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lot.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76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Model-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implied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(co)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variances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SEM is a system of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equations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represent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matrices</a:t>
            </a:r>
          </a:p>
          <a:p>
            <a:pPr lvl="1"/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Although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non-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SEM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also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exists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but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outside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scope of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course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path tracing rules represent matrix algebra but more tedious/confusing/error prone</a:t>
            </a:r>
          </a:p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Beaujean’s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book hardly involves formulas, and no matrix notation. To get a good understanding of SEM, you need to know about underlying matrices and vectors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921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Model-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implied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(co)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variances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257800"/>
              </a:xfrm>
            </p:spPr>
            <p:txBody>
              <a:bodyPr>
                <a:normAutofit/>
              </a:bodyPr>
              <a:lstStyle/>
              <a:p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lavaan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(co)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variance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stucture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of a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fitted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model is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given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by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four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parameter matrices</a:t>
                </a:r>
              </a:p>
              <a:p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Matrix algebra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gives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model-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implied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covariance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/>
                            </a:rPr>
                            <m:t>𝚺</m:t>
                          </m:r>
                        </m:e>
                      </m:acc>
                      <m:r>
                        <a:rPr lang="en-US" b="1" i="0" smtClean="0">
                          <a:latin typeface="Cambria Math"/>
                        </a:rPr>
                        <m:t>=</m:t>
                      </m:r>
                      <m:r>
                        <a:rPr lang="en-US" b="1" i="0" smtClean="0">
                          <a:latin typeface="Cambria Math"/>
                        </a:rPr>
                        <m:t>𝚲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>
                              <a:latin typeface="Cambria Math"/>
                            </a:rPr>
                            <m:t>(</m:t>
                          </m:r>
                          <m:r>
                            <a:rPr lang="en-US" b="1" i="0">
                              <a:latin typeface="Cambria Math"/>
                            </a:rPr>
                            <m:t>𝐈</m:t>
                          </m:r>
                          <m:r>
                            <a:rPr lang="en-US" b="1" i="0">
                              <a:latin typeface="Cambria Math"/>
                            </a:rPr>
                            <m:t>−</m:t>
                          </m:r>
                          <m:r>
                            <a:rPr lang="en-US" b="1" i="0">
                              <a:latin typeface="Cambria Math"/>
                            </a:rPr>
                            <m:t>𝛃</m:t>
                          </m:r>
                          <m:r>
                            <a:rPr lang="en-US" b="1" i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b="1" i="0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0" smtClean="0">
                              <a:latin typeface="Cambria Math"/>
                            </a:rPr>
                            <m:t>𝟏</m:t>
                          </m:r>
                          <m:r>
                            <a:rPr lang="en-US" b="1" i="0" smtClean="0">
                              <a:latin typeface="Cambria Math"/>
                            </a:rPr>
                            <m:t> </m:t>
                          </m:r>
                        </m:sup>
                      </m:sSup>
                      <m:r>
                        <a:rPr lang="en-US" b="1" i="0" smtClean="0">
                          <a:latin typeface="Cambria Math"/>
                        </a:rPr>
                        <m:t>𝛙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1" i="0">
                                      <a:latin typeface="Cambria Math"/>
                                    </a:rPr>
                                    <m:t>𝐈</m:t>
                                  </m:r>
                                  <m:r>
                                    <a:rPr lang="en-US" b="1" i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0">
                                      <a:latin typeface="Cambria Math"/>
                                    </a:rPr>
                                    <m:t>𝛃</m:t>
                                  </m:r>
                                  <m:r>
                                    <a:rPr lang="en-US" b="1" i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1" i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0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b="1" i="0">
                                      <a:latin typeface="Cambria Math"/>
                                    </a:rPr>
                                    <m:t> 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1" i="0" smtClean="0">
                              <a:latin typeface="Cambria Math"/>
                            </a:rPr>
                            <m:t>𝐓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/>
                            </a:rPr>
                            <m:t>𝚲</m:t>
                          </m:r>
                        </m:e>
                        <m:sup>
                          <m:r>
                            <a:rPr lang="en-US" b="1" i="0" smtClean="0">
                              <a:latin typeface="Cambria Math"/>
                            </a:rPr>
                            <m:t>𝐓</m:t>
                          </m:r>
                        </m:sup>
                      </m:sSup>
                      <m:r>
                        <a:rPr lang="en-US" b="1" i="0" smtClean="0">
                          <a:latin typeface="Cambria Math"/>
                        </a:rPr>
                        <m:t>+</m:t>
                      </m:r>
                      <m:r>
                        <a:rPr lang="en-US" b="1" i="0" smtClean="0">
                          <a:latin typeface="Cambria Math"/>
                        </a:rPr>
                        <m:t>𝚯</m:t>
                      </m:r>
                    </m:oMath>
                  </m:oMathPara>
                </a14:m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Today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our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models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assume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no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measurement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error,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so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𝚲</m:t>
                    </m:r>
                  </m:oMath>
                </a14:m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identity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matrix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/>
                      </a:rPr>
                      <m:t>𝚯</m:t>
                    </m:r>
                  </m:oMath>
                </a14:m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all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zeros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Thus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above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formula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simplifies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endParaRPr lang="en-US" b="1" i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/>
                            </a:rPr>
                            <m:t>𝚺</m:t>
                          </m:r>
                        </m:e>
                      </m:acc>
                      <m:r>
                        <a:rPr lang="en-US" b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/>
                            </a:rPr>
                            <m:t>(</m:t>
                          </m:r>
                          <m:r>
                            <a:rPr lang="en-US" b="1">
                              <a:latin typeface="Cambria Math"/>
                            </a:rPr>
                            <m:t>𝐈</m:t>
                          </m:r>
                          <m:r>
                            <a:rPr lang="en-US" b="1">
                              <a:latin typeface="Cambria Math"/>
                            </a:rPr>
                            <m:t>−</m:t>
                          </m:r>
                          <m:r>
                            <a:rPr lang="en-US" b="1">
                              <a:latin typeface="Cambria Math"/>
                            </a:rPr>
                            <m:t>𝛃</m:t>
                          </m:r>
                          <m:r>
                            <a:rPr lang="en-US" b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b="1">
                              <a:latin typeface="Cambria Math"/>
                            </a:rPr>
                            <m:t>−</m:t>
                          </m:r>
                          <m:r>
                            <a:rPr lang="en-US" b="1">
                              <a:latin typeface="Cambria Math"/>
                            </a:rPr>
                            <m:t>𝟏</m:t>
                          </m:r>
                          <m:r>
                            <a:rPr lang="en-US" b="1">
                              <a:latin typeface="Cambria Math"/>
                            </a:rPr>
                            <m:t> </m:t>
                          </m:r>
                        </m:sup>
                      </m:sSup>
                      <m:r>
                        <a:rPr lang="en-US" b="1">
                          <a:latin typeface="Cambria Math"/>
                        </a:rPr>
                        <m:t>𝛙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1">
                                      <a:latin typeface="Cambria Math"/>
                                    </a:rPr>
                                    <m:t>𝐈</m:t>
                                  </m:r>
                                  <m:r>
                                    <a:rPr lang="en-US" b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>
                                      <a:latin typeface="Cambria Math"/>
                                    </a:rPr>
                                    <m:t>𝛃</m:t>
                                  </m:r>
                                  <m:r>
                                    <a:rPr lang="en-US" b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b="1">
                                      <a:latin typeface="Cambria Math"/>
                                    </a:rPr>
                                    <m:t> 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1">
                              <a:latin typeface="Cambria Math"/>
                            </a:rPr>
                            <m:t>𝐓</m:t>
                          </m:r>
                        </m:sup>
                      </m:sSup>
                    </m:oMath>
                  </m:oMathPara>
                </a14:m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257800"/>
              </a:xfrm>
              <a:blipFill>
                <a:blip r:embed="rId2"/>
                <a:stretch>
                  <a:fillRect l="-449" t="-1160" r="-37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322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Model-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implied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(co)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variances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6916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:r>
                  <a:rPr lang="nl-NL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the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of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observed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variables in the model</a:t>
                </a:r>
              </a:p>
              <a:p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 we have observed variables only: </a:t>
                </a:r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𝛃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</m:oMath>
                </a14:m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 a </a:t>
                </a:r>
                <a:r>
                  <a:rPr lang="nl-NL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 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x </a:t>
                </a:r>
                <a:r>
                  <a:rPr lang="nl-NL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matrix of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regression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coefficients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relating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predictor to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criterion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variables</a:t>
                </a:r>
              </a:p>
              <a:p>
                <a:pPr lvl="2"/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‘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Contains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’ single-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headed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directed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arrows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therefore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non-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symmetric</a:t>
                </a:r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/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columns reflect the variables as predictors, the rows reflect the variables as responses</a:t>
                </a:r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𝛙</m:t>
                    </m:r>
                  </m:oMath>
                </a14:m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a </a:t>
                </a:r>
                <a:r>
                  <a:rPr lang="nl-NL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 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x </a:t>
                </a:r>
                <a:r>
                  <a:rPr lang="nl-NL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matrix of (co)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variances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not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explained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by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the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regression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equations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lvl="2"/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‘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Contains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’ double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headed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undirected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arrows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therefore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symmetric</a:t>
                </a:r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𝛙</m:t>
                    </m:r>
                  </m:oMath>
                </a14:m>
                <a:r>
                  <a:rPr lang="en-US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  <a:r>
                  <a:rPr lang="en-US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/>
                      </a:rPr>
                      <m:t>𝛃</m:t>
                    </m:r>
                  </m:oMath>
                </a14:m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describe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the </a:t>
                </a:r>
                <a:r>
                  <a:rPr lang="nl-NL" b="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structural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model</a:t>
                </a:r>
              </a:p>
              <a:p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Often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SEM models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also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involve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nl-NL" b="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measurement</a:t>
                </a:r>
                <a:r>
                  <a:rPr lang="nl-NL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model (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described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by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/>
                      </a:rPr>
                      <m:t>𝚲</m:t>
                    </m:r>
                  </m:oMath>
                </a14:m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/>
                      </a:rPr>
                      <m:t>𝚯</m:t>
                    </m:r>
                  </m:oMath>
                </a14:m>
                <a:r>
                  <a:rPr lang="en-US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,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which will be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introduced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next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session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69160"/>
              </a:xfrm>
              <a:blipFill>
                <a:blip r:embed="rId2"/>
                <a:stretch>
                  <a:fillRect l="-224" t="-2286" r="-119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2747963" y="5141913"/>
          <a:ext cx="25558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ergelijking" r:id="rId3" imgW="114120" imgH="215640" progId="Equation.3">
                  <p:embed/>
                </p:oleObj>
              </mc:Choice>
              <mc:Fallback>
                <p:oleObj name="Vergelijking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5141913"/>
                        <a:ext cx="255587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682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C:\Users\User\Downloads\Beaujean\full keith model.jpeg"/>
          <p:cNvPicPr>
            <a:picLocks noChangeAspect="1" noChangeArrowheads="1"/>
          </p:cNvPicPr>
          <p:nvPr/>
        </p:nvPicPr>
        <p:blipFill>
          <a:blip r:embed="rId3" cstate="print"/>
          <a:srcRect l="9879" t="6233" r="10371" b="3581"/>
          <a:stretch>
            <a:fillRect/>
          </a:stretch>
        </p:blipFill>
        <p:spPr bwMode="auto">
          <a:xfrm>
            <a:off x="4427984" y="1772816"/>
            <a:ext cx="4536504" cy="3481625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Model-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implied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(co)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variances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nl-NL" dirty="0"/>
              <a:t>	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2747963" y="5141913"/>
          <a:ext cx="25558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ergelijking" r:id="rId4" imgW="114120" imgH="215640" progId="Equation.3">
                  <p:embed/>
                </p:oleObj>
              </mc:Choice>
              <mc:Fallback>
                <p:oleObj name="Vergelijking" r:id="rId4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5141913"/>
                        <a:ext cx="255587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6" cstate="print"/>
          <a:srcRect l="744" t="64242" r="72488" b="8576"/>
          <a:stretch>
            <a:fillRect/>
          </a:stretch>
        </p:blipFill>
        <p:spPr bwMode="auto">
          <a:xfrm>
            <a:off x="467544" y="3789040"/>
            <a:ext cx="4414437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9015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Structural and measurement model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 main components of SEMs: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structural model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contains 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causal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regression relationships between endogenous and exogenous variables</a:t>
            </a:r>
          </a:p>
          <a:p>
            <a:pPr lvl="2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 models (without measurement errors) can be viewed as SEMs that contain only the structural model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measurement model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contains the associations between latent variables and their indicators</a:t>
            </a:r>
          </a:p>
          <a:p>
            <a:pPr lvl="2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confirmatory factor analysis models contain only the measurement part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921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Course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materials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Book(s):</a:t>
            </a:r>
          </a:p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Beaujean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A. A. (2014). 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Latent variable modeling using R: A step-by-step guide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Good as a starting guide, not an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authorative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standard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Kaplan, D. (2009). 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Structural Equation Modeling: Foundations and Extensions.</a:t>
            </a:r>
          </a:p>
          <a:p>
            <a:pPr lvl="1"/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Authorative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standard. But more technical and not focused on specific software, not practical for current course.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Brightspace materials: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Lecture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slides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Markdown files with examples, exercises and answers</a:t>
            </a:r>
            <a:endParaRPr lang="nl-NL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030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Model-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implied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(co)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variances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ijdelijke aanduiding voor inhoud 2"/>
              <p:cNvSpPr txBox="1">
                <a:spLocks/>
              </p:cNvSpPr>
              <p:nvPr/>
            </p:nvSpPr>
            <p:spPr>
              <a:xfrm>
                <a:off x="612648" y="1600200"/>
                <a:ext cx="8153400" cy="449580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chemeClr val="accent2"/>
                  </a:buClr>
                  <a:buSzPct val="60000"/>
                  <a:tabLst/>
                  <a:defRPr/>
                </a:pPr>
                <a:r>
                  <a:rPr kumimoji="0" lang="nl-NL" sz="29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Model:				Parameter</a:t>
                </a:r>
                <a:r>
                  <a:rPr kumimoji="0" lang="nl-NL" sz="2900" b="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0" lang="nl-NL" sz="2900" b="0" i="0" u="none" strike="noStrike" kern="1200" cap="none" spc="0" normalizeH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estimates</a:t>
                </a:r>
                <a:r>
                  <a:rPr kumimoji="0" lang="nl-NL" sz="2900" b="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endParaRPr kumimoji="0" lang="nl-NL" sz="2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20040" marR="0" lvl="0" indent="-320040" algn="l" defTabSz="914400" rtl="0" eaLnBrk="1" fontAlgn="auto" latinLnBrk="0" hangingPunct="1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chemeClr val="accent2"/>
                  </a:buClr>
                  <a:buSzPct val="60000"/>
                  <a:buFont typeface="Wingdings"/>
                  <a:buChar char=""/>
                  <a:tabLst/>
                  <a:defRPr/>
                </a:pPr>
                <a:endParaRPr kumimoji="0" lang="nl-NL" sz="2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20040" marR="0" lvl="0" indent="-320040" algn="l" defTabSz="914400" rtl="0" eaLnBrk="1" fontAlgn="auto" latinLnBrk="0" hangingPunct="1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chemeClr val="accent2"/>
                  </a:buClr>
                  <a:buSzPct val="60000"/>
                  <a:buFont typeface="Wingdings"/>
                  <a:buChar char=""/>
                  <a:tabLst/>
                  <a:defRPr/>
                </a:pPr>
                <a:endParaRPr kumimoji="0" lang="nl-NL" sz="2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20040" marR="0" lvl="0" indent="-320040" algn="l" defTabSz="914400" rtl="0" eaLnBrk="1" fontAlgn="auto" latinLnBrk="0" hangingPunct="1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chemeClr val="accent2"/>
                  </a:buClr>
                  <a:buSzPct val="60000"/>
                  <a:buFont typeface="Wingdings"/>
                  <a:buChar char=""/>
                  <a:tabLst/>
                  <a:defRPr/>
                </a:pPr>
                <a:endParaRPr kumimoji="0" lang="nl-NL" sz="2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20040" marR="0" lvl="0" indent="-320040" algn="l" defTabSz="914400" rtl="0" eaLnBrk="1" fontAlgn="auto" latinLnBrk="0" hangingPunct="1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chemeClr val="accent2"/>
                  </a:buClr>
                  <a:buSzPct val="60000"/>
                  <a:buFont typeface="Wingdings"/>
                  <a:buChar char=""/>
                  <a:tabLst/>
                  <a:defRPr/>
                </a:pPr>
                <a:endParaRPr kumimoji="0" lang="nl-NL" sz="2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20040" marR="0" lvl="0" indent="-320040" algn="l" defTabSz="914400" rtl="0" eaLnBrk="1" fontAlgn="auto" latinLnBrk="0" hangingPunct="1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chemeClr val="accent2"/>
                  </a:buClr>
                  <a:buSzPct val="60000"/>
                  <a:buFont typeface="Wingdings"/>
                  <a:buChar char=""/>
                  <a:tabLst/>
                  <a:defRPr/>
                </a:pPr>
                <a:endParaRPr kumimoji="0" lang="nl-NL" sz="2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700"/>
                  </a:spcBef>
                  <a:buClr>
                    <a:schemeClr val="accent2"/>
                  </a:buClr>
                  <a:buSzPct val="60000"/>
                  <a:defRPr/>
                </a:pPr>
                <a:r>
                  <a:rPr lang="nl-NL" sz="29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Model-</a:t>
                </a:r>
                <a:r>
                  <a:rPr lang="nl-NL" sz="29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implied</a:t>
                </a:r>
                <a:r>
                  <a:rPr lang="nl-NL" sz="29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sz="29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covariance</a:t>
                </a:r>
                <a:r>
                  <a:rPr lang="nl-NL" sz="29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matrix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nl-NL" sz="29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 b="1" i="0">
                            <a:latin typeface="Cambria Math"/>
                          </a:rPr>
                          <m:t>𝚺</m:t>
                        </m:r>
                      </m:e>
                    </m:acc>
                  </m:oMath>
                </a14:m>
                <a:r>
                  <a:rPr kumimoji="0" lang="nl-NL" sz="29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:</a:t>
                </a:r>
              </a:p>
              <a:p>
                <a:pPr marL="320040" marR="0" lvl="0" indent="-320040" algn="l" defTabSz="914400" rtl="0" eaLnBrk="1" fontAlgn="auto" latinLnBrk="0" hangingPunct="1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chemeClr val="accent2"/>
                  </a:buClr>
                  <a:buSzPct val="60000"/>
                  <a:buFont typeface="Wingdings"/>
                  <a:buChar char=""/>
                  <a:tabLst/>
                  <a:defRPr/>
                </a:pPr>
                <a:endParaRPr kumimoji="0" lang="nl-NL" sz="2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20040" marR="0" lvl="0" indent="-320040" algn="l" defTabSz="914400" rtl="0" eaLnBrk="1" fontAlgn="auto" latinLnBrk="0" hangingPunct="1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chemeClr val="accent2"/>
                  </a:buClr>
                  <a:buSzPct val="60000"/>
                  <a:buFont typeface="Wingdings"/>
                  <a:buChar char=""/>
                  <a:tabLst/>
                  <a:defRPr/>
                </a:pPr>
                <a:endParaRPr kumimoji="0" lang="nl-NL" sz="2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Tijdelijke aanduiding voor inhou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1600200"/>
                <a:ext cx="8153400" cy="4495800"/>
              </a:xfrm>
              <a:prstGeom prst="rect">
                <a:avLst/>
              </a:prstGeom>
              <a:blipFill>
                <a:blip r:embed="rId2"/>
                <a:stretch>
                  <a:fillRect l="-1645" t="-135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 cstate="print"/>
          <a:srcRect l="2415" t="64061" r="79779" b="7888"/>
          <a:stretch>
            <a:fillRect/>
          </a:stretch>
        </p:blipFill>
        <p:spPr bwMode="auto">
          <a:xfrm>
            <a:off x="5607986" y="2132856"/>
            <a:ext cx="2887942" cy="2557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 cstate="print"/>
          <a:srcRect l="744" t="69687" r="72137" b="17516"/>
          <a:stretch>
            <a:fillRect/>
          </a:stretch>
        </p:blipFill>
        <p:spPr bwMode="auto">
          <a:xfrm>
            <a:off x="1115616" y="5373216"/>
            <a:ext cx="4248472" cy="1127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" descr="C:\Users\User\Downloads\Beaujean\full keith model.jpeg"/>
          <p:cNvPicPr>
            <a:picLocks noChangeAspect="1" noChangeArrowheads="1"/>
          </p:cNvPicPr>
          <p:nvPr/>
        </p:nvPicPr>
        <p:blipFill>
          <a:blip r:embed="rId5" cstate="print"/>
          <a:srcRect l="9879" t="6233" r="10371" b="3581"/>
          <a:stretch>
            <a:fillRect/>
          </a:stretch>
        </p:blipFill>
        <p:spPr bwMode="auto">
          <a:xfrm>
            <a:off x="1187624" y="2132856"/>
            <a:ext cx="3600400" cy="2763194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155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2388" t="60388" r="79684" b="6250"/>
          <a:stretch>
            <a:fillRect/>
          </a:stretch>
        </p:blipFill>
        <p:spPr bwMode="auto">
          <a:xfrm>
            <a:off x="5580112" y="2228383"/>
            <a:ext cx="2523927" cy="2640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Model-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implied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(co)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variances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Model:				Parameter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estimates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Model-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implied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covariance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matrix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nl-NL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>
                            <a:latin typeface="Cambria Math"/>
                          </a:rPr>
                          <m:t>𝚺</m:t>
                        </m:r>
                      </m:e>
                    </m:acc>
                  </m:oMath>
                </a14:m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645" t="-135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 l="11895" t="7501" r="11731" b="8829"/>
          <a:stretch>
            <a:fillRect/>
          </a:stretch>
        </p:blipFill>
        <p:spPr bwMode="auto">
          <a:xfrm>
            <a:off x="1115615" y="2188114"/>
            <a:ext cx="4235849" cy="260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/>
          <a:srcRect l="744" t="70179" r="72138" b="16532"/>
          <a:stretch>
            <a:fillRect/>
          </a:stretch>
        </p:blipFill>
        <p:spPr bwMode="auto">
          <a:xfrm>
            <a:off x="1043608" y="5445224"/>
            <a:ext cx="418179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181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Model-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implied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(co)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variances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4441" y="5145701"/>
            <a:ext cx="3309447" cy="15956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model fits data best (i.e., approximates sample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covariances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best)?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is most parsimonious (i.e., estimates lowest number of population parameters)?</a:t>
            </a:r>
            <a:endParaRPr lang="nl-NL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 l="744" t="69687" r="72137" b="17516"/>
          <a:stretch>
            <a:fillRect/>
          </a:stretch>
        </p:blipFill>
        <p:spPr bwMode="auto">
          <a:xfrm>
            <a:off x="4121582" y="1734589"/>
            <a:ext cx="4032448" cy="106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" descr="C:\Users\User\Downloads\Beaujean\full keith model.jpeg"/>
          <p:cNvPicPr>
            <a:picLocks noChangeAspect="1" noChangeArrowheads="1"/>
          </p:cNvPicPr>
          <p:nvPr/>
        </p:nvPicPr>
        <p:blipFill>
          <a:blip r:embed="rId3" cstate="print"/>
          <a:srcRect l="9879" t="6233" r="10371" b="3581"/>
          <a:stretch>
            <a:fillRect/>
          </a:stretch>
        </p:blipFill>
        <p:spPr bwMode="auto">
          <a:xfrm>
            <a:off x="373778" y="1734589"/>
            <a:ext cx="2261991" cy="1736008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 l="11895" t="7501" r="11731" b="8829"/>
          <a:stretch>
            <a:fillRect/>
          </a:stretch>
        </p:blipFill>
        <p:spPr bwMode="auto">
          <a:xfrm>
            <a:off x="254441" y="3605437"/>
            <a:ext cx="2500664" cy="154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/>
          <a:srcRect l="744" t="70179" r="72138" b="16532"/>
          <a:stretch>
            <a:fillRect/>
          </a:stretch>
        </p:blipFill>
        <p:spPr bwMode="auto">
          <a:xfrm>
            <a:off x="4147460" y="3522852"/>
            <a:ext cx="4040850" cy="1113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5121292" y="4154538"/>
            <a:ext cx="504056" cy="379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/>
          <p:cNvSpPr/>
          <p:nvPr/>
        </p:nvSpPr>
        <p:spPr>
          <a:xfrm>
            <a:off x="5121292" y="2412728"/>
            <a:ext cx="504056" cy="379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218129" y="2099314"/>
                <a:ext cx="881386" cy="5032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nl-NL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/>
                          </a:rPr>
                          <m:t>Σ</m:t>
                        </m:r>
                      </m:e>
                    </m:acc>
                  </m:oMath>
                </a14:m>
                <a:r>
                  <a:rPr lang="nl-NL" sz="2600" dirty="0"/>
                  <a:t> =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129" y="2099314"/>
                <a:ext cx="881386" cy="503279"/>
              </a:xfrm>
              <a:prstGeom prst="rect">
                <a:avLst/>
              </a:prstGeom>
              <a:blipFill rotWithShape="1">
                <a:blip r:embed="rId7"/>
                <a:stretch>
                  <a:fillRect t="-8434" b="-2891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5373320" y="5013176"/>
            <a:ext cx="881386" cy="503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nl-NL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370529" y="3993285"/>
                <a:ext cx="881386" cy="5032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nl-NL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/>
                          </a:rPr>
                          <m:t>Σ</m:t>
                        </m:r>
                      </m:e>
                    </m:acc>
                  </m:oMath>
                </a14:m>
                <a:r>
                  <a:rPr lang="nl-NL" sz="2600" dirty="0"/>
                  <a:t> =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529" y="3993285"/>
                <a:ext cx="881386" cy="503279"/>
              </a:xfrm>
              <a:prstGeom prst="rect">
                <a:avLst/>
              </a:prstGeom>
              <a:blipFill rotWithShape="1">
                <a:blip r:embed="rId8"/>
                <a:stretch>
                  <a:fillRect t="-8434" b="-2891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" t="82790" r="80413" b="8504"/>
          <a:stretch/>
        </p:blipFill>
        <p:spPr bwMode="auto">
          <a:xfrm>
            <a:off x="4190934" y="5465925"/>
            <a:ext cx="3909458" cy="1059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5121292" y="6145614"/>
            <a:ext cx="504056" cy="379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543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1" grpId="0" animBg="1"/>
      <p:bldP spid="14" grpId="0"/>
      <p:bldP spid="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Variances of exogenous variables often not explicitly depicted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Tijdelijke aanduiding voor inhoud 3" descr="Figure 2.2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/>
          <a:srcRect l="8170" r="988" b="21799"/>
          <a:stretch/>
        </p:blipFill>
        <p:spPr>
          <a:xfrm>
            <a:off x="899592" y="1700808"/>
            <a:ext cx="7614303" cy="3751409"/>
          </a:xfrm>
        </p:spPr>
      </p:pic>
      <p:pic>
        <p:nvPicPr>
          <p:cNvPr id="5" name="Tijdelijke aanduiding voor inhoud 3" descr="Figure 2.2.jpg"/>
          <p:cNvPicPr>
            <a:picLocks noChangeAspect="1"/>
          </p:cNvPicPr>
          <p:nvPr/>
        </p:nvPicPr>
        <p:blipFill rotWithShape="1">
          <a:blip r:embed="rId2" cstate="print"/>
          <a:srcRect t="90344"/>
          <a:stretch/>
        </p:blipFill>
        <p:spPr>
          <a:xfrm>
            <a:off x="35496" y="6395659"/>
            <a:ext cx="8381931" cy="46320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9520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 structure often omitted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Tijdelijke aanduiding voor inhoud 3" descr="Figure 2.2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/>
          <a:srcRect l="8170" r="988" b="21799"/>
          <a:stretch/>
        </p:blipFill>
        <p:spPr>
          <a:xfrm>
            <a:off x="899592" y="1700808"/>
            <a:ext cx="7614303" cy="3751409"/>
          </a:xfrm>
        </p:spPr>
      </p:pic>
      <p:pic>
        <p:nvPicPr>
          <p:cNvPr id="5" name="Tijdelijke aanduiding voor inhoud 3" descr="Figure 2.2.jpg"/>
          <p:cNvPicPr>
            <a:picLocks noChangeAspect="1"/>
          </p:cNvPicPr>
          <p:nvPr/>
        </p:nvPicPr>
        <p:blipFill rotWithShape="1">
          <a:blip r:embed="rId2" cstate="print"/>
          <a:srcRect t="90344"/>
          <a:stretch/>
        </p:blipFill>
        <p:spPr>
          <a:xfrm>
            <a:off x="35496" y="6395659"/>
            <a:ext cx="8381931" cy="4632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09448" y="5445224"/>
                <a:ext cx="432048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(co)variance structure only</a:t>
                </a:r>
              </a:p>
              <a:p>
                <a:pPr algn="ctr"/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all means omitted (i.e., assumed zero)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𝑌</m:t>
                    </m:r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r>
                      <a:rPr lang="en-US" sz="1600" b="0" i="1" smtClean="0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</a:rPr>
                      <m:t>𝑏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</a:rPr>
                      <m:t>𝑐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</a:rPr>
                      <m:t>𝑒𝑟𝑟𝑜𝑟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endParaRPr lang="nl-NL" sz="1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48" y="5445224"/>
                <a:ext cx="4320480" cy="830997"/>
              </a:xfrm>
              <a:prstGeom prst="rect">
                <a:avLst/>
              </a:prstGeom>
              <a:blipFill>
                <a:blip r:embed="rId3"/>
                <a:stretch>
                  <a:fillRect t="-219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076056" y="5453769"/>
                <a:ext cx="3528393" cy="1071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(co)variance and mean structure</a:t>
                </a:r>
              </a:p>
              <a:p>
                <a:pPr algn="ctr"/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means freely estimated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𝑌</m:t>
                    </m:r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r>
                      <a:rPr lang="en-US" sz="1600" b="0" i="1" smtClean="0">
                        <a:latin typeface="Cambria Math"/>
                      </a:rPr>
                      <m:t>𝑔</m:t>
                    </m:r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</a:rPr>
                      <m:t>𝑏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</a:rPr>
                      <m:t>𝑐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</a:rPr>
                      <m:t>𝑒𝑟𝑟𝑜𝑟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endParaRPr lang="nl-NL" sz="1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5453769"/>
                <a:ext cx="3528393" cy="1071575"/>
              </a:xfrm>
              <a:prstGeom prst="rect">
                <a:avLst/>
              </a:prstGeom>
              <a:blipFill>
                <a:blip r:embed="rId4"/>
                <a:stretch>
                  <a:fillRect t="-171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95202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terms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Errors are also latent variables: they are hypothetical, not directly observed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 is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difference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(sample)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variance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variance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explained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variables in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Therefore, a variable that has an error/disturbance term is an endogenous variable (vice versa)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Errors/disturbance terms are always exogenous (i.e., no incoming directional arrows)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884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Causation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Causality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needs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ensured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through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research design,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cannot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statistically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proven</a:t>
                </a:r>
              </a:p>
              <a:p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Both models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above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will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fit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observed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data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equally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well,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up to the researcher to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decide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on the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direction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of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arrows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! </a:t>
                </a:r>
              </a:p>
              <a:p>
                <a:pPr lvl="1"/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SEM model,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merely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matter of </a:t>
                </a:r>
                <a:r>
                  <a:rPr lang="nl-NL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scaling</a:t>
                </a:r>
                <a:r>
                  <a:rPr lang="nl-NL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endParaRPr lang="en-US" b="0" i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64008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𝑐𝑜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𝑣𝑎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𝑐𝑜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/>
                          </a:rPr>
                          <m:t>𝑣𝑎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nl-NL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  <a:blipFill>
                <a:blip r:embed="rId2"/>
                <a:stretch>
                  <a:fillRect l="-75" t="-207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hoek 3"/>
          <p:cNvSpPr/>
          <p:nvPr/>
        </p:nvSpPr>
        <p:spPr>
          <a:xfrm>
            <a:off x="2267744" y="2636912"/>
            <a:ext cx="79208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Rechthoek 4"/>
          <p:cNvSpPr/>
          <p:nvPr/>
        </p:nvSpPr>
        <p:spPr>
          <a:xfrm>
            <a:off x="4427984" y="2636912"/>
            <a:ext cx="79208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6" name="Ovaal 5"/>
          <p:cNvSpPr/>
          <p:nvPr/>
        </p:nvSpPr>
        <p:spPr>
          <a:xfrm>
            <a:off x="6012160" y="2492896"/>
            <a:ext cx="1008112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err="1">
                <a:solidFill>
                  <a:schemeClr val="tx1"/>
                </a:solidFill>
                <a:latin typeface="Calibri"/>
                <a:cs typeface="Arial"/>
              </a:rPr>
              <a:t>error</a:t>
            </a:r>
            <a:endParaRPr lang="nl-NL" sz="2000" dirty="0">
              <a:solidFill>
                <a:schemeClr val="tx1"/>
              </a:solidFill>
              <a:latin typeface="Tw Cen MT" pitchFamily="34" charset="0"/>
            </a:endParaRPr>
          </a:p>
        </p:txBody>
      </p:sp>
      <p:cxnSp>
        <p:nvCxnSpPr>
          <p:cNvPr id="8" name="Rechte verbindingslijn met pijl 7"/>
          <p:cNvCxnSpPr/>
          <p:nvPr/>
        </p:nvCxnSpPr>
        <p:spPr>
          <a:xfrm>
            <a:off x="3059832" y="2996952"/>
            <a:ext cx="13681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Boog 23"/>
          <p:cNvSpPr/>
          <p:nvPr/>
        </p:nvSpPr>
        <p:spPr>
          <a:xfrm flipH="1">
            <a:off x="1547664" y="2708920"/>
            <a:ext cx="936104" cy="648072"/>
          </a:xfrm>
          <a:prstGeom prst="arc">
            <a:avLst>
              <a:gd name="adj1" fmla="val 14003793"/>
              <a:gd name="adj2" fmla="val 7733070"/>
            </a:avLst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8" name="Rechte verbindingslijn met pijl 27"/>
          <p:cNvCxnSpPr>
            <a:stCxn id="6" idx="2"/>
          </p:cNvCxnSpPr>
          <p:nvPr/>
        </p:nvCxnSpPr>
        <p:spPr>
          <a:xfrm flipH="1">
            <a:off x="5220072" y="2996952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hoek 32"/>
          <p:cNvSpPr/>
          <p:nvPr/>
        </p:nvSpPr>
        <p:spPr>
          <a:xfrm>
            <a:off x="2267744" y="3789040"/>
            <a:ext cx="79208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" name="Rechthoek 33"/>
          <p:cNvSpPr/>
          <p:nvPr/>
        </p:nvSpPr>
        <p:spPr>
          <a:xfrm>
            <a:off x="4427984" y="3789040"/>
            <a:ext cx="79208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Ovaal 34"/>
          <p:cNvSpPr/>
          <p:nvPr/>
        </p:nvSpPr>
        <p:spPr>
          <a:xfrm>
            <a:off x="6012160" y="3645024"/>
            <a:ext cx="1008112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err="1">
                <a:solidFill>
                  <a:schemeClr val="tx1"/>
                </a:solidFill>
                <a:latin typeface="Calibri"/>
                <a:cs typeface="Arial"/>
              </a:rPr>
              <a:t>error</a:t>
            </a:r>
            <a:endParaRPr lang="nl-NL" sz="2000" dirty="0">
              <a:solidFill>
                <a:schemeClr val="tx1"/>
              </a:solidFill>
              <a:latin typeface="Tw Cen MT" pitchFamily="34" charset="0"/>
            </a:endParaRPr>
          </a:p>
        </p:txBody>
      </p:sp>
      <p:cxnSp>
        <p:nvCxnSpPr>
          <p:cNvPr id="36" name="Rechte verbindingslijn met pijl 35"/>
          <p:cNvCxnSpPr/>
          <p:nvPr/>
        </p:nvCxnSpPr>
        <p:spPr>
          <a:xfrm>
            <a:off x="3059832" y="4149080"/>
            <a:ext cx="13681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Boog 36"/>
          <p:cNvSpPr/>
          <p:nvPr/>
        </p:nvSpPr>
        <p:spPr>
          <a:xfrm flipH="1">
            <a:off x="1547664" y="3861048"/>
            <a:ext cx="936104" cy="648072"/>
          </a:xfrm>
          <a:prstGeom prst="arc">
            <a:avLst>
              <a:gd name="adj1" fmla="val 14003793"/>
              <a:gd name="adj2" fmla="val 7733070"/>
            </a:avLst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Rechte verbindingslijn met pijl 37"/>
          <p:cNvCxnSpPr>
            <a:stCxn id="35" idx="2"/>
          </p:cNvCxnSpPr>
          <p:nvPr/>
        </p:nvCxnSpPr>
        <p:spPr>
          <a:xfrm flipH="1">
            <a:off x="5220072" y="4149080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76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24" grpId="0" animBg="1"/>
      <p:bldP spid="33" grpId="0" animBg="1"/>
      <p:bldP spid="34" grpId="0" animBg="1"/>
      <p:bldP spid="35" grpId="0" animBg="1"/>
      <p:bldP spid="3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partial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regression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coefficients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607424" cy="4997152"/>
          </a:xfrm>
        </p:spPr>
        <p:txBody>
          <a:bodyPr>
            <a:normAutofit fontScale="92500" lnSpcReduction="10000"/>
          </a:bodyPr>
          <a:lstStyle/>
          <a:p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coefficients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(a, b, c, g and 1) are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partial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regression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coefficients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is, the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expected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response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variable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predictor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variable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1, controlling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(=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keeping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constant) all the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predictor variables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 that the intercept is always 1, so cannot in- or decrease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67441" t="37475" r="6444" b="8068"/>
          <a:stretch>
            <a:fillRect/>
          </a:stretch>
        </p:blipFill>
        <p:spPr bwMode="auto">
          <a:xfrm>
            <a:off x="5274629" y="1700808"/>
            <a:ext cx="3869371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692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Standardized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coefficients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Parameter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estimates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coefficients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standardized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unstandardized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Unstandardized: Interpret like regression coefficients</a:t>
            </a:r>
          </a:p>
          <a:p>
            <a:pPr lvl="2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Expected increase in Y if X increases by 1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Standardized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Interpret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like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correlation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coefficients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Expected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SDs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Y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X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 SD</a:t>
            </a:r>
          </a:p>
          <a:p>
            <a:pPr lvl="2"/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0: no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association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 -1: perfect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negative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association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 1: perfect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positive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association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squared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standardized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coefficient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prop. of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variance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Y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explained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X (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vice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versa)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335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Lavaan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syntax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20750" t="17344" r="19760" b="11782"/>
          <a:stretch>
            <a:fillRect/>
          </a:stretch>
        </p:blipFill>
        <p:spPr bwMode="auto">
          <a:xfrm>
            <a:off x="648072" y="1576960"/>
            <a:ext cx="7884368" cy="528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5363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Book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strongly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advised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copy and run R code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Beaujean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book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Brightspace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lvl="1"/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step-by-step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analyses</a:t>
            </a:r>
          </a:p>
          <a:p>
            <a:pPr lvl="1"/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starter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making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exercises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make a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mistake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get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error or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warning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message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alot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 (But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decipher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nl-NL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 = </a:t>
            </a:r>
            <a:r>
              <a:rPr lang="nl-NL" u="sng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good</a:t>
            </a:r>
            <a:r>
              <a:rPr lang="nl-NL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!) </a:t>
            </a:r>
          </a:p>
          <a:p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450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 cstate="print"/>
          <a:srcRect l="25177" t="26203" r="24460" b="8829"/>
          <a:stretch>
            <a:fillRect/>
          </a:stretch>
        </p:blipFill>
        <p:spPr bwMode="auto">
          <a:xfrm>
            <a:off x="4679504" y="3429000"/>
            <a:ext cx="4464496" cy="3237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Lavaan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syntax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nl-NL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lang="nl-NL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 we </a:t>
            </a:r>
            <a:r>
              <a:rPr lang="nl-NL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</a:t>
            </a:r>
            <a:r>
              <a:rPr lang="nl-NL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model </a:t>
            </a:r>
            <a:r>
              <a:rPr lang="nl-NL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below</a:t>
            </a:r>
            <a:r>
              <a:rPr lang="nl-NL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nl-NL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lavaan</a:t>
            </a:r>
            <a:r>
              <a:rPr lang="nl-NL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syntax</a:t>
            </a:r>
            <a:r>
              <a:rPr lang="nl-NL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514350" indent="-514350">
              <a:buAutoNum type="arabicParenR"/>
            </a:pPr>
            <a:r>
              <a:rPr lang="nl-NL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</a:t>
            </a:r>
            <a:r>
              <a:rPr lang="nl-NL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nl-NL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 label </a:t>
            </a:r>
            <a:r>
              <a:rPr lang="nl-NL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nl-NL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</a:t>
            </a:r>
            <a:r>
              <a:rPr lang="nl-NL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nl-NL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nl-NL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indirect effect </a:t>
            </a:r>
            <a:r>
              <a:rPr lang="nl-NL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nl-NL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on D via C in </a:t>
            </a:r>
            <a:r>
              <a:rPr lang="nl-NL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lavaan</a:t>
            </a:r>
            <a:r>
              <a:rPr lang="nl-NL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syntax?</a:t>
            </a:r>
          </a:p>
          <a:p>
            <a:pPr marL="514350" indent="-514350">
              <a:buAutoNum type="arabicParenR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do the beta and psi matrices for this model look like?</a:t>
            </a:r>
            <a:endParaRPr lang="nl-NL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arenR"/>
            </a:pPr>
            <a:endParaRPr lang="nl-NL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arenR"/>
            </a:pPr>
            <a:endParaRPr lang="nl-NL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arenR"/>
            </a:pPr>
            <a:endParaRPr lang="nl-NL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36004" y="4874384"/>
            <a:ext cx="511206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Beaujean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often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labels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paths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lavaan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syntax, but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required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I never do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unless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indirect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effects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 want to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explicitly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the model.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Labeling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does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make a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difference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estimated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parameters and model fit.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099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Homework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Exercises 2.2 and 2.3 (see PDF on Brightspace)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 Example-2.4.1.pdf on Brightspace for instructions on extracting beta and psi matrices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41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4720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Structural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Equation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Modeling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nl-NL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Structural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We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aim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explain</a:t>
            </a:r>
            <a:r>
              <a:rPr lang="nl-NL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associations</a:t>
            </a:r>
            <a:r>
              <a:rPr lang="nl-NL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nl-NL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of) </a:t>
            </a:r>
            <a:r>
              <a:rPr lang="nl-NL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observed</a:t>
            </a:r>
            <a:r>
              <a:rPr lang="nl-NL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variables</a:t>
            </a:r>
          </a:p>
          <a:p>
            <a:r>
              <a:rPr lang="nl-NL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Equations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Associations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variables are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described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mathematical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formulae</a:t>
            </a:r>
            <a:endParaRPr lang="nl-NL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nl-NL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Modeling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we construct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(hypotheses,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theories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of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reality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The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statistically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is: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rejected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(or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 but never proven ‘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 or ‘right’.</a:t>
            </a:r>
          </a:p>
          <a:p>
            <a:pPr lvl="1"/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wrong, but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useful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592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Structural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Equation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Modeling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SEMS are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graphically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represented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these building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blocks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2"/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None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Observed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(manifest)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variable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None/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None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Directional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relationship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regression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relationship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2">
              <a:buNone/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None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Non-directional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relationship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2">
              <a:buNone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(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correlation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/(co)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variance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2">
              <a:buNone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2">
              <a:buNone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Latent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variable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None/>
            </a:pP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None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Constant term (i.e.,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variable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e.g.,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intercept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" name="Rechthoek 3"/>
          <p:cNvSpPr/>
          <p:nvPr/>
        </p:nvSpPr>
        <p:spPr>
          <a:xfrm>
            <a:off x="1403648" y="2708920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" name="Rechte verbindingslijn met pijl 6"/>
          <p:cNvCxnSpPr/>
          <p:nvPr/>
        </p:nvCxnSpPr>
        <p:spPr>
          <a:xfrm>
            <a:off x="1259632" y="3717032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/>
          <p:cNvCxnSpPr/>
          <p:nvPr/>
        </p:nvCxnSpPr>
        <p:spPr>
          <a:xfrm>
            <a:off x="1187624" y="4509120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al 7"/>
          <p:cNvSpPr/>
          <p:nvPr/>
        </p:nvSpPr>
        <p:spPr>
          <a:xfrm>
            <a:off x="1403648" y="5085184"/>
            <a:ext cx="576064" cy="5760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Gelijkbenige driehoek 8"/>
          <p:cNvSpPr/>
          <p:nvPr/>
        </p:nvSpPr>
        <p:spPr>
          <a:xfrm>
            <a:off x="1403648" y="5949280"/>
            <a:ext cx="648072" cy="47667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7476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Structural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Equation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Modeling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/>
          </a:bodyPr>
          <a:lstStyle/>
          <a:p>
            <a:r>
              <a:rPr lang="nl-NL" sz="2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Arrows</a:t>
            </a:r>
            <a:r>
              <a:rPr lang="nl-NL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SEM </a:t>
            </a:r>
            <a:r>
              <a:rPr lang="nl-NL" sz="2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denote</a:t>
            </a:r>
            <a:r>
              <a:rPr lang="nl-NL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regression</a:t>
            </a:r>
            <a:r>
              <a:rPr lang="nl-NL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relationships</a:t>
            </a:r>
            <a:endParaRPr lang="nl-NL" sz="2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nl-NL" sz="2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nl-NL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generalized</a:t>
            </a:r>
            <a:r>
              <a:rPr lang="nl-NL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</a:t>
            </a:r>
            <a:r>
              <a:rPr lang="nl-NL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models (</a:t>
            </a:r>
            <a:r>
              <a:rPr lang="nl-NL" sz="2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GLMs</a:t>
            </a:r>
            <a:r>
              <a:rPr lang="nl-NL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nl-NL" sz="2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nl-NL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nl-NL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formulated</a:t>
            </a:r>
            <a:r>
              <a:rPr lang="nl-NL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a SEM:</a:t>
            </a:r>
          </a:p>
          <a:p>
            <a:pPr lvl="1"/>
            <a:r>
              <a:rPr lang="nl-NL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t-test</a:t>
            </a:r>
          </a:p>
          <a:p>
            <a:pPr lvl="1"/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ANOVA</a:t>
            </a:r>
          </a:p>
          <a:p>
            <a:pPr lvl="1"/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Multiple </a:t>
            </a:r>
            <a:r>
              <a:rPr lang="nl-NL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</a:t>
            </a:r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regression</a:t>
            </a:r>
            <a:endParaRPr lang="nl-NL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Multiple </a:t>
            </a:r>
            <a:r>
              <a:rPr lang="nl-NL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</a:t>
            </a:r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regression</a:t>
            </a:r>
            <a:endParaRPr lang="nl-NL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…..</a:t>
            </a:r>
          </a:p>
          <a:p>
            <a:r>
              <a:rPr lang="nl-NL" sz="2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Also</a:t>
            </a:r>
            <a:r>
              <a:rPr lang="nl-NL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SEM </a:t>
            </a:r>
            <a:r>
              <a:rPr lang="nl-NL" sz="2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nl-NL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nl-NL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nl-NL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nl-NL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models</a:t>
            </a:r>
            <a:r>
              <a:rPr lang="nl-NL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nl-NL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multilevel</a:t>
            </a:r>
            <a:r>
              <a:rPr lang="nl-NL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nl-NL" sz="2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longitudinal</a:t>
            </a:r>
            <a:r>
              <a:rPr lang="nl-NL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(i.e., </a:t>
            </a:r>
            <a:r>
              <a:rPr lang="nl-NL" sz="2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GLMMs</a:t>
            </a:r>
            <a:r>
              <a:rPr lang="nl-NL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nl-NL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762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dataset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Variables in the model:</a:t>
            </a:r>
          </a:p>
          <a:p>
            <a:pPr marL="0" indent="0">
              <a:buNone/>
            </a:pPr>
            <a:endParaRPr lang="nl-NL" sz="5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  <a:buClr>
                <a:srgbClr val="9B2D1F"/>
              </a:buClr>
            </a:pPr>
            <a:r>
              <a:rPr lang="nl-NL" sz="2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GPA in 10th </a:t>
            </a:r>
            <a:r>
              <a:rPr lang="nl-NL" sz="21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grade</a:t>
            </a:r>
            <a:endParaRPr lang="nl-NL" sz="2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  <a:buClr>
                <a:srgbClr val="9B2D1F"/>
              </a:buClr>
            </a:pPr>
            <a:r>
              <a:rPr lang="nl-NL" sz="21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Ethnicity</a:t>
            </a:r>
            <a:r>
              <a:rPr lang="nl-NL" sz="2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spcBef>
                <a:spcPts val="200"/>
              </a:spcBef>
              <a:buClr>
                <a:srgbClr val="9B2D1F"/>
              </a:buClr>
            </a:pPr>
            <a:r>
              <a:rPr lang="nl-NL" sz="21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Homework</a:t>
            </a:r>
            <a:r>
              <a:rPr lang="nl-NL" sz="2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(8th </a:t>
            </a:r>
            <a:r>
              <a:rPr lang="nl-NL" sz="21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grade</a:t>
            </a:r>
            <a:r>
              <a:rPr lang="nl-NL" sz="2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  <a:buClr>
                <a:srgbClr val="9B2D1F"/>
              </a:buClr>
            </a:pPr>
            <a:r>
              <a:rPr lang="nl-NL" sz="21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Socio-economic</a:t>
            </a:r>
            <a:r>
              <a:rPr lang="nl-NL" sz="2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status</a:t>
            </a:r>
          </a:p>
          <a:p>
            <a:pPr lvl="1">
              <a:spcBef>
                <a:spcPts val="200"/>
              </a:spcBef>
              <a:buClr>
                <a:srgbClr val="9B2D1F"/>
              </a:buClr>
            </a:pPr>
            <a:r>
              <a:rPr lang="nl-NL" sz="21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Previous</a:t>
            </a:r>
            <a:r>
              <a:rPr lang="nl-NL" sz="2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1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achievement</a:t>
            </a:r>
            <a:r>
              <a:rPr lang="nl-NL" sz="2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(8th </a:t>
            </a:r>
            <a:r>
              <a:rPr lang="nl-NL" sz="21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grade</a:t>
            </a:r>
            <a:r>
              <a:rPr lang="nl-NL" sz="2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Clr>
                <a:srgbClr val="9B2D1F"/>
              </a:buClr>
            </a:pP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Sample covariance matrix </a:t>
            </a:r>
            <a:r>
              <a:rPr lang="en-US" sz="2400" b="1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nl-NL" sz="2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6084168" y="2276872"/>
            <a:ext cx="72008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SES</a:t>
            </a:r>
          </a:p>
        </p:txBody>
      </p:sp>
      <p:sp>
        <p:nvSpPr>
          <p:cNvPr id="5" name="Rechthoek 4"/>
          <p:cNvSpPr/>
          <p:nvPr/>
        </p:nvSpPr>
        <p:spPr>
          <a:xfrm>
            <a:off x="7020272" y="2276872"/>
            <a:ext cx="12157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Prev</a:t>
            </a:r>
            <a:r>
              <a:rPr lang="nl-NL" dirty="0">
                <a:solidFill>
                  <a:schemeClr val="tx1"/>
                </a:solidFill>
              </a:rPr>
              <a:t>_ach</a:t>
            </a:r>
          </a:p>
        </p:txBody>
      </p:sp>
      <p:sp>
        <p:nvSpPr>
          <p:cNvPr id="6" name="Rechthoek 5"/>
          <p:cNvSpPr/>
          <p:nvPr/>
        </p:nvSpPr>
        <p:spPr>
          <a:xfrm>
            <a:off x="2051720" y="2266111"/>
            <a:ext cx="10633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grade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4716016" y="2276872"/>
            <a:ext cx="119898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homework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8" name="Rechthoek 7"/>
          <p:cNvSpPr/>
          <p:nvPr/>
        </p:nvSpPr>
        <p:spPr>
          <a:xfrm>
            <a:off x="3347864" y="2276872"/>
            <a:ext cx="119898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ethnicity</a:t>
            </a: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" t="82790" r="80413" b="8504"/>
          <a:stretch/>
        </p:blipFill>
        <p:spPr bwMode="auto">
          <a:xfrm>
            <a:off x="1043608" y="5209534"/>
            <a:ext cx="5328592" cy="137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599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1341" t="11438" r="10625" b="11782"/>
          <a:stretch>
            <a:fillRect/>
          </a:stretch>
        </p:blipFill>
        <p:spPr bwMode="auto">
          <a:xfrm>
            <a:off x="3776914" y="1628800"/>
            <a:ext cx="5334131" cy="2950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Model: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Univariate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regression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jdelijke aanduiding voor inhoud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69160"/>
              </a:xfrm>
            </p:spPr>
            <p:txBody>
              <a:bodyPr>
                <a:normAutofit lnSpcReduction="10000"/>
              </a:bodyPr>
              <a:lstStyle/>
              <a:p>
                <a:endParaRPr lang="nl-NL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nl-NL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Dependent</a:t>
                </a:r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lvl="1"/>
                <a:r>
                  <a:rPr lang="nl-NL" sz="21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GPA in 10th </a:t>
                </a:r>
                <a:r>
                  <a:rPr lang="nl-NL" sz="21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grade</a:t>
                </a:r>
                <a:endParaRPr lang="nl-NL" sz="2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nl-NL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Independent:</a:t>
                </a:r>
              </a:p>
              <a:p>
                <a:pPr lvl="1"/>
                <a:r>
                  <a:rPr lang="nl-NL" sz="21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ethnicity</a:t>
                </a:r>
                <a:r>
                  <a:rPr lang="nl-NL" sz="21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en-US" sz="21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0=ethnic minority; 1=ethnic majority</a:t>
                </a:r>
                <a:r>
                  <a:rPr lang="nl-NL" sz="21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US" sz="2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Regression coefficient easy to calculate by hand: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𝑥𝑦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𝑐𝑜𝑣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𝑣𝑎𝑟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den>
                    </m:f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</a:rPr>
                          <m:t>0.0814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/>
                          </a:rPr>
                          <m:t>0.1752</m:t>
                        </m:r>
                      </m:den>
                    </m:f>
                    <m:r>
                      <m:rPr>
                        <m:nor/>
                      </m:rPr>
                      <a:rPr lang="en-US" sz="2400" b="0" i="0" dirty="0" smtClean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nl-NL" sz="2400" b="0" i="0" dirty="0" smtClean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0.4646</m:t>
                    </m:r>
                  </m:oMath>
                </a14:m>
                <a:endParaRPr lang="en-US" sz="2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standardized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𝑥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𝑥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𝑐𝑜𝑣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i="1" dirty="0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 dirty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den>
                    </m:f>
                    <m:r>
                      <a:rPr lang="en-US" sz="2400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𝑥</m:t>
                        </m:r>
                      </m:sub>
                    </m:sSub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den>
                    </m:f>
                    <m:r>
                      <a:rPr lang="en-US" sz="2400" b="0" i="1" dirty="0" smtClean="0">
                        <a:latin typeface="Cambria Math"/>
                      </a:rPr>
                      <m:t>=0.132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</a:p>
              <a:p>
                <a:r>
                  <a:rPr lang="en-US" sz="27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Measure of fit or (strength of) association: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7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7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7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700" b="0" i="1" dirty="0" smtClean="0">
                                    <a:latin typeface="Cambria Math"/>
                                  </a:rPr>
                                  <m:t>𝜌</m:t>
                                </m:r>
                              </m:e>
                            </m:acc>
                          </m:e>
                          <m:sub>
                            <m:r>
                              <a:rPr lang="en-US" sz="2700" b="0" i="1" dirty="0" smtClean="0">
                                <a:latin typeface="Cambria Math"/>
                              </a:rPr>
                              <m:t>𝑥𝑦</m:t>
                            </m:r>
                          </m:sub>
                        </m:sSub>
                      </m:e>
                      <m:sub/>
                      <m:sup>
                        <m:r>
                          <a:rPr lang="en-US" sz="2700" b="0" i="1" dirty="0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sz="27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685800" lvl="2" indent="0">
                  <a:buNone/>
                </a:pPr>
                <a:endParaRPr lang="nl-NL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69160"/>
              </a:xfrm>
              <a:blipFill>
                <a:blip r:embed="rId3"/>
                <a:stretch>
                  <a:fillRect l="-37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555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2746</Words>
  <Application>Microsoft Office PowerPoint</Application>
  <PresentationFormat>Diavoorstelling (4:3)</PresentationFormat>
  <Paragraphs>394</Paragraphs>
  <Slides>41</Slides>
  <Notes>8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41</vt:i4>
      </vt:variant>
    </vt:vector>
  </HeadingPairs>
  <TitlesOfParts>
    <vt:vector size="48" baseType="lpstr">
      <vt:lpstr>Calibri</vt:lpstr>
      <vt:lpstr>Cambria Math</vt:lpstr>
      <vt:lpstr>Tw Cen MT</vt:lpstr>
      <vt:lpstr>Wingdings</vt:lpstr>
      <vt:lpstr>Wingdings 2</vt:lpstr>
      <vt:lpstr>Median</vt:lpstr>
      <vt:lpstr>Vergelijking</vt:lpstr>
      <vt:lpstr>Latent variable models</vt:lpstr>
      <vt:lpstr>Course prerequisites</vt:lpstr>
      <vt:lpstr>Course materials</vt:lpstr>
      <vt:lpstr>Book examples</vt:lpstr>
      <vt:lpstr>Structural Equation Modeling</vt:lpstr>
      <vt:lpstr>Structural Equation Modeling</vt:lpstr>
      <vt:lpstr>Structural Equation Modeling</vt:lpstr>
      <vt:lpstr>Example dataset</vt:lpstr>
      <vt:lpstr>Model: Univariate regression</vt:lpstr>
      <vt:lpstr>Model: Multiple regression</vt:lpstr>
      <vt:lpstr>Model: SEM</vt:lpstr>
      <vt:lpstr>Model: SEM</vt:lpstr>
      <vt:lpstr>Model: SEM</vt:lpstr>
      <vt:lpstr>SEM using lavaan</vt:lpstr>
      <vt:lpstr>Lavaan model syntax</vt:lpstr>
      <vt:lpstr>PowerPoint-presentatie</vt:lpstr>
      <vt:lpstr>Computation time!</vt:lpstr>
      <vt:lpstr>Structural Equation Modeling</vt:lpstr>
      <vt:lpstr>Structural Equation Modeling</vt:lpstr>
      <vt:lpstr>Model-implied (co)variances</vt:lpstr>
      <vt:lpstr>Model-implied (co)variances</vt:lpstr>
      <vt:lpstr>Model-implied (co)variances</vt:lpstr>
      <vt:lpstr>Model-implied (co)variances</vt:lpstr>
      <vt:lpstr>Model-implied (co)variances</vt:lpstr>
      <vt:lpstr>Model-implied (co)variances</vt:lpstr>
      <vt:lpstr>Model-implied (co)variances</vt:lpstr>
      <vt:lpstr>Model-implied (co)variances</vt:lpstr>
      <vt:lpstr>Model-implied (co)variances</vt:lpstr>
      <vt:lpstr>Structural and measurement model</vt:lpstr>
      <vt:lpstr>Model-implied (co)variances</vt:lpstr>
      <vt:lpstr>Model-implied (co)variances</vt:lpstr>
      <vt:lpstr>Model-implied (co)variances</vt:lpstr>
      <vt:lpstr>Variances of exogenous variables often not explicitly depicted</vt:lpstr>
      <vt:lpstr>Mean structure often omitted</vt:lpstr>
      <vt:lpstr>Error terms</vt:lpstr>
      <vt:lpstr>Causation</vt:lpstr>
      <vt:lpstr>Path &amp; partial regression coefficients</vt:lpstr>
      <vt:lpstr>Standardized coefficients</vt:lpstr>
      <vt:lpstr>Lavaan model syntax</vt:lpstr>
      <vt:lpstr>Lavaan syntax exercise</vt:lpstr>
      <vt:lpstr>Homework</vt:lpstr>
    </vt:vector>
  </TitlesOfParts>
  <Company>Universiteit Leiden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Latent variable models</dc:title>
  <dc:creator>Fokkema</dc:creator>
  <cp:lastModifiedBy>Fokkema, M. (Marjolein)</cp:lastModifiedBy>
  <cp:revision>109</cp:revision>
  <cp:lastPrinted>2019-11-15T14:00:00Z</cp:lastPrinted>
  <dcterms:created xsi:type="dcterms:W3CDTF">2016-11-16T16:51:00Z</dcterms:created>
  <dcterms:modified xsi:type="dcterms:W3CDTF">2025-06-15T21:05:49Z</dcterms:modified>
</cp:coreProperties>
</file>