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8" r:id="rId3"/>
    <p:sldId id="257" r:id="rId4"/>
    <p:sldId id="260" r:id="rId5"/>
    <p:sldId id="292" r:id="rId6"/>
    <p:sldId id="293" r:id="rId7"/>
    <p:sldId id="294" r:id="rId8"/>
    <p:sldId id="272" r:id="rId9"/>
    <p:sldId id="273" r:id="rId10"/>
    <p:sldId id="295" r:id="rId11"/>
    <p:sldId id="296" r:id="rId12"/>
    <p:sldId id="314" r:id="rId13"/>
    <p:sldId id="315" r:id="rId14"/>
    <p:sldId id="316" r:id="rId15"/>
    <p:sldId id="317" r:id="rId16"/>
    <p:sldId id="307" r:id="rId17"/>
    <p:sldId id="297" r:id="rId18"/>
    <p:sldId id="298" r:id="rId19"/>
    <p:sldId id="305" r:id="rId20"/>
    <p:sldId id="311" r:id="rId21"/>
    <p:sldId id="313" r:id="rId22"/>
    <p:sldId id="319" r:id="rId23"/>
    <p:sldId id="274" r:id="rId24"/>
    <p:sldId id="312" r:id="rId25"/>
    <p:sldId id="283" r:id="rId26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E28B-A14B-4092-BDFF-C15418F76A96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65921-E119-41C4-B63E-803D3304CB9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887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8F7461-E502-4F24-B2C4-9520419ADB2D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AED4BCC-FD9F-44BC-B0F1-375132071E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60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4BCC-FD9F-44BC-B0F1-375132071E0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07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4BCC-FD9F-44BC-B0F1-375132071E0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02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4BCC-FD9F-44BC-B0F1-375132071E09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833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E00D5-1C36-426C-AF93-3A13D2423CA0}" type="datetimeFigureOut">
              <a:rPr lang="nl-NL" smtClean="0"/>
              <a:pPr/>
              <a:t>18-6-2025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BC3254-7363-469A-ABE8-83E37B1B9ED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4: </a:t>
            </a:r>
            <a:r>
              <a:rPr lang="nl-NL" dirty="0" err="1"/>
              <a:t>Ordered</a:t>
            </a:r>
            <a:r>
              <a:rPr lang="nl-NL" dirty="0"/>
              <a:t> </a:t>
            </a:r>
            <a:r>
              <a:rPr lang="nl-NL" dirty="0" err="1"/>
              <a:t>categorical</a:t>
            </a:r>
            <a:r>
              <a:rPr lang="nl-NL" dirty="0"/>
              <a:t> indicator 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underlying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latent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definition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b="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‘Delta’, or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marginal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parameterization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=1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and thus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=1    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‘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Theta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’, or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conditional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parameterization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65760" lvl="1" indent="0">
                  <a:buNone/>
                </a:pP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Delta parameterization is more natural from FA viewpoint, theta parameterization is more natural from IRT viewpoint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224" t="-1709" r="-2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0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FA vs. IRT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Correspondence: Aim is to model association between LV and observed item responses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 differences: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Estimation: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IRT: maximum likelihood (ML)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 model parameters in one step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available for ordered categorical indicators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to a logistic regression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FA: diagonally weighted least squares (DWLS)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 tetra- 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polychoric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correlation matrix, performs continuous variable CFA on that matrix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option for ordered categorical indicators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to a probit regression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Parameterization: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Delta parameterization in FA, theta parameterization in IRT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IRT, latent trait often scaled by assuming mean 0 and variance 1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CFA, latent trait often scaled by setting loading of first item to 1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Loadings and thresholds in CFA are discrimination and difficulty in IRT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 of common factor: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CFA (LS) vs. IRT (ML)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IRT, the default is to specify the common factor to have mean 0 and variance 1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Other approaches possible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IRT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discrimination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difficulty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CFA with binary items, we often take the same approach (std.lv = TRUE in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lavaan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Other approaches possible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CFA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loading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threshold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error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24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(IRT) vs LS (FA) - Logistic vs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model (employed in ML estimation) assumes binomial error distribution</a:t>
            </a:r>
          </a:p>
          <a:p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(employed in LS-type estimation) assumes Gaussian error distribution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probability distributions have very similar shapes: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650" name="Picture 2" descr="https://i.stack.imgur.com/6YkO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16" y="3751998"/>
            <a:ext cx="6840760" cy="226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vs probit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get the logit and 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align, the logit's slope must be ≈1.7 times the slope value for 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Philosophical differences: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model assumes the common factor to be </a:t>
            </a:r>
            <a:r>
              <a:rPr lang="en-US" sz="2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directly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connected to the probability of a correct response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in line with ML estimation, where model is estimated in one step</a:t>
            </a:r>
          </a:p>
          <a:p>
            <a:pPr lvl="1"/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Probit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assumes the dichotomous response resulted from a dichotomization of an underlying normally distributed variable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in line with LS-type estimation, where we estimate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tetrachoric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polychoric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correlation matrix, and then fit a CFA for continuous variables to that correlation matrix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Confusing?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alike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slope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factor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discrimination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(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a,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discrimination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indicator,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measurement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error</a:t>
            </a: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b,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latent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correct (or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affirmative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response)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compute any parameterization from any other parameterization (but may lead to headache)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important: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aware of existence of different parameterizations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directly compare results from different estimators and parameterizations when interpreting models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and exercises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6.2 – Part II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6.2 a-d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IRT models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items: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1PL, 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(loadings equal, thresholds free)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2PL (loadings free, thresholds free)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Polytomous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items: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 credit model (loadings equal, thresholds free)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Graded response model (loadings free, thresholds free)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578" name="Picture 2" descr="https://www.rasch.org/gifs/ras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57" y="3922490"/>
            <a:ext cx="17811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563888" y="3789040"/>
            <a:ext cx="1440160" cy="1103873"/>
          </a:xfrm>
          <a:prstGeom prst="wedgeRoundRectCallout">
            <a:avLst>
              <a:gd name="adj1" fmla="val 58770"/>
              <a:gd name="adj2" fmla="val 879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</a:t>
            </a:r>
            <a:r>
              <a:rPr lang="en-US" sz="2000" dirty="0" err="1"/>
              <a:t>Rasch</a:t>
            </a:r>
            <a:r>
              <a:rPr lang="en-US" sz="2000" dirty="0"/>
              <a:t>, no good!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34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 good?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in psychology, we want to use the test score: the (unweighted) sum of item scores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calculate, you need no IRT or SEM software to estimate it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model, all item loadings are equal, so all item scores contribute equally to estimation of the latent trait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score is ‘sufficient statistic’ for eta (latent trait)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"no other statistic that can be calculated from the same sample provides any additional information as to the value of the parameter"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Well-fitting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model: test score contains all information about latent trait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and exercises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6.2 – Part III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6.2 e</a:t>
            </a:r>
          </a:p>
        </p:txBody>
      </p:sp>
    </p:spTree>
    <p:extLst>
      <p:ext uri="{BB962C8B-B14F-4D97-AF65-F5344CB8AC3E}">
        <p14:creationId xmlns:p14="http://schemas.microsoft.com/office/powerpoint/2010/main" val="368743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Today’s topics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items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least-squares type estimation (factor analysis)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estimation (IRT)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1PL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vs. 2PL model: Same or different loadings between items?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Generalization to ordered-categorical items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/>
              </a:bodyPr>
              <a:lstStyle/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have items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response options: e.g., </a:t>
                </a:r>
                <a:r>
                  <a:rPr lang="nl-NL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&lt; b &lt; c &lt; d</a:t>
                </a:r>
              </a:p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probabilities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b="0" i="1" smtClean="0">
                        <a:latin typeface="Cambria Math"/>
                        <a:cs typeface="Arial"/>
                      </a:rPr>
                      <m:t>1</m:t>
                    </m:r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nl-NL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nl-NL" sz="24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nl-NL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nl-NL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probabilities</a:t>
                </a:r>
                <a:r>
                  <a:rPr lang="nl-NL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nl-NL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nl-NL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response option as </a:t>
                </a:r>
                <a:r>
                  <a:rPr lang="nl-NL" sz="24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follows</a:t>
                </a:r>
                <a:r>
                  <a:rPr lang="nl-NL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=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𝑎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𝑎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b="0" i="1" smtClean="0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−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𝑏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=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𝑏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𝑏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−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𝑐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nl-NL" sz="2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=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𝑐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𝑐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−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𝑑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nl-NL" sz="2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=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𝑑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=</m:t>
                      </m:r>
                      <m:r>
                        <a:rPr lang="en-US" sz="2100" i="1">
                          <a:solidFill>
                            <a:schemeClr val="bg1"/>
                          </a:solidFill>
                          <a:latin typeface="Cambria Math"/>
                          <a:cs typeface="Arial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bg1"/>
                                  </a:solidFill>
                                  <a:latin typeface="Cambria Math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≥</m:t>
                          </m:r>
                          <m:r>
                            <a:rPr lang="en-US" sz="21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Arial"/>
                            </a:rPr>
                            <m:t>𝑑</m:t>
                          </m:r>
                        </m:e>
                        <m:e>
                          <m:r>
                            <a:rPr lang="en-US" sz="2100" i="1">
                              <a:solidFill>
                                <a:schemeClr val="bg1"/>
                              </a:solidFill>
                              <a:latin typeface="Cambria Math"/>
                              <a:cs typeface="Arial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972" t="-8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ijdelijke aanduiding voor inhoud 3" descr="GRM cumulative.jpeg"/>
          <p:cNvPicPr>
            <a:picLocks noChangeAspect="1"/>
          </p:cNvPicPr>
          <p:nvPr/>
        </p:nvPicPr>
        <p:blipFill>
          <a:blip r:embed="rId3" cstate="print"/>
          <a:srcRect t="11848"/>
          <a:stretch>
            <a:fillRect/>
          </a:stretch>
        </p:blipFill>
        <p:spPr>
          <a:xfrm>
            <a:off x="4355976" y="3428159"/>
            <a:ext cx="4715418" cy="34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/>
              </a:bodyPr>
              <a:lstStyle/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have items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response options: e.g., </a:t>
                </a:r>
                <a:r>
                  <a:rPr lang="nl-NL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&lt; b &lt; c &lt; d</a:t>
                </a:r>
              </a:p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probabilities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b="0" i="1" smtClean="0">
                        <a:latin typeface="Cambria Math"/>
                        <a:cs typeface="Arial"/>
                      </a:rPr>
                      <m:t>1</m:t>
                    </m:r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probabilities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response option as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i="1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b="0" i="1" smtClean="0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en-US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75" t="-8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25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/>
              </a:bodyPr>
              <a:lstStyle/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have items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response options: e.g., </a:t>
                </a:r>
                <a:r>
                  <a:rPr lang="nl-NL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&lt; b &lt; c &lt; d</a:t>
                </a:r>
              </a:p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probabilities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b="0" i="1" smtClean="0">
                        <a:latin typeface="Cambria Math"/>
                        <a:cs typeface="Arial"/>
                      </a:rPr>
                      <m:t>1</m:t>
                    </m:r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𝑏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𝑐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100" i="1">
                            <a:latin typeface="Cambria Math"/>
                            <a:cs typeface="Arial"/>
                          </a:rPr>
                          <m:t>1+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𝜂</m:t>
                            </m:r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𝑖</m:t>
                                </m:r>
                                <m:r>
                                  <a:rPr lang="en-US" sz="2100" i="1">
                                    <a:latin typeface="Cambria Math"/>
                                    <a:cs typeface="Arial"/>
                                  </a:rPr>
                                  <m:t>,</m:t>
                                </m:r>
                                <m:r>
                                  <a:rPr lang="en-US" sz="2100" b="0" i="1" smtClean="0">
                                    <a:latin typeface="Cambria Math"/>
                                    <a:cs typeface="Arial"/>
                                  </a:rPr>
                                  <m:t>𝑑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probabilities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response option as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i="1">
                            <a:latin typeface="Cambria Math"/>
                            <a:cs typeface="Arial"/>
                          </a:rPr>
                          <m:t>𝑎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b="0" i="1" smtClean="0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en-US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𝑏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𝑐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−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cs typeface="Arial"/>
                          </a:rPr>
                          <m:t>=</m:t>
                        </m:r>
                        <m:r>
                          <a:rPr lang="en-US" sz="2100" b="0" i="1" smtClean="0">
                            <a:latin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  <m:r>
                      <a:rPr lang="en-US" sz="21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100" i="1">
                        <a:latin typeface="Cambria Math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ea typeface="Cambria Math"/>
                            <a:cs typeface="Arial"/>
                          </a:rPr>
                          <m:t>≥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  <a:cs typeface="Arial"/>
                          </a:rPr>
                          <m:t>𝑑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cs typeface="Arial"/>
                          </a:rPr>
                          <m:t>𝜂</m:t>
                        </m:r>
                      </m:e>
                    </m:d>
                  </m:oMath>
                </a14:m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75" t="-8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Tijdelijke aanduiding voor inhoud 5" descr="GRM individual.jpeg"/>
          <p:cNvPicPr>
            <a:picLocks noChangeAspect="1"/>
          </p:cNvPicPr>
          <p:nvPr/>
        </p:nvPicPr>
        <p:blipFill rotWithShape="1">
          <a:blip r:embed="rId3" cstate="print"/>
          <a:srcRect t="13450" r="4104"/>
          <a:stretch/>
        </p:blipFill>
        <p:spPr>
          <a:xfrm>
            <a:off x="2483768" y="1219200"/>
            <a:ext cx="4603471" cy="34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k-1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dichotomous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….’ argument</a:t>
            </a: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Ordered-categorical responses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 credit model is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(1PL) model generalized to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polytomous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loadings for all items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Freely estimates thresholds for all categories and items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Graded response model is the 2PL model generalized to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polytomous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Freely estimates loadings for all items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Freely estimates thresholds for all categories and items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Unlike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model, in PCM test score is not a sufficient statistic (does not contain all information about) for the latent trait (eta)</a:t>
            </a:r>
          </a:p>
        </p:txBody>
      </p:sp>
    </p:spTree>
    <p:extLst>
      <p:ext uri="{BB962C8B-B14F-4D97-AF65-F5344CB8AC3E}">
        <p14:creationId xmlns:p14="http://schemas.microsoft.com/office/powerpoint/2010/main" val="15405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and exercises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6.2 – Part IV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Exercise: HADS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indicator variables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4395192"/>
          </a:xfrm>
        </p:spPr>
        <p:txBody>
          <a:bodyPr>
            <a:normAutofit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far,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endogenous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have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been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psychology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different model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Comparable to having binary or ordered categorical response variable in regression: Have to use e.g., logistic 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regression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indicator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700808"/>
                <a:ext cx="4607424" cy="4896544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formula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response of person </a:t>
                </a:r>
                <a:r>
                  <a:rPr lang="nl-NL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 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item </a:t>
                </a:r>
                <a:r>
                  <a:rPr lang="nl-NL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</a:p>
              <a:p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nl-NL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dichotomous</a:t>
                </a:r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categorical</a:t>
                </a:r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can </a:t>
                </a:r>
                <a:r>
                  <a:rPr lang="nl-NL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take </a:t>
                </a:r>
                <a:r>
                  <a:rPr lang="nl-NL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0 or 1</a:t>
                </a:r>
              </a:p>
              <a:p>
                <a:pPr lvl="1"/>
                <a:r>
                  <a:rPr lang="nl-NL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0, 1, 2, … </a:t>
                </a:r>
                <a:r>
                  <a:rPr lang="nl-NL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nl-NL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&gt; 2 </a:t>
                </a:r>
                <a:r>
                  <a:rPr lang="nl-NL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nl-NL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categorical</a:t>
                </a:r>
                <a:r>
                  <a:rPr lang="nl-NL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endParaRPr lang="nl-NL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700808"/>
                <a:ext cx="4607424" cy="4896544"/>
              </a:xfrm>
              <a:blipFill>
                <a:blip r:embed="rId2"/>
                <a:stretch>
                  <a:fillRect l="-265" t="-9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indicator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formula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response of person </a:t>
                </a:r>
                <a:r>
                  <a:rPr lang="nl-NL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 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item </a:t>
                </a:r>
                <a:r>
                  <a:rPr lang="nl-NL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</a:p>
              <a:p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nl-NL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dichotomous</a:t>
                </a:r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categorical</a:t>
                </a:r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can </a:t>
                </a:r>
                <a:r>
                  <a:rPr lang="nl-NL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take </a:t>
                </a:r>
                <a:r>
                  <a:rPr lang="nl-NL" sz="2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nl-NL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0 or 1</a:t>
                </a:r>
              </a:p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Solution: we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assume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LV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sz="2400" i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underlies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categorical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linearly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dependent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nl-NL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  <a:blipFill>
                <a:blip r:embed="rId2"/>
                <a:stretch>
                  <a:fillRect l="-136" t="-996" r="-16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blipFill>
                <a:blip r:embed="rId3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met pijl 9"/>
          <p:cNvCxnSpPr>
            <a:stCxn id="21" idx="7"/>
            <a:endCxn id="26" idx="3"/>
          </p:cNvCxnSpPr>
          <p:nvPr/>
        </p:nvCxnSpPr>
        <p:spPr>
          <a:xfrm flipV="1">
            <a:off x="6256929" y="2865884"/>
            <a:ext cx="918982" cy="10902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oog 11"/>
          <p:cNvSpPr/>
          <p:nvPr/>
        </p:nvSpPr>
        <p:spPr>
          <a:xfrm>
            <a:off x="7356457" y="4697404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Boog 12"/>
          <p:cNvSpPr/>
          <p:nvPr/>
        </p:nvSpPr>
        <p:spPr>
          <a:xfrm rot="10633384">
            <a:off x="5444248" y="3976402"/>
            <a:ext cx="440432" cy="357596"/>
          </a:xfrm>
          <a:prstGeom prst="arc">
            <a:avLst>
              <a:gd name="adj1" fmla="val 15085915"/>
              <a:gd name="adj2" fmla="val 7251249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3"/>
              <p:cNvSpPr/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blipFill>
                <a:blip r:embed="rId4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met pijl 9"/>
          <p:cNvCxnSpPr>
            <a:stCxn id="21" idx="6"/>
            <a:endCxn id="27" idx="2"/>
          </p:cNvCxnSpPr>
          <p:nvPr/>
        </p:nvCxnSpPr>
        <p:spPr>
          <a:xfrm flipV="1">
            <a:off x="6346837" y="4153433"/>
            <a:ext cx="762223" cy="113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hoek 3"/>
              <p:cNvSpPr/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blipFill>
                <a:blip r:embed="rId5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chte verbindingslijn met pijl 9"/>
          <p:cNvCxnSpPr>
            <a:stCxn id="21" idx="5"/>
            <a:endCxn id="28" idx="1"/>
          </p:cNvCxnSpPr>
          <p:nvPr/>
        </p:nvCxnSpPr>
        <p:spPr>
          <a:xfrm>
            <a:off x="6256929" y="4373468"/>
            <a:ext cx="918982" cy="10241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9"/>
          <p:cNvCxnSpPr>
            <a:stCxn id="26" idx="6"/>
            <a:endCxn id="4" idx="1"/>
          </p:cNvCxnSpPr>
          <p:nvPr/>
        </p:nvCxnSpPr>
        <p:spPr>
          <a:xfrm flipV="1">
            <a:off x="7680177" y="2655905"/>
            <a:ext cx="609632" cy="35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9"/>
          <p:cNvCxnSpPr>
            <a:stCxn id="15" idx="0"/>
            <a:endCxn id="28" idx="4"/>
          </p:cNvCxnSpPr>
          <p:nvPr/>
        </p:nvCxnSpPr>
        <p:spPr>
          <a:xfrm flipH="1" flipV="1">
            <a:off x="7384785" y="5895945"/>
            <a:ext cx="10047" cy="2000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al 5"/>
              <p:cNvSpPr/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4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blipFill>
                <a:blip r:embed="rId6"/>
                <a:stretch>
                  <a:fillRect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al 5"/>
              <p:cNvSpPr/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5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oog 11"/>
          <p:cNvSpPr/>
          <p:nvPr/>
        </p:nvSpPr>
        <p:spPr>
          <a:xfrm>
            <a:off x="7384697" y="6159463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Boog 11"/>
          <p:cNvSpPr/>
          <p:nvPr/>
        </p:nvSpPr>
        <p:spPr>
          <a:xfrm>
            <a:off x="7362566" y="3236714"/>
            <a:ext cx="454529" cy="273183"/>
          </a:xfrm>
          <a:prstGeom prst="arc">
            <a:avLst>
              <a:gd name="adj1" fmla="val 14852024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al 5"/>
              <p:cNvSpPr/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nl-NL" sz="25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1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al 5"/>
              <p:cNvSpPr/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6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al 5"/>
              <p:cNvSpPr/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7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al 5"/>
              <p:cNvSpPr/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8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Rechte verbindingslijn met pijl 9"/>
          <p:cNvCxnSpPr>
            <a:stCxn id="27" idx="6"/>
            <a:endCxn id="8" idx="1"/>
          </p:cNvCxnSpPr>
          <p:nvPr/>
        </p:nvCxnSpPr>
        <p:spPr>
          <a:xfrm flipV="1">
            <a:off x="7699844" y="4148761"/>
            <a:ext cx="589965" cy="46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9"/>
          <p:cNvCxnSpPr>
            <a:stCxn id="28" idx="6"/>
            <a:endCxn id="10" idx="1"/>
          </p:cNvCxnSpPr>
          <p:nvPr/>
        </p:nvCxnSpPr>
        <p:spPr>
          <a:xfrm>
            <a:off x="7680177" y="5604030"/>
            <a:ext cx="609632" cy="42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9"/>
          <p:cNvCxnSpPr>
            <a:stCxn id="14" idx="0"/>
          </p:cNvCxnSpPr>
          <p:nvPr/>
        </p:nvCxnSpPr>
        <p:spPr>
          <a:xfrm flipV="1">
            <a:off x="7376362" y="4445350"/>
            <a:ext cx="2303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al 5"/>
              <p:cNvSpPr/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echte verbindingslijn met pijl 9"/>
          <p:cNvCxnSpPr>
            <a:stCxn id="32" idx="0"/>
            <a:endCxn id="26" idx="4"/>
          </p:cNvCxnSpPr>
          <p:nvPr/>
        </p:nvCxnSpPr>
        <p:spPr>
          <a:xfrm flipV="1">
            <a:off x="7356458" y="2951384"/>
            <a:ext cx="28327" cy="2109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28384" y="2213836"/>
            <a:ext cx="864096" cy="38261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xtBox 34"/>
          <p:cNvSpPr txBox="1"/>
          <p:nvPr/>
        </p:nvSpPr>
        <p:spPr>
          <a:xfrm>
            <a:off x="7740352" y="1486525"/>
            <a:ext cx="134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nl-NL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48064" y="2213836"/>
            <a:ext cx="2787530" cy="4383516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Box 38"/>
          <p:cNvSpPr txBox="1"/>
          <p:nvPr/>
        </p:nvSpPr>
        <p:spPr>
          <a:xfrm>
            <a:off x="5796136" y="1558533"/>
            <a:ext cx="134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</a:t>
            </a:r>
          </a:p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nl-NL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0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 animBg="1"/>
      <p:bldP spid="34" grpId="0" animBg="1"/>
      <p:bldP spid="35" grpId="0"/>
      <p:bldP spid="36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indicator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nl-NL" sz="3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assume</a:t>
                </a:r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nl-NL" sz="3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LV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sz="3200" i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3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underlies</a:t>
                </a:r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3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categorical</a:t>
                </a:r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Categorical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i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has 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threshold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nl-NL" sz="23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nl-NL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300" i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3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nl-NL" sz="23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nl-NL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300" i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3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&gt;.5</m:t>
                    </m:r>
                  </m:oMath>
                </a14:m>
                <a:endParaRPr lang="nl-NL" sz="23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Assumptions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LVs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follow a normale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distribution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other words: Compute tetra- or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polychoric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correlation matrix and perform CFA as in the linear / continuous variable case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LS (least-squares) approach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Very similar to </a:t>
                </a:r>
                <a:r>
                  <a:rPr lang="en-US" i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probit</a:t>
                </a:r>
                <a:r>
                  <a:rPr lang="en-US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  <a:blipFill>
                <a:blip r:embed="rId2"/>
                <a:stretch>
                  <a:fillRect t="-19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blipFill>
                <a:blip r:embed="rId3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met pijl 9"/>
          <p:cNvCxnSpPr>
            <a:stCxn id="21" idx="7"/>
            <a:endCxn id="26" idx="3"/>
          </p:cNvCxnSpPr>
          <p:nvPr/>
        </p:nvCxnSpPr>
        <p:spPr>
          <a:xfrm flipV="1">
            <a:off x="6256929" y="2865884"/>
            <a:ext cx="918982" cy="10902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oog 11"/>
          <p:cNvSpPr/>
          <p:nvPr/>
        </p:nvSpPr>
        <p:spPr>
          <a:xfrm>
            <a:off x="7356457" y="4697404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Boog 12"/>
          <p:cNvSpPr/>
          <p:nvPr/>
        </p:nvSpPr>
        <p:spPr>
          <a:xfrm rot="10633384">
            <a:off x="5444248" y="3976402"/>
            <a:ext cx="440432" cy="357596"/>
          </a:xfrm>
          <a:prstGeom prst="arc">
            <a:avLst>
              <a:gd name="adj1" fmla="val 15085915"/>
              <a:gd name="adj2" fmla="val 7251249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3"/>
              <p:cNvSpPr/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blipFill>
                <a:blip r:embed="rId4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met pijl 9"/>
          <p:cNvCxnSpPr>
            <a:stCxn id="21" idx="6"/>
            <a:endCxn id="27" idx="2"/>
          </p:cNvCxnSpPr>
          <p:nvPr/>
        </p:nvCxnSpPr>
        <p:spPr>
          <a:xfrm flipV="1">
            <a:off x="6346837" y="4153433"/>
            <a:ext cx="762223" cy="113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hoek 3"/>
              <p:cNvSpPr/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blipFill>
                <a:blip r:embed="rId5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chte verbindingslijn met pijl 9"/>
          <p:cNvCxnSpPr>
            <a:stCxn id="21" idx="5"/>
            <a:endCxn id="28" idx="1"/>
          </p:cNvCxnSpPr>
          <p:nvPr/>
        </p:nvCxnSpPr>
        <p:spPr>
          <a:xfrm>
            <a:off x="6256929" y="4373468"/>
            <a:ext cx="918982" cy="10241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9"/>
          <p:cNvCxnSpPr>
            <a:stCxn id="26" idx="6"/>
            <a:endCxn id="4" idx="1"/>
          </p:cNvCxnSpPr>
          <p:nvPr/>
        </p:nvCxnSpPr>
        <p:spPr>
          <a:xfrm flipV="1">
            <a:off x="7680177" y="2655905"/>
            <a:ext cx="609632" cy="35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9"/>
          <p:cNvCxnSpPr>
            <a:stCxn id="15" idx="0"/>
            <a:endCxn id="28" idx="4"/>
          </p:cNvCxnSpPr>
          <p:nvPr/>
        </p:nvCxnSpPr>
        <p:spPr>
          <a:xfrm flipH="1" flipV="1">
            <a:off x="7384785" y="5895945"/>
            <a:ext cx="10047" cy="2000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al 5"/>
              <p:cNvSpPr/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4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blipFill>
                <a:blip r:embed="rId6"/>
                <a:stretch>
                  <a:fillRect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al 5"/>
              <p:cNvSpPr/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5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oog 11"/>
          <p:cNvSpPr/>
          <p:nvPr/>
        </p:nvSpPr>
        <p:spPr>
          <a:xfrm>
            <a:off x="7384697" y="6159463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Boog 11"/>
          <p:cNvSpPr/>
          <p:nvPr/>
        </p:nvSpPr>
        <p:spPr>
          <a:xfrm>
            <a:off x="7362566" y="3236714"/>
            <a:ext cx="454529" cy="273183"/>
          </a:xfrm>
          <a:prstGeom prst="arc">
            <a:avLst>
              <a:gd name="adj1" fmla="val 14852024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al 5"/>
              <p:cNvSpPr/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nl-NL" sz="25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1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al 5"/>
              <p:cNvSpPr/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6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al 5"/>
              <p:cNvSpPr/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7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al 5"/>
              <p:cNvSpPr/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8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Rechte verbindingslijn met pijl 9"/>
          <p:cNvCxnSpPr>
            <a:stCxn id="27" idx="6"/>
            <a:endCxn id="8" idx="1"/>
          </p:cNvCxnSpPr>
          <p:nvPr/>
        </p:nvCxnSpPr>
        <p:spPr>
          <a:xfrm flipV="1">
            <a:off x="7699844" y="4148761"/>
            <a:ext cx="589965" cy="46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9"/>
          <p:cNvCxnSpPr>
            <a:stCxn id="28" idx="6"/>
            <a:endCxn id="10" idx="1"/>
          </p:cNvCxnSpPr>
          <p:nvPr/>
        </p:nvCxnSpPr>
        <p:spPr>
          <a:xfrm>
            <a:off x="7680177" y="5604030"/>
            <a:ext cx="609632" cy="42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9"/>
          <p:cNvCxnSpPr>
            <a:stCxn id="14" idx="0"/>
          </p:cNvCxnSpPr>
          <p:nvPr/>
        </p:nvCxnSpPr>
        <p:spPr>
          <a:xfrm flipV="1">
            <a:off x="7376362" y="4445350"/>
            <a:ext cx="2303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al 5"/>
              <p:cNvSpPr/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echte verbindingslijn met pijl 9"/>
          <p:cNvCxnSpPr>
            <a:stCxn id="32" idx="0"/>
            <a:endCxn id="26" idx="4"/>
          </p:cNvCxnSpPr>
          <p:nvPr/>
        </p:nvCxnSpPr>
        <p:spPr>
          <a:xfrm flipV="1">
            <a:off x="7356458" y="2951384"/>
            <a:ext cx="28327" cy="2109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indicator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nl-NL" sz="3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assume</a:t>
                </a:r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nl-NL" sz="3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LV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sz="3200" i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3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underlies</a:t>
                </a:r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3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categorical</a:t>
                </a:r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Categorical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i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has 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threshold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nl-NL" sz="23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nl-NL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300" i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3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nl-NL" sz="23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nl-NL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300" i="1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3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3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&gt;.5</m:t>
                    </m:r>
                  </m:oMath>
                </a14:m>
                <a:endParaRPr lang="nl-NL" sz="23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Assumptions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LVs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follow a normale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distribution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Identification restrictions: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/>
                      </a:rPr>
                      <m:t>𝜇</m:t>
                    </m:r>
                    <m:r>
                      <a:rPr lang="en-US" i="1">
                        <a:latin typeface="Cambria Math"/>
                        <a:cs typeface="Arial"/>
                      </a:rPr>
                      <m:t>=0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/>
                      </a:rPr>
                      <m:t>𝜎</m:t>
                    </m:r>
                    <m:r>
                      <a:rPr lang="en-US" i="1">
                        <a:latin typeface="Cambria Math"/>
                        <a:cs typeface="Arial"/>
                      </a:rPr>
                      <m:t>=1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</a:p>
              <a:p>
                <a:pPr lvl="1"/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Sstandardized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LV approach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/>
                        <a:cs typeface="Arial"/>
                      </a:rPr>
                      <m:t>=1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</a:p>
              <a:p>
                <a:pPr marL="0" indent="0" algn="ctr">
                  <a:buNone/>
                </a:pP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Marker var. approach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  <a:cs typeface="Arial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7" y="1700808"/>
                <a:ext cx="4475409" cy="4896544"/>
              </a:xfrm>
              <a:blipFill>
                <a:blip r:embed="rId2"/>
                <a:stretch>
                  <a:fillRect t="-19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2420888"/>
                <a:ext cx="458655" cy="470033"/>
              </a:xfrm>
              <a:prstGeom prst="rect">
                <a:avLst/>
              </a:prstGeom>
              <a:blipFill>
                <a:blip r:embed="rId3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met pijl 9"/>
          <p:cNvCxnSpPr>
            <a:stCxn id="21" idx="7"/>
            <a:endCxn id="26" idx="3"/>
          </p:cNvCxnSpPr>
          <p:nvPr/>
        </p:nvCxnSpPr>
        <p:spPr>
          <a:xfrm flipV="1">
            <a:off x="6256929" y="2865884"/>
            <a:ext cx="918982" cy="10902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oog 11"/>
          <p:cNvSpPr/>
          <p:nvPr/>
        </p:nvSpPr>
        <p:spPr>
          <a:xfrm>
            <a:off x="7356457" y="4697404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Boog 12"/>
          <p:cNvSpPr/>
          <p:nvPr/>
        </p:nvSpPr>
        <p:spPr>
          <a:xfrm rot="10633384">
            <a:off x="5444248" y="3976402"/>
            <a:ext cx="440432" cy="357596"/>
          </a:xfrm>
          <a:prstGeom prst="arc">
            <a:avLst>
              <a:gd name="adj1" fmla="val 15085915"/>
              <a:gd name="adj2" fmla="val 7251249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3"/>
              <p:cNvSpPr/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3913744"/>
                <a:ext cx="458655" cy="470033"/>
              </a:xfrm>
              <a:prstGeom prst="rect">
                <a:avLst/>
              </a:prstGeom>
              <a:blipFill>
                <a:blip r:embed="rId4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met pijl 9"/>
          <p:cNvCxnSpPr>
            <a:stCxn id="21" idx="6"/>
            <a:endCxn id="27" idx="2"/>
          </p:cNvCxnSpPr>
          <p:nvPr/>
        </p:nvCxnSpPr>
        <p:spPr>
          <a:xfrm flipV="1">
            <a:off x="6346837" y="4153433"/>
            <a:ext cx="762223" cy="113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hoek 3"/>
              <p:cNvSpPr/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09" y="5373216"/>
                <a:ext cx="458655" cy="470033"/>
              </a:xfrm>
              <a:prstGeom prst="rect">
                <a:avLst/>
              </a:prstGeom>
              <a:blipFill>
                <a:blip r:embed="rId5"/>
                <a:stretch>
                  <a:fillRect l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chte verbindingslijn met pijl 9"/>
          <p:cNvCxnSpPr>
            <a:stCxn id="21" idx="5"/>
            <a:endCxn id="28" idx="1"/>
          </p:cNvCxnSpPr>
          <p:nvPr/>
        </p:nvCxnSpPr>
        <p:spPr>
          <a:xfrm>
            <a:off x="6256929" y="4373468"/>
            <a:ext cx="918982" cy="10241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9"/>
          <p:cNvCxnSpPr>
            <a:stCxn id="26" idx="6"/>
            <a:endCxn id="4" idx="1"/>
          </p:cNvCxnSpPr>
          <p:nvPr/>
        </p:nvCxnSpPr>
        <p:spPr>
          <a:xfrm flipV="1">
            <a:off x="7680177" y="2655905"/>
            <a:ext cx="609632" cy="35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9"/>
          <p:cNvCxnSpPr>
            <a:stCxn id="15" idx="0"/>
            <a:endCxn id="28" idx="4"/>
          </p:cNvCxnSpPr>
          <p:nvPr/>
        </p:nvCxnSpPr>
        <p:spPr>
          <a:xfrm flipH="1" flipV="1">
            <a:off x="7384785" y="5895945"/>
            <a:ext cx="10047" cy="2000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al 5"/>
              <p:cNvSpPr/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4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0420">
                <a:off x="7124043" y="4648802"/>
                <a:ext cx="464831" cy="380377"/>
              </a:xfrm>
              <a:prstGeom prst="ellipse">
                <a:avLst/>
              </a:prstGeom>
              <a:blipFill>
                <a:blip r:embed="rId6"/>
                <a:stretch>
                  <a:fillRect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al 5"/>
              <p:cNvSpPr/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5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61" y="6096000"/>
                <a:ext cx="456741" cy="4293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oog 11"/>
          <p:cNvSpPr/>
          <p:nvPr/>
        </p:nvSpPr>
        <p:spPr>
          <a:xfrm>
            <a:off x="7384697" y="6159463"/>
            <a:ext cx="454529" cy="273183"/>
          </a:xfrm>
          <a:prstGeom prst="arc">
            <a:avLst>
              <a:gd name="adj1" fmla="val 15085915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Boog 11"/>
          <p:cNvSpPr/>
          <p:nvPr/>
        </p:nvSpPr>
        <p:spPr>
          <a:xfrm>
            <a:off x="7362566" y="3236714"/>
            <a:ext cx="454529" cy="273183"/>
          </a:xfrm>
          <a:prstGeom prst="arc">
            <a:avLst>
              <a:gd name="adj1" fmla="val 14852024"/>
              <a:gd name="adj2" fmla="val 6554581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10" y="2943617"/>
                <a:ext cx="49626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4" y="3752684"/>
                <a:ext cx="496267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21" y="4919771"/>
                <a:ext cx="49626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al 5"/>
              <p:cNvSpPr/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nl-NL" sz="25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1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10" y="3869668"/>
                <a:ext cx="613927" cy="59023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2943617"/>
                <a:ext cx="554126" cy="3931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4383777"/>
                <a:ext cx="554126" cy="3931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94" y="5823937"/>
                <a:ext cx="554126" cy="3944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38" y="4043093"/>
                <a:ext cx="483274" cy="394019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al 5"/>
              <p:cNvSpPr/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6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2367553"/>
                <a:ext cx="590784" cy="58383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al 5"/>
              <p:cNvSpPr/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7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60" y="3861517"/>
                <a:ext cx="590784" cy="58383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al 5"/>
              <p:cNvSpPr/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8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3" y="5312114"/>
                <a:ext cx="590784" cy="58383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Rechte verbindingslijn met pijl 9"/>
          <p:cNvCxnSpPr>
            <a:stCxn id="27" idx="6"/>
            <a:endCxn id="8" idx="1"/>
          </p:cNvCxnSpPr>
          <p:nvPr/>
        </p:nvCxnSpPr>
        <p:spPr>
          <a:xfrm flipV="1">
            <a:off x="7699844" y="4148761"/>
            <a:ext cx="589965" cy="46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9"/>
          <p:cNvCxnSpPr>
            <a:stCxn id="28" idx="6"/>
            <a:endCxn id="10" idx="1"/>
          </p:cNvCxnSpPr>
          <p:nvPr/>
        </p:nvCxnSpPr>
        <p:spPr>
          <a:xfrm>
            <a:off x="7680177" y="5604030"/>
            <a:ext cx="609632" cy="42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9"/>
          <p:cNvCxnSpPr>
            <a:stCxn id="14" idx="0"/>
          </p:cNvCxnSpPr>
          <p:nvPr/>
        </p:nvCxnSpPr>
        <p:spPr>
          <a:xfrm flipV="1">
            <a:off x="7376362" y="4445350"/>
            <a:ext cx="23030" cy="204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al 5"/>
              <p:cNvSpPr/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2000" baseline="-25000" dirty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" name="Ova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087" y="3162345"/>
                <a:ext cx="456741" cy="42934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echte verbindingslijn met pijl 9"/>
          <p:cNvCxnSpPr>
            <a:stCxn id="32" idx="0"/>
            <a:endCxn id="26" idx="4"/>
          </p:cNvCxnSpPr>
          <p:nvPr/>
        </p:nvCxnSpPr>
        <p:spPr>
          <a:xfrm flipV="1">
            <a:off x="7356458" y="2951384"/>
            <a:ext cx="28327" cy="2109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characteristic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curves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ICCs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 get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latent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dichotomous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𝜂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197" t="-9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71" name="Picture 4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7037"/>
          <a:stretch/>
        </p:blipFill>
        <p:spPr bwMode="auto">
          <a:xfrm>
            <a:off x="1403648" y="2780928"/>
            <a:ext cx="6704163" cy="400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 rot="16200000">
                <a:off x="784343" y="4393871"/>
                <a:ext cx="913520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nl-NL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nl-NL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4343" y="4393871"/>
                <a:ext cx="913520" cy="325089"/>
              </a:xfrm>
              <a:prstGeom prst="rect">
                <a:avLst/>
              </a:prstGeom>
              <a:blipFill>
                <a:blip r:embed="rId5"/>
                <a:stretch>
                  <a:fillRect l="-1887" t="-2013" r="-150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and exercises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6.2 - part I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6.1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</TotalTime>
  <Words>1642</Words>
  <Application>Microsoft Office PowerPoint</Application>
  <PresentationFormat>Diavoorstelling (4:3)</PresentationFormat>
  <Paragraphs>260</Paragraphs>
  <Slides>25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Calibri</vt:lpstr>
      <vt:lpstr>Cambria Math</vt:lpstr>
      <vt:lpstr>Tw Cen MT</vt:lpstr>
      <vt:lpstr>Wingdings</vt:lpstr>
      <vt:lpstr>Wingdings 2</vt:lpstr>
      <vt:lpstr>Mediaan</vt:lpstr>
      <vt:lpstr>Latent variable models</vt:lpstr>
      <vt:lpstr>Today’s topics</vt:lpstr>
      <vt:lpstr>Ordered categorical indicator variables</vt:lpstr>
      <vt:lpstr>Ordered categorical indicator variables</vt:lpstr>
      <vt:lpstr>Ordered categorical indicator variables</vt:lpstr>
      <vt:lpstr>Ordered categorical indicator variables</vt:lpstr>
      <vt:lpstr>Ordered categorical indicator variables</vt:lpstr>
      <vt:lpstr>Item characteristic curves (ICCs)</vt:lpstr>
      <vt:lpstr>Examples and exercises</vt:lpstr>
      <vt:lpstr>Identifying scale of underlying latent variable</vt:lpstr>
      <vt:lpstr>Categorical FA vs. IRT</vt:lpstr>
      <vt:lpstr>Scale of common factor:  CFA (LS) vs. IRT (ML)</vt:lpstr>
      <vt:lpstr>ML (IRT) vs LS (FA) - Logistic vs probit</vt:lpstr>
      <vt:lpstr>Logistic vs probit</vt:lpstr>
      <vt:lpstr>Confusing?</vt:lpstr>
      <vt:lpstr>Examples and exercises</vt:lpstr>
      <vt:lpstr>IRT models</vt:lpstr>
      <vt:lpstr>No Rasch, no good?</vt:lpstr>
      <vt:lpstr>Examples and exercises</vt:lpstr>
      <vt:lpstr>Ordinal responses</vt:lpstr>
      <vt:lpstr>Ordinal responses</vt:lpstr>
      <vt:lpstr>Ordinal responses</vt:lpstr>
      <vt:lpstr>Ordinal responses</vt:lpstr>
      <vt:lpstr>Ordered-categorical responses</vt:lpstr>
      <vt:lpstr>Examples and exercises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User</dc:creator>
  <cp:lastModifiedBy>Fokkema, M. (Marjolein)</cp:lastModifiedBy>
  <cp:revision>188</cp:revision>
  <cp:lastPrinted>2018-07-03T10:54:40Z</cp:lastPrinted>
  <dcterms:created xsi:type="dcterms:W3CDTF">2015-08-07T13:13:42Z</dcterms:created>
  <dcterms:modified xsi:type="dcterms:W3CDTF">2025-06-17T22:33:35Z</dcterms:modified>
</cp:coreProperties>
</file>