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315" r:id="rId11"/>
    <p:sldId id="272" r:id="rId12"/>
    <p:sldId id="273" r:id="rId13"/>
    <p:sldId id="316" r:id="rId14"/>
    <p:sldId id="329" r:id="rId15"/>
    <p:sldId id="330" r:id="rId16"/>
    <p:sldId id="332" r:id="rId17"/>
    <p:sldId id="302" r:id="rId18"/>
    <p:sldId id="275" r:id="rId19"/>
    <p:sldId id="276" r:id="rId20"/>
    <p:sldId id="277" r:id="rId21"/>
    <p:sldId id="278" r:id="rId22"/>
    <p:sldId id="280" r:id="rId23"/>
    <p:sldId id="309" r:id="rId24"/>
    <p:sldId id="306" r:id="rId25"/>
    <p:sldId id="318" r:id="rId26"/>
    <p:sldId id="320" r:id="rId27"/>
    <p:sldId id="319" r:id="rId28"/>
    <p:sldId id="322" r:id="rId29"/>
    <p:sldId id="321" r:id="rId30"/>
    <p:sldId id="307" r:id="rId31"/>
    <p:sldId id="305" r:id="rId32"/>
    <p:sldId id="310" r:id="rId33"/>
    <p:sldId id="328" r:id="rId34"/>
    <p:sldId id="327" r:id="rId35"/>
    <p:sldId id="290" r:id="rId36"/>
    <p:sldId id="291" r:id="rId37"/>
    <p:sldId id="292" r:id="rId38"/>
    <p:sldId id="293" r:id="rId39"/>
    <p:sldId id="334" r:id="rId40"/>
    <p:sldId id="333" r:id="rId41"/>
    <p:sldId id="303" r:id="rId4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9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92F7-B2FD-4F12-BEF1-A6CA43868F28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83D0-E9E0-46B9-9118-546F43A6C1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7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A3D5429D-9A42-4EDB-BD46-D0A422A7A56A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1848D0F-C123-4F06-975E-28BFB80D3F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33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72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18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99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Beta: If A ~ B, A is on row</a:t>
            </a:r>
            <a:r>
              <a:rPr lang="en-US" baseline="0" dirty="0"/>
              <a:t> and B is on column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7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3A5334-8E86-408E-A399-410490853928}" type="datetime1">
              <a:rPr lang="nl-NL" smtClean="0"/>
              <a:t>16-6-2025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1FE-9AFF-429D-9D1D-6C3BB66AD0F7}" type="datetime1">
              <a:rPr lang="nl-NL" smtClean="0"/>
              <a:t>16-6-2025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3FAA61-3046-442D-8E8D-6492BC60A5F0}" type="datetime1">
              <a:rPr lang="nl-NL" smtClean="0"/>
              <a:t>16-6-2025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58B-8F6C-43A7-A911-7D8234F55819}" type="datetime1">
              <a:rPr lang="nl-NL" smtClean="0"/>
              <a:t>16-6-2025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E52F-7FA8-44AC-9747-741263BCD65B}" type="datetime1">
              <a:rPr lang="nl-NL" smtClean="0"/>
              <a:t>16-6-2025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8C33D5-4176-4243-A50F-89AB06BF36EC}" type="datetime1">
              <a:rPr lang="nl-NL" smtClean="0"/>
              <a:t>16-6-2025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245798-79D4-4830-861D-FA49CA45C3E8}" type="datetime1">
              <a:rPr lang="nl-NL" smtClean="0"/>
              <a:t>16-6-2025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B76F-6730-43C5-87A6-3D7DA7C8DB70}" type="datetime1">
              <a:rPr lang="nl-NL" smtClean="0"/>
              <a:t>16-6-2025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2DC2-97F8-44CE-9BE1-5387DAC42622}" type="datetime1">
              <a:rPr lang="nl-NL" smtClean="0"/>
              <a:t>16-6-2025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445-981F-4A99-8B32-8D36F324D3C0}" type="datetime1">
              <a:rPr lang="nl-NL" smtClean="0"/>
              <a:t>16-6-2025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D7F33-AA17-4443-9D97-3D4560FCB324}" type="datetime1">
              <a:rPr lang="nl-NL" smtClean="0"/>
              <a:t>16-6-2025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02B3B-E493-4206-98BA-2F963B979671}" type="datetime1">
              <a:rPr lang="nl-NL" smtClean="0"/>
              <a:t>16-6-2025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4.jpeg"/><Relationship Id="rId7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–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3707904" y="1628799"/>
            <a:ext cx="5292080" cy="31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Multiple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Dependent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  <a:endParaRPr lang="en-US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en-US" sz="2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 estimates are now a vector of partial regression coefficients, need matrix algebra to compute: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20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fit: multiple </a:t>
                </a: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correlation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(R=.512), or </a:t>
                </a: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explained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nl-NL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=.262)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rgbClr val="9B2D1F"/>
                  </a:buClr>
                  <a:buSzPct val="60000"/>
                  <a:buFont typeface="Wingdings"/>
                  <a:buChar char=""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(strength of) association: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 standardized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partial regression coefficient)</a:t>
                </a: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nl-NL" sz="2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  <a:blipFill>
                <a:blip r:embed="rId3"/>
                <a:stretch>
                  <a:fillRect l="-75" r="-972" b="-15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014555" y="1556792"/>
            <a:ext cx="5021941" cy="30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Endogenous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Exogenous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(disturbance/error/residual) of GPA in 10</a:t>
                </a:r>
                <a:r>
                  <a:rPr lang="en-US" sz="2100" baseline="30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grade</a:t>
                </a:r>
                <a:endParaRPr lang="nl-NL" sz="21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endParaRPr lang="nl-NL" sz="21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 estimates are still a vector of partial regression coefficients, need matrix algebra and optimization to compute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(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of)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associations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Partial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 model fit: How well are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variables’ (co)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reproduced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Quantified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Endogenous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19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Exogenous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7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</a:t>
                </a:r>
                <a:r>
                  <a:rPr lang="en-US" sz="1700" baseline="30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grade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(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of)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associations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partial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nl-NL" sz="2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 model fit: How well are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variables’ (co)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reproduced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Quantified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Endogenous</a:t>
                </a:r>
                <a:r>
                  <a:rPr lang="nl-NL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19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Exogenous</a:t>
                </a:r>
                <a:r>
                  <a:rPr lang="nl-NL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7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</a:t>
                </a:r>
                <a:r>
                  <a:rPr lang="en-US" sz="1700" baseline="300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grade</a:t>
                </a:r>
                <a:endParaRPr lang="nl-NL" sz="24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(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of)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associations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partial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nl-NL" sz="22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 model fit: How well are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variables’ (co)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reproduced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Quantified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916832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343106" y="908720"/>
            <a:ext cx="230901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by the model.</a:t>
            </a:r>
          </a:p>
          <a:p>
            <a:pPr algn="ctr"/>
            <a:r>
              <a:rPr lang="en-US" dirty="0"/>
              <a:t>Have unidirectional incoming arrows.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131840" y="3429000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explained by the model.</a:t>
            </a:r>
          </a:p>
          <a:p>
            <a:pPr algn="ctr"/>
            <a:r>
              <a:rPr lang="en-US" dirty="0"/>
              <a:t>Have no unidirectional incoming arrow(s).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232378"/>
            <a:ext cx="2592288" cy="9233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8774" y="502593"/>
            <a:ext cx="2667550" cy="8122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gignomai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fit a SEM in 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(e.g., .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(most common case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matrix,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file,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(most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case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constant like 1 or 0)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parameter)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syntax</a:t>
            </a: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56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908182" y="3717032"/>
            <a:ext cx="4128314" cy="31683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1843" y="300914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How do we </a:t>
            </a:r>
            <a:r>
              <a:rPr lang="nl-NL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</a:t>
            </a:r>
            <a:r>
              <a:rPr lang="nl-NL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syntax?</a:t>
            </a:r>
          </a:p>
        </p:txBody>
      </p:sp>
      <p:sp>
        <p:nvSpPr>
          <p:cNvPr id="11" name="Rechthoek 3"/>
          <p:cNvSpPr/>
          <p:nvPr/>
        </p:nvSpPr>
        <p:spPr>
          <a:xfrm>
            <a:off x="5364088" y="4046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2" name="Rechthoek 4"/>
          <p:cNvSpPr/>
          <p:nvPr/>
        </p:nvSpPr>
        <p:spPr>
          <a:xfrm>
            <a:off x="6300192" y="4046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3" name="Rechthoek 5"/>
          <p:cNvSpPr/>
          <p:nvPr/>
        </p:nvSpPr>
        <p:spPr>
          <a:xfrm>
            <a:off x="1331640" y="393903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6"/>
          <p:cNvSpPr/>
          <p:nvPr/>
        </p:nvSpPr>
        <p:spPr>
          <a:xfrm>
            <a:off x="3995936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7"/>
          <p:cNvSpPr/>
          <p:nvPr/>
        </p:nvSpPr>
        <p:spPr>
          <a:xfrm>
            <a:off x="2627784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1520" y="4044357"/>
            <a:ext cx="4520076" cy="276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0750" t="17344" r="19760" b="65399"/>
          <a:stretch/>
        </p:blipFill>
        <p:spPr bwMode="auto">
          <a:xfrm>
            <a:off x="611560" y="1576960"/>
            <a:ext cx="7884368" cy="128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6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Computation time!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2.4.1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PDF 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Exercise 2.1: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Exercises_week_1.pdf 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(adapted version of the exercises in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book)</a:t>
            </a:r>
          </a:p>
        </p:txBody>
      </p:sp>
      <p:pic>
        <p:nvPicPr>
          <p:cNvPr id="10242" name="Picture 2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590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is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sample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variables:</a:t>
            </a: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means, and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skewness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kurtosis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SEM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later in course)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40704"/>
              </p:ext>
            </p:extLst>
          </p:nvPr>
        </p:nvGraphicFramePr>
        <p:xfrm>
          <a:off x="1042988" y="3452540"/>
          <a:ext cx="429418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184120" imgH="685800" progId="Equation.3">
                  <p:embed/>
                </p:oleObj>
              </mc:Choice>
              <mc:Fallback>
                <p:oleObj name="Vergelijking" r:id="rId2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52540"/>
                        <a:ext cx="4294187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7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 SEM, we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obtain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fitted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difference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sample matrix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population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of model-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nl-NL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keep the model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parsimoneous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through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applying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restrictions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(i.e.,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specifying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possible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estimated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(co)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 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model.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matrices are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always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x,y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y,x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matrices have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 on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diagonal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I.e.,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x,x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= var(x)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374" t="-1925" r="-19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5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prerequisites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psychometrics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Validity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PCA, EFA, CFA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Reliability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in R</a:t>
            </a: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Variables in the model:</a:t>
                </a: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:r>
                  <a:rPr lang="nl-NL" sz="2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Once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model is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model-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can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calculated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using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analysis, or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equivalently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matrix algebra</a:t>
                </a: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9" t="-1221" b="-85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90464" y="3573016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analysis: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X and Y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to Y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parameter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to Y,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loops: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switch forward/backward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double-headed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arrow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variables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exogenous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variables, 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sample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endogenous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				</a:t>
            </a:r>
            <a:r>
              <a:rPr kumimoji="0" lang="nl-NL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537248" y="2708920"/>
            <a:ext cx="3228800" cy="28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251520" y="2466502"/>
            <a:ext cx="4913308" cy="377081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106827" y="6037257"/>
            <a:ext cx="5020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model-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2" cstate="print"/>
          <a:srcRect l="9879" t="6233" r="10371" b="3581"/>
          <a:stretch>
            <a:fillRect/>
          </a:stretch>
        </p:blipFill>
        <p:spPr bwMode="auto">
          <a:xfrm>
            <a:off x="3950254" y="1772815"/>
            <a:ext cx="4942226" cy="37930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528" y="4509120"/>
            <a:ext cx="6912768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7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SES,grade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.690 * .254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.690 * 4.496 * .074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.106 * .007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.106 * 4.147 * .074 =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0.3115514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872299" y="3838065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4"/>
          <p:cNvSpPr txBox="1"/>
          <p:nvPr/>
        </p:nvSpPr>
        <p:spPr>
          <a:xfrm>
            <a:off x="4398106" y="249704"/>
            <a:ext cx="449437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Beaujean’s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2.1.3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seem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solution.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exogenous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omitted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lot.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SEM is a system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matrices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non-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scope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course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path tracing rules represent matrix algebra but more tedious/confusing/error prone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Beaujean’s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 hardly involves formulas, and no matrix notation. To get a good understanding of SEM, you need to know about underlying matrices and vectors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2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lavaan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(co)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stucture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fitted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is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four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parameter matrices</a:t>
                </a: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Matrix algebra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𝚲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(</m:t>
                          </m:r>
                          <m:r>
                            <a:rPr lang="en-US" b="1" i="0">
                              <a:latin typeface="Cambria Math"/>
                            </a:rPr>
                            <m:t>𝐈</m:t>
                          </m:r>
                          <m:r>
                            <a:rPr lang="en-US" b="1" i="0">
                              <a:latin typeface="Cambria Math"/>
                            </a:rPr>
                            <m:t>−</m:t>
                          </m:r>
                          <m:r>
                            <a:rPr lang="en-US" b="1" i="0">
                              <a:latin typeface="Cambria Math"/>
                            </a:rPr>
                            <m:t>𝛃</m:t>
                          </m:r>
                          <m:r>
                            <a:rPr lang="en-US" b="1" i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𝚲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𝚯</m:t>
                      </m:r>
                    </m:oMath>
                  </m:oMathPara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Today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error,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identity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Thus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above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formula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simplifies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𝐈</m:t>
                          </m:r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𝛃</m:t>
                          </m:r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𝟏</m:t>
                          </m:r>
                          <m:r>
                            <a:rPr lang="en-US" b="1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449" t="-1160" r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 in the model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have observed variables only: 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relating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predictor to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criterion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</a:t>
                </a:r>
              </a:p>
              <a:p>
                <a:pPr lvl="2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‘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 single-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headed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arrows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columns reflect the variables as predictors, the rows reflect the variables as responses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of (co)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explained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equations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2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‘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 double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headed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arrows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𝛃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describe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structural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</a:t>
                </a: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Often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SEM models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involve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nl-NL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nl-NL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described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which will be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introduced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next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session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224" t="-2286" r="-1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3" imgW="114120" imgH="215640" progId="Equation.3">
                  <p:embed/>
                </p:oleObj>
              </mc:Choice>
              <mc:Fallback>
                <p:oleObj name="Vergelijking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27984" y="1772816"/>
            <a:ext cx="4536504" cy="34816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114120" imgH="215640" progId="Equation.3">
                  <p:embed/>
                </p:oleObj>
              </mc:Choice>
              <mc:Fallback>
                <p:oleObj name="Vergelijking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15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and measurement model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main components of SEMs: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contains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regression relationships between endogenous and exogenous variables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models (without measurement errors) can be viewed as SEMs that contain only the structural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contains the associations between latent variables and their indicators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confirmatory factor analysis models contain only the measurement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Book(s):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A. (2014).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Latent variable modeling using R: A step-by-step guide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as a starting guide, not 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authorative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Kaplan, D. (2009).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Equation Modeling: Foundations and Extensions.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Authorative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standard. But more technical and not focused on specific software, not practical for current course.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repo: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slides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Markdown files with examples, exercises and answers</a:t>
            </a:r>
            <a:endParaRPr lang="nl-NL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tabLst/>
                  <a:defRPr/>
                </a:pPr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Model:				Parameter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nl-NL" sz="2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estimates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700"/>
                  </a:spcBef>
                  <a:buClr>
                    <a:schemeClr val="accent2"/>
                  </a:buClr>
                  <a:buSzPct val="60000"/>
                  <a:defRPr/>
                </a:pPr>
                <a:r>
                  <a:rPr lang="nl-NL" sz="2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Model-</a:t>
                </a:r>
                <a:r>
                  <a:rPr lang="nl-NL" sz="29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sz="2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9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sz="2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  <a:blipFill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2132856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1115616" y="5373216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5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88" t="60388" r="79684" b="6250"/>
          <a:stretch>
            <a:fillRect/>
          </a:stretch>
        </p:blipFill>
        <p:spPr bwMode="auto">
          <a:xfrm>
            <a:off x="5580112" y="2228383"/>
            <a:ext cx="2523927" cy="264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Model:				Parameter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1115615" y="2188114"/>
            <a:ext cx="4235849" cy="260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1043608" y="5445224"/>
            <a:ext cx="41817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8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4441" y="5145701"/>
            <a:ext cx="3309447" cy="1595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model fits data best (i.e., approximates sample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best)?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most parsimonious (i.e., estimates lowest number of population parameters)?</a:t>
            </a:r>
            <a:endParaRPr lang="nl-N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 l="744" t="69687" r="72137" b="17516"/>
          <a:stretch>
            <a:fillRect/>
          </a:stretch>
        </p:blipFill>
        <p:spPr bwMode="auto">
          <a:xfrm>
            <a:off x="4121582" y="1734589"/>
            <a:ext cx="4032448" cy="10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373778" y="1734589"/>
            <a:ext cx="2261991" cy="173600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4441" y="3605437"/>
            <a:ext cx="2500664" cy="15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4147460" y="3522852"/>
            <a:ext cx="4040850" cy="111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21292" y="415453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121292" y="241272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  <a:blipFill rotWithShape="1">
                <a:blip r:embed="rId7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73320" y="5013176"/>
            <a:ext cx="881386" cy="50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nl-NL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  <a:blipFill rotWithShape="1">
                <a:blip r:embed="rId8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4190934" y="5465925"/>
            <a:ext cx="3909458" cy="10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21292" y="6145614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4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4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 of exogenous variables often not explicitly depicted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structure often omitted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(co)variance structure only</a:t>
                </a:r>
              </a:p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means omitted (i.e., assumed zero)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blipFill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(co)variance and mean structure</a:t>
                </a:r>
              </a:p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means freely estimated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blipFill>
                <a:blip r:embed="rId4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 are also latent variables: they are hypothetical, not directly observed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is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(sample)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a variable that has an error/disturbance term is an endogenous variable (vice versa)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Errors/disturbance terms are always exogenous (i.e., no incoming directional arrows)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Causation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Causality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through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research design,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cannot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statistically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proven</a:t>
                </a: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Both models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above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fit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data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equally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well,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up to the researcher to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decide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arrows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! </a:t>
                </a:r>
              </a:p>
              <a:p>
                <a:pPr lvl="1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SEM model,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merely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matter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scaling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endParaRPr lang="en-US" b="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400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75" t="-20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4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(a, b, c, g and 1)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is, the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response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 controlling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(=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constant) all the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predictor variables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 that the intercept is always 1, so cannot in- or decrease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unstandardized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Unstandardized: Interpret like regression coefficients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increase in Y if X increases by 1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Y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SD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0: no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-1: perfect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1: perfect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prop.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Y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3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advised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copy and run R code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GitHub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step-by-step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analyses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starter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mistake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error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warning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(But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decipher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= </a:t>
            </a:r>
            <a:r>
              <a:rPr lang="nl-NL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nl-NL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!) </a:t>
            </a: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5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 l="25177" t="26203" r="24460" b="8829"/>
          <a:stretch>
            <a:fillRect/>
          </a:stretch>
        </p:blipFill>
        <p:spPr bwMode="auto">
          <a:xfrm>
            <a:off x="4679504" y="3429000"/>
            <a:ext cx="4464496" cy="32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we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model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rabicParenR"/>
            </a:pP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label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indirect effect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on D via C in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syntax?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 the beta and psi matrices for this model look like?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6004" y="4874384"/>
            <a:ext cx="511206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labels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syntax, but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I never do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indirect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want to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model.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Labeling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does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 a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and model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9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Exercises 2.2 and 2.3 (see PDF on GitHub repo)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Example-2.4.1.pdf on GitHub repo for instructions on extracting beta and psi matrices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7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nl-N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of)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r>
              <a:rPr lang="nl-N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formulae</a:t>
            </a:r>
            <a:endParaRPr lang="nl-N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construct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(hypotheses,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but never proven ‘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or ‘right’.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wrong, but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building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(manifest)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Non-directional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Latent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Constant term (i.e.,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intercept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Arrows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SEM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</a:t>
            </a:r>
            <a:endParaRPr lang="nl-NL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(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formulated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 SEM:</a:t>
            </a:r>
          </a:p>
          <a:p>
            <a:pPr lvl="1"/>
            <a:r>
              <a:rPr lang="nl-NL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</a:t>
            </a: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SEM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longitudinal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(i.e.,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GLMMs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in the model:</a:t>
            </a:r>
          </a:p>
          <a:p>
            <a:pPr marL="0" indent="0">
              <a:buNone/>
            </a:pPr>
            <a:endParaRPr lang="nl-NL" sz="5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endParaRPr lang="nl-NL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(8th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Socio-economic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status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achievement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(8th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Clr>
                <a:srgbClr val="9B2D1F"/>
              </a:buClr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covariance matrix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nl-NL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084168" y="2276872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276872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2051720" y="2266111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43608" y="5209534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6914" y="1628800"/>
            <a:ext cx="5334131" cy="29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lnSpcReduction="10000"/>
              </a:bodyPr>
              <a:lstStyle/>
              <a:p>
                <a:endParaRPr lang="nl-NL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Dependent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nl-NL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21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Independent:</a:t>
                </a:r>
              </a:p>
              <a:p>
                <a:pPr lvl="1"/>
                <a:r>
                  <a:rPr lang="nl-NL" sz="21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0=ethnic minority; 1=ethnic majority</a:t>
                </a:r>
                <a:r>
                  <a:rPr lang="nl-NL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 coefficient easy to calculate by hand: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0.0814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0.1752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nl-NL" sz="2400" b="0" i="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0.4646</m:t>
                    </m:r>
                  </m:oMath>
                </a14:m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=0.132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r>
                  <a:rPr lang="en-US" sz="27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fit or (strength of) association: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7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sz="27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7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800" lvl="2" indent="0">
                  <a:buNone/>
                </a:pPr>
                <a:endParaRPr lang="nl-NL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2749</Words>
  <Application>Microsoft Office PowerPoint</Application>
  <PresentationFormat>Diavoorstelling (4:3)</PresentationFormat>
  <Paragraphs>394</Paragraphs>
  <Slides>41</Slides>
  <Notes>8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8" baseType="lpstr">
      <vt:lpstr>Calibri</vt:lpstr>
      <vt:lpstr>Cambria Math</vt:lpstr>
      <vt:lpstr>Tw Cen MT</vt:lpstr>
      <vt:lpstr>Wingdings</vt:lpstr>
      <vt:lpstr>Wingdings 2</vt:lpstr>
      <vt:lpstr>Median</vt:lpstr>
      <vt:lpstr>Vergelijking</vt:lpstr>
      <vt:lpstr>Latent variable models</vt:lpstr>
      <vt:lpstr>Course prerequisites</vt:lpstr>
      <vt:lpstr>Course materials</vt:lpstr>
      <vt:lpstr>Book examples</vt:lpstr>
      <vt:lpstr>Structural Equation Modeling</vt:lpstr>
      <vt:lpstr>Structural Equation Modeling</vt:lpstr>
      <vt:lpstr>Structural Equation Modeling</vt:lpstr>
      <vt:lpstr>Example dataset</vt:lpstr>
      <vt:lpstr>Model: Univariate regression</vt:lpstr>
      <vt:lpstr>Model: Multiple regression</vt:lpstr>
      <vt:lpstr>Model: SEM</vt:lpstr>
      <vt:lpstr>Model: SEM</vt:lpstr>
      <vt:lpstr>Model: SEM</vt:lpstr>
      <vt:lpstr>SEM using lavaan</vt:lpstr>
      <vt:lpstr>Lavaan model syntax</vt:lpstr>
      <vt:lpstr>PowerPoint-presentatie</vt:lpstr>
      <vt:lpstr>Computation time!</vt:lpstr>
      <vt:lpstr>Structural Equation Modeling</vt:lpstr>
      <vt:lpstr>Structural Equation Modeling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Structural and measurement model</vt:lpstr>
      <vt:lpstr>Model-implied (co)variances</vt:lpstr>
      <vt:lpstr>Model-implied (co)variances</vt:lpstr>
      <vt:lpstr>Model-implied (co)variances</vt:lpstr>
      <vt:lpstr>Variances of exogenous variables often not explicitly depicted</vt:lpstr>
      <vt:lpstr>Mean structure often omitted</vt:lpstr>
      <vt:lpstr>Error terms</vt:lpstr>
      <vt:lpstr>Causation</vt:lpstr>
      <vt:lpstr>Path &amp; partial regression coefficients</vt:lpstr>
      <vt:lpstr>Standardized coefficients</vt:lpstr>
      <vt:lpstr>Lavaan model syntax</vt:lpstr>
      <vt:lpstr>Lavaan syntax exercise</vt:lpstr>
      <vt:lpstr>Homework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Fokkema, M. (Marjolein)</cp:lastModifiedBy>
  <cp:revision>110</cp:revision>
  <cp:lastPrinted>2025-06-16T07:30:52Z</cp:lastPrinted>
  <dcterms:created xsi:type="dcterms:W3CDTF">2016-11-16T16:51:00Z</dcterms:created>
  <dcterms:modified xsi:type="dcterms:W3CDTF">2025-06-16T07:31:16Z</dcterms:modified>
</cp:coreProperties>
</file>