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271" r:id="rId4"/>
    <p:sldId id="294" r:id="rId5"/>
    <p:sldId id="293" r:id="rId6"/>
    <p:sldId id="272" r:id="rId7"/>
    <p:sldId id="259" r:id="rId8"/>
    <p:sldId id="291" r:id="rId9"/>
    <p:sldId id="278" r:id="rId10"/>
    <p:sldId id="279" r:id="rId11"/>
    <p:sldId id="287" r:id="rId1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5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2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2183-A6D2-4954-B6F0-5313B0F5151E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BAD7E-1466-407B-A458-5BBF0E7177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664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6F4DAC28-5705-46FB-9B8A-349582E73971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39F14D6-CDF3-42F0-AB2B-E2009E9575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5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14D6-CDF3-42F0-AB2B-E2009E95752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0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Missing data &amp; Sample </a:t>
            </a:r>
            <a:r>
              <a:rPr lang="nl-NL"/>
              <a:t>Size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guidelines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SEM requires at least 200 observations (Kline, 2015)</a:t>
            </a:r>
          </a:p>
          <a:p>
            <a:r>
              <a:rPr lang="en-US" dirty="0"/>
              <a:t>Sample size requirements range from 30 (for simple CFAs with four indicators and loadings around .80) up to 450 cases (mediation models) (Wolf et al., 2013)</a:t>
            </a:r>
          </a:p>
        </p:txBody>
      </p:sp>
    </p:spTree>
    <p:extLst>
      <p:ext uri="{BB962C8B-B14F-4D97-AF65-F5344CB8AC3E}">
        <p14:creationId xmlns:p14="http://schemas.microsoft.com/office/powerpoint/2010/main" val="27633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2" indent="-457200">
              <a:spcBef>
                <a:spcPts val="700"/>
              </a:spcBef>
              <a:buSzPct val="60000"/>
              <a:buNone/>
            </a:pPr>
            <a:endParaRPr lang="en-US" sz="2000" dirty="0"/>
          </a:p>
          <a:p>
            <a:pPr marL="457200" lvl="2" indent="-457200">
              <a:spcBef>
                <a:spcPts val="700"/>
              </a:spcBef>
              <a:buSzPct val="60000"/>
              <a:buNone/>
            </a:pPr>
            <a:r>
              <a:rPr lang="en-US" sz="2000" dirty="0"/>
              <a:t>Kline, R. B. (2015). </a:t>
            </a:r>
            <a:r>
              <a:rPr lang="en-US" sz="2000" i="1" dirty="0"/>
              <a:t>Principles and practice of structural equation modeling</a:t>
            </a:r>
            <a:r>
              <a:rPr lang="en-US" sz="2000" dirty="0"/>
              <a:t>. Guilford Press,.</a:t>
            </a:r>
            <a:endParaRPr lang="nl-NL" sz="2000" dirty="0"/>
          </a:p>
          <a:p>
            <a:pPr marL="457200" indent="-457200">
              <a:buNone/>
            </a:pPr>
            <a:r>
              <a:rPr lang="en-US" sz="2000" dirty="0"/>
              <a:t>Schafer, J.L. and Graham, J.W. (2002). Missing Data: Our View of the State of the Art. </a:t>
            </a:r>
            <a:r>
              <a:rPr lang="en-US" sz="2000" i="1" dirty="0"/>
              <a:t>Psychological Methods, 7</a:t>
            </a:r>
            <a:r>
              <a:rPr lang="en-US" sz="2000" dirty="0"/>
              <a:t>(2),</a:t>
            </a:r>
            <a:r>
              <a:rPr lang="nl-NL" sz="2000" dirty="0"/>
              <a:t> 147-177.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Wolf, E. J., Harrington, K. M., Clark, S. L., &amp; Miller, M. W. (2013). Sample size requirements for structural equation models an evaluation of power, bias, and solution propriety. </a:t>
            </a:r>
            <a:r>
              <a:rPr lang="en-US" sz="2000" i="1" dirty="0"/>
              <a:t>Educational and Psychological Measurement, 73</a:t>
            </a:r>
            <a:r>
              <a:rPr lang="en-US" sz="2000" dirty="0"/>
              <a:t>(6), 913-934.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2000" dirty="0"/>
          </a:p>
          <a:p>
            <a:pPr marL="457200" indent="-457200">
              <a:buNone/>
            </a:pPr>
            <a:endParaRPr lang="nl-NL" sz="2000" dirty="0"/>
          </a:p>
          <a:p>
            <a:pPr marL="457200" indent="-457200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378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Missing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Sample size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5298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As name implies, </a:t>
            </a:r>
            <a:r>
              <a:rPr lang="en-US" dirty="0" err="1"/>
              <a:t>missingness</a:t>
            </a:r>
            <a:r>
              <a:rPr lang="en-US" dirty="0"/>
              <a:t> is completely random (i.e., not associated with any variables in or outside of the model</a:t>
            </a:r>
          </a:p>
          <a:p>
            <a:pPr lvl="1"/>
            <a:r>
              <a:rPr lang="en-US" dirty="0"/>
              <a:t>Nothing systematic that makes some values more likely to be missing than others</a:t>
            </a:r>
          </a:p>
          <a:p>
            <a:r>
              <a:rPr lang="en-US" dirty="0"/>
              <a:t>Missing At Random (MAR)</a:t>
            </a:r>
          </a:p>
          <a:p>
            <a:pPr lvl="1"/>
            <a:r>
              <a:rPr lang="en-US" dirty="0"/>
              <a:t>There is a systematic relationship between the </a:t>
            </a:r>
            <a:r>
              <a:rPr lang="en-US" dirty="0" err="1"/>
              <a:t>missingness</a:t>
            </a:r>
            <a:r>
              <a:rPr lang="en-US" dirty="0"/>
              <a:t> and the </a:t>
            </a:r>
            <a:r>
              <a:rPr lang="en-US" i="1" dirty="0"/>
              <a:t>observed</a:t>
            </a:r>
            <a:r>
              <a:rPr lang="en-US" dirty="0"/>
              <a:t> data, but </a:t>
            </a:r>
            <a:r>
              <a:rPr lang="en-US" i="1" dirty="0"/>
              <a:t>not</a:t>
            </a:r>
            <a:r>
              <a:rPr lang="en-US" dirty="0"/>
              <a:t> the missing data</a:t>
            </a:r>
          </a:p>
          <a:p>
            <a:pPr lvl="1"/>
            <a:r>
              <a:rPr lang="en-US" dirty="0"/>
              <a:t>Whether an observation is missing is independent from the missing value itself, but it may be dependent on other observed variables in the model</a:t>
            </a:r>
          </a:p>
          <a:p>
            <a:pPr lvl="1"/>
            <a:r>
              <a:rPr lang="en-US" dirty="0"/>
              <a:t>E.g., dataset with gender and weight. Gender has no </a:t>
            </a:r>
            <a:r>
              <a:rPr lang="en-US" dirty="0" err="1"/>
              <a:t>missings</a:t>
            </a:r>
            <a:r>
              <a:rPr lang="en-US" dirty="0"/>
              <a:t>, weight has </a:t>
            </a:r>
            <a:r>
              <a:rPr lang="en-US" dirty="0" err="1"/>
              <a:t>missings</a:t>
            </a:r>
            <a:endParaRPr lang="en-US" dirty="0"/>
          </a:p>
          <a:p>
            <a:pPr lvl="2"/>
            <a:r>
              <a:rPr lang="en-US" dirty="0"/>
              <a:t>If women are more likely to have weight missing, missing is MAR</a:t>
            </a:r>
          </a:p>
          <a:p>
            <a:pPr lvl="2"/>
            <a:r>
              <a:rPr lang="en-US" dirty="0"/>
              <a:t>If people with higher weight are more likely to have missing weight, missing is MNAR</a:t>
            </a:r>
          </a:p>
          <a:p>
            <a:r>
              <a:rPr lang="en-US" dirty="0"/>
              <a:t>Missing Not At Random (MNAR)</a:t>
            </a:r>
          </a:p>
          <a:p>
            <a:pPr lvl="1"/>
            <a:r>
              <a:rPr lang="en-US" dirty="0" err="1"/>
              <a:t>Missingness</a:t>
            </a:r>
            <a:r>
              <a:rPr lang="en-US" dirty="0"/>
              <a:t> and missing values are dependent</a:t>
            </a:r>
          </a:p>
        </p:txBody>
      </p:sp>
    </p:spTree>
    <p:extLst>
      <p:ext uri="{BB962C8B-B14F-4D97-AF65-F5344CB8AC3E}">
        <p14:creationId xmlns:p14="http://schemas.microsoft.com/office/powerpoint/2010/main" val="3077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As name implies, </a:t>
            </a:r>
            <a:r>
              <a:rPr lang="en-US" dirty="0" err="1"/>
              <a:t>missingness</a:t>
            </a:r>
            <a:r>
              <a:rPr lang="en-US" dirty="0"/>
              <a:t> is completely random (i.e., not associated with any variables in or outside of the model</a:t>
            </a:r>
          </a:p>
          <a:p>
            <a:pPr lvl="1"/>
            <a:r>
              <a:rPr lang="en-US" dirty="0"/>
              <a:t>Nothing systematic that makes some values more likely to be missing than others</a:t>
            </a:r>
          </a:p>
          <a:p>
            <a:r>
              <a:rPr lang="en-US" dirty="0"/>
              <a:t>Missing At Random (MAR)</a:t>
            </a:r>
          </a:p>
          <a:p>
            <a:pPr lvl="1"/>
            <a:r>
              <a:rPr lang="en-US" dirty="0"/>
              <a:t>There is a systematic relationship between the </a:t>
            </a:r>
            <a:r>
              <a:rPr lang="en-US" dirty="0" err="1"/>
              <a:t>missingness</a:t>
            </a:r>
            <a:r>
              <a:rPr lang="en-US" dirty="0"/>
              <a:t> and the </a:t>
            </a:r>
            <a:r>
              <a:rPr lang="en-US" i="1" dirty="0"/>
              <a:t>observed</a:t>
            </a:r>
            <a:r>
              <a:rPr lang="en-US" dirty="0"/>
              <a:t> data, but </a:t>
            </a:r>
            <a:r>
              <a:rPr lang="en-US" i="1" dirty="0"/>
              <a:t>not</a:t>
            </a:r>
            <a:r>
              <a:rPr lang="en-US" dirty="0"/>
              <a:t> the missing data</a:t>
            </a:r>
          </a:p>
          <a:p>
            <a:pPr lvl="1"/>
            <a:r>
              <a:rPr lang="en-US" dirty="0"/>
              <a:t>Whether an observation is missing is independent from the missing value itself, but it may be dependent on other observed variables in the model</a:t>
            </a:r>
          </a:p>
          <a:p>
            <a:pPr lvl="1"/>
            <a:r>
              <a:rPr lang="en-US" dirty="0"/>
              <a:t>E.g., dataset with gender and weight. Gender has no </a:t>
            </a:r>
            <a:r>
              <a:rPr lang="en-US" dirty="0" err="1"/>
              <a:t>missings</a:t>
            </a:r>
            <a:r>
              <a:rPr lang="en-US" dirty="0"/>
              <a:t>, weight has </a:t>
            </a:r>
            <a:r>
              <a:rPr lang="en-US" dirty="0" err="1"/>
              <a:t>missings</a:t>
            </a:r>
            <a:endParaRPr lang="en-US" dirty="0"/>
          </a:p>
          <a:p>
            <a:pPr lvl="2"/>
            <a:r>
              <a:rPr lang="en-US" dirty="0"/>
              <a:t>If women are more likely to have weight missing, missing is MAR</a:t>
            </a:r>
          </a:p>
          <a:p>
            <a:pPr lvl="2"/>
            <a:r>
              <a:rPr lang="en-US" dirty="0"/>
              <a:t>If people with higher weight are more likely to have missing weight, missing is MNAR</a:t>
            </a:r>
          </a:p>
          <a:p>
            <a:r>
              <a:rPr lang="en-US" dirty="0"/>
              <a:t>Missing Not At Random (MNAR)</a:t>
            </a:r>
          </a:p>
          <a:p>
            <a:pPr lvl="1"/>
            <a:r>
              <a:rPr lang="en-US" dirty="0" err="1"/>
              <a:t>Missingness</a:t>
            </a:r>
            <a:r>
              <a:rPr lang="en-US" dirty="0"/>
              <a:t> and missing values are dependent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3995936" y="2780928"/>
            <a:ext cx="2592288" cy="93610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dealt</a:t>
            </a:r>
          </a:p>
          <a:p>
            <a:pPr algn="ctr"/>
            <a:r>
              <a:rPr lang="en-US" dirty="0"/>
              <a:t>with in analysis</a:t>
            </a:r>
            <a:endParaRPr lang="nl-NL" dirty="0"/>
          </a:p>
        </p:txBody>
      </p:sp>
      <p:sp>
        <p:nvSpPr>
          <p:cNvPr id="5" name="Left Arrow Callout 4"/>
          <p:cNvSpPr/>
          <p:nvPr/>
        </p:nvSpPr>
        <p:spPr>
          <a:xfrm>
            <a:off x="5580112" y="1268760"/>
            <a:ext cx="2376264" cy="936104"/>
          </a:xfrm>
          <a:prstGeom prst="lef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Unlikely in practice</a:t>
            </a:r>
            <a:endParaRPr lang="nl-NL" dirty="0"/>
          </a:p>
        </p:txBody>
      </p:sp>
      <p:sp>
        <p:nvSpPr>
          <p:cNvPr id="6" name="Left Arrow Callout 5"/>
          <p:cNvSpPr/>
          <p:nvPr/>
        </p:nvSpPr>
        <p:spPr>
          <a:xfrm>
            <a:off x="4644008" y="5769260"/>
            <a:ext cx="2232248" cy="612068"/>
          </a:xfrm>
          <a:prstGeom prst="lef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5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MNAR can be made MAR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Example: Suppose, in a study on weight and depressive symptoms, women were more likely not to report their weight than men</a:t>
            </a:r>
          </a:p>
          <a:p>
            <a:r>
              <a:rPr lang="en-US" dirty="0"/>
              <a:t>If gender is not included in the model, missing is MNAR</a:t>
            </a:r>
          </a:p>
          <a:p>
            <a:r>
              <a:rPr lang="en-US" dirty="0"/>
              <a:t>If gender is included in the model as a predictor of weight, </a:t>
            </a:r>
            <a:r>
              <a:rPr lang="en-US" dirty="0" err="1"/>
              <a:t>missingness</a:t>
            </a:r>
            <a:r>
              <a:rPr lang="en-US" dirty="0"/>
              <a:t> in weight is made MAR</a:t>
            </a:r>
          </a:p>
          <a:p>
            <a:pPr lvl="1"/>
            <a:r>
              <a:rPr lang="en-US" dirty="0"/>
              <a:t>Assuming </a:t>
            </a:r>
            <a:r>
              <a:rPr lang="en-US" dirty="0" err="1"/>
              <a:t>gendert</a:t>
            </a:r>
            <a:r>
              <a:rPr lang="en-US" dirty="0"/>
              <a:t> is the only relevant predictor of </a:t>
            </a:r>
            <a:r>
              <a:rPr lang="en-US" dirty="0" err="1"/>
              <a:t>missingness</a:t>
            </a:r>
            <a:endParaRPr lang="en-US" dirty="0"/>
          </a:p>
          <a:p>
            <a:r>
              <a:rPr lang="en-US" dirty="0"/>
              <a:t>Thus, can make MNAR into MAR by adding variables to the model (‘auxiliary variables’ approach)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003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Listwise</a:t>
            </a:r>
            <a:r>
              <a:rPr lang="en-US" dirty="0"/>
              <a:t> deletion</a:t>
            </a:r>
          </a:p>
          <a:p>
            <a:pPr lvl="1"/>
            <a:r>
              <a:rPr lang="en-US" dirty="0"/>
              <a:t>Best avoided, power much reduced</a:t>
            </a:r>
          </a:p>
          <a:p>
            <a:r>
              <a:rPr lang="en-US" dirty="0" err="1"/>
              <a:t>Analyse</a:t>
            </a:r>
            <a:r>
              <a:rPr lang="en-US" dirty="0"/>
              <a:t> covariance matrix based on pairwise complete observations</a:t>
            </a:r>
          </a:p>
          <a:p>
            <a:pPr lvl="1"/>
            <a:r>
              <a:rPr lang="en-US" dirty="0"/>
              <a:t>Unbiased parameter estimates when missing data are MAR</a:t>
            </a:r>
          </a:p>
          <a:p>
            <a:r>
              <a:rPr lang="en-US" dirty="0"/>
              <a:t>Use full information maximum likelihood (FIML) estimation</a:t>
            </a:r>
          </a:p>
          <a:p>
            <a:pPr lvl="1"/>
            <a:r>
              <a:rPr lang="en-US" dirty="0"/>
              <a:t>Yields unbiased parameter estimates when missing data are MAR</a:t>
            </a:r>
          </a:p>
          <a:p>
            <a:pPr lvl="1"/>
            <a:r>
              <a:rPr lang="en-US" dirty="0"/>
              <a:t>Can add ’auxiliary variable(s)’ (i.e., variable(s) that contain information about missing values, but were not part of the original model) to turn MNAR into MAR</a:t>
            </a:r>
          </a:p>
          <a:p>
            <a:r>
              <a:rPr lang="en-US" dirty="0"/>
              <a:t>Multiple imputation (MI)</a:t>
            </a:r>
          </a:p>
          <a:p>
            <a:pPr lvl="1"/>
            <a:r>
              <a:rPr lang="en-US" dirty="0"/>
              <a:t>Outside scope of this course</a:t>
            </a:r>
          </a:p>
          <a:p>
            <a:pPr lvl="1"/>
            <a:r>
              <a:rPr lang="en-US" dirty="0"/>
              <a:t>Both FIML and MI perform similarly well when data are MCAR or MAR (Schafer &amp; Graham, 2002)</a:t>
            </a:r>
          </a:p>
        </p:txBody>
      </p:sp>
    </p:spTree>
    <p:extLst>
      <p:ext uri="{BB962C8B-B14F-4D97-AF65-F5344CB8AC3E}">
        <p14:creationId xmlns:p14="http://schemas.microsoft.com/office/powerpoint/2010/main" val="15234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Missing data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/>
              <a:t>If</a:t>
            </a:r>
            <a:r>
              <a:rPr lang="nl-NL" dirty="0"/>
              <a:t> missing data &lt; 5%, </a:t>
            </a:r>
            <a:r>
              <a:rPr lang="nl-NL" dirty="0" err="1"/>
              <a:t>missingness</a:t>
            </a:r>
            <a:r>
              <a:rPr lang="nl-NL" dirty="0"/>
              <a:t> is </a:t>
            </a:r>
            <a:r>
              <a:rPr lang="nl-NL" dirty="0" err="1"/>
              <a:t>likely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inconsequential</a:t>
            </a:r>
            <a:endParaRPr lang="nl-NL" dirty="0"/>
          </a:p>
          <a:p>
            <a:pPr lvl="1"/>
            <a:r>
              <a:rPr lang="nl-NL" dirty="0"/>
              <a:t>But </a:t>
            </a:r>
            <a:r>
              <a:rPr lang="nl-NL" dirty="0" err="1"/>
              <a:t>listwise</a:t>
            </a:r>
            <a:r>
              <a:rPr lang="nl-NL" dirty="0"/>
              <a:t> </a:t>
            </a:r>
            <a:r>
              <a:rPr lang="nl-NL" dirty="0" err="1"/>
              <a:t>deletion</a:t>
            </a:r>
            <a:r>
              <a:rPr lang="nl-NL" dirty="0"/>
              <a:t> is never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(even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in </a:t>
            </a:r>
            <a:r>
              <a:rPr lang="nl-NL" dirty="0" err="1"/>
              <a:t>statistical</a:t>
            </a:r>
            <a:r>
              <a:rPr lang="nl-NL" dirty="0"/>
              <a:t> software) as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yields</a:t>
            </a:r>
            <a:r>
              <a:rPr lang="nl-NL" dirty="0"/>
              <a:t> more missing data</a:t>
            </a:r>
          </a:p>
          <a:p>
            <a:r>
              <a:rPr lang="en-US" dirty="0"/>
              <a:t>Missing data </a:t>
            </a:r>
            <a:r>
              <a:rPr lang="en-US" i="1" dirty="0"/>
              <a:t>always</a:t>
            </a:r>
            <a:r>
              <a:rPr lang="en-US" dirty="0"/>
              <a:t> reduces power and increases standard errors, because less information has been observed from sample</a:t>
            </a:r>
          </a:p>
          <a:p>
            <a:r>
              <a:rPr lang="en-US" dirty="0"/>
              <a:t>In </a:t>
            </a:r>
            <a:r>
              <a:rPr lang="en-US" dirty="0" err="1"/>
              <a:t>lavaan</a:t>
            </a:r>
            <a:r>
              <a:rPr lang="en-US" dirty="0"/>
              <a:t>: </a:t>
            </a:r>
            <a:endParaRPr lang="nl-NL" dirty="0"/>
          </a:p>
          <a:p>
            <a:pPr lvl="1"/>
            <a:r>
              <a:rPr lang="nl-NL" dirty="0"/>
              <a:t>For (</a:t>
            </a:r>
            <a:r>
              <a:rPr lang="nl-NL" dirty="0" err="1"/>
              <a:t>robust</a:t>
            </a:r>
            <a:r>
              <a:rPr lang="nl-NL" dirty="0"/>
              <a:t>) ML </a:t>
            </a:r>
            <a:r>
              <a:rPr lang="nl-NL" dirty="0" err="1"/>
              <a:t>estimation</a:t>
            </a:r>
            <a:r>
              <a:rPr lang="nl-NL" dirty="0"/>
              <a:t>: </a:t>
            </a:r>
            <a:r>
              <a:rPr lang="nl-NL" dirty="0" err="1"/>
              <a:t>use</a:t>
            </a:r>
            <a:r>
              <a:rPr lang="nl-NL" dirty="0"/>
              <a:t> FIML</a:t>
            </a:r>
          </a:p>
          <a:p>
            <a:pPr lvl="2"/>
            <a:r>
              <a:rPr lang="nl-NL" dirty="0" err="1"/>
              <a:t>Invoked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specifying</a:t>
            </a:r>
            <a:r>
              <a:rPr lang="nl-NL" dirty="0"/>
              <a:t> missing=“</a:t>
            </a:r>
            <a:r>
              <a:rPr lang="nl-NL" dirty="0" err="1"/>
              <a:t>fiml</a:t>
            </a:r>
            <a:r>
              <a:rPr lang="nl-NL" dirty="0"/>
              <a:t>” in call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(), </a:t>
            </a:r>
            <a:r>
              <a:rPr lang="nl-NL" dirty="0" err="1"/>
              <a:t>cfa</a:t>
            </a:r>
            <a:r>
              <a:rPr lang="nl-NL" dirty="0"/>
              <a:t>(), </a:t>
            </a:r>
            <a:r>
              <a:rPr lang="nl-NL" dirty="0" err="1"/>
              <a:t>growth</a:t>
            </a:r>
            <a:r>
              <a:rPr lang="nl-NL" dirty="0"/>
              <a:t>(), </a:t>
            </a:r>
            <a:r>
              <a:rPr lang="nl-NL" dirty="0" err="1"/>
              <a:t>sem</a:t>
            </a:r>
            <a:r>
              <a:rPr lang="nl-NL" dirty="0"/>
              <a:t>()</a:t>
            </a:r>
            <a:endParaRPr lang="en-US" dirty="0"/>
          </a:p>
          <a:p>
            <a:pPr lvl="1"/>
            <a:r>
              <a:rPr lang="en-US" dirty="0"/>
              <a:t>When using LS-type estimation (e.g., DWLS, with ordered categorical indicators): use pairwise complete observations</a:t>
            </a:r>
          </a:p>
          <a:p>
            <a:pPr lvl="2"/>
            <a:r>
              <a:rPr lang="en-US" dirty="0"/>
              <a:t>Invoked by specifying missing=“pairwise” </a:t>
            </a:r>
            <a:r>
              <a:rPr lang="nl-NL" dirty="0"/>
              <a:t>in call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(), </a:t>
            </a:r>
            <a:r>
              <a:rPr lang="nl-NL" dirty="0" err="1"/>
              <a:t>cfa</a:t>
            </a:r>
            <a:r>
              <a:rPr lang="nl-NL" dirty="0"/>
              <a:t>(), </a:t>
            </a:r>
            <a:r>
              <a:rPr lang="nl-NL" dirty="0" err="1"/>
              <a:t>growth</a:t>
            </a:r>
            <a:r>
              <a:rPr lang="nl-NL" dirty="0"/>
              <a:t>(), </a:t>
            </a:r>
            <a:r>
              <a:rPr lang="nl-NL" dirty="0" err="1"/>
              <a:t>sem</a:t>
            </a:r>
            <a:r>
              <a:rPr lang="nl-NL" dirty="0"/>
              <a:t>()</a:t>
            </a:r>
          </a:p>
          <a:p>
            <a:pPr lvl="2"/>
            <a:r>
              <a:rPr lang="en-US" dirty="0"/>
              <a:t>Correlation matrix (Pearson, tetra- or </a:t>
            </a:r>
            <a:r>
              <a:rPr lang="en-US" dirty="0" err="1"/>
              <a:t>polychoric</a:t>
            </a:r>
            <a:r>
              <a:rPr lang="en-US" dirty="0"/>
              <a:t>) is computed using pairwise complete observations and model is fitted on that matrix</a:t>
            </a:r>
          </a:p>
          <a:p>
            <a:pPr lvl="2"/>
            <a:r>
              <a:rPr lang="en-US" dirty="0"/>
              <a:t>Quite similar to what FIML does</a:t>
            </a:r>
          </a:p>
          <a:p>
            <a:pPr lvl="1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information maximum likelihood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that with maximum likelihood estimation, value of the log-likelihood (LL) is maximized</a:t>
            </a:r>
          </a:p>
          <a:p>
            <a:pPr lvl="1"/>
            <a:r>
              <a:rPr lang="en-US" dirty="0"/>
              <a:t>The LL of the full dataset is the sum of the LLs of the individual observations</a:t>
            </a:r>
          </a:p>
          <a:p>
            <a:r>
              <a:rPr lang="en-US" dirty="0"/>
              <a:t>When an observation has one or more missing values, its LL is computed based on only the variables that were observed</a:t>
            </a:r>
          </a:p>
          <a:p>
            <a:pPr lvl="1"/>
            <a:r>
              <a:rPr lang="en-US" dirty="0"/>
              <a:t>Thus, an observation contributes only to the parameter estimates involving observed variables it has non-missing values for</a:t>
            </a:r>
          </a:p>
          <a:p>
            <a:pPr lvl="1"/>
            <a:r>
              <a:rPr lang="en-US" dirty="0"/>
              <a:t>Note: Very similar to pairwise-complete approach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78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guidelines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authors advice that </a:t>
            </a:r>
            <a:r>
              <a:rPr lang="en-US" i="1" dirty="0"/>
              <a:t>N:q </a:t>
            </a:r>
            <a:r>
              <a:rPr lang="en-US" dirty="0"/>
              <a:t>(the ratio of sample size to the number of estimated parameters) should equal at least 10 or 20 for SEM analyses to be adequately powered</a:t>
            </a:r>
          </a:p>
          <a:p>
            <a:r>
              <a:rPr lang="en-US" dirty="0"/>
              <a:t>However, what is an adequately powered sample size depends not only on the </a:t>
            </a:r>
            <a:r>
              <a:rPr lang="en-US" i="1" dirty="0"/>
              <a:t>N:q</a:t>
            </a:r>
            <a:r>
              <a:rPr lang="en-US" dirty="0"/>
              <a:t> ratio, but also on:</a:t>
            </a:r>
          </a:p>
          <a:p>
            <a:pPr lvl="1"/>
            <a:r>
              <a:rPr lang="en-US" dirty="0"/>
              <a:t>Effect size: the size of (standardized) parameter estimates</a:t>
            </a:r>
          </a:p>
          <a:p>
            <a:pPr lvl="2"/>
            <a:r>
              <a:rPr lang="en-US" dirty="0"/>
              <a:t>Stronger effects are easier to recover</a:t>
            </a:r>
          </a:p>
          <a:p>
            <a:pPr lvl="1"/>
            <a:r>
              <a:rPr lang="en-US" dirty="0"/>
              <a:t>Number of indicators for a latent variable</a:t>
            </a:r>
          </a:p>
          <a:p>
            <a:pPr lvl="2"/>
            <a:r>
              <a:rPr lang="en-US" dirty="0"/>
              <a:t>More indicators per latent variable yields higher power, given same sample size</a:t>
            </a:r>
          </a:p>
          <a:p>
            <a:pPr lvl="2"/>
            <a:r>
              <a:rPr lang="en-US" dirty="0"/>
              <a:t>A 1-factor CFA with 6 items would actually require a </a:t>
            </a:r>
            <a:r>
              <a:rPr lang="en-US" b="1" i="1" dirty="0"/>
              <a:t>lower</a:t>
            </a:r>
            <a:r>
              <a:rPr lang="en-US" dirty="0"/>
              <a:t> number of observations than a 1-factor CFA with 3 items</a:t>
            </a:r>
          </a:p>
          <a:p>
            <a:pPr lvl="3"/>
            <a:r>
              <a:rPr lang="en-US" dirty="0"/>
              <a:t>May seem counterintuitive, because more parameters are estimated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68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815</TotalTime>
  <Words>1061</Words>
  <Application>Microsoft Office PowerPoint</Application>
  <PresentationFormat>Diavoorstelling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Mediaan</vt:lpstr>
      <vt:lpstr>Latent Variable modeling</vt:lpstr>
      <vt:lpstr>Today’s topics</vt:lpstr>
      <vt:lpstr>Missing data</vt:lpstr>
      <vt:lpstr>Missing data</vt:lpstr>
      <vt:lpstr>What is MNAR can be made MAR</vt:lpstr>
      <vt:lpstr>Missing data</vt:lpstr>
      <vt:lpstr>Missing data</vt:lpstr>
      <vt:lpstr>Full information maximum likelihood</vt:lpstr>
      <vt:lpstr>Sample size guidelines</vt:lpstr>
      <vt:lpstr>Sample size guidelines</vt:lpstr>
      <vt:lpstr>References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User</dc:creator>
  <cp:lastModifiedBy>Fokkema, M. (Marjolein)</cp:lastModifiedBy>
  <cp:revision>170</cp:revision>
  <cp:lastPrinted>2019-01-16T09:51:26Z</cp:lastPrinted>
  <dcterms:created xsi:type="dcterms:W3CDTF">2015-08-07T13:13:42Z</dcterms:created>
  <dcterms:modified xsi:type="dcterms:W3CDTF">2025-06-18T11:54:11Z</dcterms:modified>
</cp:coreProperties>
</file>