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7" r:id="rId3"/>
    <p:sldId id="280" r:id="rId4"/>
    <p:sldId id="358" r:id="rId5"/>
    <p:sldId id="352" r:id="rId6"/>
    <p:sldId id="354" r:id="rId7"/>
    <p:sldId id="355" r:id="rId8"/>
    <p:sldId id="356" r:id="rId9"/>
    <p:sldId id="359" r:id="rId10"/>
    <p:sldId id="361" r:id="rId11"/>
    <p:sldId id="362" r:id="rId12"/>
    <p:sldId id="363" r:id="rId13"/>
    <p:sldId id="366" r:id="rId14"/>
    <p:sldId id="367" r:id="rId15"/>
    <p:sldId id="364" r:id="rId16"/>
    <p:sldId id="258" r:id="rId17"/>
    <p:sldId id="365" r:id="rId18"/>
    <p:sldId id="350" r:id="rId19"/>
    <p:sldId id="351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0951-6A88-42BB-9CEF-EEE4800C5CA6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B44C-4D9F-4578-8692-DD136F6CFF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2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conondrum</a:t>
            </a:r>
            <a:r>
              <a:rPr lang="en-US" baseline="0" dirty="0"/>
              <a:t> is the topic of my presentation.</a:t>
            </a:r>
          </a:p>
          <a:p>
            <a:endParaRPr lang="en-US" baseline="0" dirty="0"/>
          </a:p>
          <a:p>
            <a:r>
              <a:rPr lang="en-US" baseline="0" dirty="0"/>
              <a:t>PUT THE DIFFERENT TREES HERE, after ugly: unstable, before picture.</a:t>
            </a:r>
          </a:p>
          <a:p>
            <a:endParaRPr lang="en-US" baseline="0" dirty="0"/>
          </a:p>
          <a:p>
            <a:r>
              <a:rPr lang="en-US" baseline="0" dirty="0"/>
              <a:t>Spaghetti Western, 1966, Sergio Leone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3814-F0B7-4EAB-A6C3-3D983C8F7D1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45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A5B3-9166-4332-9749-9AD62CE35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6D296-D896-4CC9-97C4-E054F68B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5E10-C020-43B9-94EB-09BBC9D1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7AA0-EB85-467D-B52C-B5B63F7B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270D-E45E-4CB7-ADE7-4766720C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3B70-94C4-498E-B425-DC088F69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953A-0BCA-421C-8472-A743A39F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B940-A000-4C7C-867F-EE72FC4C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3A73-6FCF-48A2-BD57-D9B7186F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463F-7986-4B8E-9B2F-16BD18B7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5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6E309-05C6-41F4-8760-BBF4AC66B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2AE7-7D90-45C6-8DE7-4C7B3E54C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A831-D9AF-4712-AA3D-BFAB1F5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3493-28BD-435C-8C64-F62E49EF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6520-015D-4148-9815-31B61F0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64D1-7FAA-44D2-914E-1B75E10D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6135-7810-4F95-BF40-80E3136E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2E2F-4BE5-48F0-AB45-F0F88AD4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F842-5F56-40C7-AA7E-B663EC6D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4C97E-FE69-4356-87E2-5C316CF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92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4CBE-F8BE-4B39-B5B3-4A487A8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52E0F-422E-4973-9973-4034C86D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6E26-14A0-4407-9E54-3BADC6AF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AB95-5D70-454B-823F-300B914D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CD77-90FB-4CE8-BADF-48147A6F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7766-620A-4D31-81C3-866EB2A2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8FA7-189F-404E-88B9-C92EDDA3F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21988-86ED-43CB-8EA7-077BC9E3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48E52-7DB7-430F-82C4-1B67F10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6C09-BF44-4B1D-A5B1-ECD75CF8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B909-855C-49C7-AB6F-9CB57C0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5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4863-15F9-487A-9271-6ED8E5FC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8371-2BEB-47D3-8F57-EEB82E23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6F69-D875-4B08-8FB8-1E5DFA20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5AB1-FC77-4AD4-96F2-F459BBE9E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F70B2-55E3-45B8-BA3D-6AEB1A498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228B5-EC3A-4937-A697-04387B1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8D3FA-3999-4A34-B895-C0648255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7B39F-5544-447D-A2CB-26B7E8A9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0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CBF-A269-492D-A64B-69476036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A8EE-C895-4ED1-B502-18DB6534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B735-B3A1-4E37-8E6A-F76B61B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E2CE8-FCB9-44EB-9CA2-074E946A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47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E1D5E-8248-460A-9BB8-6E0F5C97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4A673-EF49-4540-BB86-0C998E5C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1F30-528D-4001-8BC6-6770A7A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93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0D6-FEE7-480A-8021-A9D4C86E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9B0F-711B-4010-BC68-7D397868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AAC3A-AD07-4EC7-8A5C-972B9476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4E96-1D0C-4EC0-82C6-43F60D75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809B0-E3BA-408D-9203-619B555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F2829-1268-4905-9DD9-6166EF44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3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5F55-2490-4D4B-84B1-0917E9FB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57A08-0858-4F21-8EE9-4BD6880CC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96768-9283-4D37-BD7B-1CDE26D5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C8A5-E785-4C0E-9AC4-B35B6BD7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B49A-13BE-4D6F-BF55-FE61A1B2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AB60-9AFB-4E1C-B9C5-D5AC1FCA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36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510D3-9C30-4CA2-ADE5-CF0A4B3A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D5981-E931-4146-B86C-F85CF120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98E7-EE1B-41D9-A8DC-8D6F7A62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45FA-F1F0-4A74-A117-7E73469EE657}" type="datetimeFigureOut">
              <a:rPr lang="nl-NL" smtClean="0"/>
              <a:t>18-7-2022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26C6-3629-4955-8ADC-E6F2872A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CE60-8744-474F-A33D-6CAE98ED5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D240-5AC2-4D2A-8CDF-11FDDBCA7A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0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fokkema@fsw.leidenuniv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9.1367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54C6-A8A7-4A95-B5B1-A8B13CDA7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Born-Again and Bayesian approaches </a:t>
            </a:r>
            <a:br>
              <a:rPr lang="en-US" dirty="0"/>
            </a:br>
            <a:r>
              <a:rPr lang="en-US" dirty="0"/>
              <a:t>for improving trees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8754-9F87-4065-80E9-A812D83C8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44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Marjolein Fokkema</a:t>
            </a:r>
          </a:p>
          <a:p>
            <a:r>
              <a:rPr lang="en-US" dirty="0"/>
              <a:t>Leiden University</a:t>
            </a:r>
          </a:p>
          <a:p>
            <a:r>
              <a:rPr lang="en-US" dirty="0"/>
              <a:t>IFCS 2022</a:t>
            </a:r>
          </a:p>
          <a:p>
            <a:r>
              <a:rPr lang="en-US" dirty="0">
                <a:hlinkClick r:id="rId2"/>
              </a:rPr>
              <a:t>m.fokkema@fsw.leidenuniv.nl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358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622E-AF70-4873-88D4-C4D0894B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43E0-3385-4907-9159-0E7EC8B1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2C85-E6C0-46A9-AEFC-B1C84AA5D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2" t="21111" r="19732" b="25238"/>
          <a:stretch/>
        </p:blipFill>
        <p:spPr>
          <a:xfrm>
            <a:off x="348342" y="1271009"/>
            <a:ext cx="11179629" cy="54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DA60-E60A-4FF3-B1F4-DFA0C5DB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465E-EC0F-4750-BB4D-80E37845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1020F-8020-403D-8FD6-BBB64B11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2" t="23492" r="19018" b="23015"/>
          <a:stretch/>
        </p:blipFill>
        <p:spPr>
          <a:xfrm>
            <a:off x="348342" y="1327341"/>
            <a:ext cx="11092544" cy="53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1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D666-2166-48CE-B57B-069329AC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0BE6-87A7-4A77-ACAA-3EBDA2DF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41F5E-9B1A-4358-A89E-1523B5249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93" t="36551" r="19732" b="11905"/>
          <a:stretch/>
        </p:blipFill>
        <p:spPr>
          <a:xfrm>
            <a:off x="413656" y="1690688"/>
            <a:ext cx="10831287" cy="5075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DDB630C-076E-4C44-B4D7-CD518D3CD479}"/>
              </a:ext>
            </a:extLst>
          </p:cNvPr>
          <p:cNvSpPr/>
          <p:nvPr/>
        </p:nvSpPr>
        <p:spPr>
          <a:xfrm rot="20290457" flipH="1">
            <a:off x="985196" y="2895176"/>
            <a:ext cx="2917292" cy="1353225"/>
          </a:xfrm>
          <a:prstGeom prst="rightArrow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 squared loss on predicted probabilities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0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42F4-C9D9-4556-89F9-642BF348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DEFB-88DA-454D-89F4-E1130266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5922D-FCB2-4EBC-9161-6E1012C42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3" t="22699" r="20536" b="25873"/>
          <a:stretch/>
        </p:blipFill>
        <p:spPr>
          <a:xfrm>
            <a:off x="380997" y="1519072"/>
            <a:ext cx="10972803" cy="51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75A-01F4-4066-84D9-0A30F66E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Overview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D3EF11BB-7B89-40E8-85C3-F6097CF164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4165174"/>
                  </p:ext>
                </p:extLst>
              </p:nvPr>
            </p:nvGraphicFramePr>
            <p:xfrm>
              <a:off x="838200" y="2184854"/>
              <a:ext cx="10515600" cy="3899789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2477233"/>
                        </a:ext>
                      </a:extLst>
                    </a:gridCol>
                    <a:gridCol w="903514">
                      <a:extLst>
                        <a:ext uri="{9D8B030D-6E8A-4147-A177-3AD203B41FA5}">
                          <a16:colId xmlns:a16="http://schemas.microsoft.com/office/drawing/2014/main" val="1143309172"/>
                        </a:ext>
                      </a:extLst>
                    </a:gridCol>
                    <a:gridCol w="1317172">
                      <a:extLst>
                        <a:ext uri="{9D8B030D-6E8A-4147-A177-3AD203B41FA5}">
                          <a16:colId xmlns:a16="http://schemas.microsoft.com/office/drawing/2014/main" val="763636956"/>
                        </a:ext>
                      </a:extLst>
                    </a:gridCol>
                    <a:gridCol w="1208314">
                      <a:extLst>
                        <a:ext uri="{9D8B030D-6E8A-4147-A177-3AD203B41FA5}">
                          <a16:colId xmlns:a16="http://schemas.microsoft.com/office/drawing/2014/main" val="858720862"/>
                        </a:ext>
                      </a:extLst>
                    </a:gridCol>
                    <a:gridCol w="1556657">
                      <a:extLst>
                        <a:ext uri="{9D8B030D-6E8A-4147-A177-3AD203B41FA5}">
                          <a16:colId xmlns:a16="http://schemas.microsoft.com/office/drawing/2014/main" val="1204246155"/>
                        </a:ext>
                      </a:extLst>
                    </a:gridCol>
                    <a:gridCol w="843643">
                      <a:extLst>
                        <a:ext uri="{9D8B030D-6E8A-4147-A177-3AD203B41FA5}">
                          <a16:colId xmlns:a16="http://schemas.microsoft.com/office/drawing/2014/main" val="104243238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6354973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9664917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𝝆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smtClean="0"/>
                                  </m:ctrlPr>
                                </m:sSubPr>
                                <m:e>
                                  <m:r>
                                    <a:rPr lang="en-US" sz="2000" smtClean="0"/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smtClean="0"/>
                                    <m:t>𝒂𝒍𝒕</m:t>
                                  </m:r>
                                </m:sub>
                              </m:sSub>
                            </m:oMath>
                          </a14:m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smtClean="0"/>
                                  </m:ctrlPr>
                                </m:sSubPr>
                                <m:e>
                                  <m:r>
                                    <a:rPr lang="en-US" sz="2000" smtClean="0"/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smtClean="0"/>
                                    <m:t>𝒈𝒆𝒏</m:t>
                                  </m:r>
                                </m:sub>
                              </m:sSub>
                            </m:oMath>
                          </a14:m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GLM tree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BART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Simplistic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 (BA)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1711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Boston Housing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22.46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9.48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21.57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21.36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528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Ozone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22.40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16.52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21.10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20.38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7211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Friedman #1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12.08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11.90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71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Friedman #2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33.19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30.49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29.14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40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Friedman #3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5.03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 4.75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47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Breast Cancer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0.73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0.25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0.044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0.048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20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/>
                            <a:t>Ionosphere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0.15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0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10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i="1" dirty="0"/>
                            <a:t>0.087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i="1" dirty="0"/>
                            <a:t>0.074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i="1" dirty="0"/>
                            <a:t>0.093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-</a:t>
                          </a:r>
                          <a:endParaRPr lang="nl-NL" sz="20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070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Sonar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0.214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440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D3EF11BB-7B89-40E8-85C3-F6097CF164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4165174"/>
                  </p:ext>
                </p:extLst>
              </p:nvPr>
            </p:nvGraphicFramePr>
            <p:xfrm>
              <a:off x="838200" y="2184854"/>
              <a:ext cx="10515600" cy="3899789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2477233"/>
                        </a:ext>
                      </a:extLst>
                    </a:gridCol>
                    <a:gridCol w="903514">
                      <a:extLst>
                        <a:ext uri="{9D8B030D-6E8A-4147-A177-3AD203B41FA5}">
                          <a16:colId xmlns:a16="http://schemas.microsoft.com/office/drawing/2014/main" val="1143309172"/>
                        </a:ext>
                      </a:extLst>
                    </a:gridCol>
                    <a:gridCol w="1317172">
                      <a:extLst>
                        <a:ext uri="{9D8B030D-6E8A-4147-A177-3AD203B41FA5}">
                          <a16:colId xmlns:a16="http://schemas.microsoft.com/office/drawing/2014/main" val="763636956"/>
                        </a:ext>
                      </a:extLst>
                    </a:gridCol>
                    <a:gridCol w="1208314">
                      <a:extLst>
                        <a:ext uri="{9D8B030D-6E8A-4147-A177-3AD203B41FA5}">
                          <a16:colId xmlns:a16="http://schemas.microsoft.com/office/drawing/2014/main" val="858720862"/>
                        </a:ext>
                      </a:extLst>
                    </a:gridCol>
                    <a:gridCol w="1556657">
                      <a:extLst>
                        <a:ext uri="{9D8B030D-6E8A-4147-A177-3AD203B41FA5}">
                          <a16:colId xmlns:a16="http://schemas.microsoft.com/office/drawing/2014/main" val="1204246155"/>
                        </a:ext>
                      </a:extLst>
                    </a:gridCol>
                    <a:gridCol w="843643">
                      <a:extLst>
                        <a:ext uri="{9D8B030D-6E8A-4147-A177-3AD203B41FA5}">
                          <a16:colId xmlns:a16="http://schemas.microsoft.com/office/drawing/2014/main" val="104243238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6354973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966491711"/>
                        </a:ext>
                      </a:extLst>
                    </a:gridCol>
                  </a:tblGrid>
                  <a:tr h="729869">
                    <a:tc>
                      <a:txBody>
                        <a:bodyPr/>
                        <a:lstStyle/>
                        <a:p>
                          <a:pPr algn="l"/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28378" t="-4167" r="-839189" b="-4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25000" t="-4167" r="-475000" b="-4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52764" t="-4167" r="-415578" b="-4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GLM tree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BART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Simplistic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 (BA)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17110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Boston Housing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22.46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9.48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21.57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21.36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5289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Ozone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22.40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16.52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21.10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20.38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72114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Friedman #1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12.08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11.90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719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Friedman #2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33.19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30.49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29.14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4010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Friedman #3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5.03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1.88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 4.75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4721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Breast Cancer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0.73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0.25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0.044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0.048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2084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i="1"/>
                            <a:t>Ionosphere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0.15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0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10</a:t>
                          </a:r>
                          <a:endParaRPr lang="nl-NL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i="1" dirty="0"/>
                            <a:t>0.087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i="1" dirty="0"/>
                            <a:t>0.074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i="1" dirty="0"/>
                            <a:t>0.093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-</a:t>
                          </a:r>
                          <a:endParaRPr lang="nl-NL" sz="20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0700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Sonar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0.12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0.214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0.146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000" dirty="0"/>
                            <a:t>0.18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44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676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8AF-47B6-4746-8F44-6907AD08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805DF-DF9C-4048-AC66-42773F386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Tx/>
                  <a:buChar char="-"/>
                </a:pPr>
                <a:r>
                  <a:rPr lang="en-US" dirty="0"/>
                  <a:t>Born-again approach performs best, but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𝑎𝑙𝑡</m:t>
                        </m:r>
                      </m:sub>
                    </m:sSub>
                  </m:oMath>
                </a14:m>
                <a:r>
                  <a:rPr lang="en-US" dirty="0"/>
                  <a:t> very critical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Simplistic approach works well out of the box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Posterior sampling works well, and less dependent on choice of parameters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dirty="0"/>
                  <a:t> reduces MSE as well as size of final tree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Unlike </a:t>
                </a:r>
                <a:r>
                  <a:rPr lang="en-US" dirty="0" err="1"/>
                  <a:t>Breiman</a:t>
                </a:r>
                <a:r>
                  <a:rPr lang="en-US" dirty="0"/>
                  <a:t> &amp; Shang (1996), used weights to mitigate effect of sample size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 tuning needed, low computational burden 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Not compared to other approaches yet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Extension to multilevel data?</a:t>
                </a:r>
                <a:r>
                  <a:rPr lang="nl-NL" dirty="0"/>
                  <a:t> </a:t>
                </a:r>
              </a:p>
              <a:p>
                <a:pPr lvl="1">
                  <a:buFontTx/>
                  <a:buChar char="-"/>
                </a:pPr>
                <a:r>
                  <a:rPr lang="nl-NL" dirty="0"/>
                  <a:t>Multilevel BART &lt; single </a:t>
                </a:r>
                <a:r>
                  <a:rPr lang="nl-NL" dirty="0" err="1"/>
                  <a:t>multilevel</a:t>
                </a:r>
                <a:r>
                  <a:rPr lang="nl-NL" dirty="0"/>
                  <a:t> </a:t>
                </a:r>
                <a:r>
                  <a:rPr lang="nl-NL" dirty="0" err="1"/>
                  <a:t>decision</a:t>
                </a:r>
                <a:r>
                  <a:rPr lang="nl-NL" dirty="0"/>
                  <a:t> tree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Sampling from posterior may be beneficial for quantifying uncertainty</a:t>
                </a:r>
              </a:p>
              <a:p>
                <a:pPr lvl="1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805DF-DF9C-4048-AC66-42773F386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8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4F60-8F62-46BF-B9A5-32037615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6188-7193-49A0-A605-963CEB46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0" indent="-457200">
              <a:buNone/>
            </a:pPr>
            <a:r>
              <a:rPr lang="en-US" dirty="0" err="1"/>
              <a:t>Breiman</a:t>
            </a:r>
            <a:r>
              <a:rPr lang="en-US" dirty="0"/>
              <a:t>, L., &amp; Shang, N. (1996). Born again trees. </a:t>
            </a:r>
            <a:r>
              <a:rPr lang="en-US" i="1" dirty="0"/>
              <a:t>University of California, Berkeley, Berkeley, CA, Technical Report</a:t>
            </a:r>
            <a:r>
              <a:rPr lang="en-US" dirty="0"/>
              <a:t>, </a:t>
            </a:r>
            <a:r>
              <a:rPr lang="en-US" i="1" dirty="0"/>
              <a:t>1</a:t>
            </a:r>
            <a:r>
              <a:rPr lang="en-US" dirty="0"/>
              <a:t>(2), 4.</a:t>
            </a:r>
          </a:p>
          <a:p>
            <a:pPr marL="360000" indent="-457200">
              <a:buNone/>
            </a:pPr>
            <a:r>
              <a:rPr lang="en-US" dirty="0"/>
              <a:t>Chipman, H. A., George, E. I., &amp; McCulloch, R. E. (2010). BART: Bayesian additive regression trees. </a:t>
            </a:r>
            <a:r>
              <a:rPr lang="en-US" i="1" dirty="0"/>
              <a:t>The Annals of Applied Statistics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(1), 266-298.</a:t>
            </a:r>
          </a:p>
          <a:p>
            <a:pPr marL="360000" indent="-457200">
              <a:buNone/>
            </a:pPr>
            <a:r>
              <a:rPr lang="en-US" dirty="0"/>
              <a:t>Markovitch, B., &amp; Fokkema, M. (2021). Improved prediction rule </a:t>
            </a:r>
            <a:r>
              <a:rPr lang="en-US" dirty="0" err="1"/>
              <a:t>ensembling</a:t>
            </a:r>
            <a:r>
              <a:rPr lang="en-US" dirty="0"/>
              <a:t> through model-based data generation. </a:t>
            </a:r>
            <a:r>
              <a:rPr lang="en-US" i="1" dirty="0" err="1"/>
              <a:t>arXiv</a:t>
            </a:r>
            <a:r>
              <a:rPr lang="en-US" i="1" dirty="0"/>
              <a:t> preprint arXiv:2109.13672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https://arxiv.org/abs/2109.13672</a:t>
            </a:r>
            <a:r>
              <a:rPr lang="en-US" dirty="0"/>
              <a:t> </a:t>
            </a:r>
          </a:p>
          <a:p>
            <a:pPr marL="360000" indent="-457200">
              <a:buNone/>
            </a:pPr>
            <a:r>
              <a:rPr lang="en-US" dirty="0"/>
              <a:t>Zeileis, Achim, </a:t>
            </a:r>
            <a:r>
              <a:rPr lang="en-US" dirty="0" err="1"/>
              <a:t>Torsten</a:t>
            </a:r>
            <a:r>
              <a:rPr lang="en-US" dirty="0"/>
              <a:t> </a:t>
            </a:r>
            <a:r>
              <a:rPr lang="en-US" dirty="0" err="1"/>
              <a:t>Hothorn</a:t>
            </a:r>
            <a:r>
              <a:rPr lang="en-US" dirty="0"/>
              <a:t>, and Kurt </a:t>
            </a:r>
            <a:r>
              <a:rPr lang="en-US" dirty="0" err="1"/>
              <a:t>Hornik</a:t>
            </a:r>
            <a:r>
              <a:rPr lang="en-US" dirty="0"/>
              <a:t>. Model-based recursive partitioning. </a:t>
            </a:r>
            <a:r>
              <a:rPr lang="en-US" i="1" dirty="0"/>
              <a:t>Journal of Computational and Graphical Statistics</a:t>
            </a:r>
            <a:r>
              <a:rPr lang="en-US" dirty="0"/>
              <a:t> 17.2 (2008): 492-514.</a:t>
            </a:r>
          </a:p>
          <a:p>
            <a:pPr marL="360000" indent="-45720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645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B5DA-9832-4FC5-9D1F-30EC2D38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AC48-5BF7-4C07-9320-17318414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29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B61A-AFFE-4E68-AD35-CE51DD1C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DDB2-5DDD-430B-814F-9B896CFB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6C552-42AB-4BFA-B6F5-BB7C48E76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t="39028" r="26954" b="26250"/>
          <a:stretch/>
        </p:blipFill>
        <p:spPr>
          <a:xfrm>
            <a:off x="1152525" y="2407788"/>
            <a:ext cx="9267825" cy="31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69A-E3FF-46B1-BB48-2620CC3B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1AFD-0C83-4963-BBB6-47AA3594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77750-51F1-42B4-89C2-DCC1A471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7" t="44028" r="23672" b="22639"/>
          <a:stretch/>
        </p:blipFill>
        <p:spPr>
          <a:xfrm>
            <a:off x="371475" y="1690688"/>
            <a:ext cx="10978687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2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Good: Easy to interpret and apply</a:t>
            </a:r>
          </a:p>
          <a:p>
            <a:pPr marL="0" indent="0">
              <a:buNone/>
            </a:pPr>
            <a:r>
              <a:rPr lang="en-US" dirty="0"/>
              <a:t>Bad: Not most accurate method</a:t>
            </a:r>
          </a:p>
          <a:p>
            <a:pPr marL="0" indent="0">
              <a:buNone/>
            </a:pPr>
            <a:r>
              <a:rPr lang="en-US" dirty="0"/>
              <a:t>Ugly: Unstable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3429000"/>
            <a:ext cx="4680520" cy="23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7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1E10-CDDB-41B7-89D2-6B47BFBF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ensembles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E725-A380-4E7C-87F8-FF8E5B6E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689" y="1919288"/>
            <a:ext cx="3120111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Random forests</a:t>
            </a:r>
          </a:p>
          <a:p>
            <a:pPr>
              <a:buFontTx/>
              <a:buChar char="-"/>
            </a:pPr>
            <a:r>
              <a:rPr lang="en-US" sz="2400" dirty="0"/>
              <a:t>Gradient boosting</a:t>
            </a:r>
          </a:p>
          <a:p>
            <a:pPr>
              <a:buFontTx/>
              <a:buChar char="-"/>
            </a:pPr>
            <a:r>
              <a:rPr lang="en-US" sz="2400" dirty="0"/>
              <a:t>Bayesian additive regression trees</a:t>
            </a:r>
          </a:p>
          <a:p>
            <a:pPr>
              <a:buFontTx/>
              <a:buChar char="-"/>
            </a:pPr>
            <a:r>
              <a:rPr lang="en-US" sz="2400" dirty="0"/>
              <a:t>…..</a:t>
            </a:r>
            <a:endParaRPr lang="nl-N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FF005-3628-46E3-8A27-BE0A96F2F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t="31387" r="54062" b="26750"/>
          <a:stretch/>
        </p:blipFill>
        <p:spPr>
          <a:xfrm>
            <a:off x="8608031" y="4353844"/>
            <a:ext cx="2371425" cy="2227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718BC-9E7F-4AB1-8240-29C99C2E9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5" t="24652" r="23854" b="60782"/>
          <a:stretch/>
        </p:blipFill>
        <p:spPr>
          <a:xfrm>
            <a:off x="723900" y="1669636"/>
            <a:ext cx="6934200" cy="1153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C97BB-7185-4F39-8E01-0CC6350D9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4" t="51019" r="25364" b="13949"/>
          <a:stretch/>
        </p:blipFill>
        <p:spPr>
          <a:xfrm>
            <a:off x="491212" y="2922105"/>
            <a:ext cx="6934200" cy="2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B382-C991-4E37-B670-8D0305DC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5D034-D585-4931-9995-EA0F275F3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2114"/>
                <a:ext cx="10515600" cy="50448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Good: Interpretability</a:t>
                </a:r>
              </a:p>
              <a:p>
                <a:pPr marL="0" indent="0">
                  <a:buNone/>
                </a:pPr>
                <a:r>
                  <a:rPr lang="en-US" dirty="0"/>
                  <a:t>Good: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5D034-D585-4931-9995-EA0F275F3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2114"/>
                <a:ext cx="10515600" cy="5044849"/>
              </a:xfrm>
              <a:blipFill>
                <a:blip r:embed="rId2"/>
                <a:stretch>
                  <a:fillRect l="-1217" t="-20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46983B1-CA1C-4ADC-9704-D6A21A077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4" r="10889" b="16826"/>
          <a:stretch/>
        </p:blipFill>
        <p:spPr>
          <a:xfrm>
            <a:off x="4773385" y="1928694"/>
            <a:ext cx="6912429" cy="320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EA42B-BBC1-4354-B25A-345CAD25E7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t="31387" r="54062" b="26750"/>
          <a:stretch/>
        </p:blipFill>
        <p:spPr>
          <a:xfrm>
            <a:off x="838200" y="4001293"/>
            <a:ext cx="2939143" cy="27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ABA-56D0-4AE4-8A5A-7F9C4735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dirty="0"/>
              <a:t>Manufacturing data</a:t>
            </a:r>
            <a:br>
              <a:rPr lang="en-US" dirty="0"/>
            </a:br>
            <a:r>
              <a:rPr lang="en-US" dirty="0"/>
              <a:t> 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DD618-4A43-49C1-BA69-BF0696C1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35717"/>
              </p:ext>
            </p:extLst>
          </p:nvPr>
        </p:nvGraphicFramePr>
        <p:xfrm>
          <a:off x="3245480" y="2241683"/>
          <a:ext cx="2181225" cy="11958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33">
                  <a:extLst>
                    <a:ext uri="{9D8B030D-6E8A-4147-A177-3AD203B41FA5}">
                      <a16:colId xmlns:a16="http://schemas.microsoft.com/office/drawing/2014/main" val="3589921371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88584509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34447923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17221158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96880693"/>
                    </a:ext>
                  </a:extLst>
                </a:gridCol>
              </a:tblGrid>
              <a:tr h="292894">
                <a:tc>
                  <a:txBody>
                    <a:bodyPr/>
                    <a:lstStyle/>
                    <a:p>
                      <a:pPr algn="ctr" fontAlgn="b"/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x1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x2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y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926028"/>
                  </a:ext>
                </a:extLst>
              </a:tr>
              <a:tr h="31712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5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8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62895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0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95168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2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43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297051"/>
                  </p:ext>
                </p:extLst>
              </p:nvPr>
            </p:nvGraphicFramePr>
            <p:xfrm>
              <a:off x="4947741" y="4561637"/>
              <a:ext cx="2181225" cy="1171576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nl-NL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5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3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297051"/>
                  </p:ext>
                </p:extLst>
              </p:nvPr>
            </p:nvGraphicFramePr>
            <p:xfrm>
              <a:off x="4947741" y="4561637"/>
              <a:ext cx="2181225" cy="1171576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355696" t="-20833" r="-2532" b="-3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5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3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5DCD8F-A83F-4229-B65E-32C77EFF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t="31387" r="54062" b="26750"/>
          <a:stretch/>
        </p:blipFill>
        <p:spPr>
          <a:xfrm>
            <a:off x="6336721" y="1099491"/>
            <a:ext cx="2667648" cy="25060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67AE6C-F45F-4472-95EE-835EA3F43877}"/>
              </a:ext>
            </a:extLst>
          </p:cNvPr>
          <p:cNvSpPr/>
          <p:nvPr/>
        </p:nvSpPr>
        <p:spPr>
          <a:xfrm>
            <a:off x="6702459" y="4626953"/>
            <a:ext cx="373256" cy="1044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00431-A7FD-461F-B832-B1CAAD06E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220011">
            <a:off x="5580664" y="2579445"/>
            <a:ext cx="741729" cy="436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CB01FB-E0E1-4003-8812-506F477E4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7855642">
            <a:off x="6930501" y="3794067"/>
            <a:ext cx="741729" cy="436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B3D3F7-901E-4753-8A26-7229D223C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3356359">
            <a:off x="4901172" y="3794068"/>
            <a:ext cx="741729" cy="43679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D88F8C-FAAC-4C2C-A424-8B8A751CC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6109"/>
              </p:ext>
            </p:extLst>
          </p:nvPr>
        </p:nvGraphicFramePr>
        <p:xfrm>
          <a:off x="4947740" y="5852824"/>
          <a:ext cx="2181225" cy="87868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33">
                  <a:extLst>
                    <a:ext uri="{9D8B030D-6E8A-4147-A177-3AD203B41FA5}">
                      <a16:colId xmlns:a16="http://schemas.microsoft.com/office/drawing/2014/main" val="3589921371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88584509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34447923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17221158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96880693"/>
                    </a:ext>
                  </a:extLst>
                </a:gridCol>
              </a:tblGrid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5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662895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0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395168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3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4A2EE-20DB-4260-A87F-2B88FE1A4F46}"/>
                  </a:ext>
                </a:extLst>
              </p:cNvPr>
              <p:cNvSpPr txBox="1"/>
              <p:nvPr/>
            </p:nvSpPr>
            <p:spPr>
              <a:xfrm>
                <a:off x="3483428" y="3785335"/>
                <a:ext cx="1431655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Higher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nl-NL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4A2EE-20DB-4260-A87F-2B88FE1A4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8" y="3785335"/>
                <a:ext cx="1431655" cy="461665"/>
              </a:xfrm>
              <a:prstGeom prst="rect">
                <a:avLst/>
              </a:prstGeom>
              <a:blipFill>
                <a:blip r:embed="rId4"/>
                <a:stretch>
                  <a:fillRect l="-2553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C0C2B6-2A8F-4AA2-8DF5-1301ADE2DF4B}"/>
                  </a:ext>
                </a:extLst>
              </p:cNvPr>
              <p:cNvSpPr txBox="1"/>
              <p:nvPr/>
            </p:nvSpPr>
            <p:spPr>
              <a:xfrm>
                <a:off x="7709328" y="3781633"/>
                <a:ext cx="1456443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</m:sSub>
                  </m:oMath>
                </a14:m>
                <a:endParaRPr lang="nl-NL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C0C2B6-2A8F-4AA2-8DF5-1301ADE2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328" y="3781633"/>
                <a:ext cx="1456443" cy="461665"/>
              </a:xfrm>
              <a:prstGeom prst="rect">
                <a:avLst/>
              </a:prstGeom>
              <a:blipFill>
                <a:blip r:embed="rId5"/>
                <a:stretch>
                  <a:fillRect l="-2929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1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DD618-4A43-49C1-BA69-BF0696C1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36366"/>
              </p:ext>
            </p:extLst>
          </p:nvPr>
        </p:nvGraphicFramePr>
        <p:xfrm>
          <a:off x="3245480" y="2241683"/>
          <a:ext cx="2181225" cy="11958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33">
                  <a:extLst>
                    <a:ext uri="{9D8B030D-6E8A-4147-A177-3AD203B41FA5}">
                      <a16:colId xmlns:a16="http://schemas.microsoft.com/office/drawing/2014/main" val="3589921371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88584509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34447923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17221158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96880693"/>
                    </a:ext>
                  </a:extLst>
                </a:gridCol>
              </a:tblGrid>
              <a:tr h="292894">
                <a:tc>
                  <a:txBody>
                    <a:bodyPr/>
                    <a:lstStyle/>
                    <a:p>
                      <a:pPr algn="ctr" fontAlgn="b"/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x1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x2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y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926028"/>
                  </a:ext>
                </a:extLst>
              </a:tr>
              <a:tr h="31712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5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8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62895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0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95168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2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43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354547"/>
                  </p:ext>
                </p:extLst>
              </p:nvPr>
            </p:nvGraphicFramePr>
            <p:xfrm>
              <a:off x="4947741" y="4561637"/>
              <a:ext cx="2181225" cy="2050258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nl-NL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970833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 dirty="0">
                              <a:effectLst/>
                            </a:rPr>
                            <a:t>9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0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27797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0581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354547"/>
                  </p:ext>
                </p:extLst>
              </p:nvPr>
            </p:nvGraphicFramePr>
            <p:xfrm>
              <a:off x="4947741" y="4561637"/>
              <a:ext cx="2181225" cy="2050258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355696" t="-20833" r="-2532" b="-6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970833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 dirty="0">
                              <a:effectLst/>
                            </a:rPr>
                            <a:t>9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0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27797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6*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0581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5DCD8F-A83F-4229-B65E-32C77EFF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t="31387" r="54062" b="26750"/>
          <a:stretch/>
        </p:blipFill>
        <p:spPr>
          <a:xfrm>
            <a:off x="6335602" y="1104116"/>
            <a:ext cx="2667648" cy="25060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67AE6C-F45F-4472-95EE-835EA3F43877}"/>
              </a:ext>
            </a:extLst>
          </p:cNvPr>
          <p:cNvSpPr/>
          <p:nvPr/>
        </p:nvSpPr>
        <p:spPr>
          <a:xfrm>
            <a:off x="6680687" y="4598132"/>
            <a:ext cx="403655" cy="197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00431-A7FD-461F-B832-B1CAAD06E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220011">
            <a:off x="5580664" y="2579445"/>
            <a:ext cx="741729" cy="436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CB01FB-E0E1-4003-8812-506F477E4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7855642">
            <a:off x="6930500" y="3815074"/>
            <a:ext cx="741729" cy="436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B3D3F7-901E-4753-8A26-7229D223C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3356359">
            <a:off x="4901172" y="3794068"/>
            <a:ext cx="741729" cy="436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8899BC-D5BC-4B01-83F0-8EF20B17E2CE}"/>
              </a:ext>
            </a:extLst>
          </p:cNvPr>
          <p:cNvSpPr txBox="1"/>
          <p:nvPr/>
        </p:nvSpPr>
        <p:spPr>
          <a:xfrm>
            <a:off x="838200" y="3785335"/>
            <a:ext cx="40768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Resample from X and permute</a:t>
            </a:r>
            <a:endParaRPr lang="nl-NL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C113B-39DD-4372-9CEF-CB035CCFDDD4}"/>
              </a:ext>
            </a:extLst>
          </p:cNvPr>
          <p:cNvSpPr txBox="1"/>
          <p:nvPr/>
        </p:nvSpPr>
        <p:spPr>
          <a:xfrm>
            <a:off x="7709328" y="3780507"/>
            <a:ext cx="102101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E(Y|X)</a:t>
            </a:r>
            <a:endParaRPr lang="nl-NL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D66C89-C8ED-4B8A-81AA-509E34A6DD6A}"/>
                  </a:ext>
                </a:extLst>
              </p:cNvPr>
              <p:cNvSpPr txBox="1"/>
              <p:nvPr/>
            </p:nvSpPr>
            <p:spPr>
              <a:xfrm>
                <a:off x="576943" y="5159829"/>
                <a:ext cx="3940628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𝑎𝑙𝑡</m:t>
                        </m:r>
                      </m:sub>
                    </m:sSub>
                  </m:oMath>
                </a14:m>
                <a:r>
                  <a:rPr lang="en-US" sz="2000" dirty="0"/>
                  <a:t> : probability of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000" dirty="0"/>
                  <a:t> </a:t>
                </a:r>
                <a:r>
                  <a:rPr lang="nl-NL" sz="2000" dirty="0" err="1"/>
                  <a:t>with</a:t>
                </a:r>
                <a:r>
                  <a:rPr lang="nl-NL" sz="2000" dirty="0"/>
                  <a:t> </a:t>
                </a:r>
                <a:r>
                  <a:rPr lang="nl-NL" sz="2000" dirty="0" err="1"/>
                  <a:t>randomly</a:t>
                </a:r>
                <a:r>
                  <a:rPr lang="nl-NL" sz="2000" dirty="0"/>
                  <a:t> draw </a:t>
                </a:r>
                <a:r>
                  <a:rPr lang="nl-NL" sz="2000" dirty="0" err="1"/>
                  <a:t>from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nl-NL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D66C89-C8ED-4B8A-81AA-509E34A6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5159829"/>
                <a:ext cx="3940628" cy="757259"/>
              </a:xfrm>
              <a:prstGeom prst="rect">
                <a:avLst/>
              </a:prstGeom>
              <a:blipFill>
                <a:blip r:embed="rId4"/>
                <a:stretch>
                  <a:fillRect l="-1703" t="-3200" b="-104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A81ABA-56D0-4AE4-8A5A-7F9C4735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dirty="0"/>
              <a:t>Born-again approach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Breiman</a:t>
            </a:r>
            <a:r>
              <a:rPr lang="en-US" dirty="0"/>
              <a:t> &amp; Shang, 1996)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09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DD618-4A43-49C1-BA69-BF0696C1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88744"/>
              </p:ext>
            </p:extLst>
          </p:nvPr>
        </p:nvGraphicFramePr>
        <p:xfrm>
          <a:off x="3245480" y="2241683"/>
          <a:ext cx="2181225" cy="11958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33">
                  <a:extLst>
                    <a:ext uri="{9D8B030D-6E8A-4147-A177-3AD203B41FA5}">
                      <a16:colId xmlns:a16="http://schemas.microsoft.com/office/drawing/2014/main" val="3589921371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88584509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34447923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17221158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96880693"/>
                    </a:ext>
                  </a:extLst>
                </a:gridCol>
              </a:tblGrid>
              <a:tr h="292894">
                <a:tc>
                  <a:txBody>
                    <a:bodyPr/>
                    <a:lstStyle/>
                    <a:p>
                      <a:pPr algn="ctr" fontAlgn="b"/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x1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x2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y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926028"/>
                  </a:ext>
                </a:extLst>
              </a:tr>
              <a:tr h="31712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5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8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62895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0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95168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2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43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036404"/>
                  </p:ext>
                </p:extLst>
              </p:nvPr>
            </p:nvGraphicFramePr>
            <p:xfrm>
              <a:off x="4947741" y="4561637"/>
              <a:ext cx="2181225" cy="2050258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nl-NL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5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3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 dirty="0">
                              <a:effectLst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970833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27797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0581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036404"/>
                  </p:ext>
                </p:extLst>
              </p:nvPr>
            </p:nvGraphicFramePr>
            <p:xfrm>
              <a:off x="4947741" y="4561637"/>
              <a:ext cx="2181225" cy="2050258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355696" t="-20833" r="-2532" b="-6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5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3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 dirty="0">
                              <a:effectLst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970833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27797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b="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0581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5DCD8F-A83F-4229-B65E-32C77EFF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t="31387" r="54062" b="26750"/>
          <a:stretch/>
        </p:blipFill>
        <p:spPr>
          <a:xfrm>
            <a:off x="6335602" y="1102923"/>
            <a:ext cx="2667648" cy="25060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67AE6C-F45F-4472-95EE-835EA3F43877}"/>
              </a:ext>
            </a:extLst>
          </p:cNvPr>
          <p:cNvSpPr/>
          <p:nvPr/>
        </p:nvSpPr>
        <p:spPr>
          <a:xfrm>
            <a:off x="6691573" y="4599787"/>
            <a:ext cx="403655" cy="197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00431-A7FD-461F-B832-B1CAAD06E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220011">
            <a:off x="5580664" y="2579445"/>
            <a:ext cx="741729" cy="436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CB01FB-E0E1-4003-8812-506F477E4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7855642">
            <a:off x="6930500" y="3815074"/>
            <a:ext cx="741729" cy="436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B3D3F7-901E-4753-8A26-7229D223C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3356359">
            <a:off x="4901172" y="3794068"/>
            <a:ext cx="741729" cy="436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66244-56BA-410C-9912-DCFFCE0BEAFE}"/>
              </a:ext>
            </a:extLst>
          </p:cNvPr>
          <p:cNvSpPr txBox="1"/>
          <p:nvPr/>
        </p:nvSpPr>
        <p:spPr>
          <a:xfrm>
            <a:off x="7709329" y="3854487"/>
            <a:ext cx="28715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 from posterior</a:t>
            </a:r>
            <a:endParaRPr lang="nl-N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DF552-3CB0-4855-847B-D91814030B68}"/>
              </a:ext>
            </a:extLst>
          </p:cNvPr>
          <p:cNvSpPr txBox="1"/>
          <p:nvPr/>
        </p:nvSpPr>
        <p:spPr>
          <a:xfrm>
            <a:off x="2514600" y="3854486"/>
            <a:ext cx="24121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Resample from X</a:t>
            </a:r>
            <a:endParaRPr lang="nl-NL" sz="2400" b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AA700C8-605B-4419-B208-2A92A2F2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“Bayesian” approach</a:t>
            </a:r>
            <a:br>
              <a:rPr lang="en-US" dirty="0"/>
            </a:br>
            <a:r>
              <a:rPr lang="en-US" dirty="0"/>
              <a:t>(author)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2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DD618-4A43-49C1-BA69-BF0696C1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40245"/>
              </p:ext>
            </p:extLst>
          </p:nvPr>
        </p:nvGraphicFramePr>
        <p:xfrm>
          <a:off x="3245480" y="2241683"/>
          <a:ext cx="2181225" cy="11958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33">
                  <a:extLst>
                    <a:ext uri="{9D8B030D-6E8A-4147-A177-3AD203B41FA5}">
                      <a16:colId xmlns:a16="http://schemas.microsoft.com/office/drawing/2014/main" val="3589921371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88584509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34447923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1172211588"/>
                    </a:ext>
                  </a:extLst>
                </a:gridCol>
                <a:gridCol w="480798">
                  <a:extLst>
                    <a:ext uri="{9D8B030D-6E8A-4147-A177-3AD203B41FA5}">
                      <a16:colId xmlns:a16="http://schemas.microsoft.com/office/drawing/2014/main" val="296880693"/>
                    </a:ext>
                  </a:extLst>
                </a:gridCol>
              </a:tblGrid>
              <a:tr h="292894">
                <a:tc>
                  <a:txBody>
                    <a:bodyPr/>
                    <a:lstStyle/>
                    <a:p>
                      <a:pPr algn="ctr" fontAlgn="b"/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x1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x2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y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926028"/>
                  </a:ext>
                </a:extLst>
              </a:tr>
              <a:tr h="31712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5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8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62895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0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95168"/>
                  </a:ext>
                </a:extLst>
              </a:tr>
              <a:tr h="29289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3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2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43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686441"/>
                  </p:ext>
                </p:extLst>
              </p:nvPr>
            </p:nvGraphicFramePr>
            <p:xfrm>
              <a:off x="4947741" y="4561637"/>
              <a:ext cx="2181225" cy="1171576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nl-NL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5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3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FEABB9-C473-4528-9127-2C63AE2F7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686441"/>
                  </p:ext>
                </p:extLst>
              </p:nvPr>
            </p:nvGraphicFramePr>
            <p:xfrm>
              <a:off x="4947741" y="4561637"/>
              <a:ext cx="2181225" cy="1171576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58033">
                      <a:extLst>
                        <a:ext uri="{9D8B030D-6E8A-4147-A177-3AD203B41FA5}">
                          <a16:colId xmlns:a16="http://schemas.microsoft.com/office/drawing/2014/main" val="3589921371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88584509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34447923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1172211588"/>
                        </a:ext>
                      </a:extLst>
                    </a:gridCol>
                    <a:gridCol w="480798">
                      <a:extLst>
                        <a:ext uri="{9D8B030D-6E8A-4147-A177-3AD203B41FA5}">
                          <a16:colId xmlns:a16="http://schemas.microsoft.com/office/drawing/2014/main" val="296880693"/>
                        </a:ext>
                      </a:extLst>
                    </a:gridCol>
                  </a:tblGrid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x1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800" b="1" u="none" strike="noStrike" dirty="0">
                              <a:effectLst/>
                            </a:rPr>
                            <a:t>x2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x3</a:t>
                          </a:r>
                          <a:endParaRPr lang="nl-N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355696" t="-20833" r="-2532" b="-3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92602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5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662895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9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>
                              <a:effectLst/>
                            </a:rPr>
                            <a:t>0</a:t>
                          </a:r>
                          <a:endParaRPr lang="nl-N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395168"/>
                      </a:ext>
                    </a:extLst>
                  </a:tr>
                  <a:tr h="2928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3</a:t>
                          </a:r>
                          <a:endParaRPr lang="nl-NL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2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l-NL" sz="1600" u="none" strike="noStrike" dirty="0">
                              <a:effectLst/>
                            </a:rPr>
                            <a:t>1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nl-N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439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5DCD8F-A83F-4229-B65E-32C77EFF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t="31387" r="54062" b="26750"/>
          <a:stretch/>
        </p:blipFill>
        <p:spPr>
          <a:xfrm>
            <a:off x="6335602" y="1102923"/>
            <a:ext cx="2667648" cy="25060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67AE6C-F45F-4472-95EE-835EA3F43877}"/>
              </a:ext>
            </a:extLst>
          </p:cNvPr>
          <p:cNvSpPr/>
          <p:nvPr/>
        </p:nvSpPr>
        <p:spPr>
          <a:xfrm>
            <a:off x="6694714" y="4599787"/>
            <a:ext cx="389629" cy="1100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00431-A7FD-461F-B832-B1CAAD06E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220011">
            <a:off x="5580664" y="2579445"/>
            <a:ext cx="741729" cy="436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CB01FB-E0E1-4003-8812-506F477E4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7855642">
            <a:off x="6930500" y="3815074"/>
            <a:ext cx="741729" cy="436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B3D3F7-901E-4753-8A26-7229D223C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48036" r="71667" b="41010"/>
          <a:stretch/>
        </p:blipFill>
        <p:spPr>
          <a:xfrm rot="3356359">
            <a:off x="4901172" y="3794068"/>
            <a:ext cx="741729" cy="436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66244-56BA-410C-9912-DCFFCE0BEAFE}"/>
              </a:ext>
            </a:extLst>
          </p:cNvPr>
          <p:cNvSpPr txBox="1"/>
          <p:nvPr/>
        </p:nvSpPr>
        <p:spPr>
          <a:xfrm>
            <a:off x="7741987" y="3854486"/>
            <a:ext cx="10972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E(Y|X)</a:t>
            </a:r>
            <a:endParaRPr lang="nl-N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DF552-3CB0-4855-847B-D91814030B68}"/>
              </a:ext>
            </a:extLst>
          </p:cNvPr>
          <p:cNvSpPr txBox="1"/>
          <p:nvPr/>
        </p:nvSpPr>
        <p:spPr>
          <a:xfrm>
            <a:off x="3650672" y="3854486"/>
            <a:ext cx="113904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Copy X </a:t>
            </a:r>
            <a:endParaRPr lang="nl-NL" sz="24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C7F99F-EA01-4D54-9B93-5AD7DA42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Simplistic approach</a:t>
            </a:r>
            <a:br>
              <a:rPr lang="en-US" dirty="0"/>
            </a:br>
            <a:r>
              <a:rPr lang="en-US" dirty="0"/>
              <a:t>(author)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4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E0D4-17FC-4403-BB88-D7C24104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0100-740C-476B-9EAE-387278F7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Regression datasets</a:t>
            </a:r>
          </a:p>
          <a:p>
            <a:pPr>
              <a:buFontTx/>
              <a:buChar char="-"/>
            </a:pPr>
            <a:r>
              <a:rPr lang="en-US" sz="1800" dirty="0"/>
              <a:t>Boston Housing</a:t>
            </a:r>
          </a:p>
          <a:p>
            <a:pPr>
              <a:buFontTx/>
              <a:buChar char="-"/>
            </a:pPr>
            <a:r>
              <a:rPr lang="en-US" sz="1800" dirty="0"/>
              <a:t>Ozone</a:t>
            </a:r>
          </a:p>
          <a:p>
            <a:pPr>
              <a:buFontTx/>
              <a:buChar char="-"/>
            </a:pPr>
            <a:r>
              <a:rPr lang="en-US" sz="1800" dirty="0"/>
              <a:t>Friedman non-linear #1, #2, #3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Tree</a:t>
            </a:r>
            <a:r>
              <a:rPr lang="en-US" sz="1800" dirty="0"/>
              <a:t>: GLM trees (Zeileis et al., 2008) </a:t>
            </a:r>
          </a:p>
          <a:p>
            <a:pPr marL="0" indent="0">
              <a:buNone/>
            </a:pPr>
            <a:r>
              <a:rPr lang="en-US" sz="1800" b="1" dirty="0"/>
              <a:t>Black box</a:t>
            </a:r>
            <a:r>
              <a:rPr lang="en-US" sz="1800" dirty="0"/>
              <a:t>: Bayesian Additive Regression Trees (Chipman et al., 2010) </a:t>
            </a:r>
          </a:p>
          <a:p>
            <a:pPr marL="0" indent="0">
              <a:buNone/>
            </a:pPr>
            <a:r>
              <a:rPr lang="en-US" sz="1800" b="1" dirty="0"/>
              <a:t>Weights </a:t>
            </a:r>
            <a:r>
              <a:rPr lang="en-US" sz="1800" dirty="0"/>
              <a:t>used to mitigate effect of inflated sample size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Performance evaluated by repeated cross validation</a:t>
            </a:r>
          </a:p>
          <a:p>
            <a:pPr>
              <a:buFontTx/>
              <a:buChar char="-"/>
            </a:pPr>
            <a:r>
              <a:rPr lang="en-US" sz="1800" dirty="0"/>
              <a:t>Real datasets: 10-fold CV</a:t>
            </a:r>
          </a:p>
          <a:p>
            <a:pPr>
              <a:buFontTx/>
              <a:buChar char="-"/>
            </a:pPr>
            <a:r>
              <a:rPr lang="en-US" sz="1800" dirty="0"/>
              <a:t>Simulated data: 200 training, 2,000 test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E216D-2A78-44A1-84A3-C6B9D521F740}"/>
              </a:ext>
            </a:extLst>
          </p:cNvPr>
          <p:cNvSpPr txBox="1"/>
          <p:nvPr/>
        </p:nvSpPr>
        <p:spPr>
          <a:xfrm>
            <a:off x="6313714" y="1810877"/>
            <a:ext cx="3145971" cy="176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1" dirty="0"/>
              <a:t>Classification datasets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Breast Cancer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Ionosphere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Sonar</a:t>
            </a:r>
          </a:p>
          <a:p>
            <a:pPr>
              <a:spcBef>
                <a:spcPts val="1000"/>
              </a:spcBef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10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Widescreen</PresentationFormat>
  <Paragraphs>344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Born-Again and Bayesian approaches  for improving trees</vt:lpstr>
      <vt:lpstr>Trees</vt:lpstr>
      <vt:lpstr>Tree ensembles</vt:lpstr>
      <vt:lpstr>PowerPoint Presentation</vt:lpstr>
      <vt:lpstr>Manufacturing data  </vt:lpstr>
      <vt:lpstr>Born-again approach (Breiman &amp; Shang, 1996)</vt:lpstr>
      <vt:lpstr>“Bayesian” approach (author)</vt:lpstr>
      <vt:lpstr>Simplistic approach (author)</vt:lpstr>
      <vt:lpstr>Experiment</vt:lpstr>
      <vt:lpstr>Boston Housing</vt:lpstr>
      <vt:lpstr>Boston Housing</vt:lpstr>
      <vt:lpstr>Sonar</vt:lpstr>
      <vt:lpstr>Sonar</vt:lpstr>
      <vt:lpstr>Results: Overview</vt:lpstr>
      <vt:lpstr>Discussion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Born-again Bayesian approaches for improving decision trees</dc:title>
  <dc:creator>Fokkema, M. (Marjolein)</dc:creator>
  <cp:lastModifiedBy>Fokkema, M. (Marjolein)</cp:lastModifiedBy>
  <cp:revision>64</cp:revision>
  <dcterms:created xsi:type="dcterms:W3CDTF">2022-07-18T12:20:06Z</dcterms:created>
  <dcterms:modified xsi:type="dcterms:W3CDTF">2022-07-20T15:25:50Z</dcterms:modified>
</cp:coreProperties>
</file>