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390" r:id="rId2"/>
    <p:sldId id="383" r:id="rId3"/>
    <p:sldId id="360" r:id="rId4"/>
    <p:sldId id="374" r:id="rId5"/>
    <p:sldId id="376" r:id="rId6"/>
    <p:sldId id="336" r:id="rId7"/>
    <p:sldId id="375" r:id="rId8"/>
    <p:sldId id="373" r:id="rId9"/>
    <p:sldId id="279" r:id="rId10"/>
    <p:sldId id="391" r:id="rId11"/>
    <p:sldId id="323" r:id="rId12"/>
    <p:sldId id="342" r:id="rId13"/>
    <p:sldId id="337" r:id="rId14"/>
    <p:sldId id="389" r:id="rId15"/>
    <p:sldId id="385" r:id="rId16"/>
    <p:sldId id="283" r:id="rId17"/>
    <p:sldId id="338" r:id="rId18"/>
    <p:sldId id="286" r:id="rId19"/>
    <p:sldId id="384" r:id="rId20"/>
    <p:sldId id="382" r:id="rId21"/>
    <p:sldId id="392" r:id="rId22"/>
    <p:sldId id="393" r:id="rId23"/>
    <p:sldId id="394" r:id="rId24"/>
    <p:sldId id="395" r:id="rId25"/>
    <p:sldId id="396" r:id="rId26"/>
    <p:sldId id="397" r:id="rId27"/>
    <p:sldId id="402" r:id="rId28"/>
    <p:sldId id="408" r:id="rId29"/>
    <p:sldId id="403" r:id="rId30"/>
    <p:sldId id="404" r:id="rId31"/>
    <p:sldId id="405" r:id="rId32"/>
    <p:sldId id="407" r:id="rId33"/>
    <p:sldId id="350" r:id="rId34"/>
    <p:sldId id="387" r:id="rId35"/>
    <p:sldId id="351" r:id="rId36"/>
    <p:sldId id="352" r:id="rId37"/>
    <p:sldId id="353" r:id="rId38"/>
    <p:sldId id="289" r:id="rId39"/>
    <p:sldId id="332" r:id="rId40"/>
    <p:sldId id="292" r:id="rId41"/>
    <p:sldId id="354" r:id="rId42"/>
    <p:sldId id="293" r:id="rId43"/>
    <p:sldId id="301" r:id="rId44"/>
    <p:sldId id="294" r:id="rId45"/>
    <p:sldId id="295" r:id="rId46"/>
    <p:sldId id="304" r:id="rId47"/>
    <p:sldId id="377" r:id="rId48"/>
    <p:sldId id="386" r:id="rId49"/>
    <p:sldId id="341" r:id="rId50"/>
    <p:sldId id="312" r:id="rId51"/>
    <p:sldId id="409" r:id="rId52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t Taylor" initials="JT" lastIdx="2" clrIdx="0"/>
  <p:cmAuthor id="1" name="User" initials="U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BBE0E3"/>
    <a:srgbClr val="9C0A16"/>
    <a:srgbClr val="882A03"/>
    <a:srgbClr val="D4CED6"/>
    <a:srgbClr val="ABA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9049" autoAdjust="0"/>
  </p:normalViewPr>
  <p:slideViewPr>
    <p:cSldViewPr>
      <p:cViewPr varScale="1">
        <p:scale>
          <a:sx n="65" d="100"/>
          <a:sy n="65" d="100"/>
        </p:scale>
        <p:origin x="1234" y="48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154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982"/>
          </a:xfrm>
          <a:prstGeom prst="rect">
            <a:avLst/>
          </a:prstGeom>
        </p:spPr>
        <p:txBody>
          <a:bodyPr vert="horz" lIns="95683" tIns="47841" rIns="95683" bIns="4784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982"/>
          </a:xfrm>
          <a:prstGeom prst="rect">
            <a:avLst/>
          </a:prstGeom>
        </p:spPr>
        <p:txBody>
          <a:bodyPr vert="horz" lIns="95683" tIns="47841" rIns="95683" bIns="47841" rtlCol="0"/>
          <a:lstStyle>
            <a:lvl1pPr algn="r">
              <a:defRPr sz="1300"/>
            </a:lvl1pPr>
          </a:lstStyle>
          <a:p>
            <a:fld id="{8B1A512A-BDCE-4888-AA99-55F76EBBDD9A}" type="datetimeFigureOut">
              <a:rPr lang="en-GB" smtClean="0"/>
              <a:pPr/>
              <a:t>17/09/2024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958"/>
            <a:ext cx="3078427" cy="511982"/>
          </a:xfrm>
          <a:prstGeom prst="rect">
            <a:avLst/>
          </a:prstGeom>
        </p:spPr>
        <p:txBody>
          <a:bodyPr vert="horz" lIns="95683" tIns="47841" rIns="95683" bIns="4784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0958"/>
            <a:ext cx="3078427" cy="511982"/>
          </a:xfrm>
          <a:prstGeom prst="rect">
            <a:avLst/>
          </a:prstGeom>
        </p:spPr>
        <p:txBody>
          <a:bodyPr vert="horz" lIns="95683" tIns="47841" rIns="95683" bIns="47841" rtlCol="0" anchor="b"/>
          <a:lstStyle>
            <a:lvl1pPr algn="r">
              <a:defRPr sz="1300"/>
            </a:lvl1pPr>
          </a:lstStyle>
          <a:p>
            <a:fld id="{4B88FE0C-01CB-48D2-BEC1-4A85A49FD74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92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736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46" tIns="50574" rIns="101146" bIns="50574" numCol="1" anchor="t" anchorCtr="0" compatLnSpc="1">
            <a:prstTxWarp prst="textNoShape">
              <a:avLst/>
            </a:prstTxWarp>
          </a:bodyPr>
          <a:lstStyle>
            <a:lvl1pPr defTabSz="1011647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329" y="1"/>
            <a:ext cx="3078735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46" tIns="50574" rIns="101146" bIns="50574" numCol="1" anchor="t" anchorCtr="0" compatLnSpc="1">
            <a:prstTxWarp prst="textNoShape">
              <a:avLst/>
            </a:prstTxWarp>
          </a:bodyPr>
          <a:lstStyle>
            <a:lvl1pPr algn="r" defTabSz="1011647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93" y="4861781"/>
            <a:ext cx="5210880" cy="46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46" tIns="50574" rIns="101146" bIns="50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61"/>
            <a:ext cx="3078736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46" tIns="50574" rIns="101146" bIns="50574" numCol="1" anchor="b" anchorCtr="0" compatLnSpc="1">
            <a:prstTxWarp prst="textNoShape">
              <a:avLst/>
            </a:prstTxWarp>
          </a:bodyPr>
          <a:lstStyle>
            <a:lvl1pPr defTabSz="1011647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329" y="9723561"/>
            <a:ext cx="3078735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46" tIns="50574" rIns="101146" bIns="50574" numCol="1" anchor="b" anchorCtr="0" compatLnSpc="1">
            <a:prstTxWarp prst="textNoShape">
              <a:avLst/>
            </a:prstTxWarp>
          </a:bodyPr>
          <a:lstStyle>
            <a:lvl1pPr algn="r" defTabSz="1011647">
              <a:defRPr sz="1400"/>
            </a:lvl1pPr>
          </a:lstStyle>
          <a:p>
            <a:pPr>
              <a:defRPr/>
            </a:pPr>
            <a:fld id="{6C279337-18B8-4EAB-A5BE-6CF5502EC13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4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2EC8CF-EAB6-4697-B557-B46D479E4881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31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220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7423" indent="-299009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6035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4449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52863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31277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09692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8106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6520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33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925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7423" indent="-299009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6035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4449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52863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31277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09692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8106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6520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34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2584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7423" indent="-299009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6035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4449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52863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31277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09692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8106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6520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35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826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7423" indent="-299009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6035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4449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52863" indent="-239207" defTabSz="10116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31277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09692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8106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6520" indent="-239207" defTabSz="10116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6CC80-B3A7-4231-BE00-DB9278D225DB}" type="slidenum">
              <a:rPr lang="en-US" smtClean="0"/>
              <a:pPr eaLnBrk="1" hangingPunct="1"/>
              <a:t>37</a:t>
            </a:fld>
            <a:endParaRPr lang="en-US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16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5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76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37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5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1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335FD-B4DC-4DF3-A4FC-26E3F74CB128}" type="slidenum">
              <a:rPr lang="en-US" smtClean="0"/>
              <a:pPr eaLnBrk="1" hangingPunct="1"/>
              <a:t>8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94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335FD-B4DC-4DF3-A4FC-26E3F74CB128}" type="slidenum">
              <a:rPr lang="en-US" smtClean="0"/>
              <a:pPr eaLnBrk="1" hangingPunct="1"/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94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335FD-B4DC-4DF3-A4FC-26E3F74CB128}" type="slidenum">
              <a:rPr lang="en-US" smtClean="0"/>
              <a:pPr eaLnBrk="1" hangingPunct="1"/>
              <a:t>10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D4982-9463-4C92-A94F-571113337CBD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1AE0E-F658-45E9-A8FD-051E8C728654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C5E34-4A57-4213-A697-D545CEB996B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5D97D-CC9F-476C-BB5D-196CC1DE3E64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2200A-DEE2-4924-93D8-38F503B690AA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D40B-E274-4A66-80D2-DABCA36AB7EB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1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CA7B5-647B-4816-9D08-478F12E8DFEC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09405-83CD-454F-8243-608B09339D3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58DBB-47BE-4E80-A823-C572FC5E9B7C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B9AB-A552-40AD-8750-B010D5931B02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4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B7FD1-3340-44E2-8C59-56182AA1CA2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ge.ch/cisa/emotional-competence/home/exploring-your-ec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340123"/>
            <a:ext cx="7772400" cy="12967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z="4400" b="1" dirty="0">
                <a:solidFill>
                  <a:schemeClr val="accent1">
                    <a:lumMod val="75000"/>
                  </a:schemeClr>
                </a:solidFill>
              </a:rPr>
              <a:t>Psychometrie</a:t>
            </a:r>
            <a:br>
              <a:rPr lang="nl-NL" sz="4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l-NL" sz="4400" b="1" dirty="0">
                <a:solidFill>
                  <a:schemeClr val="accent1">
                    <a:lumMod val="75000"/>
                  </a:schemeClr>
                </a:solidFill>
              </a:rPr>
              <a:t>College 3: Validiteit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1754" y="5229200"/>
            <a:ext cx="7922654" cy="198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auto">
              <a:spcAft>
                <a:spcPts val="0"/>
              </a:spcAft>
              <a:tabLst>
                <a:tab pos="21844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Furr </a:t>
            </a:r>
            <a:r>
              <a:rPr lang="en-US" sz="2400" dirty="0" err="1">
                <a:solidFill>
                  <a:schemeClr val="tx1"/>
                </a:solidFill>
              </a:rPr>
              <a:t>hoofdstukken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457200" indent="-457200" algn="l" fontAlgn="auto">
              <a:spcAft>
                <a:spcPts val="0"/>
              </a:spcAft>
              <a:tabLst>
                <a:tab pos="21844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8: Conceptual basis</a:t>
            </a:r>
          </a:p>
          <a:p>
            <a:pPr marL="457200" indent="-457200" algn="l" fontAlgn="auto">
              <a:spcAft>
                <a:spcPts val="0"/>
              </a:spcAft>
              <a:tabLst>
                <a:tab pos="21844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9: Estimating &amp; evaluating validity evidence</a:t>
            </a:r>
          </a:p>
          <a:p>
            <a:pPr marL="342900" indent="-342900" algn="l" fontAlgn="auto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2184400" algn="l"/>
              </a:tabLst>
            </a:pPr>
            <a:endParaRPr lang="en-US" sz="2400" b="1" dirty="0">
              <a:solidFill>
                <a:srgbClr val="C0000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Tx/>
              <a:buChar char="-"/>
              <a:tabLst>
                <a:tab pos="2184400" algn="l"/>
              </a:tabLst>
            </a:pPr>
            <a:endParaRPr lang="en-US" sz="2400" dirty="0">
              <a:solidFill>
                <a:schemeClr val="accent2"/>
              </a:solidFill>
            </a:endParaRPr>
          </a:p>
          <a:p>
            <a:pPr algn="l" fontAlgn="auto">
              <a:spcAft>
                <a:spcPts val="0"/>
              </a:spcAft>
              <a:tabLst>
                <a:tab pos="2184400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ytmp3free.cc_hawaii-five-0-intro-youtubemp3free.org">
            <a:hlinkClick r:id="" action="ppaction://media"/>
            <a:extLst>
              <a:ext uri="{FF2B5EF4-FFF2-40B4-BE49-F238E27FC236}">
                <a16:creationId xmlns:a16="http://schemas.microsoft.com/office/drawing/2014/main" id="{B92E9750-E430-4FB6-BD2D-DE656E8FA4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24528" y="6314242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4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2"/>
          <p:cNvSpPr>
            <a:spLocks noGrp="1" noChangeArrowheads="1"/>
          </p:cNvSpPr>
          <p:nvPr>
            <p:ph idx="1"/>
          </p:nvPr>
        </p:nvSpPr>
        <p:spPr>
          <a:xfrm>
            <a:off x="685799" y="564976"/>
            <a:ext cx="7846641" cy="6293024"/>
          </a:xfrm>
          <a:noFill/>
        </p:spPr>
        <p:txBody>
          <a:bodyPr>
            <a:normAutofit/>
          </a:bodyPr>
          <a:lstStyle/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 err="1"/>
              <a:t>Voorbeeld</a:t>
            </a: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Construct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Sub-</a:t>
            </a:r>
            <a:r>
              <a:rPr lang="en-GB" sz="2200" i="1" dirty="0" err="1"/>
              <a:t>constructen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Items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0" indent="0">
              <a:buNone/>
            </a:pPr>
            <a:r>
              <a:rPr lang="en-GB" sz="2400" dirty="0" err="1"/>
              <a:t>Geen</a:t>
            </a:r>
            <a:r>
              <a:rPr lang="en-GB" sz="2400" dirty="0"/>
              <a:t> </a:t>
            </a:r>
            <a:r>
              <a:rPr lang="en-GB" sz="2400" dirty="0" err="1"/>
              <a:t>natuurwetten</a:t>
            </a:r>
            <a:r>
              <a:rPr lang="en-GB" sz="2400" dirty="0"/>
              <a:t>! </a:t>
            </a:r>
            <a:r>
              <a:rPr lang="en-GB" sz="2400" dirty="0" err="1"/>
              <a:t>Inhoudsvaliditeit</a:t>
            </a:r>
            <a:r>
              <a:rPr lang="en-GB" sz="2400" dirty="0"/>
              <a:t> is </a:t>
            </a:r>
            <a:r>
              <a:rPr lang="en-GB" sz="2400" dirty="0" err="1"/>
              <a:t>grotendeels</a:t>
            </a:r>
            <a:r>
              <a:rPr lang="en-GB" sz="2400" dirty="0"/>
              <a:t>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keuze</a:t>
            </a:r>
            <a:r>
              <a:rPr lang="en-GB" sz="2400" dirty="0"/>
              <a:t> van de </a:t>
            </a:r>
            <a:r>
              <a:rPr lang="en-GB" sz="2400" dirty="0" err="1"/>
              <a:t>testontwikkelaar</a:t>
            </a:r>
            <a:r>
              <a:rPr lang="en-GB" sz="2400" dirty="0"/>
              <a:t>. Moet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2400" dirty="0" err="1">
                <a:sym typeface="Symbol" pitchFamily="18" charset="2"/>
              </a:rPr>
              <a:t>expliciet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2400" dirty="0" err="1">
                <a:sym typeface="Symbol" pitchFamily="18" charset="2"/>
              </a:rPr>
              <a:t>worden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2400" dirty="0" err="1">
                <a:sym typeface="Symbol" pitchFamily="18" charset="2"/>
              </a:rPr>
              <a:t>gemaakt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2400" dirty="0" err="1">
                <a:sym typeface="Symbol" pitchFamily="18" charset="2"/>
              </a:rPr>
              <a:t>en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2400" dirty="0" err="1">
                <a:sym typeface="Symbol" pitchFamily="18" charset="2"/>
              </a:rPr>
              <a:t>gemotiveerd</a:t>
            </a:r>
            <a:r>
              <a:rPr lang="en-GB" sz="2400" dirty="0">
                <a:sym typeface="Symbol" pitchFamily="18" charset="2"/>
              </a:rPr>
              <a:t>.</a:t>
            </a:r>
            <a:endParaRPr lang="en-GB" sz="2400" dirty="0"/>
          </a:p>
          <a:p>
            <a:pPr marL="287338" indent="-287338">
              <a:spcBef>
                <a:spcPct val="0"/>
              </a:spcBef>
              <a:buNone/>
            </a:pPr>
            <a:endParaRPr lang="en-GB" sz="2200" i="1" dirty="0"/>
          </a:p>
          <a:p>
            <a:pPr marL="0" indent="0">
              <a:buNone/>
            </a:pPr>
            <a:r>
              <a:rPr lang="en-GB" sz="2400" dirty="0" err="1"/>
              <a:t>Bedreigingen</a:t>
            </a:r>
            <a:r>
              <a:rPr lang="en-GB" sz="2400" dirty="0"/>
              <a:t> </a:t>
            </a:r>
            <a:r>
              <a:rPr lang="en-GB" sz="2400" dirty="0" err="1"/>
              <a:t>inhoudsvaliditeit</a:t>
            </a:r>
            <a:r>
              <a:rPr lang="en-GB" sz="2400" dirty="0"/>
              <a:t>:</a:t>
            </a:r>
          </a:p>
          <a:p>
            <a:pPr marL="287338" indent="-287338"/>
            <a:endParaRPr lang="en-GB" sz="400" dirty="0"/>
          </a:p>
          <a:p>
            <a:pPr marL="287338" indent="-287338"/>
            <a:r>
              <a:rPr lang="en-GB" sz="2400" i="1" dirty="0"/>
              <a:t>Construct-</a:t>
            </a:r>
            <a:r>
              <a:rPr lang="en-GB" sz="2400" i="1" dirty="0" err="1"/>
              <a:t>irrelevante</a:t>
            </a:r>
            <a:r>
              <a:rPr lang="en-GB" sz="2400" i="1" dirty="0"/>
              <a:t> </a:t>
            </a:r>
            <a:r>
              <a:rPr lang="en-GB" sz="2400" i="1" dirty="0" err="1"/>
              <a:t>inhoud</a:t>
            </a:r>
            <a:r>
              <a:rPr lang="en-GB" sz="2400" i="1" dirty="0"/>
              <a:t>.</a:t>
            </a:r>
            <a:endParaRPr lang="en-GB" sz="2400" dirty="0"/>
          </a:p>
          <a:p>
            <a:pPr marL="287338" indent="-287338"/>
            <a:endParaRPr lang="en-GB" sz="400" dirty="0"/>
          </a:p>
          <a:p>
            <a:pPr marL="287338" indent="-287338"/>
            <a:r>
              <a:rPr lang="en-GB" sz="2400" i="1" dirty="0"/>
              <a:t>Construct-</a:t>
            </a:r>
            <a:r>
              <a:rPr lang="en-GB" sz="2400" i="1" dirty="0" err="1"/>
              <a:t>onderrepresentatie</a:t>
            </a:r>
            <a:r>
              <a:rPr lang="en-GB" sz="2400" i="1" dirty="0"/>
              <a:t>.</a:t>
            </a:r>
            <a:endParaRPr lang="en-GB" sz="2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dirty="0"/>
          </a:p>
        </p:txBody>
      </p:sp>
      <p:grpSp>
        <p:nvGrpSpPr>
          <p:cNvPr id="7172" name="Group 68"/>
          <p:cNvGrpSpPr>
            <a:grpSpLocks/>
          </p:cNvGrpSpPr>
          <p:nvPr/>
        </p:nvGrpSpPr>
        <p:grpSpPr bwMode="auto">
          <a:xfrm>
            <a:off x="5076056" y="116632"/>
            <a:ext cx="3672162" cy="3487773"/>
            <a:chOff x="3264" y="528"/>
            <a:chExt cx="2264" cy="2150"/>
          </a:xfrm>
        </p:grpSpPr>
        <p:sp>
          <p:nvSpPr>
            <p:cNvPr id="7173" name="Line 28"/>
            <p:cNvSpPr>
              <a:spLocks noChangeShapeType="1"/>
            </p:cNvSpPr>
            <p:nvPr/>
          </p:nvSpPr>
          <p:spPr bwMode="auto">
            <a:xfrm flipV="1">
              <a:off x="4616" y="598"/>
              <a:ext cx="509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4" name="Line 29"/>
            <p:cNvSpPr>
              <a:spLocks noChangeShapeType="1"/>
            </p:cNvSpPr>
            <p:nvPr/>
          </p:nvSpPr>
          <p:spPr bwMode="auto">
            <a:xfrm flipV="1">
              <a:off x="4616" y="739"/>
              <a:ext cx="50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5" name="Line 30"/>
            <p:cNvSpPr>
              <a:spLocks noChangeShapeType="1"/>
            </p:cNvSpPr>
            <p:nvPr/>
          </p:nvSpPr>
          <p:spPr bwMode="auto">
            <a:xfrm>
              <a:off x="4616" y="834"/>
              <a:ext cx="4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6" name="Line 31"/>
            <p:cNvSpPr>
              <a:spLocks noChangeShapeType="1"/>
            </p:cNvSpPr>
            <p:nvPr/>
          </p:nvSpPr>
          <p:spPr bwMode="auto">
            <a:xfrm>
              <a:off x="4667" y="2197"/>
              <a:ext cx="40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7" name="Line 32"/>
            <p:cNvSpPr>
              <a:spLocks noChangeShapeType="1"/>
            </p:cNvSpPr>
            <p:nvPr/>
          </p:nvSpPr>
          <p:spPr bwMode="auto">
            <a:xfrm>
              <a:off x="4616" y="2245"/>
              <a:ext cx="44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8" name="Line 33"/>
            <p:cNvSpPr>
              <a:spLocks noChangeShapeType="1"/>
            </p:cNvSpPr>
            <p:nvPr/>
          </p:nvSpPr>
          <p:spPr bwMode="auto">
            <a:xfrm flipV="1">
              <a:off x="4616" y="1492"/>
              <a:ext cx="4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9" name="Line 34"/>
            <p:cNvSpPr>
              <a:spLocks noChangeShapeType="1"/>
            </p:cNvSpPr>
            <p:nvPr/>
          </p:nvSpPr>
          <p:spPr bwMode="auto">
            <a:xfrm flipV="1">
              <a:off x="4612" y="1633"/>
              <a:ext cx="449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4616" y="1727"/>
              <a:ext cx="445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4612" y="1754"/>
              <a:ext cx="449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4564" y="1774"/>
              <a:ext cx="49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 flipV="1">
              <a:off x="4616" y="1021"/>
              <a:ext cx="45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4" name="Line 39"/>
            <p:cNvSpPr>
              <a:spLocks noChangeShapeType="1"/>
            </p:cNvSpPr>
            <p:nvPr/>
          </p:nvSpPr>
          <p:spPr bwMode="auto">
            <a:xfrm flipV="1">
              <a:off x="4616" y="1162"/>
              <a:ext cx="509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>
              <a:off x="4616" y="1303"/>
              <a:ext cx="509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6" name="Line 24"/>
            <p:cNvSpPr>
              <a:spLocks noChangeShapeType="1"/>
            </p:cNvSpPr>
            <p:nvPr/>
          </p:nvSpPr>
          <p:spPr bwMode="auto">
            <a:xfrm flipV="1">
              <a:off x="3803" y="834"/>
              <a:ext cx="60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7" name="Line 25"/>
            <p:cNvSpPr>
              <a:spLocks noChangeShapeType="1"/>
            </p:cNvSpPr>
            <p:nvPr/>
          </p:nvSpPr>
          <p:spPr bwMode="auto">
            <a:xfrm flipV="1">
              <a:off x="3903" y="1257"/>
              <a:ext cx="56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>
              <a:off x="3857" y="1506"/>
              <a:ext cx="555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>
              <a:off x="3801" y="1492"/>
              <a:ext cx="533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90" name="Oval 4"/>
            <p:cNvSpPr>
              <a:spLocks noChangeArrowheads="1"/>
            </p:cNvSpPr>
            <p:nvPr/>
          </p:nvSpPr>
          <p:spPr bwMode="auto">
            <a:xfrm>
              <a:off x="3426" y="1375"/>
              <a:ext cx="53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1" name="Oval 8"/>
            <p:cNvSpPr>
              <a:spLocks noChangeArrowheads="1"/>
            </p:cNvSpPr>
            <p:nvPr/>
          </p:nvSpPr>
          <p:spPr bwMode="auto">
            <a:xfrm>
              <a:off x="4288" y="709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2" name="Rectangle 11"/>
            <p:cNvSpPr>
              <a:spLocks noChangeArrowheads="1"/>
            </p:cNvSpPr>
            <p:nvPr/>
          </p:nvSpPr>
          <p:spPr bwMode="auto">
            <a:xfrm>
              <a:off x="5023" y="5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3" name="Text Box 41"/>
            <p:cNvSpPr txBox="1">
              <a:spLocks noChangeArrowheads="1"/>
            </p:cNvSpPr>
            <p:nvPr/>
          </p:nvSpPr>
          <p:spPr bwMode="auto">
            <a:xfrm>
              <a:off x="3264" y="1092"/>
              <a:ext cx="8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1400" b="1" dirty="0">
                  <a:latin typeface="Times New Roman" pitchFamily="18" charset="0"/>
                </a:rPr>
                <a:t>Maths ability</a:t>
              </a:r>
            </a:p>
          </p:txBody>
        </p:sp>
        <p:sp>
          <p:nvSpPr>
            <p:cNvPr id="7194" name="Text Box 42"/>
            <p:cNvSpPr txBox="1">
              <a:spLocks noChangeArrowheads="1"/>
            </p:cNvSpPr>
            <p:nvPr/>
          </p:nvSpPr>
          <p:spPr bwMode="auto">
            <a:xfrm>
              <a:off x="4827" y="2479"/>
              <a:ext cx="701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 err="1">
                  <a:latin typeface="Times New Roman" pitchFamily="18" charset="0"/>
                </a:rPr>
                <a:t>rekenvragen</a:t>
              </a:r>
              <a:endParaRPr lang="en-US" sz="1500" dirty="0">
                <a:latin typeface="Times New Roman" pitchFamily="18" charset="0"/>
              </a:endParaRPr>
            </a:p>
          </p:txBody>
        </p:sp>
        <p:sp>
          <p:nvSpPr>
            <p:cNvPr id="7195" name="Rectangle 44"/>
            <p:cNvSpPr>
              <a:spLocks noChangeArrowheads="1"/>
            </p:cNvSpPr>
            <p:nvPr/>
          </p:nvSpPr>
          <p:spPr bwMode="auto">
            <a:xfrm>
              <a:off x="5023" y="7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6" name="Rectangle 45"/>
            <p:cNvSpPr>
              <a:spLocks noChangeArrowheads="1"/>
            </p:cNvSpPr>
            <p:nvPr/>
          </p:nvSpPr>
          <p:spPr bwMode="auto">
            <a:xfrm>
              <a:off x="5023" y="8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5023" y="100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8" name="Rectangle 47"/>
            <p:cNvSpPr>
              <a:spLocks noChangeArrowheads="1"/>
            </p:cNvSpPr>
            <p:nvPr/>
          </p:nvSpPr>
          <p:spPr bwMode="auto">
            <a:xfrm>
              <a:off x="5023" y="14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9" name="Rectangle 48"/>
            <p:cNvSpPr>
              <a:spLocks noChangeArrowheads="1"/>
            </p:cNvSpPr>
            <p:nvPr/>
          </p:nvSpPr>
          <p:spPr bwMode="auto">
            <a:xfrm>
              <a:off x="5023" y="17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0" name="Rectangle 49"/>
            <p:cNvSpPr>
              <a:spLocks noChangeArrowheads="1"/>
            </p:cNvSpPr>
            <p:nvPr/>
          </p:nvSpPr>
          <p:spPr bwMode="auto">
            <a:xfrm>
              <a:off x="5023" y="20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1" name="Rectangle 50"/>
            <p:cNvSpPr>
              <a:spLocks noChangeArrowheads="1"/>
            </p:cNvSpPr>
            <p:nvPr/>
          </p:nvSpPr>
          <p:spPr bwMode="auto">
            <a:xfrm>
              <a:off x="5023" y="23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2" name="Rectangle 51"/>
            <p:cNvSpPr>
              <a:spLocks noChangeArrowheads="1"/>
            </p:cNvSpPr>
            <p:nvPr/>
          </p:nvSpPr>
          <p:spPr bwMode="auto">
            <a:xfrm>
              <a:off x="5023" y="11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3" name="Rectangle 52"/>
            <p:cNvSpPr>
              <a:spLocks noChangeArrowheads="1"/>
            </p:cNvSpPr>
            <p:nvPr/>
          </p:nvSpPr>
          <p:spPr bwMode="auto">
            <a:xfrm>
              <a:off x="5023" y="16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4" name="Rectangle 53"/>
            <p:cNvSpPr>
              <a:spLocks noChangeArrowheads="1"/>
            </p:cNvSpPr>
            <p:nvPr/>
          </p:nvSpPr>
          <p:spPr bwMode="auto">
            <a:xfrm>
              <a:off x="5023" y="19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5023" y="22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6" name="Rectangle 56"/>
            <p:cNvSpPr>
              <a:spLocks noChangeArrowheads="1"/>
            </p:cNvSpPr>
            <p:nvPr/>
          </p:nvSpPr>
          <p:spPr bwMode="auto">
            <a:xfrm>
              <a:off x="5023" y="13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7" name="Oval 57"/>
            <p:cNvSpPr>
              <a:spLocks noChangeArrowheads="1"/>
            </p:cNvSpPr>
            <p:nvPr/>
          </p:nvSpPr>
          <p:spPr bwMode="auto">
            <a:xfrm>
              <a:off x="4288" y="1174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8" name="Oval 58"/>
            <p:cNvSpPr>
              <a:spLocks noChangeArrowheads="1"/>
            </p:cNvSpPr>
            <p:nvPr/>
          </p:nvSpPr>
          <p:spPr bwMode="auto">
            <a:xfrm>
              <a:off x="4288" y="1638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9" name="Oval 59"/>
            <p:cNvSpPr>
              <a:spLocks noChangeArrowheads="1"/>
            </p:cNvSpPr>
            <p:nvPr/>
          </p:nvSpPr>
          <p:spPr bwMode="auto">
            <a:xfrm>
              <a:off x="4288" y="2103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10" name="Text Box 63"/>
            <p:cNvSpPr txBox="1">
              <a:spLocks noChangeArrowheads="1"/>
            </p:cNvSpPr>
            <p:nvPr/>
          </p:nvSpPr>
          <p:spPr bwMode="auto">
            <a:xfrm>
              <a:off x="4124" y="528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imes New Roman" pitchFamily="18" charset="0"/>
                </a:rPr>
                <a:t>Optellen</a:t>
              </a:r>
              <a:endParaRPr lang="en-US" sz="1400" dirty="0">
                <a:latin typeface="Times New Roman" pitchFamily="18" charset="0"/>
              </a:endParaRPr>
            </a:p>
          </p:txBody>
        </p:sp>
        <p:sp>
          <p:nvSpPr>
            <p:cNvPr id="7211" name="Text Box 64"/>
            <p:cNvSpPr txBox="1">
              <a:spLocks noChangeArrowheads="1"/>
            </p:cNvSpPr>
            <p:nvPr/>
          </p:nvSpPr>
          <p:spPr bwMode="auto">
            <a:xfrm>
              <a:off x="4124" y="999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imes New Roman" pitchFamily="18" charset="0"/>
                </a:rPr>
                <a:t>Aftrekken</a:t>
              </a:r>
              <a:endParaRPr lang="en-US" sz="1400" dirty="0">
                <a:latin typeface="Times New Roman" pitchFamily="18" charset="0"/>
              </a:endParaRPr>
            </a:p>
          </p:txBody>
        </p:sp>
        <p:sp>
          <p:nvSpPr>
            <p:cNvPr id="7212" name="Text Box 65"/>
            <p:cNvSpPr txBox="1">
              <a:spLocks noChangeArrowheads="1"/>
            </p:cNvSpPr>
            <p:nvPr/>
          </p:nvSpPr>
          <p:spPr bwMode="auto">
            <a:xfrm>
              <a:off x="4065" y="1430"/>
              <a:ext cx="952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400" dirty="0" err="1">
                  <a:latin typeface="Times New Roman" pitchFamily="18" charset="0"/>
                </a:rPr>
                <a:t>Vermenigvuldigen</a:t>
              </a:r>
              <a:endParaRPr lang="en-US" sz="1400" dirty="0">
                <a:latin typeface="Times New Roman" pitchFamily="18" charset="0"/>
              </a:endParaRPr>
            </a:p>
          </p:txBody>
        </p:sp>
        <p:sp>
          <p:nvSpPr>
            <p:cNvPr id="7213" name="Text Box 66"/>
            <p:cNvSpPr txBox="1">
              <a:spLocks noChangeArrowheads="1"/>
            </p:cNvSpPr>
            <p:nvPr/>
          </p:nvSpPr>
          <p:spPr bwMode="auto">
            <a:xfrm>
              <a:off x="4124" y="1923"/>
              <a:ext cx="755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imes New Roman" pitchFamily="18" charset="0"/>
                </a:rPr>
                <a:t>Delen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520259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8F11EA0-441B-AE2D-55A9-BC3AE7F24F1A}"/>
              </a:ext>
            </a:extLst>
          </p:cNvPr>
          <p:cNvSpPr txBox="1"/>
          <p:nvPr/>
        </p:nvSpPr>
        <p:spPr>
          <a:xfrm>
            <a:off x="4380768" y="907648"/>
            <a:ext cx="1864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600" dirty="0"/>
              <a:t>Rekenvaardigheid</a:t>
            </a:r>
          </a:p>
        </p:txBody>
      </p:sp>
    </p:spTree>
    <p:extLst>
      <p:ext uri="{BB962C8B-B14F-4D97-AF65-F5344CB8AC3E}">
        <p14:creationId xmlns:p14="http://schemas.microsoft.com/office/powerpoint/2010/main" val="30472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Systematische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om </a:t>
            </a:r>
            <a:r>
              <a:rPr lang="en-US" dirty="0" err="1"/>
              <a:t>inhoudsvaliditeit</a:t>
            </a:r>
            <a:r>
              <a:rPr lang="en-US" dirty="0"/>
              <a:t> te </a:t>
            </a:r>
            <a:r>
              <a:rPr lang="en-US" dirty="0" err="1"/>
              <a:t>verzekeren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Bepaald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facetten</a:t>
            </a:r>
            <a:r>
              <a:rPr lang="en-US" dirty="0"/>
              <a:t> van het construct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van </a:t>
            </a:r>
            <a:r>
              <a:rPr lang="en-US" dirty="0" err="1"/>
              <a:t>ieder</a:t>
            </a:r>
            <a:r>
              <a:rPr lang="en-US" dirty="0"/>
              <a:t> facet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items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combinatie</a:t>
            </a:r>
            <a:r>
              <a:rPr lang="en-US" dirty="0"/>
              <a:t> van </a:t>
            </a:r>
            <a:r>
              <a:rPr lang="en-US" dirty="0" err="1"/>
              <a:t>niveaus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9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55024"/>
              </p:ext>
            </p:extLst>
          </p:nvPr>
        </p:nvGraphicFramePr>
        <p:xfrm>
          <a:off x="899592" y="1940887"/>
          <a:ext cx="73448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          Situatie:</a:t>
                      </a:r>
                    </a:p>
                    <a:p>
                      <a:r>
                        <a:rPr lang="nl-NL" dirty="0"/>
                        <a:t>Respons: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Leraren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Ouders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Leeftijdsgenoten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Emoties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Gedrag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ASO: </a:t>
            </a:r>
            <a:r>
              <a:rPr lang="nl-NL" sz="3300" dirty="0">
                <a:solidFill>
                  <a:schemeClr val="accent1">
                    <a:lumMod val="75000"/>
                  </a:schemeClr>
                </a:solidFill>
              </a:rPr>
              <a:t>Amsterdamse Schaal voor Opstandigheid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25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nl-NL" sz="2500" dirty="0" err="1">
                <a:solidFill>
                  <a:schemeClr val="accent1">
                    <a:lumMod val="75000"/>
                  </a:schemeClr>
                </a:solidFill>
              </a:rPr>
              <a:t>Hoffenaar</a:t>
            </a:r>
            <a:r>
              <a:rPr lang="nl-NL" sz="2500" dirty="0">
                <a:solidFill>
                  <a:schemeClr val="accent1">
                    <a:lumMod val="75000"/>
                  </a:schemeClr>
                </a:solidFill>
              </a:rPr>
              <a:t> &amp; Hoeksma, 2003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nl-NL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6C4F3-2F5D-40AF-9712-0ECE3A153173}"/>
              </a:ext>
            </a:extLst>
          </p:cNvPr>
          <p:cNvSpPr/>
          <p:nvPr/>
        </p:nvSpPr>
        <p:spPr>
          <a:xfrm>
            <a:off x="3105672" y="2584807"/>
            <a:ext cx="5210744" cy="733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8D378-4821-41E2-AD7C-FDD1BB2990D1}"/>
              </a:ext>
            </a:extLst>
          </p:cNvPr>
          <p:cNvSpPr/>
          <p:nvPr/>
        </p:nvSpPr>
        <p:spPr>
          <a:xfrm>
            <a:off x="827584" y="2627615"/>
            <a:ext cx="2267744" cy="690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066B-0705-4029-B233-4FDD7314E6EA}"/>
              </a:ext>
            </a:extLst>
          </p:cNvPr>
          <p:cNvSpPr/>
          <p:nvPr/>
        </p:nvSpPr>
        <p:spPr>
          <a:xfrm>
            <a:off x="3057183" y="1851119"/>
            <a:ext cx="5210744" cy="733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4D846E78-E002-FFEF-8A0B-6A0458B2BC18}"/>
              </a:ext>
            </a:extLst>
          </p:cNvPr>
          <p:cNvSpPr/>
          <p:nvPr/>
        </p:nvSpPr>
        <p:spPr>
          <a:xfrm>
            <a:off x="730007" y="2246171"/>
            <a:ext cx="1224136" cy="3600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D9AE4B20-FD33-4848-62F8-EEAEBF8116A5}"/>
              </a:ext>
            </a:extLst>
          </p:cNvPr>
          <p:cNvSpPr/>
          <p:nvPr/>
        </p:nvSpPr>
        <p:spPr>
          <a:xfrm>
            <a:off x="1511660" y="1953700"/>
            <a:ext cx="1224136" cy="3600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9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1"/>
            <a:ext cx="8229600" cy="53012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9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5876"/>
              </p:ext>
            </p:extLst>
          </p:nvPr>
        </p:nvGraphicFramePr>
        <p:xfrm>
          <a:off x="896453" y="1940887"/>
          <a:ext cx="73448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          Situatie:</a:t>
                      </a:r>
                    </a:p>
                    <a:p>
                      <a:r>
                        <a:rPr lang="nl-NL" dirty="0"/>
                        <a:t>Respons: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Leraren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Ouders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Leeftijdsgenoten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Emoties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Gedrag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ASO: </a:t>
            </a:r>
            <a:r>
              <a:rPr lang="nl-NL" sz="3300" dirty="0">
                <a:solidFill>
                  <a:schemeClr val="accent1">
                    <a:lumMod val="75000"/>
                  </a:schemeClr>
                </a:solidFill>
              </a:rPr>
              <a:t>Amsterdamse Schaal voor Opstandigheid </a:t>
            </a:r>
            <a:r>
              <a:rPr lang="nl-NL" sz="25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nl-NL" sz="2500" dirty="0" err="1">
                <a:solidFill>
                  <a:schemeClr val="accent1">
                    <a:lumMod val="75000"/>
                  </a:schemeClr>
                </a:solidFill>
              </a:rPr>
              <a:t>Hoffenaar</a:t>
            </a:r>
            <a:r>
              <a:rPr lang="nl-NL" sz="2500" dirty="0">
                <a:solidFill>
                  <a:schemeClr val="accent1">
                    <a:lumMod val="75000"/>
                  </a:schemeClr>
                </a:solidFill>
              </a:rPr>
              <a:t> &amp; Hoeksma, 2003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nl-NL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B5209-DAB0-43F2-9017-033A0BBF298C}"/>
              </a:ext>
            </a:extLst>
          </p:cNvPr>
          <p:cNvSpPr/>
          <p:nvPr/>
        </p:nvSpPr>
        <p:spPr>
          <a:xfrm>
            <a:off x="3059832" y="1916832"/>
            <a:ext cx="1224136" cy="3812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1C2C0C-EB42-41B9-81FB-0DD0CA0A740E}"/>
              </a:ext>
            </a:extLst>
          </p:cNvPr>
          <p:cNvSpPr/>
          <p:nvPr/>
        </p:nvSpPr>
        <p:spPr>
          <a:xfrm>
            <a:off x="899592" y="2937160"/>
            <a:ext cx="1224136" cy="3600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3FF978-7975-43B6-A4CE-30734FEADF03}"/>
              </a:ext>
            </a:extLst>
          </p:cNvPr>
          <p:cNvSpPr/>
          <p:nvPr/>
        </p:nvSpPr>
        <p:spPr>
          <a:xfrm>
            <a:off x="4865204" y="1936161"/>
            <a:ext cx="1224136" cy="3600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9BA192-D84B-4F52-AF5D-911AA3054BCA}"/>
              </a:ext>
            </a:extLst>
          </p:cNvPr>
          <p:cNvSpPr/>
          <p:nvPr/>
        </p:nvSpPr>
        <p:spPr>
          <a:xfrm>
            <a:off x="6447347" y="1936161"/>
            <a:ext cx="1793922" cy="38593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7E7C70-E50D-4FB0-97A7-4EB9984304A4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1"/>
            <a:ext cx="8229600" cy="53012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wat de </a:t>
            </a:r>
            <a:r>
              <a:rPr lang="en-US" dirty="0" err="1"/>
              <a:t>meester</a:t>
            </a:r>
            <a:r>
              <a:rPr lang="en-US" dirty="0"/>
              <a:t> </a:t>
            </a:r>
            <a:r>
              <a:rPr lang="en-US" dirty="0" err="1"/>
              <a:t>zegt</a:t>
            </a:r>
            <a:r>
              <a:rPr lang="en-US" dirty="0"/>
              <a:t> </a:t>
            </a:r>
            <a:r>
              <a:rPr lang="nl-NL" dirty="0"/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sz="4000" dirty="0"/>
              <a:t>	 □</a:t>
            </a:r>
            <a:r>
              <a:rPr lang="nl-NL" dirty="0"/>
              <a:t> vind ik stoer	     </a:t>
            </a:r>
            <a:r>
              <a:rPr lang="nl-NL" sz="4000" dirty="0">
                <a:solidFill>
                  <a:prstClr val="black"/>
                </a:solidFill>
              </a:rPr>
              <a:t>□</a:t>
            </a:r>
            <a:r>
              <a:rPr lang="nl-NL" dirty="0"/>
              <a:t> vind ik stom</a:t>
            </a:r>
          </a:p>
          <a:p>
            <a:pPr marL="0" indent="0">
              <a:spcBef>
                <a:spcPts val="600"/>
              </a:spcBef>
              <a:buNone/>
            </a:pPr>
            <a:endParaRPr lang="nl-NL" dirty="0"/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Als mijn vader of moeder zegt dat ik moet helpen 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sz="4000" dirty="0">
                <a:solidFill>
                  <a:prstClr val="black"/>
                </a:solidFill>
              </a:rPr>
              <a:t> □</a:t>
            </a:r>
            <a:r>
              <a:rPr lang="nl-NL" dirty="0"/>
              <a:t> doe ik dat 	</a:t>
            </a:r>
            <a:r>
              <a:rPr lang="nl-NL" sz="4000" dirty="0">
                <a:solidFill>
                  <a:prstClr val="black"/>
                </a:solidFill>
              </a:rPr>
              <a:t>    □</a:t>
            </a:r>
            <a:r>
              <a:rPr lang="nl-NL" dirty="0"/>
              <a:t> doe ik alsof ik dat niet hoor</a:t>
            </a:r>
          </a:p>
          <a:p>
            <a:pPr marL="0" indent="0">
              <a:spcBef>
                <a:spcPts val="600"/>
              </a:spcBef>
              <a:buNone/>
            </a:pPr>
            <a:endParaRPr lang="nl-NL" dirty="0"/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Andere kinderen vinden dat ik 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l-NL" dirty="0"/>
              <a:t>	</a:t>
            </a:r>
            <a:r>
              <a:rPr lang="nl-NL" sz="4000" dirty="0">
                <a:solidFill>
                  <a:prstClr val="black"/>
                </a:solidFill>
              </a:rPr>
              <a:t> □</a:t>
            </a:r>
            <a:r>
              <a:rPr lang="nl-NL" dirty="0"/>
              <a:t> soms ruzie maak</a:t>
            </a:r>
            <a:r>
              <a:rPr lang="nl-NL" sz="4000" dirty="0">
                <a:solidFill>
                  <a:prstClr val="black"/>
                </a:solidFill>
              </a:rPr>
              <a:t> □</a:t>
            </a:r>
            <a:r>
              <a:rPr lang="nl-NL" dirty="0"/>
              <a:t> bijna nooit ruzie maak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9" name="Tabel 7"/>
          <p:cNvGraphicFramePr>
            <a:graphicFrameLocks noGrp="1"/>
          </p:cNvGraphicFramePr>
          <p:nvPr/>
        </p:nvGraphicFramePr>
        <p:xfrm>
          <a:off x="896453" y="1940887"/>
          <a:ext cx="73448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          Situatie:</a:t>
                      </a:r>
                    </a:p>
                    <a:p>
                      <a:r>
                        <a:rPr lang="nl-NL" dirty="0"/>
                        <a:t>Respons: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Leraren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Ouders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Leeftijdsgenoten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Emoties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Gedrag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ASO: </a:t>
            </a:r>
            <a:r>
              <a:rPr lang="nl-NL" sz="3300" dirty="0">
                <a:solidFill>
                  <a:schemeClr val="accent1">
                    <a:lumMod val="75000"/>
                  </a:schemeClr>
                </a:solidFill>
              </a:rPr>
              <a:t>Amsterdamse Schaal voor Opstandigheid </a:t>
            </a:r>
            <a:r>
              <a:rPr lang="nl-NL" sz="25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nl-NL" sz="2500" dirty="0" err="1">
                <a:solidFill>
                  <a:schemeClr val="accent1">
                    <a:lumMod val="75000"/>
                  </a:schemeClr>
                </a:solidFill>
              </a:rPr>
              <a:t>Hoffenaar</a:t>
            </a:r>
            <a:r>
              <a:rPr lang="nl-NL" sz="2500" dirty="0">
                <a:solidFill>
                  <a:schemeClr val="accent1">
                    <a:lumMod val="75000"/>
                  </a:schemeClr>
                </a:solidFill>
              </a:rPr>
              <a:t> &amp; Hoeksma, 2003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nl-NL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B5209-DAB0-43F2-9017-033A0BBF298C}"/>
              </a:ext>
            </a:extLst>
          </p:cNvPr>
          <p:cNvSpPr/>
          <p:nvPr/>
        </p:nvSpPr>
        <p:spPr>
          <a:xfrm>
            <a:off x="3059832" y="1916832"/>
            <a:ext cx="1224136" cy="3812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1C2C0C-EB42-41B9-81FB-0DD0CA0A740E}"/>
              </a:ext>
            </a:extLst>
          </p:cNvPr>
          <p:cNvSpPr/>
          <p:nvPr/>
        </p:nvSpPr>
        <p:spPr>
          <a:xfrm>
            <a:off x="899592" y="2937160"/>
            <a:ext cx="1224136" cy="3600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3FF978-7975-43B6-A4CE-30734FEADF03}"/>
              </a:ext>
            </a:extLst>
          </p:cNvPr>
          <p:cNvSpPr/>
          <p:nvPr/>
        </p:nvSpPr>
        <p:spPr>
          <a:xfrm>
            <a:off x="4865204" y="1936161"/>
            <a:ext cx="1224136" cy="3600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9BA192-D84B-4F52-AF5D-911AA3054BCA}"/>
              </a:ext>
            </a:extLst>
          </p:cNvPr>
          <p:cNvSpPr/>
          <p:nvPr/>
        </p:nvSpPr>
        <p:spPr>
          <a:xfrm>
            <a:off x="6447347" y="1936161"/>
            <a:ext cx="1793922" cy="38593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7E7C70-E50D-4FB0-97A7-4EB9984304A4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63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1"/>
            <a:ext cx="8229600" cy="53012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Voordelen</a:t>
            </a:r>
            <a:r>
              <a:rPr lang="en-US" dirty="0"/>
              <a:t>:</a:t>
            </a:r>
          </a:p>
          <a:p>
            <a:pPr marL="285750">
              <a:buFontTx/>
              <a:buChar char="-"/>
            </a:pPr>
            <a:r>
              <a:rPr lang="en-US" dirty="0" err="1"/>
              <a:t>Definitie</a:t>
            </a:r>
            <a:r>
              <a:rPr lang="en-US" dirty="0"/>
              <a:t> construct in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285750">
              <a:buFontTx/>
              <a:buChar char="-"/>
            </a:pPr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er (</a:t>
            </a:r>
            <a:r>
              <a:rPr lang="en-US" dirty="0" err="1"/>
              <a:t>inhoudsvaliditeit</a:t>
            </a:r>
            <a:r>
              <a:rPr lang="en-US" dirty="0"/>
              <a:t> ) mee </a:t>
            </a:r>
            <a:r>
              <a:rPr lang="en-US" dirty="0" err="1"/>
              <a:t>evalueren</a:t>
            </a:r>
            <a:r>
              <a:rPr lang="en-US" dirty="0"/>
              <a:t>: </a:t>
            </a:r>
          </a:p>
          <a:p>
            <a:pPr marL="685800" lvl="1">
              <a:buFontTx/>
              <a:buChar char="-"/>
            </a:pPr>
            <a:r>
              <a:rPr lang="en-US" dirty="0" err="1"/>
              <a:t>B.v.</a:t>
            </a:r>
            <a:r>
              <a:rPr lang="en-US" dirty="0"/>
              <a:t> </a:t>
            </a:r>
            <a:r>
              <a:rPr lang="en-US" dirty="0" err="1"/>
              <a:t>vraag</a:t>
            </a:r>
            <a:r>
              <a:rPr lang="en-US" dirty="0"/>
              <a:t> experts: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facetten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?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weging</a:t>
            </a:r>
            <a:r>
              <a:rPr lang="en-US" dirty="0"/>
              <a:t>? </a:t>
            </a:r>
            <a:r>
              <a:rPr lang="en-US" dirty="0" err="1"/>
              <a:t>Geschikte</a:t>
            </a:r>
            <a:r>
              <a:rPr lang="en-US" dirty="0"/>
              <a:t> items?</a:t>
            </a:r>
          </a:p>
          <a:p>
            <a:pPr marL="285750">
              <a:buFontTx/>
              <a:buChar char="-"/>
            </a:pPr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er interne </a:t>
            </a:r>
            <a:r>
              <a:rPr lang="en-US" dirty="0" err="1"/>
              <a:t>structuur</a:t>
            </a:r>
            <a:r>
              <a:rPr lang="en-US" dirty="0"/>
              <a:t> mee </a:t>
            </a:r>
            <a:r>
              <a:rPr lang="en-US" dirty="0" err="1"/>
              <a:t>evalueren</a:t>
            </a:r>
            <a:r>
              <a:rPr lang="en-US" dirty="0"/>
              <a:t>: </a:t>
            </a:r>
          </a:p>
          <a:p>
            <a:pPr marL="685800" lvl="1">
              <a:buFontTx/>
              <a:buChar char="-"/>
            </a:pPr>
            <a:r>
              <a:rPr lang="en-US" dirty="0" err="1"/>
              <a:t>B.v.</a:t>
            </a:r>
            <a:r>
              <a:rPr lang="en-US" dirty="0"/>
              <a:t> </a:t>
            </a:r>
            <a:r>
              <a:rPr lang="en-US" dirty="0" err="1"/>
              <a:t>vertonen</a:t>
            </a:r>
            <a:r>
              <a:rPr lang="en-US" dirty="0"/>
              <a:t> </a:t>
            </a:r>
            <a:r>
              <a:rPr lang="en-US" dirty="0" err="1"/>
              <a:t>itemresponsen</a:t>
            </a:r>
            <a:r>
              <a:rPr lang="en-US" dirty="0"/>
              <a:t> de </a:t>
            </a:r>
            <a:r>
              <a:rPr lang="en-US" dirty="0" err="1"/>
              <a:t>beoogde</a:t>
            </a:r>
            <a:r>
              <a:rPr lang="en-US" dirty="0"/>
              <a:t> </a:t>
            </a:r>
            <a:r>
              <a:rPr lang="en-US" dirty="0" err="1"/>
              <a:t>structuur</a:t>
            </a:r>
            <a:r>
              <a:rPr lang="en-US" dirty="0"/>
              <a:t>? </a:t>
            </a:r>
            <a:r>
              <a:rPr lang="en-US" dirty="0" err="1"/>
              <a:t>Toetsen</a:t>
            </a:r>
            <a:r>
              <a:rPr lang="en-US" dirty="0"/>
              <a:t> met </a:t>
            </a:r>
            <a:r>
              <a:rPr lang="en-US" dirty="0" err="1"/>
              <a:t>betrouwbaarheid</a:t>
            </a:r>
            <a:r>
              <a:rPr lang="en-US" dirty="0"/>
              <a:t> (week 2), PCA (week 4), CFA (week 5)</a:t>
            </a:r>
            <a:endParaRPr lang="nl-NL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9" name="Tabel 7"/>
          <p:cNvGraphicFramePr>
            <a:graphicFrameLocks noGrp="1"/>
          </p:cNvGraphicFramePr>
          <p:nvPr/>
        </p:nvGraphicFramePr>
        <p:xfrm>
          <a:off x="896453" y="1940887"/>
          <a:ext cx="73448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          Situatie:</a:t>
                      </a:r>
                    </a:p>
                    <a:p>
                      <a:r>
                        <a:rPr lang="nl-NL" dirty="0"/>
                        <a:t>Respons: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Leraren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Ouders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Leeftijdsgenoten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Emoties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Gedrag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ASO: </a:t>
            </a:r>
            <a:r>
              <a:rPr lang="nl-NL" sz="3300" dirty="0">
                <a:solidFill>
                  <a:schemeClr val="accent1">
                    <a:lumMod val="75000"/>
                  </a:schemeClr>
                </a:solidFill>
              </a:rPr>
              <a:t>Amsterdamse Schaal voor Opstandigheid </a:t>
            </a:r>
            <a:r>
              <a:rPr lang="nl-NL" sz="25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nl-NL" sz="2500" dirty="0" err="1">
                <a:solidFill>
                  <a:schemeClr val="accent1">
                    <a:lumMod val="75000"/>
                  </a:schemeClr>
                </a:solidFill>
              </a:rPr>
              <a:t>Hoffenaar</a:t>
            </a:r>
            <a:r>
              <a:rPr lang="nl-NL" sz="2500" dirty="0">
                <a:solidFill>
                  <a:schemeClr val="accent1">
                    <a:lumMod val="75000"/>
                  </a:schemeClr>
                </a:solidFill>
              </a:rPr>
              <a:t> &amp; Hoeksma, 2003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nl-NL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4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2. Interne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structuur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675"/>
          </a:xfrm>
        </p:spPr>
        <p:txBody>
          <a:bodyPr>
            <a:normAutofit fontScale="92500" lnSpcReduction="20000"/>
          </a:bodyPr>
          <a:lstStyle/>
          <a:p>
            <a:pPr marL="287338" indent="-287338">
              <a:spcBef>
                <a:spcPct val="0"/>
              </a:spcBef>
              <a:buNone/>
            </a:pPr>
            <a:r>
              <a:rPr lang="en-GB" dirty="0"/>
              <a:t>In </a:t>
            </a:r>
            <a:r>
              <a:rPr lang="en-GB" dirty="0" err="1"/>
              <a:t>welke</a:t>
            </a:r>
            <a:r>
              <a:rPr lang="en-GB" dirty="0"/>
              <a:t> mate </a:t>
            </a:r>
            <a:r>
              <a:rPr lang="en-GB" dirty="0" err="1"/>
              <a:t>vormen</a:t>
            </a:r>
            <a:r>
              <a:rPr lang="en-GB" dirty="0"/>
              <a:t> </a:t>
            </a:r>
            <a:r>
              <a:rPr lang="en-GB" dirty="0" err="1"/>
              <a:t>indicatoren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construct (items, </a:t>
            </a:r>
            <a:r>
              <a:rPr lang="en-GB" dirty="0" err="1"/>
              <a:t>subschalen</a:t>
            </a:r>
            <a:r>
              <a:rPr lang="en-GB" dirty="0"/>
              <a:t>) </a:t>
            </a:r>
            <a:r>
              <a:rPr lang="en-GB" dirty="0" err="1"/>
              <a:t>een</a:t>
            </a:r>
            <a:r>
              <a:rPr lang="en-GB" dirty="0"/>
              <a:t> coherent </a:t>
            </a:r>
            <a:r>
              <a:rPr lang="en-GB" dirty="0" err="1"/>
              <a:t>geheel</a:t>
            </a:r>
            <a:r>
              <a:rPr lang="en-GB" dirty="0"/>
              <a:t>?</a:t>
            </a:r>
          </a:p>
          <a:p>
            <a:pPr marL="287338" indent="-287338">
              <a:spcBef>
                <a:spcPct val="0"/>
              </a:spcBef>
              <a:buNone/>
            </a:pPr>
            <a:endParaRPr lang="en-GB" sz="1000" dirty="0"/>
          </a:p>
          <a:p>
            <a:pPr marL="287338" indent="-287338">
              <a:spcBef>
                <a:spcPct val="0"/>
              </a:spcBef>
              <a:buNone/>
            </a:pPr>
            <a:r>
              <a:rPr lang="en-GB" dirty="0"/>
              <a:t>•	</a:t>
            </a:r>
            <a:r>
              <a:rPr lang="en-GB" i="1" dirty="0" err="1"/>
              <a:t>homogeniteit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 </a:t>
            </a:r>
            <a:r>
              <a:rPr lang="en-GB" dirty="0" err="1">
                <a:sym typeface="Symbol" pitchFamily="18" charset="2"/>
              </a:rPr>
              <a:t>unidimensioneel</a:t>
            </a:r>
            <a:endParaRPr lang="en-GB" dirty="0"/>
          </a:p>
          <a:p>
            <a:pPr marL="287338" indent="-287338">
              <a:spcBef>
                <a:spcPct val="0"/>
              </a:spcBef>
              <a:buNone/>
            </a:pPr>
            <a:endParaRPr lang="en-GB" sz="600" dirty="0"/>
          </a:p>
          <a:p>
            <a:pPr marL="287338" indent="-287338">
              <a:spcBef>
                <a:spcPct val="0"/>
              </a:spcBef>
              <a:buNone/>
            </a:pPr>
            <a:r>
              <a:rPr lang="en-GB" dirty="0"/>
              <a:t>•	</a:t>
            </a:r>
            <a:r>
              <a:rPr lang="en-GB" i="1" dirty="0" err="1"/>
              <a:t>heterogeniteit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 </a:t>
            </a:r>
            <a:r>
              <a:rPr lang="en-GB" dirty="0"/>
              <a:t>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dimensies</a:t>
            </a:r>
            <a:r>
              <a:rPr lang="en-GB" dirty="0"/>
              <a:t> (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gecorreleerd</a:t>
            </a:r>
            <a:r>
              <a:rPr lang="en-GB" dirty="0"/>
              <a:t>)</a:t>
            </a:r>
          </a:p>
          <a:p>
            <a:pPr marL="287338" indent="-287338">
              <a:spcBef>
                <a:spcPct val="0"/>
              </a:spcBef>
              <a:buNone/>
            </a:pPr>
            <a:endParaRPr lang="en-GB" dirty="0"/>
          </a:p>
          <a:p>
            <a:pPr marL="287338" indent="-287338">
              <a:spcBef>
                <a:spcPct val="0"/>
              </a:spcBef>
              <a:buNone/>
            </a:pPr>
            <a:r>
              <a:rPr lang="en-GB" dirty="0" err="1"/>
              <a:t>Empirisch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toetsen</a:t>
            </a:r>
            <a:r>
              <a:rPr lang="en-GB" dirty="0"/>
              <a:t> door: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GB" dirty="0" err="1"/>
              <a:t>betrouwbaarheidsanalyse</a:t>
            </a:r>
            <a:r>
              <a:rPr lang="en-GB" dirty="0"/>
              <a:t> (week 2)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GB" dirty="0" err="1"/>
              <a:t>principale</a:t>
            </a:r>
            <a:r>
              <a:rPr lang="en-GB" dirty="0"/>
              <a:t> </a:t>
            </a:r>
            <a:r>
              <a:rPr lang="en-GB" dirty="0" err="1"/>
              <a:t>componenten</a:t>
            </a:r>
            <a:r>
              <a:rPr lang="en-GB" dirty="0"/>
              <a:t> analyse (PCA; week 4)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GB" dirty="0" err="1"/>
              <a:t>confirmatieve</a:t>
            </a:r>
            <a:r>
              <a:rPr lang="en-GB" dirty="0"/>
              <a:t> </a:t>
            </a:r>
            <a:r>
              <a:rPr lang="en-GB" dirty="0" err="1"/>
              <a:t>factoranalyse</a:t>
            </a:r>
            <a:r>
              <a:rPr lang="en-GB" dirty="0"/>
              <a:t> (CFA; week 5)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GB" dirty="0"/>
              <a:t>item response </a:t>
            </a:r>
            <a:r>
              <a:rPr lang="en-GB" dirty="0" err="1"/>
              <a:t>theorie</a:t>
            </a:r>
            <a:r>
              <a:rPr lang="en-GB" dirty="0"/>
              <a:t> (IRT; week 6)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Respons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processen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26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r>
              <a:rPr lang="en-GB" dirty="0"/>
              <a:t>Mate van </a:t>
            </a:r>
            <a:r>
              <a:rPr lang="en-GB" dirty="0" err="1"/>
              <a:t>overeenstemming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de </a:t>
            </a:r>
            <a:r>
              <a:rPr lang="en-GB" dirty="0" err="1"/>
              <a:t>psychologische</a:t>
            </a:r>
            <a:r>
              <a:rPr lang="en-GB" dirty="0"/>
              <a:t> </a:t>
            </a:r>
            <a:r>
              <a:rPr lang="en-GB" dirty="0" err="1"/>
              <a:t>processen</a:t>
            </a:r>
            <a:r>
              <a:rPr lang="en-GB" dirty="0"/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GB" dirty="0"/>
              <a:t>die we </a:t>
            </a:r>
            <a:r>
              <a:rPr lang="en-GB" i="1" u="sng" dirty="0" err="1"/>
              <a:t>veronderstellen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respondenten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, </a:t>
            </a:r>
            <a:r>
              <a:rPr lang="en-GB" dirty="0" err="1"/>
              <a:t>en</a:t>
            </a:r>
            <a:endParaRPr lang="en-GB" dirty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GB" dirty="0"/>
              <a:t>die </a:t>
            </a:r>
            <a:r>
              <a:rPr lang="en-GB" dirty="0" err="1"/>
              <a:t>respondenten</a:t>
            </a:r>
            <a:r>
              <a:rPr lang="en-GB" dirty="0"/>
              <a:t> </a:t>
            </a:r>
            <a:r>
              <a:rPr lang="en-GB" i="1" u="sng" dirty="0" err="1"/>
              <a:t>daadwerkelijk</a:t>
            </a:r>
            <a:r>
              <a:rPr lang="en-GB" dirty="0"/>
              <a:t> </a:t>
            </a:r>
            <a:r>
              <a:rPr lang="en-GB" dirty="0" err="1"/>
              <a:t>gebruiken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r>
              <a:rPr lang="en-US" dirty="0" err="1"/>
              <a:t>Inconsistenties</a:t>
            </a:r>
            <a:r>
              <a:rPr lang="en-US" dirty="0"/>
              <a:t> in het </a:t>
            </a:r>
            <a:r>
              <a:rPr lang="en-US" dirty="0" err="1"/>
              <a:t>geval</a:t>
            </a:r>
            <a:r>
              <a:rPr lang="en-US" dirty="0"/>
              <a:t> van </a:t>
            </a:r>
            <a:r>
              <a:rPr lang="en-US" dirty="0" err="1"/>
              <a:t>b.v.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US" dirty="0" err="1"/>
              <a:t>Sociaal</a:t>
            </a:r>
            <a:r>
              <a:rPr lang="en-US" dirty="0"/>
              <a:t> </a:t>
            </a:r>
            <a:r>
              <a:rPr lang="en-US" dirty="0" err="1"/>
              <a:t>wenselijk</a:t>
            </a:r>
            <a:r>
              <a:rPr lang="en-US" dirty="0"/>
              <a:t> </a:t>
            </a:r>
            <a:r>
              <a:rPr lang="en-US" dirty="0" err="1"/>
              <a:t>antwoorden</a:t>
            </a:r>
            <a:endParaRPr lang="en-US" dirty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US" dirty="0" err="1"/>
              <a:t>Afkijken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examen</a:t>
            </a:r>
            <a:endParaRPr lang="en-US" dirty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US" dirty="0" err="1"/>
              <a:t>Meetschalen</a:t>
            </a:r>
            <a:r>
              <a:rPr lang="en-US" dirty="0"/>
              <a:t> </a:t>
            </a:r>
            <a:r>
              <a:rPr lang="en-US" dirty="0" err="1"/>
              <a:t>verschillen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respondenten</a:t>
            </a:r>
            <a:r>
              <a:rPr lang="en-US" dirty="0"/>
              <a:t> of over </a:t>
            </a:r>
            <a:r>
              <a:rPr lang="en-US" dirty="0" err="1"/>
              <a:t>tijd</a:t>
            </a:r>
            <a:r>
              <a:rPr lang="en-US" dirty="0"/>
              <a:t> (‘response shifts’)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r>
              <a:rPr lang="en-US" dirty="0"/>
              <a:t>Meer over hoe te </a:t>
            </a:r>
            <a:r>
              <a:rPr lang="en-US" dirty="0" err="1"/>
              <a:t>evalueren</a:t>
            </a:r>
            <a:r>
              <a:rPr lang="en-US" dirty="0"/>
              <a:t> in </a:t>
            </a:r>
            <a:r>
              <a:rPr lang="en-US" dirty="0" err="1"/>
              <a:t>empirische</a:t>
            </a:r>
            <a:r>
              <a:rPr lang="en-US" dirty="0"/>
              <a:t> data: Topic 7 (B</a:t>
            </a:r>
            <a:r>
              <a:rPr lang="en-GB" dirty="0" err="1"/>
              <a:t>ias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Samenhang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andere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variabelen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Idealiter</a:t>
            </a:r>
            <a:r>
              <a:rPr lang="en-US" sz="2600" dirty="0"/>
              <a:t>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bewijs</a:t>
            </a:r>
            <a:r>
              <a:rPr lang="en-US" sz="2600" dirty="0"/>
              <a:t> </a:t>
            </a:r>
            <a:r>
              <a:rPr lang="en-US" sz="2600" dirty="0" err="1"/>
              <a:t>voor</a:t>
            </a:r>
            <a:r>
              <a:rPr lang="en-US" sz="2600" dirty="0"/>
              <a:t> </a:t>
            </a:r>
            <a:r>
              <a:rPr lang="en-US" sz="2600" dirty="0" err="1"/>
              <a:t>validiteit</a:t>
            </a:r>
            <a:r>
              <a:rPr lang="en-US" sz="2600" dirty="0"/>
              <a:t> van </a:t>
            </a:r>
            <a:r>
              <a:rPr lang="en-US" sz="2600" dirty="0" err="1"/>
              <a:t>een</a:t>
            </a:r>
            <a:r>
              <a:rPr lang="en-US" sz="2600" dirty="0"/>
              <a:t> </a:t>
            </a:r>
            <a:r>
              <a:rPr lang="en-US" sz="2600" dirty="0" err="1"/>
              <a:t>testscore</a:t>
            </a:r>
            <a:r>
              <a:rPr lang="en-US" sz="2600" dirty="0"/>
              <a:t> </a:t>
            </a:r>
            <a:r>
              <a:rPr lang="en-US" sz="2600" dirty="0" err="1"/>
              <a:t>geleverd</a:t>
            </a:r>
            <a:r>
              <a:rPr lang="en-US" sz="2600" dirty="0"/>
              <a:t> in de </a:t>
            </a:r>
            <a:r>
              <a:rPr lang="en-US" sz="2600" dirty="0" err="1"/>
              <a:t>vorm</a:t>
            </a:r>
            <a:r>
              <a:rPr lang="en-US" sz="2600" dirty="0"/>
              <a:t> van: </a:t>
            </a:r>
          </a:p>
          <a:p>
            <a:pPr>
              <a:buFontTx/>
              <a:buChar char="-"/>
            </a:pPr>
            <a:r>
              <a:rPr lang="en-US" sz="2600" dirty="0" err="1"/>
              <a:t>Convergente</a:t>
            </a:r>
            <a:r>
              <a:rPr lang="en-US" sz="2600" dirty="0"/>
              <a:t> </a:t>
            </a:r>
            <a:r>
              <a:rPr lang="en-US" sz="2600" dirty="0" err="1"/>
              <a:t>èn</a:t>
            </a:r>
            <a:r>
              <a:rPr lang="en-US" sz="2600" dirty="0"/>
              <a:t> </a:t>
            </a:r>
            <a:r>
              <a:rPr lang="en-US" sz="2600" dirty="0" err="1"/>
              <a:t>discriminante</a:t>
            </a:r>
            <a:r>
              <a:rPr lang="en-US" sz="2600" dirty="0"/>
              <a:t> (</a:t>
            </a:r>
            <a:r>
              <a:rPr lang="en-US" sz="2600" dirty="0" err="1"/>
              <a:t>divergente</a:t>
            </a:r>
            <a:r>
              <a:rPr lang="en-US" sz="2600" dirty="0"/>
              <a:t>) </a:t>
            </a:r>
            <a:r>
              <a:rPr lang="en-US" sz="2600" dirty="0" err="1"/>
              <a:t>associaties</a:t>
            </a:r>
            <a:endParaRPr lang="en-US" sz="2600" dirty="0"/>
          </a:p>
          <a:p>
            <a:pPr>
              <a:buFontTx/>
              <a:buChar char="-"/>
            </a:pPr>
            <a:r>
              <a:rPr lang="en-US" sz="2600" dirty="0" err="1"/>
              <a:t>Concurrente</a:t>
            </a:r>
            <a:r>
              <a:rPr lang="en-US" sz="2600" dirty="0"/>
              <a:t> </a:t>
            </a:r>
            <a:r>
              <a:rPr lang="en-US" sz="2600" dirty="0" err="1"/>
              <a:t>èn</a:t>
            </a:r>
            <a:r>
              <a:rPr lang="en-US" sz="2600" dirty="0"/>
              <a:t> </a:t>
            </a:r>
            <a:r>
              <a:rPr lang="en-US" sz="2600" dirty="0" err="1"/>
              <a:t>predictieve</a:t>
            </a:r>
            <a:r>
              <a:rPr lang="en-US" sz="2600" dirty="0"/>
              <a:t> </a:t>
            </a:r>
            <a:r>
              <a:rPr lang="en-US" sz="2600" dirty="0" err="1"/>
              <a:t>associaties</a:t>
            </a:r>
            <a:endParaRPr lang="en-US" sz="2600" dirty="0"/>
          </a:p>
          <a:p>
            <a:pPr marL="0" indent="0">
              <a:buNone/>
            </a:pPr>
            <a:endParaRPr lang="nl-NL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4583F-1204-47DA-BB5A-066B20459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867855"/>
            <a:ext cx="4002782" cy="26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61F3A-66FB-6448-D9C3-D86DCED2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Nomologische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Net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2F9552-8527-B2BF-BDEF-62F71078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Een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netwerk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van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constructen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de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observeerbar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metingen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ervan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,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en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associaties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ertussen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Het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woord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"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nomologisch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"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komt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uit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het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Grieks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betekent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hier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: “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wetmatig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".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In test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ontwikkeling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gebruiken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we het om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te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evalueren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of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associaties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met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andere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variabelen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ondersteuning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bieden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voor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validiteit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Specificeer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i="1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verwachtingen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Vergelijk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met </a:t>
            </a:r>
            <a:r>
              <a:rPr lang="en-US" b="0" i="1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geobserveerde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associaties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(i.e., </a:t>
            </a:r>
            <a:r>
              <a:rPr lang="en-US" b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correlaties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verkregen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in </a:t>
            </a:r>
            <a:r>
              <a:rPr lang="en-US" b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een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steekproef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van </a:t>
            </a:r>
            <a:r>
              <a:rPr lang="en-US" b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respondenten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)</a:t>
            </a:r>
          </a:p>
          <a:p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Overigens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: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Een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netwerk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kan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nooit </a:t>
            </a:r>
            <a:r>
              <a:rPr lang="en-US" i="1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alle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relevante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variabelen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weergeven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,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gedrag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wordt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beïnvloedt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door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oneindig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veel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factoren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37A3C6-6C33-4BB3-F991-996CB37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5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BB85-F110-4332-BA5A-04F87837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7595-7581-4262-BC85-52CF1F72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25000"/>
              </a:spcBef>
              <a:buNone/>
            </a:pPr>
            <a:r>
              <a:rPr lang="en-US" i="1" dirty="0" err="1"/>
              <a:t>Betrouwbaarheid</a:t>
            </a:r>
            <a:r>
              <a:rPr lang="en-US" i="1" dirty="0"/>
              <a:t>. </a:t>
            </a:r>
            <a:r>
              <a:rPr lang="en-US" dirty="0"/>
              <a:t>In </a:t>
            </a:r>
            <a:r>
              <a:rPr lang="en-US" dirty="0" err="1"/>
              <a:t>welke</a:t>
            </a:r>
            <a:r>
              <a:rPr lang="en-US" dirty="0"/>
              <a:t> mate:</a:t>
            </a:r>
          </a:p>
          <a:p>
            <a:pPr lvl="1">
              <a:spcBef>
                <a:spcPct val="25000"/>
              </a:spcBef>
              <a:buFontTx/>
              <a:buChar char="-"/>
            </a:pPr>
            <a:r>
              <a:rPr lang="nl-NL" dirty="0"/>
              <a:t>Zijn testscores een functie van ware scores?</a:t>
            </a:r>
          </a:p>
          <a:p>
            <a:pPr lvl="1">
              <a:spcBef>
                <a:spcPct val="25000"/>
              </a:spcBef>
              <a:buFontTx/>
              <a:buChar char="-"/>
            </a:pPr>
            <a:r>
              <a:rPr lang="nl-NL" dirty="0"/>
              <a:t>Is de testscore vrij van random meetfouten?</a:t>
            </a:r>
          </a:p>
          <a:p>
            <a:pPr marL="457200" lvl="1" indent="0">
              <a:spcBef>
                <a:spcPct val="25000"/>
              </a:spcBef>
              <a:buNone/>
            </a:pPr>
            <a:r>
              <a:rPr lang="nl-NL" dirty="0"/>
              <a:t> 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 i="1" dirty="0" err="1">
                <a:cs typeface="Times New Roman" pitchFamily="18" charset="0"/>
              </a:rPr>
              <a:t>Validiteit</a:t>
            </a:r>
            <a:r>
              <a:rPr lang="en-US" i="1" dirty="0">
                <a:cs typeface="Times New Roman" pitchFamily="18" charset="0"/>
              </a:rPr>
              <a:t>.</a:t>
            </a:r>
            <a:r>
              <a:rPr lang="en-US" dirty="0">
                <a:cs typeface="Times New Roman" pitchFamily="18" charset="0"/>
              </a:rPr>
              <a:t> In </a:t>
            </a:r>
            <a:r>
              <a:rPr lang="en-US" dirty="0" err="1">
                <a:cs typeface="Times New Roman" pitchFamily="18" charset="0"/>
              </a:rPr>
              <a:t>welke</a:t>
            </a:r>
            <a:r>
              <a:rPr lang="en-US" dirty="0">
                <a:cs typeface="Times New Roman" pitchFamily="18" charset="0"/>
              </a:rPr>
              <a:t> mate</a:t>
            </a:r>
            <a:r>
              <a:rPr lang="en-US" dirty="0"/>
              <a:t>: </a:t>
            </a:r>
          </a:p>
          <a:p>
            <a:pPr lvl="1">
              <a:spcBef>
                <a:spcPct val="25000"/>
              </a:spcBef>
              <a:buFontTx/>
              <a:buChar char="-"/>
            </a:pPr>
            <a:r>
              <a:rPr lang="nl-NL" dirty="0">
                <a:cs typeface="Times New Roman" pitchFamily="18" charset="0"/>
              </a:rPr>
              <a:t>Meet de testscore het beoogde construct?</a:t>
            </a:r>
          </a:p>
          <a:p>
            <a:pPr lvl="1">
              <a:spcBef>
                <a:spcPct val="25000"/>
              </a:spcBef>
              <a:buFontTx/>
              <a:buChar char="-"/>
            </a:pPr>
            <a:r>
              <a:rPr lang="nl-NL" dirty="0">
                <a:cs typeface="Times New Roman" pitchFamily="18" charset="0"/>
              </a:rPr>
              <a:t>Is de testscore vrij van systematische meetfouten? </a:t>
            </a:r>
          </a:p>
          <a:p>
            <a:pPr>
              <a:tabLst>
                <a:tab pos="2184400" algn="l"/>
              </a:tabLst>
            </a:pPr>
            <a:endParaRPr lang="en-US" sz="2400" dirty="0"/>
          </a:p>
          <a:p>
            <a:pPr marL="0" indent="0">
              <a:spcBef>
                <a:spcPct val="25000"/>
              </a:spcBef>
              <a:buNone/>
            </a:pPr>
            <a:r>
              <a:rPr lang="en-US" i="1" dirty="0"/>
              <a:t>	</a:t>
            </a:r>
            <a:endParaRPr lang="en-US" sz="2400" b="1" dirty="0"/>
          </a:p>
          <a:p>
            <a:pPr marL="457200" indent="-457200">
              <a:buFontTx/>
              <a:buChar char="-"/>
              <a:tabLst>
                <a:tab pos="2184400" algn="l"/>
              </a:tabLst>
            </a:pPr>
            <a:endParaRPr lang="en-US" sz="2400" dirty="0"/>
          </a:p>
          <a:p>
            <a:pPr>
              <a:tabLst>
                <a:tab pos="2184400" algn="l"/>
              </a:tabLst>
            </a:pPr>
            <a:endParaRPr lang="en-US" sz="24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19387-E733-410C-9315-B658D18A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0B809-099B-4E4D-932D-F3548BD7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528920"/>
            <a:ext cx="4002782" cy="26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5D8A6-4426-BA5B-74F4-6642560E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Geneve Emotion Recognition Test (GERT)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13DB49-E56B-30A7-E30F-4FED4577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Beoogd construct: Vermogen om emoties af te lezen van gezicht, stem en lichaam.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83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korte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video clips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waarin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acteurs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verschillende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emoties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uiten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, de respondent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moet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aangeven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1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welke</a:t>
            </a:r>
            <a:r>
              <a:rPr lang="en-US" b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emotie</a:t>
            </a:r>
            <a:r>
              <a:rPr lang="en-US" b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werd</a:t>
            </a:r>
            <a:r>
              <a:rPr lang="en-US" b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geuit</a:t>
            </a:r>
            <a:r>
              <a:rPr lang="en-US" b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. </a:t>
            </a:r>
          </a:p>
          <a:p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Testscore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: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Aantal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clips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waarin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de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emotie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juist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werd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herkend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. </a:t>
            </a:r>
          </a:p>
          <a:p>
            <a:pPr lvl="2"/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Probeer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‘m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uit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op: 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  <a:hlinkClick r:id="rId2"/>
              </a:rPr>
              <a:t>https://www.unige.ch/cisa/emotional-competence/home/exploring-your-ec/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Schlegel et al. (2017)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onderzochten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validiteit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met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een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nomologisch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net in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één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van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hun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studies:</a:t>
            </a:r>
          </a:p>
          <a:p>
            <a:pPr lvl="1"/>
            <a:r>
              <a:rPr lang="nl-NL" dirty="0"/>
              <a:t>Afkortingen: </a:t>
            </a:r>
            <a:r>
              <a:rPr lang="nl-NL" dirty="0" err="1"/>
              <a:t>TEIQue</a:t>
            </a:r>
            <a:r>
              <a:rPr lang="nl-NL" dirty="0"/>
              <a:t> (</a:t>
            </a:r>
            <a:r>
              <a:rPr lang="nl-NL" dirty="0" err="1"/>
              <a:t>Trait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Intelligence Test), RSES (Rosenberg </a:t>
            </a:r>
            <a:r>
              <a:rPr lang="nl-NL" dirty="0" err="1"/>
              <a:t>Self-Esteem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), ASR (Adult </a:t>
            </a:r>
            <a:r>
              <a:rPr lang="nl-NL" dirty="0" err="1"/>
              <a:t>Self</a:t>
            </a:r>
            <a:r>
              <a:rPr lang="nl-NL" dirty="0"/>
              <a:t>-Report)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F34342-0EB4-FBF5-292B-4B84C261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3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27BF0E-6282-54EC-F9D2-2ABFFE86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6D6BF498-8609-DE14-AF85-98E3B1AC9628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BB2EB2-8881-20B3-D174-D33B5DA9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Verwachtingen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specificeren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474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8FF7934F-E480-AD0A-E4AC-C5B597937BB0}"/>
              </a:ext>
            </a:extLst>
          </p:cNvPr>
          <p:cNvSpPr txBox="1"/>
          <p:nvPr/>
        </p:nvSpPr>
        <p:spPr>
          <a:xfrm>
            <a:off x="5724128" y="1043731"/>
            <a:ext cx="31066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+mj-lt"/>
              </a:rPr>
              <a:t>Verwachting auteurs: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Lage positieve correlatie met gender.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Substantiële negatieve correlatie met leeftijd.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Geen correlatie met zelfvertrouwen.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AC3819F-93D9-1CA8-1BD3-A527D79CEC4C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C0973800-5A2D-3EAD-8078-2E84A96C186E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hthoek 94">
            <a:extLst>
              <a:ext uri="{FF2B5EF4-FFF2-40B4-BE49-F238E27FC236}">
                <a16:creationId xmlns:a16="http://schemas.microsoft.com/office/drawing/2014/main" id="{EFFBCD57-3889-2401-AA7D-A340926C4C9D}"/>
              </a:ext>
            </a:extLst>
          </p:cNvPr>
          <p:cNvSpPr/>
          <p:nvPr/>
        </p:nvSpPr>
        <p:spPr>
          <a:xfrm>
            <a:off x="309955" y="1603268"/>
            <a:ext cx="5198149" cy="889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/>
              <a:t>(-) 0.10 </a:t>
            </a:r>
            <a:r>
              <a:rPr lang="nl-NL" dirty="0" err="1"/>
              <a:t>to</a:t>
            </a:r>
            <a:r>
              <a:rPr lang="nl-NL" dirty="0"/>
              <a:t> 0.30: laag tot gemiddeld (dunnere lijnen)</a:t>
            </a:r>
          </a:p>
          <a:p>
            <a:r>
              <a:rPr lang="nl-NL" dirty="0"/>
              <a:t>(-)0.30 </a:t>
            </a:r>
            <a:r>
              <a:rPr lang="nl-NL" dirty="0" err="1"/>
              <a:t>to</a:t>
            </a:r>
            <a:r>
              <a:rPr lang="nl-NL" dirty="0"/>
              <a:t> 0.50:  gemiddeld tot sterk (dikkere lijnen)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7240E5-BE09-C7A6-C9C5-04F3DAFA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Verwachtingen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specificeren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184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3" grpId="0" animBg="1"/>
      <p:bldP spid="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8FF7934F-E480-AD0A-E4AC-C5B597937BB0}"/>
              </a:ext>
            </a:extLst>
          </p:cNvPr>
          <p:cNvSpPr txBox="1"/>
          <p:nvPr/>
        </p:nvSpPr>
        <p:spPr>
          <a:xfrm>
            <a:off x="5724128" y="1043731"/>
            <a:ext cx="32403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+mj-lt"/>
              </a:rPr>
              <a:t>Verwachting auteurs: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Lage positieve correlatie met gender.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Substantiële negatieve correlatie met leeftijd.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Geen correlatie met zelfvertrouwen.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Sterke positieve correlaties met emotionele intelligentie.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AC3819F-93D9-1CA8-1BD3-A527D79CEC4C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C0973800-5A2D-3EAD-8078-2E84A96C186E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02681779-E5D2-5623-8C59-CF1D6C46D7AE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F5DE75D-D148-0E3B-2580-5C06C2B0C2E1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65FBA063-428E-B135-3690-CFB9C6EF77B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DAB8EB4-960A-0319-29D7-59026BC6F91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9D99AF9C-C865-AD0F-FA09-53A4F1C5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Verwachtingen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specificeren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14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8FF7934F-E480-AD0A-E4AC-C5B597937BB0}"/>
              </a:ext>
            </a:extLst>
          </p:cNvPr>
          <p:cNvSpPr txBox="1"/>
          <p:nvPr/>
        </p:nvSpPr>
        <p:spPr>
          <a:xfrm>
            <a:off x="5724128" y="1043731"/>
            <a:ext cx="32403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+mj-lt"/>
              </a:rPr>
              <a:t>Verwachting auteurs: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Lage positieve correlatie met gender.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Substantiële negatieve correlatie met leeftijd.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Geen correlatie met zelfvertrouwen.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Sterke positieve correlaties met emotionele intelligentie.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Laag tot gemiddelde positieve correlaties met adaptieve persoonlijkheidskenmerken.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AC3819F-93D9-1CA8-1BD3-A527D79CEC4C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C0973800-5A2D-3EAD-8078-2E84A96C186E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02681779-E5D2-5623-8C59-CF1D6C46D7AE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F5DE75D-D148-0E3B-2580-5C06C2B0C2E1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65FBA063-428E-B135-3690-CFB9C6EF77B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DAB8EB4-960A-0319-29D7-59026BC6F91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8CE84D86-5AEC-B0A2-EB4D-5BBE37351CED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86B09B-E62D-6934-5350-2CF729FA3365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9DCA5AC-EBC0-5F0D-24C9-F993185FB3A1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AC56BE8-0E21-B1B9-0A2E-3288B9D66AF4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42D8248-6BC1-62DF-010B-9F898BD997AD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ED539931-3A5F-4CD8-CA34-76EAB89B130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F8EEB0F-038B-932B-1A4C-6C01C0BE3B7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D7CD16A-55E2-5465-B53F-C0725472E76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E1052A93-2D29-4146-3110-E3AFF03AE4DE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55DD112-0515-4B2F-11D3-B68E909A84F9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EE90B687-0226-A036-914E-CF2671C119D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90642AC6-5B4C-41E9-3B70-4B4AB3E5CB3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1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8FF7934F-E480-AD0A-E4AC-C5B597937BB0}"/>
              </a:ext>
            </a:extLst>
          </p:cNvPr>
          <p:cNvSpPr txBox="1"/>
          <p:nvPr/>
        </p:nvSpPr>
        <p:spPr>
          <a:xfrm>
            <a:off x="5724128" y="1043731"/>
            <a:ext cx="3240360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+mj-lt"/>
              </a:rPr>
              <a:t>Verwachting auteurs: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Lage positieve correlatie met gender.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Substantiële negatieve correlatie met leeftijd.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Geen correlatie met zelfvertrouwen.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Sterke positieve correlaties met emotionele intelligentie.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Laag tot gemiddelde positieve correlaties met adaptieve persoonlijkheidskenmerken.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Laag tot gemiddelde negatieve correlaties met niet-adaptieve persoonlijkheidskenmerken.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AC3819F-93D9-1CA8-1BD3-A527D79CEC4C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C0973800-5A2D-3EAD-8078-2E84A96C186E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02681779-E5D2-5623-8C59-CF1D6C46D7AE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F5DE75D-D148-0E3B-2580-5C06C2B0C2E1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65FBA063-428E-B135-3690-CFB9C6EF77B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DAB8EB4-960A-0319-29D7-59026BC6F91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8CE84D86-5AEC-B0A2-EB4D-5BBE37351CED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86B09B-E62D-6934-5350-2CF729FA3365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9DCA5AC-EBC0-5F0D-24C9-F993185FB3A1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AC56BE8-0E21-B1B9-0A2E-3288B9D66AF4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42D8248-6BC1-62DF-010B-9F898BD997AD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ED539931-3A5F-4CD8-CA34-76EAB89B130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F8EEB0F-038B-932B-1A4C-6C01C0BE3B7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D7CD16A-55E2-5465-B53F-C0725472E76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E1052A93-2D29-4146-3110-E3AFF03AE4DE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55DD112-0515-4B2F-11D3-B68E909A84F9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EE90B687-0226-A036-914E-CF2671C119D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90642AC6-5B4C-41E9-3B70-4B4AB3E5CB3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8B63BFE-23F6-D685-02F4-0743BE353361}"/>
              </a:ext>
            </a:extLst>
          </p:cNvPr>
          <p:cNvSpPr/>
          <p:nvPr/>
        </p:nvSpPr>
        <p:spPr>
          <a:xfrm>
            <a:off x="6968978" y="4153211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Attention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A601C54-CFB9-0743-8A6C-509B79D8BD83}"/>
              </a:ext>
            </a:extLst>
          </p:cNvPr>
          <p:cNvSpPr/>
          <p:nvPr/>
        </p:nvSpPr>
        <p:spPr>
          <a:xfrm>
            <a:off x="6981751" y="3361123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Rule-breaking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4432D29-4784-F421-38CD-FE19B1AF1A17}"/>
              </a:ext>
            </a:extLst>
          </p:cNvPr>
          <p:cNvSpPr/>
          <p:nvPr/>
        </p:nvSpPr>
        <p:spPr>
          <a:xfrm>
            <a:off x="6981752" y="256903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Thought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C6ABE37-FCDE-C679-AF15-F2437C6B1EF2}"/>
              </a:ext>
            </a:extLst>
          </p:cNvPr>
          <p:cNvSpPr/>
          <p:nvPr/>
        </p:nvSpPr>
        <p:spPr>
          <a:xfrm>
            <a:off x="6981753" y="1754448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Somatic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C243ED-066D-1B87-3B5A-A6B0CF404B3A}"/>
              </a:ext>
            </a:extLst>
          </p:cNvPr>
          <p:cNvSpPr/>
          <p:nvPr/>
        </p:nvSpPr>
        <p:spPr>
          <a:xfrm>
            <a:off x="6950141" y="19016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Anxiety</a:t>
            </a:r>
            <a:r>
              <a:rPr lang="nl-NL" dirty="0"/>
              <a:t> 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1362C4B-017E-A686-92C2-ABCFCF16EBBE}"/>
              </a:ext>
            </a:extLst>
          </p:cNvPr>
          <p:cNvSpPr/>
          <p:nvPr/>
        </p:nvSpPr>
        <p:spPr>
          <a:xfrm>
            <a:off x="6950141" y="984859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Withdrawal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E90ABCA-7F05-5000-0B46-E34119B8089C}"/>
              </a:ext>
            </a:extLst>
          </p:cNvPr>
          <p:cNvSpPr/>
          <p:nvPr/>
        </p:nvSpPr>
        <p:spPr>
          <a:xfrm>
            <a:off x="6980042" y="4990487"/>
            <a:ext cx="1984445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Aggression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491FADF-819B-6F6D-130D-EEED571A2AB1}"/>
              </a:ext>
            </a:extLst>
          </p:cNvPr>
          <p:cNvSpPr/>
          <p:nvPr/>
        </p:nvSpPr>
        <p:spPr>
          <a:xfrm>
            <a:off x="6966457" y="5827763"/>
            <a:ext cx="1979193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Depression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5C9C424-CB9A-DF14-CA9B-A195B1419483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1" y="138340"/>
            <a:ext cx="1855477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13212F90-9A15-65A4-4223-00230925331B}"/>
              </a:ext>
            </a:extLst>
          </p:cNvPr>
          <p:cNvCxnSpPr>
            <a:cxnSpLocks/>
          </p:cNvCxnSpPr>
          <p:nvPr/>
        </p:nvCxnSpPr>
        <p:spPr>
          <a:xfrm flipV="1">
            <a:off x="5196828" y="725635"/>
            <a:ext cx="1753313" cy="2170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92FCCDA-B13D-A907-4044-BE6383D20CD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0817" y="2067235"/>
            <a:ext cx="1630936" cy="10386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B284092B-238E-9540-446E-93CAF7F0209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47007" y="1297646"/>
            <a:ext cx="1603134" cy="16210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06BAD6E-6494-2629-9225-A959329F3B7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70994" y="2881822"/>
            <a:ext cx="1610758" cy="3302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E0B1200-6A6D-3BD6-5FF5-4DF31232C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70994" y="3317548"/>
            <a:ext cx="1610757" cy="3563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DF3137C-ED41-D301-14D6-0B7B2F72F2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7007" y="3375459"/>
            <a:ext cx="1621971" cy="10905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6AAC477-FD4C-C593-F0E4-02C863A7FD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8740" y="3490667"/>
            <a:ext cx="1701302" cy="18126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73FCB85-4EF7-2100-5B95-F8548DB864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18725" y="3551524"/>
            <a:ext cx="1847732" cy="25890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45C3E39D-408E-BC58-2D38-66DB6B7EF96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0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8B63BFE-23F6-D685-02F4-0743BE353361}"/>
              </a:ext>
            </a:extLst>
          </p:cNvPr>
          <p:cNvSpPr/>
          <p:nvPr/>
        </p:nvSpPr>
        <p:spPr>
          <a:xfrm>
            <a:off x="6968978" y="4153211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Attention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A601C54-CFB9-0743-8A6C-509B79D8BD83}"/>
              </a:ext>
            </a:extLst>
          </p:cNvPr>
          <p:cNvSpPr/>
          <p:nvPr/>
        </p:nvSpPr>
        <p:spPr>
          <a:xfrm>
            <a:off x="6981751" y="3361123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Rule-breaking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4432D29-4784-F421-38CD-FE19B1AF1A17}"/>
              </a:ext>
            </a:extLst>
          </p:cNvPr>
          <p:cNvSpPr/>
          <p:nvPr/>
        </p:nvSpPr>
        <p:spPr>
          <a:xfrm>
            <a:off x="6981752" y="256903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Thought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C6ABE37-FCDE-C679-AF15-F2437C6B1EF2}"/>
              </a:ext>
            </a:extLst>
          </p:cNvPr>
          <p:cNvSpPr/>
          <p:nvPr/>
        </p:nvSpPr>
        <p:spPr>
          <a:xfrm>
            <a:off x="6981753" y="1754448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Somatic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C243ED-066D-1B87-3B5A-A6B0CF404B3A}"/>
              </a:ext>
            </a:extLst>
          </p:cNvPr>
          <p:cNvSpPr/>
          <p:nvPr/>
        </p:nvSpPr>
        <p:spPr>
          <a:xfrm>
            <a:off x="6950141" y="19016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Anxiety</a:t>
            </a:r>
            <a:r>
              <a:rPr lang="nl-NL" dirty="0"/>
              <a:t> 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1362C4B-017E-A686-92C2-ABCFCF16EBBE}"/>
              </a:ext>
            </a:extLst>
          </p:cNvPr>
          <p:cNvSpPr/>
          <p:nvPr/>
        </p:nvSpPr>
        <p:spPr>
          <a:xfrm>
            <a:off x="6950141" y="984859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Withdrawal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E90ABCA-7F05-5000-0B46-E34119B8089C}"/>
              </a:ext>
            </a:extLst>
          </p:cNvPr>
          <p:cNvSpPr/>
          <p:nvPr/>
        </p:nvSpPr>
        <p:spPr>
          <a:xfrm>
            <a:off x="6980042" y="4990487"/>
            <a:ext cx="1984445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Aggression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491FADF-819B-6F6D-130D-EEED571A2AB1}"/>
              </a:ext>
            </a:extLst>
          </p:cNvPr>
          <p:cNvSpPr/>
          <p:nvPr/>
        </p:nvSpPr>
        <p:spPr>
          <a:xfrm>
            <a:off x="6966457" y="5827763"/>
            <a:ext cx="1979193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Depression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5C9C424-CB9A-DF14-CA9B-A195B1419483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1" y="138340"/>
            <a:ext cx="1855477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13212F90-9A15-65A4-4223-00230925331B}"/>
              </a:ext>
            </a:extLst>
          </p:cNvPr>
          <p:cNvCxnSpPr>
            <a:cxnSpLocks/>
          </p:cNvCxnSpPr>
          <p:nvPr/>
        </p:nvCxnSpPr>
        <p:spPr>
          <a:xfrm flipV="1">
            <a:off x="5196828" y="725635"/>
            <a:ext cx="1753313" cy="2170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92FCCDA-B13D-A907-4044-BE6383D20CD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0817" y="2067235"/>
            <a:ext cx="1630936" cy="10386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B284092B-238E-9540-446E-93CAF7F0209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47007" y="1297646"/>
            <a:ext cx="1603134" cy="16210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06BAD6E-6494-2629-9225-A959329F3B7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70994" y="2881822"/>
            <a:ext cx="1610758" cy="3302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E0B1200-6A6D-3BD6-5FF5-4DF31232C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70994" y="3317548"/>
            <a:ext cx="1610757" cy="3563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DF3137C-ED41-D301-14D6-0B7B2F72F2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7007" y="3375459"/>
            <a:ext cx="1621971" cy="10905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6AAC477-FD4C-C593-F0E4-02C863A7FD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8740" y="3490667"/>
            <a:ext cx="1701302" cy="18126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73FCB85-4EF7-2100-5B95-F8548DB864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18725" y="3551524"/>
            <a:ext cx="1847732" cy="25890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45C3E39D-408E-BC58-2D38-66DB6B7EF96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echthoek 95">
            <a:extLst>
              <a:ext uri="{FF2B5EF4-FFF2-40B4-BE49-F238E27FC236}">
                <a16:creationId xmlns:a16="http://schemas.microsoft.com/office/drawing/2014/main" id="{6753A214-6FEB-69D5-EC46-1C3C7BD439DB}"/>
              </a:ext>
            </a:extLst>
          </p:cNvPr>
          <p:cNvSpPr/>
          <p:nvPr/>
        </p:nvSpPr>
        <p:spPr>
          <a:xfrm>
            <a:off x="611559" y="3654250"/>
            <a:ext cx="1470687" cy="617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Tekstvak 96">
            <a:extLst>
              <a:ext uri="{FF2B5EF4-FFF2-40B4-BE49-F238E27FC236}">
                <a16:creationId xmlns:a16="http://schemas.microsoft.com/office/drawing/2014/main" id="{F340E60D-AEBD-95CF-C06E-17AB295B8477}"/>
              </a:ext>
            </a:extLst>
          </p:cNvPr>
          <p:cNvSpPr txBox="1"/>
          <p:nvPr/>
        </p:nvSpPr>
        <p:spPr>
          <a:xfrm>
            <a:off x="6553200" y="3789040"/>
            <a:ext cx="183522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Merk op: Alle </a:t>
            </a:r>
            <a:r>
              <a:rPr lang="nl-NL" dirty="0" err="1"/>
              <a:t>coefficienten</a:t>
            </a:r>
            <a:r>
              <a:rPr lang="nl-NL" dirty="0"/>
              <a:t> zijn concurrent, geen </a:t>
            </a:r>
            <a:r>
              <a:rPr lang="nl-NL" dirty="0" err="1"/>
              <a:t>predictieve</a:t>
            </a:r>
            <a:r>
              <a:rPr lang="nl-NL" dirty="0"/>
              <a:t> validiteit. Er is maar 1 </a:t>
            </a:r>
            <a:r>
              <a:rPr lang="nl-NL" dirty="0" err="1"/>
              <a:t>discriminante</a:t>
            </a:r>
            <a:r>
              <a:rPr lang="nl-NL" dirty="0"/>
              <a:t> </a:t>
            </a:r>
            <a:r>
              <a:rPr lang="nl-NL" dirty="0" err="1"/>
              <a:t>validiteitscoëfficënt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17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6A471-D262-EB03-A784-FA7C80A5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Vergelijk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geobserveerde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correlaties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verwachtingen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073F9A-4716-01E7-563D-FFF6636C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FD7ADA-7B1F-EC39-0AA2-BB2AB848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33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8B63BFE-23F6-D685-02F4-0743BE353361}"/>
              </a:ext>
            </a:extLst>
          </p:cNvPr>
          <p:cNvSpPr/>
          <p:nvPr/>
        </p:nvSpPr>
        <p:spPr>
          <a:xfrm>
            <a:off x="6968978" y="4153211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Attention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A601C54-CFB9-0743-8A6C-509B79D8BD83}"/>
              </a:ext>
            </a:extLst>
          </p:cNvPr>
          <p:cNvSpPr/>
          <p:nvPr/>
        </p:nvSpPr>
        <p:spPr>
          <a:xfrm>
            <a:off x="6981751" y="3361123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Rule-breaking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4432D29-4784-F421-38CD-FE19B1AF1A17}"/>
              </a:ext>
            </a:extLst>
          </p:cNvPr>
          <p:cNvSpPr/>
          <p:nvPr/>
        </p:nvSpPr>
        <p:spPr>
          <a:xfrm>
            <a:off x="6981752" y="256903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Thought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C6ABE37-FCDE-C679-AF15-F2437C6B1EF2}"/>
              </a:ext>
            </a:extLst>
          </p:cNvPr>
          <p:cNvSpPr/>
          <p:nvPr/>
        </p:nvSpPr>
        <p:spPr>
          <a:xfrm>
            <a:off x="6981753" y="1754448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Somatic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C243ED-066D-1B87-3B5A-A6B0CF404B3A}"/>
              </a:ext>
            </a:extLst>
          </p:cNvPr>
          <p:cNvSpPr/>
          <p:nvPr/>
        </p:nvSpPr>
        <p:spPr>
          <a:xfrm>
            <a:off x="6950141" y="19016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Anxiety</a:t>
            </a:r>
            <a:r>
              <a:rPr lang="nl-NL" dirty="0"/>
              <a:t> 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1362C4B-017E-A686-92C2-ABCFCF16EBBE}"/>
              </a:ext>
            </a:extLst>
          </p:cNvPr>
          <p:cNvSpPr/>
          <p:nvPr/>
        </p:nvSpPr>
        <p:spPr>
          <a:xfrm>
            <a:off x="6950141" y="984859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Withdrawal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E90ABCA-7F05-5000-0B46-E34119B8089C}"/>
              </a:ext>
            </a:extLst>
          </p:cNvPr>
          <p:cNvSpPr/>
          <p:nvPr/>
        </p:nvSpPr>
        <p:spPr>
          <a:xfrm>
            <a:off x="6980042" y="4990487"/>
            <a:ext cx="1984445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Aggression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491FADF-819B-6F6D-130D-EEED571A2AB1}"/>
              </a:ext>
            </a:extLst>
          </p:cNvPr>
          <p:cNvSpPr/>
          <p:nvPr/>
        </p:nvSpPr>
        <p:spPr>
          <a:xfrm>
            <a:off x="6966457" y="5827763"/>
            <a:ext cx="1979193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Depression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5C9C424-CB9A-DF14-CA9B-A195B1419483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13212F90-9A15-65A4-4223-00230925331B}"/>
              </a:ext>
            </a:extLst>
          </p:cNvPr>
          <p:cNvCxnSpPr>
            <a:cxnSpLocks/>
          </p:cNvCxnSpPr>
          <p:nvPr/>
        </p:nvCxnSpPr>
        <p:spPr>
          <a:xfrm flipV="1">
            <a:off x="5196828" y="725635"/>
            <a:ext cx="1753313" cy="2170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92FCCDA-B13D-A907-4044-BE6383D20CD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0817" y="2067235"/>
            <a:ext cx="1630936" cy="10386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B284092B-238E-9540-446E-93CAF7F0209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47007" y="1297646"/>
            <a:ext cx="1603134" cy="16210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06BAD6E-6494-2629-9225-A959329F3B7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70994" y="2881822"/>
            <a:ext cx="1610758" cy="3302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E0B1200-6A6D-3BD6-5FF5-4DF31232C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70994" y="3317548"/>
            <a:ext cx="1610757" cy="3563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DF3137C-ED41-D301-14D6-0B7B2F72F2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7007" y="3375459"/>
            <a:ext cx="1621971" cy="10905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6AAC477-FD4C-C593-F0E4-02C863A7FD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8740" y="3490667"/>
            <a:ext cx="1701302" cy="18126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73FCB85-4EF7-2100-5B95-F8548DB864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18725" y="3551524"/>
            <a:ext cx="1847732" cy="25890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45C3E39D-408E-BC58-2D38-66DB6B7EF96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EAD86823-91E1-BD05-2CAB-4FCA255C5DED}"/>
              </a:ext>
            </a:extLst>
          </p:cNvPr>
          <p:cNvSpPr/>
          <p:nvPr/>
        </p:nvSpPr>
        <p:spPr>
          <a:xfrm>
            <a:off x="8388424" y="299837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DF0AB00-13EA-99A8-6C65-7E3E921E89F0}"/>
              </a:ext>
            </a:extLst>
          </p:cNvPr>
          <p:cNvSpPr/>
          <p:nvPr/>
        </p:nvSpPr>
        <p:spPr>
          <a:xfrm>
            <a:off x="8417477" y="104976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645F27F-2D11-A9C3-DB33-E7E8D4CB90EF}"/>
              </a:ext>
            </a:extLst>
          </p:cNvPr>
          <p:cNvSpPr/>
          <p:nvPr/>
        </p:nvSpPr>
        <p:spPr>
          <a:xfrm>
            <a:off x="8417477" y="1848304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156040-D8E4-2050-759B-BA5722D7AA5E}"/>
              </a:ext>
            </a:extLst>
          </p:cNvPr>
          <p:cNvSpPr/>
          <p:nvPr/>
        </p:nvSpPr>
        <p:spPr>
          <a:xfrm>
            <a:off x="8420602" y="261611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0.06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02C58A2-B08C-B3B6-FB60-5EFB6CA67623}"/>
              </a:ext>
            </a:extLst>
          </p:cNvPr>
          <p:cNvSpPr/>
          <p:nvPr/>
        </p:nvSpPr>
        <p:spPr>
          <a:xfrm>
            <a:off x="8388424" y="3476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EA379B-D38D-4E8B-3189-240A4A28FA4A}"/>
              </a:ext>
            </a:extLst>
          </p:cNvPr>
          <p:cNvSpPr/>
          <p:nvPr/>
        </p:nvSpPr>
        <p:spPr>
          <a:xfrm>
            <a:off x="8417477" y="4221088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5FB047-BAFC-6BB1-43E0-0753058F5173}"/>
              </a:ext>
            </a:extLst>
          </p:cNvPr>
          <p:cNvSpPr/>
          <p:nvPr/>
        </p:nvSpPr>
        <p:spPr>
          <a:xfrm>
            <a:off x="8417477" y="5085184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4369D69-B6DA-7B92-0DC0-9747BD2B57FE}"/>
              </a:ext>
            </a:extLst>
          </p:cNvPr>
          <p:cNvSpPr/>
          <p:nvPr/>
        </p:nvSpPr>
        <p:spPr>
          <a:xfrm>
            <a:off x="8420602" y="5924891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0.09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16A2943-5199-E021-B00C-AA4FBFA95443}"/>
              </a:ext>
            </a:extLst>
          </p:cNvPr>
          <p:cNvSpPr/>
          <p:nvPr/>
        </p:nvSpPr>
        <p:spPr>
          <a:xfrm>
            <a:off x="5007732" y="642858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A0986DD-56D9-18C1-AFB1-52ADEFDB77AA}"/>
              </a:ext>
            </a:extLst>
          </p:cNvPr>
          <p:cNvSpPr/>
          <p:nvPr/>
        </p:nvSpPr>
        <p:spPr>
          <a:xfrm>
            <a:off x="3507464" y="6413458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-0.35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9420D29-2961-2386-7402-9B63182393EF}"/>
              </a:ext>
            </a:extLst>
          </p:cNvPr>
          <p:cNvSpPr/>
          <p:nvPr/>
        </p:nvSpPr>
        <p:spPr>
          <a:xfrm>
            <a:off x="33300" y="636274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0.36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2A59CE43-1E4C-8FA6-7CA0-48DBE172E76E}"/>
              </a:ext>
            </a:extLst>
          </p:cNvPr>
          <p:cNvSpPr/>
          <p:nvPr/>
        </p:nvSpPr>
        <p:spPr>
          <a:xfrm>
            <a:off x="33300" y="5219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0.46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02C98616-452D-B5BD-70F1-0D4921B77DE9}"/>
              </a:ext>
            </a:extLst>
          </p:cNvPr>
          <p:cNvSpPr/>
          <p:nvPr/>
        </p:nvSpPr>
        <p:spPr>
          <a:xfrm>
            <a:off x="6042591" y="460370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C7CFDCDB-FC58-D3B3-E0E9-02CBF749FF4C}"/>
              </a:ext>
            </a:extLst>
          </p:cNvPr>
          <p:cNvSpPr/>
          <p:nvPr/>
        </p:nvSpPr>
        <p:spPr>
          <a:xfrm>
            <a:off x="3943891" y="452283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DAE56BA8-96D2-5209-6ABF-90AF7697D3FB}"/>
              </a:ext>
            </a:extLst>
          </p:cNvPr>
          <p:cNvSpPr/>
          <p:nvPr/>
        </p:nvSpPr>
        <p:spPr>
          <a:xfrm>
            <a:off x="49778" y="4014091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-0.04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2E93967-629C-F867-A63C-DADE929DEC25}"/>
              </a:ext>
            </a:extLst>
          </p:cNvPr>
          <p:cNvSpPr/>
          <p:nvPr/>
        </p:nvSpPr>
        <p:spPr>
          <a:xfrm>
            <a:off x="33300" y="29493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BDC482E-75EC-CDEA-D320-0810AD641830}"/>
              </a:ext>
            </a:extLst>
          </p:cNvPr>
          <p:cNvSpPr/>
          <p:nvPr/>
        </p:nvSpPr>
        <p:spPr>
          <a:xfrm>
            <a:off x="33300" y="217963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2D5A2B99-F51B-C62D-4972-598A3F499154}"/>
              </a:ext>
            </a:extLst>
          </p:cNvPr>
          <p:cNvSpPr/>
          <p:nvPr/>
        </p:nvSpPr>
        <p:spPr>
          <a:xfrm>
            <a:off x="33300" y="129193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3800E62A-FF16-99AB-F434-CF45148F0AFA}"/>
              </a:ext>
            </a:extLst>
          </p:cNvPr>
          <p:cNvSpPr/>
          <p:nvPr/>
        </p:nvSpPr>
        <p:spPr>
          <a:xfrm>
            <a:off x="18029" y="4382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06132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Validiteit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endParaRPr lang="en-GB" sz="2600" dirty="0"/>
          </a:p>
          <a:p>
            <a:pPr marL="0" indent="0" algn="ctr">
              <a:spcBef>
                <a:spcPct val="0"/>
              </a:spcBef>
              <a:buNone/>
            </a:pPr>
            <a:r>
              <a:rPr lang="nl-NL" sz="2600" i="1" dirty="0"/>
              <a:t>Informeel: </a:t>
            </a:r>
            <a:r>
              <a:rPr lang="nl-NL" sz="2600" dirty="0"/>
              <a:t>In welke mate meet de testscore wat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nl-NL" sz="2600" dirty="0"/>
              <a:t>we willen meten?</a:t>
            </a:r>
          </a:p>
          <a:p>
            <a:pPr marL="0" indent="0" algn="ctr">
              <a:spcBef>
                <a:spcPct val="0"/>
              </a:spcBef>
              <a:buNone/>
            </a:pPr>
            <a:endParaRPr lang="en-GB" sz="2600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GB" sz="2600" i="1" dirty="0" err="1"/>
              <a:t>Professioneel</a:t>
            </a:r>
            <a:r>
              <a:rPr lang="en-GB" sz="2600" dirty="0"/>
              <a:t>: “mate </a:t>
            </a:r>
            <a:r>
              <a:rPr lang="en-GB" sz="2600" dirty="0" err="1"/>
              <a:t>waarin</a:t>
            </a:r>
            <a:r>
              <a:rPr lang="en-GB" sz="2600" dirty="0"/>
              <a:t> </a:t>
            </a:r>
            <a:r>
              <a:rPr lang="en-GB" sz="2600" dirty="0" err="1"/>
              <a:t>empirisch</a:t>
            </a:r>
            <a:r>
              <a:rPr lang="en-GB" sz="2600" dirty="0"/>
              <a:t> </a:t>
            </a:r>
            <a:r>
              <a:rPr lang="en-GB" sz="2600" dirty="0" err="1"/>
              <a:t>bewijs</a:t>
            </a:r>
            <a:r>
              <a:rPr lang="en-GB" sz="2600" dirty="0"/>
              <a:t> </a:t>
            </a:r>
            <a:r>
              <a:rPr lang="en-GB" sz="2600" dirty="0" err="1"/>
              <a:t>en</a:t>
            </a:r>
            <a:r>
              <a:rPr lang="en-GB" sz="2600" dirty="0"/>
              <a:t> </a:t>
            </a:r>
            <a:r>
              <a:rPr lang="en-GB" sz="2600" dirty="0" err="1"/>
              <a:t>theorie</a:t>
            </a:r>
            <a:r>
              <a:rPr lang="en-GB" sz="2600" dirty="0"/>
              <a:t> </a:t>
            </a:r>
            <a:r>
              <a:rPr lang="en-GB" sz="2600" dirty="0" err="1"/>
              <a:t>interpretaties</a:t>
            </a:r>
            <a:r>
              <a:rPr lang="en-GB" sz="2600" dirty="0"/>
              <a:t> van </a:t>
            </a:r>
            <a:r>
              <a:rPr lang="en-GB" sz="2600" dirty="0" err="1"/>
              <a:t>testscores</a:t>
            </a:r>
            <a:r>
              <a:rPr lang="en-GB" sz="2600" dirty="0"/>
              <a:t> m.b.t </a:t>
            </a:r>
            <a:r>
              <a:rPr lang="en-GB" sz="2600" dirty="0" err="1"/>
              <a:t>een</a:t>
            </a:r>
            <a:r>
              <a:rPr lang="en-GB" sz="2600" dirty="0"/>
              <a:t> </a:t>
            </a:r>
            <a:r>
              <a:rPr lang="en-GB" sz="2600" dirty="0" err="1"/>
              <a:t>beoogd</a:t>
            </a:r>
            <a:r>
              <a:rPr lang="en-GB" sz="2600" dirty="0"/>
              <a:t> </a:t>
            </a:r>
            <a:r>
              <a:rPr lang="en-GB" sz="2600" dirty="0" err="1"/>
              <a:t>doel</a:t>
            </a:r>
            <a:r>
              <a:rPr lang="en-GB" sz="2600" dirty="0"/>
              <a:t> </a:t>
            </a:r>
            <a:r>
              <a:rPr lang="en-GB" sz="2600" dirty="0" err="1"/>
              <a:t>ondersteunen</a:t>
            </a:r>
            <a:r>
              <a:rPr lang="en-GB" sz="2600" dirty="0"/>
              <a:t>”</a:t>
            </a:r>
          </a:p>
          <a:p>
            <a:pPr marL="0" indent="0" algn="ctr">
              <a:spcBef>
                <a:spcPct val="0"/>
              </a:spcBef>
              <a:buNone/>
            </a:pPr>
            <a:endParaRPr lang="en-GB" sz="2600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GB" sz="2600" dirty="0"/>
              <a:t>(APA et al., Standards for Educational and Psychological Testing, 2014)</a:t>
            </a:r>
          </a:p>
          <a:p>
            <a:pPr marL="268288" indent="-268288" algn="ctr">
              <a:spcBef>
                <a:spcPct val="0"/>
              </a:spcBef>
              <a:buNone/>
            </a:pPr>
            <a:endParaRPr lang="en-GB" sz="2600" dirty="0">
              <a:cs typeface="Times New Roman" pitchFamily="18" charset="0"/>
            </a:endParaRPr>
          </a:p>
          <a:p>
            <a:pPr marL="0" indent="0" algn="ctr">
              <a:buNone/>
            </a:pPr>
            <a:endParaRPr lang="nl-NL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72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8B63BFE-23F6-D685-02F4-0743BE353361}"/>
              </a:ext>
            </a:extLst>
          </p:cNvPr>
          <p:cNvSpPr/>
          <p:nvPr/>
        </p:nvSpPr>
        <p:spPr>
          <a:xfrm>
            <a:off x="6968978" y="4153211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Attention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A601C54-CFB9-0743-8A6C-509B79D8BD83}"/>
              </a:ext>
            </a:extLst>
          </p:cNvPr>
          <p:cNvSpPr/>
          <p:nvPr/>
        </p:nvSpPr>
        <p:spPr>
          <a:xfrm>
            <a:off x="6981751" y="3361123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Rule-breaking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4432D29-4784-F421-38CD-FE19B1AF1A17}"/>
              </a:ext>
            </a:extLst>
          </p:cNvPr>
          <p:cNvSpPr/>
          <p:nvPr/>
        </p:nvSpPr>
        <p:spPr>
          <a:xfrm>
            <a:off x="6981752" y="256903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Thought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C6ABE37-FCDE-C679-AF15-F2437C6B1EF2}"/>
              </a:ext>
            </a:extLst>
          </p:cNvPr>
          <p:cNvSpPr/>
          <p:nvPr/>
        </p:nvSpPr>
        <p:spPr>
          <a:xfrm>
            <a:off x="6981753" y="1754448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Somatic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C243ED-066D-1B87-3B5A-A6B0CF404B3A}"/>
              </a:ext>
            </a:extLst>
          </p:cNvPr>
          <p:cNvSpPr/>
          <p:nvPr/>
        </p:nvSpPr>
        <p:spPr>
          <a:xfrm>
            <a:off x="6950141" y="19016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Anxiety</a:t>
            </a:r>
            <a:r>
              <a:rPr lang="nl-NL" dirty="0"/>
              <a:t> 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1362C4B-017E-A686-92C2-ABCFCF16EBBE}"/>
              </a:ext>
            </a:extLst>
          </p:cNvPr>
          <p:cNvSpPr/>
          <p:nvPr/>
        </p:nvSpPr>
        <p:spPr>
          <a:xfrm>
            <a:off x="6950141" y="984859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Withdrawal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E90ABCA-7F05-5000-0B46-E34119B8089C}"/>
              </a:ext>
            </a:extLst>
          </p:cNvPr>
          <p:cNvSpPr/>
          <p:nvPr/>
        </p:nvSpPr>
        <p:spPr>
          <a:xfrm>
            <a:off x="6980042" y="4990487"/>
            <a:ext cx="1984445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Aggression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491FADF-819B-6F6D-130D-EEED571A2AB1}"/>
              </a:ext>
            </a:extLst>
          </p:cNvPr>
          <p:cNvSpPr/>
          <p:nvPr/>
        </p:nvSpPr>
        <p:spPr>
          <a:xfrm>
            <a:off x="6966457" y="5827763"/>
            <a:ext cx="1979193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Depression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5C9C424-CB9A-DF14-CA9B-A195B1419483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13212F90-9A15-65A4-4223-00230925331B}"/>
              </a:ext>
            </a:extLst>
          </p:cNvPr>
          <p:cNvCxnSpPr>
            <a:cxnSpLocks/>
          </p:cNvCxnSpPr>
          <p:nvPr/>
        </p:nvCxnSpPr>
        <p:spPr>
          <a:xfrm flipV="1">
            <a:off x="5196828" y="725635"/>
            <a:ext cx="1753313" cy="2170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92FCCDA-B13D-A907-4044-BE6383D20CD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0817" y="2067235"/>
            <a:ext cx="1630936" cy="10386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B284092B-238E-9540-446E-93CAF7F0209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47007" y="1297646"/>
            <a:ext cx="1603134" cy="16210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06BAD6E-6494-2629-9225-A959329F3B7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70994" y="2881822"/>
            <a:ext cx="1610758" cy="3302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E0B1200-6A6D-3BD6-5FF5-4DF31232C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70994" y="3317548"/>
            <a:ext cx="1610757" cy="3563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DF3137C-ED41-D301-14D6-0B7B2F72F2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7007" y="3375459"/>
            <a:ext cx="1621971" cy="10905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6AAC477-FD4C-C593-F0E4-02C863A7FD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8740" y="3490667"/>
            <a:ext cx="1701302" cy="18126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73FCB85-4EF7-2100-5B95-F8548DB864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18725" y="3551524"/>
            <a:ext cx="1847732" cy="25890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45C3E39D-408E-BC58-2D38-66DB6B7EF96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EAD86823-91E1-BD05-2CAB-4FCA255C5DED}"/>
              </a:ext>
            </a:extLst>
          </p:cNvPr>
          <p:cNvSpPr/>
          <p:nvPr/>
        </p:nvSpPr>
        <p:spPr>
          <a:xfrm>
            <a:off x="8388424" y="299837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DF0AB00-13EA-99A8-6C65-7E3E921E89F0}"/>
              </a:ext>
            </a:extLst>
          </p:cNvPr>
          <p:cNvSpPr/>
          <p:nvPr/>
        </p:nvSpPr>
        <p:spPr>
          <a:xfrm>
            <a:off x="8417477" y="104976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645F27F-2D11-A9C3-DB33-E7E8D4CB90EF}"/>
              </a:ext>
            </a:extLst>
          </p:cNvPr>
          <p:cNvSpPr/>
          <p:nvPr/>
        </p:nvSpPr>
        <p:spPr>
          <a:xfrm>
            <a:off x="8417477" y="1848304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156040-D8E4-2050-759B-BA5722D7AA5E}"/>
              </a:ext>
            </a:extLst>
          </p:cNvPr>
          <p:cNvSpPr/>
          <p:nvPr/>
        </p:nvSpPr>
        <p:spPr>
          <a:xfrm>
            <a:off x="8420602" y="261611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0.06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02C58A2-B08C-B3B6-FB60-5EFB6CA67623}"/>
              </a:ext>
            </a:extLst>
          </p:cNvPr>
          <p:cNvSpPr/>
          <p:nvPr/>
        </p:nvSpPr>
        <p:spPr>
          <a:xfrm>
            <a:off x="8388424" y="3476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EA379B-D38D-4E8B-3189-240A4A28FA4A}"/>
              </a:ext>
            </a:extLst>
          </p:cNvPr>
          <p:cNvSpPr/>
          <p:nvPr/>
        </p:nvSpPr>
        <p:spPr>
          <a:xfrm>
            <a:off x="8417477" y="4221088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5FB047-BAFC-6BB1-43E0-0753058F5173}"/>
              </a:ext>
            </a:extLst>
          </p:cNvPr>
          <p:cNvSpPr/>
          <p:nvPr/>
        </p:nvSpPr>
        <p:spPr>
          <a:xfrm>
            <a:off x="8417477" y="5085184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4369D69-B6DA-7B92-0DC0-9747BD2B57FE}"/>
              </a:ext>
            </a:extLst>
          </p:cNvPr>
          <p:cNvSpPr/>
          <p:nvPr/>
        </p:nvSpPr>
        <p:spPr>
          <a:xfrm>
            <a:off x="8420602" y="5924891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0.09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16A2943-5199-E021-B00C-AA4FBFA95443}"/>
              </a:ext>
            </a:extLst>
          </p:cNvPr>
          <p:cNvSpPr/>
          <p:nvPr/>
        </p:nvSpPr>
        <p:spPr>
          <a:xfrm>
            <a:off x="5007732" y="642858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A0986DD-56D9-18C1-AFB1-52ADEFDB77AA}"/>
              </a:ext>
            </a:extLst>
          </p:cNvPr>
          <p:cNvSpPr/>
          <p:nvPr/>
        </p:nvSpPr>
        <p:spPr>
          <a:xfrm>
            <a:off x="3507464" y="6413458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-0.35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9420D29-2961-2386-7402-9B63182393EF}"/>
              </a:ext>
            </a:extLst>
          </p:cNvPr>
          <p:cNvSpPr/>
          <p:nvPr/>
        </p:nvSpPr>
        <p:spPr>
          <a:xfrm>
            <a:off x="33300" y="636274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0.36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2A59CE43-1E4C-8FA6-7CA0-48DBE172E76E}"/>
              </a:ext>
            </a:extLst>
          </p:cNvPr>
          <p:cNvSpPr/>
          <p:nvPr/>
        </p:nvSpPr>
        <p:spPr>
          <a:xfrm>
            <a:off x="33300" y="5219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0.46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02C98616-452D-B5BD-70F1-0D4921B77DE9}"/>
              </a:ext>
            </a:extLst>
          </p:cNvPr>
          <p:cNvSpPr/>
          <p:nvPr/>
        </p:nvSpPr>
        <p:spPr>
          <a:xfrm>
            <a:off x="6042591" y="460370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C7CFDCDB-FC58-D3B3-E0E9-02CBF749FF4C}"/>
              </a:ext>
            </a:extLst>
          </p:cNvPr>
          <p:cNvSpPr/>
          <p:nvPr/>
        </p:nvSpPr>
        <p:spPr>
          <a:xfrm>
            <a:off x="3943891" y="452283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DAE56BA8-96D2-5209-6ABF-90AF7697D3FB}"/>
              </a:ext>
            </a:extLst>
          </p:cNvPr>
          <p:cNvSpPr/>
          <p:nvPr/>
        </p:nvSpPr>
        <p:spPr>
          <a:xfrm>
            <a:off x="49778" y="4014091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-0.04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2E93967-629C-F867-A63C-DADE929DEC25}"/>
              </a:ext>
            </a:extLst>
          </p:cNvPr>
          <p:cNvSpPr/>
          <p:nvPr/>
        </p:nvSpPr>
        <p:spPr>
          <a:xfrm>
            <a:off x="33300" y="29493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BDC482E-75EC-CDEA-D320-0810AD641830}"/>
              </a:ext>
            </a:extLst>
          </p:cNvPr>
          <p:cNvSpPr/>
          <p:nvPr/>
        </p:nvSpPr>
        <p:spPr>
          <a:xfrm>
            <a:off x="33300" y="217963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2D5A2B99-F51B-C62D-4972-598A3F499154}"/>
              </a:ext>
            </a:extLst>
          </p:cNvPr>
          <p:cNvSpPr/>
          <p:nvPr/>
        </p:nvSpPr>
        <p:spPr>
          <a:xfrm>
            <a:off x="33300" y="129193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3800E62A-FF16-99AB-F434-CF45148F0AFA}"/>
              </a:ext>
            </a:extLst>
          </p:cNvPr>
          <p:cNvSpPr/>
          <p:nvPr/>
        </p:nvSpPr>
        <p:spPr>
          <a:xfrm>
            <a:off x="18029" y="4382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C29C295F-58E4-CC2E-CE8C-3BCC355F29BB}"/>
              </a:ext>
            </a:extLst>
          </p:cNvPr>
          <p:cNvSpPr/>
          <p:nvPr/>
        </p:nvSpPr>
        <p:spPr>
          <a:xfrm>
            <a:off x="29053" y="15846"/>
            <a:ext cx="6778706" cy="9542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C83D26B0-B778-018A-B6A6-1402CF479F9A}"/>
              </a:ext>
            </a:extLst>
          </p:cNvPr>
          <p:cNvSpPr/>
          <p:nvPr/>
        </p:nvSpPr>
        <p:spPr>
          <a:xfrm>
            <a:off x="6807759" y="38818"/>
            <a:ext cx="2318037" cy="678036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F0218E86-6F44-1D81-04D9-48FA20CF5D03}"/>
              </a:ext>
            </a:extLst>
          </p:cNvPr>
          <p:cNvSpPr/>
          <p:nvPr/>
        </p:nvSpPr>
        <p:spPr>
          <a:xfrm>
            <a:off x="3045662" y="5931145"/>
            <a:ext cx="1298008" cy="9542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1255C6E6-DB7E-6038-81EB-4D5929D9DCA3}"/>
              </a:ext>
            </a:extLst>
          </p:cNvPr>
          <p:cNvSpPr/>
          <p:nvPr/>
        </p:nvSpPr>
        <p:spPr>
          <a:xfrm>
            <a:off x="10525" y="3540021"/>
            <a:ext cx="2540299" cy="9542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AB79827D-CA50-E582-9865-A08FA5688455}"/>
              </a:ext>
            </a:extLst>
          </p:cNvPr>
          <p:cNvSpPr/>
          <p:nvPr/>
        </p:nvSpPr>
        <p:spPr>
          <a:xfrm>
            <a:off x="4323821" y="5931145"/>
            <a:ext cx="2208050" cy="9542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7CA2DEAC-4443-AC5F-024E-6171181FDDD1}"/>
              </a:ext>
            </a:extLst>
          </p:cNvPr>
          <p:cNvSpPr/>
          <p:nvPr/>
        </p:nvSpPr>
        <p:spPr>
          <a:xfrm>
            <a:off x="15815" y="26489"/>
            <a:ext cx="2562065" cy="34592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669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530" y="188640"/>
            <a:ext cx="8229600" cy="944562"/>
          </a:xfrm>
        </p:spPr>
        <p:txBody>
          <a:bodyPr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Associaties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andere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variabelen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b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Consequenties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testgebruik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b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Beslissingen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maken</a:t>
            </a:r>
            <a:endParaRPr lang="en-GB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85909" y="1268760"/>
            <a:ext cx="8305800" cy="4968552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sz="22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2200" dirty="0" err="1">
                <a:cs typeface="Times New Roman" pitchFamily="18" charset="0"/>
              </a:rPr>
              <a:t>Beslissingen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zijn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vaak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dichotoom</a:t>
            </a:r>
            <a:r>
              <a:rPr lang="en-GB" sz="2200" dirty="0">
                <a:cs typeface="Times New Roman" pitchFamily="18" charset="0"/>
              </a:rPr>
              <a:t>: 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accept / reject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treatment / no treatment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has disorder / does not have disorder</a:t>
            </a:r>
          </a:p>
          <a:p>
            <a:pPr>
              <a:spcBef>
                <a:spcPct val="0"/>
              </a:spcBef>
            </a:pPr>
            <a:endParaRPr lang="en-GB" sz="2200" dirty="0">
              <a:cs typeface="Times New Roman" pitchFamily="18" charset="0"/>
            </a:endParaRP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BAAD75B5-4C6F-ECE9-D572-B710BC62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25968"/>
              </p:ext>
            </p:extLst>
          </p:nvPr>
        </p:nvGraphicFramePr>
        <p:xfrm>
          <a:off x="1324815" y="4077072"/>
          <a:ext cx="635703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9010">
                  <a:extLst>
                    <a:ext uri="{9D8B030D-6E8A-4147-A177-3AD203B41FA5}">
                      <a16:colId xmlns:a16="http://schemas.microsoft.com/office/drawing/2014/main" val="2957923825"/>
                    </a:ext>
                  </a:extLst>
                </a:gridCol>
                <a:gridCol w="2119010">
                  <a:extLst>
                    <a:ext uri="{9D8B030D-6E8A-4147-A177-3AD203B41FA5}">
                      <a16:colId xmlns:a16="http://schemas.microsoft.com/office/drawing/2014/main" val="2946370908"/>
                    </a:ext>
                  </a:extLst>
                </a:gridCol>
                <a:gridCol w="2119010">
                  <a:extLst>
                    <a:ext uri="{9D8B030D-6E8A-4147-A177-3AD203B41FA5}">
                      <a16:colId xmlns:a16="http://schemas.microsoft.com/office/drawing/2014/main" val="425493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b="1" dirty="0"/>
                        <a:t>Werkelijk (Y)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Testuitkomst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Heeft ziekte niet / niet geschikt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Heeft ziekte wel / geschikt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1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 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Juiste beslissing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Verkeerde beslissing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97656"/>
                  </a:ext>
                </a:extLst>
              </a:tr>
              <a:tr h="242704">
                <a:tc>
                  <a:txBody>
                    <a:bodyPr/>
                    <a:lstStyle/>
                    <a:p>
                      <a:r>
                        <a:rPr lang="nl-NL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Juiste beslissing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Juiste beslissing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2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4EE9-3ADE-FCA6-D633-706B39B2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err="1">
                <a:solidFill>
                  <a:schemeClr val="accent1">
                    <a:lumMod val="75000"/>
                  </a:schemeClr>
                </a:solidFill>
              </a:rPr>
              <a:t>Beslissen</a:t>
            </a:r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828C4A08-B295-B175-46A8-F29356781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847392"/>
              </p:ext>
            </p:extLst>
          </p:nvPr>
        </p:nvGraphicFramePr>
        <p:xfrm>
          <a:off x="457200" y="1600200"/>
          <a:ext cx="822960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8573337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808996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187751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3330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b="1" dirty="0"/>
                        <a:t>Werkelijk (Y)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Testuitkomst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Heeft ziekte niet / niet geschikt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Heeft ziekte wel / geschikt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3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977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82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6522913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6D2068-B9BF-862E-05EE-9DE8D8EC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66247890-FBDA-3D10-24DA-CDF9011CD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56007"/>
              </p:ext>
            </p:extLst>
          </p:nvPr>
        </p:nvGraphicFramePr>
        <p:xfrm>
          <a:off x="457200" y="4365104"/>
          <a:ext cx="4474840" cy="1542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0744">
                  <a:extLst>
                    <a:ext uri="{9D8B030D-6E8A-4147-A177-3AD203B41FA5}">
                      <a16:colId xmlns:a16="http://schemas.microsoft.com/office/drawing/2014/main" val="244953794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6013199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 err="1">
                          <a:effectLst/>
                        </a:rPr>
                        <a:t>Sensitivity</a:t>
                      </a:r>
                      <a:r>
                        <a:rPr lang="nl-NL" sz="2000" u="none" strike="noStrike" dirty="0">
                          <a:effectLst/>
                        </a:rPr>
                        <a:t> P(X+|Y+)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>
                          <a:effectLst/>
                        </a:rPr>
                        <a:t>0,48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6828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 err="1">
                          <a:effectLst/>
                        </a:rPr>
                        <a:t>Specificity</a:t>
                      </a:r>
                      <a:r>
                        <a:rPr lang="nl-NL" sz="2000" u="none" strike="noStrike" dirty="0">
                          <a:effectLst/>
                        </a:rPr>
                        <a:t> P(X-|Y-)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nl-NL" sz="2000" u="none" strike="noStrike">
                          <a:effectLst/>
                        </a:rPr>
                        <a:t>0,88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0463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>
                          <a:effectLst/>
                        </a:rPr>
                        <a:t>Positief </a:t>
                      </a:r>
                      <a:r>
                        <a:rPr lang="nl-NL" sz="2000" u="none" strike="noStrike" dirty="0" err="1">
                          <a:effectLst/>
                        </a:rPr>
                        <a:t>predict</a:t>
                      </a:r>
                      <a:r>
                        <a:rPr lang="nl-NL" sz="2000" u="none" strike="noStrike" dirty="0">
                          <a:effectLst/>
                        </a:rPr>
                        <a:t>. waarde P(Y+|X+)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>
                          <a:effectLst/>
                        </a:rPr>
                        <a:t>0,88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122484"/>
                  </a:ext>
                </a:extLst>
              </a:tr>
              <a:tr h="8024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>
                          <a:effectLst/>
                        </a:rPr>
                        <a:t>Negatief </a:t>
                      </a:r>
                      <a:r>
                        <a:rPr lang="nl-NL" sz="2000" u="none" strike="noStrike" dirty="0" err="1">
                          <a:effectLst/>
                        </a:rPr>
                        <a:t>predict</a:t>
                      </a:r>
                      <a:r>
                        <a:rPr lang="nl-NL" sz="2000" u="none" strike="noStrike" dirty="0">
                          <a:effectLst/>
                        </a:rPr>
                        <a:t>. waarde P(Y-|X-)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>
                          <a:effectLst/>
                        </a:rPr>
                        <a:t>0,49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5520394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9D9C40C6-42F2-FA4B-AA06-D8E40CB207B1}"/>
              </a:ext>
            </a:extLst>
          </p:cNvPr>
          <p:cNvSpPr txBox="1"/>
          <p:nvPr/>
        </p:nvSpPr>
        <p:spPr>
          <a:xfrm>
            <a:off x="5148064" y="3789040"/>
            <a:ext cx="388843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Acceptabel voor beslissen wel of geen zware, dure behandeling voor een zeer ernstige aandoening?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/>
              <a:t>Wat </a:t>
            </a:r>
            <a:r>
              <a:rPr lang="nl-NL" sz="1500" dirty="0" err="1"/>
              <a:t>zjin</a:t>
            </a:r>
            <a:r>
              <a:rPr lang="nl-NL" sz="1500" dirty="0"/>
              <a:t> de kosten van beide foute beslissingen?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r>
              <a:rPr lang="nl-NL" dirty="0"/>
              <a:t>Acceptabel voor screenen op depressie bij huisarts?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/>
              <a:t>Wat </a:t>
            </a:r>
            <a:r>
              <a:rPr lang="nl-NL" sz="1500" dirty="0" err="1"/>
              <a:t>zjin</a:t>
            </a:r>
            <a:r>
              <a:rPr lang="nl-NL" sz="1500" dirty="0"/>
              <a:t> de kosten van beide foute beslissingen?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32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530" y="188640"/>
            <a:ext cx="8229600" cy="944562"/>
          </a:xfrm>
        </p:spPr>
        <p:txBody>
          <a:bodyPr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Predictieve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consequentiële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validiteit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: Taylor-Russell procedure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85909" y="1268760"/>
            <a:ext cx="8305800" cy="3528392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2200" i="1" dirty="0" err="1">
                <a:cs typeface="Times New Roman" pitchFamily="18" charset="0"/>
              </a:rPr>
              <a:t>Probleem</a:t>
            </a:r>
            <a:r>
              <a:rPr lang="en-GB" sz="2200" i="1" dirty="0">
                <a:cs typeface="Times New Roman" pitchFamily="18" charset="0"/>
              </a:rPr>
              <a:t>: </a:t>
            </a:r>
            <a:r>
              <a:rPr lang="en-GB" sz="2200" dirty="0" err="1">
                <a:cs typeface="Times New Roman" pitchFamily="18" charset="0"/>
              </a:rPr>
              <a:t>Testscores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doorgaans</a:t>
            </a:r>
            <a:r>
              <a:rPr lang="en-GB" sz="2200" dirty="0">
                <a:cs typeface="Times New Roman" pitchFamily="18" charset="0"/>
              </a:rPr>
              <a:t> op </a:t>
            </a:r>
            <a:r>
              <a:rPr lang="en-GB" sz="2200" dirty="0" err="1">
                <a:cs typeface="Times New Roman" pitchFamily="18" charset="0"/>
              </a:rPr>
              <a:t>ordinale</a:t>
            </a:r>
            <a:r>
              <a:rPr lang="en-GB" sz="2200" dirty="0">
                <a:cs typeface="Times New Roman" pitchFamily="18" charset="0"/>
              </a:rPr>
              <a:t> of interval </a:t>
            </a:r>
            <a:r>
              <a:rPr lang="en-GB" sz="2200" dirty="0" err="1">
                <a:cs typeface="Times New Roman" pitchFamily="18" charset="0"/>
              </a:rPr>
              <a:t>schaal</a:t>
            </a:r>
            <a:r>
              <a:rPr lang="en-GB" sz="2200" dirty="0">
                <a:cs typeface="Times New Roman" pitchFamily="18" charset="0"/>
              </a:rPr>
              <a:t>, maar </a:t>
            </a:r>
            <a:r>
              <a:rPr lang="en-GB" sz="2200" dirty="0" err="1">
                <a:cs typeface="Times New Roman" pitchFamily="18" charset="0"/>
              </a:rPr>
              <a:t>beslissingen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zijn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vaak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dichotoom</a:t>
            </a:r>
            <a:r>
              <a:rPr lang="en-GB" sz="2200" dirty="0">
                <a:cs typeface="Times New Roman" pitchFamily="18" charset="0"/>
              </a:rPr>
              <a:t> (</a:t>
            </a:r>
            <a:r>
              <a:rPr lang="en-GB" sz="2200" dirty="0" err="1">
                <a:cs typeface="Times New Roman" pitchFamily="18" charset="0"/>
              </a:rPr>
              <a:t>b.v.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aannemen</a:t>
            </a:r>
            <a:r>
              <a:rPr lang="en-GB" sz="2200" dirty="0">
                <a:cs typeface="Times New Roman" pitchFamily="18" charset="0"/>
              </a:rPr>
              <a:t> of </a:t>
            </a:r>
            <a:r>
              <a:rPr lang="en-GB" sz="2200" dirty="0" err="1">
                <a:cs typeface="Times New Roman" pitchFamily="18" charset="0"/>
              </a:rPr>
              <a:t>afwijzen</a:t>
            </a:r>
            <a:r>
              <a:rPr lang="en-GB" sz="2200" dirty="0">
                <a:cs typeface="Times New Roman" pitchFamily="18" charset="0"/>
              </a:rPr>
              <a:t>).</a:t>
            </a:r>
          </a:p>
          <a:p>
            <a:pPr marL="0" indent="0">
              <a:spcBef>
                <a:spcPct val="0"/>
              </a:spcBef>
              <a:buNone/>
            </a:pPr>
            <a:endParaRPr lang="en-GB" sz="2200" i="1" dirty="0"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r>
              <a:rPr lang="en-GB" sz="2200" i="1" dirty="0"/>
              <a:t>Effect van </a:t>
            </a:r>
            <a:r>
              <a:rPr lang="en-GB" sz="2200" i="1" dirty="0" err="1"/>
              <a:t>beleid</a:t>
            </a:r>
            <a:r>
              <a:rPr lang="en-GB" sz="2200" i="1" dirty="0"/>
              <a:t>:</a:t>
            </a:r>
            <a:r>
              <a:rPr lang="en-GB" sz="2200" dirty="0"/>
              <a:t> </a:t>
            </a:r>
            <a:r>
              <a:rPr lang="en-GB" sz="2200" dirty="0" err="1"/>
              <a:t>Verschillende</a:t>
            </a:r>
            <a:r>
              <a:rPr lang="en-GB" sz="2200" dirty="0"/>
              <a:t> cut-off </a:t>
            </a:r>
            <a:r>
              <a:rPr lang="en-GB" sz="2200" dirty="0" err="1"/>
              <a:t>waarden</a:t>
            </a:r>
            <a:r>
              <a:rPr lang="en-GB" sz="2200" dirty="0"/>
              <a:t> van de </a:t>
            </a:r>
            <a:r>
              <a:rPr lang="en-GB" sz="2200" dirty="0" err="1"/>
              <a:t>testscore</a:t>
            </a:r>
            <a:r>
              <a:rPr lang="en-GB" sz="2200" dirty="0"/>
              <a:t> </a:t>
            </a:r>
            <a:r>
              <a:rPr lang="en-GB" sz="2200" dirty="0" err="1"/>
              <a:t>leveren</a:t>
            </a:r>
            <a:r>
              <a:rPr lang="en-GB" sz="2200" dirty="0"/>
              <a:t> </a:t>
            </a:r>
            <a:r>
              <a:rPr lang="en-GB" sz="2200" dirty="0" err="1"/>
              <a:t>verschillende</a:t>
            </a:r>
            <a:r>
              <a:rPr lang="en-GB" sz="2200" dirty="0"/>
              <a:t> </a:t>
            </a:r>
            <a:r>
              <a:rPr lang="en-GB" sz="2200" dirty="0" err="1"/>
              <a:t>selectieratio’s</a:t>
            </a:r>
            <a:r>
              <a:rPr lang="en-GB" sz="2200" dirty="0"/>
              <a:t>, wat </a:t>
            </a:r>
            <a:r>
              <a:rPr lang="en-GB" sz="2200" dirty="0" err="1"/>
              <a:t>leidt</a:t>
            </a:r>
            <a:r>
              <a:rPr lang="en-GB" sz="2200" dirty="0"/>
              <a:t> tot </a:t>
            </a:r>
            <a:r>
              <a:rPr lang="en-GB" sz="2200" dirty="0" err="1"/>
              <a:t>verschillende</a:t>
            </a:r>
            <a:r>
              <a:rPr lang="en-GB" sz="2200" dirty="0"/>
              <a:t> percentages ‘</a:t>
            </a:r>
            <a:r>
              <a:rPr lang="en-GB" sz="2200" dirty="0" err="1"/>
              <a:t>successen</a:t>
            </a:r>
            <a:r>
              <a:rPr lang="en-GB" sz="2200" dirty="0"/>
              <a:t>’ </a:t>
            </a:r>
            <a:r>
              <a:rPr lang="en-GB" sz="1200" dirty="0">
                <a:sym typeface="Wingdings" pitchFamily="2" charset="2"/>
              </a:rPr>
              <a:t></a:t>
            </a:r>
            <a:r>
              <a:rPr lang="en-GB" sz="2200" dirty="0">
                <a:sym typeface="Wingdings" pitchFamily="2" charset="2"/>
              </a:rPr>
              <a:t> </a:t>
            </a:r>
            <a:r>
              <a:rPr lang="en-GB" sz="2200" i="1" dirty="0"/>
              <a:t>Taylor-Russell table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GB" sz="2200" dirty="0">
                <a:cs typeface="Times New Roman" pitchFamily="18" charset="0"/>
              </a:rPr>
              <a:t>TR procedure is </a:t>
            </a:r>
            <a:r>
              <a:rPr lang="en-GB" sz="2200" dirty="0" err="1">
                <a:cs typeface="Times New Roman" pitchFamily="18" charset="0"/>
              </a:rPr>
              <a:t>gerelateerd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aan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associaties</a:t>
            </a:r>
            <a:r>
              <a:rPr lang="en-GB" sz="2200" dirty="0">
                <a:cs typeface="Times New Roman" pitchFamily="18" charset="0"/>
              </a:rPr>
              <a:t> met </a:t>
            </a:r>
            <a:r>
              <a:rPr lang="en-GB" sz="2200" dirty="0" err="1">
                <a:cs typeface="Times New Roman" pitchFamily="18" charset="0"/>
              </a:rPr>
              <a:t>andere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variabelen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en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consequenties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testgebruik</a:t>
            </a:r>
            <a:endParaRPr lang="en-GB" sz="2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530" y="188640"/>
            <a:ext cx="8229600" cy="944562"/>
          </a:xfrm>
        </p:spPr>
        <p:txBody>
          <a:bodyPr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Predictieve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consequentiële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validiteit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: Taylor-Russell procedure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85909" y="1268760"/>
            <a:ext cx="8305800" cy="2345432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2200" i="1" dirty="0" err="1">
                <a:cs typeface="Times New Roman" pitchFamily="18" charset="0"/>
              </a:rPr>
              <a:t>Probleem</a:t>
            </a:r>
            <a:r>
              <a:rPr lang="en-GB" sz="2200" i="1" dirty="0">
                <a:cs typeface="Times New Roman" pitchFamily="18" charset="0"/>
              </a:rPr>
              <a:t>: </a:t>
            </a:r>
            <a:r>
              <a:rPr lang="en-GB" sz="2200" dirty="0" err="1">
                <a:cs typeface="Times New Roman" pitchFamily="18" charset="0"/>
              </a:rPr>
              <a:t>Testscores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doorgaans</a:t>
            </a:r>
            <a:r>
              <a:rPr lang="en-GB" sz="2200" dirty="0">
                <a:cs typeface="Times New Roman" pitchFamily="18" charset="0"/>
              </a:rPr>
              <a:t> op </a:t>
            </a:r>
            <a:r>
              <a:rPr lang="en-GB" sz="2200" dirty="0" err="1">
                <a:cs typeface="Times New Roman" pitchFamily="18" charset="0"/>
              </a:rPr>
              <a:t>ordinale</a:t>
            </a:r>
            <a:r>
              <a:rPr lang="en-GB" sz="2200" dirty="0">
                <a:cs typeface="Times New Roman" pitchFamily="18" charset="0"/>
              </a:rPr>
              <a:t> of interval </a:t>
            </a:r>
            <a:r>
              <a:rPr lang="en-GB" sz="2200" dirty="0" err="1">
                <a:cs typeface="Times New Roman" pitchFamily="18" charset="0"/>
              </a:rPr>
              <a:t>schaal</a:t>
            </a:r>
            <a:r>
              <a:rPr lang="en-GB" sz="2200" dirty="0">
                <a:cs typeface="Times New Roman" pitchFamily="18" charset="0"/>
              </a:rPr>
              <a:t>, maar </a:t>
            </a:r>
            <a:r>
              <a:rPr lang="en-GB" sz="2200" dirty="0" err="1">
                <a:cs typeface="Times New Roman" pitchFamily="18" charset="0"/>
              </a:rPr>
              <a:t>beslissingen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zijn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vaak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dichotoom</a:t>
            </a:r>
            <a:r>
              <a:rPr lang="en-GB" sz="2200" dirty="0">
                <a:cs typeface="Times New Roman" pitchFamily="18" charset="0"/>
              </a:rPr>
              <a:t> (</a:t>
            </a:r>
            <a:r>
              <a:rPr lang="en-GB" sz="2200" dirty="0" err="1">
                <a:cs typeface="Times New Roman" pitchFamily="18" charset="0"/>
              </a:rPr>
              <a:t>b.v.</a:t>
            </a:r>
            <a:r>
              <a:rPr lang="en-GB" sz="2200" dirty="0">
                <a:cs typeface="Times New Roman" pitchFamily="18" charset="0"/>
              </a:rPr>
              <a:t> </a:t>
            </a:r>
            <a:r>
              <a:rPr lang="en-GB" sz="2200" dirty="0" err="1">
                <a:cs typeface="Times New Roman" pitchFamily="18" charset="0"/>
              </a:rPr>
              <a:t>aannemen</a:t>
            </a:r>
            <a:r>
              <a:rPr lang="en-GB" sz="2200" dirty="0">
                <a:cs typeface="Times New Roman" pitchFamily="18" charset="0"/>
              </a:rPr>
              <a:t> of </a:t>
            </a:r>
            <a:r>
              <a:rPr lang="en-GB" sz="2200" dirty="0" err="1">
                <a:cs typeface="Times New Roman" pitchFamily="18" charset="0"/>
              </a:rPr>
              <a:t>afwijzen</a:t>
            </a:r>
            <a:r>
              <a:rPr lang="en-GB" sz="2200" dirty="0">
                <a:cs typeface="Times New Roman" pitchFamily="18" charset="0"/>
              </a:rPr>
              <a:t>).</a:t>
            </a:r>
          </a:p>
          <a:p>
            <a:pPr marL="0" indent="0">
              <a:spcBef>
                <a:spcPct val="0"/>
              </a:spcBef>
              <a:buNone/>
            </a:pPr>
            <a:endParaRPr lang="en-GB" sz="2200" i="1" dirty="0"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r>
              <a:rPr lang="en-GB" sz="2200" i="1" dirty="0"/>
              <a:t>Effect van </a:t>
            </a:r>
            <a:r>
              <a:rPr lang="en-GB" sz="2200" i="1" dirty="0" err="1"/>
              <a:t>beleid</a:t>
            </a:r>
            <a:r>
              <a:rPr lang="en-GB" sz="2200" i="1" dirty="0"/>
              <a:t>:</a:t>
            </a:r>
            <a:r>
              <a:rPr lang="en-GB" sz="2200" dirty="0"/>
              <a:t> </a:t>
            </a:r>
            <a:r>
              <a:rPr lang="en-GB" sz="2200" dirty="0" err="1"/>
              <a:t>Verschillende</a:t>
            </a:r>
            <a:r>
              <a:rPr lang="en-GB" sz="2200" dirty="0"/>
              <a:t> cut-off </a:t>
            </a:r>
            <a:r>
              <a:rPr lang="en-GB" sz="2200" dirty="0" err="1"/>
              <a:t>waarden</a:t>
            </a:r>
            <a:r>
              <a:rPr lang="en-GB" sz="2200" dirty="0"/>
              <a:t> van de </a:t>
            </a:r>
            <a:r>
              <a:rPr lang="en-GB" sz="2200" dirty="0" err="1"/>
              <a:t>testscore</a:t>
            </a:r>
            <a:r>
              <a:rPr lang="en-GB" sz="2200" dirty="0"/>
              <a:t> </a:t>
            </a:r>
            <a:r>
              <a:rPr lang="en-GB" sz="2200" dirty="0" err="1"/>
              <a:t>leveren</a:t>
            </a:r>
            <a:r>
              <a:rPr lang="en-GB" sz="2200" dirty="0"/>
              <a:t> </a:t>
            </a:r>
            <a:r>
              <a:rPr lang="en-GB" sz="2200" dirty="0" err="1"/>
              <a:t>verschillende</a:t>
            </a:r>
            <a:r>
              <a:rPr lang="en-GB" sz="2200" dirty="0"/>
              <a:t> </a:t>
            </a:r>
            <a:r>
              <a:rPr lang="en-GB" sz="2200" dirty="0" err="1"/>
              <a:t>selectieratio’s</a:t>
            </a:r>
            <a:r>
              <a:rPr lang="en-GB" sz="2200" dirty="0"/>
              <a:t>, wat </a:t>
            </a:r>
            <a:r>
              <a:rPr lang="en-GB" sz="2200" dirty="0" err="1"/>
              <a:t>leidt</a:t>
            </a:r>
            <a:r>
              <a:rPr lang="en-GB" sz="2200" dirty="0"/>
              <a:t> tot </a:t>
            </a:r>
            <a:r>
              <a:rPr lang="en-GB" sz="2200" dirty="0" err="1"/>
              <a:t>verschillende</a:t>
            </a:r>
            <a:r>
              <a:rPr lang="en-GB" sz="2200" dirty="0"/>
              <a:t> percentages ‘</a:t>
            </a:r>
            <a:r>
              <a:rPr lang="en-GB" sz="2200" dirty="0" err="1"/>
              <a:t>successen</a:t>
            </a:r>
            <a:r>
              <a:rPr lang="en-GB" sz="2200" dirty="0"/>
              <a:t>’ </a:t>
            </a:r>
            <a:r>
              <a:rPr lang="en-GB" sz="1200" dirty="0">
                <a:sym typeface="Wingdings" pitchFamily="2" charset="2"/>
              </a:rPr>
              <a:t></a:t>
            </a:r>
            <a:r>
              <a:rPr lang="en-GB" sz="2200" dirty="0">
                <a:sym typeface="Wingdings" pitchFamily="2" charset="2"/>
              </a:rPr>
              <a:t> </a:t>
            </a:r>
            <a:r>
              <a:rPr lang="en-GB" sz="2200" i="1" dirty="0"/>
              <a:t>Taylor-Russell </a:t>
            </a:r>
            <a:r>
              <a:rPr lang="en-GB" sz="2200" i="1" dirty="0" err="1"/>
              <a:t>tabel</a:t>
            </a:r>
            <a:endParaRPr lang="en-GB" sz="2200" i="1" dirty="0">
              <a:cs typeface="Times New Roman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0DE0363-DF5B-4E4D-B032-D6427D2C6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4" b="12436"/>
          <a:stretch/>
        </p:blipFill>
        <p:spPr>
          <a:xfrm>
            <a:off x="352291" y="5224114"/>
            <a:ext cx="8439418" cy="365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22836D-1AC0-4B3A-A0CB-58154EC0304E}"/>
              </a:ext>
            </a:extLst>
          </p:cNvPr>
          <p:cNvSpPr/>
          <p:nvPr/>
        </p:nvSpPr>
        <p:spPr>
          <a:xfrm>
            <a:off x="388530" y="4077072"/>
            <a:ext cx="3679414" cy="165618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Afwijzen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onjuiste</a:t>
            </a:r>
            <a:r>
              <a:rPr lang="en-US" dirty="0"/>
              <a:t> </a:t>
            </a:r>
            <a:r>
              <a:rPr lang="en-US" dirty="0" err="1"/>
              <a:t>beslissingen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587B2-BEE1-4F31-BC2E-3E3563D18655}"/>
              </a:ext>
            </a:extLst>
          </p:cNvPr>
          <p:cNvSpPr/>
          <p:nvPr/>
        </p:nvSpPr>
        <p:spPr>
          <a:xfrm>
            <a:off x="4139952" y="4077072"/>
            <a:ext cx="4478178" cy="1656184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Aannemen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onjuiste</a:t>
            </a:r>
            <a:r>
              <a:rPr lang="en-US" dirty="0"/>
              <a:t> </a:t>
            </a:r>
            <a:r>
              <a:rPr lang="en-US" dirty="0" err="1"/>
              <a:t>beslissingen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C8A4C-071B-4D66-8016-B58174A7ADCD}"/>
              </a:ext>
            </a:extLst>
          </p:cNvPr>
          <p:cNvSpPr/>
          <p:nvPr/>
        </p:nvSpPr>
        <p:spPr>
          <a:xfrm>
            <a:off x="5754960" y="6168839"/>
            <a:ext cx="1224136" cy="54006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</a:rPr>
              <a:t>Succes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  <a:endParaRPr lang="nl-NL" sz="2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C736ED-D116-4640-9009-28D1B6B7CB71}"/>
              </a:ext>
            </a:extLst>
          </p:cNvPr>
          <p:cNvCxnSpPr/>
          <p:nvPr/>
        </p:nvCxnSpPr>
        <p:spPr>
          <a:xfrm flipH="1" flipV="1">
            <a:off x="5292080" y="5230968"/>
            <a:ext cx="750912" cy="9343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2C4B5B-6FB6-413D-AD85-7662745741C3}"/>
              </a:ext>
            </a:extLst>
          </p:cNvPr>
          <p:cNvCxnSpPr/>
          <p:nvPr/>
        </p:nvCxnSpPr>
        <p:spPr>
          <a:xfrm>
            <a:off x="4962872" y="5229200"/>
            <a:ext cx="61724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nl-NL" sz="3600" b="1" i="1" dirty="0">
                <a:solidFill>
                  <a:schemeClr val="accent1">
                    <a:lumMod val="75000"/>
                  </a:schemeClr>
                </a:solidFill>
              </a:rPr>
              <a:t>Praktijkvoorbeeld: toelating geneeskunde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064896" cy="5105400"/>
          </a:xfrm>
        </p:spPr>
        <p:txBody>
          <a:bodyPr>
            <a:noAutofit/>
          </a:bodyPr>
          <a:lstStyle/>
          <a:p>
            <a:pPr marL="268288" indent="-268288">
              <a:spcBef>
                <a:spcPct val="0"/>
              </a:spcBef>
              <a:buNone/>
            </a:pPr>
            <a:r>
              <a:rPr lang="en-GB" sz="2800" dirty="0">
                <a:cs typeface="Times New Roman" pitchFamily="18" charset="0"/>
              </a:rPr>
              <a:t>Context: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sz="2400" dirty="0"/>
              <a:t>6500 </a:t>
            </a:r>
            <a:r>
              <a:rPr lang="en-GB" sz="2400" dirty="0" err="1"/>
              <a:t>gegadigden</a:t>
            </a:r>
            <a:r>
              <a:rPr lang="en-GB" sz="2400" dirty="0"/>
              <a:t>, 2850 </a:t>
            </a:r>
            <a:r>
              <a:rPr lang="en-GB" sz="2400" dirty="0" err="1"/>
              <a:t>plaatsen</a:t>
            </a:r>
            <a:r>
              <a:rPr lang="en-GB" sz="2400" dirty="0"/>
              <a:t> </a:t>
            </a:r>
            <a:r>
              <a:rPr lang="en-GB" sz="2400" dirty="0" err="1"/>
              <a:t>beschikbaar</a:t>
            </a:r>
            <a:r>
              <a:rPr lang="en-GB" sz="2400" dirty="0"/>
              <a:t>. </a:t>
            </a:r>
            <a:r>
              <a:rPr lang="en-GB" sz="2400" dirty="0" err="1"/>
              <a:t>Dus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2400" i="1" u="sng" dirty="0" err="1"/>
              <a:t>selectie</a:t>
            </a:r>
            <a:r>
              <a:rPr lang="en-GB" sz="2400" i="1" u="sng" dirty="0"/>
              <a:t> ratio</a:t>
            </a:r>
            <a:r>
              <a:rPr lang="en-GB" sz="2400" dirty="0"/>
              <a:t> is </a:t>
            </a:r>
            <a:r>
              <a:rPr lang="en-GB" sz="2400" dirty="0" err="1"/>
              <a:t>gegeven</a:t>
            </a:r>
            <a:r>
              <a:rPr lang="en-GB" sz="2400" dirty="0"/>
              <a:t>: 2850/6500 = .44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sz="2400" dirty="0" err="1"/>
              <a:t>Gegeven</a:t>
            </a:r>
            <a:r>
              <a:rPr lang="en-GB" sz="2400" dirty="0"/>
              <a:t>: </a:t>
            </a:r>
            <a:r>
              <a:rPr lang="en-GB" sz="2400" dirty="0" err="1"/>
              <a:t>Kans</a:t>
            </a:r>
            <a:r>
              <a:rPr lang="en-GB" sz="2400" dirty="0"/>
              <a:t> op </a:t>
            </a:r>
            <a:r>
              <a:rPr lang="en-GB" sz="2400" dirty="0" err="1"/>
              <a:t>succes</a:t>
            </a:r>
            <a:r>
              <a:rPr lang="en-GB" sz="2400" dirty="0"/>
              <a:t> met </a:t>
            </a:r>
            <a:r>
              <a:rPr lang="en-GB" sz="2400" dirty="0" err="1"/>
              <a:t>huidig</a:t>
            </a:r>
            <a:r>
              <a:rPr lang="en-GB" sz="2400" dirty="0"/>
              <a:t> </a:t>
            </a:r>
            <a:r>
              <a:rPr lang="en-GB" sz="2400" dirty="0" err="1"/>
              <a:t>toelatingsbeleid</a:t>
            </a:r>
            <a:r>
              <a:rPr lang="en-GB" sz="2400" dirty="0"/>
              <a:t> (</a:t>
            </a:r>
            <a:r>
              <a:rPr lang="en-GB" sz="2400" dirty="0" err="1"/>
              <a:t>loterij</a:t>
            </a:r>
            <a:r>
              <a:rPr lang="en-GB" sz="2400" dirty="0"/>
              <a:t>) is .50 (</a:t>
            </a:r>
            <a:r>
              <a:rPr lang="en-GB" sz="2400" i="1" u="sng" dirty="0"/>
              <a:t>base rate</a:t>
            </a:r>
            <a:r>
              <a:rPr lang="en-GB" sz="2400" dirty="0"/>
              <a:t>)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sz="2400" dirty="0" err="1"/>
              <a:t>Nieuwe</a:t>
            </a:r>
            <a:r>
              <a:rPr lang="en-GB" sz="2400" dirty="0"/>
              <a:t> test met </a:t>
            </a:r>
            <a:r>
              <a:rPr lang="en-GB" sz="2400" i="1" u="sng" dirty="0" err="1"/>
              <a:t>predictieve</a:t>
            </a:r>
            <a:r>
              <a:rPr lang="en-GB" sz="2400" i="1" u="sng" dirty="0"/>
              <a:t> </a:t>
            </a:r>
            <a:r>
              <a:rPr lang="en-GB" sz="2400" i="1" u="sng" dirty="0" err="1"/>
              <a:t>validiteit</a:t>
            </a:r>
            <a:r>
              <a:rPr lang="en-GB" sz="2400" dirty="0"/>
              <a:t> van .20. </a:t>
            </a:r>
          </a:p>
          <a:p>
            <a:pPr marL="0" indent="0">
              <a:spcBef>
                <a:spcPct val="0"/>
              </a:spcBef>
              <a:buNone/>
            </a:pPr>
            <a:endParaRPr lang="en-GB" sz="2400" dirty="0"/>
          </a:p>
          <a:p>
            <a:pPr marL="268288" indent="-268288">
              <a:spcBef>
                <a:spcPct val="0"/>
              </a:spcBef>
              <a:buNone/>
            </a:pPr>
            <a:r>
              <a:rPr lang="en-GB" sz="2400" i="1" dirty="0" err="1"/>
              <a:t>Selectie</a:t>
            </a:r>
            <a:r>
              <a:rPr lang="en-GB" sz="2400" i="1" dirty="0"/>
              <a:t> </a:t>
            </a:r>
            <a:r>
              <a:rPr lang="en-GB" sz="2400" i="1" dirty="0" err="1"/>
              <a:t>vraag</a:t>
            </a:r>
            <a:r>
              <a:rPr lang="en-GB" sz="2400" i="1" dirty="0"/>
              <a:t>: </a:t>
            </a:r>
            <a:r>
              <a:rPr lang="en-GB" sz="2400" dirty="0"/>
              <a:t>Wat </a:t>
            </a:r>
            <a:r>
              <a:rPr lang="en-GB" sz="2400" dirty="0" err="1"/>
              <a:t>wordt</a:t>
            </a:r>
            <a:r>
              <a:rPr lang="en-GB" sz="2400" dirty="0"/>
              <a:t> de </a:t>
            </a:r>
            <a:r>
              <a:rPr lang="en-GB" sz="2400" dirty="0" err="1"/>
              <a:t>kans</a:t>
            </a:r>
            <a:r>
              <a:rPr lang="en-GB" sz="2400" dirty="0"/>
              <a:t> op </a:t>
            </a:r>
            <a:r>
              <a:rPr lang="en-GB" sz="2400" dirty="0" err="1"/>
              <a:t>succes</a:t>
            </a:r>
            <a:r>
              <a:rPr lang="en-GB" sz="2400" dirty="0"/>
              <a:t> </a:t>
            </a:r>
            <a:r>
              <a:rPr lang="en-GB" sz="2400" dirty="0" err="1"/>
              <a:t>voor</a:t>
            </a:r>
            <a:r>
              <a:rPr lang="en-GB" sz="2400" dirty="0"/>
              <a:t> </a:t>
            </a:r>
            <a:r>
              <a:rPr lang="en-GB" sz="2400" dirty="0" err="1"/>
              <a:t>iedere</a:t>
            </a:r>
            <a:r>
              <a:rPr lang="en-GB" sz="2400" dirty="0"/>
              <a:t> </a:t>
            </a:r>
            <a:r>
              <a:rPr lang="en-GB" sz="2400" dirty="0" err="1"/>
              <a:t>aangenomen</a:t>
            </a:r>
            <a:r>
              <a:rPr lang="en-GB" sz="2400" dirty="0"/>
              <a:t> </a:t>
            </a:r>
            <a:r>
              <a:rPr lang="en-GB" sz="2400" dirty="0" err="1"/>
              <a:t>kandidaat</a:t>
            </a:r>
            <a:r>
              <a:rPr lang="en-GB" sz="2400" dirty="0"/>
              <a:t>, </a:t>
            </a:r>
            <a:r>
              <a:rPr lang="en-GB" sz="2400" dirty="0" err="1"/>
              <a:t>wanneer</a:t>
            </a:r>
            <a:r>
              <a:rPr lang="en-GB" sz="2400" dirty="0"/>
              <a:t> we </a:t>
            </a:r>
            <a:r>
              <a:rPr lang="en-GB" sz="2400" dirty="0" err="1"/>
              <a:t>deze</a:t>
            </a:r>
            <a:r>
              <a:rPr lang="en-GB" sz="2400" dirty="0"/>
              <a:t> test </a:t>
            </a:r>
            <a:r>
              <a:rPr lang="en-GB" sz="2400" dirty="0" err="1"/>
              <a:t>gaan</a:t>
            </a:r>
            <a:r>
              <a:rPr lang="en-GB" sz="2400" dirty="0"/>
              <a:t> </a:t>
            </a:r>
            <a:r>
              <a:rPr lang="en-GB" sz="2400" dirty="0" err="1"/>
              <a:t>gebruiken</a:t>
            </a:r>
            <a:r>
              <a:rPr lang="en-GB" sz="2400" dirty="0"/>
              <a:t> om </a:t>
            </a:r>
            <a:r>
              <a:rPr lang="en-GB" sz="2400" dirty="0" err="1"/>
              <a:t>kandidaten</a:t>
            </a:r>
            <a:r>
              <a:rPr lang="en-GB" sz="2400" dirty="0"/>
              <a:t> te </a:t>
            </a:r>
            <a:r>
              <a:rPr lang="en-GB" sz="2400" dirty="0" err="1"/>
              <a:t>selecteren</a:t>
            </a:r>
            <a:r>
              <a:rPr lang="en-GB" sz="2400" dirty="0"/>
              <a:t>?</a:t>
            </a:r>
          </a:p>
          <a:p>
            <a:pPr marL="268288" indent="-268288" eaLnBrk="1" hangingPunct="1">
              <a:spcBef>
                <a:spcPct val="0"/>
              </a:spcBef>
              <a:buFontTx/>
              <a:buNone/>
            </a:pPr>
            <a:endParaRPr lang="en-GB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0" b="1"/>
          <a:stretch/>
        </p:blipFill>
        <p:spPr>
          <a:xfrm>
            <a:off x="55564" y="1612897"/>
            <a:ext cx="5976809" cy="47150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699792" y="1682750"/>
            <a:ext cx="891133" cy="4554562"/>
          </a:xfrm>
          <a:prstGeom prst="rect">
            <a:avLst/>
          </a:prstGeom>
          <a:solidFill>
            <a:srgbClr val="BBE0E3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401576" y="2716213"/>
            <a:ext cx="5284787" cy="280987"/>
          </a:xfrm>
          <a:prstGeom prst="rect">
            <a:avLst/>
          </a:prstGeom>
          <a:solidFill>
            <a:srgbClr val="BBE0E3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699794" y="2716213"/>
            <a:ext cx="936102" cy="280987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9512" y="2748022"/>
            <a:ext cx="317500" cy="263525"/>
          </a:xfrm>
          <a:prstGeom prst="ellipse">
            <a:avLst/>
          </a:prstGeom>
          <a:noFill/>
          <a:ln w="28575">
            <a:solidFill>
              <a:srgbClr val="9C0A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699793" y="1707852"/>
            <a:ext cx="891132" cy="280988"/>
          </a:xfrm>
          <a:prstGeom prst="ellipse">
            <a:avLst/>
          </a:prstGeom>
          <a:noFill/>
          <a:ln w="28575">
            <a:solidFill>
              <a:srgbClr val="9C0A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3" t="13298" r="10808" b="80734"/>
          <a:stretch/>
        </p:blipFill>
        <p:spPr bwMode="auto">
          <a:xfrm>
            <a:off x="55564" y="1196094"/>
            <a:ext cx="5985209" cy="48672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6" t="50000" r="12972" b="47465"/>
          <a:stretch/>
        </p:blipFill>
        <p:spPr>
          <a:xfrm>
            <a:off x="3677238" y="1412776"/>
            <a:ext cx="318698" cy="261185"/>
          </a:xfrm>
          <a:prstGeom prst="rect">
            <a:avLst/>
          </a:prstGeom>
        </p:spPr>
      </p:pic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644622" y="1409724"/>
            <a:ext cx="317500" cy="263525"/>
          </a:xfrm>
          <a:prstGeom prst="ellipse">
            <a:avLst/>
          </a:prstGeom>
          <a:noFill/>
          <a:ln w="28575">
            <a:solidFill>
              <a:srgbClr val="9C0A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087616" y="990600"/>
            <a:ext cx="30208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0500" indent="-190500"/>
            <a:r>
              <a:rPr lang="nl-NL" dirty="0">
                <a:latin typeface="+mn-lt"/>
                <a:cs typeface="Times New Roman" pitchFamily="18" charset="0"/>
              </a:rPr>
              <a:t>•</a:t>
            </a:r>
            <a:r>
              <a:rPr lang="nl-NL" dirty="0">
                <a:latin typeface="+mn-lt"/>
              </a:rPr>
              <a:t>	</a:t>
            </a:r>
            <a:r>
              <a:rPr lang="en-GB" dirty="0" err="1">
                <a:latin typeface="+mn-lt"/>
              </a:rPr>
              <a:t>Gegeven</a:t>
            </a:r>
            <a:r>
              <a:rPr lang="en-GB" dirty="0">
                <a:latin typeface="+mn-lt"/>
              </a:rPr>
              <a:t> de </a:t>
            </a:r>
            <a:r>
              <a:rPr lang="en-GB" i="1" dirty="0">
                <a:latin typeface="+mn-lt"/>
              </a:rPr>
              <a:t>base rate</a:t>
            </a:r>
            <a:r>
              <a:rPr lang="en-GB" dirty="0">
                <a:latin typeface="+mn-lt"/>
              </a:rPr>
              <a:t> (</a:t>
            </a:r>
            <a:r>
              <a:rPr lang="en-GB" dirty="0" err="1">
                <a:latin typeface="+mn-lt"/>
              </a:rPr>
              <a:t>huidige</a:t>
            </a:r>
            <a:r>
              <a:rPr lang="en-GB" dirty="0">
                <a:latin typeface="+mn-lt"/>
              </a:rPr>
              <a:t> prop. </a:t>
            </a:r>
            <a:r>
              <a:rPr lang="en-GB" dirty="0" err="1">
                <a:latin typeface="+mn-lt"/>
              </a:rPr>
              <a:t>Successen</a:t>
            </a:r>
            <a:r>
              <a:rPr lang="en-GB" dirty="0">
                <a:latin typeface="+mn-lt"/>
              </a:rPr>
              <a:t> = </a:t>
            </a:r>
            <a:r>
              <a:rPr lang="en-GB" b="1" dirty="0">
                <a:latin typeface="+mn-lt"/>
              </a:rPr>
              <a:t>.50</a:t>
            </a:r>
            <a:r>
              <a:rPr lang="en-GB" dirty="0">
                <a:latin typeface="+mn-lt"/>
              </a:rPr>
              <a:t>), en</a:t>
            </a:r>
          </a:p>
          <a:p>
            <a:pPr marL="190500" indent="-190500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de </a:t>
            </a:r>
            <a:r>
              <a:rPr lang="en-GB" i="1" dirty="0" err="1">
                <a:latin typeface="+mn-lt"/>
              </a:rPr>
              <a:t>selectie</a:t>
            </a:r>
            <a:r>
              <a:rPr lang="en-GB" i="1" dirty="0">
                <a:latin typeface="+mn-lt"/>
              </a:rPr>
              <a:t> ratio</a:t>
            </a:r>
            <a:r>
              <a:rPr lang="en-GB" dirty="0">
                <a:latin typeface="+mn-lt"/>
              </a:rPr>
              <a:t> (</a:t>
            </a:r>
            <a:r>
              <a:rPr lang="en-GB" dirty="0" err="1">
                <a:latin typeface="+mn-lt"/>
              </a:rPr>
              <a:t>huidige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proportie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geselecteerde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individuen</a:t>
            </a:r>
            <a:r>
              <a:rPr lang="en-GB" dirty="0">
                <a:latin typeface="+mn-lt"/>
              </a:rPr>
              <a:t> = </a:t>
            </a:r>
            <a:r>
              <a:rPr lang="en-GB" b="1" dirty="0">
                <a:latin typeface="+mn-lt"/>
              </a:rPr>
              <a:t>.44</a:t>
            </a:r>
            <a:r>
              <a:rPr lang="en-GB" dirty="0">
                <a:latin typeface="+mn-lt"/>
              </a:rPr>
              <a:t>), en</a:t>
            </a:r>
          </a:p>
          <a:p>
            <a:pPr marL="190500" indent="-190500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de </a:t>
            </a:r>
            <a:r>
              <a:rPr lang="en-GB" i="1" dirty="0" err="1">
                <a:latin typeface="+mn-lt"/>
              </a:rPr>
              <a:t>predictieve</a:t>
            </a:r>
            <a:r>
              <a:rPr lang="en-GB" i="1" dirty="0">
                <a:latin typeface="+mn-lt"/>
              </a:rPr>
              <a:t> </a:t>
            </a:r>
            <a:r>
              <a:rPr lang="en-GB" i="1" dirty="0" err="1">
                <a:latin typeface="+mn-lt"/>
              </a:rPr>
              <a:t>validiteit</a:t>
            </a:r>
            <a:r>
              <a:rPr lang="en-GB" i="1" dirty="0">
                <a:latin typeface="+mn-lt"/>
              </a:rPr>
              <a:t> </a:t>
            </a:r>
            <a:r>
              <a:rPr lang="en-GB" dirty="0">
                <a:latin typeface="+mn-lt"/>
              </a:rPr>
              <a:t>van de extra procedure (= </a:t>
            </a:r>
            <a:r>
              <a:rPr lang="en-GB" dirty="0" err="1">
                <a:latin typeface="+mn-lt"/>
              </a:rPr>
              <a:t>correlatie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tussen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resultaat</a:t>
            </a:r>
            <a:r>
              <a:rPr lang="en-GB" dirty="0">
                <a:latin typeface="+mn-lt"/>
              </a:rPr>
              <a:t> procedure </a:t>
            </a:r>
            <a:r>
              <a:rPr lang="en-GB" dirty="0" err="1">
                <a:latin typeface="+mn-lt"/>
              </a:rPr>
              <a:t>en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criterium</a:t>
            </a:r>
            <a:r>
              <a:rPr lang="en-GB" dirty="0">
                <a:latin typeface="+mn-lt"/>
              </a:rPr>
              <a:t> = </a:t>
            </a:r>
            <a:r>
              <a:rPr lang="en-GB" b="1" dirty="0">
                <a:latin typeface="+mn-lt"/>
              </a:rPr>
              <a:t>.20</a:t>
            </a:r>
            <a:r>
              <a:rPr lang="en-GB" dirty="0">
                <a:latin typeface="+mn-lt"/>
              </a:rPr>
              <a:t>),</a:t>
            </a:r>
          </a:p>
          <a:p>
            <a:pPr marL="190500" indent="-190500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Wat </a:t>
            </a:r>
            <a:r>
              <a:rPr lang="en-GB" dirty="0" err="1">
                <a:latin typeface="+mn-lt"/>
              </a:rPr>
              <a:t>zal</a:t>
            </a:r>
            <a:r>
              <a:rPr lang="en-GB" dirty="0">
                <a:latin typeface="+mn-lt"/>
              </a:rPr>
              <a:t> de </a:t>
            </a:r>
            <a:r>
              <a:rPr lang="en-GB" i="1" dirty="0" err="1">
                <a:latin typeface="+mn-lt"/>
              </a:rPr>
              <a:t>proportie</a:t>
            </a:r>
            <a:r>
              <a:rPr lang="en-GB" i="1" dirty="0">
                <a:latin typeface="+mn-lt"/>
              </a:rPr>
              <a:t> </a:t>
            </a:r>
            <a:r>
              <a:rPr lang="en-GB" i="1" dirty="0" err="1">
                <a:latin typeface="+mn-lt"/>
              </a:rPr>
              <a:t>succes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zijn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als</a:t>
            </a:r>
            <a:r>
              <a:rPr lang="en-GB" dirty="0">
                <a:latin typeface="+mn-lt"/>
              </a:rPr>
              <a:t> extra procedure </a:t>
            </a:r>
            <a:r>
              <a:rPr lang="en-GB" dirty="0" err="1">
                <a:latin typeface="+mn-lt"/>
              </a:rPr>
              <a:t>wordt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toegevoegd</a:t>
            </a:r>
            <a:r>
              <a:rPr lang="en-GB" dirty="0">
                <a:latin typeface="+mn-lt"/>
              </a:rPr>
              <a:t>?</a:t>
            </a:r>
          </a:p>
          <a:p>
            <a:pPr marL="190500" indent="-190500">
              <a:buFont typeface="Arial" pitchFamily="34" charset="0"/>
              <a:buChar char="•"/>
            </a:pPr>
            <a:endParaRPr lang="en-GB" dirty="0">
              <a:latin typeface="+mn-lt"/>
            </a:endParaRPr>
          </a:p>
          <a:p>
            <a:pPr marL="190500" indent="-190500"/>
            <a:r>
              <a:rPr lang="en-GB" dirty="0">
                <a:latin typeface="+mn-lt"/>
                <a:cs typeface="Times New Roman" pitchFamily="18" charset="0"/>
              </a:rPr>
              <a:t>•</a:t>
            </a:r>
            <a:r>
              <a:rPr lang="en-GB" dirty="0">
                <a:latin typeface="+mn-lt"/>
              </a:rPr>
              <a:t>	</a:t>
            </a:r>
            <a:r>
              <a:rPr lang="en-GB" dirty="0" err="1">
                <a:latin typeface="+mn-lt"/>
              </a:rPr>
              <a:t>Nieuwe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proportie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succes</a:t>
            </a:r>
            <a:r>
              <a:rPr lang="en-GB" dirty="0">
                <a:latin typeface="+mn-lt"/>
              </a:rPr>
              <a:t> is </a:t>
            </a:r>
            <a:r>
              <a:rPr lang="en-GB" dirty="0" err="1">
                <a:latin typeface="+mn-lt"/>
              </a:rPr>
              <a:t>tussen</a:t>
            </a:r>
            <a:r>
              <a:rPr lang="en-GB" dirty="0">
                <a:latin typeface="+mn-lt"/>
              </a:rPr>
              <a:t> .56 </a:t>
            </a:r>
            <a:r>
              <a:rPr lang="en-GB" dirty="0" err="1">
                <a:latin typeface="+mn-lt"/>
              </a:rPr>
              <a:t>en</a:t>
            </a:r>
            <a:r>
              <a:rPr lang="en-GB" dirty="0">
                <a:latin typeface="+mn-lt"/>
              </a:rPr>
              <a:t> .58 </a:t>
            </a:r>
            <a:r>
              <a:rPr lang="en-GB" dirty="0">
                <a:latin typeface="+mn-lt"/>
                <a:sym typeface="Symbol" pitchFamily="18" charset="2"/>
              </a:rPr>
              <a:t> </a:t>
            </a:r>
            <a:r>
              <a:rPr lang="en-GB" dirty="0" err="1">
                <a:latin typeface="+mn-lt"/>
                <a:sym typeface="Symbol" pitchFamily="18" charset="2"/>
              </a:rPr>
              <a:t>toename</a:t>
            </a:r>
            <a:r>
              <a:rPr lang="en-GB" dirty="0">
                <a:latin typeface="+mn-lt"/>
                <a:sym typeface="Symbol" pitchFamily="18" charset="2"/>
              </a:rPr>
              <a:t> </a:t>
            </a:r>
            <a:r>
              <a:rPr lang="en-GB" dirty="0" err="1">
                <a:latin typeface="+mn-lt"/>
                <a:sym typeface="Symbol" pitchFamily="18" charset="2"/>
              </a:rPr>
              <a:t>vanaf</a:t>
            </a:r>
            <a:r>
              <a:rPr lang="en-GB" dirty="0">
                <a:latin typeface="+mn-lt"/>
                <a:sym typeface="Symbol" pitchFamily="18" charset="2"/>
              </a:rPr>
              <a:t> .50 is </a:t>
            </a:r>
            <a:r>
              <a:rPr lang="en-GB" dirty="0" err="1">
                <a:latin typeface="+mn-lt"/>
                <a:sym typeface="Symbol" pitchFamily="18" charset="2"/>
              </a:rPr>
              <a:t>minstens</a:t>
            </a:r>
            <a:r>
              <a:rPr lang="en-GB" dirty="0">
                <a:latin typeface="+mn-lt"/>
                <a:sym typeface="Symbol" pitchFamily="18" charset="2"/>
              </a:rPr>
              <a:t> 6 </a:t>
            </a:r>
            <a:r>
              <a:rPr lang="en-GB" dirty="0" err="1">
                <a:latin typeface="+mn-lt"/>
                <a:sym typeface="Symbol" pitchFamily="18" charset="2"/>
              </a:rPr>
              <a:t>procentpunten</a:t>
            </a:r>
            <a:r>
              <a:rPr lang="en-GB" dirty="0">
                <a:latin typeface="+mn-lt"/>
                <a:sym typeface="Symbol" pitchFamily="18" charset="2"/>
              </a:rPr>
              <a:t>, (of 12%).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Taylor-Russell </a:t>
            </a:r>
            <a:r>
              <a:rPr lang="en-US" sz="3600" b="1" i="1" dirty="0" err="1">
                <a:solidFill>
                  <a:schemeClr val="accent1">
                    <a:lumMod val="75000"/>
                  </a:schemeClr>
                </a:solidFill>
              </a:rPr>
              <a:t>tabel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850900"/>
          </a:xfrm>
        </p:spPr>
        <p:txBody>
          <a:bodyPr>
            <a:normAutofit/>
          </a:bodyPr>
          <a:lstStyle/>
          <a:p>
            <a:pPr eaLnBrk="1" hangingPunct="1"/>
            <a:r>
              <a:rPr lang="nl-NL" sz="3600" b="1" i="1" dirty="0">
                <a:solidFill>
                  <a:schemeClr val="accent1">
                    <a:lumMod val="75000"/>
                  </a:schemeClr>
                </a:solidFill>
              </a:rPr>
              <a:t>Taylor-Russell tabel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7921625" cy="5113338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GB" sz="2800" dirty="0" err="1">
                <a:cs typeface="Times New Roman" pitchFamily="18" charset="0"/>
              </a:rPr>
              <a:t>Merk</a:t>
            </a:r>
            <a:r>
              <a:rPr lang="en-GB" sz="2800" dirty="0">
                <a:cs typeface="Times New Roman" pitchFamily="18" charset="0"/>
              </a:rPr>
              <a:t> op: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GB" sz="2800" dirty="0">
                <a:cs typeface="Times New Roman" pitchFamily="18" charset="0"/>
              </a:rPr>
              <a:t>•	</a:t>
            </a:r>
            <a:r>
              <a:rPr lang="en-GB" sz="2800" dirty="0" err="1">
                <a:cs typeface="Times New Roman" pitchFamily="18" charset="0"/>
              </a:rPr>
              <a:t>Zelfs</a:t>
            </a:r>
            <a:r>
              <a:rPr lang="en-GB" sz="2800" dirty="0">
                <a:cs typeface="Times New Roman" pitchFamily="18" charset="0"/>
              </a:rPr>
              <a:t> met </a:t>
            </a:r>
            <a:r>
              <a:rPr lang="en-GB" sz="2800" dirty="0" err="1">
                <a:cs typeface="Times New Roman" pitchFamily="18" charset="0"/>
              </a:rPr>
              <a:t>lage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predictieve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validiteit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kan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kans</a:t>
            </a:r>
            <a:r>
              <a:rPr lang="en-GB" sz="2800" dirty="0">
                <a:cs typeface="Times New Roman" pitchFamily="18" charset="0"/>
              </a:rPr>
              <a:t> op </a:t>
            </a:r>
            <a:r>
              <a:rPr lang="en-GB" sz="2800" dirty="0" err="1">
                <a:cs typeface="Times New Roman" pitchFamily="18" charset="0"/>
              </a:rPr>
              <a:t>succes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vergroot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worden</a:t>
            </a:r>
            <a:r>
              <a:rPr lang="en-GB" sz="2800" dirty="0">
                <a:cs typeface="Times New Roman" pitchFamily="18" charset="0"/>
              </a:rPr>
              <a:t>.</a:t>
            </a:r>
            <a:endParaRPr lang="en-GB" sz="2800" dirty="0"/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GB" sz="2800" dirty="0">
                <a:cs typeface="Times New Roman" pitchFamily="18" charset="0"/>
              </a:rPr>
              <a:t>•	</a:t>
            </a:r>
            <a:r>
              <a:rPr lang="en-GB" sz="2800" dirty="0" err="1">
                <a:cs typeface="Times New Roman" pitchFamily="18" charset="0"/>
              </a:rPr>
              <a:t>Beslissing</a:t>
            </a:r>
            <a:r>
              <a:rPr lang="en-GB" sz="2800" dirty="0">
                <a:cs typeface="Times New Roman" pitchFamily="18" charset="0"/>
              </a:rPr>
              <a:t> of extra test </a:t>
            </a:r>
            <a:r>
              <a:rPr lang="en-GB" sz="2800" dirty="0" err="1">
                <a:cs typeface="Times New Roman" pitchFamily="18" charset="0"/>
              </a:rPr>
              <a:t>wordt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toegepast</a:t>
            </a:r>
            <a:r>
              <a:rPr lang="en-GB" sz="2800" dirty="0">
                <a:cs typeface="Times New Roman" pitchFamily="18" charset="0"/>
              </a:rPr>
              <a:t> is </a:t>
            </a:r>
            <a:r>
              <a:rPr lang="en-GB" sz="2800" dirty="0" err="1">
                <a:cs typeface="Times New Roman" pitchFamily="18" charset="0"/>
              </a:rPr>
              <a:t>natuurlijk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niet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alleen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afhankelijk</a:t>
            </a:r>
            <a:r>
              <a:rPr lang="en-GB" sz="2800" dirty="0">
                <a:cs typeface="Times New Roman" pitchFamily="18" charset="0"/>
              </a:rPr>
              <a:t> van </a:t>
            </a:r>
            <a:r>
              <a:rPr lang="en-GB" sz="2800" dirty="0" err="1">
                <a:cs typeface="Times New Roman" pitchFamily="18" charset="0"/>
              </a:rPr>
              <a:t>predictieve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validiteit</a:t>
            </a:r>
            <a:r>
              <a:rPr lang="en-GB" sz="2800" dirty="0">
                <a:cs typeface="Times New Roman" pitchFamily="18" charset="0"/>
              </a:rPr>
              <a:t>, maar </a:t>
            </a:r>
            <a:r>
              <a:rPr lang="en-GB" sz="2800" dirty="0" err="1">
                <a:cs typeface="Times New Roman" pitchFamily="18" charset="0"/>
              </a:rPr>
              <a:t>ook</a:t>
            </a:r>
            <a:r>
              <a:rPr lang="en-GB" sz="2800" dirty="0">
                <a:cs typeface="Times New Roman" pitchFamily="18" charset="0"/>
              </a:rPr>
              <a:t>: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GB" sz="2800" dirty="0">
                <a:cs typeface="Times New Roman" pitchFamily="18" charset="0"/>
              </a:rPr>
              <a:t>	- </a:t>
            </a:r>
            <a:r>
              <a:rPr lang="en-GB" sz="2800" dirty="0" err="1">
                <a:cs typeface="Times New Roman" pitchFamily="18" charset="0"/>
              </a:rPr>
              <a:t>Kosten</a:t>
            </a:r>
            <a:r>
              <a:rPr lang="en-GB" sz="2800" dirty="0">
                <a:cs typeface="Times New Roman" pitchFamily="18" charset="0"/>
              </a:rPr>
              <a:t> van de test procedure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GB" sz="2800" dirty="0">
                <a:cs typeface="Times New Roman" pitchFamily="18" charset="0"/>
              </a:rPr>
              <a:t>	- </a:t>
            </a:r>
            <a:r>
              <a:rPr lang="en-GB" sz="2800" dirty="0" err="1">
                <a:cs typeface="Times New Roman" pitchFamily="18" charset="0"/>
              </a:rPr>
              <a:t>Kosten</a:t>
            </a:r>
            <a:r>
              <a:rPr lang="en-GB" sz="2800" dirty="0">
                <a:cs typeface="Times New Roman" pitchFamily="18" charset="0"/>
              </a:rPr>
              <a:t>/</a:t>
            </a:r>
            <a:r>
              <a:rPr lang="en-GB" sz="2800" dirty="0" err="1">
                <a:cs typeface="Times New Roman" pitchFamily="18" charset="0"/>
              </a:rPr>
              <a:t>baten</a:t>
            </a:r>
            <a:r>
              <a:rPr lang="en-GB" sz="2800" dirty="0">
                <a:cs typeface="Times New Roman" pitchFamily="18" charset="0"/>
              </a:rPr>
              <a:t> van (on)</a:t>
            </a:r>
            <a:r>
              <a:rPr lang="en-GB" sz="2800" dirty="0" err="1">
                <a:cs typeface="Times New Roman" pitchFamily="18" charset="0"/>
              </a:rPr>
              <a:t>succesvolle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 err="1">
                <a:cs typeface="Times New Roman" pitchFamily="18" charset="0"/>
              </a:rPr>
              <a:t>toelatingen</a:t>
            </a:r>
            <a:endParaRPr lang="en-GB" sz="2800" dirty="0">
              <a:cs typeface="Times New Roman" pitchFamily="18" charset="0"/>
            </a:endParaRPr>
          </a:p>
          <a:p>
            <a:pPr>
              <a:spcBef>
                <a:spcPct val="25000"/>
              </a:spcBef>
              <a:buSzPct val="120000"/>
            </a:pPr>
            <a:r>
              <a:rPr lang="en-US" sz="2800" dirty="0"/>
              <a:t>Is de </a:t>
            </a:r>
            <a:r>
              <a:rPr lang="en-US" sz="2800" dirty="0" err="1"/>
              <a:t>validiteitscoefficient</a:t>
            </a:r>
            <a:r>
              <a:rPr lang="en-US" sz="2800" dirty="0"/>
              <a:t> </a:t>
            </a:r>
            <a:r>
              <a:rPr lang="en-US" sz="2800" dirty="0" err="1"/>
              <a:t>uit</a:t>
            </a:r>
            <a:r>
              <a:rPr lang="en-US" sz="2800" dirty="0"/>
              <a:t> </a:t>
            </a:r>
            <a:r>
              <a:rPr lang="en-US" sz="2800" dirty="0" err="1"/>
              <a:t>onderzoek</a:t>
            </a:r>
            <a:r>
              <a:rPr lang="en-US" sz="2800" dirty="0"/>
              <a:t> </a:t>
            </a:r>
            <a:r>
              <a:rPr lang="en-US" sz="2800" dirty="0" err="1"/>
              <a:t>representatief</a:t>
            </a:r>
            <a:r>
              <a:rPr lang="en-US" sz="2800" dirty="0"/>
              <a:t>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huidige</a:t>
            </a:r>
            <a:r>
              <a:rPr lang="en-US" sz="2800" dirty="0"/>
              <a:t> </a:t>
            </a:r>
            <a:r>
              <a:rPr lang="en-US" sz="2800" dirty="0" err="1"/>
              <a:t>situatie</a:t>
            </a:r>
            <a:r>
              <a:rPr lang="en-US" sz="2800" dirty="0"/>
              <a:t>?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800" dirty="0"/>
          </a:p>
          <a:p>
            <a:pPr>
              <a:spcBef>
                <a:spcPct val="25000"/>
              </a:spcBef>
              <a:buNone/>
            </a:pPr>
            <a:endParaRPr lang="nl-NL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5. Consequenties van testgebruik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testgebruik</a:t>
            </a:r>
            <a:r>
              <a:rPr lang="en-US" dirty="0"/>
              <a:t> de </a:t>
            </a:r>
            <a:r>
              <a:rPr lang="en-US" dirty="0" err="1"/>
              <a:t>beoogde</a:t>
            </a:r>
            <a:r>
              <a:rPr lang="en-US" dirty="0"/>
              <a:t> </a:t>
            </a:r>
            <a:r>
              <a:rPr lang="en-US" dirty="0" err="1"/>
              <a:t>consequenties</a:t>
            </a:r>
            <a:r>
              <a:rPr lang="en-US" dirty="0"/>
              <a:t>? Of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onbedoelde</a:t>
            </a:r>
            <a:r>
              <a:rPr lang="en-US" dirty="0"/>
              <a:t> of </a:t>
            </a:r>
            <a:r>
              <a:rPr lang="en-US" dirty="0" err="1"/>
              <a:t>ethische</a:t>
            </a:r>
            <a:r>
              <a:rPr lang="en-US" dirty="0"/>
              <a:t> </a:t>
            </a:r>
            <a:r>
              <a:rPr lang="en-US" dirty="0" err="1"/>
              <a:t>negatieve</a:t>
            </a:r>
            <a:r>
              <a:rPr lang="en-US" dirty="0"/>
              <a:t> </a:t>
            </a:r>
            <a:r>
              <a:rPr lang="en-US" dirty="0" err="1"/>
              <a:t>consequenties</a:t>
            </a:r>
            <a:r>
              <a:rPr lang="en-US" dirty="0"/>
              <a:t>? 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Consequenties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testgebruik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eindtoets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 err="1"/>
              <a:t>Meetpretentie</a:t>
            </a:r>
            <a:r>
              <a:rPr lang="en-US" dirty="0"/>
              <a:t>: </a:t>
            </a:r>
            <a:r>
              <a:rPr lang="en-US" dirty="0" err="1"/>
              <a:t>Schoolse</a:t>
            </a:r>
            <a:r>
              <a:rPr lang="en-US" dirty="0"/>
              <a:t> </a:t>
            </a:r>
            <a:r>
              <a:rPr lang="en-US" dirty="0" err="1"/>
              <a:t>vaardigheden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kinderen</a:t>
            </a:r>
            <a:r>
              <a:rPr lang="en-US" dirty="0"/>
              <a:t> in </a:t>
            </a:r>
            <a:r>
              <a:rPr lang="en-US" dirty="0" err="1"/>
              <a:t>groep</a:t>
            </a:r>
            <a:r>
              <a:rPr lang="en-US" dirty="0"/>
              <a:t> 8</a:t>
            </a:r>
          </a:p>
          <a:p>
            <a:pPr>
              <a:buFontTx/>
              <a:buChar char="-"/>
            </a:pPr>
            <a:r>
              <a:rPr lang="en-US" dirty="0"/>
              <a:t>Doel: </a:t>
            </a:r>
            <a:r>
              <a:rPr lang="nl-NL" b="1" dirty="0"/>
              <a:t>onafhankelijk</a:t>
            </a:r>
            <a:r>
              <a:rPr lang="nl-NL" dirty="0"/>
              <a:t> advies over het best passende brugklastype voortgezet onderwijs</a:t>
            </a:r>
          </a:p>
          <a:p>
            <a:pPr>
              <a:buFontTx/>
              <a:buChar char="-"/>
            </a:pPr>
            <a:r>
              <a:rPr lang="nl-NL" dirty="0"/>
              <a:t>Scores op schaal 501-550</a:t>
            </a:r>
          </a:p>
          <a:p>
            <a:pPr marL="857250" lvl="1" indent="-457200">
              <a:buFontTx/>
              <a:buChar char="-"/>
            </a:pPr>
            <a:r>
              <a:rPr lang="nl-NL" dirty="0"/>
              <a:t>Geen associatie met rapportcijfers (1-10) of IQ-scores</a:t>
            </a:r>
          </a:p>
          <a:p>
            <a:pPr marL="857250" lvl="1" indent="-457200">
              <a:buFontTx/>
              <a:buChar char="-"/>
            </a:pPr>
            <a:r>
              <a:rPr lang="en-US" dirty="0" err="1"/>
              <a:t>Nauwkeurig</a:t>
            </a:r>
            <a:r>
              <a:rPr lang="en-US" dirty="0"/>
              <a:t> </a:t>
            </a:r>
            <a:r>
              <a:rPr lang="en-US" dirty="0" err="1"/>
              <a:t>genoeg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doel</a:t>
            </a:r>
            <a:r>
              <a:rPr lang="en-US" dirty="0"/>
              <a:t> </a:t>
            </a:r>
            <a:r>
              <a:rPr lang="en-US" dirty="0" err="1"/>
              <a:t>eindtoets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Kunnen</a:t>
            </a:r>
            <a:r>
              <a:rPr lang="en-US" dirty="0"/>
              <a:t> we CITO </a:t>
            </a:r>
            <a:r>
              <a:rPr lang="en-US" dirty="0" err="1"/>
              <a:t>toetsscores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kwaliteit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docent of </a:t>
            </a:r>
            <a:r>
              <a:rPr lang="en-US" dirty="0" err="1"/>
              <a:t>een</a:t>
            </a:r>
            <a:r>
              <a:rPr lang="en-US" dirty="0"/>
              <a:t> school te </a:t>
            </a:r>
            <a:r>
              <a:rPr lang="en-US" dirty="0" err="1"/>
              <a:t>evalueren</a:t>
            </a:r>
            <a:r>
              <a:rPr lang="en-US" dirty="0"/>
              <a:t>?</a:t>
            </a:r>
          </a:p>
          <a:p>
            <a:pPr marL="457200" indent="-457200">
              <a:buFontTx/>
              <a:buChar char="-"/>
            </a:pPr>
            <a:r>
              <a:rPr lang="en-US" dirty="0"/>
              <a:t>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gevolgen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onderwijs</a:t>
            </a:r>
            <a:r>
              <a:rPr lang="en-US" dirty="0"/>
              <a:t>?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validiteit</a:t>
            </a:r>
            <a:r>
              <a:rPr lang="en-US" dirty="0"/>
              <a:t> CITO </a:t>
            </a:r>
            <a:r>
              <a:rPr lang="en-US" dirty="0" err="1"/>
              <a:t>toetsscore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F1E626E4-417A-430E-A056-189C47B3BE9D}"/>
              </a:ext>
            </a:extLst>
          </p:cNvPr>
          <p:cNvSpPr/>
          <p:nvPr/>
        </p:nvSpPr>
        <p:spPr>
          <a:xfrm>
            <a:off x="2555776" y="2276673"/>
            <a:ext cx="3739698" cy="3096543"/>
          </a:xfrm>
          <a:custGeom>
            <a:avLst/>
            <a:gdLst>
              <a:gd name="connsiteX0" fmla="*/ 4 w 3739698"/>
              <a:gd name="connsiteY0" fmla="*/ 1182771 h 3096543"/>
              <a:gd name="connsiteX1" fmla="*/ 448767 w 3739698"/>
              <a:gd name="connsiteY1" fmla="*/ 898906 h 3096543"/>
              <a:gd name="connsiteX2" fmla="*/ 916228 w 3739698"/>
              <a:gd name="connsiteY2" fmla="*/ 603213 h 3096543"/>
              <a:gd name="connsiteX3" fmla="*/ 1421086 w 3739698"/>
              <a:gd name="connsiteY3" fmla="*/ 283865 h 3096543"/>
              <a:gd name="connsiteX4" fmla="*/ 1869849 w 3739698"/>
              <a:gd name="connsiteY4" fmla="*/ 0 h 3096543"/>
              <a:gd name="connsiteX5" fmla="*/ 2299913 w 3739698"/>
              <a:gd name="connsiteY5" fmla="*/ 272037 h 3096543"/>
              <a:gd name="connsiteX6" fmla="*/ 2786073 w 3739698"/>
              <a:gd name="connsiteY6" fmla="*/ 579558 h 3096543"/>
              <a:gd name="connsiteX7" fmla="*/ 3216137 w 3739698"/>
              <a:gd name="connsiteY7" fmla="*/ 851595 h 3096543"/>
              <a:gd name="connsiteX8" fmla="*/ 3739694 w 3739698"/>
              <a:gd name="connsiteY8" fmla="*/ 1182771 h 3096543"/>
              <a:gd name="connsiteX9" fmla="*/ 3494479 w 3739698"/>
              <a:gd name="connsiteY9" fmla="*/ 1839830 h 3096543"/>
              <a:gd name="connsiteX10" fmla="*/ 3242123 w 3739698"/>
              <a:gd name="connsiteY10" fmla="*/ 2516027 h 3096543"/>
              <a:gd name="connsiteX11" fmla="*/ 3025477 w 3739698"/>
              <a:gd name="connsiteY11" fmla="*/ 3096535 h 3096543"/>
              <a:gd name="connsiteX12" fmla="*/ 2447663 w 3739698"/>
              <a:gd name="connsiteY12" fmla="*/ 3096535 h 3096543"/>
              <a:gd name="connsiteX13" fmla="*/ 1916074 w 3739698"/>
              <a:gd name="connsiteY13" fmla="*/ 3096535 h 3096543"/>
              <a:gd name="connsiteX14" fmla="*/ 1315148 w 3739698"/>
              <a:gd name="connsiteY14" fmla="*/ 3096535 h 3096543"/>
              <a:gd name="connsiteX15" fmla="*/ 714221 w 3739698"/>
              <a:gd name="connsiteY15" fmla="*/ 3096535 h 3096543"/>
              <a:gd name="connsiteX16" fmla="*/ 469006 w 3739698"/>
              <a:gd name="connsiteY16" fmla="*/ 2439476 h 3096543"/>
              <a:gd name="connsiteX17" fmla="*/ 252361 w 3739698"/>
              <a:gd name="connsiteY17" fmla="*/ 1858968 h 3096543"/>
              <a:gd name="connsiteX18" fmla="*/ 4 w 3739698"/>
              <a:gd name="connsiteY18" fmla="*/ 1182771 h 309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39698" h="3096543" fill="none" extrusionOk="0">
                <a:moveTo>
                  <a:pt x="4" y="1182771"/>
                </a:moveTo>
                <a:cubicBezTo>
                  <a:pt x="125289" y="1073817"/>
                  <a:pt x="306009" y="999452"/>
                  <a:pt x="448767" y="898906"/>
                </a:cubicBezTo>
                <a:cubicBezTo>
                  <a:pt x="591525" y="798360"/>
                  <a:pt x="705840" y="703924"/>
                  <a:pt x="916228" y="603213"/>
                </a:cubicBezTo>
                <a:cubicBezTo>
                  <a:pt x="1126616" y="502502"/>
                  <a:pt x="1205783" y="449557"/>
                  <a:pt x="1421086" y="283865"/>
                </a:cubicBezTo>
                <a:cubicBezTo>
                  <a:pt x="1636389" y="118173"/>
                  <a:pt x="1730031" y="78420"/>
                  <a:pt x="1869849" y="0"/>
                </a:cubicBezTo>
                <a:cubicBezTo>
                  <a:pt x="1942453" y="75752"/>
                  <a:pt x="2152383" y="177836"/>
                  <a:pt x="2299913" y="272037"/>
                </a:cubicBezTo>
                <a:cubicBezTo>
                  <a:pt x="2447443" y="366238"/>
                  <a:pt x="2630390" y="448349"/>
                  <a:pt x="2786073" y="579558"/>
                </a:cubicBezTo>
                <a:cubicBezTo>
                  <a:pt x="2941756" y="710766"/>
                  <a:pt x="3124546" y="781003"/>
                  <a:pt x="3216137" y="851595"/>
                </a:cubicBezTo>
                <a:cubicBezTo>
                  <a:pt x="3307728" y="922187"/>
                  <a:pt x="3514192" y="1046950"/>
                  <a:pt x="3739694" y="1182771"/>
                </a:cubicBezTo>
                <a:cubicBezTo>
                  <a:pt x="3690119" y="1396992"/>
                  <a:pt x="3590071" y="1629130"/>
                  <a:pt x="3494479" y="1839830"/>
                </a:cubicBezTo>
                <a:cubicBezTo>
                  <a:pt x="3398887" y="2050530"/>
                  <a:pt x="3305826" y="2245971"/>
                  <a:pt x="3242123" y="2516027"/>
                </a:cubicBezTo>
                <a:cubicBezTo>
                  <a:pt x="3178420" y="2786083"/>
                  <a:pt x="3104877" y="2932435"/>
                  <a:pt x="3025477" y="3096535"/>
                </a:cubicBezTo>
                <a:cubicBezTo>
                  <a:pt x="2790392" y="3088659"/>
                  <a:pt x="2603622" y="3086899"/>
                  <a:pt x="2447663" y="3096535"/>
                </a:cubicBezTo>
                <a:cubicBezTo>
                  <a:pt x="2291704" y="3106171"/>
                  <a:pt x="2025432" y="3085523"/>
                  <a:pt x="1916074" y="3096535"/>
                </a:cubicBezTo>
                <a:cubicBezTo>
                  <a:pt x="1806716" y="3107547"/>
                  <a:pt x="1587988" y="3113575"/>
                  <a:pt x="1315148" y="3096535"/>
                </a:cubicBezTo>
                <a:cubicBezTo>
                  <a:pt x="1042308" y="3079495"/>
                  <a:pt x="844375" y="3091152"/>
                  <a:pt x="714221" y="3096535"/>
                </a:cubicBezTo>
                <a:cubicBezTo>
                  <a:pt x="629930" y="2896182"/>
                  <a:pt x="528244" y="2629431"/>
                  <a:pt x="469006" y="2439476"/>
                </a:cubicBezTo>
                <a:cubicBezTo>
                  <a:pt x="409768" y="2249521"/>
                  <a:pt x="369786" y="2086404"/>
                  <a:pt x="252361" y="1858968"/>
                </a:cubicBezTo>
                <a:cubicBezTo>
                  <a:pt x="134935" y="1631533"/>
                  <a:pt x="96252" y="1411044"/>
                  <a:pt x="4" y="1182771"/>
                </a:cubicBezTo>
                <a:close/>
              </a:path>
              <a:path w="3739698" h="3096543" stroke="0" extrusionOk="0">
                <a:moveTo>
                  <a:pt x="4" y="1182771"/>
                </a:moveTo>
                <a:cubicBezTo>
                  <a:pt x="159208" y="1101979"/>
                  <a:pt x="273422" y="980406"/>
                  <a:pt x="486164" y="875251"/>
                </a:cubicBezTo>
                <a:cubicBezTo>
                  <a:pt x="698906" y="770095"/>
                  <a:pt x="724189" y="714458"/>
                  <a:pt x="953625" y="579558"/>
                </a:cubicBezTo>
                <a:cubicBezTo>
                  <a:pt x="1183061" y="444658"/>
                  <a:pt x="1219219" y="430281"/>
                  <a:pt x="1421086" y="283865"/>
                </a:cubicBezTo>
                <a:cubicBezTo>
                  <a:pt x="1622953" y="137449"/>
                  <a:pt x="1738870" y="106651"/>
                  <a:pt x="1869849" y="0"/>
                </a:cubicBezTo>
                <a:cubicBezTo>
                  <a:pt x="2081970" y="106676"/>
                  <a:pt x="2160225" y="161378"/>
                  <a:pt x="2356009" y="307520"/>
                </a:cubicBezTo>
                <a:cubicBezTo>
                  <a:pt x="2551793" y="453662"/>
                  <a:pt x="2637252" y="461599"/>
                  <a:pt x="2842168" y="615041"/>
                </a:cubicBezTo>
                <a:cubicBezTo>
                  <a:pt x="3047084" y="768483"/>
                  <a:pt x="3119328" y="815195"/>
                  <a:pt x="3253534" y="875251"/>
                </a:cubicBezTo>
                <a:cubicBezTo>
                  <a:pt x="3387740" y="935307"/>
                  <a:pt x="3630369" y="1096061"/>
                  <a:pt x="3739694" y="1182771"/>
                </a:cubicBezTo>
                <a:cubicBezTo>
                  <a:pt x="3642194" y="1369029"/>
                  <a:pt x="3599247" y="1592799"/>
                  <a:pt x="3501622" y="1820692"/>
                </a:cubicBezTo>
                <a:cubicBezTo>
                  <a:pt x="3403997" y="2048585"/>
                  <a:pt x="3375301" y="2224942"/>
                  <a:pt x="3277834" y="2420338"/>
                </a:cubicBezTo>
                <a:cubicBezTo>
                  <a:pt x="3180367" y="2615734"/>
                  <a:pt x="3109331" y="2846483"/>
                  <a:pt x="3025477" y="3096535"/>
                </a:cubicBezTo>
                <a:cubicBezTo>
                  <a:pt x="2719047" y="3101823"/>
                  <a:pt x="2582222" y="3081714"/>
                  <a:pt x="2401438" y="3096535"/>
                </a:cubicBezTo>
                <a:cubicBezTo>
                  <a:pt x="2220654" y="3111356"/>
                  <a:pt x="1996557" y="3105942"/>
                  <a:pt x="1777399" y="3096535"/>
                </a:cubicBezTo>
                <a:cubicBezTo>
                  <a:pt x="1558241" y="3087128"/>
                  <a:pt x="1226677" y="3076682"/>
                  <a:pt x="714221" y="3096535"/>
                </a:cubicBezTo>
                <a:cubicBezTo>
                  <a:pt x="627675" y="2920477"/>
                  <a:pt x="529169" y="2626538"/>
                  <a:pt x="461864" y="2420338"/>
                </a:cubicBezTo>
                <a:cubicBezTo>
                  <a:pt x="394559" y="2214138"/>
                  <a:pt x="307783" y="2041231"/>
                  <a:pt x="209508" y="1744142"/>
                </a:cubicBezTo>
                <a:cubicBezTo>
                  <a:pt x="111233" y="1447053"/>
                  <a:pt x="80237" y="1370402"/>
                  <a:pt x="4" y="1182771"/>
                </a:cubicBezTo>
                <a:close/>
              </a:path>
            </a:pathLst>
          </a:custGeom>
          <a:solidFill>
            <a:schemeClr val="bg1"/>
          </a:solidFill>
          <a:ln w="76200">
            <a:extLst>
              <a:ext uri="{C807C97D-BFC1-408E-A445-0C87EB9F89A2}">
                <ask:lineSketchStyleProps xmlns:ask="http://schemas.microsoft.com/office/drawing/2018/sketchyshapes" sd="3278357591">
                  <a:prstGeom prst="pentag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Construct</a:t>
            </a:r>
          </a:p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Validiteit</a:t>
            </a:r>
            <a:endParaRPr lang="en-US" sz="3000" b="1" dirty="0">
              <a:solidFill>
                <a:schemeClr val="tx1"/>
              </a:solidFill>
            </a:endParaRPr>
          </a:p>
          <a:p>
            <a:pPr algn="ctr"/>
            <a:endParaRPr lang="nl-NL" sz="3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70093-7E24-4516-84C1-AA7F61FB3A95}"/>
              </a:ext>
            </a:extLst>
          </p:cNvPr>
          <p:cNvSpPr txBox="1"/>
          <p:nvPr/>
        </p:nvSpPr>
        <p:spPr>
          <a:xfrm>
            <a:off x="3635896" y="5512051"/>
            <a:ext cx="168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</a:t>
            </a:r>
            <a:r>
              <a:rPr lang="en-US" sz="2000" dirty="0" err="1"/>
              <a:t>Inhoud</a:t>
            </a:r>
            <a:endParaRPr lang="nl-NL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B00FD-DDBF-4960-99EC-EC5B4AEC5D68}"/>
              </a:ext>
            </a:extLst>
          </p:cNvPr>
          <p:cNvSpPr txBox="1"/>
          <p:nvPr/>
        </p:nvSpPr>
        <p:spPr>
          <a:xfrm>
            <a:off x="1128683" y="4245613"/>
            <a:ext cx="186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Respons</a:t>
            </a:r>
            <a:r>
              <a:rPr lang="en-US" sz="2000" dirty="0"/>
              <a:t> </a:t>
            </a:r>
            <a:r>
              <a:rPr lang="en-US" sz="2000" dirty="0" err="1"/>
              <a:t>Processen</a:t>
            </a:r>
            <a:endParaRPr lang="nl-N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1BB9B-E5CE-434A-B309-FE39FB922E44}"/>
              </a:ext>
            </a:extLst>
          </p:cNvPr>
          <p:cNvSpPr txBox="1"/>
          <p:nvPr/>
        </p:nvSpPr>
        <p:spPr>
          <a:xfrm>
            <a:off x="2471646" y="1998352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Interne </a:t>
            </a:r>
            <a:r>
              <a:rPr lang="en-US" sz="2000" dirty="0" err="1"/>
              <a:t>Structuur</a:t>
            </a:r>
            <a:endParaRPr lang="nl-NL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69538-35C3-4575-8FBA-FF6D7E44FA45}"/>
              </a:ext>
            </a:extLst>
          </p:cNvPr>
          <p:cNvSpPr txBox="1"/>
          <p:nvPr/>
        </p:nvSpPr>
        <p:spPr>
          <a:xfrm>
            <a:off x="6087796" y="4245613"/>
            <a:ext cx="2084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Consequenties</a:t>
            </a:r>
            <a:r>
              <a:rPr lang="en-US" sz="2000" dirty="0"/>
              <a:t> van </a:t>
            </a:r>
            <a:r>
              <a:rPr lang="en-US" sz="2000" dirty="0" err="1"/>
              <a:t>Testgebruik</a:t>
            </a:r>
            <a:r>
              <a:rPr lang="en-US" sz="2000" dirty="0"/>
              <a:t> </a:t>
            </a:r>
            <a:endParaRPr lang="nl-NL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E1459-3E6E-4038-95FB-45E5E7F9D2B5}"/>
              </a:ext>
            </a:extLst>
          </p:cNvPr>
          <p:cNvSpPr txBox="1"/>
          <p:nvPr/>
        </p:nvSpPr>
        <p:spPr>
          <a:xfrm>
            <a:off x="4921914" y="1998352"/>
            <a:ext cx="246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Associaties</a:t>
            </a:r>
            <a:r>
              <a:rPr lang="en-US" sz="2000" dirty="0"/>
              <a:t> met </a:t>
            </a:r>
            <a:r>
              <a:rPr lang="en-US" sz="2000" dirty="0" err="1"/>
              <a:t>Andere</a:t>
            </a:r>
            <a:r>
              <a:rPr lang="en-US" sz="2000" dirty="0"/>
              <a:t> </a:t>
            </a:r>
            <a:r>
              <a:rPr lang="en-US" sz="2000" dirty="0" err="1"/>
              <a:t>Variabelen</a:t>
            </a:r>
            <a:endParaRPr lang="nl-NL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A5137E-D9A4-45B2-8A3F-417F3459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Validiteit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Factoren die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validiteitscoefficienten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beinvloeden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Werkelijke verband tussen constructen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Meetfout en betrouwbaarheid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Beperkt bereik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Scheefheid en relatieve proporties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Methode </a:t>
            </a:r>
            <a:r>
              <a:rPr lang="nl-NL" dirty="0" err="1"/>
              <a:t>variantie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Tijd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Voorspellen unieke</a:t>
            </a:r>
          </a:p>
          <a:p>
            <a:pPr marL="514350" indent="-514350">
              <a:buNone/>
            </a:pPr>
            <a:r>
              <a:rPr lang="nl-NL" dirty="0"/>
              <a:t>		gebeurtenissen</a:t>
            </a:r>
            <a:endParaRPr lang="en-US" dirty="0"/>
          </a:p>
        </p:txBody>
      </p:sp>
      <p:sp>
        <p:nvSpPr>
          <p:cNvPr id="5" name="Rechthoek 4"/>
          <p:cNvSpPr/>
          <p:nvPr/>
        </p:nvSpPr>
        <p:spPr>
          <a:xfrm>
            <a:off x="971600" y="1628800"/>
            <a:ext cx="6552728" cy="57606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6905945" y="2492896"/>
            <a:ext cx="1986535" cy="792088"/>
          </a:xfrm>
          <a:prstGeom prst="wedgeRoundRectCallout">
            <a:avLst>
              <a:gd name="adj1" fmla="val -64762"/>
              <a:gd name="adj2" fmla="val -95447"/>
              <a:gd name="adj3" fmla="val 1666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Geen probleem!</a:t>
            </a:r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5940152" y="4625529"/>
            <a:ext cx="2520280" cy="2115839"/>
          </a:xfrm>
          <a:prstGeom prst="wedgeRoundRectCallout">
            <a:avLst>
              <a:gd name="adj1" fmla="val -64762"/>
              <a:gd name="adj2" fmla="val -95447"/>
              <a:gd name="adj3" fmla="val 1666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Wat de feestvreugde verpest </a:t>
            </a:r>
          </a:p>
          <a:p>
            <a:pPr algn="ctr"/>
            <a:r>
              <a:rPr lang="nl-NL" dirty="0"/>
              <a:t>(maar waar we rekening meer moeten houden als we </a:t>
            </a:r>
            <a:r>
              <a:rPr lang="nl-NL" dirty="0" err="1"/>
              <a:t>validiteitscoefficienten</a:t>
            </a:r>
            <a:r>
              <a:rPr lang="nl-NL" dirty="0"/>
              <a:t> interpreteren)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2" name="Picture 2" descr="television comedy bang bang scott aukerman cbbtv fist shak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760" y="3756084"/>
            <a:ext cx="5220072" cy="29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7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1. Werkelijke associatie tussen constructen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Wat is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zwak</a:t>
            </a:r>
            <a:r>
              <a:rPr lang="en-US" sz="2800" dirty="0"/>
              <a:t> / </a:t>
            </a:r>
            <a:r>
              <a:rPr lang="en-US" sz="2800" dirty="0" err="1"/>
              <a:t>sterk</a:t>
            </a:r>
            <a:r>
              <a:rPr lang="en-US" sz="2800" dirty="0"/>
              <a:t> </a:t>
            </a:r>
            <a:r>
              <a:rPr lang="en-US" sz="2800" dirty="0" err="1"/>
              <a:t>verband</a:t>
            </a:r>
            <a:r>
              <a:rPr lang="en-US" sz="2800" dirty="0"/>
              <a:t>? </a:t>
            </a:r>
            <a:r>
              <a:rPr lang="en-US" sz="2800" dirty="0" err="1"/>
              <a:t>Geen</a:t>
            </a:r>
            <a:r>
              <a:rPr lang="en-US" sz="2800" dirty="0"/>
              <a:t> </a:t>
            </a:r>
            <a:r>
              <a:rPr lang="en-US" sz="2800" dirty="0" err="1"/>
              <a:t>natuurwet</a:t>
            </a:r>
            <a:r>
              <a:rPr lang="en-US" sz="2800" dirty="0"/>
              <a:t>, het </a:t>
            </a:r>
            <a:r>
              <a:rPr lang="en-US" sz="2800" dirty="0" err="1"/>
              <a:t>gaat</a:t>
            </a:r>
            <a:r>
              <a:rPr lang="en-US" sz="2800" dirty="0"/>
              <a:t> om </a:t>
            </a:r>
            <a:r>
              <a:rPr lang="en-US" sz="2800" i="1" dirty="0" err="1"/>
              <a:t>interpretatie</a:t>
            </a:r>
            <a:r>
              <a:rPr lang="en-US" sz="2800" i="1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i="1" dirty="0"/>
              <a:t>context</a:t>
            </a:r>
            <a:r>
              <a:rPr lang="en-US" sz="2800" dirty="0"/>
              <a:t>.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paar</a:t>
            </a:r>
            <a:r>
              <a:rPr lang="en-US" sz="2800" dirty="0"/>
              <a:t> </a:t>
            </a:r>
            <a:r>
              <a:rPr lang="en-US" sz="2800" dirty="0" err="1"/>
              <a:t>vuistregels</a:t>
            </a:r>
            <a:r>
              <a:rPr lang="en-US" sz="2800" dirty="0"/>
              <a:t>:</a:t>
            </a:r>
            <a:endParaRPr lang="nl-NL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90738"/>
              </p:ext>
            </p:extLst>
          </p:nvPr>
        </p:nvGraphicFramePr>
        <p:xfrm>
          <a:off x="1979712" y="3139123"/>
          <a:ext cx="4392488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493">
                  <a:extLst>
                    <a:ext uri="{9D8B030D-6E8A-4147-A177-3AD203B41FA5}">
                      <a16:colId xmlns:a16="http://schemas.microsoft.com/office/drawing/2014/main" val="4056399881"/>
                    </a:ext>
                  </a:extLst>
                </a:gridCol>
                <a:gridCol w="1756995">
                  <a:extLst>
                    <a:ext uri="{9D8B030D-6E8A-4147-A177-3AD203B41FA5}">
                      <a16:colId xmlns:a16="http://schemas.microsoft.com/office/drawing/2014/main" val="3873488759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r>
                        <a:rPr lang="en-US" sz="2200" dirty="0" err="1"/>
                        <a:t>Sterkste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as</a:t>
                      </a:r>
                      <a:r>
                        <a:rPr lang="en-US" sz="2200" dirty="0" err="1"/>
                        <a:t>sociatie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Correlatie</a:t>
                      </a:r>
                      <a:endParaRPr lang="nl-NL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19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2200" dirty="0" err="1"/>
                        <a:t>Geen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≈     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8934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2200" dirty="0" err="1"/>
                        <a:t>Zwak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≈ (-)0.10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42602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2200" dirty="0" err="1"/>
                        <a:t>Matig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≈ (-)0.30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48380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2200" dirty="0" err="1"/>
                        <a:t>Sterk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≈ (-)0.50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22547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2200" dirty="0" err="1"/>
                        <a:t>Zeer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sterk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≈ (-)0.80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50544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2200" dirty="0"/>
                        <a:t>Perfect</a:t>
                      </a:r>
                      <a:endParaRPr lang="nl-N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≈ (-)1.00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8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2. Meetfouten en betrouwbaarheid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099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50184"/>
              </p:ext>
            </p:extLst>
          </p:nvPr>
        </p:nvGraphicFramePr>
        <p:xfrm>
          <a:off x="3251425" y="2176858"/>
          <a:ext cx="2904751" cy="60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3" imgW="1282700" imgH="266700" progId="Equation.3">
                  <p:embed/>
                </p:oleObj>
              </mc:Choice>
              <mc:Fallback>
                <p:oleObj name="Vergelijking" r:id="rId3" imgW="1282700" imgH="2667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425" y="2176858"/>
                        <a:ext cx="2904751" cy="604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7921625" cy="5113338"/>
          </a:xfrm>
        </p:spPr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  <a:buFontTx/>
              <a:buNone/>
            </a:pPr>
            <a:endParaRPr lang="en-US" sz="2400" dirty="0"/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2400" dirty="0" err="1"/>
              <a:t>Volgens</a:t>
            </a:r>
            <a:r>
              <a:rPr lang="en-US" sz="2400" dirty="0"/>
              <a:t> </a:t>
            </a:r>
            <a:r>
              <a:rPr lang="en-US" sz="2400" dirty="0" err="1"/>
              <a:t>formule</a:t>
            </a:r>
            <a:r>
              <a:rPr lang="en-US" sz="2400" dirty="0"/>
              <a:t> 9.1 (</a:t>
            </a:r>
            <a:r>
              <a:rPr lang="en-US" sz="2400" dirty="0" err="1"/>
              <a:t>zelfde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formule</a:t>
            </a:r>
            <a:r>
              <a:rPr lang="en-US" sz="2400" dirty="0"/>
              <a:t> 7.3):	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400" dirty="0"/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400" dirty="0"/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2400" dirty="0" err="1"/>
              <a:t>Berekenen</a:t>
            </a:r>
            <a:r>
              <a:rPr lang="en-US" sz="2400" dirty="0"/>
              <a:t> we </a:t>
            </a:r>
            <a:r>
              <a:rPr lang="en-US" sz="2400" dirty="0" err="1"/>
              <a:t>validiteit</a:t>
            </a:r>
            <a:r>
              <a:rPr lang="en-US" sz="2400" dirty="0"/>
              <a:t> van </a:t>
            </a:r>
            <a:r>
              <a:rPr lang="en-US" sz="2400" dirty="0" err="1"/>
              <a:t>testscore</a:t>
            </a:r>
            <a:r>
              <a:rPr lang="en-US" sz="2400" dirty="0"/>
              <a:t> X, dan </a:t>
            </a:r>
            <a:r>
              <a:rPr lang="en-US" sz="2400" dirty="0" err="1"/>
              <a:t>kunnen</a:t>
            </a:r>
            <a:r>
              <a:rPr lang="en-US" sz="2400" dirty="0"/>
              <a:t> we </a:t>
            </a:r>
            <a:r>
              <a:rPr lang="en-US" sz="2400" dirty="0" err="1"/>
              <a:t>corrigeren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onbetrouwbaarheid</a:t>
            </a:r>
            <a:r>
              <a:rPr lang="en-US" sz="2400" dirty="0"/>
              <a:t> van criterium Y, </a:t>
            </a:r>
            <a:r>
              <a:rPr lang="en-US" sz="2400" dirty="0" err="1"/>
              <a:t>formule</a:t>
            </a:r>
            <a:r>
              <a:rPr lang="en-US" sz="2400" dirty="0"/>
              <a:t> 9.2: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400" dirty="0"/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2400" dirty="0" err="1"/>
              <a:t>Formule</a:t>
            </a:r>
            <a:r>
              <a:rPr lang="en-US" sz="2400" dirty="0"/>
              <a:t> 7.7 </a:t>
            </a:r>
            <a:r>
              <a:rPr lang="en-US" sz="2400" dirty="0" err="1"/>
              <a:t>corrigeert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onbetrouwbaarheid</a:t>
            </a:r>
            <a:r>
              <a:rPr lang="en-US" sz="2400" dirty="0"/>
              <a:t> van </a:t>
            </a:r>
            <a:r>
              <a:rPr lang="en-US" sz="2400" dirty="0" err="1"/>
              <a:t>zowel</a:t>
            </a:r>
            <a:r>
              <a:rPr lang="en-US" sz="2400" dirty="0"/>
              <a:t> test </a:t>
            </a:r>
            <a:r>
              <a:rPr lang="en-US" sz="2400" dirty="0" err="1"/>
              <a:t>als</a:t>
            </a:r>
            <a:r>
              <a:rPr lang="en-US" sz="2400" dirty="0"/>
              <a:t> criterium (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geschikt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schatten</a:t>
            </a:r>
            <a:r>
              <a:rPr lang="en-US" sz="2400" dirty="0"/>
              <a:t> </a:t>
            </a:r>
            <a:r>
              <a:rPr lang="en-US" sz="2400" dirty="0" err="1"/>
              <a:t>validiteit</a:t>
            </a:r>
            <a:r>
              <a:rPr lang="en-US" sz="2400" dirty="0"/>
              <a:t>!):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Tijdelijke aanduiding voor inhoud 4"/>
              <p:cNvSpPr txBox="1"/>
              <p:nvPr/>
            </p:nvSpPr>
            <p:spPr bwMode="auto">
              <a:xfrm>
                <a:off x="3249781" y="3881369"/>
                <a:ext cx="2905125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NL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nl-NL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nl-NL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nl-NL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nl-NL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𝑌𝑌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nl-NL" sz="2200" dirty="0"/>
              </a:p>
            </p:txBody>
          </p:sp>
        </mc:Choice>
        <mc:Fallback xmlns="">
          <p:sp>
            <p:nvSpPr>
              <p:cNvPr id="4101" name="Tijdelijke aanduiding voor inhou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9781" y="3881369"/>
                <a:ext cx="2905125" cy="10636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AE97D3-25A2-4526-A61A-4BA03D20F6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68" r="67108"/>
          <a:stretch/>
        </p:blipFill>
        <p:spPr>
          <a:xfrm>
            <a:off x="3623888" y="5568087"/>
            <a:ext cx="2159824" cy="9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10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55776"/>
            <a:ext cx="6072805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4572001" y="3068960"/>
            <a:ext cx="2520280" cy="29523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3. Beperkt bereik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Gebruiken</a:t>
            </a:r>
            <a:r>
              <a:rPr lang="en-US" sz="2400" dirty="0"/>
              <a:t> we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steekproef</a:t>
            </a:r>
            <a:r>
              <a:rPr lang="en-US" sz="2400" dirty="0"/>
              <a:t> met </a:t>
            </a:r>
            <a:r>
              <a:rPr lang="en-US" sz="2400" dirty="0" err="1"/>
              <a:t>beperkt</a:t>
            </a:r>
            <a:r>
              <a:rPr lang="en-US" sz="2400" dirty="0"/>
              <a:t> </a:t>
            </a:r>
            <a:r>
              <a:rPr lang="en-US" sz="2400" dirty="0" err="1"/>
              <a:t>bereik</a:t>
            </a:r>
            <a:r>
              <a:rPr lang="en-US" sz="2400" dirty="0"/>
              <a:t> van test </a:t>
            </a:r>
            <a:r>
              <a:rPr lang="en-US" sz="2400" dirty="0" err="1"/>
              <a:t>en</a:t>
            </a:r>
            <a:r>
              <a:rPr lang="en-US" sz="2400" dirty="0"/>
              <a:t>/of criterium scores? Dan </a:t>
            </a:r>
            <a:r>
              <a:rPr lang="en-US" sz="2400" dirty="0" err="1"/>
              <a:t>onderschat</a:t>
            </a:r>
            <a:r>
              <a:rPr lang="en-US" sz="2400" dirty="0"/>
              <a:t> de </a:t>
            </a:r>
            <a:r>
              <a:rPr lang="en-US" sz="2400" dirty="0" err="1"/>
              <a:t>geobserveerde</a:t>
            </a:r>
            <a:r>
              <a:rPr lang="en-US" sz="2400" dirty="0"/>
              <a:t> </a:t>
            </a:r>
            <a:r>
              <a:rPr lang="en-US" sz="2400" dirty="0" err="1"/>
              <a:t>correlatie</a:t>
            </a:r>
            <a:r>
              <a:rPr lang="en-US" sz="2400" dirty="0"/>
              <a:t> de </a:t>
            </a:r>
            <a:r>
              <a:rPr lang="en-US" sz="2400" dirty="0" err="1"/>
              <a:t>werkelijke</a:t>
            </a:r>
            <a:r>
              <a:rPr lang="en-US" sz="2400" dirty="0"/>
              <a:t> </a:t>
            </a:r>
            <a:r>
              <a:rPr lang="en-US" sz="2400" dirty="0" err="1"/>
              <a:t>associatie</a:t>
            </a:r>
            <a:r>
              <a:rPr lang="en-US" sz="2400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3. Beperkt bereik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24744"/>
            <a:ext cx="5832648" cy="517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CD391F47-3200-4C23-875F-E28A01E37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5099"/>
          <a:stretch/>
        </p:blipFill>
        <p:spPr bwMode="auto">
          <a:xfrm>
            <a:off x="116061" y="3925826"/>
            <a:ext cx="2591590" cy="195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3003" y="2522650"/>
            <a:ext cx="6457509" cy="43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4. Scheefheid en Relatieve Proporties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Scheef</a:t>
            </a:r>
            <a:r>
              <a:rPr lang="en-US" sz="2400" dirty="0"/>
              <a:t> (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symmetrisch</a:t>
            </a:r>
            <a:r>
              <a:rPr lang="en-US" sz="2400" dirty="0"/>
              <a:t>) </a:t>
            </a:r>
            <a:r>
              <a:rPr lang="en-US" sz="2400" dirty="0" err="1"/>
              <a:t>verdeelde</a:t>
            </a:r>
            <a:r>
              <a:rPr lang="en-US" sz="2400" dirty="0"/>
              <a:t> test of </a:t>
            </a:r>
            <a:r>
              <a:rPr lang="en-US" sz="2400" dirty="0" err="1"/>
              <a:t>criteriumscores</a:t>
            </a:r>
            <a:r>
              <a:rPr lang="en-US" sz="2400" dirty="0"/>
              <a:t>? </a:t>
            </a:r>
          </a:p>
          <a:p>
            <a:pPr>
              <a:buNone/>
            </a:pPr>
            <a:r>
              <a:rPr lang="en-US" sz="2400" dirty="0" err="1"/>
              <a:t>Geobserveerde</a:t>
            </a:r>
            <a:r>
              <a:rPr lang="en-US" sz="2400" dirty="0"/>
              <a:t> </a:t>
            </a:r>
            <a:r>
              <a:rPr lang="en-US" sz="2400" dirty="0" err="1"/>
              <a:t>correlatie</a:t>
            </a:r>
            <a:r>
              <a:rPr lang="en-US" sz="2400" dirty="0"/>
              <a:t> </a:t>
            </a:r>
            <a:r>
              <a:rPr lang="en-US" sz="2400" dirty="0" err="1"/>
              <a:t>onderschat</a:t>
            </a:r>
            <a:r>
              <a:rPr lang="en-US" sz="2400" dirty="0"/>
              <a:t> </a:t>
            </a:r>
            <a:r>
              <a:rPr lang="en-US" sz="2400" dirty="0" err="1"/>
              <a:t>werkelijke</a:t>
            </a:r>
            <a:r>
              <a:rPr lang="en-US" sz="2400" dirty="0"/>
              <a:t> </a:t>
            </a:r>
            <a:r>
              <a:rPr lang="en-US" sz="2400" dirty="0" err="1"/>
              <a:t>associatie</a:t>
            </a:r>
            <a:r>
              <a:rPr lang="en-US" sz="2400" dirty="0"/>
              <a:t>: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3299067" y="4437112"/>
            <a:ext cx="559282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3155052" y="3184588"/>
            <a:ext cx="5832648" cy="2836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 ≥ 5.8 is “voldoende”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		 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 &lt; 5.8 is</a:t>
            </a:r>
            <a:r>
              <a:rPr kumimoji="0" lang="nl-NL" sz="32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“onvoldoende”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7A1A4D9-32A0-4974-90E6-2C2553180CBC}"/>
              </a:ext>
            </a:extLst>
          </p:cNvPr>
          <p:cNvSpPr txBox="1">
            <a:spLocks/>
          </p:cNvSpPr>
          <p:nvPr/>
        </p:nvSpPr>
        <p:spPr>
          <a:xfrm>
            <a:off x="6071376" y="4708862"/>
            <a:ext cx="2664296" cy="4320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Correlatie met IQ: .65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A6BC2-657C-45AA-8F30-7CEF79DE23B0}"/>
              </a:ext>
            </a:extLst>
          </p:cNvPr>
          <p:cNvSpPr txBox="1"/>
          <p:nvPr/>
        </p:nvSpPr>
        <p:spPr>
          <a:xfrm>
            <a:off x="467544" y="6021287"/>
            <a:ext cx="223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onvoldoende</a:t>
            </a:r>
            <a:r>
              <a:rPr lang="en-US" sz="1200" dirty="0"/>
              <a:t>	     </a:t>
            </a:r>
            <a:r>
              <a:rPr lang="en-US" sz="1200" dirty="0" err="1"/>
              <a:t>voldoende</a:t>
            </a:r>
            <a:endParaRPr lang="en-US" sz="1200" dirty="0"/>
          </a:p>
          <a:p>
            <a:r>
              <a:rPr lang="en-US" sz="1200" dirty="0"/>
              <a:t>(grade &lt; 5.8)	   (grade ≥ 5.8)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691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522650"/>
            <a:ext cx="6457509" cy="43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4. Scheefheid en Relatieve Proporties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Rechte verbindingslijn 8"/>
          <p:cNvCxnSpPr/>
          <p:nvPr/>
        </p:nvCxnSpPr>
        <p:spPr>
          <a:xfrm>
            <a:off x="3299653" y="3933056"/>
            <a:ext cx="559282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3275856" y="3184588"/>
            <a:ext cx="5832648" cy="2836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l-NL" sz="3200" b="1" noProof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rade </a:t>
            </a:r>
            <a:r>
              <a:rPr lang="nl-NL" sz="3200" b="1" dirty="0">
                <a:solidFill>
                  <a:schemeClr val="accent1">
                    <a:lumMod val="75000"/>
                  </a:schemeClr>
                </a:solidFill>
              </a:rPr>
              <a:t>≥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7.5 is “</a:t>
            </a:r>
            <a:r>
              <a:rPr lang="nl-NL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voldoende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      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 &lt; 7.5 is “onvoldoende”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AC559B-1533-4DC5-8E97-82C91D9B2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b="15738"/>
          <a:stretch/>
        </p:blipFill>
        <p:spPr bwMode="auto">
          <a:xfrm>
            <a:off x="107504" y="3925433"/>
            <a:ext cx="2611269" cy="195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C8CAC-2E5A-46B9-B03C-5D359426AE81}"/>
              </a:ext>
            </a:extLst>
          </p:cNvPr>
          <p:cNvSpPr txBox="1"/>
          <p:nvPr/>
        </p:nvSpPr>
        <p:spPr>
          <a:xfrm>
            <a:off x="467544" y="6021287"/>
            <a:ext cx="223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onvoldoende</a:t>
            </a:r>
            <a:r>
              <a:rPr lang="en-US" sz="1200" dirty="0"/>
              <a:t>	     </a:t>
            </a:r>
            <a:r>
              <a:rPr lang="en-US" sz="1200" dirty="0" err="1"/>
              <a:t>voldoende</a:t>
            </a:r>
            <a:endParaRPr lang="en-US" sz="1200" dirty="0"/>
          </a:p>
          <a:p>
            <a:r>
              <a:rPr lang="en-US" sz="1200" dirty="0"/>
              <a:t>(grade &lt; 7.5)	   (grade ≥ 7.5) </a:t>
            </a:r>
            <a:endParaRPr lang="nl-NL" sz="1200" dirty="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09FB40C8-3A18-447F-8FE2-11CB126BDD43}"/>
              </a:ext>
            </a:extLst>
          </p:cNvPr>
          <p:cNvSpPr txBox="1">
            <a:spLocks/>
          </p:cNvSpPr>
          <p:nvPr/>
        </p:nvSpPr>
        <p:spPr>
          <a:xfrm>
            <a:off x="6228184" y="4941168"/>
            <a:ext cx="2664296" cy="4320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Correlatie met IQ: .</a:t>
            </a:r>
            <a:r>
              <a:rPr lang="nl-NL" sz="2000" b="1" dirty="0">
                <a:solidFill>
                  <a:schemeClr val="accent1">
                    <a:lumMod val="75000"/>
                  </a:schemeClr>
                </a:solidFill>
              </a:rPr>
              <a:t>44</a:t>
            </a:r>
            <a:endParaRPr kumimoji="0" lang="nl-NL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75E26F-8880-4C59-BB59-EE2BF4E3F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Scheef</a:t>
            </a:r>
            <a:r>
              <a:rPr lang="en-US" sz="2400" dirty="0"/>
              <a:t> (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symmetrisch</a:t>
            </a:r>
            <a:r>
              <a:rPr lang="en-US" sz="2400" dirty="0"/>
              <a:t>) </a:t>
            </a:r>
            <a:r>
              <a:rPr lang="en-US" sz="2400" dirty="0" err="1"/>
              <a:t>verdeelde</a:t>
            </a:r>
            <a:r>
              <a:rPr lang="en-US" sz="2400" dirty="0"/>
              <a:t> test of </a:t>
            </a:r>
            <a:r>
              <a:rPr lang="en-US" sz="2400" dirty="0" err="1"/>
              <a:t>criteriumscores</a:t>
            </a:r>
            <a:r>
              <a:rPr lang="en-US" sz="2400" dirty="0"/>
              <a:t>? </a:t>
            </a:r>
          </a:p>
          <a:p>
            <a:pPr>
              <a:buNone/>
            </a:pPr>
            <a:r>
              <a:rPr lang="en-US" sz="2400" dirty="0" err="1"/>
              <a:t>Geobserveerde</a:t>
            </a:r>
            <a:r>
              <a:rPr lang="en-US" sz="2400" dirty="0"/>
              <a:t> </a:t>
            </a:r>
            <a:r>
              <a:rPr lang="en-US" sz="2400" dirty="0" err="1"/>
              <a:t>correlatie</a:t>
            </a:r>
            <a:r>
              <a:rPr lang="en-US" sz="2400" dirty="0"/>
              <a:t> </a:t>
            </a:r>
            <a:r>
              <a:rPr lang="en-US" sz="2400" dirty="0" err="1"/>
              <a:t>onderschat</a:t>
            </a:r>
            <a:r>
              <a:rPr lang="en-US" sz="2400" dirty="0"/>
              <a:t> </a:t>
            </a:r>
            <a:r>
              <a:rPr lang="en-US" sz="2400" dirty="0" err="1"/>
              <a:t>werkelijke</a:t>
            </a:r>
            <a:r>
              <a:rPr lang="en-US" sz="2400" dirty="0"/>
              <a:t> </a:t>
            </a:r>
            <a:r>
              <a:rPr lang="en-US" sz="2400" dirty="0" err="1"/>
              <a:t>associatie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91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5. Methode variantie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/>
              <a:t>Correlaties</a:t>
            </a:r>
            <a:r>
              <a:rPr lang="en-US" sz="2800" dirty="0"/>
              <a:t> </a:t>
            </a:r>
            <a:r>
              <a:rPr lang="en-US" sz="2800" dirty="0" err="1"/>
              <a:t>tussen</a:t>
            </a:r>
            <a:r>
              <a:rPr lang="en-US" sz="2800" dirty="0"/>
              <a:t> </a:t>
            </a:r>
            <a:r>
              <a:rPr lang="en-US" sz="2800" dirty="0" err="1"/>
              <a:t>metingen</a:t>
            </a:r>
            <a:r>
              <a:rPr lang="en-US" sz="2800" dirty="0"/>
              <a:t> </a:t>
            </a:r>
            <a:r>
              <a:rPr lang="en-US" sz="2800" dirty="0" err="1"/>
              <a:t>gemaakt</a:t>
            </a:r>
            <a:r>
              <a:rPr lang="en-US" sz="2800" dirty="0"/>
              <a:t> met:</a:t>
            </a:r>
          </a:p>
          <a:p>
            <a:pPr lvl="1">
              <a:buFontTx/>
              <a:buChar char="-"/>
            </a:pPr>
            <a:r>
              <a:rPr lang="en-US" sz="2400" dirty="0" err="1"/>
              <a:t>zelfde</a:t>
            </a:r>
            <a:r>
              <a:rPr lang="en-US" sz="2400" dirty="0"/>
              <a:t>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doorgaanse</a:t>
            </a:r>
            <a:r>
              <a:rPr lang="en-US" sz="2400" dirty="0"/>
              <a:t> </a:t>
            </a:r>
            <a:r>
              <a:rPr lang="en-US" sz="2400" dirty="0" err="1"/>
              <a:t>hoger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 err="1"/>
              <a:t>verschillende</a:t>
            </a:r>
            <a:r>
              <a:rPr lang="en-US" sz="2400" dirty="0"/>
              <a:t> methoden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doorgaans</a:t>
            </a:r>
            <a:r>
              <a:rPr lang="en-US" sz="2400" dirty="0"/>
              <a:t> lager</a:t>
            </a:r>
          </a:p>
          <a:p>
            <a:pPr>
              <a:buFontTx/>
              <a:buChar char="-"/>
            </a:pPr>
            <a:r>
              <a:rPr lang="en-US" sz="2800" dirty="0" err="1"/>
              <a:t>Dit</a:t>
            </a:r>
            <a:r>
              <a:rPr lang="en-US" sz="2800" dirty="0"/>
              <a:t> </a:t>
            </a:r>
            <a:r>
              <a:rPr lang="en-US" sz="2800" dirty="0" err="1"/>
              <a:t>noemen</a:t>
            </a:r>
            <a:r>
              <a:rPr lang="en-US" sz="2800" dirty="0"/>
              <a:t> we </a:t>
            </a:r>
            <a:r>
              <a:rPr lang="en-US" sz="2800" dirty="0" err="1"/>
              <a:t>ook</a:t>
            </a:r>
            <a:r>
              <a:rPr lang="en-US" sz="2800" dirty="0"/>
              <a:t> </a:t>
            </a:r>
            <a:r>
              <a:rPr lang="en-US" sz="2800" dirty="0" err="1"/>
              <a:t>wel</a:t>
            </a:r>
            <a:r>
              <a:rPr lang="en-US" sz="2800" dirty="0"/>
              <a:t> ‘</a:t>
            </a:r>
            <a:r>
              <a:rPr lang="en-US" sz="2800" dirty="0" err="1"/>
              <a:t>methode</a:t>
            </a:r>
            <a:r>
              <a:rPr lang="en-US" sz="2800" dirty="0"/>
              <a:t> </a:t>
            </a:r>
            <a:r>
              <a:rPr lang="en-US" sz="2800" dirty="0" err="1"/>
              <a:t>effecten</a:t>
            </a:r>
            <a:r>
              <a:rPr lang="en-US" sz="2800" dirty="0"/>
              <a:t>’, </a:t>
            </a:r>
            <a:r>
              <a:rPr lang="en-US" sz="2800" dirty="0" err="1"/>
              <a:t>i.p.v</a:t>
            </a:r>
            <a:r>
              <a:rPr lang="en-US" sz="2800" dirty="0"/>
              <a:t>.: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5">
                <a:extLst>
                  <a:ext uri="{FF2B5EF4-FFF2-40B4-BE49-F238E27FC236}">
                    <a16:creationId xmlns:a16="http://schemas.microsoft.com/office/drawing/2014/main" id="{98991DD3-7825-47AF-8860-E574A1A82119}"/>
                  </a:ext>
                </a:extLst>
              </p:cNvPr>
              <p:cNvSpPr txBox="1"/>
              <p:nvPr/>
            </p:nvSpPr>
            <p:spPr bwMode="auto">
              <a:xfrm>
                <a:off x="2987824" y="3655899"/>
                <a:ext cx="4320753" cy="617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nl-NL" sz="2500" dirty="0"/>
              </a:p>
            </p:txBody>
          </p:sp>
        </mc:Choice>
        <mc:Fallback xmlns="">
          <p:sp>
            <p:nvSpPr>
              <p:cNvPr id="6" name="Object 15">
                <a:extLst>
                  <a:ext uri="{FF2B5EF4-FFF2-40B4-BE49-F238E27FC236}">
                    <a16:creationId xmlns:a16="http://schemas.microsoft.com/office/drawing/2014/main" id="{98991DD3-7825-47AF-8860-E574A1A82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3655899"/>
                <a:ext cx="4320753" cy="617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60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5. Methode variantie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/>
              <a:t>Correlaties</a:t>
            </a:r>
            <a:r>
              <a:rPr lang="en-US" sz="2800" dirty="0"/>
              <a:t> </a:t>
            </a:r>
            <a:r>
              <a:rPr lang="en-US" sz="2800" dirty="0" err="1"/>
              <a:t>tussen</a:t>
            </a:r>
            <a:r>
              <a:rPr lang="en-US" sz="2800" dirty="0"/>
              <a:t> </a:t>
            </a:r>
            <a:r>
              <a:rPr lang="en-US" sz="2800" dirty="0" err="1"/>
              <a:t>metingen</a:t>
            </a:r>
            <a:r>
              <a:rPr lang="en-US" sz="2800" dirty="0"/>
              <a:t> </a:t>
            </a:r>
            <a:r>
              <a:rPr lang="en-US" sz="2800" dirty="0" err="1"/>
              <a:t>gemaakt</a:t>
            </a:r>
            <a:r>
              <a:rPr lang="en-US" sz="2800" dirty="0"/>
              <a:t> met:</a:t>
            </a:r>
          </a:p>
          <a:p>
            <a:pPr lvl="1">
              <a:buFontTx/>
              <a:buChar char="-"/>
            </a:pPr>
            <a:r>
              <a:rPr lang="en-US" sz="2400" dirty="0" err="1"/>
              <a:t>zelfde</a:t>
            </a:r>
            <a:r>
              <a:rPr lang="en-US" sz="2400" dirty="0"/>
              <a:t>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doorgaanse</a:t>
            </a:r>
            <a:r>
              <a:rPr lang="en-US" sz="2400" dirty="0"/>
              <a:t> </a:t>
            </a:r>
            <a:r>
              <a:rPr lang="en-US" sz="2400" dirty="0" err="1"/>
              <a:t>hoger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 err="1"/>
              <a:t>verschillende</a:t>
            </a:r>
            <a:r>
              <a:rPr lang="en-US" sz="2400" dirty="0"/>
              <a:t> methoden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doorgaans</a:t>
            </a:r>
            <a:r>
              <a:rPr lang="en-US" sz="2400" dirty="0"/>
              <a:t> lager</a:t>
            </a:r>
          </a:p>
          <a:p>
            <a:pPr>
              <a:buFontTx/>
              <a:buChar char="-"/>
            </a:pPr>
            <a:r>
              <a:rPr lang="en-US" sz="2800" dirty="0" err="1"/>
              <a:t>Dit</a:t>
            </a:r>
            <a:r>
              <a:rPr lang="en-US" sz="2800" dirty="0"/>
              <a:t> </a:t>
            </a:r>
            <a:r>
              <a:rPr lang="en-US" sz="2800" dirty="0" err="1"/>
              <a:t>noemen</a:t>
            </a:r>
            <a:r>
              <a:rPr lang="en-US" sz="2800" dirty="0"/>
              <a:t> we </a:t>
            </a:r>
            <a:r>
              <a:rPr lang="en-US" sz="2800" dirty="0" err="1"/>
              <a:t>ook</a:t>
            </a:r>
            <a:r>
              <a:rPr lang="en-US" sz="2800" dirty="0"/>
              <a:t> </a:t>
            </a:r>
            <a:r>
              <a:rPr lang="en-US" sz="2800" dirty="0" err="1"/>
              <a:t>wel</a:t>
            </a:r>
            <a:r>
              <a:rPr lang="en-US" sz="2800" dirty="0"/>
              <a:t> ‘</a:t>
            </a:r>
            <a:r>
              <a:rPr lang="en-US" sz="2800" dirty="0" err="1"/>
              <a:t>methode</a:t>
            </a:r>
            <a:r>
              <a:rPr lang="en-US" sz="2800" dirty="0"/>
              <a:t> </a:t>
            </a:r>
            <a:r>
              <a:rPr lang="en-US" sz="2800" dirty="0" err="1"/>
              <a:t>effecten</a:t>
            </a:r>
            <a:r>
              <a:rPr lang="en-US" sz="2800" dirty="0"/>
              <a:t>’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Methode</a:t>
            </a:r>
            <a:r>
              <a:rPr lang="en-US" sz="2800" dirty="0"/>
              <a:t> </a:t>
            </a:r>
            <a:r>
              <a:rPr lang="en-US" sz="2800" dirty="0" err="1"/>
              <a:t>effecten</a:t>
            </a:r>
            <a:r>
              <a:rPr lang="en-US" sz="2800" dirty="0"/>
              <a:t> </a:t>
            </a:r>
            <a:r>
              <a:rPr lang="en-US" sz="2800" dirty="0" err="1"/>
              <a:t>zijn</a:t>
            </a:r>
            <a:r>
              <a:rPr lang="en-US" sz="2800" dirty="0"/>
              <a:t> </a:t>
            </a:r>
            <a:r>
              <a:rPr lang="en-US" sz="2800" dirty="0" err="1"/>
              <a:t>haast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vermijden</a:t>
            </a:r>
            <a:r>
              <a:rPr lang="en-US" sz="2800" dirty="0"/>
              <a:t>. </a:t>
            </a:r>
          </a:p>
          <a:p>
            <a:pPr>
              <a:buFontTx/>
              <a:buChar char="-"/>
            </a:pPr>
            <a:r>
              <a:rPr lang="en-US" sz="2800" dirty="0" err="1"/>
              <a:t>Hopelijk</a:t>
            </a:r>
            <a:r>
              <a:rPr lang="en-US" sz="2800" dirty="0"/>
              <a:t> is het effect van de ware score </a:t>
            </a:r>
            <a:r>
              <a:rPr lang="en-US" sz="2800" dirty="0" err="1"/>
              <a:t>natuurlijk</a:t>
            </a:r>
            <a:r>
              <a:rPr lang="en-US" sz="2800" dirty="0"/>
              <a:t> </a:t>
            </a:r>
            <a:r>
              <a:rPr lang="en-US" sz="2800" dirty="0" err="1"/>
              <a:t>veel</a:t>
            </a:r>
            <a:r>
              <a:rPr lang="en-US" sz="2800" dirty="0"/>
              <a:t> </a:t>
            </a:r>
            <a:r>
              <a:rPr lang="en-US" sz="2800" dirty="0" err="1"/>
              <a:t>groter</a:t>
            </a:r>
            <a:r>
              <a:rPr lang="en-US" sz="2800" dirty="0"/>
              <a:t> dan het effect van de </a:t>
            </a:r>
            <a:r>
              <a:rPr lang="en-US" sz="2800" dirty="0" err="1"/>
              <a:t>methode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5">
                <a:extLst>
                  <a:ext uri="{FF2B5EF4-FFF2-40B4-BE49-F238E27FC236}">
                    <a16:creationId xmlns:a16="http://schemas.microsoft.com/office/drawing/2014/main" id="{98991DD3-7825-47AF-8860-E574A1A82119}"/>
                  </a:ext>
                </a:extLst>
              </p:cNvPr>
              <p:cNvSpPr txBox="1"/>
              <p:nvPr/>
            </p:nvSpPr>
            <p:spPr bwMode="auto">
              <a:xfrm>
                <a:off x="2987824" y="3655899"/>
                <a:ext cx="4320753" cy="617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nl-NL" sz="2500" dirty="0"/>
              </a:p>
            </p:txBody>
          </p:sp>
        </mc:Choice>
        <mc:Fallback xmlns="">
          <p:sp>
            <p:nvSpPr>
              <p:cNvPr id="6" name="Object 15">
                <a:extLst>
                  <a:ext uri="{FF2B5EF4-FFF2-40B4-BE49-F238E27FC236}">
                    <a16:creationId xmlns:a16="http://schemas.microsoft.com/office/drawing/2014/main" id="{98991DD3-7825-47AF-8860-E574A1A82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3655899"/>
                <a:ext cx="4320753" cy="617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3D4237C-9F6C-4E93-9DF4-1C3470ADB4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35825" r="18500" b="2751"/>
          <a:stretch/>
        </p:blipFill>
        <p:spPr>
          <a:xfrm>
            <a:off x="6732240" y="1916832"/>
            <a:ext cx="2016224" cy="3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6. Tijd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Meer </a:t>
            </a:r>
            <a:r>
              <a:rPr lang="en-US" sz="2800" dirty="0" err="1"/>
              <a:t>tijd</a:t>
            </a:r>
            <a:r>
              <a:rPr lang="en-US" sz="2800" dirty="0"/>
              <a:t> </a:t>
            </a:r>
            <a:r>
              <a:rPr lang="en-US" sz="2800" dirty="0" err="1"/>
              <a:t>tussen</a:t>
            </a:r>
            <a:r>
              <a:rPr lang="en-US" sz="2800" dirty="0"/>
              <a:t> </a:t>
            </a:r>
            <a:r>
              <a:rPr lang="en-US" sz="2800" dirty="0" err="1"/>
              <a:t>meetmomenten</a:t>
            </a:r>
            <a:r>
              <a:rPr lang="en-US" sz="2800" dirty="0"/>
              <a:t> -&gt; </a:t>
            </a:r>
            <a:r>
              <a:rPr lang="en-US" sz="2800" dirty="0" err="1"/>
              <a:t>lagere</a:t>
            </a:r>
            <a:r>
              <a:rPr lang="en-US" sz="2800" dirty="0"/>
              <a:t> </a:t>
            </a:r>
            <a:r>
              <a:rPr lang="en-US" sz="2800" dirty="0" err="1"/>
              <a:t>correlaties</a:t>
            </a:r>
            <a:r>
              <a:rPr lang="en-US" sz="2800" dirty="0"/>
              <a:t> </a:t>
            </a:r>
            <a:r>
              <a:rPr lang="en-US" sz="2800" dirty="0" err="1"/>
              <a:t>tussen</a:t>
            </a:r>
            <a:r>
              <a:rPr lang="en-US" sz="2800" dirty="0"/>
              <a:t> </a:t>
            </a:r>
            <a:r>
              <a:rPr lang="en-US" sz="2800" dirty="0" err="1"/>
              <a:t>testscores</a:t>
            </a:r>
            <a:r>
              <a:rPr lang="en-US" sz="2800" dirty="0"/>
              <a:t> (</a:t>
            </a:r>
            <a:r>
              <a:rPr lang="en-US" sz="2800" dirty="0" err="1"/>
              <a:t>concurrente</a:t>
            </a:r>
            <a:r>
              <a:rPr lang="en-US" sz="2800" dirty="0"/>
              <a:t> </a:t>
            </a:r>
            <a:r>
              <a:rPr lang="en-US" sz="2800" dirty="0" err="1"/>
              <a:t>vaak</a:t>
            </a:r>
            <a:r>
              <a:rPr lang="en-US" sz="2800" dirty="0"/>
              <a:t> </a:t>
            </a:r>
            <a:r>
              <a:rPr lang="en-US" sz="2800" dirty="0" err="1"/>
              <a:t>sterker</a:t>
            </a:r>
            <a:r>
              <a:rPr lang="en-US" sz="2800" dirty="0"/>
              <a:t> dan </a:t>
            </a:r>
            <a:r>
              <a:rPr lang="en-US" sz="2800" dirty="0" err="1"/>
              <a:t>predictieve</a:t>
            </a:r>
            <a:r>
              <a:rPr lang="en-US" sz="2800" dirty="0"/>
              <a:t> </a:t>
            </a:r>
            <a:r>
              <a:rPr lang="en-US" sz="2800" dirty="0" err="1"/>
              <a:t>validiteit</a:t>
            </a:r>
            <a:r>
              <a:rPr lang="en-US" sz="2800" dirty="0"/>
              <a:t>)</a:t>
            </a:r>
          </a:p>
          <a:p>
            <a:pPr lvl="1">
              <a:buNone/>
            </a:pPr>
            <a:r>
              <a:rPr lang="en-US" sz="2400" dirty="0" err="1"/>
              <a:t>B.v.</a:t>
            </a:r>
            <a:r>
              <a:rPr lang="en-US" sz="2400" dirty="0"/>
              <a:t>, </a:t>
            </a:r>
            <a:r>
              <a:rPr lang="en-US" sz="2400" dirty="0" err="1"/>
              <a:t>correlatie</a:t>
            </a:r>
            <a:r>
              <a:rPr lang="en-US" sz="2400" dirty="0"/>
              <a:t> van .25 </a:t>
            </a:r>
            <a:r>
              <a:rPr lang="en-US" sz="2400" dirty="0" err="1"/>
              <a:t>tussen</a:t>
            </a:r>
            <a:r>
              <a:rPr lang="en-US" sz="2400" dirty="0"/>
              <a:t> </a:t>
            </a:r>
            <a:r>
              <a:rPr lang="en-US" sz="2400" dirty="0" err="1"/>
              <a:t>huidige</a:t>
            </a:r>
            <a:r>
              <a:rPr lang="en-US" sz="2400" dirty="0"/>
              <a:t> </a:t>
            </a:r>
            <a:r>
              <a:rPr lang="en-US" sz="2400" dirty="0" err="1"/>
              <a:t>testscore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criterium 5 </a:t>
            </a:r>
            <a:r>
              <a:rPr lang="en-US" sz="2400" dirty="0" err="1"/>
              <a:t>jaar</a:t>
            </a:r>
            <a:r>
              <a:rPr lang="en-US" sz="2400" dirty="0"/>
              <a:t> later is </a:t>
            </a:r>
            <a:r>
              <a:rPr lang="en-US" sz="2400" dirty="0" err="1"/>
              <a:t>indrukwekkend</a:t>
            </a:r>
            <a:r>
              <a:rPr lang="en-US" sz="2400" dirty="0"/>
              <a:t>!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Lage </a:t>
            </a:r>
            <a:r>
              <a:rPr lang="en-US" sz="2800" dirty="0" err="1"/>
              <a:t>correlaties</a:t>
            </a:r>
            <a:r>
              <a:rPr lang="en-US" sz="2800" dirty="0"/>
              <a:t> over de </a:t>
            </a:r>
            <a:r>
              <a:rPr lang="en-US" sz="2800" dirty="0" err="1"/>
              <a:t>tijd</a:t>
            </a:r>
            <a:r>
              <a:rPr lang="en-US" sz="2800" dirty="0"/>
              <a:t> </a:t>
            </a:r>
            <a:r>
              <a:rPr lang="en-US" sz="2800" dirty="0" err="1"/>
              <a:t>betekent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i="1" dirty="0" err="1"/>
              <a:t>noodzakelijk</a:t>
            </a:r>
            <a:r>
              <a:rPr lang="en-US" sz="2800" dirty="0"/>
              <a:t> </a:t>
            </a:r>
            <a:r>
              <a:rPr lang="en-US" sz="2800" dirty="0" err="1"/>
              <a:t>lage</a:t>
            </a:r>
            <a:r>
              <a:rPr lang="en-US" sz="2800" dirty="0"/>
              <a:t> </a:t>
            </a:r>
            <a:r>
              <a:rPr lang="en-US" sz="2800" dirty="0" err="1"/>
              <a:t>validiteit</a:t>
            </a:r>
            <a:r>
              <a:rPr lang="en-US" sz="2800" dirty="0"/>
              <a:t>.</a:t>
            </a:r>
          </a:p>
          <a:p>
            <a:pPr lvl="1">
              <a:buNone/>
            </a:pPr>
            <a:r>
              <a:rPr lang="en-US" sz="2400" dirty="0" err="1"/>
              <a:t>Sommige</a:t>
            </a:r>
            <a:r>
              <a:rPr lang="en-US" sz="2400" dirty="0"/>
              <a:t> </a:t>
            </a:r>
            <a:r>
              <a:rPr lang="en-US" sz="2400" dirty="0" err="1"/>
              <a:t>constructen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veranderlijker</a:t>
            </a:r>
            <a:r>
              <a:rPr lang="en-US" sz="2400" dirty="0"/>
              <a:t> </a:t>
            </a:r>
            <a:r>
              <a:rPr lang="en-US" sz="2400" i="1" dirty="0"/>
              <a:t>(states</a:t>
            </a:r>
            <a:r>
              <a:rPr lang="en-US" sz="2400" dirty="0"/>
              <a:t>; </a:t>
            </a:r>
            <a:r>
              <a:rPr lang="en-US" sz="2400" dirty="0" err="1"/>
              <a:t>b.v.</a:t>
            </a:r>
            <a:r>
              <a:rPr lang="en-US" sz="2400" dirty="0"/>
              <a:t> stemming</a:t>
            </a:r>
            <a:r>
              <a:rPr lang="en-US" sz="2400" i="1" dirty="0"/>
              <a:t>)</a:t>
            </a:r>
            <a:r>
              <a:rPr lang="en-US" sz="2400" dirty="0"/>
              <a:t> dan </a:t>
            </a:r>
            <a:r>
              <a:rPr lang="en-US" sz="2400" dirty="0" err="1"/>
              <a:t>andere</a:t>
            </a:r>
            <a:r>
              <a:rPr lang="en-US" sz="2400" dirty="0"/>
              <a:t> (</a:t>
            </a:r>
            <a:r>
              <a:rPr lang="en-US" sz="2400" i="1" dirty="0"/>
              <a:t>traits; </a:t>
            </a:r>
            <a:r>
              <a:rPr lang="en-US" sz="2400" dirty="0" err="1"/>
              <a:t>b.v.</a:t>
            </a:r>
            <a:r>
              <a:rPr lang="en-US" sz="2400" dirty="0"/>
              <a:t> </a:t>
            </a:r>
            <a:r>
              <a:rPr lang="en-US" sz="2400" dirty="0" err="1"/>
              <a:t>persoonlijkheid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1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extLst>
              <a:ext uri="{FF2B5EF4-FFF2-40B4-BE49-F238E27FC236}">
                <a16:creationId xmlns:a16="http://schemas.microsoft.com/office/drawing/2014/main" id="{F1E626E4-417A-430E-A056-189C47B3BE9D}"/>
              </a:ext>
            </a:extLst>
          </p:cNvPr>
          <p:cNvSpPr/>
          <p:nvPr/>
        </p:nvSpPr>
        <p:spPr>
          <a:xfrm>
            <a:off x="1907704" y="2276673"/>
            <a:ext cx="3739698" cy="3096543"/>
          </a:xfrm>
          <a:custGeom>
            <a:avLst/>
            <a:gdLst>
              <a:gd name="connsiteX0" fmla="*/ 4 w 3739698"/>
              <a:gd name="connsiteY0" fmla="*/ 1182771 h 3096543"/>
              <a:gd name="connsiteX1" fmla="*/ 448767 w 3739698"/>
              <a:gd name="connsiteY1" fmla="*/ 898906 h 3096543"/>
              <a:gd name="connsiteX2" fmla="*/ 916228 w 3739698"/>
              <a:gd name="connsiteY2" fmla="*/ 603213 h 3096543"/>
              <a:gd name="connsiteX3" fmla="*/ 1421086 w 3739698"/>
              <a:gd name="connsiteY3" fmla="*/ 283865 h 3096543"/>
              <a:gd name="connsiteX4" fmla="*/ 1869849 w 3739698"/>
              <a:gd name="connsiteY4" fmla="*/ 0 h 3096543"/>
              <a:gd name="connsiteX5" fmla="*/ 2299913 w 3739698"/>
              <a:gd name="connsiteY5" fmla="*/ 272037 h 3096543"/>
              <a:gd name="connsiteX6" fmla="*/ 2786073 w 3739698"/>
              <a:gd name="connsiteY6" fmla="*/ 579558 h 3096543"/>
              <a:gd name="connsiteX7" fmla="*/ 3216137 w 3739698"/>
              <a:gd name="connsiteY7" fmla="*/ 851595 h 3096543"/>
              <a:gd name="connsiteX8" fmla="*/ 3739694 w 3739698"/>
              <a:gd name="connsiteY8" fmla="*/ 1182771 h 3096543"/>
              <a:gd name="connsiteX9" fmla="*/ 3494479 w 3739698"/>
              <a:gd name="connsiteY9" fmla="*/ 1839830 h 3096543"/>
              <a:gd name="connsiteX10" fmla="*/ 3242123 w 3739698"/>
              <a:gd name="connsiteY10" fmla="*/ 2516027 h 3096543"/>
              <a:gd name="connsiteX11" fmla="*/ 3025477 w 3739698"/>
              <a:gd name="connsiteY11" fmla="*/ 3096535 h 3096543"/>
              <a:gd name="connsiteX12" fmla="*/ 2447663 w 3739698"/>
              <a:gd name="connsiteY12" fmla="*/ 3096535 h 3096543"/>
              <a:gd name="connsiteX13" fmla="*/ 1916074 w 3739698"/>
              <a:gd name="connsiteY13" fmla="*/ 3096535 h 3096543"/>
              <a:gd name="connsiteX14" fmla="*/ 1315148 w 3739698"/>
              <a:gd name="connsiteY14" fmla="*/ 3096535 h 3096543"/>
              <a:gd name="connsiteX15" fmla="*/ 714221 w 3739698"/>
              <a:gd name="connsiteY15" fmla="*/ 3096535 h 3096543"/>
              <a:gd name="connsiteX16" fmla="*/ 469006 w 3739698"/>
              <a:gd name="connsiteY16" fmla="*/ 2439476 h 3096543"/>
              <a:gd name="connsiteX17" fmla="*/ 252361 w 3739698"/>
              <a:gd name="connsiteY17" fmla="*/ 1858968 h 3096543"/>
              <a:gd name="connsiteX18" fmla="*/ 4 w 3739698"/>
              <a:gd name="connsiteY18" fmla="*/ 1182771 h 309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39698" h="3096543" fill="none" extrusionOk="0">
                <a:moveTo>
                  <a:pt x="4" y="1182771"/>
                </a:moveTo>
                <a:cubicBezTo>
                  <a:pt x="125289" y="1073817"/>
                  <a:pt x="306009" y="999452"/>
                  <a:pt x="448767" y="898906"/>
                </a:cubicBezTo>
                <a:cubicBezTo>
                  <a:pt x="591525" y="798360"/>
                  <a:pt x="705840" y="703924"/>
                  <a:pt x="916228" y="603213"/>
                </a:cubicBezTo>
                <a:cubicBezTo>
                  <a:pt x="1126616" y="502502"/>
                  <a:pt x="1205783" y="449557"/>
                  <a:pt x="1421086" y="283865"/>
                </a:cubicBezTo>
                <a:cubicBezTo>
                  <a:pt x="1636389" y="118173"/>
                  <a:pt x="1730031" y="78420"/>
                  <a:pt x="1869849" y="0"/>
                </a:cubicBezTo>
                <a:cubicBezTo>
                  <a:pt x="1942453" y="75752"/>
                  <a:pt x="2152383" y="177836"/>
                  <a:pt x="2299913" y="272037"/>
                </a:cubicBezTo>
                <a:cubicBezTo>
                  <a:pt x="2447443" y="366238"/>
                  <a:pt x="2630390" y="448349"/>
                  <a:pt x="2786073" y="579558"/>
                </a:cubicBezTo>
                <a:cubicBezTo>
                  <a:pt x="2941756" y="710766"/>
                  <a:pt x="3124546" y="781003"/>
                  <a:pt x="3216137" y="851595"/>
                </a:cubicBezTo>
                <a:cubicBezTo>
                  <a:pt x="3307728" y="922187"/>
                  <a:pt x="3514192" y="1046950"/>
                  <a:pt x="3739694" y="1182771"/>
                </a:cubicBezTo>
                <a:cubicBezTo>
                  <a:pt x="3690119" y="1396992"/>
                  <a:pt x="3590071" y="1629130"/>
                  <a:pt x="3494479" y="1839830"/>
                </a:cubicBezTo>
                <a:cubicBezTo>
                  <a:pt x="3398887" y="2050530"/>
                  <a:pt x="3305826" y="2245971"/>
                  <a:pt x="3242123" y="2516027"/>
                </a:cubicBezTo>
                <a:cubicBezTo>
                  <a:pt x="3178420" y="2786083"/>
                  <a:pt x="3104877" y="2932435"/>
                  <a:pt x="3025477" y="3096535"/>
                </a:cubicBezTo>
                <a:cubicBezTo>
                  <a:pt x="2790392" y="3088659"/>
                  <a:pt x="2603622" y="3086899"/>
                  <a:pt x="2447663" y="3096535"/>
                </a:cubicBezTo>
                <a:cubicBezTo>
                  <a:pt x="2291704" y="3106171"/>
                  <a:pt x="2025432" y="3085523"/>
                  <a:pt x="1916074" y="3096535"/>
                </a:cubicBezTo>
                <a:cubicBezTo>
                  <a:pt x="1806716" y="3107547"/>
                  <a:pt x="1587988" y="3113575"/>
                  <a:pt x="1315148" y="3096535"/>
                </a:cubicBezTo>
                <a:cubicBezTo>
                  <a:pt x="1042308" y="3079495"/>
                  <a:pt x="844375" y="3091152"/>
                  <a:pt x="714221" y="3096535"/>
                </a:cubicBezTo>
                <a:cubicBezTo>
                  <a:pt x="629930" y="2896182"/>
                  <a:pt x="528244" y="2629431"/>
                  <a:pt x="469006" y="2439476"/>
                </a:cubicBezTo>
                <a:cubicBezTo>
                  <a:pt x="409768" y="2249521"/>
                  <a:pt x="369786" y="2086404"/>
                  <a:pt x="252361" y="1858968"/>
                </a:cubicBezTo>
                <a:cubicBezTo>
                  <a:pt x="134935" y="1631533"/>
                  <a:pt x="96252" y="1411044"/>
                  <a:pt x="4" y="1182771"/>
                </a:cubicBezTo>
                <a:close/>
              </a:path>
              <a:path w="3739698" h="3096543" stroke="0" extrusionOk="0">
                <a:moveTo>
                  <a:pt x="4" y="1182771"/>
                </a:moveTo>
                <a:cubicBezTo>
                  <a:pt x="159208" y="1101979"/>
                  <a:pt x="273422" y="980406"/>
                  <a:pt x="486164" y="875251"/>
                </a:cubicBezTo>
                <a:cubicBezTo>
                  <a:pt x="698906" y="770095"/>
                  <a:pt x="724189" y="714458"/>
                  <a:pt x="953625" y="579558"/>
                </a:cubicBezTo>
                <a:cubicBezTo>
                  <a:pt x="1183061" y="444658"/>
                  <a:pt x="1219219" y="430281"/>
                  <a:pt x="1421086" y="283865"/>
                </a:cubicBezTo>
                <a:cubicBezTo>
                  <a:pt x="1622953" y="137449"/>
                  <a:pt x="1738870" y="106651"/>
                  <a:pt x="1869849" y="0"/>
                </a:cubicBezTo>
                <a:cubicBezTo>
                  <a:pt x="2081970" y="106676"/>
                  <a:pt x="2160225" y="161378"/>
                  <a:pt x="2356009" y="307520"/>
                </a:cubicBezTo>
                <a:cubicBezTo>
                  <a:pt x="2551793" y="453662"/>
                  <a:pt x="2637252" y="461599"/>
                  <a:pt x="2842168" y="615041"/>
                </a:cubicBezTo>
                <a:cubicBezTo>
                  <a:pt x="3047084" y="768483"/>
                  <a:pt x="3119328" y="815195"/>
                  <a:pt x="3253534" y="875251"/>
                </a:cubicBezTo>
                <a:cubicBezTo>
                  <a:pt x="3387740" y="935307"/>
                  <a:pt x="3630369" y="1096061"/>
                  <a:pt x="3739694" y="1182771"/>
                </a:cubicBezTo>
                <a:cubicBezTo>
                  <a:pt x="3642194" y="1369029"/>
                  <a:pt x="3599247" y="1592799"/>
                  <a:pt x="3501622" y="1820692"/>
                </a:cubicBezTo>
                <a:cubicBezTo>
                  <a:pt x="3403997" y="2048585"/>
                  <a:pt x="3375301" y="2224942"/>
                  <a:pt x="3277834" y="2420338"/>
                </a:cubicBezTo>
                <a:cubicBezTo>
                  <a:pt x="3180367" y="2615734"/>
                  <a:pt x="3109331" y="2846483"/>
                  <a:pt x="3025477" y="3096535"/>
                </a:cubicBezTo>
                <a:cubicBezTo>
                  <a:pt x="2719047" y="3101823"/>
                  <a:pt x="2582222" y="3081714"/>
                  <a:pt x="2401438" y="3096535"/>
                </a:cubicBezTo>
                <a:cubicBezTo>
                  <a:pt x="2220654" y="3111356"/>
                  <a:pt x="1996557" y="3105942"/>
                  <a:pt x="1777399" y="3096535"/>
                </a:cubicBezTo>
                <a:cubicBezTo>
                  <a:pt x="1558241" y="3087128"/>
                  <a:pt x="1226677" y="3076682"/>
                  <a:pt x="714221" y="3096535"/>
                </a:cubicBezTo>
                <a:cubicBezTo>
                  <a:pt x="627675" y="2920477"/>
                  <a:pt x="529169" y="2626538"/>
                  <a:pt x="461864" y="2420338"/>
                </a:cubicBezTo>
                <a:cubicBezTo>
                  <a:pt x="394559" y="2214138"/>
                  <a:pt x="307783" y="2041231"/>
                  <a:pt x="209508" y="1744142"/>
                </a:cubicBezTo>
                <a:cubicBezTo>
                  <a:pt x="111233" y="1447053"/>
                  <a:pt x="80237" y="1370402"/>
                  <a:pt x="4" y="1182771"/>
                </a:cubicBezTo>
                <a:close/>
              </a:path>
            </a:pathLst>
          </a:custGeom>
          <a:solidFill>
            <a:schemeClr val="bg1"/>
          </a:solidFill>
          <a:ln w="76200">
            <a:extLst>
              <a:ext uri="{C807C97D-BFC1-408E-A445-0C87EB9F89A2}">
                <ask:lineSketchStyleProps xmlns:ask="http://schemas.microsoft.com/office/drawing/2018/sketchyshapes" sd="3278357591">
                  <a:prstGeom prst="pentag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Construct</a:t>
            </a:r>
          </a:p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Validiteit</a:t>
            </a:r>
            <a:endParaRPr lang="en-US" sz="3000" b="1" dirty="0">
              <a:solidFill>
                <a:schemeClr val="tx1"/>
              </a:solidFill>
            </a:endParaRPr>
          </a:p>
          <a:p>
            <a:pPr algn="ctr"/>
            <a:endParaRPr lang="nl-NL" sz="3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70093-7E24-4516-84C1-AA7F61FB3A95}"/>
              </a:ext>
            </a:extLst>
          </p:cNvPr>
          <p:cNvSpPr txBox="1"/>
          <p:nvPr/>
        </p:nvSpPr>
        <p:spPr>
          <a:xfrm>
            <a:off x="2977840" y="5512051"/>
            <a:ext cx="168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Test </a:t>
            </a:r>
            <a:r>
              <a:rPr lang="en-US" sz="2000" dirty="0" err="1"/>
              <a:t>Inhoud</a:t>
            </a:r>
            <a:endParaRPr lang="nl-NL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B00FD-DDBF-4960-99EC-EC5B4AEC5D68}"/>
              </a:ext>
            </a:extLst>
          </p:cNvPr>
          <p:cNvSpPr txBox="1"/>
          <p:nvPr/>
        </p:nvSpPr>
        <p:spPr>
          <a:xfrm>
            <a:off x="470627" y="4245613"/>
            <a:ext cx="186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Respons</a:t>
            </a:r>
            <a:r>
              <a:rPr lang="en-US" sz="2000" dirty="0"/>
              <a:t> </a:t>
            </a:r>
            <a:r>
              <a:rPr lang="en-US" sz="2000" dirty="0" err="1"/>
              <a:t>Processen</a:t>
            </a:r>
            <a:endParaRPr lang="nl-N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1BB9B-E5CE-434A-B309-FE39FB922E44}"/>
              </a:ext>
            </a:extLst>
          </p:cNvPr>
          <p:cNvSpPr txBox="1"/>
          <p:nvPr/>
        </p:nvSpPr>
        <p:spPr>
          <a:xfrm>
            <a:off x="1813590" y="1998352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Interne </a:t>
            </a:r>
            <a:r>
              <a:rPr lang="en-US" sz="2000" dirty="0" err="1"/>
              <a:t>structuur</a:t>
            </a:r>
            <a:endParaRPr lang="nl-NL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69538-35C3-4575-8FBA-FF6D7E44FA45}"/>
              </a:ext>
            </a:extLst>
          </p:cNvPr>
          <p:cNvSpPr txBox="1"/>
          <p:nvPr/>
        </p:nvSpPr>
        <p:spPr>
          <a:xfrm>
            <a:off x="5076056" y="4305290"/>
            <a:ext cx="2342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Consequenties</a:t>
            </a:r>
            <a:r>
              <a:rPr lang="en-US" sz="2000" dirty="0"/>
              <a:t> van </a:t>
            </a:r>
            <a:r>
              <a:rPr lang="en-US" sz="2000" dirty="0" err="1"/>
              <a:t>Testgebruik</a:t>
            </a:r>
            <a:endParaRPr lang="nl-NL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E1459-3E6E-4038-95FB-45E5E7F9D2B5}"/>
              </a:ext>
            </a:extLst>
          </p:cNvPr>
          <p:cNvSpPr txBox="1"/>
          <p:nvPr/>
        </p:nvSpPr>
        <p:spPr>
          <a:xfrm>
            <a:off x="4263858" y="1998352"/>
            <a:ext cx="246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Associaties</a:t>
            </a:r>
            <a:r>
              <a:rPr lang="en-US" sz="2000" dirty="0"/>
              <a:t> met </a:t>
            </a:r>
            <a:r>
              <a:rPr lang="en-US" sz="2000" dirty="0" err="1"/>
              <a:t>andere</a:t>
            </a:r>
            <a:r>
              <a:rPr lang="en-US" sz="2000" dirty="0"/>
              <a:t> </a:t>
            </a:r>
            <a:r>
              <a:rPr lang="en-US" sz="2000" dirty="0" err="1"/>
              <a:t>variabelen</a:t>
            </a:r>
            <a:endParaRPr lang="nl-NL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A5137E-D9A4-45B2-8A3F-417F3459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Validiteit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3F3CF2-0879-4C08-9B4B-BC5D86A1DEB0}"/>
              </a:ext>
            </a:extLst>
          </p:cNvPr>
          <p:cNvSpPr/>
          <p:nvPr/>
        </p:nvSpPr>
        <p:spPr>
          <a:xfrm>
            <a:off x="2416349" y="1410347"/>
            <a:ext cx="769252" cy="552001"/>
          </a:xfrm>
          <a:custGeom>
            <a:avLst/>
            <a:gdLst>
              <a:gd name="connsiteX0" fmla="*/ 0 w 769252"/>
              <a:gd name="connsiteY0" fmla="*/ 0 h 552001"/>
              <a:gd name="connsiteX1" fmla="*/ 376933 w 769252"/>
              <a:gd name="connsiteY1" fmla="*/ 0 h 552001"/>
              <a:gd name="connsiteX2" fmla="*/ 769252 w 769252"/>
              <a:gd name="connsiteY2" fmla="*/ 0 h 552001"/>
              <a:gd name="connsiteX3" fmla="*/ 769252 w 769252"/>
              <a:gd name="connsiteY3" fmla="*/ 552001 h 552001"/>
              <a:gd name="connsiteX4" fmla="*/ 392319 w 769252"/>
              <a:gd name="connsiteY4" fmla="*/ 552001 h 552001"/>
              <a:gd name="connsiteX5" fmla="*/ 0 w 769252"/>
              <a:gd name="connsiteY5" fmla="*/ 552001 h 552001"/>
              <a:gd name="connsiteX6" fmla="*/ 0 w 769252"/>
              <a:gd name="connsiteY6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252" h="552001" fill="none" extrusionOk="0">
                <a:moveTo>
                  <a:pt x="0" y="0"/>
                </a:moveTo>
                <a:cubicBezTo>
                  <a:pt x="130821" y="9207"/>
                  <a:pt x="256957" y="-15322"/>
                  <a:pt x="376933" y="0"/>
                </a:cubicBezTo>
                <a:cubicBezTo>
                  <a:pt x="496909" y="15322"/>
                  <a:pt x="616081" y="-13298"/>
                  <a:pt x="769252" y="0"/>
                </a:cubicBezTo>
                <a:cubicBezTo>
                  <a:pt x="787137" y="135115"/>
                  <a:pt x="792177" y="416335"/>
                  <a:pt x="769252" y="552001"/>
                </a:cubicBezTo>
                <a:cubicBezTo>
                  <a:pt x="693746" y="536483"/>
                  <a:pt x="563740" y="541740"/>
                  <a:pt x="392319" y="552001"/>
                </a:cubicBezTo>
                <a:cubicBezTo>
                  <a:pt x="220898" y="562262"/>
                  <a:pt x="127512" y="548117"/>
                  <a:pt x="0" y="552001"/>
                </a:cubicBezTo>
                <a:cubicBezTo>
                  <a:pt x="-7107" y="279367"/>
                  <a:pt x="6304" y="170044"/>
                  <a:pt x="0" y="0"/>
                </a:cubicBezTo>
                <a:close/>
              </a:path>
              <a:path w="769252" h="552001" stroke="0" extrusionOk="0">
                <a:moveTo>
                  <a:pt x="0" y="0"/>
                </a:moveTo>
                <a:cubicBezTo>
                  <a:pt x="113571" y="-7134"/>
                  <a:pt x="278779" y="6161"/>
                  <a:pt x="369241" y="0"/>
                </a:cubicBezTo>
                <a:cubicBezTo>
                  <a:pt x="459703" y="-6161"/>
                  <a:pt x="661037" y="-1558"/>
                  <a:pt x="769252" y="0"/>
                </a:cubicBezTo>
                <a:cubicBezTo>
                  <a:pt x="775777" y="133006"/>
                  <a:pt x="763701" y="338139"/>
                  <a:pt x="769252" y="552001"/>
                </a:cubicBezTo>
                <a:cubicBezTo>
                  <a:pt x="597452" y="536000"/>
                  <a:pt x="501364" y="536532"/>
                  <a:pt x="407704" y="552001"/>
                </a:cubicBezTo>
                <a:cubicBezTo>
                  <a:pt x="314044" y="567470"/>
                  <a:pt x="141050" y="550464"/>
                  <a:pt x="0" y="552001"/>
                </a:cubicBezTo>
                <a:cubicBezTo>
                  <a:pt x="-4734" y="285438"/>
                  <a:pt x="-15890" y="20705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PCA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D992C-E0DB-4F2C-AB9C-93AF2E20D75D}"/>
              </a:ext>
            </a:extLst>
          </p:cNvPr>
          <p:cNvSpPr/>
          <p:nvPr/>
        </p:nvSpPr>
        <p:spPr>
          <a:xfrm>
            <a:off x="6637313" y="3800401"/>
            <a:ext cx="2403234" cy="552001"/>
          </a:xfrm>
          <a:custGeom>
            <a:avLst/>
            <a:gdLst>
              <a:gd name="connsiteX0" fmla="*/ 0 w 2403234"/>
              <a:gd name="connsiteY0" fmla="*/ 0 h 552001"/>
              <a:gd name="connsiteX1" fmla="*/ 648873 w 2403234"/>
              <a:gd name="connsiteY1" fmla="*/ 0 h 552001"/>
              <a:gd name="connsiteX2" fmla="*/ 1273714 w 2403234"/>
              <a:gd name="connsiteY2" fmla="*/ 0 h 552001"/>
              <a:gd name="connsiteX3" fmla="*/ 1850490 w 2403234"/>
              <a:gd name="connsiteY3" fmla="*/ 0 h 552001"/>
              <a:gd name="connsiteX4" fmla="*/ 2403234 w 2403234"/>
              <a:gd name="connsiteY4" fmla="*/ 0 h 552001"/>
              <a:gd name="connsiteX5" fmla="*/ 2403234 w 2403234"/>
              <a:gd name="connsiteY5" fmla="*/ 552001 h 552001"/>
              <a:gd name="connsiteX6" fmla="*/ 1850490 w 2403234"/>
              <a:gd name="connsiteY6" fmla="*/ 552001 h 552001"/>
              <a:gd name="connsiteX7" fmla="*/ 1201617 w 2403234"/>
              <a:gd name="connsiteY7" fmla="*/ 552001 h 552001"/>
              <a:gd name="connsiteX8" fmla="*/ 576776 w 2403234"/>
              <a:gd name="connsiteY8" fmla="*/ 552001 h 552001"/>
              <a:gd name="connsiteX9" fmla="*/ 0 w 2403234"/>
              <a:gd name="connsiteY9" fmla="*/ 552001 h 552001"/>
              <a:gd name="connsiteX10" fmla="*/ 0 w 2403234"/>
              <a:gd name="connsiteY10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3234" h="552001" fill="none" extrusionOk="0">
                <a:moveTo>
                  <a:pt x="0" y="0"/>
                </a:moveTo>
                <a:cubicBezTo>
                  <a:pt x="173339" y="11502"/>
                  <a:pt x="343346" y="263"/>
                  <a:pt x="648873" y="0"/>
                </a:cubicBezTo>
                <a:cubicBezTo>
                  <a:pt x="954400" y="-263"/>
                  <a:pt x="1100178" y="676"/>
                  <a:pt x="1273714" y="0"/>
                </a:cubicBezTo>
                <a:cubicBezTo>
                  <a:pt x="1447250" y="-676"/>
                  <a:pt x="1658548" y="-25608"/>
                  <a:pt x="1850490" y="0"/>
                </a:cubicBezTo>
                <a:cubicBezTo>
                  <a:pt x="2042432" y="25608"/>
                  <a:pt x="2282480" y="8737"/>
                  <a:pt x="2403234" y="0"/>
                </a:cubicBezTo>
                <a:cubicBezTo>
                  <a:pt x="2382778" y="267396"/>
                  <a:pt x="2414656" y="336360"/>
                  <a:pt x="2403234" y="552001"/>
                </a:cubicBezTo>
                <a:cubicBezTo>
                  <a:pt x="2148257" y="566186"/>
                  <a:pt x="2033573" y="539231"/>
                  <a:pt x="1850490" y="552001"/>
                </a:cubicBezTo>
                <a:cubicBezTo>
                  <a:pt x="1667407" y="564771"/>
                  <a:pt x="1501385" y="562536"/>
                  <a:pt x="1201617" y="552001"/>
                </a:cubicBezTo>
                <a:cubicBezTo>
                  <a:pt x="901849" y="541466"/>
                  <a:pt x="834273" y="536946"/>
                  <a:pt x="576776" y="552001"/>
                </a:cubicBezTo>
                <a:cubicBezTo>
                  <a:pt x="319279" y="567056"/>
                  <a:pt x="274755" y="539573"/>
                  <a:pt x="0" y="552001"/>
                </a:cubicBezTo>
                <a:cubicBezTo>
                  <a:pt x="12133" y="394017"/>
                  <a:pt x="26969" y="221046"/>
                  <a:pt x="0" y="0"/>
                </a:cubicBezTo>
                <a:close/>
              </a:path>
              <a:path w="2403234" h="552001" stroke="0" extrusionOk="0">
                <a:moveTo>
                  <a:pt x="0" y="0"/>
                </a:moveTo>
                <a:cubicBezTo>
                  <a:pt x="141996" y="-20317"/>
                  <a:pt x="349436" y="-20089"/>
                  <a:pt x="552744" y="0"/>
                </a:cubicBezTo>
                <a:cubicBezTo>
                  <a:pt x="756052" y="20089"/>
                  <a:pt x="933253" y="-29979"/>
                  <a:pt x="1177585" y="0"/>
                </a:cubicBezTo>
                <a:cubicBezTo>
                  <a:pt x="1421917" y="29979"/>
                  <a:pt x="1626193" y="31117"/>
                  <a:pt x="1826458" y="0"/>
                </a:cubicBezTo>
                <a:cubicBezTo>
                  <a:pt x="2026723" y="-31117"/>
                  <a:pt x="2281972" y="-7785"/>
                  <a:pt x="2403234" y="0"/>
                </a:cubicBezTo>
                <a:cubicBezTo>
                  <a:pt x="2417413" y="121058"/>
                  <a:pt x="2405611" y="297907"/>
                  <a:pt x="2403234" y="552001"/>
                </a:cubicBezTo>
                <a:cubicBezTo>
                  <a:pt x="2119153" y="533898"/>
                  <a:pt x="1967970" y="525497"/>
                  <a:pt x="1754361" y="552001"/>
                </a:cubicBezTo>
                <a:cubicBezTo>
                  <a:pt x="1540752" y="578505"/>
                  <a:pt x="1398219" y="542639"/>
                  <a:pt x="1201617" y="552001"/>
                </a:cubicBezTo>
                <a:cubicBezTo>
                  <a:pt x="1005015" y="561363"/>
                  <a:pt x="834513" y="571650"/>
                  <a:pt x="600809" y="552001"/>
                </a:cubicBezTo>
                <a:cubicBezTo>
                  <a:pt x="367105" y="532352"/>
                  <a:pt x="200952" y="564030"/>
                  <a:pt x="0" y="552001"/>
                </a:cubicBezTo>
                <a:cubicBezTo>
                  <a:pt x="17389" y="415305"/>
                  <a:pt x="9160" y="123017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Taylor-Russell table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69695-8C1B-4273-BCC3-A6E93951E110}"/>
              </a:ext>
            </a:extLst>
          </p:cNvPr>
          <p:cNvSpPr/>
          <p:nvPr/>
        </p:nvSpPr>
        <p:spPr>
          <a:xfrm>
            <a:off x="3986575" y="1409232"/>
            <a:ext cx="2260814" cy="552001"/>
          </a:xfrm>
          <a:custGeom>
            <a:avLst/>
            <a:gdLst>
              <a:gd name="connsiteX0" fmla="*/ 0 w 2260814"/>
              <a:gd name="connsiteY0" fmla="*/ 0 h 552001"/>
              <a:gd name="connsiteX1" fmla="*/ 610420 w 2260814"/>
              <a:gd name="connsiteY1" fmla="*/ 0 h 552001"/>
              <a:gd name="connsiteX2" fmla="*/ 1198231 w 2260814"/>
              <a:gd name="connsiteY2" fmla="*/ 0 h 552001"/>
              <a:gd name="connsiteX3" fmla="*/ 1740827 w 2260814"/>
              <a:gd name="connsiteY3" fmla="*/ 0 h 552001"/>
              <a:gd name="connsiteX4" fmla="*/ 2260814 w 2260814"/>
              <a:gd name="connsiteY4" fmla="*/ 0 h 552001"/>
              <a:gd name="connsiteX5" fmla="*/ 2260814 w 2260814"/>
              <a:gd name="connsiteY5" fmla="*/ 552001 h 552001"/>
              <a:gd name="connsiteX6" fmla="*/ 1740827 w 2260814"/>
              <a:gd name="connsiteY6" fmla="*/ 552001 h 552001"/>
              <a:gd name="connsiteX7" fmla="*/ 1130407 w 2260814"/>
              <a:gd name="connsiteY7" fmla="*/ 552001 h 552001"/>
              <a:gd name="connsiteX8" fmla="*/ 542595 w 2260814"/>
              <a:gd name="connsiteY8" fmla="*/ 552001 h 552001"/>
              <a:gd name="connsiteX9" fmla="*/ 0 w 2260814"/>
              <a:gd name="connsiteY9" fmla="*/ 552001 h 552001"/>
              <a:gd name="connsiteX10" fmla="*/ 0 w 2260814"/>
              <a:gd name="connsiteY10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0814" h="552001" fill="none" extrusionOk="0">
                <a:moveTo>
                  <a:pt x="0" y="0"/>
                </a:moveTo>
                <a:cubicBezTo>
                  <a:pt x="133465" y="-8248"/>
                  <a:pt x="374593" y="-29439"/>
                  <a:pt x="610420" y="0"/>
                </a:cubicBezTo>
                <a:cubicBezTo>
                  <a:pt x="846247" y="29439"/>
                  <a:pt x="971064" y="273"/>
                  <a:pt x="1198231" y="0"/>
                </a:cubicBezTo>
                <a:cubicBezTo>
                  <a:pt x="1425398" y="-273"/>
                  <a:pt x="1611912" y="12591"/>
                  <a:pt x="1740827" y="0"/>
                </a:cubicBezTo>
                <a:cubicBezTo>
                  <a:pt x="1869742" y="-12591"/>
                  <a:pt x="2156548" y="-12816"/>
                  <a:pt x="2260814" y="0"/>
                </a:cubicBezTo>
                <a:cubicBezTo>
                  <a:pt x="2240358" y="267396"/>
                  <a:pt x="2272236" y="336360"/>
                  <a:pt x="2260814" y="552001"/>
                </a:cubicBezTo>
                <a:cubicBezTo>
                  <a:pt x="2114662" y="529114"/>
                  <a:pt x="1940879" y="551483"/>
                  <a:pt x="1740827" y="552001"/>
                </a:cubicBezTo>
                <a:cubicBezTo>
                  <a:pt x="1540775" y="552519"/>
                  <a:pt x="1429870" y="559831"/>
                  <a:pt x="1130407" y="552001"/>
                </a:cubicBezTo>
                <a:cubicBezTo>
                  <a:pt x="830944" y="544171"/>
                  <a:pt x="685253" y="525665"/>
                  <a:pt x="542595" y="552001"/>
                </a:cubicBezTo>
                <a:cubicBezTo>
                  <a:pt x="399937" y="578337"/>
                  <a:pt x="119687" y="570856"/>
                  <a:pt x="0" y="552001"/>
                </a:cubicBezTo>
                <a:cubicBezTo>
                  <a:pt x="12133" y="394017"/>
                  <a:pt x="26969" y="221046"/>
                  <a:pt x="0" y="0"/>
                </a:cubicBezTo>
                <a:close/>
              </a:path>
              <a:path w="2260814" h="552001" stroke="0" extrusionOk="0">
                <a:moveTo>
                  <a:pt x="0" y="0"/>
                </a:moveTo>
                <a:cubicBezTo>
                  <a:pt x="119934" y="24010"/>
                  <a:pt x="260603" y="20324"/>
                  <a:pt x="519987" y="0"/>
                </a:cubicBezTo>
                <a:cubicBezTo>
                  <a:pt x="779371" y="-20324"/>
                  <a:pt x="897324" y="-16516"/>
                  <a:pt x="1107799" y="0"/>
                </a:cubicBezTo>
                <a:cubicBezTo>
                  <a:pt x="1318274" y="16516"/>
                  <a:pt x="1460258" y="23323"/>
                  <a:pt x="1718219" y="0"/>
                </a:cubicBezTo>
                <a:cubicBezTo>
                  <a:pt x="1976180" y="-23323"/>
                  <a:pt x="2061781" y="-24062"/>
                  <a:pt x="2260814" y="0"/>
                </a:cubicBezTo>
                <a:cubicBezTo>
                  <a:pt x="2274993" y="121058"/>
                  <a:pt x="2263191" y="297907"/>
                  <a:pt x="2260814" y="552001"/>
                </a:cubicBezTo>
                <a:cubicBezTo>
                  <a:pt x="1957047" y="523193"/>
                  <a:pt x="1906712" y="531974"/>
                  <a:pt x="1650394" y="552001"/>
                </a:cubicBezTo>
                <a:cubicBezTo>
                  <a:pt x="1394076" y="572028"/>
                  <a:pt x="1295888" y="542451"/>
                  <a:pt x="1130407" y="552001"/>
                </a:cubicBezTo>
                <a:cubicBezTo>
                  <a:pt x="964926" y="561551"/>
                  <a:pt x="777887" y="572658"/>
                  <a:pt x="565204" y="552001"/>
                </a:cubicBezTo>
                <a:cubicBezTo>
                  <a:pt x="352521" y="531344"/>
                  <a:pt x="139207" y="567100"/>
                  <a:pt x="0" y="552001"/>
                </a:cubicBezTo>
                <a:cubicBezTo>
                  <a:pt x="17389" y="415305"/>
                  <a:pt x="9160" y="123017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Nomologisch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Net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5D4629-32D3-4F72-ACEB-45FBD044354B}"/>
              </a:ext>
            </a:extLst>
          </p:cNvPr>
          <p:cNvSpPr/>
          <p:nvPr/>
        </p:nvSpPr>
        <p:spPr>
          <a:xfrm>
            <a:off x="1566655" y="5949280"/>
            <a:ext cx="1925226" cy="552001"/>
          </a:xfrm>
          <a:custGeom>
            <a:avLst/>
            <a:gdLst>
              <a:gd name="connsiteX0" fmla="*/ 0 w 1925226"/>
              <a:gd name="connsiteY0" fmla="*/ 0 h 552001"/>
              <a:gd name="connsiteX1" fmla="*/ 583985 w 1925226"/>
              <a:gd name="connsiteY1" fmla="*/ 0 h 552001"/>
              <a:gd name="connsiteX2" fmla="*/ 1167970 w 1925226"/>
              <a:gd name="connsiteY2" fmla="*/ 0 h 552001"/>
              <a:gd name="connsiteX3" fmla="*/ 1925226 w 1925226"/>
              <a:gd name="connsiteY3" fmla="*/ 0 h 552001"/>
              <a:gd name="connsiteX4" fmla="*/ 1925226 w 1925226"/>
              <a:gd name="connsiteY4" fmla="*/ 552001 h 552001"/>
              <a:gd name="connsiteX5" fmla="*/ 1341241 w 1925226"/>
              <a:gd name="connsiteY5" fmla="*/ 552001 h 552001"/>
              <a:gd name="connsiteX6" fmla="*/ 718751 w 1925226"/>
              <a:gd name="connsiteY6" fmla="*/ 552001 h 552001"/>
              <a:gd name="connsiteX7" fmla="*/ 0 w 1925226"/>
              <a:gd name="connsiteY7" fmla="*/ 552001 h 552001"/>
              <a:gd name="connsiteX8" fmla="*/ 0 w 1925226"/>
              <a:gd name="connsiteY8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226" h="552001" fill="none" extrusionOk="0">
                <a:moveTo>
                  <a:pt x="0" y="0"/>
                </a:moveTo>
                <a:cubicBezTo>
                  <a:pt x="168646" y="22863"/>
                  <a:pt x="417339" y="13409"/>
                  <a:pt x="583985" y="0"/>
                </a:cubicBezTo>
                <a:cubicBezTo>
                  <a:pt x="750632" y="-13409"/>
                  <a:pt x="926520" y="3666"/>
                  <a:pt x="1167970" y="0"/>
                </a:cubicBezTo>
                <a:cubicBezTo>
                  <a:pt x="1409421" y="-3666"/>
                  <a:pt x="1732636" y="-32860"/>
                  <a:pt x="1925226" y="0"/>
                </a:cubicBezTo>
                <a:cubicBezTo>
                  <a:pt x="1913799" y="232173"/>
                  <a:pt x="1904040" y="287371"/>
                  <a:pt x="1925226" y="552001"/>
                </a:cubicBezTo>
                <a:cubicBezTo>
                  <a:pt x="1746712" y="581048"/>
                  <a:pt x="1563212" y="552201"/>
                  <a:pt x="1341241" y="552001"/>
                </a:cubicBezTo>
                <a:cubicBezTo>
                  <a:pt x="1119271" y="551801"/>
                  <a:pt x="981773" y="523938"/>
                  <a:pt x="718751" y="552001"/>
                </a:cubicBezTo>
                <a:cubicBezTo>
                  <a:pt x="455729" y="580065"/>
                  <a:pt x="245625" y="533708"/>
                  <a:pt x="0" y="552001"/>
                </a:cubicBezTo>
                <a:cubicBezTo>
                  <a:pt x="-10290" y="281999"/>
                  <a:pt x="-9693" y="199939"/>
                  <a:pt x="0" y="0"/>
                </a:cubicBezTo>
                <a:close/>
              </a:path>
              <a:path w="1925226" h="552001" stroke="0" extrusionOk="0">
                <a:moveTo>
                  <a:pt x="0" y="0"/>
                </a:moveTo>
                <a:cubicBezTo>
                  <a:pt x="137943" y="7135"/>
                  <a:pt x="403177" y="21641"/>
                  <a:pt x="603237" y="0"/>
                </a:cubicBezTo>
                <a:cubicBezTo>
                  <a:pt x="803297" y="-21641"/>
                  <a:pt x="1105209" y="16381"/>
                  <a:pt x="1264232" y="0"/>
                </a:cubicBezTo>
                <a:cubicBezTo>
                  <a:pt x="1423256" y="-16381"/>
                  <a:pt x="1668916" y="-26777"/>
                  <a:pt x="1925226" y="0"/>
                </a:cubicBezTo>
                <a:cubicBezTo>
                  <a:pt x="1898669" y="248321"/>
                  <a:pt x="1928935" y="395512"/>
                  <a:pt x="1925226" y="552001"/>
                </a:cubicBezTo>
                <a:cubicBezTo>
                  <a:pt x="1759384" y="546684"/>
                  <a:pt x="1497575" y="548387"/>
                  <a:pt x="1283484" y="552001"/>
                </a:cubicBezTo>
                <a:cubicBezTo>
                  <a:pt x="1069393" y="555615"/>
                  <a:pt x="887710" y="547017"/>
                  <a:pt x="603237" y="552001"/>
                </a:cubicBezTo>
                <a:cubicBezTo>
                  <a:pt x="318764" y="556985"/>
                  <a:pt x="251635" y="572306"/>
                  <a:pt x="0" y="552001"/>
                </a:cubicBezTo>
                <a:cubicBezTo>
                  <a:pt x="-5391" y="414211"/>
                  <a:pt x="13320" y="25354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Facet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methode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F6E3EC-47C2-41A1-A2AC-1F51BF4BE7E4}"/>
              </a:ext>
            </a:extLst>
          </p:cNvPr>
          <p:cNvSpPr/>
          <p:nvPr/>
        </p:nvSpPr>
        <p:spPr>
          <a:xfrm>
            <a:off x="6555451" y="1884334"/>
            <a:ext cx="1549918" cy="552001"/>
          </a:xfrm>
          <a:custGeom>
            <a:avLst/>
            <a:gdLst>
              <a:gd name="connsiteX0" fmla="*/ 0 w 1549918"/>
              <a:gd name="connsiteY0" fmla="*/ 0 h 552001"/>
              <a:gd name="connsiteX1" fmla="*/ 470142 w 1549918"/>
              <a:gd name="connsiteY1" fmla="*/ 0 h 552001"/>
              <a:gd name="connsiteX2" fmla="*/ 940284 w 1549918"/>
              <a:gd name="connsiteY2" fmla="*/ 0 h 552001"/>
              <a:gd name="connsiteX3" fmla="*/ 1549918 w 1549918"/>
              <a:gd name="connsiteY3" fmla="*/ 0 h 552001"/>
              <a:gd name="connsiteX4" fmla="*/ 1549918 w 1549918"/>
              <a:gd name="connsiteY4" fmla="*/ 552001 h 552001"/>
              <a:gd name="connsiteX5" fmla="*/ 1079776 w 1549918"/>
              <a:gd name="connsiteY5" fmla="*/ 552001 h 552001"/>
              <a:gd name="connsiteX6" fmla="*/ 578636 w 1549918"/>
              <a:gd name="connsiteY6" fmla="*/ 552001 h 552001"/>
              <a:gd name="connsiteX7" fmla="*/ 0 w 1549918"/>
              <a:gd name="connsiteY7" fmla="*/ 552001 h 552001"/>
              <a:gd name="connsiteX8" fmla="*/ 0 w 1549918"/>
              <a:gd name="connsiteY8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918" h="552001" fill="none" extrusionOk="0">
                <a:moveTo>
                  <a:pt x="0" y="0"/>
                </a:moveTo>
                <a:cubicBezTo>
                  <a:pt x="226453" y="-18240"/>
                  <a:pt x="283245" y="12679"/>
                  <a:pt x="470142" y="0"/>
                </a:cubicBezTo>
                <a:cubicBezTo>
                  <a:pt x="657039" y="-12679"/>
                  <a:pt x="748717" y="15636"/>
                  <a:pt x="940284" y="0"/>
                </a:cubicBezTo>
                <a:cubicBezTo>
                  <a:pt x="1131851" y="-15636"/>
                  <a:pt x="1389577" y="-19396"/>
                  <a:pt x="1549918" y="0"/>
                </a:cubicBezTo>
                <a:cubicBezTo>
                  <a:pt x="1538491" y="232173"/>
                  <a:pt x="1528732" y="287371"/>
                  <a:pt x="1549918" y="552001"/>
                </a:cubicBezTo>
                <a:cubicBezTo>
                  <a:pt x="1360455" y="571988"/>
                  <a:pt x="1263511" y="534365"/>
                  <a:pt x="1079776" y="552001"/>
                </a:cubicBezTo>
                <a:cubicBezTo>
                  <a:pt x="896041" y="569637"/>
                  <a:pt x="757584" y="528799"/>
                  <a:pt x="578636" y="552001"/>
                </a:cubicBezTo>
                <a:cubicBezTo>
                  <a:pt x="399688" y="575203"/>
                  <a:pt x="190432" y="572171"/>
                  <a:pt x="0" y="552001"/>
                </a:cubicBezTo>
                <a:cubicBezTo>
                  <a:pt x="-10290" y="281999"/>
                  <a:pt x="-9693" y="199939"/>
                  <a:pt x="0" y="0"/>
                </a:cubicBezTo>
                <a:close/>
              </a:path>
              <a:path w="1549918" h="552001" stroke="0" extrusionOk="0">
                <a:moveTo>
                  <a:pt x="0" y="0"/>
                </a:moveTo>
                <a:cubicBezTo>
                  <a:pt x="186548" y="1516"/>
                  <a:pt x="338393" y="-20576"/>
                  <a:pt x="485641" y="0"/>
                </a:cubicBezTo>
                <a:cubicBezTo>
                  <a:pt x="632889" y="20576"/>
                  <a:pt x="780629" y="-23565"/>
                  <a:pt x="1017779" y="0"/>
                </a:cubicBezTo>
                <a:cubicBezTo>
                  <a:pt x="1254929" y="23565"/>
                  <a:pt x="1287754" y="-10245"/>
                  <a:pt x="1549918" y="0"/>
                </a:cubicBezTo>
                <a:cubicBezTo>
                  <a:pt x="1523361" y="248321"/>
                  <a:pt x="1553627" y="395512"/>
                  <a:pt x="1549918" y="552001"/>
                </a:cubicBezTo>
                <a:cubicBezTo>
                  <a:pt x="1357466" y="549032"/>
                  <a:pt x="1288396" y="572594"/>
                  <a:pt x="1033279" y="552001"/>
                </a:cubicBezTo>
                <a:cubicBezTo>
                  <a:pt x="778162" y="531408"/>
                  <a:pt x="622981" y="527642"/>
                  <a:pt x="485641" y="552001"/>
                </a:cubicBezTo>
                <a:cubicBezTo>
                  <a:pt x="348301" y="576360"/>
                  <a:pt x="193603" y="558111"/>
                  <a:pt x="0" y="552001"/>
                </a:cubicBezTo>
                <a:cubicBezTo>
                  <a:pt x="-5391" y="414211"/>
                  <a:pt x="13320" y="25354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Correlaties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52087-78B3-4DD0-91F9-DBC709F6D1C3}"/>
              </a:ext>
            </a:extLst>
          </p:cNvPr>
          <p:cNvSpPr/>
          <p:nvPr/>
        </p:nvSpPr>
        <p:spPr>
          <a:xfrm>
            <a:off x="5177904" y="2840696"/>
            <a:ext cx="3826768" cy="707886"/>
          </a:xfrm>
          <a:custGeom>
            <a:avLst/>
            <a:gdLst>
              <a:gd name="connsiteX0" fmla="*/ 0 w 3826768"/>
              <a:gd name="connsiteY0" fmla="*/ 0 h 707886"/>
              <a:gd name="connsiteX1" fmla="*/ 599527 w 3826768"/>
              <a:gd name="connsiteY1" fmla="*/ 0 h 707886"/>
              <a:gd name="connsiteX2" fmla="*/ 1199054 w 3826768"/>
              <a:gd name="connsiteY2" fmla="*/ 0 h 707886"/>
              <a:gd name="connsiteX3" fmla="*/ 1760313 w 3826768"/>
              <a:gd name="connsiteY3" fmla="*/ 0 h 707886"/>
              <a:gd name="connsiteX4" fmla="*/ 2321573 w 3826768"/>
              <a:gd name="connsiteY4" fmla="*/ 0 h 707886"/>
              <a:gd name="connsiteX5" fmla="*/ 3035903 w 3826768"/>
              <a:gd name="connsiteY5" fmla="*/ 0 h 707886"/>
              <a:gd name="connsiteX6" fmla="*/ 3826768 w 3826768"/>
              <a:gd name="connsiteY6" fmla="*/ 0 h 707886"/>
              <a:gd name="connsiteX7" fmla="*/ 3826768 w 3826768"/>
              <a:gd name="connsiteY7" fmla="*/ 368101 h 707886"/>
              <a:gd name="connsiteX8" fmla="*/ 3826768 w 3826768"/>
              <a:gd name="connsiteY8" fmla="*/ 707886 h 707886"/>
              <a:gd name="connsiteX9" fmla="*/ 3227241 w 3826768"/>
              <a:gd name="connsiteY9" fmla="*/ 707886 h 707886"/>
              <a:gd name="connsiteX10" fmla="*/ 2665982 w 3826768"/>
              <a:gd name="connsiteY10" fmla="*/ 707886 h 707886"/>
              <a:gd name="connsiteX11" fmla="*/ 2028187 w 3826768"/>
              <a:gd name="connsiteY11" fmla="*/ 707886 h 707886"/>
              <a:gd name="connsiteX12" fmla="*/ 1313857 w 3826768"/>
              <a:gd name="connsiteY12" fmla="*/ 707886 h 707886"/>
              <a:gd name="connsiteX13" fmla="*/ 676062 w 3826768"/>
              <a:gd name="connsiteY13" fmla="*/ 707886 h 707886"/>
              <a:gd name="connsiteX14" fmla="*/ 0 w 3826768"/>
              <a:gd name="connsiteY14" fmla="*/ 707886 h 707886"/>
              <a:gd name="connsiteX15" fmla="*/ 0 w 3826768"/>
              <a:gd name="connsiteY15" fmla="*/ 361022 h 707886"/>
              <a:gd name="connsiteX16" fmla="*/ 0 w 3826768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26768" h="707886" fill="none" extrusionOk="0">
                <a:moveTo>
                  <a:pt x="0" y="0"/>
                </a:moveTo>
                <a:cubicBezTo>
                  <a:pt x="297381" y="25994"/>
                  <a:pt x="395458" y="-19291"/>
                  <a:pt x="599527" y="0"/>
                </a:cubicBezTo>
                <a:cubicBezTo>
                  <a:pt x="803596" y="19291"/>
                  <a:pt x="1046586" y="-11712"/>
                  <a:pt x="1199054" y="0"/>
                </a:cubicBezTo>
                <a:cubicBezTo>
                  <a:pt x="1351522" y="11712"/>
                  <a:pt x="1545953" y="-20059"/>
                  <a:pt x="1760313" y="0"/>
                </a:cubicBezTo>
                <a:cubicBezTo>
                  <a:pt x="1974673" y="20059"/>
                  <a:pt x="2057760" y="8834"/>
                  <a:pt x="2321573" y="0"/>
                </a:cubicBezTo>
                <a:cubicBezTo>
                  <a:pt x="2585386" y="-8834"/>
                  <a:pt x="2866854" y="-16286"/>
                  <a:pt x="3035903" y="0"/>
                </a:cubicBezTo>
                <a:cubicBezTo>
                  <a:pt x="3204952" y="16286"/>
                  <a:pt x="3506228" y="-38034"/>
                  <a:pt x="3826768" y="0"/>
                </a:cubicBezTo>
                <a:cubicBezTo>
                  <a:pt x="3824707" y="147082"/>
                  <a:pt x="3838793" y="254731"/>
                  <a:pt x="3826768" y="368101"/>
                </a:cubicBezTo>
                <a:cubicBezTo>
                  <a:pt x="3814743" y="481471"/>
                  <a:pt x="3831959" y="604608"/>
                  <a:pt x="3826768" y="707886"/>
                </a:cubicBezTo>
                <a:cubicBezTo>
                  <a:pt x="3653859" y="704258"/>
                  <a:pt x="3422457" y="723954"/>
                  <a:pt x="3227241" y="707886"/>
                </a:cubicBezTo>
                <a:cubicBezTo>
                  <a:pt x="3032025" y="691818"/>
                  <a:pt x="2883150" y="721986"/>
                  <a:pt x="2665982" y="707886"/>
                </a:cubicBezTo>
                <a:cubicBezTo>
                  <a:pt x="2448814" y="693786"/>
                  <a:pt x="2335942" y="725722"/>
                  <a:pt x="2028187" y="707886"/>
                </a:cubicBezTo>
                <a:cubicBezTo>
                  <a:pt x="1720432" y="690050"/>
                  <a:pt x="1589655" y="725645"/>
                  <a:pt x="1313857" y="707886"/>
                </a:cubicBezTo>
                <a:cubicBezTo>
                  <a:pt x="1038059" y="690128"/>
                  <a:pt x="896289" y="733152"/>
                  <a:pt x="676062" y="707886"/>
                </a:cubicBezTo>
                <a:cubicBezTo>
                  <a:pt x="455835" y="682620"/>
                  <a:pt x="279513" y="733253"/>
                  <a:pt x="0" y="707886"/>
                </a:cubicBezTo>
                <a:cubicBezTo>
                  <a:pt x="6515" y="624723"/>
                  <a:pt x="14785" y="499238"/>
                  <a:pt x="0" y="361022"/>
                </a:cubicBezTo>
                <a:cubicBezTo>
                  <a:pt x="-14785" y="222806"/>
                  <a:pt x="-13239" y="167984"/>
                  <a:pt x="0" y="0"/>
                </a:cubicBezTo>
                <a:close/>
              </a:path>
              <a:path w="3826768" h="707886" stroke="0" extrusionOk="0">
                <a:moveTo>
                  <a:pt x="0" y="0"/>
                </a:moveTo>
                <a:cubicBezTo>
                  <a:pt x="248660" y="3950"/>
                  <a:pt x="305886" y="17115"/>
                  <a:pt x="561259" y="0"/>
                </a:cubicBezTo>
                <a:cubicBezTo>
                  <a:pt x="816632" y="-17115"/>
                  <a:pt x="1072566" y="-18886"/>
                  <a:pt x="1237322" y="0"/>
                </a:cubicBezTo>
                <a:cubicBezTo>
                  <a:pt x="1402078" y="18886"/>
                  <a:pt x="1743081" y="8406"/>
                  <a:pt x="1951652" y="0"/>
                </a:cubicBezTo>
                <a:cubicBezTo>
                  <a:pt x="2160223" y="-8406"/>
                  <a:pt x="2401222" y="25239"/>
                  <a:pt x="2627714" y="0"/>
                </a:cubicBezTo>
                <a:cubicBezTo>
                  <a:pt x="2854206" y="-25239"/>
                  <a:pt x="2936864" y="-28566"/>
                  <a:pt x="3227241" y="0"/>
                </a:cubicBezTo>
                <a:cubicBezTo>
                  <a:pt x="3517618" y="28566"/>
                  <a:pt x="3604821" y="-762"/>
                  <a:pt x="3826768" y="0"/>
                </a:cubicBezTo>
                <a:cubicBezTo>
                  <a:pt x="3813738" y="110910"/>
                  <a:pt x="3831329" y="230777"/>
                  <a:pt x="3826768" y="361022"/>
                </a:cubicBezTo>
                <a:cubicBezTo>
                  <a:pt x="3822207" y="491267"/>
                  <a:pt x="3822437" y="551356"/>
                  <a:pt x="3826768" y="707886"/>
                </a:cubicBezTo>
                <a:cubicBezTo>
                  <a:pt x="3673331" y="713131"/>
                  <a:pt x="3427573" y="693012"/>
                  <a:pt x="3265509" y="707886"/>
                </a:cubicBezTo>
                <a:cubicBezTo>
                  <a:pt x="3103445" y="722760"/>
                  <a:pt x="2817877" y="717830"/>
                  <a:pt x="2551179" y="707886"/>
                </a:cubicBezTo>
                <a:cubicBezTo>
                  <a:pt x="2284481" y="697943"/>
                  <a:pt x="2091706" y="715782"/>
                  <a:pt x="1836849" y="707886"/>
                </a:cubicBezTo>
                <a:cubicBezTo>
                  <a:pt x="1581992" y="699991"/>
                  <a:pt x="1445017" y="710394"/>
                  <a:pt x="1237322" y="707886"/>
                </a:cubicBezTo>
                <a:cubicBezTo>
                  <a:pt x="1029627" y="705378"/>
                  <a:pt x="764011" y="689099"/>
                  <a:pt x="561259" y="707886"/>
                </a:cubicBezTo>
                <a:cubicBezTo>
                  <a:pt x="358507" y="726673"/>
                  <a:pt x="212336" y="680560"/>
                  <a:pt x="0" y="707886"/>
                </a:cubicBezTo>
                <a:cubicBezTo>
                  <a:pt x="-14837" y="570165"/>
                  <a:pt x="1616" y="503976"/>
                  <a:pt x="0" y="375180"/>
                </a:cubicBezTo>
                <a:cubicBezTo>
                  <a:pt x="-1616" y="246384"/>
                  <a:pt x="16538" y="167859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Sensitiviteit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Specificiteit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Positief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Negatief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Voorspellende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waarde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3763AD-1E28-4C7A-89AA-FA81695999DC}"/>
              </a:ext>
            </a:extLst>
          </p:cNvPr>
          <p:cNvSpPr/>
          <p:nvPr/>
        </p:nvSpPr>
        <p:spPr>
          <a:xfrm>
            <a:off x="148541" y="3669087"/>
            <a:ext cx="769252" cy="552001"/>
          </a:xfrm>
          <a:custGeom>
            <a:avLst/>
            <a:gdLst>
              <a:gd name="connsiteX0" fmla="*/ 0 w 769252"/>
              <a:gd name="connsiteY0" fmla="*/ 0 h 552001"/>
              <a:gd name="connsiteX1" fmla="*/ 376933 w 769252"/>
              <a:gd name="connsiteY1" fmla="*/ 0 h 552001"/>
              <a:gd name="connsiteX2" fmla="*/ 769252 w 769252"/>
              <a:gd name="connsiteY2" fmla="*/ 0 h 552001"/>
              <a:gd name="connsiteX3" fmla="*/ 769252 w 769252"/>
              <a:gd name="connsiteY3" fmla="*/ 552001 h 552001"/>
              <a:gd name="connsiteX4" fmla="*/ 392319 w 769252"/>
              <a:gd name="connsiteY4" fmla="*/ 552001 h 552001"/>
              <a:gd name="connsiteX5" fmla="*/ 0 w 769252"/>
              <a:gd name="connsiteY5" fmla="*/ 552001 h 552001"/>
              <a:gd name="connsiteX6" fmla="*/ 0 w 769252"/>
              <a:gd name="connsiteY6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252" h="552001" fill="none" extrusionOk="0">
                <a:moveTo>
                  <a:pt x="0" y="0"/>
                </a:moveTo>
                <a:cubicBezTo>
                  <a:pt x="130821" y="9207"/>
                  <a:pt x="256957" y="-15322"/>
                  <a:pt x="376933" y="0"/>
                </a:cubicBezTo>
                <a:cubicBezTo>
                  <a:pt x="496909" y="15322"/>
                  <a:pt x="616081" y="-13298"/>
                  <a:pt x="769252" y="0"/>
                </a:cubicBezTo>
                <a:cubicBezTo>
                  <a:pt x="787137" y="135115"/>
                  <a:pt x="792177" y="416335"/>
                  <a:pt x="769252" y="552001"/>
                </a:cubicBezTo>
                <a:cubicBezTo>
                  <a:pt x="693746" y="536483"/>
                  <a:pt x="563740" y="541740"/>
                  <a:pt x="392319" y="552001"/>
                </a:cubicBezTo>
                <a:cubicBezTo>
                  <a:pt x="220898" y="562262"/>
                  <a:pt x="127512" y="548117"/>
                  <a:pt x="0" y="552001"/>
                </a:cubicBezTo>
                <a:cubicBezTo>
                  <a:pt x="-7107" y="279367"/>
                  <a:pt x="6304" y="170044"/>
                  <a:pt x="0" y="0"/>
                </a:cubicBezTo>
                <a:close/>
              </a:path>
              <a:path w="769252" h="552001" stroke="0" extrusionOk="0">
                <a:moveTo>
                  <a:pt x="0" y="0"/>
                </a:moveTo>
                <a:cubicBezTo>
                  <a:pt x="113571" y="-7134"/>
                  <a:pt x="278779" y="6161"/>
                  <a:pt x="369241" y="0"/>
                </a:cubicBezTo>
                <a:cubicBezTo>
                  <a:pt x="459703" y="-6161"/>
                  <a:pt x="661037" y="-1558"/>
                  <a:pt x="769252" y="0"/>
                </a:cubicBezTo>
                <a:cubicBezTo>
                  <a:pt x="775777" y="133006"/>
                  <a:pt x="763701" y="338139"/>
                  <a:pt x="769252" y="552001"/>
                </a:cubicBezTo>
                <a:cubicBezTo>
                  <a:pt x="597452" y="536000"/>
                  <a:pt x="501364" y="536532"/>
                  <a:pt x="407704" y="552001"/>
                </a:cubicBezTo>
                <a:cubicBezTo>
                  <a:pt x="314044" y="567470"/>
                  <a:pt x="141050" y="550464"/>
                  <a:pt x="0" y="552001"/>
                </a:cubicBezTo>
                <a:cubicBezTo>
                  <a:pt x="-4734" y="285438"/>
                  <a:pt x="-15890" y="20705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IRT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7604A6-5222-48D0-AC8D-78646F531958}"/>
              </a:ext>
            </a:extLst>
          </p:cNvPr>
          <p:cNvSpPr/>
          <p:nvPr/>
        </p:nvSpPr>
        <p:spPr>
          <a:xfrm>
            <a:off x="139328" y="2677602"/>
            <a:ext cx="2059833" cy="552001"/>
          </a:xfrm>
          <a:custGeom>
            <a:avLst/>
            <a:gdLst>
              <a:gd name="connsiteX0" fmla="*/ 0 w 2059833"/>
              <a:gd name="connsiteY0" fmla="*/ 0 h 552001"/>
              <a:gd name="connsiteX1" fmla="*/ 624816 w 2059833"/>
              <a:gd name="connsiteY1" fmla="*/ 0 h 552001"/>
              <a:gd name="connsiteX2" fmla="*/ 1249632 w 2059833"/>
              <a:gd name="connsiteY2" fmla="*/ 0 h 552001"/>
              <a:gd name="connsiteX3" fmla="*/ 2059833 w 2059833"/>
              <a:gd name="connsiteY3" fmla="*/ 0 h 552001"/>
              <a:gd name="connsiteX4" fmla="*/ 2059833 w 2059833"/>
              <a:gd name="connsiteY4" fmla="*/ 552001 h 552001"/>
              <a:gd name="connsiteX5" fmla="*/ 1435017 w 2059833"/>
              <a:gd name="connsiteY5" fmla="*/ 552001 h 552001"/>
              <a:gd name="connsiteX6" fmla="*/ 769004 w 2059833"/>
              <a:gd name="connsiteY6" fmla="*/ 552001 h 552001"/>
              <a:gd name="connsiteX7" fmla="*/ 0 w 2059833"/>
              <a:gd name="connsiteY7" fmla="*/ 552001 h 552001"/>
              <a:gd name="connsiteX8" fmla="*/ 0 w 2059833"/>
              <a:gd name="connsiteY8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9833" h="552001" fill="none" extrusionOk="0">
                <a:moveTo>
                  <a:pt x="0" y="0"/>
                </a:moveTo>
                <a:cubicBezTo>
                  <a:pt x="188569" y="1493"/>
                  <a:pt x="374310" y="-18411"/>
                  <a:pt x="624816" y="0"/>
                </a:cubicBezTo>
                <a:cubicBezTo>
                  <a:pt x="875322" y="18411"/>
                  <a:pt x="1067544" y="28402"/>
                  <a:pt x="1249632" y="0"/>
                </a:cubicBezTo>
                <a:cubicBezTo>
                  <a:pt x="1431720" y="-28402"/>
                  <a:pt x="1765457" y="-9268"/>
                  <a:pt x="2059833" y="0"/>
                </a:cubicBezTo>
                <a:cubicBezTo>
                  <a:pt x="2048406" y="232173"/>
                  <a:pt x="2038647" y="287371"/>
                  <a:pt x="2059833" y="552001"/>
                </a:cubicBezTo>
                <a:cubicBezTo>
                  <a:pt x="1891830" y="522385"/>
                  <a:pt x="1653365" y="551328"/>
                  <a:pt x="1435017" y="552001"/>
                </a:cubicBezTo>
                <a:cubicBezTo>
                  <a:pt x="1216669" y="552674"/>
                  <a:pt x="1097108" y="537559"/>
                  <a:pt x="769004" y="552001"/>
                </a:cubicBezTo>
                <a:cubicBezTo>
                  <a:pt x="440900" y="566443"/>
                  <a:pt x="166496" y="582734"/>
                  <a:pt x="0" y="552001"/>
                </a:cubicBezTo>
                <a:cubicBezTo>
                  <a:pt x="-10290" y="281999"/>
                  <a:pt x="-9693" y="199939"/>
                  <a:pt x="0" y="0"/>
                </a:cubicBezTo>
                <a:close/>
              </a:path>
              <a:path w="2059833" h="552001" stroke="0" extrusionOk="0">
                <a:moveTo>
                  <a:pt x="0" y="0"/>
                </a:moveTo>
                <a:cubicBezTo>
                  <a:pt x="308053" y="-16206"/>
                  <a:pt x="332407" y="-1778"/>
                  <a:pt x="645414" y="0"/>
                </a:cubicBezTo>
                <a:cubicBezTo>
                  <a:pt x="958421" y="1778"/>
                  <a:pt x="1072924" y="5260"/>
                  <a:pt x="1352624" y="0"/>
                </a:cubicBezTo>
                <a:cubicBezTo>
                  <a:pt x="1632324" y="-5260"/>
                  <a:pt x="1848260" y="14293"/>
                  <a:pt x="2059833" y="0"/>
                </a:cubicBezTo>
                <a:cubicBezTo>
                  <a:pt x="2033276" y="248321"/>
                  <a:pt x="2063542" y="395512"/>
                  <a:pt x="2059833" y="552001"/>
                </a:cubicBezTo>
                <a:cubicBezTo>
                  <a:pt x="1748224" y="534950"/>
                  <a:pt x="1590910" y="565084"/>
                  <a:pt x="1373222" y="552001"/>
                </a:cubicBezTo>
                <a:cubicBezTo>
                  <a:pt x="1155534" y="538918"/>
                  <a:pt x="854717" y="523680"/>
                  <a:pt x="645414" y="552001"/>
                </a:cubicBezTo>
                <a:cubicBezTo>
                  <a:pt x="436111" y="580322"/>
                  <a:pt x="207478" y="525207"/>
                  <a:pt x="0" y="552001"/>
                </a:cubicBezTo>
                <a:cubicBezTo>
                  <a:pt x="-5391" y="414211"/>
                  <a:pt x="13320" y="25354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Betrouwbaarheid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5EE597-90CC-4485-8E8D-4A5B1D28C040}"/>
              </a:ext>
            </a:extLst>
          </p:cNvPr>
          <p:cNvSpPr/>
          <p:nvPr/>
        </p:nvSpPr>
        <p:spPr>
          <a:xfrm>
            <a:off x="1051825" y="3669087"/>
            <a:ext cx="711863" cy="552001"/>
          </a:xfrm>
          <a:custGeom>
            <a:avLst/>
            <a:gdLst>
              <a:gd name="connsiteX0" fmla="*/ 0 w 711863"/>
              <a:gd name="connsiteY0" fmla="*/ 0 h 552001"/>
              <a:gd name="connsiteX1" fmla="*/ 348813 w 711863"/>
              <a:gd name="connsiteY1" fmla="*/ 0 h 552001"/>
              <a:gd name="connsiteX2" fmla="*/ 711863 w 711863"/>
              <a:gd name="connsiteY2" fmla="*/ 0 h 552001"/>
              <a:gd name="connsiteX3" fmla="*/ 711863 w 711863"/>
              <a:gd name="connsiteY3" fmla="*/ 552001 h 552001"/>
              <a:gd name="connsiteX4" fmla="*/ 363050 w 711863"/>
              <a:gd name="connsiteY4" fmla="*/ 552001 h 552001"/>
              <a:gd name="connsiteX5" fmla="*/ 0 w 711863"/>
              <a:gd name="connsiteY5" fmla="*/ 552001 h 552001"/>
              <a:gd name="connsiteX6" fmla="*/ 0 w 711863"/>
              <a:gd name="connsiteY6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863" h="552001" fill="none" extrusionOk="0">
                <a:moveTo>
                  <a:pt x="0" y="0"/>
                </a:moveTo>
                <a:cubicBezTo>
                  <a:pt x="114276" y="12224"/>
                  <a:pt x="250762" y="16817"/>
                  <a:pt x="348813" y="0"/>
                </a:cubicBezTo>
                <a:cubicBezTo>
                  <a:pt x="446864" y="-16817"/>
                  <a:pt x="600258" y="12873"/>
                  <a:pt x="711863" y="0"/>
                </a:cubicBezTo>
                <a:cubicBezTo>
                  <a:pt x="729748" y="135115"/>
                  <a:pt x="734788" y="416335"/>
                  <a:pt x="711863" y="552001"/>
                </a:cubicBezTo>
                <a:cubicBezTo>
                  <a:pt x="628149" y="567458"/>
                  <a:pt x="444159" y="535081"/>
                  <a:pt x="363050" y="552001"/>
                </a:cubicBezTo>
                <a:cubicBezTo>
                  <a:pt x="281941" y="568921"/>
                  <a:pt x="113485" y="562289"/>
                  <a:pt x="0" y="552001"/>
                </a:cubicBezTo>
                <a:cubicBezTo>
                  <a:pt x="-7107" y="279367"/>
                  <a:pt x="6304" y="170044"/>
                  <a:pt x="0" y="0"/>
                </a:cubicBezTo>
                <a:close/>
              </a:path>
              <a:path w="711863" h="552001" stroke="0" extrusionOk="0">
                <a:moveTo>
                  <a:pt x="0" y="0"/>
                </a:moveTo>
                <a:cubicBezTo>
                  <a:pt x="158609" y="-5277"/>
                  <a:pt x="196784" y="10910"/>
                  <a:pt x="341694" y="0"/>
                </a:cubicBezTo>
                <a:cubicBezTo>
                  <a:pt x="486604" y="-10910"/>
                  <a:pt x="621485" y="-6486"/>
                  <a:pt x="711863" y="0"/>
                </a:cubicBezTo>
                <a:cubicBezTo>
                  <a:pt x="718388" y="133006"/>
                  <a:pt x="706312" y="338139"/>
                  <a:pt x="711863" y="552001"/>
                </a:cubicBezTo>
                <a:cubicBezTo>
                  <a:pt x="554941" y="561954"/>
                  <a:pt x="534380" y="542474"/>
                  <a:pt x="377287" y="552001"/>
                </a:cubicBezTo>
                <a:cubicBezTo>
                  <a:pt x="220194" y="561528"/>
                  <a:pt x="139387" y="560972"/>
                  <a:pt x="0" y="552001"/>
                </a:cubicBezTo>
                <a:cubicBezTo>
                  <a:pt x="-4734" y="285438"/>
                  <a:pt x="-15890" y="20705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CFA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1B2051-69DF-4C70-8AFE-D664941E3E16}"/>
              </a:ext>
            </a:extLst>
          </p:cNvPr>
          <p:cNvSpPr/>
          <p:nvPr/>
        </p:nvSpPr>
        <p:spPr>
          <a:xfrm>
            <a:off x="611561" y="5445224"/>
            <a:ext cx="2088232" cy="552001"/>
          </a:xfrm>
          <a:custGeom>
            <a:avLst/>
            <a:gdLst>
              <a:gd name="connsiteX0" fmla="*/ 0 w 2088232"/>
              <a:gd name="connsiteY0" fmla="*/ 0 h 552001"/>
              <a:gd name="connsiteX1" fmla="*/ 633430 w 2088232"/>
              <a:gd name="connsiteY1" fmla="*/ 0 h 552001"/>
              <a:gd name="connsiteX2" fmla="*/ 1266861 w 2088232"/>
              <a:gd name="connsiteY2" fmla="*/ 0 h 552001"/>
              <a:gd name="connsiteX3" fmla="*/ 2088232 w 2088232"/>
              <a:gd name="connsiteY3" fmla="*/ 0 h 552001"/>
              <a:gd name="connsiteX4" fmla="*/ 2088232 w 2088232"/>
              <a:gd name="connsiteY4" fmla="*/ 552001 h 552001"/>
              <a:gd name="connsiteX5" fmla="*/ 1454802 w 2088232"/>
              <a:gd name="connsiteY5" fmla="*/ 552001 h 552001"/>
              <a:gd name="connsiteX6" fmla="*/ 779607 w 2088232"/>
              <a:gd name="connsiteY6" fmla="*/ 552001 h 552001"/>
              <a:gd name="connsiteX7" fmla="*/ 0 w 2088232"/>
              <a:gd name="connsiteY7" fmla="*/ 552001 h 552001"/>
              <a:gd name="connsiteX8" fmla="*/ 0 w 2088232"/>
              <a:gd name="connsiteY8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8232" h="552001" fill="none" extrusionOk="0">
                <a:moveTo>
                  <a:pt x="0" y="0"/>
                </a:moveTo>
                <a:cubicBezTo>
                  <a:pt x="268481" y="21596"/>
                  <a:pt x="457747" y="-14855"/>
                  <a:pt x="633430" y="0"/>
                </a:cubicBezTo>
                <a:cubicBezTo>
                  <a:pt x="809113" y="14855"/>
                  <a:pt x="1102503" y="13743"/>
                  <a:pt x="1266861" y="0"/>
                </a:cubicBezTo>
                <a:cubicBezTo>
                  <a:pt x="1431219" y="-13743"/>
                  <a:pt x="1700095" y="3599"/>
                  <a:pt x="2088232" y="0"/>
                </a:cubicBezTo>
                <a:cubicBezTo>
                  <a:pt x="2076805" y="232173"/>
                  <a:pt x="2067046" y="287371"/>
                  <a:pt x="2088232" y="552001"/>
                </a:cubicBezTo>
                <a:cubicBezTo>
                  <a:pt x="1789562" y="538795"/>
                  <a:pt x="1734758" y="563897"/>
                  <a:pt x="1454802" y="552001"/>
                </a:cubicBezTo>
                <a:cubicBezTo>
                  <a:pt x="1174846" y="540106"/>
                  <a:pt x="1086369" y="522894"/>
                  <a:pt x="779607" y="552001"/>
                </a:cubicBezTo>
                <a:cubicBezTo>
                  <a:pt x="472845" y="581108"/>
                  <a:pt x="318137" y="536544"/>
                  <a:pt x="0" y="552001"/>
                </a:cubicBezTo>
                <a:cubicBezTo>
                  <a:pt x="-10290" y="281999"/>
                  <a:pt x="-9693" y="199939"/>
                  <a:pt x="0" y="0"/>
                </a:cubicBezTo>
                <a:close/>
              </a:path>
              <a:path w="2088232" h="552001" stroke="0" extrusionOk="0">
                <a:moveTo>
                  <a:pt x="0" y="0"/>
                </a:moveTo>
                <a:cubicBezTo>
                  <a:pt x="231871" y="12090"/>
                  <a:pt x="462479" y="32165"/>
                  <a:pt x="654313" y="0"/>
                </a:cubicBezTo>
                <a:cubicBezTo>
                  <a:pt x="846147" y="-32165"/>
                  <a:pt x="1218009" y="-21308"/>
                  <a:pt x="1371272" y="0"/>
                </a:cubicBezTo>
                <a:cubicBezTo>
                  <a:pt x="1524535" y="21308"/>
                  <a:pt x="1812876" y="-10696"/>
                  <a:pt x="2088232" y="0"/>
                </a:cubicBezTo>
                <a:cubicBezTo>
                  <a:pt x="2061675" y="248321"/>
                  <a:pt x="2091941" y="395512"/>
                  <a:pt x="2088232" y="552001"/>
                </a:cubicBezTo>
                <a:cubicBezTo>
                  <a:pt x="1912643" y="566770"/>
                  <a:pt x="1719536" y="557835"/>
                  <a:pt x="1392155" y="552001"/>
                </a:cubicBezTo>
                <a:cubicBezTo>
                  <a:pt x="1064774" y="546167"/>
                  <a:pt x="964751" y="574600"/>
                  <a:pt x="654313" y="552001"/>
                </a:cubicBezTo>
                <a:cubicBezTo>
                  <a:pt x="343875" y="529402"/>
                  <a:pt x="217824" y="571117"/>
                  <a:pt x="0" y="552001"/>
                </a:cubicBezTo>
                <a:cubicBezTo>
                  <a:pt x="-5391" y="414211"/>
                  <a:pt x="13320" y="25354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Methode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effecten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7A7D66-3260-472A-9CCD-A9FC21FB2308}"/>
              </a:ext>
            </a:extLst>
          </p:cNvPr>
          <p:cNvSpPr/>
          <p:nvPr/>
        </p:nvSpPr>
        <p:spPr>
          <a:xfrm>
            <a:off x="342517" y="4965231"/>
            <a:ext cx="1925227" cy="552001"/>
          </a:xfrm>
          <a:custGeom>
            <a:avLst/>
            <a:gdLst>
              <a:gd name="connsiteX0" fmla="*/ 0 w 1925227"/>
              <a:gd name="connsiteY0" fmla="*/ 0 h 552001"/>
              <a:gd name="connsiteX1" fmla="*/ 583986 w 1925227"/>
              <a:gd name="connsiteY1" fmla="*/ 0 h 552001"/>
              <a:gd name="connsiteX2" fmla="*/ 1167971 w 1925227"/>
              <a:gd name="connsiteY2" fmla="*/ 0 h 552001"/>
              <a:gd name="connsiteX3" fmla="*/ 1925227 w 1925227"/>
              <a:gd name="connsiteY3" fmla="*/ 0 h 552001"/>
              <a:gd name="connsiteX4" fmla="*/ 1925227 w 1925227"/>
              <a:gd name="connsiteY4" fmla="*/ 552001 h 552001"/>
              <a:gd name="connsiteX5" fmla="*/ 1341241 w 1925227"/>
              <a:gd name="connsiteY5" fmla="*/ 552001 h 552001"/>
              <a:gd name="connsiteX6" fmla="*/ 718751 w 1925227"/>
              <a:gd name="connsiteY6" fmla="*/ 552001 h 552001"/>
              <a:gd name="connsiteX7" fmla="*/ 0 w 1925227"/>
              <a:gd name="connsiteY7" fmla="*/ 552001 h 552001"/>
              <a:gd name="connsiteX8" fmla="*/ 0 w 1925227"/>
              <a:gd name="connsiteY8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227" h="552001" fill="none" extrusionOk="0">
                <a:moveTo>
                  <a:pt x="0" y="0"/>
                </a:moveTo>
                <a:cubicBezTo>
                  <a:pt x="162471" y="19750"/>
                  <a:pt x="411590" y="7076"/>
                  <a:pt x="583986" y="0"/>
                </a:cubicBezTo>
                <a:cubicBezTo>
                  <a:pt x="756382" y="-7076"/>
                  <a:pt x="926521" y="3666"/>
                  <a:pt x="1167971" y="0"/>
                </a:cubicBezTo>
                <a:cubicBezTo>
                  <a:pt x="1409422" y="-3666"/>
                  <a:pt x="1732637" y="-32860"/>
                  <a:pt x="1925227" y="0"/>
                </a:cubicBezTo>
                <a:cubicBezTo>
                  <a:pt x="1913800" y="232173"/>
                  <a:pt x="1904041" y="287371"/>
                  <a:pt x="1925227" y="552001"/>
                </a:cubicBezTo>
                <a:cubicBezTo>
                  <a:pt x="1748632" y="526806"/>
                  <a:pt x="1565107" y="558599"/>
                  <a:pt x="1341241" y="552001"/>
                </a:cubicBezTo>
                <a:cubicBezTo>
                  <a:pt x="1117375" y="545403"/>
                  <a:pt x="981773" y="523938"/>
                  <a:pt x="718751" y="552001"/>
                </a:cubicBezTo>
                <a:cubicBezTo>
                  <a:pt x="455729" y="580065"/>
                  <a:pt x="245625" y="533708"/>
                  <a:pt x="0" y="552001"/>
                </a:cubicBezTo>
                <a:cubicBezTo>
                  <a:pt x="-10290" y="281999"/>
                  <a:pt x="-9693" y="199939"/>
                  <a:pt x="0" y="0"/>
                </a:cubicBezTo>
                <a:close/>
              </a:path>
              <a:path w="1925227" h="552001" stroke="0" extrusionOk="0">
                <a:moveTo>
                  <a:pt x="0" y="0"/>
                </a:moveTo>
                <a:cubicBezTo>
                  <a:pt x="133733" y="4535"/>
                  <a:pt x="399204" y="21307"/>
                  <a:pt x="603238" y="0"/>
                </a:cubicBezTo>
                <a:cubicBezTo>
                  <a:pt x="807272" y="-21307"/>
                  <a:pt x="1110458" y="18783"/>
                  <a:pt x="1264232" y="0"/>
                </a:cubicBezTo>
                <a:cubicBezTo>
                  <a:pt x="1418006" y="-18783"/>
                  <a:pt x="1666857" y="-30556"/>
                  <a:pt x="1925227" y="0"/>
                </a:cubicBezTo>
                <a:cubicBezTo>
                  <a:pt x="1898670" y="248321"/>
                  <a:pt x="1928936" y="395512"/>
                  <a:pt x="1925227" y="552001"/>
                </a:cubicBezTo>
                <a:cubicBezTo>
                  <a:pt x="1759385" y="546684"/>
                  <a:pt x="1497576" y="548387"/>
                  <a:pt x="1283485" y="552001"/>
                </a:cubicBezTo>
                <a:cubicBezTo>
                  <a:pt x="1069394" y="555615"/>
                  <a:pt x="887711" y="547017"/>
                  <a:pt x="603238" y="552001"/>
                </a:cubicBezTo>
                <a:cubicBezTo>
                  <a:pt x="318765" y="556985"/>
                  <a:pt x="257584" y="574357"/>
                  <a:pt x="0" y="552001"/>
                </a:cubicBezTo>
                <a:cubicBezTo>
                  <a:pt x="-5391" y="414211"/>
                  <a:pt x="13320" y="25354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Respons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bias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7A90109-3F97-4821-8CB1-285541D3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79712" y="6516938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7. Eén vs. meerdere gebeurtenissen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47248" cy="4892675"/>
          </a:xfrm>
        </p:spPr>
        <p:txBody>
          <a:bodyPr>
            <a:noAutofit/>
          </a:bodyPr>
          <a:lstStyle/>
          <a:p>
            <a:pPr marL="360000" indent="-457200">
              <a:buNone/>
            </a:pPr>
            <a:r>
              <a:rPr lang="en-US" sz="2200" dirty="0" err="1"/>
              <a:t>Metingen</a:t>
            </a:r>
            <a:r>
              <a:rPr lang="en-US" sz="2200" dirty="0"/>
              <a:t> van </a:t>
            </a:r>
            <a:r>
              <a:rPr lang="en-US" sz="2200" dirty="0" err="1"/>
              <a:t>gedrag</a:t>
            </a:r>
            <a:r>
              <a:rPr lang="en-US" sz="2200" dirty="0"/>
              <a:t> in </a:t>
            </a:r>
            <a:r>
              <a:rPr lang="en-US" sz="2200" dirty="0" err="1"/>
              <a:t>één</a:t>
            </a:r>
            <a:r>
              <a:rPr lang="en-US" sz="2200" dirty="0"/>
              <a:t> </a:t>
            </a:r>
            <a:r>
              <a:rPr lang="en-US" sz="2200" dirty="0" err="1"/>
              <a:t>unieke</a:t>
            </a:r>
            <a:r>
              <a:rPr lang="en-US" sz="2200" dirty="0"/>
              <a:t> </a:t>
            </a:r>
            <a:r>
              <a:rPr lang="en-US" sz="2200" dirty="0" err="1"/>
              <a:t>situatie</a:t>
            </a:r>
            <a:r>
              <a:rPr lang="en-US" sz="2200" dirty="0"/>
              <a:t> </a:t>
            </a:r>
            <a:r>
              <a:rPr lang="en-US" sz="2200" dirty="0" err="1"/>
              <a:t>zijn</a:t>
            </a:r>
            <a:r>
              <a:rPr lang="en-US" sz="2200" dirty="0"/>
              <a:t> </a:t>
            </a:r>
            <a:r>
              <a:rPr lang="en-US" sz="2200" dirty="0" err="1"/>
              <a:t>weinig</a:t>
            </a:r>
            <a:r>
              <a:rPr lang="en-US" sz="2200" dirty="0"/>
              <a:t> </a:t>
            </a:r>
            <a:r>
              <a:rPr lang="en-US" sz="2200" dirty="0" err="1"/>
              <a:t>betrouwbaar</a:t>
            </a:r>
            <a:r>
              <a:rPr lang="en-US" sz="2200" dirty="0"/>
              <a:t> -&gt; </a:t>
            </a:r>
            <a:r>
              <a:rPr lang="en-US" sz="2200" dirty="0" err="1"/>
              <a:t>lage</a:t>
            </a:r>
            <a:r>
              <a:rPr lang="en-US" sz="2200" dirty="0"/>
              <a:t> </a:t>
            </a:r>
            <a:r>
              <a:rPr lang="en-US" sz="2200" dirty="0" err="1"/>
              <a:t>correlaties</a:t>
            </a:r>
            <a:r>
              <a:rPr lang="en-US" sz="2200" dirty="0"/>
              <a:t>/</a:t>
            </a:r>
            <a:r>
              <a:rPr lang="en-US" sz="2200" dirty="0" err="1"/>
              <a:t>validiteitscoefficienten</a:t>
            </a:r>
            <a:endParaRPr lang="en-US" sz="2200" dirty="0"/>
          </a:p>
          <a:p>
            <a:pPr marL="360000" indent="-457200">
              <a:buNone/>
            </a:pPr>
            <a:r>
              <a:rPr lang="en-US" sz="2200" dirty="0" err="1"/>
              <a:t>Som</a:t>
            </a:r>
            <a:r>
              <a:rPr lang="en-US" sz="2200" dirty="0"/>
              <a:t> of </a:t>
            </a:r>
            <a:r>
              <a:rPr lang="en-US" sz="2200" dirty="0" err="1"/>
              <a:t>gemiddelde</a:t>
            </a:r>
            <a:r>
              <a:rPr lang="en-US" sz="2200" dirty="0"/>
              <a:t> over </a:t>
            </a:r>
            <a:r>
              <a:rPr lang="en-US" sz="2200" dirty="0" err="1"/>
              <a:t>meerdere</a:t>
            </a:r>
            <a:r>
              <a:rPr lang="en-US" sz="2200" dirty="0"/>
              <a:t> items/</a:t>
            </a:r>
            <a:r>
              <a:rPr lang="en-US" sz="2200" dirty="0" err="1"/>
              <a:t>situaties</a:t>
            </a:r>
            <a:r>
              <a:rPr lang="en-US" sz="2200" dirty="0"/>
              <a:t>/</a:t>
            </a:r>
            <a:r>
              <a:rPr lang="en-US" sz="2200" dirty="0" err="1"/>
              <a:t>momenten</a:t>
            </a:r>
            <a:r>
              <a:rPr lang="en-US" sz="2200" dirty="0"/>
              <a:t> </a:t>
            </a:r>
            <a:r>
              <a:rPr lang="en-US" sz="2200" dirty="0" err="1"/>
              <a:t>geeft</a:t>
            </a:r>
            <a:r>
              <a:rPr lang="en-US" sz="2200" dirty="0"/>
              <a:t> </a:t>
            </a:r>
            <a:r>
              <a:rPr lang="en-US" sz="2200" dirty="0" err="1"/>
              <a:t>vaak</a:t>
            </a:r>
            <a:r>
              <a:rPr lang="en-US" sz="2200" dirty="0"/>
              <a:t> </a:t>
            </a:r>
            <a:r>
              <a:rPr lang="en-US" sz="2200" dirty="0" err="1"/>
              <a:t>bredere</a:t>
            </a:r>
            <a:r>
              <a:rPr lang="en-US" sz="2200" dirty="0"/>
              <a:t> </a:t>
            </a:r>
            <a:r>
              <a:rPr lang="en-US" sz="2200" dirty="0" err="1"/>
              <a:t>weergave</a:t>
            </a:r>
            <a:r>
              <a:rPr lang="en-US" sz="2200" dirty="0"/>
              <a:t> van </a:t>
            </a:r>
            <a:r>
              <a:rPr lang="en-US" sz="2200" dirty="0" err="1"/>
              <a:t>beoogde</a:t>
            </a:r>
            <a:r>
              <a:rPr lang="en-US" sz="2200" dirty="0"/>
              <a:t> construct -&gt; </a:t>
            </a:r>
            <a:r>
              <a:rPr lang="en-US" sz="2200" dirty="0" err="1"/>
              <a:t>hogere</a:t>
            </a:r>
            <a:r>
              <a:rPr lang="en-US" sz="2200" dirty="0"/>
              <a:t> </a:t>
            </a:r>
            <a:r>
              <a:rPr lang="en-US" sz="2200" dirty="0" err="1"/>
              <a:t>correlaties</a:t>
            </a:r>
            <a:r>
              <a:rPr lang="en-US" sz="2200" dirty="0"/>
              <a:t>/</a:t>
            </a:r>
            <a:r>
              <a:rPr lang="en-US" sz="2200" dirty="0" err="1"/>
              <a:t>validiteitscoeffienten</a:t>
            </a:r>
            <a:endParaRPr lang="nl-NL" sz="2200" dirty="0"/>
          </a:p>
          <a:p>
            <a:pPr marL="360000" indent="-457200">
              <a:buNone/>
            </a:pPr>
            <a:r>
              <a:rPr lang="en-US" sz="2200" dirty="0" err="1"/>
              <a:t>Voorbeelden</a:t>
            </a:r>
            <a:r>
              <a:rPr lang="en-US" sz="2200" dirty="0"/>
              <a:t>:</a:t>
            </a:r>
          </a:p>
          <a:p>
            <a:pPr marL="360000" indent="-457200">
              <a:buNone/>
            </a:pPr>
            <a:endParaRPr lang="en-US" sz="2200" dirty="0"/>
          </a:p>
          <a:p>
            <a:pPr marL="360000" indent="-457200">
              <a:buNone/>
            </a:pPr>
            <a:endParaRPr lang="en-US" sz="2200" dirty="0"/>
          </a:p>
          <a:p>
            <a:pPr marL="360000" indent="-457200">
              <a:buNone/>
            </a:pPr>
            <a:endParaRPr lang="en-US" sz="2200" dirty="0"/>
          </a:p>
          <a:p>
            <a:pPr marL="360000" indent="-457200">
              <a:buNone/>
            </a:pPr>
            <a:endParaRPr lang="en-US" sz="2200" dirty="0"/>
          </a:p>
          <a:p>
            <a:pPr marL="360000" indent="-457200">
              <a:buNone/>
            </a:pPr>
            <a:endParaRPr lang="en-US" sz="2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77643"/>
              </p:ext>
            </p:extLst>
          </p:nvPr>
        </p:nvGraphicFramePr>
        <p:xfrm>
          <a:off x="395536" y="4041273"/>
          <a:ext cx="8352928" cy="173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72">
                <a:tc>
                  <a:txBody>
                    <a:bodyPr/>
                    <a:lstStyle/>
                    <a:p>
                      <a:pPr marL="0"/>
                      <a:r>
                        <a:rPr lang="en-US" sz="1800" dirty="0"/>
                        <a:t>Construct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800" dirty="0" err="1"/>
                        <a:t>Unieke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situatie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800" dirty="0" err="1"/>
                        <a:t>Som</a:t>
                      </a:r>
                      <a:r>
                        <a:rPr lang="en-US" sz="1800" dirty="0"/>
                        <a:t> / </a:t>
                      </a:r>
                      <a:r>
                        <a:rPr lang="en-US" sz="1800" dirty="0" err="1"/>
                        <a:t>gemiddelde</a:t>
                      </a:r>
                      <a:r>
                        <a:rPr lang="en-US" sz="1800" dirty="0"/>
                        <a:t> 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/>
                      <a:r>
                        <a:rPr lang="en-US" sz="1800" dirty="0" err="1"/>
                        <a:t>Depressie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en-US" sz="1800" dirty="0"/>
                        <a:t>Hoe is</a:t>
                      </a:r>
                      <a:r>
                        <a:rPr lang="en-US" sz="1800" baseline="0" dirty="0"/>
                        <a:t> je stemming op </a:t>
                      </a:r>
                      <a:r>
                        <a:rPr lang="en-US" sz="1800" baseline="0" dirty="0" err="1"/>
                        <a:t>dit</a:t>
                      </a:r>
                      <a:r>
                        <a:rPr lang="en-US" sz="1800" baseline="0" dirty="0"/>
                        <a:t> moment (1-10)?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800" dirty="0" err="1"/>
                        <a:t>Gemiddelde</a:t>
                      </a:r>
                      <a:r>
                        <a:rPr lang="en-US" sz="1800" baseline="0" dirty="0"/>
                        <a:t> over </a:t>
                      </a:r>
                      <a:r>
                        <a:rPr lang="en-US" sz="1800" baseline="0" dirty="0" err="1"/>
                        <a:t>meerdere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momenten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en</a:t>
                      </a:r>
                      <a:r>
                        <a:rPr lang="en-US" sz="1800" baseline="0" dirty="0"/>
                        <a:t>/of </a:t>
                      </a:r>
                      <a:r>
                        <a:rPr lang="en-US" sz="1800" baseline="0" dirty="0" err="1"/>
                        <a:t>dagen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Rekenvaardigheid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(On)</a:t>
                      </a:r>
                      <a:r>
                        <a:rPr lang="en-US" sz="1800" dirty="0" err="1"/>
                        <a:t>juist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antwoor</a:t>
                      </a:r>
                      <a:r>
                        <a:rPr lang="en-US" sz="1800" baseline="0" dirty="0" err="1"/>
                        <a:t>d</a:t>
                      </a:r>
                      <a:r>
                        <a:rPr lang="en-US" sz="1800" baseline="0" dirty="0"/>
                        <a:t> op </a:t>
                      </a:r>
                      <a:r>
                        <a:rPr lang="en-US" sz="1800" baseline="0" dirty="0" err="1"/>
                        <a:t>één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specifieke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rekensom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nl-NL" sz="1800" dirty="0"/>
                        <a:t>Totaal aantal juiste antwoorden op 30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D23F9D5-7543-401E-B9EA-89F7D31C1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6608"/>
            <a:ext cx="4002782" cy="26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8C0A1-FC4D-8C66-5A3B-ABE2A989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5FD79-8746-5FBE-1DCC-793A9986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B3035-9BFA-AEE5-5FDF-BA676DC8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1026" name="Picture 2" descr="And the baby has a fever.">
            <a:extLst>
              <a:ext uri="{FF2B5EF4-FFF2-40B4-BE49-F238E27FC236}">
                <a16:creationId xmlns:a16="http://schemas.microsoft.com/office/drawing/2014/main" id="{36A10C81-0156-4F6A-983A-270CF216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51063"/>
            <a:ext cx="7056784" cy="213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COTAN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beoordelingen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0404" y="1628800"/>
          <a:ext cx="764319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2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/>
                        <a:t>Voldoende</a:t>
                      </a:r>
                      <a:r>
                        <a:rPr lang="en-US" baseline="0" dirty="0"/>
                        <a:t> of </a:t>
                      </a:r>
                      <a:r>
                        <a:rPr lang="en-US" baseline="0" dirty="0" err="1"/>
                        <a:t>goed</a:t>
                      </a:r>
                      <a:r>
                        <a:rPr lang="en-US" baseline="0" dirty="0"/>
                        <a:t> (COTAN tot 2000)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Voldoende</a:t>
                      </a:r>
                      <a:r>
                        <a:rPr lang="en-US" dirty="0"/>
                        <a:t> of </a:t>
                      </a:r>
                      <a:r>
                        <a:rPr lang="en-US" dirty="0" err="1"/>
                        <a:t>goed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beoordelingen</a:t>
                      </a:r>
                      <a:r>
                        <a:rPr lang="en-US" baseline="0" dirty="0"/>
                        <a:t> 1998 – </a:t>
                      </a:r>
                      <a:r>
                        <a:rPr lang="en-US" dirty="0"/>
                        <a:t>2018)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Theoretische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uitgangspunten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Kwaliteit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testmateriaal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Kwaliteit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handleiding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Normen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  <a:r>
                        <a:rPr lang="nl-NL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Betrouwbaarheid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Begripsvaliditeit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Criteriumvaliditeit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33%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26%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530120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</a:pPr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Evers, Vliet-Mulder &amp; Groot (2000). </a:t>
            </a:r>
            <a:r>
              <a:rPr lang="nl-NL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COTAN Documentatie van Tests en Testresearch in Nederland.</a:t>
            </a:r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Amsterdam: Boom Uitgevers.</a:t>
            </a:r>
          </a:p>
          <a:p>
            <a:pPr marL="457200" indent="-457200">
              <a:spcBef>
                <a:spcPts val="600"/>
              </a:spcBef>
            </a:pPr>
            <a:r>
              <a:rPr lang="nl-NL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Egberink</a:t>
            </a:r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I.J.L., &amp; Vermeulen, C.S.M. (2009-2018). </a:t>
            </a:r>
            <a:r>
              <a:rPr lang="nl-NL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COTAN Documentatie </a:t>
            </a:r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 sz="1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www.cotandocumentatie.nl</a:t>
            </a:r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 Amsterdam: Boom Uitgevers.</a:t>
            </a:r>
          </a:p>
          <a:p>
            <a:pPr marL="457200" indent="-457200">
              <a:spcBef>
                <a:spcPts val="600"/>
              </a:spcBef>
            </a:pPr>
            <a:endParaRPr lang="nl-NL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1. Test inhoud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r>
              <a:rPr lang="en-US" i="1" dirty="0" err="1"/>
              <a:t>Inhoudsvaliditeit</a:t>
            </a:r>
            <a:r>
              <a:rPr lang="en-US" i="1" dirty="0"/>
              <a:t>:</a:t>
            </a:r>
            <a:r>
              <a:rPr lang="en-US" dirty="0"/>
              <a:t> </a:t>
            </a:r>
          </a:p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endParaRPr lang="en-US" dirty="0"/>
          </a:p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r>
              <a:rPr lang="en-US" sz="2800" dirty="0"/>
              <a:t>Mate </a:t>
            </a:r>
            <a:r>
              <a:rPr lang="en-US" sz="2800" dirty="0" err="1"/>
              <a:t>waarin</a:t>
            </a:r>
            <a:r>
              <a:rPr lang="en-US" sz="2800" dirty="0"/>
              <a:t> items van de test </a:t>
            </a:r>
            <a:r>
              <a:rPr lang="en-US" sz="2800" dirty="0" err="1"/>
              <a:t>overeen</a:t>
            </a:r>
            <a:r>
              <a:rPr lang="en-US" sz="2800" dirty="0"/>
              <a:t> </a:t>
            </a:r>
            <a:r>
              <a:rPr lang="en-US" sz="2800" dirty="0" err="1"/>
              <a:t>komen</a:t>
            </a:r>
            <a:r>
              <a:rPr lang="en-US" sz="2800" dirty="0"/>
              <a:t> met </a:t>
            </a:r>
            <a:r>
              <a:rPr lang="en-US" sz="2800" dirty="0" err="1"/>
              <a:t>beoogde</a:t>
            </a:r>
            <a:r>
              <a:rPr lang="en-US" sz="2800" dirty="0"/>
              <a:t> construct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subconstructen</a:t>
            </a:r>
            <a:r>
              <a:rPr lang="en-US" sz="2800" dirty="0"/>
              <a:t>.</a:t>
            </a:r>
          </a:p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endParaRPr lang="en-US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5621957" y="1571278"/>
            <a:ext cx="3376054" cy="4730546"/>
            <a:chOff x="6034088" y="3035300"/>
            <a:chExt cx="2852737" cy="3271838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854950" y="3106738"/>
              <a:ext cx="719138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7854950" y="3322638"/>
              <a:ext cx="7191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854950" y="3467100"/>
              <a:ext cx="64770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926388" y="5554663"/>
              <a:ext cx="566737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854950" y="5627688"/>
              <a:ext cx="6286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7854950" y="4475163"/>
              <a:ext cx="638175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848600" y="4691063"/>
              <a:ext cx="635000" cy="109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854950" y="4835525"/>
              <a:ext cx="62865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848600" y="4876800"/>
              <a:ext cx="63500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781925" y="4906963"/>
              <a:ext cx="693738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7854950" y="3754438"/>
              <a:ext cx="6477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7854950" y="3970338"/>
              <a:ext cx="719138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854950" y="4186238"/>
              <a:ext cx="719138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6705600" y="3467100"/>
              <a:ext cx="860425" cy="952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6846888" y="4114800"/>
              <a:ext cx="792162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781800" y="4495800"/>
              <a:ext cx="784225" cy="339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702425" y="4475163"/>
              <a:ext cx="754063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172200" y="4295775"/>
              <a:ext cx="762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391400" y="3276600"/>
              <a:ext cx="576263" cy="28733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429625" y="303530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034088" y="4675188"/>
              <a:ext cx="1008062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construct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8239125" y="5986463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items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899275" y="5715000"/>
              <a:ext cx="1519238" cy="272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sub-constructs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429625" y="326390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8429625" y="3494088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429625" y="3724275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8429625" y="441325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8429625" y="4872038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429625" y="5330825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8429625" y="579120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429625" y="3952875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8429625" y="464185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8429625" y="5102225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8429625" y="5561013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8429625" y="4183063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7391400" y="3987800"/>
              <a:ext cx="576263" cy="28733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7391400" y="4699000"/>
              <a:ext cx="576263" cy="28733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7391400" y="5410200"/>
              <a:ext cx="576263" cy="28733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2"/>
          <p:cNvSpPr>
            <a:spLocks noGrp="1" noChangeArrowheads="1"/>
          </p:cNvSpPr>
          <p:nvPr>
            <p:ph idx="1"/>
          </p:nvPr>
        </p:nvSpPr>
        <p:spPr>
          <a:xfrm>
            <a:off x="685799" y="564976"/>
            <a:ext cx="7846641" cy="5976938"/>
          </a:xfrm>
          <a:noFill/>
        </p:spPr>
        <p:txBody>
          <a:bodyPr>
            <a:normAutofit lnSpcReduction="10000"/>
          </a:bodyPr>
          <a:lstStyle/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 err="1"/>
              <a:t>Voorbeeld</a:t>
            </a: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Construct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Sub-constructs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Items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>
                <a:solidFill>
                  <a:schemeClr val="bg1"/>
                </a:solidFill>
              </a:rPr>
              <a:t>Threats to content validity: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Construct-irrelevant content.</a:t>
            </a:r>
            <a:r>
              <a:rPr lang="en-GB" sz="2200" dirty="0">
                <a:solidFill>
                  <a:schemeClr val="bg1"/>
                </a:solidFill>
              </a:rPr>
              <a:t> E.g., </a:t>
            </a:r>
            <a:r>
              <a:rPr lang="en-GB" sz="2200" dirty="0" err="1">
                <a:solidFill>
                  <a:schemeClr val="bg1"/>
                </a:solidFill>
              </a:rPr>
              <a:t>exponentation</a:t>
            </a:r>
            <a:r>
              <a:rPr lang="en-GB" sz="2200" dirty="0">
                <a:solidFill>
                  <a:schemeClr val="bg1"/>
                </a:solidFill>
              </a:rPr>
              <a:t>, items with (too) much verbal content.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Construct-underrepresentation.</a:t>
            </a:r>
            <a:r>
              <a:rPr lang="en-GB" sz="2200" dirty="0">
                <a:solidFill>
                  <a:schemeClr val="bg1"/>
                </a:solidFill>
              </a:rPr>
              <a:t> E.g., only two items for division, no exponentiation.</a:t>
            </a: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dirty="0">
              <a:solidFill>
                <a:schemeClr val="bg1"/>
              </a:solidFill>
              <a:sym typeface="Symbol" pitchFamily="18" charset="2"/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These are </a:t>
            </a:r>
            <a:r>
              <a:rPr lang="en-GB" sz="2200" i="1" dirty="0">
                <a:solidFill>
                  <a:schemeClr val="bg1"/>
                </a:solidFill>
                <a:sym typeface="Symbol" pitchFamily="18" charset="2"/>
              </a:rPr>
              <a:t>choices</a:t>
            </a: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 of the test developer, but/thus have to be motivated and made explicit.</a:t>
            </a:r>
            <a:endParaRPr lang="en-GB" sz="2200" dirty="0">
              <a:solidFill>
                <a:schemeClr val="bg1"/>
              </a:solidFill>
            </a:endParaRPr>
          </a:p>
        </p:txBody>
      </p:sp>
      <p:grpSp>
        <p:nvGrpSpPr>
          <p:cNvPr id="7172" name="Group 68"/>
          <p:cNvGrpSpPr>
            <a:grpSpLocks/>
          </p:cNvGrpSpPr>
          <p:nvPr/>
        </p:nvGrpSpPr>
        <p:grpSpPr bwMode="auto">
          <a:xfrm>
            <a:off x="5076056" y="116632"/>
            <a:ext cx="3584575" cy="3719750"/>
            <a:chOff x="3264" y="528"/>
            <a:chExt cx="2210" cy="2293"/>
          </a:xfrm>
        </p:grpSpPr>
        <p:sp>
          <p:nvSpPr>
            <p:cNvPr id="7173" name="Line 28"/>
            <p:cNvSpPr>
              <a:spLocks noChangeShapeType="1"/>
            </p:cNvSpPr>
            <p:nvPr/>
          </p:nvSpPr>
          <p:spPr bwMode="auto">
            <a:xfrm flipV="1">
              <a:off x="4616" y="598"/>
              <a:ext cx="509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4" name="Line 29"/>
            <p:cNvSpPr>
              <a:spLocks noChangeShapeType="1"/>
            </p:cNvSpPr>
            <p:nvPr/>
          </p:nvSpPr>
          <p:spPr bwMode="auto">
            <a:xfrm flipV="1">
              <a:off x="4616" y="739"/>
              <a:ext cx="50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5" name="Line 30"/>
            <p:cNvSpPr>
              <a:spLocks noChangeShapeType="1"/>
            </p:cNvSpPr>
            <p:nvPr/>
          </p:nvSpPr>
          <p:spPr bwMode="auto">
            <a:xfrm>
              <a:off x="4616" y="834"/>
              <a:ext cx="4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6" name="Line 31"/>
            <p:cNvSpPr>
              <a:spLocks noChangeShapeType="1"/>
            </p:cNvSpPr>
            <p:nvPr/>
          </p:nvSpPr>
          <p:spPr bwMode="auto">
            <a:xfrm>
              <a:off x="4667" y="2197"/>
              <a:ext cx="40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7" name="Line 32"/>
            <p:cNvSpPr>
              <a:spLocks noChangeShapeType="1"/>
            </p:cNvSpPr>
            <p:nvPr/>
          </p:nvSpPr>
          <p:spPr bwMode="auto">
            <a:xfrm>
              <a:off x="4616" y="2245"/>
              <a:ext cx="44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8" name="Line 33"/>
            <p:cNvSpPr>
              <a:spLocks noChangeShapeType="1"/>
            </p:cNvSpPr>
            <p:nvPr/>
          </p:nvSpPr>
          <p:spPr bwMode="auto">
            <a:xfrm flipV="1">
              <a:off x="4616" y="1492"/>
              <a:ext cx="4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9" name="Line 34"/>
            <p:cNvSpPr>
              <a:spLocks noChangeShapeType="1"/>
            </p:cNvSpPr>
            <p:nvPr/>
          </p:nvSpPr>
          <p:spPr bwMode="auto">
            <a:xfrm flipV="1">
              <a:off x="4612" y="1633"/>
              <a:ext cx="449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4616" y="1727"/>
              <a:ext cx="445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4612" y="1754"/>
              <a:ext cx="449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4564" y="1774"/>
              <a:ext cx="49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 flipV="1">
              <a:off x="4616" y="1021"/>
              <a:ext cx="45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4" name="Line 39"/>
            <p:cNvSpPr>
              <a:spLocks noChangeShapeType="1"/>
            </p:cNvSpPr>
            <p:nvPr/>
          </p:nvSpPr>
          <p:spPr bwMode="auto">
            <a:xfrm flipV="1">
              <a:off x="4616" y="1162"/>
              <a:ext cx="509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>
              <a:off x="4616" y="1303"/>
              <a:ext cx="509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6" name="Line 24"/>
            <p:cNvSpPr>
              <a:spLocks noChangeShapeType="1"/>
            </p:cNvSpPr>
            <p:nvPr/>
          </p:nvSpPr>
          <p:spPr bwMode="auto">
            <a:xfrm flipV="1">
              <a:off x="3803" y="834"/>
              <a:ext cx="60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7" name="Line 25"/>
            <p:cNvSpPr>
              <a:spLocks noChangeShapeType="1"/>
            </p:cNvSpPr>
            <p:nvPr/>
          </p:nvSpPr>
          <p:spPr bwMode="auto">
            <a:xfrm flipV="1">
              <a:off x="3903" y="1257"/>
              <a:ext cx="56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>
              <a:off x="3857" y="1506"/>
              <a:ext cx="555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>
              <a:off x="3801" y="1492"/>
              <a:ext cx="533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90" name="Oval 4"/>
            <p:cNvSpPr>
              <a:spLocks noChangeArrowheads="1"/>
            </p:cNvSpPr>
            <p:nvPr/>
          </p:nvSpPr>
          <p:spPr bwMode="auto">
            <a:xfrm>
              <a:off x="3426" y="1375"/>
              <a:ext cx="53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1" name="Oval 8"/>
            <p:cNvSpPr>
              <a:spLocks noChangeArrowheads="1"/>
            </p:cNvSpPr>
            <p:nvPr/>
          </p:nvSpPr>
          <p:spPr bwMode="auto">
            <a:xfrm>
              <a:off x="4288" y="709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2" name="Rectangle 11"/>
            <p:cNvSpPr>
              <a:spLocks noChangeArrowheads="1"/>
            </p:cNvSpPr>
            <p:nvPr/>
          </p:nvSpPr>
          <p:spPr bwMode="auto">
            <a:xfrm>
              <a:off x="5023" y="5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3" name="Text Box 41"/>
            <p:cNvSpPr txBox="1">
              <a:spLocks noChangeArrowheads="1"/>
            </p:cNvSpPr>
            <p:nvPr/>
          </p:nvSpPr>
          <p:spPr bwMode="auto">
            <a:xfrm>
              <a:off x="3264" y="1092"/>
              <a:ext cx="8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1400" b="1" dirty="0">
                  <a:latin typeface="Times New Roman" pitchFamily="18" charset="0"/>
                </a:rPr>
                <a:t>Maths ability</a:t>
              </a:r>
            </a:p>
          </p:txBody>
        </p:sp>
        <p:sp>
          <p:nvSpPr>
            <p:cNvPr id="7194" name="Text Box 42"/>
            <p:cNvSpPr txBox="1">
              <a:spLocks noChangeArrowheads="1"/>
            </p:cNvSpPr>
            <p:nvPr/>
          </p:nvSpPr>
          <p:spPr bwMode="auto">
            <a:xfrm>
              <a:off x="4827" y="2479"/>
              <a:ext cx="647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maths questions</a:t>
              </a:r>
            </a:p>
          </p:txBody>
        </p:sp>
        <p:sp>
          <p:nvSpPr>
            <p:cNvPr id="7195" name="Rectangle 44"/>
            <p:cNvSpPr>
              <a:spLocks noChangeArrowheads="1"/>
            </p:cNvSpPr>
            <p:nvPr/>
          </p:nvSpPr>
          <p:spPr bwMode="auto">
            <a:xfrm>
              <a:off x="5023" y="7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6" name="Rectangle 45"/>
            <p:cNvSpPr>
              <a:spLocks noChangeArrowheads="1"/>
            </p:cNvSpPr>
            <p:nvPr/>
          </p:nvSpPr>
          <p:spPr bwMode="auto">
            <a:xfrm>
              <a:off x="5023" y="8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5023" y="100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8" name="Rectangle 47"/>
            <p:cNvSpPr>
              <a:spLocks noChangeArrowheads="1"/>
            </p:cNvSpPr>
            <p:nvPr/>
          </p:nvSpPr>
          <p:spPr bwMode="auto">
            <a:xfrm>
              <a:off x="5023" y="14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9" name="Rectangle 48"/>
            <p:cNvSpPr>
              <a:spLocks noChangeArrowheads="1"/>
            </p:cNvSpPr>
            <p:nvPr/>
          </p:nvSpPr>
          <p:spPr bwMode="auto">
            <a:xfrm>
              <a:off x="5023" y="17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0" name="Rectangle 49"/>
            <p:cNvSpPr>
              <a:spLocks noChangeArrowheads="1"/>
            </p:cNvSpPr>
            <p:nvPr/>
          </p:nvSpPr>
          <p:spPr bwMode="auto">
            <a:xfrm>
              <a:off x="5023" y="20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1" name="Rectangle 50"/>
            <p:cNvSpPr>
              <a:spLocks noChangeArrowheads="1"/>
            </p:cNvSpPr>
            <p:nvPr/>
          </p:nvSpPr>
          <p:spPr bwMode="auto">
            <a:xfrm>
              <a:off x="5023" y="23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2" name="Rectangle 51"/>
            <p:cNvSpPr>
              <a:spLocks noChangeArrowheads="1"/>
            </p:cNvSpPr>
            <p:nvPr/>
          </p:nvSpPr>
          <p:spPr bwMode="auto">
            <a:xfrm>
              <a:off x="5023" y="11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3" name="Rectangle 52"/>
            <p:cNvSpPr>
              <a:spLocks noChangeArrowheads="1"/>
            </p:cNvSpPr>
            <p:nvPr/>
          </p:nvSpPr>
          <p:spPr bwMode="auto">
            <a:xfrm>
              <a:off x="5023" y="16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4" name="Rectangle 53"/>
            <p:cNvSpPr>
              <a:spLocks noChangeArrowheads="1"/>
            </p:cNvSpPr>
            <p:nvPr/>
          </p:nvSpPr>
          <p:spPr bwMode="auto">
            <a:xfrm>
              <a:off x="5023" y="19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5023" y="22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6" name="Rectangle 56"/>
            <p:cNvSpPr>
              <a:spLocks noChangeArrowheads="1"/>
            </p:cNvSpPr>
            <p:nvPr/>
          </p:nvSpPr>
          <p:spPr bwMode="auto">
            <a:xfrm>
              <a:off x="5023" y="13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7" name="Oval 57"/>
            <p:cNvSpPr>
              <a:spLocks noChangeArrowheads="1"/>
            </p:cNvSpPr>
            <p:nvPr/>
          </p:nvSpPr>
          <p:spPr bwMode="auto">
            <a:xfrm>
              <a:off x="4288" y="1174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8" name="Oval 58"/>
            <p:cNvSpPr>
              <a:spLocks noChangeArrowheads="1"/>
            </p:cNvSpPr>
            <p:nvPr/>
          </p:nvSpPr>
          <p:spPr bwMode="auto">
            <a:xfrm>
              <a:off x="4288" y="1638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9" name="Oval 59"/>
            <p:cNvSpPr>
              <a:spLocks noChangeArrowheads="1"/>
            </p:cNvSpPr>
            <p:nvPr/>
          </p:nvSpPr>
          <p:spPr bwMode="auto">
            <a:xfrm>
              <a:off x="4288" y="2103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10" name="Text Box 63"/>
            <p:cNvSpPr txBox="1">
              <a:spLocks noChangeArrowheads="1"/>
            </p:cNvSpPr>
            <p:nvPr/>
          </p:nvSpPr>
          <p:spPr bwMode="auto">
            <a:xfrm>
              <a:off x="4124" y="528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Addition</a:t>
              </a:r>
            </a:p>
          </p:txBody>
        </p:sp>
        <p:sp>
          <p:nvSpPr>
            <p:cNvPr id="7211" name="Text Box 64"/>
            <p:cNvSpPr txBox="1">
              <a:spLocks noChangeArrowheads="1"/>
            </p:cNvSpPr>
            <p:nvPr/>
          </p:nvSpPr>
          <p:spPr bwMode="auto">
            <a:xfrm>
              <a:off x="4124" y="999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Subtraction</a:t>
              </a:r>
            </a:p>
          </p:txBody>
        </p:sp>
        <p:sp>
          <p:nvSpPr>
            <p:cNvPr id="7212" name="Text Box 65"/>
            <p:cNvSpPr txBox="1">
              <a:spLocks noChangeArrowheads="1"/>
            </p:cNvSpPr>
            <p:nvPr/>
          </p:nvSpPr>
          <p:spPr bwMode="auto">
            <a:xfrm>
              <a:off x="4124" y="1379"/>
              <a:ext cx="755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400" dirty="0">
                  <a:latin typeface="Times New Roman" pitchFamily="18" charset="0"/>
                </a:rPr>
                <a:t>Multiplication</a:t>
              </a:r>
            </a:p>
          </p:txBody>
        </p:sp>
        <p:sp>
          <p:nvSpPr>
            <p:cNvPr id="7213" name="Text Box 66"/>
            <p:cNvSpPr txBox="1">
              <a:spLocks noChangeArrowheads="1"/>
            </p:cNvSpPr>
            <p:nvPr/>
          </p:nvSpPr>
          <p:spPr bwMode="auto">
            <a:xfrm>
              <a:off x="4124" y="1923"/>
              <a:ext cx="755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Division</a:t>
              </a:r>
            </a:p>
          </p:txBody>
        </p:sp>
      </p:grp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520259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79316" y="44624"/>
            <a:ext cx="2369148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tangle 47"/>
          <p:cNvSpPr/>
          <p:nvPr/>
        </p:nvSpPr>
        <p:spPr>
          <a:xfrm>
            <a:off x="7452319" y="44624"/>
            <a:ext cx="1319065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44E2498-6721-0AD7-F263-C2F5A9C939C8}"/>
              </a:ext>
            </a:extLst>
          </p:cNvPr>
          <p:cNvSpPr txBox="1"/>
          <p:nvPr/>
        </p:nvSpPr>
        <p:spPr>
          <a:xfrm>
            <a:off x="4380768" y="907648"/>
            <a:ext cx="1864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600" dirty="0"/>
              <a:t>Rekenvaardigheid</a:t>
            </a:r>
          </a:p>
        </p:txBody>
      </p:sp>
    </p:spTree>
    <p:extLst>
      <p:ext uri="{BB962C8B-B14F-4D97-AF65-F5344CB8AC3E}">
        <p14:creationId xmlns:p14="http://schemas.microsoft.com/office/powerpoint/2010/main" val="11835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2"/>
          <p:cNvSpPr>
            <a:spLocks noGrp="1" noChangeArrowheads="1"/>
          </p:cNvSpPr>
          <p:nvPr>
            <p:ph idx="1"/>
          </p:nvPr>
        </p:nvSpPr>
        <p:spPr>
          <a:xfrm>
            <a:off x="685799" y="564976"/>
            <a:ext cx="7846641" cy="5976938"/>
          </a:xfrm>
          <a:noFill/>
        </p:spPr>
        <p:txBody>
          <a:bodyPr>
            <a:normAutofit lnSpcReduction="10000"/>
          </a:bodyPr>
          <a:lstStyle/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 err="1"/>
              <a:t>Voorbeeld</a:t>
            </a: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Construct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Sub-</a:t>
            </a:r>
            <a:r>
              <a:rPr lang="en-GB" sz="2200" i="1" dirty="0" err="1"/>
              <a:t>constructen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Items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>
                <a:solidFill>
                  <a:schemeClr val="bg1"/>
                </a:solidFill>
              </a:rPr>
              <a:t>Threats to content validity: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Construct-irrelevant content.</a:t>
            </a:r>
            <a:r>
              <a:rPr lang="en-GB" sz="2200" dirty="0">
                <a:solidFill>
                  <a:schemeClr val="bg1"/>
                </a:solidFill>
              </a:rPr>
              <a:t> E.g., </a:t>
            </a:r>
            <a:r>
              <a:rPr lang="en-GB" sz="2200" dirty="0" err="1">
                <a:solidFill>
                  <a:schemeClr val="bg1"/>
                </a:solidFill>
              </a:rPr>
              <a:t>exponentation</a:t>
            </a:r>
            <a:r>
              <a:rPr lang="en-GB" sz="2200" dirty="0">
                <a:solidFill>
                  <a:schemeClr val="bg1"/>
                </a:solidFill>
              </a:rPr>
              <a:t>, items with (too) much verbal content.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Construct-underrepresentation.</a:t>
            </a:r>
            <a:r>
              <a:rPr lang="en-GB" sz="2200" dirty="0">
                <a:solidFill>
                  <a:schemeClr val="bg1"/>
                </a:solidFill>
              </a:rPr>
              <a:t> E.g., only two items for division, no exponentiation.</a:t>
            </a: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dirty="0">
              <a:solidFill>
                <a:schemeClr val="bg1"/>
              </a:solidFill>
              <a:sym typeface="Symbol" pitchFamily="18" charset="2"/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These are </a:t>
            </a:r>
            <a:r>
              <a:rPr lang="en-GB" sz="2200" i="1" dirty="0">
                <a:solidFill>
                  <a:schemeClr val="bg1"/>
                </a:solidFill>
                <a:sym typeface="Symbol" pitchFamily="18" charset="2"/>
              </a:rPr>
              <a:t>choices</a:t>
            </a: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 of the test developer, but/thus have to be motivated and made explicit.</a:t>
            </a:r>
            <a:endParaRPr lang="en-GB" sz="2200" dirty="0">
              <a:solidFill>
                <a:schemeClr val="bg1"/>
              </a:solidFill>
            </a:endParaRPr>
          </a:p>
        </p:txBody>
      </p:sp>
      <p:grpSp>
        <p:nvGrpSpPr>
          <p:cNvPr id="7172" name="Group 68"/>
          <p:cNvGrpSpPr>
            <a:grpSpLocks/>
          </p:cNvGrpSpPr>
          <p:nvPr/>
        </p:nvGrpSpPr>
        <p:grpSpPr bwMode="auto">
          <a:xfrm>
            <a:off x="5076056" y="116632"/>
            <a:ext cx="3584575" cy="3719750"/>
            <a:chOff x="3264" y="528"/>
            <a:chExt cx="2210" cy="2293"/>
          </a:xfrm>
        </p:grpSpPr>
        <p:sp>
          <p:nvSpPr>
            <p:cNvPr id="7173" name="Line 28"/>
            <p:cNvSpPr>
              <a:spLocks noChangeShapeType="1"/>
            </p:cNvSpPr>
            <p:nvPr/>
          </p:nvSpPr>
          <p:spPr bwMode="auto">
            <a:xfrm flipV="1">
              <a:off x="4616" y="598"/>
              <a:ext cx="509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4" name="Line 29"/>
            <p:cNvSpPr>
              <a:spLocks noChangeShapeType="1"/>
            </p:cNvSpPr>
            <p:nvPr/>
          </p:nvSpPr>
          <p:spPr bwMode="auto">
            <a:xfrm flipV="1">
              <a:off x="4616" y="739"/>
              <a:ext cx="50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5" name="Line 30"/>
            <p:cNvSpPr>
              <a:spLocks noChangeShapeType="1"/>
            </p:cNvSpPr>
            <p:nvPr/>
          </p:nvSpPr>
          <p:spPr bwMode="auto">
            <a:xfrm>
              <a:off x="4616" y="834"/>
              <a:ext cx="4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6" name="Line 31"/>
            <p:cNvSpPr>
              <a:spLocks noChangeShapeType="1"/>
            </p:cNvSpPr>
            <p:nvPr/>
          </p:nvSpPr>
          <p:spPr bwMode="auto">
            <a:xfrm>
              <a:off x="4667" y="2197"/>
              <a:ext cx="40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7" name="Line 32"/>
            <p:cNvSpPr>
              <a:spLocks noChangeShapeType="1"/>
            </p:cNvSpPr>
            <p:nvPr/>
          </p:nvSpPr>
          <p:spPr bwMode="auto">
            <a:xfrm>
              <a:off x="4616" y="2245"/>
              <a:ext cx="44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8" name="Line 33"/>
            <p:cNvSpPr>
              <a:spLocks noChangeShapeType="1"/>
            </p:cNvSpPr>
            <p:nvPr/>
          </p:nvSpPr>
          <p:spPr bwMode="auto">
            <a:xfrm flipV="1">
              <a:off x="4616" y="1492"/>
              <a:ext cx="4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9" name="Line 34"/>
            <p:cNvSpPr>
              <a:spLocks noChangeShapeType="1"/>
            </p:cNvSpPr>
            <p:nvPr/>
          </p:nvSpPr>
          <p:spPr bwMode="auto">
            <a:xfrm flipV="1">
              <a:off x="4612" y="1633"/>
              <a:ext cx="449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4616" y="1727"/>
              <a:ext cx="445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4612" y="1754"/>
              <a:ext cx="449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4564" y="1774"/>
              <a:ext cx="49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 flipV="1">
              <a:off x="4616" y="1021"/>
              <a:ext cx="45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4" name="Line 39"/>
            <p:cNvSpPr>
              <a:spLocks noChangeShapeType="1"/>
            </p:cNvSpPr>
            <p:nvPr/>
          </p:nvSpPr>
          <p:spPr bwMode="auto">
            <a:xfrm flipV="1">
              <a:off x="4616" y="1162"/>
              <a:ext cx="509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>
              <a:off x="4616" y="1303"/>
              <a:ext cx="509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6" name="Line 24"/>
            <p:cNvSpPr>
              <a:spLocks noChangeShapeType="1"/>
            </p:cNvSpPr>
            <p:nvPr/>
          </p:nvSpPr>
          <p:spPr bwMode="auto">
            <a:xfrm flipV="1">
              <a:off x="3803" y="834"/>
              <a:ext cx="60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7" name="Line 25"/>
            <p:cNvSpPr>
              <a:spLocks noChangeShapeType="1"/>
            </p:cNvSpPr>
            <p:nvPr/>
          </p:nvSpPr>
          <p:spPr bwMode="auto">
            <a:xfrm flipV="1">
              <a:off x="3903" y="1257"/>
              <a:ext cx="56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>
              <a:off x="3857" y="1506"/>
              <a:ext cx="555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>
              <a:off x="3801" y="1492"/>
              <a:ext cx="533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90" name="Oval 4"/>
            <p:cNvSpPr>
              <a:spLocks noChangeArrowheads="1"/>
            </p:cNvSpPr>
            <p:nvPr/>
          </p:nvSpPr>
          <p:spPr bwMode="auto">
            <a:xfrm>
              <a:off x="3426" y="1375"/>
              <a:ext cx="53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1" name="Oval 8"/>
            <p:cNvSpPr>
              <a:spLocks noChangeArrowheads="1"/>
            </p:cNvSpPr>
            <p:nvPr/>
          </p:nvSpPr>
          <p:spPr bwMode="auto">
            <a:xfrm>
              <a:off x="4288" y="709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2" name="Rectangle 11"/>
            <p:cNvSpPr>
              <a:spLocks noChangeArrowheads="1"/>
            </p:cNvSpPr>
            <p:nvPr/>
          </p:nvSpPr>
          <p:spPr bwMode="auto">
            <a:xfrm>
              <a:off x="5023" y="5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3" name="Text Box 41"/>
            <p:cNvSpPr txBox="1">
              <a:spLocks noChangeArrowheads="1"/>
            </p:cNvSpPr>
            <p:nvPr/>
          </p:nvSpPr>
          <p:spPr bwMode="auto">
            <a:xfrm>
              <a:off x="3264" y="1092"/>
              <a:ext cx="8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1400" b="1" dirty="0">
                  <a:latin typeface="Times New Roman" pitchFamily="18" charset="0"/>
                </a:rPr>
                <a:t>Maths ability</a:t>
              </a:r>
            </a:p>
          </p:txBody>
        </p:sp>
        <p:sp>
          <p:nvSpPr>
            <p:cNvPr id="7194" name="Text Box 42"/>
            <p:cNvSpPr txBox="1">
              <a:spLocks noChangeArrowheads="1"/>
            </p:cNvSpPr>
            <p:nvPr/>
          </p:nvSpPr>
          <p:spPr bwMode="auto">
            <a:xfrm>
              <a:off x="4827" y="2479"/>
              <a:ext cx="647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maths questions</a:t>
              </a:r>
            </a:p>
          </p:txBody>
        </p:sp>
        <p:sp>
          <p:nvSpPr>
            <p:cNvPr id="7195" name="Rectangle 44"/>
            <p:cNvSpPr>
              <a:spLocks noChangeArrowheads="1"/>
            </p:cNvSpPr>
            <p:nvPr/>
          </p:nvSpPr>
          <p:spPr bwMode="auto">
            <a:xfrm>
              <a:off x="5023" y="7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6" name="Rectangle 45"/>
            <p:cNvSpPr>
              <a:spLocks noChangeArrowheads="1"/>
            </p:cNvSpPr>
            <p:nvPr/>
          </p:nvSpPr>
          <p:spPr bwMode="auto">
            <a:xfrm>
              <a:off x="5023" y="8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5023" y="100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8" name="Rectangle 47"/>
            <p:cNvSpPr>
              <a:spLocks noChangeArrowheads="1"/>
            </p:cNvSpPr>
            <p:nvPr/>
          </p:nvSpPr>
          <p:spPr bwMode="auto">
            <a:xfrm>
              <a:off x="5023" y="14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9" name="Rectangle 48"/>
            <p:cNvSpPr>
              <a:spLocks noChangeArrowheads="1"/>
            </p:cNvSpPr>
            <p:nvPr/>
          </p:nvSpPr>
          <p:spPr bwMode="auto">
            <a:xfrm>
              <a:off x="5023" y="17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0" name="Rectangle 49"/>
            <p:cNvSpPr>
              <a:spLocks noChangeArrowheads="1"/>
            </p:cNvSpPr>
            <p:nvPr/>
          </p:nvSpPr>
          <p:spPr bwMode="auto">
            <a:xfrm>
              <a:off x="5023" y="20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1" name="Rectangle 50"/>
            <p:cNvSpPr>
              <a:spLocks noChangeArrowheads="1"/>
            </p:cNvSpPr>
            <p:nvPr/>
          </p:nvSpPr>
          <p:spPr bwMode="auto">
            <a:xfrm>
              <a:off x="5023" y="23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2" name="Rectangle 51"/>
            <p:cNvSpPr>
              <a:spLocks noChangeArrowheads="1"/>
            </p:cNvSpPr>
            <p:nvPr/>
          </p:nvSpPr>
          <p:spPr bwMode="auto">
            <a:xfrm>
              <a:off x="5023" y="11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3" name="Rectangle 52"/>
            <p:cNvSpPr>
              <a:spLocks noChangeArrowheads="1"/>
            </p:cNvSpPr>
            <p:nvPr/>
          </p:nvSpPr>
          <p:spPr bwMode="auto">
            <a:xfrm>
              <a:off x="5023" y="16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4" name="Rectangle 53"/>
            <p:cNvSpPr>
              <a:spLocks noChangeArrowheads="1"/>
            </p:cNvSpPr>
            <p:nvPr/>
          </p:nvSpPr>
          <p:spPr bwMode="auto">
            <a:xfrm>
              <a:off x="5023" y="19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5023" y="22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6" name="Rectangle 56"/>
            <p:cNvSpPr>
              <a:spLocks noChangeArrowheads="1"/>
            </p:cNvSpPr>
            <p:nvPr/>
          </p:nvSpPr>
          <p:spPr bwMode="auto">
            <a:xfrm>
              <a:off x="5023" y="13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7" name="Oval 57"/>
            <p:cNvSpPr>
              <a:spLocks noChangeArrowheads="1"/>
            </p:cNvSpPr>
            <p:nvPr/>
          </p:nvSpPr>
          <p:spPr bwMode="auto">
            <a:xfrm>
              <a:off x="4288" y="1174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8" name="Oval 58"/>
            <p:cNvSpPr>
              <a:spLocks noChangeArrowheads="1"/>
            </p:cNvSpPr>
            <p:nvPr/>
          </p:nvSpPr>
          <p:spPr bwMode="auto">
            <a:xfrm>
              <a:off x="4288" y="1638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9" name="Oval 59"/>
            <p:cNvSpPr>
              <a:spLocks noChangeArrowheads="1"/>
            </p:cNvSpPr>
            <p:nvPr/>
          </p:nvSpPr>
          <p:spPr bwMode="auto">
            <a:xfrm>
              <a:off x="4288" y="2103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10" name="Text Box 63"/>
            <p:cNvSpPr txBox="1">
              <a:spLocks noChangeArrowheads="1"/>
            </p:cNvSpPr>
            <p:nvPr/>
          </p:nvSpPr>
          <p:spPr bwMode="auto">
            <a:xfrm>
              <a:off x="4124" y="528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imes New Roman" pitchFamily="18" charset="0"/>
                </a:rPr>
                <a:t>Optellen</a:t>
              </a:r>
              <a:endParaRPr lang="en-US" sz="1400" dirty="0">
                <a:latin typeface="Times New Roman" pitchFamily="18" charset="0"/>
              </a:endParaRPr>
            </a:p>
          </p:txBody>
        </p:sp>
        <p:sp>
          <p:nvSpPr>
            <p:cNvPr id="7211" name="Text Box 64"/>
            <p:cNvSpPr txBox="1">
              <a:spLocks noChangeArrowheads="1"/>
            </p:cNvSpPr>
            <p:nvPr/>
          </p:nvSpPr>
          <p:spPr bwMode="auto">
            <a:xfrm>
              <a:off x="4124" y="999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imes New Roman" pitchFamily="18" charset="0"/>
                </a:rPr>
                <a:t>Aftrekken</a:t>
              </a:r>
              <a:endParaRPr lang="en-US" sz="1400" dirty="0">
                <a:latin typeface="Times New Roman" pitchFamily="18" charset="0"/>
              </a:endParaRPr>
            </a:p>
          </p:txBody>
        </p:sp>
        <p:sp>
          <p:nvSpPr>
            <p:cNvPr id="7212" name="Text Box 65"/>
            <p:cNvSpPr txBox="1">
              <a:spLocks noChangeArrowheads="1"/>
            </p:cNvSpPr>
            <p:nvPr/>
          </p:nvSpPr>
          <p:spPr bwMode="auto">
            <a:xfrm>
              <a:off x="3903" y="1461"/>
              <a:ext cx="111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400" dirty="0" err="1">
                  <a:latin typeface="Times New Roman" pitchFamily="18" charset="0"/>
                </a:rPr>
                <a:t>Vermenigvuldigen</a:t>
              </a:r>
              <a:endParaRPr lang="en-US" sz="1400" dirty="0">
                <a:latin typeface="Times New Roman" pitchFamily="18" charset="0"/>
              </a:endParaRPr>
            </a:p>
          </p:txBody>
        </p:sp>
        <p:sp>
          <p:nvSpPr>
            <p:cNvPr id="7213" name="Text Box 66"/>
            <p:cNvSpPr txBox="1">
              <a:spLocks noChangeArrowheads="1"/>
            </p:cNvSpPr>
            <p:nvPr/>
          </p:nvSpPr>
          <p:spPr bwMode="auto">
            <a:xfrm>
              <a:off x="4124" y="1923"/>
              <a:ext cx="755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imes New Roman" pitchFamily="18" charset="0"/>
                </a:rPr>
                <a:t>Delen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520259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458744" y="44624"/>
            <a:ext cx="1289720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5D32C29-EF11-BBA9-98FF-07C4F212D527}"/>
              </a:ext>
            </a:extLst>
          </p:cNvPr>
          <p:cNvSpPr txBox="1"/>
          <p:nvPr/>
        </p:nvSpPr>
        <p:spPr>
          <a:xfrm>
            <a:off x="4380768" y="907648"/>
            <a:ext cx="18647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600" dirty="0"/>
              <a:t>Rekenvaardigheid</a:t>
            </a:r>
          </a:p>
        </p:txBody>
      </p:sp>
    </p:spTree>
    <p:extLst>
      <p:ext uri="{BB962C8B-B14F-4D97-AF65-F5344CB8AC3E}">
        <p14:creationId xmlns:p14="http://schemas.microsoft.com/office/powerpoint/2010/main" val="32760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3013</Words>
  <Application>Microsoft Office PowerPoint</Application>
  <PresentationFormat>Diavoorstelling (4:3)</PresentationFormat>
  <Paragraphs>853</Paragraphs>
  <Slides>51</Slides>
  <Notes>28</Notes>
  <HiddenSlides>0</HiddenSlides>
  <MMClips>1</MMClips>
  <ScaleCrop>false</ScaleCrop>
  <HeadingPairs>
    <vt:vector size="8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51</vt:i4>
      </vt:variant>
    </vt:vector>
  </HeadingPairs>
  <TitlesOfParts>
    <vt:vector size="63" baseType="lpstr">
      <vt:lpstr>Aptos Narrow</vt:lpstr>
      <vt:lpstr>Arial</vt:lpstr>
      <vt:lpstr>Calibri</vt:lpstr>
      <vt:lpstr>Cambria Math</vt:lpstr>
      <vt:lpstr>Courier New</vt:lpstr>
      <vt:lpstr>Google Sans</vt:lpstr>
      <vt:lpstr>Symbol</vt:lpstr>
      <vt:lpstr>system-ui</vt:lpstr>
      <vt:lpstr>Times New Roman</vt:lpstr>
      <vt:lpstr>Wingdings</vt:lpstr>
      <vt:lpstr>Office Theme</vt:lpstr>
      <vt:lpstr>Vergelijking</vt:lpstr>
      <vt:lpstr>Psychometrie College 3: Validiteit</vt:lpstr>
      <vt:lpstr>PowerPoint-presentatie</vt:lpstr>
      <vt:lpstr>Validiteit</vt:lpstr>
      <vt:lpstr>Validiteit</vt:lpstr>
      <vt:lpstr>Validiteit</vt:lpstr>
      <vt:lpstr>COTAN beoordelingen</vt:lpstr>
      <vt:lpstr>1. Test inhoud</vt:lpstr>
      <vt:lpstr>PowerPoint-presentatie</vt:lpstr>
      <vt:lpstr>PowerPoint-presentatie</vt:lpstr>
      <vt:lpstr>PowerPoint-presentatie</vt:lpstr>
      <vt:lpstr>Facet methode</vt:lpstr>
      <vt:lpstr>ASO: Amsterdamse Schaal voor Opstandigheid (Hoffenaar &amp; Hoeksma, 2003)</vt:lpstr>
      <vt:lpstr>ASO: Amsterdamse Schaal voor Opstandigheid (Hoffenaar &amp; Hoeksma, 2003)</vt:lpstr>
      <vt:lpstr>ASO: Amsterdamse Schaal voor Opstandigheid (Hoffenaar &amp; Hoeksma, 2003)</vt:lpstr>
      <vt:lpstr>ASO: Amsterdamse Schaal voor Opstandigheid (Hoffenaar &amp; Hoeksma, 2003)</vt:lpstr>
      <vt:lpstr>2. Interne structuur van een test</vt:lpstr>
      <vt:lpstr>3. Respons processen</vt:lpstr>
      <vt:lpstr>4. Samenhang met andere variabelen </vt:lpstr>
      <vt:lpstr>Nomologische Net</vt:lpstr>
      <vt:lpstr>Geneve Emotion Recognition Test (GERT)</vt:lpstr>
      <vt:lpstr>Verwachtingen specificeren</vt:lpstr>
      <vt:lpstr>Verwachtingen specificeren</vt:lpstr>
      <vt:lpstr>Verwachtingen specificeren</vt:lpstr>
      <vt:lpstr>PowerPoint-presentatie</vt:lpstr>
      <vt:lpstr>PowerPoint-presentatie</vt:lpstr>
      <vt:lpstr>PowerPoint-presentatie</vt:lpstr>
      <vt:lpstr>PowerPoint-presentatie</vt:lpstr>
      <vt:lpstr>Vergelijk geobserveerde correlaties met verwachtingen</vt:lpstr>
      <vt:lpstr>PowerPoint-presentatie</vt:lpstr>
      <vt:lpstr>PowerPoint-presentatie</vt:lpstr>
      <vt:lpstr>4. Associaties met andere variabelen /  5. Consequenties van testgebruik:  Beslissingen maken</vt:lpstr>
      <vt:lpstr>Beslissen</vt:lpstr>
      <vt:lpstr>Predictieve / consequentiële validiteit: Taylor-Russell procedure</vt:lpstr>
      <vt:lpstr>Predictieve / consequentiële validiteit: Taylor-Russell procedure</vt:lpstr>
      <vt:lpstr>Praktijkvoorbeeld: toelating geneeskunde</vt:lpstr>
      <vt:lpstr>PowerPoint-presentatie</vt:lpstr>
      <vt:lpstr>Taylor-Russell tabel</vt:lpstr>
      <vt:lpstr>5. Consequenties van testgebruik</vt:lpstr>
      <vt:lpstr>Consequenties testgebruik CITO eindtoets</vt:lpstr>
      <vt:lpstr>Factoren die validiteitscoefficienten beinvloeden</vt:lpstr>
      <vt:lpstr>1. Werkelijke associatie tussen constructen</vt:lpstr>
      <vt:lpstr>2. Meetfouten en betrouwbaarheid</vt:lpstr>
      <vt:lpstr>3. Beperkt bereik</vt:lpstr>
      <vt:lpstr>3. Beperkt bereik</vt:lpstr>
      <vt:lpstr>4. Scheefheid en Relatieve Proporties</vt:lpstr>
      <vt:lpstr>4. Scheefheid en Relatieve Proporties</vt:lpstr>
      <vt:lpstr>5. Methode variantie</vt:lpstr>
      <vt:lpstr>5. Methode variantie</vt:lpstr>
      <vt:lpstr>6. Tijd</vt:lpstr>
      <vt:lpstr>7. Eén vs. meerdere gebeurtenissen</vt:lpstr>
      <vt:lpstr>PowerPoint-presentatie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College 3 Validiteit interpretatie van een testscore</dc:title>
  <dc:creator>deheus1</dc:creator>
  <cp:lastModifiedBy>Fokkema, M. (Marjolein)</cp:lastModifiedBy>
  <cp:revision>374</cp:revision>
  <cp:lastPrinted>2023-02-19T17:17:22Z</cp:lastPrinted>
  <dcterms:created xsi:type="dcterms:W3CDTF">2010-08-04T13:51:20Z</dcterms:created>
  <dcterms:modified xsi:type="dcterms:W3CDTF">2024-09-17T13:11:36Z</dcterms:modified>
</cp:coreProperties>
</file>