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99" r:id="rId2"/>
    <p:sldId id="453" r:id="rId3"/>
    <p:sldId id="417" r:id="rId4"/>
    <p:sldId id="419" r:id="rId5"/>
    <p:sldId id="454" r:id="rId6"/>
    <p:sldId id="455" r:id="rId7"/>
    <p:sldId id="456" r:id="rId8"/>
    <p:sldId id="423" r:id="rId9"/>
    <p:sldId id="457" r:id="rId10"/>
    <p:sldId id="458" r:id="rId11"/>
    <p:sldId id="459" r:id="rId12"/>
    <p:sldId id="424" r:id="rId13"/>
    <p:sldId id="427" r:id="rId14"/>
    <p:sldId id="428" r:id="rId15"/>
    <p:sldId id="429" r:id="rId16"/>
    <p:sldId id="431" r:id="rId17"/>
    <p:sldId id="432" r:id="rId18"/>
    <p:sldId id="462" r:id="rId19"/>
    <p:sldId id="434" r:id="rId20"/>
    <p:sldId id="463" r:id="rId21"/>
    <p:sldId id="466" r:id="rId22"/>
    <p:sldId id="435" r:id="rId23"/>
    <p:sldId id="436" r:id="rId24"/>
    <p:sldId id="438" r:id="rId25"/>
    <p:sldId id="439" r:id="rId26"/>
    <p:sldId id="440" r:id="rId27"/>
    <p:sldId id="441" r:id="rId28"/>
    <p:sldId id="302" r:id="rId29"/>
    <p:sldId id="443" r:id="rId30"/>
    <p:sldId id="467" r:id="rId31"/>
    <p:sldId id="4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74D"/>
    <a:srgbClr val="40754C"/>
    <a:srgbClr val="808080"/>
    <a:srgbClr val="8592BD"/>
    <a:srgbClr val="AE2C18"/>
    <a:srgbClr val="007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49"/>
    <p:restoredTop sz="93141"/>
  </p:normalViewPr>
  <p:slideViewPr>
    <p:cSldViewPr snapToGrid="0">
      <p:cViewPr varScale="1">
        <p:scale>
          <a:sx n="74" d="100"/>
          <a:sy n="74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32FD7-9243-7A4E-8ED4-1500D6C910A8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D9EFC-05FF-604D-8853-54F12C28EC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9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tekst 5">
            <a:extLst>
              <a:ext uri="{FF2B5EF4-FFF2-40B4-BE49-F238E27FC236}">
                <a16:creationId xmlns:a16="http://schemas.microsoft.com/office/drawing/2014/main" id="{A442B7FF-7E7C-1C53-9121-04E2DE9E4F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635000"/>
            <a:ext cx="12191999" cy="2649538"/>
          </a:xfrm>
          <a:solidFill>
            <a:srgbClr val="808080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7" name="Tijdelijke aanduiding voor tekst 5">
            <a:extLst>
              <a:ext uri="{FF2B5EF4-FFF2-40B4-BE49-F238E27FC236}">
                <a16:creationId xmlns:a16="http://schemas.microsoft.com/office/drawing/2014/main" id="{F993CDE9-DFE9-2FDE-1375-75FA834DF1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" y="3284538"/>
            <a:ext cx="12191999" cy="899672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0172C-9A12-501F-DFAA-EEAB6A4C5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10569"/>
          </a:xfrm>
        </p:spPr>
        <p:txBody>
          <a:bodyPr anchor="b"/>
          <a:lstStyle>
            <a:lvl1pPr algn="ctr">
              <a:defRPr sz="60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64AF3-5FFC-1E2C-B147-26B01AF01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6144"/>
            <a:ext cx="7620000" cy="39646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09811-7E19-BC60-4C8A-11D3A76A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6400" y="3536144"/>
            <a:ext cx="2743200" cy="39646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fld id="{BC029FB6-B610-F649-BA7D-2FB945D369B5}" type="datetime1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3FC96-D1EE-E1E5-7B9C-B13F9941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r>
              <a:rPr lang="en-US"/>
              <a:t>Psychometrics and SEM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79BEE-02A8-CA53-86DE-2F6300DC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fld id="{0BD1E4AD-7C3E-1942-9738-052155FA6AE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Picture 71">
            <a:extLst>
              <a:ext uri="{FF2B5EF4-FFF2-40B4-BE49-F238E27FC236}">
                <a16:creationId xmlns:a16="http://schemas.microsoft.com/office/drawing/2014/main" id="{A95BD78B-FE87-0EB6-17C9-348F37CACE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725" y="4938323"/>
            <a:ext cx="2295899" cy="10745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17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7BC0-15CF-3356-0B7B-DF68B67B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28EBF-626E-C125-512B-8F1B4358D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2BE16-8097-777C-AB91-19B62E0D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30" y="6493254"/>
            <a:ext cx="2743200" cy="365125"/>
          </a:xfrm>
          <a:prstGeom prst="rect">
            <a:avLst/>
          </a:prstGeom>
        </p:spPr>
        <p:txBody>
          <a:bodyPr/>
          <a:lstStyle/>
          <a:p>
            <a:fld id="{DA7327DA-6A2F-7D48-8D59-109A08AAFAAF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0887-B88A-93DE-4778-19FB04D5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49165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Psychometrics and SEM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6E751-9552-152B-88CC-CE1C4222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BABD4-68E1-1623-17F9-B3F523CF189F}"/>
              </a:ext>
            </a:extLst>
          </p:cNvPr>
          <p:cNvSpPr txBox="1"/>
          <p:nvPr userDrawn="1"/>
        </p:nvSpPr>
        <p:spPr>
          <a:xfrm>
            <a:off x="0" y="123938"/>
            <a:ext cx="1760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  <a:latin typeface="Minion Pro" panose="02040503050201020203" pitchFamily="18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27786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5E7D6-546A-4CE2-1663-EA07BB2A3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42FBE-EFF1-8222-7D0A-9A155CCBC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2342B-C25D-ACE0-FBE0-3C7CCFBF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30" y="6493254"/>
            <a:ext cx="2743200" cy="365125"/>
          </a:xfrm>
          <a:prstGeom prst="rect">
            <a:avLst/>
          </a:prstGeom>
        </p:spPr>
        <p:txBody>
          <a:bodyPr/>
          <a:lstStyle/>
          <a:p>
            <a:fld id="{2FCB470F-B4DA-4547-973C-9681F6B9425D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398BC-2D2A-5B23-D80F-F3789609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274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Psychometrics and SEM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7F2CB-ABEF-C604-1A09-E458DE83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8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E125-FEB7-CC60-33C2-CBB46E394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9007-7B13-376A-31A2-A65F671E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  <a:lvl2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2pPr>
            <a:lvl3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3pPr>
            <a:lvl4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4pPr>
            <a:lvl5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ACC26-9BC8-9815-50B5-D971F7A5143B}"/>
              </a:ext>
            </a:extLst>
          </p:cNvPr>
          <p:cNvSpPr txBox="1"/>
          <p:nvPr userDrawn="1"/>
        </p:nvSpPr>
        <p:spPr>
          <a:xfrm>
            <a:off x="0" y="123938"/>
            <a:ext cx="1760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8592BD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|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89BAAE9-EDA5-0577-23D7-23442D6D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fld id="{9E756332-974E-044C-8086-B9FF85E4896B}" type="datetime1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DDA05BE-5B99-28C3-D004-59AA8372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r>
              <a:rPr lang="en-US"/>
              <a:t>Psychometrics and SEM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B0E86F-A299-F447-58D5-97F60BEA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fld id="{0BD1E4AD-7C3E-1942-9738-052155FA6AE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9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FA45-BF28-D256-1DB7-6B733590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F8A21-1E48-616A-B032-2E92C9C83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7ED94-C834-51C2-1479-8AC648B9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30" y="649325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fld id="{0A209AA9-4501-D44E-8EE5-FD9C04645BF1}" type="datetime1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3EAB9-92C0-1986-88D5-15966BA4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325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r>
              <a:rPr lang="en-US"/>
              <a:t>Psychometrics and SEM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B3385-1DED-27AA-319E-7F9AC33F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fld id="{0BD1E4AD-7C3E-1942-9738-052155FA6A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0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8435-8639-2ABA-0328-28E493DE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1E32-A34C-9DEB-036C-668CD13FD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9280B-FADC-2E64-CF44-2C8446AC6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818A5-CB66-4230-A052-99CE9615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30" y="6493254"/>
            <a:ext cx="2743200" cy="365125"/>
          </a:xfrm>
          <a:prstGeom prst="rect">
            <a:avLst/>
          </a:prstGeom>
        </p:spPr>
        <p:txBody>
          <a:bodyPr/>
          <a:lstStyle/>
          <a:p>
            <a:fld id="{C4DF92C6-F2EB-0044-8B32-7805D63971B0}" type="datetime1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E857F-14D4-39A2-F631-D777678C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376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Psychometrics and SEM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70E6D-A865-8FFF-30DE-5FA0BFF0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0BC3A-1833-2EA0-DF41-7A1AEDA2A123}"/>
              </a:ext>
            </a:extLst>
          </p:cNvPr>
          <p:cNvSpPr txBox="1"/>
          <p:nvPr userDrawn="1"/>
        </p:nvSpPr>
        <p:spPr>
          <a:xfrm>
            <a:off x="0" y="123938"/>
            <a:ext cx="1760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  <a:latin typeface="Minion Pro" panose="02040503050201020203" pitchFamily="18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56047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3BDE-B34D-F591-94C7-244142D9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48037-3BFC-D5C4-0629-02EDAF39E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3CA37-D222-EBCD-1768-56D0ACF54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BFE1A-BF7A-C005-9958-5278B2BD5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B9037-99C5-47A4-736B-40D574206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1E840-3010-4DDD-CF1F-986F70FC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30" y="6493254"/>
            <a:ext cx="2743200" cy="365125"/>
          </a:xfrm>
          <a:prstGeom prst="rect">
            <a:avLst/>
          </a:prstGeom>
        </p:spPr>
        <p:txBody>
          <a:bodyPr/>
          <a:lstStyle/>
          <a:p>
            <a:fld id="{261B2843-00F3-6A4E-961A-D8C3A4326CA1}" type="datetime1">
              <a:rPr lang="en-US" smtClean="0"/>
              <a:t>9/17/2024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F4933-8EE3-08AE-0297-51C373A8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Psychometrics and SEM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C94A9-210F-A2DD-09F1-346950F6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D99E-E6C4-A94C-005C-542D6076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07B6F-57B6-B4B0-FEB8-9C7D4DA5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30" y="6493254"/>
            <a:ext cx="2743200" cy="365125"/>
          </a:xfrm>
          <a:prstGeom prst="rect">
            <a:avLst/>
          </a:prstGeom>
        </p:spPr>
        <p:txBody>
          <a:bodyPr/>
          <a:lstStyle/>
          <a:p>
            <a:fld id="{721DBE05-79FC-784D-BC8E-ED19BBFF1A0C}" type="datetime1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06E00-6AB0-4493-D9EC-5D85BFAF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Psychometrics and SEM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E8242-3D38-F7AA-5524-46BB5B3D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8C8EF-8236-3285-CA56-45E2F9CD35C1}"/>
              </a:ext>
            </a:extLst>
          </p:cNvPr>
          <p:cNvSpPr txBox="1"/>
          <p:nvPr userDrawn="1"/>
        </p:nvSpPr>
        <p:spPr>
          <a:xfrm>
            <a:off x="0" y="123938"/>
            <a:ext cx="1760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  <a:latin typeface="Minion Pro" panose="02040503050201020203" pitchFamily="18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92476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D3A60-7B7A-CA21-C5B0-81BAB2E3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30" y="6493254"/>
            <a:ext cx="2743200" cy="365125"/>
          </a:xfrm>
          <a:prstGeom prst="rect">
            <a:avLst/>
          </a:prstGeom>
        </p:spPr>
        <p:txBody>
          <a:bodyPr/>
          <a:lstStyle/>
          <a:p>
            <a:fld id="{DD128AC1-1D68-0947-9AAB-BDF4DC093532}" type="datetime1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6BC61-8B50-8CA9-AF64-B4E4BF61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27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Psychometrics and SEM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10BA5-4C27-E798-0153-D408B73B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1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EBF8-132F-536A-9F7A-DA4041E7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10DD-3309-3A45-B9A6-BD2CA725E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39869-01A9-D935-E486-710ADB91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6BD54-A417-B51C-9028-507CA4F4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30" y="6493254"/>
            <a:ext cx="2743200" cy="365125"/>
          </a:xfrm>
          <a:prstGeom prst="rect">
            <a:avLst/>
          </a:prstGeom>
        </p:spPr>
        <p:txBody>
          <a:bodyPr/>
          <a:lstStyle/>
          <a:p>
            <a:fld id="{6177826A-2174-234B-B270-A1D3D42C450B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D8D8B-8822-EF19-384D-50FE0CE6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376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Psychometrics and SEM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92C64-52F8-E129-8AD6-B5FD5464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3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48A6-0D8F-2264-17B8-548636ED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EFA24-F06D-8021-CF77-EF5D4B1B4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C173-36C3-85DD-601E-7B876CCBC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49C02-917A-B297-114D-F55BA5AB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30" y="6493254"/>
            <a:ext cx="2743200" cy="365125"/>
          </a:xfrm>
          <a:prstGeom prst="rect">
            <a:avLst/>
          </a:prstGeom>
        </p:spPr>
        <p:txBody>
          <a:bodyPr/>
          <a:lstStyle/>
          <a:p>
            <a:fld id="{A39F7E44-2DD2-C14E-8888-47C25C80D97E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0EB52-AA24-7DD8-9BEA-0D69321C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Psychometrics and SEM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87908-7AFC-B150-D5E6-71D83BF4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object 7">
            <a:extLst>
              <a:ext uri="{FF2B5EF4-FFF2-40B4-BE49-F238E27FC236}">
                <a16:creationId xmlns:a16="http://schemas.microsoft.com/office/drawing/2014/main" id="{BEAE0892-4331-06AC-BA23-7E0968A46F1A}"/>
              </a:ext>
            </a:extLst>
          </p:cNvPr>
          <p:cNvGrpSpPr/>
          <p:nvPr userDrawn="1"/>
        </p:nvGrpSpPr>
        <p:grpSpPr>
          <a:xfrm>
            <a:off x="0" y="6492875"/>
            <a:ext cx="12192212" cy="365125"/>
            <a:chOff x="0" y="3131959"/>
            <a:chExt cx="5760185" cy="108585"/>
          </a:xfrm>
        </p:grpSpPr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383FEEF1-CFD9-5D7E-5BD9-6649B53D7AA1}"/>
                </a:ext>
              </a:extLst>
            </p:cNvPr>
            <p:cNvSpPr/>
            <p:nvPr/>
          </p:nvSpPr>
          <p:spPr>
            <a:xfrm>
              <a:off x="0" y="3131959"/>
              <a:ext cx="1920239" cy="108585"/>
            </a:xfrm>
            <a:custGeom>
              <a:avLst/>
              <a:gdLst/>
              <a:ahLst/>
              <a:cxnLst/>
              <a:rect l="l" t="t" r="r" b="b"/>
              <a:pathLst>
                <a:path w="1920239" h="108585">
                  <a:moveTo>
                    <a:pt x="1919973" y="0"/>
                  </a:moveTo>
                  <a:lnTo>
                    <a:pt x="0" y="0"/>
                  </a:lnTo>
                  <a:lnTo>
                    <a:pt x="0" y="108064"/>
                  </a:lnTo>
                  <a:lnTo>
                    <a:pt x="1919973" y="10806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Minion Pro" panose="02040503050201020203" pitchFamily="18" charset="0"/>
              </a:endParaRPr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3F3180E7-47CA-706F-B65A-0E106FDCAF0C}"/>
                </a:ext>
              </a:extLst>
            </p:cNvPr>
            <p:cNvSpPr/>
            <p:nvPr/>
          </p:nvSpPr>
          <p:spPr>
            <a:xfrm>
              <a:off x="1919973" y="3131959"/>
              <a:ext cx="1920239" cy="108585"/>
            </a:xfrm>
            <a:custGeom>
              <a:avLst/>
              <a:gdLst/>
              <a:ahLst/>
              <a:cxnLst/>
              <a:rect l="l" t="t" r="r" b="b"/>
              <a:pathLst>
                <a:path w="1920239" h="108585">
                  <a:moveTo>
                    <a:pt x="1919973" y="0"/>
                  </a:moveTo>
                  <a:lnTo>
                    <a:pt x="0" y="0"/>
                  </a:lnTo>
                  <a:lnTo>
                    <a:pt x="0" y="108064"/>
                  </a:lnTo>
                  <a:lnTo>
                    <a:pt x="1919973" y="10806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8592BD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Minion Pro" panose="02040503050201020203" pitchFamily="18" charset="0"/>
              </a:endParaRPr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446D104B-A2E6-22EF-6C17-6D18C458748F}"/>
                </a:ext>
              </a:extLst>
            </p:cNvPr>
            <p:cNvSpPr/>
            <p:nvPr/>
          </p:nvSpPr>
          <p:spPr>
            <a:xfrm>
              <a:off x="3839946" y="3131959"/>
              <a:ext cx="1920239" cy="108585"/>
            </a:xfrm>
            <a:custGeom>
              <a:avLst/>
              <a:gdLst/>
              <a:ahLst/>
              <a:cxnLst/>
              <a:rect l="l" t="t" r="r" b="b"/>
              <a:pathLst>
                <a:path w="1920239" h="108585">
                  <a:moveTo>
                    <a:pt x="1919973" y="0"/>
                  </a:moveTo>
                  <a:lnTo>
                    <a:pt x="0" y="0"/>
                  </a:lnTo>
                  <a:lnTo>
                    <a:pt x="0" y="108064"/>
                  </a:lnTo>
                  <a:lnTo>
                    <a:pt x="1919973" y="10806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Minion Pro" panose="02040503050201020203" pitchFamily="18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91686-E202-5F93-AD21-E9E31404E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048" y="1073984"/>
            <a:ext cx="11795234" cy="5127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E54BF-6BF4-A93F-836F-6321E0BD0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0930" y="6493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Minion Pro" panose="02040503050201020203" pitchFamily="18" charset="0"/>
              </a:defRPr>
            </a:lvl1pPr>
          </a:lstStyle>
          <a:p>
            <a:fld id="{C90EA0A8-EE19-6E4C-9D5C-D31BFFB0A052}" type="datetime1">
              <a:rPr lang="en-US" smtClean="0"/>
              <a:t>9/17/2024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A1BE6-FFC2-0C01-B1A9-2C11B97D2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787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inion Pro" panose="02040503050201020203" pitchFamily="18" charset="0"/>
              </a:defRPr>
            </a:lvl1pPr>
          </a:lstStyle>
          <a:p>
            <a:fld id="{0BD1E4AD-7C3E-1942-9738-052155FA6AEF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50E4A273-E54A-41CE-8A40-0876536C516D}"/>
              </a:ext>
            </a:extLst>
          </p:cNvPr>
          <p:cNvGrpSpPr/>
          <p:nvPr userDrawn="1"/>
        </p:nvGrpSpPr>
        <p:grpSpPr>
          <a:xfrm>
            <a:off x="0" y="0"/>
            <a:ext cx="12192241" cy="893379"/>
            <a:chOff x="0" y="25"/>
            <a:chExt cx="5760199" cy="444500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86A2E0C9-4E83-735B-CC2D-7E58E9942CC9}"/>
                </a:ext>
              </a:extLst>
            </p:cNvPr>
            <p:cNvSpPr/>
            <p:nvPr/>
          </p:nvSpPr>
          <p:spPr>
            <a:xfrm>
              <a:off x="0" y="25"/>
              <a:ext cx="5760199" cy="91440"/>
            </a:xfrm>
            <a:custGeom>
              <a:avLst/>
              <a:gdLst/>
              <a:ahLst/>
              <a:cxnLst/>
              <a:rect l="l" t="t" r="r" b="b"/>
              <a:pathLst>
                <a:path w="4608195" h="91440">
                  <a:moveTo>
                    <a:pt x="0" y="91439"/>
                  </a:moveTo>
                  <a:lnTo>
                    <a:pt x="4607991" y="91439"/>
                  </a:lnTo>
                  <a:lnTo>
                    <a:pt x="4607991" y="0"/>
                  </a:lnTo>
                  <a:lnTo>
                    <a:pt x="0" y="0"/>
                  </a:lnTo>
                  <a:lnTo>
                    <a:pt x="0" y="9143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8583D070-A2A2-76A8-82E7-A3DC07E25E02}"/>
                </a:ext>
              </a:extLst>
            </p:cNvPr>
            <p:cNvSpPr/>
            <p:nvPr/>
          </p:nvSpPr>
          <p:spPr>
            <a:xfrm>
              <a:off x="0" y="91465"/>
              <a:ext cx="5760085" cy="353060"/>
            </a:xfrm>
            <a:custGeom>
              <a:avLst/>
              <a:gdLst/>
              <a:ahLst/>
              <a:cxnLst/>
              <a:rect l="l" t="t" r="r" b="b"/>
              <a:pathLst>
                <a:path w="5760085" h="353059">
                  <a:moveTo>
                    <a:pt x="5759996" y="0"/>
                  </a:moveTo>
                  <a:lnTo>
                    <a:pt x="0" y="0"/>
                  </a:lnTo>
                  <a:lnTo>
                    <a:pt x="0" y="352463"/>
                  </a:lnTo>
                  <a:lnTo>
                    <a:pt x="5759996" y="352463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C2605-F7E7-BDAE-762A-B3AD4E04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29" y="183781"/>
            <a:ext cx="11971069" cy="709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E15A5CD-C01D-DED2-5F9E-D45A801DE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Psychometrics and 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Minion Pro" panose="020405030502010202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C49F7F-4980-B92C-5135-AAE54EA7E4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29567-F4DC-93B1-9E7D-E8A6346FF5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1F4251-8AF1-5C2B-26CA-6B3FB8F90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Psychometrics and Structural Equation Modeling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8C2B71-3449-73A0-45FE-42F5B47A9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56170"/>
            <a:ext cx="7620000" cy="556405"/>
          </a:xfrm>
        </p:spPr>
        <p:txBody>
          <a:bodyPr>
            <a:normAutofit/>
          </a:bodyPr>
          <a:lstStyle/>
          <a:p>
            <a:r>
              <a:rPr lang="en-US" dirty="0"/>
              <a:t>Item Response Theory Part II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09B668-EA2A-5F61-B6FA-ACC977F4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7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387BD-96FB-1BB3-87D9-DF56F946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Attitudes to Science and Technology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5AD4362-9E15-4CA5-08D9-18B0A2594E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6048" y="1073984"/>
                <a:ext cx="3044230" cy="512711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From which we can again derive </a:t>
                </a:r>
                <a:r>
                  <a:rPr lang="en-US" b="0" i="1" dirty="0"/>
                  <a:t>K</a:t>
                </a:r>
                <a:r>
                  <a:rPr lang="en-US" b="0" dirty="0"/>
                  <a:t> ICCs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nl-NL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nl-NL" dirty="0"/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5AD4362-9E15-4CA5-08D9-18B0A2594E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048" y="1073984"/>
                <a:ext cx="3044230" cy="5127119"/>
              </a:xfrm>
              <a:blipFill>
                <a:blip r:embed="rId2"/>
                <a:stretch>
                  <a:fillRect l="-4208" t="-1902" r="-44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F6D494-4D16-D7AD-803F-D5EA5004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02317DD0-59C2-2B7D-EE13-416424F35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980247"/>
            <a:ext cx="88963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1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DA67B-DFC6-7A20-4CFF-E1AD823D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Attitudes to Science and Technology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8574B1-F23A-D28B-65E2-E449E327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1073984"/>
            <a:ext cx="3567277" cy="5127119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again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in </a:t>
            </a:r>
            <a:r>
              <a:rPr lang="nl-NL" dirty="0" err="1"/>
              <a:t>flexible</a:t>
            </a:r>
            <a:r>
              <a:rPr lang="nl-NL" dirty="0"/>
              <a:t> </a:t>
            </a:r>
            <a:r>
              <a:rPr lang="nl-NL" dirty="0" err="1"/>
              <a:t>IICs</a:t>
            </a:r>
            <a:r>
              <a:rPr lang="nl-NL" dirty="0"/>
              <a:t>: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410449-E401-B43A-266A-D3FAC380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660389C-6CFD-EF81-50AC-E8E31A7F5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1059464"/>
            <a:ext cx="84486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61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0105-89FE-16C9-AEC3-FD44D5C1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Ordinal Item Response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364B1-6A45-14F5-73D0-58627F9FEB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Both the graded response and generalized partial credit models can be restricted and expanded based on the theoretical needs of an analysis</a:t>
                </a:r>
              </a:p>
              <a:p>
                <a:pPr lvl="1"/>
                <a:r>
                  <a:rPr lang="en-US" dirty="0"/>
                  <a:t>One common decision is whether to fix the difficulties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 and/or the discrimination parameters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) equal for all items (ordinal Rasch models).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364B1-6A45-14F5-73D0-58627F9FE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90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1D144-4E5C-9CBA-52CE-2C4EA9E7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FCA0-AF11-B220-F84A-B036706F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IRT Parameter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663A9-C3B2-AA4C-37F6-52104DA2B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6048" y="1073984"/>
                <a:ext cx="11795234" cy="541889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In item response models, we need to estimate 2 categories of parameters:</a:t>
                </a:r>
              </a:p>
              <a:p>
                <a:pPr lvl="1"/>
                <a:r>
                  <a:rPr lang="en-US" dirty="0"/>
                  <a:t>Item characteristics: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(difficulty, discrimination, etc.)</a:t>
                </a:r>
              </a:p>
              <a:p>
                <a:pPr lvl="1"/>
                <a:r>
                  <a:rPr lang="en-US" dirty="0"/>
                  <a:t>Person characteristics: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(unobserved/latent trait)</a:t>
                </a:r>
              </a:p>
              <a:p>
                <a:r>
                  <a:rPr lang="en-US" dirty="0"/>
                  <a:t>Many estimation options for both (e.g., Bayesian, maximum likelihood methods).</a:t>
                </a:r>
              </a:p>
              <a:p>
                <a:r>
                  <a:rPr lang="en-US" dirty="0"/>
                  <a:t>Package </a:t>
                </a:r>
                <a:r>
                  <a:rPr lang="en-US" dirty="0" err="1"/>
                  <a:t>ltm</a:t>
                </a:r>
                <a:r>
                  <a:rPr lang="en-US" dirty="0"/>
                  <a:t> uses marginal ML for estimating item parameters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It maximizes the log-likelihood of the observed data, by marginalizing out the latent variables.</a:t>
                </a:r>
              </a:p>
              <a:p>
                <a:r>
                  <a:rPr lang="en-US" dirty="0"/>
                  <a:t>Next, given the item parameter estimates, the person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can be estimated by maximizing the likelihood of observing response vector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for person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</m:oMath>
                </a14:m>
                <a:r>
                  <a:rPr lang="en-US" dirty="0"/>
                  <a:t> items,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 |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 |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663A9-C3B2-AA4C-37F6-52104DA2B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048" y="1073984"/>
                <a:ext cx="11795234" cy="5418891"/>
              </a:xfrm>
              <a:blipFill>
                <a:blip r:embed="rId2"/>
                <a:stretch>
                  <a:fillRect l="-827" t="-168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7FDE-901E-D29D-A437-2E6CD44C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6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3F1E-A76A-6796-FEFE-E027EF40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IRT Parameter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BE0150-1E8A-2C4D-3710-B13E46BC27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Likelihood of response vector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for person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 2, …,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</m:oMath>
                </a14:m>
                <a:r>
                  <a:rPr lang="en-US" dirty="0"/>
                  <a:t> items: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 |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 |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Taking the natural log allow to maximize the sum of log-probabilities: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 |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 |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BE0150-1E8A-2C4D-3710-B13E46BC2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90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A2964-AF2C-8296-62F9-AFAAED21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39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72FB-83A6-482A-FFDE-74AB4969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IRT Parameter Estimation: Uncertainty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39E326-B455-A511-554E-A4F7613B55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6048" y="1073984"/>
                <a:ext cx="11795234" cy="578401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</a:t>
                </a:r>
                <a:r>
                  <a:rPr lang="en-US" i="1" dirty="0"/>
                  <a:t> item information </a:t>
                </a:r>
                <a:r>
                  <a:rPr lang="en-US" dirty="0"/>
                  <a:t>for the 2PL model (in the 1PL, discrimination parameter </a:t>
                </a:r>
                <a:r>
                  <a:rPr lang="en-US" i="1" dirty="0"/>
                  <a:t>b</a:t>
                </a:r>
                <a:r>
                  <a:rPr lang="en-US" dirty="0"/>
                  <a:t> has no subscript </a:t>
                </a:r>
                <a:r>
                  <a:rPr lang="en-US" i="1" dirty="0"/>
                  <a:t>j</a:t>
                </a:r>
                <a:r>
                  <a:rPr lang="en-US" dirty="0"/>
                  <a:t>):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nl-NL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nl-NL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nl-NL" i="1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i="1" dirty="0"/>
                  <a:t>test information </a:t>
                </a:r>
                <a:r>
                  <a:rPr lang="en-US" dirty="0"/>
                  <a:t>is simply the sum of the items ICCs: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i="1" dirty="0"/>
                  <a:t>standard error of measurement (SEM*)</a:t>
                </a:r>
                <a:r>
                  <a:rPr lang="en-US" dirty="0"/>
                  <a:t> is a monotonous decreasing function of this: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nl-NL" dirty="0"/>
              </a:p>
              <a:p>
                <a:pPr marL="0" indent="0">
                  <a:buNone/>
                </a:pPr>
                <a:endParaRPr lang="nl-NL" sz="2100" dirty="0"/>
              </a:p>
              <a:p>
                <a:pPr marL="0" indent="0">
                  <a:buNone/>
                </a:pPr>
                <a:r>
                  <a:rPr lang="nl-NL" sz="2100" dirty="0"/>
                  <a:t>*</a:t>
                </a:r>
                <a:r>
                  <a:rPr lang="nl-NL" sz="2100" dirty="0" err="1"/>
                  <a:t>Not</a:t>
                </a:r>
                <a:r>
                  <a:rPr lang="nl-NL" sz="2100" dirty="0"/>
                  <a:t> </a:t>
                </a:r>
                <a:r>
                  <a:rPr lang="nl-NL" sz="2100" dirty="0" err="1"/>
                  <a:t>to</a:t>
                </a:r>
                <a:r>
                  <a:rPr lang="nl-NL" sz="2100" dirty="0"/>
                  <a:t> </a:t>
                </a:r>
                <a:r>
                  <a:rPr lang="nl-NL" sz="2100" dirty="0" err="1"/>
                  <a:t>be</a:t>
                </a:r>
                <a:r>
                  <a:rPr lang="nl-NL" sz="2100" dirty="0"/>
                  <a:t> </a:t>
                </a:r>
                <a:r>
                  <a:rPr lang="nl-NL" sz="2100" dirty="0" err="1"/>
                  <a:t>confused</a:t>
                </a:r>
                <a:r>
                  <a:rPr lang="nl-NL" sz="2100" dirty="0"/>
                  <a:t> </a:t>
                </a:r>
                <a:r>
                  <a:rPr lang="nl-NL" sz="2100" dirty="0" err="1"/>
                  <a:t>with</a:t>
                </a:r>
                <a:r>
                  <a:rPr lang="nl-NL" sz="2100" dirty="0"/>
                  <a:t> </a:t>
                </a:r>
                <a:r>
                  <a:rPr lang="nl-NL" sz="2100" dirty="0" err="1"/>
                  <a:t>Structural</a:t>
                </a:r>
                <a:r>
                  <a:rPr lang="nl-NL" sz="2100" dirty="0"/>
                  <a:t> </a:t>
                </a:r>
                <a:r>
                  <a:rPr lang="nl-NL" sz="2100" dirty="0" err="1"/>
                  <a:t>Equation</a:t>
                </a:r>
                <a:r>
                  <a:rPr lang="nl-NL" sz="2100" dirty="0"/>
                  <a:t> Modeling.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39E326-B455-A511-554E-A4F7613B5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048" y="1073984"/>
                <a:ext cx="11795234" cy="5784016"/>
              </a:xfrm>
              <a:blipFill>
                <a:blip r:embed="rId2"/>
                <a:stretch>
                  <a:fillRect l="-672" t="-221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8B7BD-5B6D-B755-03D6-E361268C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40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50AA-9FAE-4ADC-E2FA-D54E55D5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IRT Parameter Estimation Uncertainty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7DBBA-F5D1-C829-2336-A6DB65AA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 descr="Item and test information functions">
            <a:extLst>
              <a:ext uri="{FF2B5EF4-FFF2-40B4-BE49-F238E27FC236}">
                <a16:creationId xmlns:a16="http://schemas.microsoft.com/office/drawing/2014/main" id="{4680ED16-70AF-E440-2648-974A3F515C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" b="5055"/>
          <a:stretch/>
        </p:blipFill>
        <p:spPr bwMode="auto">
          <a:xfrm>
            <a:off x="220928" y="2012052"/>
            <a:ext cx="5875071" cy="34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 of measurement">
            <a:extLst>
              <a:ext uri="{FF2B5EF4-FFF2-40B4-BE49-F238E27FC236}">
                <a16:creationId xmlns:a16="http://schemas.microsoft.com/office/drawing/2014/main" id="{305D81F7-B7DE-BD0F-DFDB-90EE91BD9F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3" b="5055"/>
          <a:stretch/>
        </p:blipFill>
        <p:spPr bwMode="auto">
          <a:xfrm>
            <a:off x="6450496" y="2012052"/>
            <a:ext cx="5741504" cy="34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DCB7B4-4DFC-A412-BFF3-2BD411B23121}"/>
              </a:ext>
            </a:extLst>
          </p:cNvPr>
          <p:cNvSpPr txBox="1"/>
          <p:nvPr/>
        </p:nvSpPr>
        <p:spPr>
          <a:xfrm>
            <a:off x="1209997" y="1536774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Item and Test Information Curves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37F869-0818-A08E-03BD-C75C1C1BCB2A}"/>
              </a:ext>
            </a:extLst>
          </p:cNvPr>
          <p:cNvSpPr txBox="1"/>
          <p:nvPr/>
        </p:nvSpPr>
        <p:spPr>
          <a:xfrm>
            <a:off x="7101967" y="1536774"/>
            <a:ext cx="389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Standard Errors at Different Levels of </a:t>
            </a:r>
            <a:r>
              <a:rPr lang="en-US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</a:t>
            </a:r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ADBBD9C4-0AD0-39B7-87B2-44D53BC5D07D}"/>
              </a:ext>
            </a:extLst>
          </p:cNvPr>
          <p:cNvSpPr txBox="1"/>
          <p:nvPr/>
        </p:nvSpPr>
        <p:spPr>
          <a:xfrm>
            <a:off x="9321248" y="5480148"/>
            <a:ext cx="33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/>
              <a:t>f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5122C6D-E237-C453-4284-2FF55C15C5B2}"/>
              </a:ext>
            </a:extLst>
          </p:cNvPr>
          <p:cNvSpPr txBox="1"/>
          <p:nvPr/>
        </p:nvSpPr>
        <p:spPr>
          <a:xfrm>
            <a:off x="3392557" y="5553828"/>
            <a:ext cx="33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/>
              <a:t>f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4AC1ED36-4745-2288-3FC4-78DA9C2C3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531851" y="3291420"/>
            <a:ext cx="1444877" cy="493819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40E1A04B-09A5-F9EE-15E7-FE7AA7512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051137" y="3321236"/>
            <a:ext cx="731583" cy="493819"/>
          </a:xfrm>
          <a:prstGeom prst="rect">
            <a:avLst/>
          </a:prstGeom>
        </p:spPr>
      </p:pic>
      <p:sp>
        <p:nvSpPr>
          <p:cNvPr id="21" name="Rechthoek 20">
            <a:extLst>
              <a:ext uri="{FF2B5EF4-FFF2-40B4-BE49-F238E27FC236}">
                <a16:creationId xmlns:a16="http://schemas.microsoft.com/office/drawing/2014/main" id="{DA0043E8-AF5E-FA00-F114-5EDEEBFA1C26}"/>
              </a:ext>
            </a:extLst>
          </p:cNvPr>
          <p:cNvSpPr/>
          <p:nvPr/>
        </p:nvSpPr>
        <p:spPr>
          <a:xfrm>
            <a:off x="6917636" y="4740965"/>
            <a:ext cx="1411357" cy="119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636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8BCF-77DC-9519-99B4-E2CB7D22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Adaptive Testing (CAT)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BCAAB-0828-96D7-54E4-3949154D1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Sometimes presenting all items in a test to each individual is impossible or inefficient</a:t>
            </a:r>
          </a:p>
          <a:p>
            <a:pPr lvl="1"/>
            <a:r>
              <a:rPr lang="en-US" dirty="0"/>
              <a:t>If a respondent gets a number of harder questions right, is it worth asking them easier questions to assess their ability?</a:t>
            </a:r>
          </a:p>
          <a:p>
            <a:pPr lvl="1"/>
            <a:r>
              <a:rPr lang="en-US" dirty="0"/>
              <a:t>If a patient endorses ideas of self-harm, are items on milder symptoms even needed?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Adaptive testing in general means that we select the </a:t>
            </a:r>
            <a:r>
              <a:rPr lang="en-US" i="1" dirty="0"/>
              <a:t>next</a:t>
            </a:r>
            <a:r>
              <a:rPr lang="en-US" dirty="0"/>
              <a:t> test item to present based on: </a:t>
            </a:r>
          </a:p>
          <a:p>
            <a:r>
              <a:rPr lang="en-US" dirty="0"/>
              <a:t>the respondent’s current estimated level of the trait, and </a:t>
            </a:r>
          </a:p>
          <a:p>
            <a:r>
              <a:rPr lang="en-US" dirty="0"/>
              <a:t>the parameters of items not yet administered.</a:t>
            </a:r>
          </a:p>
          <a:p>
            <a:r>
              <a:rPr lang="en-US" dirty="0"/>
              <a:t>This allows to maximize the information gained about a respondent within a minimum number of items.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9F79F-E9B2-51DF-857C-22CECAAD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A048D7-1698-C00F-27FA-20F633BE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CAT: </a:t>
            </a:r>
            <a:r>
              <a:rPr lang="nl-NL" dirty="0" err="1"/>
              <a:t>Ingredients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D012A9-044A-6264-4B17-6D217224E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1073984"/>
            <a:ext cx="5480886" cy="5127119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Item bank</a:t>
            </a:r>
          </a:p>
          <a:p>
            <a:pPr lvl="1"/>
            <a:r>
              <a:rPr lang="nl-NL" dirty="0"/>
              <a:t>Item parameters (e.g. </a:t>
            </a:r>
            <a:r>
              <a:rPr lang="nl-NL" dirty="0" err="1"/>
              <a:t>from</a:t>
            </a:r>
            <a:r>
              <a:rPr lang="nl-NL" dirty="0"/>
              <a:t> a 1-3PL, PCM or GRM) </a:t>
            </a:r>
            <a:r>
              <a:rPr lang="nl-NL" dirty="0" err="1"/>
              <a:t>estimated</a:t>
            </a:r>
            <a:r>
              <a:rPr lang="nl-NL" dirty="0"/>
              <a:t> on a large, </a:t>
            </a:r>
            <a:r>
              <a:rPr lang="nl-NL" dirty="0" err="1"/>
              <a:t>representative</a:t>
            </a:r>
            <a:r>
              <a:rPr lang="nl-NL" dirty="0"/>
              <a:t> sample</a:t>
            </a:r>
          </a:p>
          <a:p>
            <a:r>
              <a:rPr lang="nl-NL" dirty="0" err="1"/>
              <a:t>Starting</a:t>
            </a:r>
            <a:r>
              <a:rPr lang="nl-NL" dirty="0"/>
              <a:t> </a:t>
            </a:r>
            <a:r>
              <a:rPr lang="nl-NL" dirty="0" err="1"/>
              <a:t>rule</a:t>
            </a:r>
            <a:endParaRPr lang="nl-NL" dirty="0"/>
          </a:p>
          <a:p>
            <a:pPr lvl="1"/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distribution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assume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respondents</a:t>
            </a:r>
            <a:r>
              <a:rPr lang="nl-NL" dirty="0"/>
              <a:t> latent </a:t>
            </a:r>
            <a:r>
              <a:rPr lang="nl-NL" dirty="0" err="1"/>
              <a:t>trait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, </a:t>
            </a:r>
            <a:r>
              <a:rPr lang="nl-NL" dirty="0" err="1"/>
              <a:t>before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item has been </a:t>
            </a:r>
            <a:r>
              <a:rPr lang="nl-NL" dirty="0" err="1"/>
              <a:t>administered</a:t>
            </a:r>
            <a:r>
              <a:rPr lang="nl-NL" dirty="0"/>
              <a:t>, and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first item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administer</a:t>
            </a:r>
            <a:r>
              <a:rPr lang="nl-NL" dirty="0"/>
              <a:t>.</a:t>
            </a:r>
          </a:p>
          <a:p>
            <a:r>
              <a:rPr lang="nl-NL" dirty="0" err="1"/>
              <a:t>Ability</a:t>
            </a:r>
            <a:r>
              <a:rPr lang="nl-NL" dirty="0"/>
              <a:t> updating </a:t>
            </a:r>
            <a:r>
              <a:rPr lang="nl-NL" dirty="0" err="1"/>
              <a:t>rule</a:t>
            </a:r>
            <a:endParaRPr lang="nl-NL" dirty="0"/>
          </a:p>
          <a:p>
            <a:pPr lvl="1"/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(re)</a:t>
            </a:r>
            <a:r>
              <a:rPr lang="nl-NL" dirty="0" err="1"/>
              <a:t>estimate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latent </a:t>
            </a:r>
            <a:r>
              <a:rPr lang="nl-NL" dirty="0" err="1"/>
              <a:t>trait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administering</a:t>
            </a:r>
            <a:r>
              <a:rPr lang="nl-NL" dirty="0"/>
              <a:t> (and scoring) </a:t>
            </a:r>
            <a:r>
              <a:rPr lang="nl-NL" dirty="0" err="1"/>
              <a:t>an</a:t>
            </a:r>
            <a:r>
              <a:rPr lang="nl-NL" dirty="0"/>
              <a:t> item.</a:t>
            </a:r>
          </a:p>
          <a:p>
            <a:r>
              <a:rPr lang="nl-NL" dirty="0"/>
              <a:t>Item </a:t>
            </a:r>
            <a:r>
              <a:rPr lang="nl-NL" dirty="0" err="1"/>
              <a:t>selection</a:t>
            </a:r>
            <a:r>
              <a:rPr lang="nl-NL" dirty="0"/>
              <a:t> </a:t>
            </a:r>
            <a:r>
              <a:rPr lang="nl-NL" dirty="0" err="1"/>
              <a:t>rule</a:t>
            </a:r>
            <a:endParaRPr lang="nl-NL" dirty="0"/>
          </a:p>
          <a:p>
            <a:pPr lvl="1"/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next item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administer</a:t>
            </a:r>
            <a:r>
              <a:rPr lang="nl-NL" dirty="0"/>
              <a:t>.</a:t>
            </a:r>
          </a:p>
          <a:p>
            <a:r>
              <a:rPr lang="nl-NL" dirty="0"/>
              <a:t>Stopping </a:t>
            </a:r>
            <a:r>
              <a:rPr lang="nl-NL" dirty="0" err="1"/>
              <a:t>rule</a:t>
            </a:r>
            <a:endParaRPr lang="nl-NL" dirty="0"/>
          </a:p>
          <a:p>
            <a:pPr lvl="1"/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determine</a:t>
            </a:r>
            <a:r>
              <a:rPr lang="nl-NL" dirty="0"/>
              <a:t> </a:t>
            </a:r>
            <a:r>
              <a:rPr lang="nl-NL" dirty="0" err="1"/>
              <a:t>whether</a:t>
            </a:r>
            <a:r>
              <a:rPr lang="nl-NL" dirty="0"/>
              <a:t> </a:t>
            </a:r>
            <a:r>
              <a:rPr lang="nl-NL" dirty="0" err="1"/>
              <a:t>testing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continued</a:t>
            </a:r>
            <a:r>
              <a:rPr lang="nl-NL" dirty="0"/>
              <a:t> or </a:t>
            </a:r>
            <a:r>
              <a:rPr lang="nl-NL" dirty="0" err="1"/>
              <a:t>halted</a:t>
            </a:r>
            <a:r>
              <a:rPr lang="nl-NL" dirty="0"/>
              <a:t>.</a:t>
            </a:r>
          </a:p>
          <a:p>
            <a:pPr marL="0" indent="0">
              <a:buNone/>
            </a:pPr>
            <a:r>
              <a:rPr lang="nl-NL" dirty="0"/>
              <a:t>May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choices</a:t>
            </a:r>
            <a:r>
              <a:rPr lang="nl-NL" dirty="0"/>
              <a:t>, in </a:t>
            </a:r>
            <a:r>
              <a:rPr lang="nl-NL" dirty="0" err="1"/>
              <a:t>practice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test context and test goal(s).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E5D8AC-4989-5C4C-765A-DB14DEA6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2" descr="Item and test information functions">
            <a:extLst>
              <a:ext uri="{FF2B5EF4-FFF2-40B4-BE49-F238E27FC236}">
                <a16:creationId xmlns:a16="http://schemas.microsoft.com/office/drawing/2014/main" id="{E5EB9C12-175A-D4CC-06DC-E4918F694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" b="5055"/>
          <a:stretch/>
        </p:blipFill>
        <p:spPr bwMode="auto">
          <a:xfrm>
            <a:off x="5975685" y="2289995"/>
            <a:ext cx="5875071" cy="34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F1982C5B-77DD-C39B-CF4A-0EC96A22F711}"/>
              </a:ext>
            </a:extLst>
          </p:cNvPr>
          <p:cNvSpPr txBox="1"/>
          <p:nvPr/>
        </p:nvSpPr>
        <p:spPr>
          <a:xfrm>
            <a:off x="8998229" y="5692625"/>
            <a:ext cx="33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/>
              <a:t>f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02F1E26-599F-46EC-4B7B-A10598BBD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222906" y="3569363"/>
            <a:ext cx="144487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3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6039-0A98-C77F-64DC-E3909635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CAC42-2392-FA36-E5CD-C9B141C9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DFC1E9-FA0D-C524-13DD-EF9C2DB613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952" y="1295400"/>
            <a:ext cx="6096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A70E0E7-93FA-9510-15F4-C47501945A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048" y="1073984"/>
                <a:ext cx="5699022" cy="512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CAT might start with an item with ICC centered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(green)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choose a more difficult 2</a:t>
                </a:r>
                <a:r>
                  <a:rPr lang="en-US" baseline="30000" dirty="0"/>
                  <a:t>nd</a:t>
                </a:r>
                <a:r>
                  <a:rPr lang="en-US" dirty="0"/>
                  <a:t> question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: choose an easier 2</a:t>
                </a:r>
                <a:r>
                  <a:rPr lang="en-US" baseline="30000" dirty="0"/>
                  <a:t>nd</a:t>
                </a:r>
                <a:r>
                  <a:rPr lang="en-US" dirty="0"/>
                  <a:t> question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Lower ability individuals will tend towards more-red items until they start getting questions right and vice versa for higher ability individuals and more-violet items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A70E0E7-93FA-9510-15F4-C47501945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8" y="1073984"/>
                <a:ext cx="5699022" cy="5127119"/>
              </a:xfrm>
              <a:prstGeom prst="rect">
                <a:avLst/>
              </a:prstGeom>
              <a:blipFill>
                <a:blip r:embed="rId3"/>
                <a:stretch>
                  <a:fillRect l="-2222" t="-1728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5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EED39-962E-7F1A-5AA6-900F28B4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Topic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31F2F5-2F0E-3668-E773-59AFBE304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Polytomous</a:t>
            </a:r>
            <a:r>
              <a:rPr lang="nl-NL" dirty="0"/>
              <a:t> IRT </a:t>
            </a:r>
            <a:r>
              <a:rPr lang="nl-NL" dirty="0" err="1"/>
              <a:t>models</a:t>
            </a:r>
            <a:r>
              <a:rPr lang="nl-NL" dirty="0"/>
              <a:t> (</a:t>
            </a:r>
            <a:r>
              <a:rPr lang="nl-NL" dirty="0" err="1"/>
              <a:t>ordered-categorical</a:t>
            </a:r>
            <a:r>
              <a:rPr lang="nl-NL" dirty="0"/>
              <a:t>, </a:t>
            </a:r>
            <a:r>
              <a:rPr lang="nl-NL" dirty="0" err="1"/>
              <a:t>Likert</a:t>
            </a:r>
            <a:r>
              <a:rPr lang="nl-NL" dirty="0"/>
              <a:t> items)</a:t>
            </a:r>
          </a:p>
          <a:p>
            <a:r>
              <a:rPr lang="nl-NL" dirty="0" err="1"/>
              <a:t>Estimation</a:t>
            </a:r>
            <a:r>
              <a:rPr lang="nl-NL" dirty="0"/>
              <a:t> of item and person parameters</a:t>
            </a:r>
          </a:p>
          <a:p>
            <a:r>
              <a:rPr lang="nl-NL" dirty="0"/>
              <a:t>More </a:t>
            </a:r>
            <a:r>
              <a:rPr lang="nl-NL" dirty="0" err="1"/>
              <a:t>about</a:t>
            </a:r>
            <a:r>
              <a:rPr lang="nl-NL" dirty="0"/>
              <a:t> item and test </a:t>
            </a:r>
            <a:r>
              <a:rPr lang="nl-NL" i="1" dirty="0"/>
              <a:t>information</a:t>
            </a:r>
          </a:p>
          <a:p>
            <a:r>
              <a:rPr lang="nl-NL" dirty="0" err="1"/>
              <a:t>Computerized</a:t>
            </a:r>
            <a:r>
              <a:rPr lang="nl-NL" dirty="0"/>
              <a:t> </a:t>
            </a:r>
            <a:r>
              <a:rPr lang="nl-NL" dirty="0" err="1"/>
              <a:t>adaptive</a:t>
            </a:r>
            <a:r>
              <a:rPr lang="nl-NL" dirty="0"/>
              <a:t>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 err="1"/>
              <a:t>Differential</a:t>
            </a:r>
            <a:r>
              <a:rPr lang="nl-NL" dirty="0"/>
              <a:t> item </a:t>
            </a:r>
            <a:r>
              <a:rPr lang="nl-NL" dirty="0" err="1"/>
              <a:t>functioning</a:t>
            </a:r>
            <a:r>
              <a:rPr lang="nl-NL" dirty="0"/>
              <a:t> (test bias)</a:t>
            </a:r>
          </a:p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F04BAE-05CC-9639-AADE-9A354BB6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04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A675-32AC-9B63-39B2-5446F5A1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CAT: Starting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D241-E1E3-774D-92E0-5526F91D6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Depends on test context and goal.</a:t>
            </a:r>
          </a:p>
          <a:p>
            <a:pPr marL="0" indent="0">
              <a:buNone/>
            </a:pPr>
            <a:r>
              <a:rPr lang="en-US" dirty="0"/>
              <a:t>What item would the test start with if we want: </a:t>
            </a:r>
          </a:p>
          <a:p>
            <a:pPr>
              <a:buFontTx/>
              <a:buChar char="-"/>
            </a:pPr>
            <a:r>
              <a:rPr lang="en-US" dirty="0"/>
              <a:t>To reduce test anxiety?</a:t>
            </a:r>
          </a:p>
          <a:p>
            <a:pPr>
              <a:buFontTx/>
              <a:buChar char="-"/>
            </a:pPr>
            <a:r>
              <a:rPr lang="en-US" dirty="0"/>
              <a:t>Maximize information / minimize SEM?</a:t>
            </a:r>
          </a:p>
          <a:p>
            <a:pPr>
              <a:buFontTx/>
              <a:buChar char="-"/>
            </a:pPr>
            <a:r>
              <a:rPr lang="en-US" dirty="0"/>
              <a:t>Immediately challenge respondents?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0D8F4-28CA-778B-335E-EF506DBA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20361E-30F2-EF68-E9E3-D8CB81A79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769" y="2454823"/>
            <a:ext cx="5768646" cy="403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08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A675-32AC-9B63-39B2-5446F5A1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CAT: Ability updating  and item selection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D241-E1E3-774D-92E0-5526F91D6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1073984"/>
            <a:ext cx="11795234" cy="54188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 ability updating, can use any of the procedures available for estimating the value of </a:t>
            </a:r>
            <a:r>
              <a:rPr lang="en-US" i="1" dirty="0"/>
              <a:t>F, </a:t>
            </a:r>
            <a:r>
              <a:rPr lang="en-US" dirty="0"/>
              <a:t>given </a:t>
            </a:r>
            <a:r>
              <a:rPr lang="en-US" dirty="0">
                <a:latin typeface="CMU Serif Roman" panose="02000603000000000000"/>
              </a:rPr>
              <a:t>estimated item parameters, e.g.:</a:t>
            </a:r>
          </a:p>
          <a:p>
            <a:r>
              <a:rPr kumimoji="0" lang="nl-NL" altLang="nl-NL" sz="2400" b="0" i="0" u="none" strike="noStrike" cap="none" normalizeH="0" baseline="0" dirty="0" err="1">
                <a:ln>
                  <a:noFill/>
                </a:ln>
                <a:effectLst/>
                <a:latin typeface="CMU Serif Roman" panose="02000603000000000000"/>
                <a:cs typeface="Arial" panose="020B0604020202020204" pitchFamily="34" charset="0"/>
              </a:rPr>
              <a:t>Bayesian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effectLst/>
                <a:latin typeface="CMU Serif Roman" panose="02000603000000000000"/>
                <a:cs typeface="Arial" panose="020B0604020202020204" pitchFamily="34" charset="0"/>
              </a:rPr>
              <a:t> </a:t>
            </a:r>
            <a:r>
              <a:rPr kumimoji="0" lang="nl-NL" altLang="nl-NL" sz="2400" b="0" i="0" u="none" strike="noStrike" cap="none" normalizeH="0" baseline="0" dirty="0" err="1">
                <a:ln>
                  <a:noFill/>
                </a:ln>
                <a:effectLst/>
                <a:latin typeface="CMU Serif Roman" panose="02000603000000000000"/>
                <a:cs typeface="Arial" panose="020B0604020202020204" pitchFamily="34" charset="0"/>
              </a:rPr>
              <a:t>modal</a:t>
            </a:r>
            <a:endParaRPr kumimoji="0" lang="nl-NL" altLang="nl-NL" sz="2400" b="0" i="0" u="none" strike="noStrike" cap="none" normalizeH="0" baseline="0" dirty="0">
              <a:ln>
                <a:noFill/>
              </a:ln>
              <a:effectLst/>
              <a:latin typeface="CMU Serif Roman" panose="02000603000000000000"/>
              <a:cs typeface="Arial" panose="020B0604020202020204" pitchFamily="34" charset="0"/>
            </a:endParaRPr>
          </a:p>
          <a:p>
            <a:r>
              <a:rPr lang="nl-NL" altLang="nl-NL" sz="2400" dirty="0">
                <a:latin typeface="CMU Serif Roman" panose="02000603000000000000"/>
                <a:cs typeface="Arial" panose="020B0604020202020204" pitchFamily="34" charset="0"/>
              </a:rPr>
              <a:t>M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effectLst/>
                <a:latin typeface="CMU Serif Roman" panose="02000603000000000000"/>
                <a:cs typeface="Arial" panose="020B0604020202020204" pitchFamily="34" charset="0"/>
              </a:rPr>
              <a:t>aximum </a:t>
            </a:r>
            <a:r>
              <a:rPr kumimoji="0" lang="nl-NL" altLang="nl-NL" sz="2400" b="0" i="0" u="none" strike="noStrike" cap="none" normalizeH="0" baseline="0" dirty="0" err="1">
                <a:ln>
                  <a:noFill/>
                </a:ln>
                <a:effectLst/>
                <a:latin typeface="CMU Serif Roman" panose="02000603000000000000"/>
                <a:cs typeface="Arial" panose="020B0604020202020204" pitchFamily="34" charset="0"/>
              </a:rPr>
              <a:t>likelihood</a:t>
            </a:r>
            <a:endParaRPr kumimoji="0" lang="nl-NL" altLang="nl-NL" sz="2400" b="0" i="0" u="none" strike="noStrike" cap="none" normalizeH="0" baseline="0" dirty="0">
              <a:ln>
                <a:noFill/>
              </a:ln>
              <a:effectLst/>
              <a:latin typeface="CMU Serif Roman" panose="02000603000000000000"/>
              <a:cs typeface="Arial" panose="020B0604020202020204" pitchFamily="34" charset="0"/>
            </a:endParaRPr>
          </a:p>
          <a:p>
            <a:r>
              <a:rPr kumimoji="0" lang="nl-NL" altLang="nl-NL" sz="2400" b="0" i="0" u="none" strike="noStrike" cap="none" normalizeH="0" baseline="0" dirty="0" err="1">
                <a:ln>
                  <a:noFill/>
                </a:ln>
                <a:effectLst/>
                <a:latin typeface="CMU Serif Roman" panose="02000603000000000000"/>
              </a:rPr>
              <a:t>Expected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effectLst/>
                <a:latin typeface="CMU Serif Roman" panose="02000603000000000000"/>
              </a:rPr>
              <a:t> 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effectLst/>
                <a:latin typeface="CMU Serif Roman" panose="02000603000000000000"/>
                <a:cs typeface="Arial" panose="020B0604020202020204" pitchFamily="34" charset="0"/>
              </a:rPr>
              <a:t>a posteriori (EAP)</a:t>
            </a:r>
          </a:p>
          <a:p>
            <a:r>
              <a:rPr lang="nl-NL" sz="2400" dirty="0">
                <a:latin typeface="CMU Serif Roman" panose="0200060300000000000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Item selection rule will depend on test context and goal.</a:t>
            </a:r>
            <a:endParaRPr kumimoji="0" lang="nl-NL" altLang="nl-NL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nl-NL" altLang="nl-NL" sz="2400" dirty="0" err="1">
                <a:latin typeface="CMU Serif Roman" panose="02000603000000000000"/>
              </a:rPr>
              <a:t>Maximizing</a:t>
            </a:r>
            <a:r>
              <a:rPr lang="nl-NL" altLang="nl-NL" sz="2400" dirty="0">
                <a:latin typeface="CMU Serif Roman" panose="02000603000000000000"/>
              </a:rPr>
              <a:t> information </a:t>
            </a:r>
            <a:r>
              <a:rPr lang="nl-NL" altLang="nl-NL" sz="2400" dirty="0" err="1">
                <a:latin typeface="CMU Serif Roman" panose="02000603000000000000"/>
              </a:rPr>
              <a:t>for</a:t>
            </a:r>
            <a:r>
              <a:rPr lang="nl-NL" altLang="nl-NL" sz="2400" dirty="0">
                <a:latin typeface="CMU Serif Roman" panose="02000603000000000000"/>
              </a:rPr>
              <a:t> </a:t>
            </a:r>
            <a:r>
              <a:rPr lang="nl-NL" altLang="nl-NL" sz="2400" dirty="0" err="1">
                <a:latin typeface="CMU Serif Roman" panose="02000603000000000000"/>
              </a:rPr>
              <a:t>the</a:t>
            </a:r>
            <a:r>
              <a:rPr lang="nl-NL" altLang="nl-NL" sz="2400" dirty="0">
                <a:latin typeface="CMU Serif Roman" panose="02000603000000000000"/>
              </a:rPr>
              <a:t> </a:t>
            </a:r>
            <a:r>
              <a:rPr lang="nl-NL" altLang="nl-NL" sz="2400" dirty="0" err="1">
                <a:latin typeface="CMU Serif Roman" panose="02000603000000000000"/>
              </a:rPr>
              <a:t>current</a:t>
            </a:r>
            <a:r>
              <a:rPr lang="nl-NL" altLang="nl-NL" sz="2400" dirty="0">
                <a:latin typeface="CMU Serif Roman" panose="02000603000000000000"/>
              </a:rPr>
              <a:t> respondent</a:t>
            </a:r>
          </a:p>
          <a:p>
            <a:pPr eaLnBrk="0" fontAlgn="base" hangingPunct="0">
              <a:spcAft>
                <a:spcPct val="0"/>
              </a:spcAft>
            </a:pPr>
            <a:r>
              <a:rPr lang="nl-NL" altLang="nl-NL" sz="2400" dirty="0" err="1">
                <a:latin typeface="CMU Serif Roman" panose="02000603000000000000"/>
              </a:rPr>
              <a:t>Maximizing</a:t>
            </a:r>
            <a:r>
              <a:rPr lang="nl-NL" altLang="nl-NL" sz="2400" dirty="0">
                <a:latin typeface="CMU Serif Roman" panose="02000603000000000000"/>
              </a:rPr>
              <a:t> information </a:t>
            </a:r>
            <a:r>
              <a:rPr lang="nl-NL" altLang="nl-NL" sz="2400" dirty="0" err="1">
                <a:latin typeface="CMU Serif Roman" panose="02000603000000000000"/>
              </a:rPr>
              <a:t>near</a:t>
            </a:r>
            <a:r>
              <a:rPr lang="nl-NL" altLang="nl-NL" sz="2400" dirty="0">
                <a:latin typeface="CMU Serif Roman" panose="02000603000000000000"/>
              </a:rPr>
              <a:t> </a:t>
            </a:r>
            <a:r>
              <a:rPr lang="nl-NL" altLang="nl-NL" sz="2400" dirty="0" err="1">
                <a:latin typeface="CMU Serif Roman" panose="02000603000000000000"/>
              </a:rPr>
              <a:t>the</a:t>
            </a:r>
            <a:r>
              <a:rPr lang="nl-NL" altLang="nl-NL" sz="2400" dirty="0">
                <a:latin typeface="CMU Serif Roman" panose="02000603000000000000"/>
              </a:rPr>
              <a:t> </a:t>
            </a:r>
            <a:r>
              <a:rPr lang="nl-NL" altLang="nl-NL" sz="2400" dirty="0" err="1">
                <a:latin typeface="CMU Serif Roman" panose="02000603000000000000"/>
              </a:rPr>
              <a:t>cut-off</a:t>
            </a:r>
            <a:endParaRPr lang="nl-NL" altLang="nl-NL" sz="2400" dirty="0">
              <a:latin typeface="CMU Serif Roman" panose="0200060300000000000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nl-NL" altLang="nl-NL" sz="2400" dirty="0" err="1">
                <a:latin typeface="CMU Serif Roman" panose="02000603000000000000"/>
              </a:rPr>
              <a:t>Minimizing</a:t>
            </a:r>
            <a:r>
              <a:rPr lang="nl-NL" altLang="nl-NL" sz="2400" dirty="0">
                <a:latin typeface="CMU Serif Roman" panose="02000603000000000000"/>
              </a:rPr>
              <a:t> exposure of </a:t>
            </a:r>
            <a:r>
              <a:rPr lang="nl-NL" altLang="nl-NL" sz="2400" dirty="0" err="1">
                <a:latin typeface="CMU Serif Roman" panose="02000603000000000000"/>
              </a:rPr>
              <a:t>all</a:t>
            </a:r>
            <a:r>
              <a:rPr lang="nl-NL" altLang="nl-NL" sz="2400" dirty="0">
                <a:latin typeface="CMU Serif Roman" panose="02000603000000000000"/>
              </a:rPr>
              <a:t> or </a:t>
            </a:r>
            <a:r>
              <a:rPr lang="nl-NL" altLang="nl-NL" sz="2400" dirty="0" err="1">
                <a:latin typeface="CMU Serif Roman" panose="02000603000000000000"/>
              </a:rPr>
              <a:t>specific</a:t>
            </a:r>
            <a:r>
              <a:rPr lang="nl-NL" altLang="nl-NL" sz="2400" dirty="0">
                <a:latin typeface="CMU Serif Roman" panose="02000603000000000000"/>
              </a:rPr>
              <a:t> items</a:t>
            </a:r>
          </a:p>
          <a:p>
            <a:pPr eaLnBrk="0" fontAlgn="base" hangingPunct="0">
              <a:spcAft>
                <a:spcPct val="0"/>
              </a:spcAft>
            </a:pPr>
            <a:r>
              <a:rPr kumimoji="0" lang="nl-NL" altLang="nl-NL" sz="2400" b="0" i="0" u="none" strike="noStrike" cap="none" normalizeH="0" baseline="0" dirty="0">
                <a:ln>
                  <a:noFill/>
                </a:ln>
                <a:effectLst/>
                <a:latin typeface="CMU Serif Roman" panose="02000603000000000000"/>
              </a:rPr>
              <a:t>Random</a:t>
            </a:r>
            <a:endParaRPr lang="nl-NL" altLang="nl-NL" sz="2400" dirty="0">
              <a:latin typeface="CMU Serif Roman" panose="02000603000000000000"/>
            </a:endParaRPr>
          </a:p>
          <a:p>
            <a:pPr eaLnBrk="0" fontAlgn="base" hangingPunct="0">
              <a:spcAft>
                <a:spcPct val="0"/>
              </a:spcAft>
            </a:pPr>
            <a:r>
              <a:rPr kumimoji="0" lang="nl-NL" altLang="nl-NL" sz="2400" b="0" i="0" u="none" strike="noStrike" cap="none" normalizeH="0" baseline="0" dirty="0">
                <a:ln>
                  <a:noFill/>
                </a:ln>
                <a:effectLst/>
                <a:latin typeface="CMU Serif Roman" panose="02000603000000000000"/>
              </a:rPr>
              <a:t>….</a:t>
            </a:r>
          </a:p>
          <a:p>
            <a:pPr eaLnBrk="0" fontAlgn="base" hangingPunct="0">
              <a:spcAft>
                <a:spcPct val="0"/>
              </a:spcAft>
            </a:pPr>
            <a:r>
              <a:rPr kumimoji="0" lang="nl-NL" altLang="nl-NL" sz="2400" b="0" i="0" u="none" strike="noStrike" cap="none" normalizeH="0" baseline="0" dirty="0" err="1">
                <a:ln>
                  <a:noFill/>
                </a:ln>
                <a:effectLst/>
                <a:latin typeface="CMU Serif Roman" panose="02000603000000000000"/>
              </a:rPr>
              <a:t>Combinations</a:t>
            </a:r>
            <a:endParaRPr kumimoji="0" lang="nl-NL" altLang="nl-NL" sz="2400" b="0" i="0" u="none" strike="noStrike" cap="none" normalizeH="0" baseline="0" dirty="0">
              <a:ln>
                <a:noFill/>
              </a:ln>
              <a:effectLst/>
              <a:latin typeface="CMU Serif Roman" panose="02000603000000000000"/>
            </a:endParaRPr>
          </a:p>
          <a:p>
            <a:pPr marL="0" indent="0">
              <a:buNone/>
            </a:pPr>
            <a:endParaRPr lang="en-US" sz="2400" dirty="0">
              <a:latin typeface="CMU Serif Roman" panose="0200060300000000000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0D8F4-28CA-778B-335E-EF506DBA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07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A675-32AC-9B63-39B2-5446F5A1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CAT: Stopping rules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ED241-E1E3-774D-92E0-5526F91D66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Depends on test context and goal.</a:t>
                </a:r>
              </a:p>
              <a:p>
                <a:pPr marL="0" indent="0">
                  <a:buNone/>
                </a:pPr>
                <a:r>
                  <a:rPr lang="en-US" dirty="0"/>
                  <a:t>Items are presented until a confident estimate of the person’s ability is obtained, according to a pre-specified criterion: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Define some maximum number of items (needs calibration to ensure reasonable estimates).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Administer the shortest test possible that generates confidence intervals for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of a desired width.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Binary decision: If there is a cut-off value (e.g., intervention criteria), shortest test where the confidence interval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no longer contains that cut-off value (final decision: respondent is above or below cut-off value).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ED241-E1E3-774D-92E0-5526F91D66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902" r="-31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0D8F4-28CA-778B-335E-EF506DBA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05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16F2-4742-B6C9-3A07-AE1763E0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Differential Item Functioning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98C9E7-352D-81BA-02FA-5C9637C1BF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one of more items differentially reflect the underlying latent trait (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) in different subgroups:</a:t>
                </a:r>
              </a:p>
              <a:p>
                <a:pPr lvl="1"/>
                <a:r>
                  <a:rPr lang="en-US" dirty="0"/>
                  <a:t>When members of different groups have different probabilities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despite having equal levels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This is a violation of </a:t>
                </a:r>
                <a:r>
                  <a:rPr lang="en-US" i="1" dirty="0"/>
                  <a:t>local independence</a:t>
                </a:r>
                <a:r>
                  <a:rPr lang="en-US" dirty="0"/>
                  <a:t>: Given the same value of the latent trait, </a:t>
                </a:r>
              </a:p>
              <a:p>
                <a:pPr lvl="1"/>
                <a:r>
                  <a:rPr lang="en-US" dirty="0"/>
                  <a:t>A.k.a. (a lack of) measurement invariance.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Some Examples</a:t>
                </a:r>
              </a:p>
              <a:p>
                <a:pPr lvl="1"/>
                <a:r>
                  <a:rPr lang="en-US" dirty="0"/>
                  <a:t>Word problems on a math test for dyslexic individuals vs. controls</a:t>
                </a:r>
              </a:p>
              <a:p>
                <a:pPr lvl="1"/>
                <a:r>
                  <a:rPr lang="en-US" dirty="0"/>
                  <a:t>Frequent crying as an indicator of depression in younger versus older children</a:t>
                </a:r>
              </a:p>
              <a:p>
                <a:pPr lvl="1"/>
                <a:r>
                  <a:rPr lang="en-US" dirty="0"/>
                  <a:t>Test questions with negative stereotypes taken by stereotyped vs. non-stereotyped readers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98C9E7-352D-81BA-02FA-5C9637C1BF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902" r="-4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2781C-0185-6205-2654-44894020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9104-1C13-0D24-9CBD-830F29D4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Differential Item Functioning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63C535-3765-3F7C-6998-7074712EAA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6048" y="1073984"/>
                <a:ext cx="11795234" cy="54188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Measurement invariance implies that for all possible subgroups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=1∣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=1∣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Any deviation from this equality indicates DIF.</a:t>
                </a:r>
              </a:p>
              <a:p>
                <a:r>
                  <a:rPr lang="en-US" dirty="0"/>
                  <a:t>In effect, this means all item parameters (difficulty, discrimination, …) be the same for all subgroups</a:t>
                </a:r>
              </a:p>
              <a:p>
                <a:pPr lvl="1"/>
                <a:r>
                  <a:rPr lang="en-US" dirty="0"/>
                  <a:t>Note that distribution of person parameters (e.g., mean and (co)variances of latent traits) are allowed to vary.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63C535-3765-3F7C-6998-7074712EAA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048" y="1073984"/>
                <a:ext cx="11795234" cy="5418891"/>
              </a:xfrm>
              <a:blipFill>
                <a:blip r:embed="rId2"/>
                <a:stretch>
                  <a:fillRect l="-1085" t="-1800" r="-20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8B009-EF69-AC1A-0220-CAC4F7CF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80A4-B839-A0EE-58F1-C549CFB9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DIF: Graphical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AACEF-8D63-ED39-2C84-167CAEC1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D48DC6-3D4A-F7DE-1B2C-74B74F98F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061" y="1129919"/>
            <a:ext cx="7176451" cy="51260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0F6BE0-A15F-9596-CD57-C4022247E112}"/>
              </a:ext>
            </a:extLst>
          </p:cNvPr>
          <p:cNvSpPr txBox="1"/>
          <p:nvPr/>
        </p:nvSpPr>
        <p:spPr>
          <a:xfrm>
            <a:off x="7628272" y="2079383"/>
            <a:ext cx="4563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Item 1 has 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greater difficulty (shifted right) and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greater discrimination (steeper slope) 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 the focal group compared with the reference group.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A42801-1F4F-F9D6-42D9-055CAF8356FA}"/>
              </a:ext>
            </a:extLst>
          </p:cNvPr>
          <p:cNvCxnSpPr>
            <a:cxnSpLocks/>
          </p:cNvCxnSpPr>
          <p:nvPr/>
        </p:nvCxnSpPr>
        <p:spPr>
          <a:xfrm flipH="1">
            <a:off x="5565421" y="2565401"/>
            <a:ext cx="2062851" cy="24017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A19175-6373-40E2-5F3D-06B7690FEB03}"/>
              </a:ext>
            </a:extLst>
          </p:cNvPr>
          <p:cNvCxnSpPr>
            <a:cxnSpLocks/>
          </p:cNvCxnSpPr>
          <p:nvPr/>
        </p:nvCxnSpPr>
        <p:spPr>
          <a:xfrm flipH="1">
            <a:off x="5060280" y="2565401"/>
            <a:ext cx="2567992" cy="24017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67C9E3-8A60-B276-1118-042481B9E42A}"/>
              </a:ext>
            </a:extLst>
          </p:cNvPr>
          <p:cNvCxnSpPr>
            <a:cxnSpLocks/>
          </p:cNvCxnSpPr>
          <p:nvPr/>
        </p:nvCxnSpPr>
        <p:spPr>
          <a:xfrm>
            <a:off x="5565422" y="3501795"/>
            <a:ext cx="0" cy="146531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C5F4A1-110C-1680-1E44-2669AD9D0B79}"/>
              </a:ext>
            </a:extLst>
          </p:cNvPr>
          <p:cNvCxnSpPr>
            <a:cxnSpLocks/>
          </p:cNvCxnSpPr>
          <p:nvPr/>
        </p:nvCxnSpPr>
        <p:spPr>
          <a:xfrm>
            <a:off x="5060280" y="3501795"/>
            <a:ext cx="0" cy="146531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123EEF-8ABA-2D4D-1CE5-5C6C9DCB2002}"/>
              </a:ext>
            </a:extLst>
          </p:cNvPr>
          <p:cNvCxnSpPr>
            <a:cxnSpLocks/>
          </p:cNvCxnSpPr>
          <p:nvPr/>
        </p:nvCxnSpPr>
        <p:spPr>
          <a:xfrm>
            <a:off x="5050049" y="3501794"/>
            <a:ext cx="1467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7E2D5F-A47A-28FB-ABE1-6CCCC7BD3CF1}"/>
              </a:ext>
            </a:extLst>
          </p:cNvPr>
          <p:cNvCxnSpPr>
            <a:cxnSpLocks/>
          </p:cNvCxnSpPr>
          <p:nvPr/>
        </p:nvCxnSpPr>
        <p:spPr>
          <a:xfrm>
            <a:off x="5565422" y="3501794"/>
            <a:ext cx="1467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8EC117-82B8-B930-D2DC-5E5DDB10B595}"/>
              </a:ext>
            </a:extLst>
          </p:cNvPr>
          <p:cNvCxnSpPr>
            <a:cxnSpLocks/>
          </p:cNvCxnSpPr>
          <p:nvPr/>
        </p:nvCxnSpPr>
        <p:spPr>
          <a:xfrm flipV="1">
            <a:off x="5712178" y="3321050"/>
            <a:ext cx="0" cy="190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183DCA-3137-3460-7069-6361BCFE13CC}"/>
              </a:ext>
            </a:extLst>
          </p:cNvPr>
          <p:cNvCxnSpPr>
            <a:cxnSpLocks/>
          </p:cNvCxnSpPr>
          <p:nvPr/>
        </p:nvCxnSpPr>
        <p:spPr>
          <a:xfrm flipV="1">
            <a:off x="5196805" y="3371850"/>
            <a:ext cx="0" cy="1398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3D4C6D-1AF0-C8DC-5647-82D487F4713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96805" y="2818047"/>
            <a:ext cx="2431467" cy="60595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E5E6CA-2774-C38B-FA46-AFCA5C507A1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757770" y="2818047"/>
            <a:ext cx="1870502" cy="61595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42BF150C-2CAD-76CE-8076-F53B70C82286}"/>
              </a:ext>
            </a:extLst>
          </p:cNvPr>
          <p:cNvSpPr txBox="1"/>
          <p:nvPr/>
        </p:nvSpPr>
        <p:spPr>
          <a:xfrm>
            <a:off x="7712764" y="3916017"/>
            <a:ext cx="4353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This is called ‘item bias’: The item is more indicate, more difficult for some (groups of) respondents than others.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967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80A4-B839-A0EE-58F1-C549CFB9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Differential Test Functioning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AACEF-8D63-ED39-2C84-167CAEC1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85AC18-DD82-2649-ACF0-BB635A959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Differentially functioning items in turn can distort ability estimates, leading to e.g.:</a:t>
            </a:r>
          </a:p>
          <a:p>
            <a:r>
              <a:rPr lang="en-US" dirty="0"/>
              <a:t>(individual level</a:t>
            </a:r>
            <a:r>
              <a:rPr lang="en-US" dirty="0">
                <a:sym typeface="Wingdings" panose="05000000000000000000" pitchFamily="2" charset="2"/>
              </a:rPr>
              <a:t>) </a:t>
            </a:r>
            <a:r>
              <a:rPr lang="en-US" dirty="0"/>
              <a:t>Unfair decisions, e.g. some individuals or groups having a lower probability of being admitted to education or jobs.</a:t>
            </a:r>
          </a:p>
          <a:p>
            <a:r>
              <a:rPr lang="en-US" dirty="0"/>
              <a:t>(group level) Invalid conclusions in research.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Mild DIF in a few items can be suppressed at the test level if DIF is not correlated across items (so it will cancel out inability estimates or test scores)</a:t>
            </a:r>
          </a:p>
          <a:p>
            <a:pPr lvl="1"/>
            <a:r>
              <a:rPr lang="en-US" dirty="0"/>
              <a:t>At large sample sizes, we can often detect very minor DIF effects, that will not affect real-world decisions or conclusions.</a:t>
            </a:r>
          </a:p>
          <a:p>
            <a:pPr lvl="1"/>
            <a:r>
              <a:rPr lang="en-US" dirty="0"/>
              <a:t>At the same time, even small amounts of DIF can magnify if correlated between items.</a:t>
            </a:r>
          </a:p>
        </p:txBody>
      </p:sp>
    </p:spTree>
    <p:extLst>
      <p:ext uri="{BB962C8B-B14F-4D97-AF65-F5344CB8AC3E}">
        <p14:creationId xmlns:p14="http://schemas.microsoft.com/office/powerpoint/2010/main" val="375865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1944-1019-E112-1F3A-7B4CC159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Uniform and Non-Uniform DIF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F95B9-AD3F-39E7-89A8-016E5A29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6049" y="1073984"/>
                <a:ext cx="4515222" cy="51271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Uniform DIF occurs when the DIF is consistent across the range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while non-uniform DIF changes as a complex function of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Balance in non-uniform DIF indicates that the difficulty parameter is equal, while additional differential difficulty leads to unbalanced non-uniform DIF.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F95B9-AD3F-39E7-89A8-016E5A29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049" y="1073984"/>
                <a:ext cx="4515222" cy="5127119"/>
              </a:xfrm>
              <a:blipFill>
                <a:blip r:embed="rId2"/>
                <a:stretch>
                  <a:fillRect l="-2834" t="-1902" r="-256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3557B-4821-A599-BA6D-B9863461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EE0FC0-1C10-DE09-8997-A44284D238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91"/>
          <a:stretch/>
        </p:blipFill>
        <p:spPr bwMode="auto">
          <a:xfrm>
            <a:off x="5198165" y="956553"/>
            <a:ext cx="6993833" cy="553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58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0E87B-9257-C15B-758C-CAB44D5D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A06515-76B0-7479-8E5D-21A9FA0A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 in IRT and Factor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6B9AB7-7CDC-E9D6-932E-4B847CC5A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6048" y="1073984"/>
                <a:ext cx="6692343" cy="512711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2PL in IRT is equivalent to an ordered-categorical factor model with probit/logistic links.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DIF involves an effect of  subgroup membership </a:t>
                </a:r>
                <a:r>
                  <a:rPr lang="en-US" i="1" dirty="0"/>
                  <a:t>s:</a:t>
                </a:r>
                <a:endParaRPr lang="en-US" dirty="0"/>
              </a:p>
              <a:p>
                <a:pPr marL="742950" lvl="1" indent="-514350">
                  <a:buFont typeface="+mj-lt"/>
                  <a:buAutoNum type="arabicPeriod"/>
                </a:pPr>
                <a:r>
                  <a:rPr lang="en-US" dirty="0"/>
                  <a:t>Difficulty: on the item intercepts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742950" lvl="1" indent="-514350">
                  <a:buFont typeface="+mj-lt"/>
                  <a:buAutoNum type="arabicPeriod"/>
                </a:pPr>
                <a:r>
                  <a:rPr lang="en-US" dirty="0"/>
                  <a:t>Discrimination: on the factor loadings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 and error variances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Note that this is a violation of conditional independence!</a:t>
                </a:r>
              </a:p>
              <a:p>
                <a:r>
                  <a:rPr lang="en-US" dirty="0"/>
                  <a:t>A.k.a. a MIMIC model</a:t>
                </a:r>
              </a:p>
              <a:p>
                <a:pPr lvl="1"/>
                <a:r>
                  <a:rPr lang="en-US" dirty="0"/>
                  <a:t>Multiple-indicator, multiple-cause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6B9AB7-7CDC-E9D6-932E-4B847CC5A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048" y="1073984"/>
                <a:ext cx="6692343" cy="5127119"/>
              </a:xfrm>
              <a:blipFill>
                <a:blip r:embed="rId2"/>
                <a:stretch>
                  <a:fillRect l="-1913" t="-2616" r="-1457" b="-107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>
            <a:extLst>
              <a:ext uri="{FF2B5EF4-FFF2-40B4-BE49-F238E27FC236}">
                <a16:creationId xmlns:a16="http://schemas.microsoft.com/office/drawing/2014/main" id="{F3294174-23CF-0C5D-675A-BE60F3E1A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130" y="1703499"/>
            <a:ext cx="5118101" cy="3451002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E5FE1ACD-B795-2793-672F-9A8089A56845}"/>
              </a:ext>
            </a:extLst>
          </p:cNvPr>
          <p:cNvSpPr txBox="1"/>
          <p:nvPr/>
        </p:nvSpPr>
        <p:spPr>
          <a:xfrm rot="160029">
            <a:off x="7845137" y="4499264"/>
            <a:ext cx="235525" cy="290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735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510C-D758-F4F3-4AB2-224E1A7A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DIF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27924-97AE-1A50-500E-14733D17E5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Traditional DIF methods involve testing a set of known important subgroups (e.g., gender, race/ethnicity, grade, etc.)</a:t>
                </a:r>
              </a:p>
              <a:p>
                <a:pPr marL="0" indent="0">
                  <a:buNone/>
                </a:pPr>
                <a:r>
                  <a:rPr lang="en-US" dirty="0"/>
                  <a:t>The basic approach is, to compare the fit of two nested models: </a:t>
                </a:r>
              </a:p>
              <a:p>
                <a:r>
                  <a:rPr lang="en-US" dirty="0"/>
                  <a:t>An </a:t>
                </a:r>
                <a:r>
                  <a:rPr lang="en-US" i="1" dirty="0"/>
                  <a:t>invariance model</a:t>
                </a:r>
                <a:r>
                  <a:rPr lang="en-US" dirty="0"/>
                  <a:t>, in which the item parameters are estimated while ignoring subgroup membership. </a:t>
                </a:r>
              </a:p>
              <a:p>
                <a:r>
                  <a:rPr lang="en-US" dirty="0"/>
                  <a:t>A </a:t>
                </a:r>
                <a:r>
                  <a:rPr lang="en-US" i="1" dirty="0"/>
                  <a:t>non-invariance model</a:t>
                </a:r>
                <a:r>
                  <a:rPr lang="en-US" dirty="0"/>
                  <a:t>, in which the item parameters are allowed to vary between (i.e., depend on) subgroup</a:t>
                </a:r>
              </a:p>
              <a:p>
                <a:pPr marL="0" indent="0">
                  <a:buNone/>
                </a:pPr>
                <a:r>
                  <a:rPr lang="en-US" dirty="0"/>
                  <a:t>If the non-invariance model fits better than the invariance model, the model for the response of person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subgroup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on 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becomes: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(Note: violation of IRTs conditional independence assumption)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27924-97AE-1A50-500E-14733D17E5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7" t="-2735" r="-108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D9C64-F04C-2883-AE76-C8624451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3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E26A-B3F3-B386-86D3-706DC8F0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Ordinal Item Response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4B9647-D4F9-A78F-5BCD-64B171E4A8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Rather than simply modeling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 for binary items, for ordinal items, we need to model the probability of responses falling into one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categories</a:t>
                </a:r>
              </a:p>
              <a:p>
                <a:pPr lvl="1"/>
                <a:r>
                  <a:rPr lang="en-US" dirty="0"/>
                  <a:t>e.g., Likert scale items, rankings, “low-middle-high” designations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Two main models: the Graded Response Model </a:t>
                </a:r>
                <a:r>
                  <a:rPr lang="en-US" i="1" dirty="0"/>
                  <a:t>(</a:t>
                </a:r>
                <a:r>
                  <a:rPr lang="en-US" dirty="0"/>
                  <a:t>‘</a:t>
                </a:r>
                <a:r>
                  <a:rPr lang="en-US" i="1" dirty="0"/>
                  <a:t>difference</a:t>
                </a:r>
                <a:r>
                  <a:rPr lang="en-US" dirty="0"/>
                  <a:t>’ model)</a:t>
                </a:r>
                <a:r>
                  <a:rPr lang="en-US" i="1" dirty="0"/>
                  <a:t> </a:t>
                </a:r>
                <a:r>
                  <a:rPr lang="en-US" dirty="0"/>
                  <a:t>and the Partial Credit Model </a:t>
                </a:r>
                <a:r>
                  <a:rPr lang="en-US" i="1" dirty="0"/>
                  <a:t>(‘divide-by-total’ </a:t>
                </a:r>
                <a:r>
                  <a:rPr lang="en-US" dirty="0"/>
                  <a:t>model)</a:t>
                </a:r>
                <a:r>
                  <a:rPr lang="en-US" i="1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4B9647-D4F9-A78F-5BCD-64B171E4A8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90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7CD8F-63D3-C8B1-A120-DC94E779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1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D1D2C-F995-D338-7503-23816761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Modern </a:t>
            </a:r>
            <a:r>
              <a:rPr lang="nl-NL" dirty="0" err="1"/>
              <a:t>developments</a:t>
            </a:r>
            <a:r>
              <a:rPr lang="nl-NL" dirty="0"/>
              <a:t> in DIF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C5C2E1-2D2E-9797-716D-C4B214F2D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Subgroups</a:t>
            </a:r>
            <a:r>
              <a:rPr lang="nl-NL" dirty="0"/>
              <a:t> and </a:t>
            </a:r>
            <a:r>
              <a:rPr lang="nl-NL" dirty="0" err="1"/>
              <a:t>memberships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unknown</a:t>
            </a:r>
            <a:r>
              <a:rPr lang="nl-NL" dirty="0"/>
              <a:t> </a:t>
            </a:r>
            <a:r>
              <a:rPr lang="nl-NL" dirty="0" err="1"/>
              <a:t>a-priori</a:t>
            </a:r>
            <a:r>
              <a:rPr lang="nl-NL" dirty="0"/>
              <a:t>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combine </a:t>
            </a:r>
            <a:r>
              <a:rPr lang="nl-NL" dirty="0" err="1"/>
              <a:t>subgroup</a:t>
            </a:r>
            <a:r>
              <a:rPr lang="nl-NL" dirty="0"/>
              <a:t> </a:t>
            </a:r>
            <a:r>
              <a:rPr lang="nl-NL" dirty="0" err="1"/>
              <a:t>detection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DIF </a:t>
            </a:r>
            <a:r>
              <a:rPr lang="nl-NL" dirty="0" err="1"/>
              <a:t>detection</a:t>
            </a:r>
            <a:endParaRPr lang="nl-NL" dirty="0"/>
          </a:p>
          <a:p>
            <a:pPr lvl="1"/>
            <a:r>
              <a:rPr lang="nl-NL" dirty="0" err="1"/>
              <a:t>Rasch</a:t>
            </a:r>
            <a:r>
              <a:rPr lang="nl-NL" dirty="0"/>
              <a:t> trees </a:t>
            </a:r>
            <a:r>
              <a:rPr lang="nl-NL" dirty="0" err="1"/>
              <a:t>recover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, </a:t>
            </a:r>
            <a:r>
              <a:rPr lang="nl-NL" dirty="0" err="1"/>
              <a:t>previously</a:t>
            </a:r>
            <a:r>
              <a:rPr lang="nl-NL" dirty="0"/>
              <a:t> </a:t>
            </a:r>
            <a:r>
              <a:rPr lang="nl-NL" dirty="0" err="1"/>
              <a:t>unknown</a:t>
            </a:r>
            <a:r>
              <a:rPr lang="nl-NL" dirty="0"/>
              <a:t> </a:t>
            </a:r>
            <a:r>
              <a:rPr lang="nl-NL" dirty="0" err="1"/>
              <a:t>subgroups</a:t>
            </a:r>
            <a:r>
              <a:rPr lang="nl-NL" dirty="0"/>
              <a:t>.</a:t>
            </a:r>
          </a:p>
          <a:p>
            <a:pPr lvl="2"/>
            <a:r>
              <a:rPr lang="nl-NL" dirty="0"/>
              <a:t>Users </a:t>
            </a:r>
            <a:r>
              <a:rPr lang="nl-NL" dirty="0" err="1"/>
              <a:t>specify</a:t>
            </a:r>
            <a:r>
              <a:rPr lang="nl-NL" dirty="0"/>
              <a:t> a set of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covariates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describe</a:t>
            </a:r>
            <a:r>
              <a:rPr lang="nl-NL" dirty="0"/>
              <a:t> </a:t>
            </a:r>
            <a:r>
              <a:rPr lang="nl-NL" dirty="0" err="1"/>
              <a:t>subgroups</a:t>
            </a:r>
            <a:r>
              <a:rPr lang="nl-NL" dirty="0"/>
              <a:t>, </a:t>
            </a:r>
            <a:r>
              <a:rPr lang="nl-NL" dirty="0" err="1"/>
              <a:t>Rasch</a:t>
            </a:r>
            <a:r>
              <a:rPr lang="nl-NL" dirty="0"/>
              <a:t> tree </a:t>
            </a:r>
            <a:r>
              <a:rPr lang="nl-NL" dirty="0" err="1"/>
              <a:t>finds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variables and </a:t>
            </a:r>
            <a:r>
              <a:rPr lang="nl-NL" dirty="0" err="1"/>
              <a:t>subgroups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show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largest</a:t>
            </a:r>
            <a:r>
              <a:rPr lang="nl-NL" dirty="0"/>
              <a:t> </a:t>
            </a:r>
            <a:r>
              <a:rPr lang="nl-NL" dirty="0" err="1"/>
              <a:t>differences</a:t>
            </a:r>
            <a:r>
              <a:rPr lang="nl-NL" dirty="0"/>
              <a:t> in item parameter </a:t>
            </a:r>
            <a:r>
              <a:rPr lang="nl-NL" dirty="0" err="1"/>
              <a:t>estimates</a:t>
            </a:r>
            <a:r>
              <a:rPr lang="nl-NL" dirty="0"/>
              <a:t>.</a:t>
            </a:r>
          </a:p>
          <a:p>
            <a:pPr lvl="1"/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C8DD6E-73F6-0538-D537-0EDB6FF3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4338" name="Picture 2" descr="Rasch Trees: A New Method for Detecting Differential Item Functioning in  the Rasch Model | Psychometrika">
            <a:extLst>
              <a:ext uri="{FF2B5EF4-FFF2-40B4-BE49-F238E27FC236}">
                <a16:creationId xmlns:a16="http://schemas.microsoft.com/office/drawing/2014/main" id="{1FD1B5EA-B970-72B9-7CE6-14E8E9EDB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444" y="2771215"/>
            <a:ext cx="7040795" cy="349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340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D1D2C-F995-D338-7503-23816761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Some</a:t>
            </a:r>
            <a:r>
              <a:rPr lang="nl-NL" dirty="0"/>
              <a:t> modern </a:t>
            </a:r>
            <a:r>
              <a:rPr lang="nl-NL" dirty="0" err="1"/>
              <a:t>developments</a:t>
            </a:r>
            <a:r>
              <a:rPr lang="nl-NL" dirty="0"/>
              <a:t> in DIF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C5C2E1-2D2E-9797-716D-C4B214F2D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Subgroups</a:t>
            </a:r>
            <a:r>
              <a:rPr lang="nl-NL" dirty="0"/>
              <a:t> and </a:t>
            </a:r>
            <a:r>
              <a:rPr lang="nl-NL" dirty="0" err="1"/>
              <a:t>memberships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unknown</a:t>
            </a:r>
            <a:r>
              <a:rPr lang="nl-NL" dirty="0"/>
              <a:t> </a:t>
            </a:r>
            <a:r>
              <a:rPr lang="nl-NL" dirty="0" err="1"/>
              <a:t>a-priori</a:t>
            </a:r>
            <a:r>
              <a:rPr lang="nl-NL" dirty="0"/>
              <a:t>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combine </a:t>
            </a:r>
            <a:r>
              <a:rPr lang="nl-NL" dirty="0" err="1"/>
              <a:t>subgroup</a:t>
            </a:r>
            <a:r>
              <a:rPr lang="nl-NL" dirty="0"/>
              <a:t> </a:t>
            </a:r>
            <a:r>
              <a:rPr lang="nl-NL" dirty="0" err="1"/>
              <a:t>detection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DIF </a:t>
            </a:r>
            <a:r>
              <a:rPr lang="nl-NL" dirty="0" err="1"/>
              <a:t>detection</a:t>
            </a:r>
            <a:endParaRPr lang="nl-NL" dirty="0"/>
          </a:p>
          <a:p>
            <a:pPr lvl="1"/>
            <a:r>
              <a:rPr lang="nl-NL" dirty="0" err="1"/>
              <a:t>Rasch</a:t>
            </a:r>
            <a:r>
              <a:rPr lang="nl-NL" dirty="0"/>
              <a:t> trees </a:t>
            </a:r>
            <a:r>
              <a:rPr lang="nl-NL" dirty="0" err="1"/>
              <a:t>recover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, </a:t>
            </a:r>
            <a:r>
              <a:rPr lang="nl-NL" dirty="0" err="1"/>
              <a:t>previously</a:t>
            </a:r>
            <a:r>
              <a:rPr lang="nl-NL" dirty="0"/>
              <a:t> </a:t>
            </a:r>
            <a:r>
              <a:rPr lang="nl-NL" dirty="0" err="1"/>
              <a:t>unknown</a:t>
            </a:r>
            <a:r>
              <a:rPr lang="nl-NL" dirty="0"/>
              <a:t> </a:t>
            </a:r>
            <a:r>
              <a:rPr lang="nl-NL" dirty="0" err="1"/>
              <a:t>subgroups</a:t>
            </a:r>
            <a:r>
              <a:rPr lang="nl-NL" dirty="0"/>
              <a:t>.</a:t>
            </a:r>
          </a:p>
          <a:p>
            <a:pPr lvl="2"/>
            <a:r>
              <a:rPr lang="nl-NL" dirty="0"/>
              <a:t>Users </a:t>
            </a:r>
            <a:r>
              <a:rPr lang="nl-NL" dirty="0" err="1"/>
              <a:t>specify</a:t>
            </a:r>
            <a:r>
              <a:rPr lang="nl-NL" dirty="0"/>
              <a:t> a set of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covariates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describe</a:t>
            </a:r>
            <a:r>
              <a:rPr lang="nl-NL" dirty="0"/>
              <a:t> </a:t>
            </a:r>
            <a:r>
              <a:rPr lang="nl-NL" dirty="0" err="1"/>
              <a:t>subgroups</a:t>
            </a:r>
            <a:r>
              <a:rPr lang="nl-NL" dirty="0"/>
              <a:t>, </a:t>
            </a:r>
            <a:r>
              <a:rPr lang="nl-NL" dirty="0" err="1"/>
              <a:t>Rasch</a:t>
            </a:r>
            <a:r>
              <a:rPr lang="nl-NL" dirty="0"/>
              <a:t> tree </a:t>
            </a:r>
            <a:r>
              <a:rPr lang="nl-NL" dirty="0" err="1"/>
              <a:t>finds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variables and </a:t>
            </a:r>
            <a:r>
              <a:rPr lang="nl-NL" dirty="0" err="1"/>
              <a:t>subgroups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show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largest</a:t>
            </a:r>
            <a:r>
              <a:rPr lang="nl-NL" dirty="0"/>
              <a:t> </a:t>
            </a:r>
            <a:r>
              <a:rPr lang="nl-NL" dirty="0" err="1"/>
              <a:t>differences</a:t>
            </a:r>
            <a:r>
              <a:rPr lang="nl-NL" dirty="0"/>
              <a:t> in item parameter </a:t>
            </a:r>
            <a:r>
              <a:rPr lang="nl-NL" dirty="0" err="1"/>
              <a:t>estimates</a:t>
            </a:r>
            <a:r>
              <a:rPr lang="nl-NL" dirty="0"/>
              <a:t>.</a:t>
            </a:r>
          </a:p>
          <a:p>
            <a:pPr lvl="1"/>
            <a:r>
              <a:rPr lang="nl-NL" dirty="0"/>
              <a:t>Clustering or latent class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combined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DIF </a:t>
            </a:r>
            <a:r>
              <a:rPr lang="nl-NL" dirty="0" err="1"/>
              <a:t>detection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.</a:t>
            </a:r>
          </a:p>
          <a:p>
            <a:pPr lvl="1"/>
            <a:endParaRPr lang="nl-NL" dirty="0"/>
          </a:p>
          <a:p>
            <a:pPr marL="228600" indent="0">
              <a:buNone/>
            </a:pP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no </a:t>
            </a:r>
            <a:r>
              <a:rPr lang="nl-NL" dirty="0" err="1"/>
              <a:t>subgroups</a:t>
            </a:r>
            <a:r>
              <a:rPr lang="nl-NL" dirty="0"/>
              <a:t>, but </a:t>
            </a:r>
            <a:r>
              <a:rPr lang="nl-NL" dirty="0" err="1"/>
              <a:t>values</a:t>
            </a:r>
            <a:r>
              <a:rPr lang="nl-NL" dirty="0"/>
              <a:t> of item parameters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affected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continuous</a:t>
            </a:r>
            <a:r>
              <a:rPr lang="nl-NL" dirty="0"/>
              <a:t> </a:t>
            </a:r>
            <a:r>
              <a:rPr lang="nl-NL" dirty="0" err="1"/>
              <a:t>covariates</a:t>
            </a:r>
            <a:r>
              <a:rPr lang="nl-NL" dirty="0"/>
              <a:t>.</a:t>
            </a:r>
          </a:p>
          <a:p>
            <a:pPr marL="914400" lvl="1"/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assessed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moderated</a:t>
            </a:r>
            <a:r>
              <a:rPr lang="nl-NL" dirty="0"/>
              <a:t> factor analysis.</a:t>
            </a:r>
          </a:p>
          <a:p>
            <a:pPr lvl="1"/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C8DD6E-73F6-0538-D537-0EDB6FF3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9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1BC3-B608-B0C9-3815-066029FD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Graded Response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C8FB9-F2DD-5A1E-DBFC-EE514DD8B8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6048" y="1073984"/>
                <a:ext cx="11795234" cy="541889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Models the probability of a response being in category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or higher</a:t>
                </a:r>
                <a:r>
                  <a:rPr lang="en-US" dirty="0"/>
                  <a:t> versus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i="1" dirty="0"/>
                  <a:t> or higher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The probability of choosing category </a:t>
                </a:r>
                <a:r>
                  <a:rPr lang="en-US" i="1" dirty="0"/>
                  <a:t>k </a:t>
                </a:r>
                <a:r>
                  <a:rPr lang="en-US" dirty="0"/>
                  <a:t>on 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is given by the following difference: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+1|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item-specific discrimination and item- and category-specific difficulties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dirty="0"/>
                  <a:t>):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        </m:t>
                              </m:r>
                            </m:e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[1+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nl-NL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nl-N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nl-N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nl-NL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∈{1, 2,…,</m:t>
                                  </m:r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−1}</m:t>
                                  </m:r>
                                </m:e>
                              </m:func>
                            </m:e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C8FB9-F2DD-5A1E-DBFC-EE514DD8B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048" y="1073984"/>
                <a:ext cx="11795234" cy="5418891"/>
              </a:xfrm>
              <a:blipFill>
                <a:blip r:embed="rId2"/>
                <a:stretch>
                  <a:fillRect l="-930" t="-225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453E-B4AE-39D0-6E7A-0C506D18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0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85C11-6173-0C59-4364-013DE391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Attitudes to Science and Technology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9D2C4B0-8CB9-8924-6805-D247344818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6048" y="1073984"/>
                <a:ext cx="2964717" cy="51271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Response options: </a:t>
                </a:r>
              </a:p>
              <a:p>
                <a:r>
                  <a:rPr lang="en-US" sz="2000" dirty="0"/>
                  <a:t>strongly disagree</a:t>
                </a:r>
              </a:p>
              <a:p>
                <a:r>
                  <a:rPr lang="en-US" sz="2000" dirty="0"/>
                  <a:t>disagree</a:t>
                </a:r>
              </a:p>
              <a:p>
                <a:r>
                  <a:rPr lang="en-US" sz="2000" dirty="0"/>
                  <a:t>agree</a:t>
                </a:r>
              </a:p>
              <a:p>
                <a:r>
                  <a:rPr lang="en-US" sz="2000" dirty="0"/>
                  <a:t>strongly agree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Estimates a discrimination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and K-1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difficulties per item; one for every jump from one category to the next.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nl-NL" sz="2000" dirty="0"/>
                  <a:t> plotted:</a:t>
                </a:r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9D2C4B0-8CB9-8924-6805-D24734481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048" y="1073984"/>
                <a:ext cx="2964717" cy="5127119"/>
              </a:xfrm>
              <a:blipFill>
                <a:blip r:embed="rId2"/>
                <a:stretch>
                  <a:fillRect l="-2263" t="-1189" r="-329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276417-08F9-5FDF-0B00-A51F8CDD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3F8AD32-57E4-26FD-6E66-C08613AD0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103" y="893379"/>
            <a:ext cx="87439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0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5B406-17E3-C861-292D-71B54FE5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Attitudes to Science and Technology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6FDE2D-4A9E-5664-D1A0-9030BD3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FE25A87-2513-DD59-DB4B-8D6D3AD78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813" y="893380"/>
            <a:ext cx="8764429" cy="55994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ijdelijke aanduiding voor inhoud 2">
                <a:extLst>
                  <a:ext uri="{FF2B5EF4-FFF2-40B4-BE49-F238E27FC236}">
                    <a16:creationId xmlns:a16="http://schemas.microsoft.com/office/drawing/2014/main" id="{569AE62C-74F4-4DFD-9A69-963E5484F3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048" y="1073984"/>
                <a:ext cx="2964717" cy="512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nl-NL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nl-NL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yields</a:t>
                </a:r>
                <a:r>
                  <a:rPr lang="nl-NL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K </a:t>
                </a:r>
                <a:r>
                  <a:rPr lang="nl-NL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ICCs</a:t>
                </a:r>
                <a:r>
                  <a:rPr lang="nl-NL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+1|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ijdelijke aanduiding voor inhoud 2">
                <a:extLst>
                  <a:ext uri="{FF2B5EF4-FFF2-40B4-BE49-F238E27FC236}">
                    <a16:creationId xmlns:a16="http://schemas.microsoft.com/office/drawing/2014/main" id="{569AE62C-74F4-4DFD-9A69-963E5484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8" y="1073984"/>
                <a:ext cx="2964717" cy="5127119"/>
              </a:xfrm>
              <a:prstGeom prst="rect">
                <a:avLst/>
              </a:prstGeom>
              <a:blipFill>
                <a:blip r:embed="rId3"/>
                <a:stretch>
                  <a:fillRect l="-2263" t="-118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58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5B406-17E3-C861-292D-71B54FE5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Attitudes to Science and Technology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6FDE2D-4A9E-5664-D1A0-9030BD3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569AE62C-74F4-4DFD-9A69-963E5484F37F}"/>
              </a:ext>
            </a:extLst>
          </p:cNvPr>
          <p:cNvSpPr txBox="1">
            <a:spLocks/>
          </p:cNvSpPr>
          <p:nvPr/>
        </p:nvSpPr>
        <p:spPr>
          <a:xfrm>
            <a:off x="176048" y="1759226"/>
            <a:ext cx="2964717" cy="4441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 now get more complex item information curves, each the sum of </a:t>
            </a:r>
            <a:r>
              <a:rPr lang="en-US" sz="2000" i="1" dirty="0"/>
              <a:t>K-1</a:t>
            </a:r>
            <a:r>
              <a:rPr lang="en-US" sz="2000" dirty="0"/>
              <a:t> category information curves: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1AE4708-3F94-CE49-8174-01DF8DB75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520" y="1073984"/>
            <a:ext cx="85915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5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1BC3-B608-B0C9-3815-066029FD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Generalized Partial Credit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C8FB9-F2DD-5A1E-DBFC-EE514DD8B8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6048" y="1073984"/>
                <a:ext cx="11795234" cy="54188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probability of choosing category </a:t>
                </a:r>
                <a:r>
                  <a:rPr lang="en-US" i="1" dirty="0"/>
                  <a:t>k </a:t>
                </a:r>
                <a:r>
                  <a:rPr lang="en-US" dirty="0"/>
                  <a:t>on item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is given by: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𝑗𝑘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nl-NL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nl-NL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𝑗𝑘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‘</a:t>
                </a:r>
                <a:r>
                  <a:rPr lang="en-US" dirty="0" err="1"/>
                  <a:t>dividides</a:t>
                </a:r>
                <a:r>
                  <a:rPr lang="en-US" dirty="0"/>
                  <a:t>-by-the-total’, i.e. over the total effect of all categories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at </a:t>
                </a:r>
                <a:r>
                  <a:rPr lang="en-US" i="1" dirty="0"/>
                  <a:t>F = f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C8FB9-F2DD-5A1E-DBFC-EE514DD8B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048" y="1073984"/>
                <a:ext cx="11795234" cy="5418891"/>
              </a:xfrm>
              <a:blipFill>
                <a:blip r:embed="rId2"/>
                <a:stretch>
                  <a:fillRect l="-1085" t="-18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453E-B4AE-39D0-6E7A-0C506D18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6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60DC9-006A-8757-CFCE-FDA6C5E0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Attitudes to Science and Technology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8EE249-CF5D-EE7E-4B05-08BE6DAC4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1073984"/>
            <a:ext cx="2954778" cy="5127119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Again</a:t>
            </a:r>
            <a:r>
              <a:rPr lang="nl-NL" dirty="0"/>
              <a:t>,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yields</a:t>
            </a:r>
            <a:r>
              <a:rPr lang="nl-NL" dirty="0"/>
              <a:t> </a:t>
            </a:r>
            <a:r>
              <a:rPr lang="nl-NL" i="1" dirty="0"/>
              <a:t>K-1</a:t>
            </a:r>
            <a:r>
              <a:rPr lang="nl-NL" dirty="0"/>
              <a:t> curves: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9A19214-83A2-D606-71BF-953FE1BD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B53BAD-5E9B-7026-DEC7-9B00E97BA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3" y="901700"/>
            <a:ext cx="89249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4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83649514-26E3-D843-A515-914706032F6C}" vid="{5A4326D5-CEEF-0045-9144-358F79927F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4108</TotalTime>
  <Words>2004</Words>
  <Application>Microsoft Office PowerPoint</Application>
  <PresentationFormat>Breedbeeld</PresentationFormat>
  <Paragraphs>242</Paragraphs>
  <Slides>31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9" baseType="lpstr">
      <vt:lpstr>Aptos</vt:lpstr>
      <vt:lpstr>Arial</vt:lpstr>
      <vt:lpstr>Calibri</vt:lpstr>
      <vt:lpstr>Cambria Math</vt:lpstr>
      <vt:lpstr>CMU Serif Roman</vt:lpstr>
      <vt:lpstr>Minion Pro</vt:lpstr>
      <vt:lpstr>Wingdings</vt:lpstr>
      <vt:lpstr>Office Theme</vt:lpstr>
      <vt:lpstr>Psychometrics and Structural Equation Modeling</vt:lpstr>
      <vt:lpstr>Topic overview</vt:lpstr>
      <vt:lpstr>Ordinal Item Response Models</vt:lpstr>
      <vt:lpstr>Graded Response Model</vt:lpstr>
      <vt:lpstr>Attitudes to Science and Technology</vt:lpstr>
      <vt:lpstr>Attitudes to Science and Technology</vt:lpstr>
      <vt:lpstr>Attitudes to Science and Technology</vt:lpstr>
      <vt:lpstr>Generalized Partial Credit Model</vt:lpstr>
      <vt:lpstr>Attitudes to Science and Technology</vt:lpstr>
      <vt:lpstr>Attitudes to Science and Technology</vt:lpstr>
      <vt:lpstr>Attitudes to Science and Technology</vt:lpstr>
      <vt:lpstr>Ordinal Item Response Models</vt:lpstr>
      <vt:lpstr>IRT Parameter Estimation</vt:lpstr>
      <vt:lpstr>IRT Parameter Estimation</vt:lpstr>
      <vt:lpstr>IRT Parameter Estimation: Uncertainty</vt:lpstr>
      <vt:lpstr>IRT Parameter Estimation Uncertainty</vt:lpstr>
      <vt:lpstr>Computer Adaptive Testing (CAT)</vt:lpstr>
      <vt:lpstr>CAT: Ingredients</vt:lpstr>
      <vt:lpstr>CAT</vt:lpstr>
      <vt:lpstr>CAT: Starting rules</vt:lpstr>
      <vt:lpstr>CAT: Ability updating  and item selection rules</vt:lpstr>
      <vt:lpstr>CAT: Stopping rules</vt:lpstr>
      <vt:lpstr>Differential Item Functioning</vt:lpstr>
      <vt:lpstr>Differential Item Functioning</vt:lpstr>
      <vt:lpstr>DIF: Graphical Example</vt:lpstr>
      <vt:lpstr>Differential Test Functioning</vt:lpstr>
      <vt:lpstr>Uniform and Non-Uniform DIF</vt:lpstr>
      <vt:lpstr>DIF in IRT and Factor Analysis</vt:lpstr>
      <vt:lpstr>Traditional DIF Modeling</vt:lpstr>
      <vt:lpstr>Modern developments in DIF testing</vt:lpstr>
      <vt:lpstr>Some modern developments in DIF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McCormick</dc:creator>
  <cp:lastModifiedBy>Fokkema, M. (Marjolein)</cp:lastModifiedBy>
  <cp:revision>27</cp:revision>
  <cp:lastPrinted>2024-07-05T15:12:48Z</cp:lastPrinted>
  <dcterms:created xsi:type="dcterms:W3CDTF">2024-07-07T19:48:57Z</dcterms:created>
  <dcterms:modified xsi:type="dcterms:W3CDTF">2024-09-18T11:01:15Z</dcterms:modified>
</cp:coreProperties>
</file>