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329" r:id="rId2"/>
    <p:sldId id="375" r:id="rId3"/>
    <p:sldId id="360" r:id="rId4"/>
    <p:sldId id="331" r:id="rId5"/>
    <p:sldId id="282" r:id="rId6"/>
    <p:sldId id="376" r:id="rId7"/>
    <p:sldId id="332" r:id="rId8"/>
    <p:sldId id="373" r:id="rId9"/>
    <p:sldId id="279" r:id="rId10"/>
    <p:sldId id="374" r:id="rId11"/>
    <p:sldId id="342" r:id="rId12"/>
    <p:sldId id="337" r:id="rId13"/>
    <p:sldId id="368" r:id="rId14"/>
    <p:sldId id="283" r:id="rId15"/>
    <p:sldId id="285" r:id="rId16"/>
    <p:sldId id="286" r:id="rId17"/>
    <p:sldId id="384" r:id="rId18"/>
    <p:sldId id="382" r:id="rId19"/>
    <p:sldId id="389" r:id="rId20"/>
    <p:sldId id="383" r:id="rId21"/>
    <p:sldId id="392" r:id="rId22"/>
    <p:sldId id="393" r:id="rId23"/>
    <p:sldId id="394" r:id="rId24"/>
    <p:sldId id="390" r:id="rId25"/>
    <p:sldId id="402" r:id="rId26"/>
    <p:sldId id="396" r:id="rId27"/>
    <p:sldId id="397" r:id="rId28"/>
    <p:sldId id="354" r:id="rId29"/>
    <p:sldId id="405" r:id="rId30"/>
    <p:sldId id="406" r:id="rId31"/>
    <p:sldId id="403" r:id="rId32"/>
    <p:sldId id="404" r:id="rId33"/>
    <p:sldId id="399" r:id="rId34"/>
    <p:sldId id="378" r:id="rId35"/>
    <p:sldId id="355" r:id="rId36"/>
    <p:sldId id="356" r:id="rId37"/>
    <p:sldId id="357" r:id="rId38"/>
    <p:sldId id="289" r:id="rId39"/>
    <p:sldId id="292" r:id="rId40"/>
    <p:sldId id="293" r:id="rId41"/>
    <p:sldId id="301" r:id="rId42"/>
    <p:sldId id="294" r:id="rId43"/>
    <p:sldId id="295" r:id="rId44"/>
    <p:sldId id="315" r:id="rId45"/>
    <p:sldId id="304" r:id="rId46"/>
    <p:sldId id="307" r:id="rId47"/>
    <p:sldId id="377" r:id="rId48"/>
    <p:sldId id="398" r:id="rId49"/>
    <p:sldId id="311" r:id="rId50"/>
    <p:sldId id="312" r:id="rId51"/>
    <p:sldId id="298" r:id="rId52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 Taylor" initials="JT" lastIdx="2" clrIdx="0"/>
  <p:cmAuthor id="1" name="User" initials="U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CED6"/>
    <a:srgbClr val="ABA5AA"/>
    <a:srgbClr val="F8A45E"/>
    <a:srgbClr val="FFFF99"/>
    <a:srgbClr val="FFFFCC"/>
    <a:srgbClr val="BBE0E3"/>
    <a:srgbClr val="9C0A16"/>
    <a:srgbClr val="882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79061" autoAdjust="0"/>
  </p:normalViewPr>
  <p:slideViewPr>
    <p:cSldViewPr>
      <p:cViewPr varScale="1">
        <p:scale>
          <a:sx n="65" d="100"/>
          <a:sy n="65" d="100"/>
        </p:scale>
        <p:origin x="1075" y="3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154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A512A-BDCE-4888-AA99-55F76EBBDD9A}" type="datetimeFigureOut">
              <a:rPr lang="en-GB" smtClean="0"/>
              <a:pPr/>
              <a:t>17/09/2024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FE0C-01CB-48D2-BEC1-4A85A49FD74C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92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98" cy="4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0"/>
            <a:ext cx="2972097" cy="4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28663"/>
            <a:ext cx="4852988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612923"/>
            <a:ext cx="5030391" cy="436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5844"/>
            <a:ext cx="2972098" cy="4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9225844"/>
            <a:ext cx="2972097" cy="48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C279337-18B8-4EAB-A5BE-6CF5502EC13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4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2EC8CF-EAB6-4697-B557-B46D479E4881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28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220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709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81510" indent="-339042" defTabSz="114709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56170" indent="-271234" defTabSz="114709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98637" indent="-271234" defTabSz="114709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441105" indent="-271234" defTabSz="114709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983573" indent="-271234" defTabSz="1147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26041" indent="-271234" defTabSz="1147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68509" indent="-271234" defTabSz="1147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610976" indent="-271234" defTabSz="1147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29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220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33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562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34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857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A41370-38B8-47D9-BF0D-93F17EFD8F9C}" type="slidenum">
              <a:rPr lang="en-US" smtClean="0"/>
              <a:pPr eaLnBrk="1" hangingPunct="1"/>
              <a:t>35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738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BB54BE-0464-40B2-8FCB-B018365FA8C7}" type="slidenum">
              <a:rPr lang="en-US" smtClean="0"/>
              <a:pPr eaLnBrk="1" hangingPunct="1"/>
              <a:t>36</a:t>
            </a:fld>
            <a:endParaRPr 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459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6CC80-B3A7-4231-BE00-DB9278D225DB}" type="slidenum">
              <a:rPr lang="en-US" smtClean="0"/>
              <a:pPr eaLnBrk="1" hangingPunct="1"/>
              <a:t>37</a:t>
            </a:fld>
            <a:endParaRPr lang="en-US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557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7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54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335FD-B4DC-4DF3-A4FC-26E3F74CB128}" type="slidenum">
              <a:rPr lang="en-US" smtClean="0"/>
              <a:pPr eaLnBrk="1" hangingPunct="1"/>
              <a:t>8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94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335FD-B4DC-4DF3-A4FC-26E3F74CB128}" type="slidenum">
              <a:rPr lang="en-US" smtClean="0"/>
              <a:pPr eaLnBrk="1" hangingPunct="1"/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94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4335FD-B4DC-4DF3-A4FC-26E3F74CB128}" type="slidenum">
              <a:rPr lang="en-US" smtClean="0"/>
              <a:pPr eaLnBrk="1" hangingPunct="1"/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79337-18B8-4EAB-A5BE-6CF5502EC13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1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D4982-9463-4C92-A94F-571113337CBD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1AE0E-F658-45E9-A8FD-051E8C72865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C5E34-4A57-4213-A697-D545CEB996B5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5D97D-CC9F-476C-BB5D-196CC1DE3E6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2200A-DEE2-4924-93D8-38F503B690A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D40B-E274-4A66-80D2-DABCA36AB7EB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CA7B5-647B-4816-9D08-478F12E8DFEC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09405-83CD-454F-8243-608B09339D3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58DBB-47BE-4E80-A823-C572FC5E9B7C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B9AB-A552-40AD-8750-B010D5931B02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4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FE82-C4AC-4F67-94EF-9ED9AF86E66E}" type="datetimeFigureOut">
              <a:rPr lang="nl-NL" smtClean="0"/>
              <a:pPr/>
              <a:t>17-9-2024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B7FD1-3340-44E2-8C59-56182AA1CA2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ge.ch/cisa/emotional-competence/home/exploring-your-e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340123"/>
            <a:ext cx="7772400" cy="12967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z="4400" b="1" dirty="0" err="1">
                <a:solidFill>
                  <a:schemeClr val="accent1">
                    <a:lumMod val="75000"/>
                  </a:schemeClr>
                </a:solidFill>
              </a:rPr>
              <a:t>Psychometrics</a:t>
            </a:r>
            <a:br>
              <a:rPr lang="nl-NL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sz="4400" b="1" dirty="0" err="1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nl-NL" sz="4400" b="1" dirty="0">
                <a:solidFill>
                  <a:schemeClr val="accent1">
                    <a:lumMod val="75000"/>
                  </a:schemeClr>
                </a:solidFill>
              </a:rPr>
              <a:t> 3: </a:t>
            </a:r>
            <a:r>
              <a:rPr lang="nl-NL" sz="4400" b="1" dirty="0" err="1">
                <a:solidFill>
                  <a:schemeClr val="accent1">
                    <a:lumMod val="75000"/>
                  </a:schemeClr>
                </a:solidFill>
              </a:rPr>
              <a:t>Validity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1754" y="5229200"/>
            <a:ext cx="7922654" cy="198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fontAlgn="auto">
              <a:spcAft>
                <a:spcPts val="0"/>
              </a:spcAft>
              <a:tabLst>
                <a:tab pos="21844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Furr book chapters:</a:t>
            </a:r>
          </a:p>
          <a:p>
            <a:pPr marL="457200" indent="-457200" algn="l" fontAlgn="auto">
              <a:spcAft>
                <a:spcPts val="0"/>
              </a:spcAft>
              <a:tabLst>
                <a:tab pos="21844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8: Conceptual basis</a:t>
            </a:r>
          </a:p>
          <a:p>
            <a:pPr marL="457200" indent="-457200" algn="l" fontAlgn="auto">
              <a:spcAft>
                <a:spcPts val="0"/>
              </a:spcAft>
              <a:tabLst>
                <a:tab pos="21844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9: Estimating &amp; evaluating validity evidence</a:t>
            </a:r>
          </a:p>
          <a:p>
            <a:pPr marL="342900" indent="-342900" algn="l" fontAlgn="auto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184400" algn="l"/>
              </a:tabLst>
            </a:pPr>
            <a:endParaRPr lang="en-US" sz="2400" b="1" dirty="0">
              <a:solidFill>
                <a:srgbClr val="C0000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Tx/>
              <a:buChar char="-"/>
              <a:tabLst>
                <a:tab pos="2184400" algn="l"/>
              </a:tabLst>
            </a:pPr>
            <a:endParaRPr lang="en-US" sz="2400" dirty="0">
              <a:solidFill>
                <a:schemeClr val="accent2"/>
              </a:solidFill>
            </a:endParaRPr>
          </a:p>
          <a:p>
            <a:pPr algn="l" fontAlgn="auto">
              <a:spcAft>
                <a:spcPts val="0"/>
              </a:spcAft>
              <a:tabLst>
                <a:tab pos="2184400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ytmp3free.cc_hawaii-five-0-intro-youtubemp3free.org">
            <a:hlinkClick r:id="" action="ppaction://media"/>
            <a:extLst>
              <a:ext uri="{FF2B5EF4-FFF2-40B4-BE49-F238E27FC236}">
                <a16:creationId xmlns:a16="http://schemas.microsoft.com/office/drawing/2014/main" id="{B92E9750-E430-4FB6-BD2D-DE656E8FA4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24528" y="631424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4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Grp="1" noChangeArrowheads="1"/>
          </p:cNvSpPr>
          <p:nvPr>
            <p:ph idx="1"/>
          </p:nvPr>
        </p:nvSpPr>
        <p:spPr>
          <a:xfrm>
            <a:off x="685799" y="564976"/>
            <a:ext cx="7846641" cy="6293024"/>
          </a:xfrm>
          <a:noFill/>
        </p:spPr>
        <p:txBody>
          <a:bodyPr>
            <a:normAutofit lnSpcReduction="10000"/>
          </a:bodyPr>
          <a:lstStyle/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/>
              <a:t>Example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Sub-constructs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Items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ym typeface="Symbol" pitchFamily="18" charset="2"/>
              </a:rPr>
              <a:t>These are </a:t>
            </a:r>
            <a:r>
              <a:rPr lang="en-GB" sz="2200" i="1" dirty="0">
                <a:sym typeface="Symbol" pitchFamily="18" charset="2"/>
              </a:rPr>
              <a:t>choices</a:t>
            </a:r>
            <a:r>
              <a:rPr lang="en-GB" sz="2200" dirty="0">
                <a:sym typeface="Symbol" pitchFamily="18" charset="2"/>
              </a:rPr>
              <a:t> of the test developer, have to be motivated and made explicit.</a:t>
            </a:r>
          </a:p>
          <a:p>
            <a:pPr marL="287338" indent="-287338">
              <a:spcBef>
                <a:spcPct val="0"/>
              </a:spcBef>
              <a:buNone/>
            </a:pPr>
            <a:endParaRPr lang="en-GB" sz="2200" i="1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sz="2200" i="1" dirty="0"/>
              <a:t>Threats to content validity:</a:t>
            </a:r>
            <a:endParaRPr lang="en-GB" sz="2200" dirty="0"/>
          </a:p>
          <a:p>
            <a:pPr marL="287338" indent="-287338">
              <a:spcBef>
                <a:spcPct val="0"/>
              </a:spcBef>
              <a:buNone/>
            </a:pPr>
            <a:endParaRPr lang="en-GB" sz="400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Construct-irrelevant content.</a:t>
            </a:r>
            <a:r>
              <a:rPr lang="en-GB" sz="2200" dirty="0"/>
              <a:t> E.g.: exponentiation, items with (too) much verbal content.</a:t>
            </a:r>
          </a:p>
          <a:p>
            <a:pPr marL="287338" indent="-287338">
              <a:spcBef>
                <a:spcPct val="0"/>
              </a:spcBef>
              <a:buNone/>
            </a:pPr>
            <a:endParaRPr lang="en-GB" sz="400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Construct-underrepresentation.</a:t>
            </a:r>
            <a:r>
              <a:rPr lang="en-GB" sz="2200" dirty="0"/>
              <a:t> E.g.: only two items for division, no exponentiation.</a:t>
            </a:r>
            <a:r>
              <a:rPr lang="en-GB" sz="2200" dirty="0">
                <a:sym typeface="Symbol" pitchFamily="18" charset="2"/>
              </a:rPr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dirty="0"/>
          </a:p>
        </p:txBody>
      </p:sp>
      <p:grpSp>
        <p:nvGrpSpPr>
          <p:cNvPr id="7172" name="Group 68"/>
          <p:cNvGrpSpPr>
            <a:grpSpLocks/>
          </p:cNvGrpSpPr>
          <p:nvPr/>
        </p:nvGrpSpPr>
        <p:grpSpPr bwMode="auto">
          <a:xfrm>
            <a:off x="5076056" y="116632"/>
            <a:ext cx="3584575" cy="3719750"/>
            <a:chOff x="3264" y="528"/>
            <a:chExt cx="2210" cy="2293"/>
          </a:xfrm>
        </p:grpSpPr>
        <p:sp>
          <p:nvSpPr>
            <p:cNvPr id="7173" name="Line 28"/>
            <p:cNvSpPr>
              <a:spLocks noChangeShapeType="1"/>
            </p:cNvSpPr>
            <p:nvPr/>
          </p:nvSpPr>
          <p:spPr bwMode="auto">
            <a:xfrm flipV="1">
              <a:off x="4616" y="598"/>
              <a:ext cx="509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4" name="Line 29"/>
            <p:cNvSpPr>
              <a:spLocks noChangeShapeType="1"/>
            </p:cNvSpPr>
            <p:nvPr/>
          </p:nvSpPr>
          <p:spPr bwMode="auto">
            <a:xfrm flipV="1">
              <a:off x="4616" y="739"/>
              <a:ext cx="50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5" name="Line 30"/>
            <p:cNvSpPr>
              <a:spLocks noChangeShapeType="1"/>
            </p:cNvSpPr>
            <p:nvPr/>
          </p:nvSpPr>
          <p:spPr bwMode="auto">
            <a:xfrm>
              <a:off x="4616" y="834"/>
              <a:ext cx="4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4667" y="2197"/>
              <a:ext cx="4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7" name="Line 32"/>
            <p:cNvSpPr>
              <a:spLocks noChangeShapeType="1"/>
            </p:cNvSpPr>
            <p:nvPr/>
          </p:nvSpPr>
          <p:spPr bwMode="auto">
            <a:xfrm>
              <a:off x="4616" y="2245"/>
              <a:ext cx="4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8" name="Line 33"/>
            <p:cNvSpPr>
              <a:spLocks noChangeShapeType="1"/>
            </p:cNvSpPr>
            <p:nvPr/>
          </p:nvSpPr>
          <p:spPr bwMode="auto">
            <a:xfrm flipV="1">
              <a:off x="4616" y="1492"/>
              <a:ext cx="4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9" name="Line 34"/>
            <p:cNvSpPr>
              <a:spLocks noChangeShapeType="1"/>
            </p:cNvSpPr>
            <p:nvPr/>
          </p:nvSpPr>
          <p:spPr bwMode="auto">
            <a:xfrm flipV="1">
              <a:off x="4612" y="1633"/>
              <a:ext cx="449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4616" y="1727"/>
              <a:ext cx="445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4612" y="1754"/>
              <a:ext cx="449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564" y="1774"/>
              <a:ext cx="49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 flipV="1">
              <a:off x="4616" y="1021"/>
              <a:ext cx="45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 flipV="1">
              <a:off x="4616" y="1162"/>
              <a:ext cx="50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4616" y="1303"/>
              <a:ext cx="509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 flipV="1">
              <a:off x="3803" y="834"/>
              <a:ext cx="60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3903" y="1257"/>
              <a:ext cx="56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3857" y="1506"/>
              <a:ext cx="5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3801" y="1492"/>
              <a:ext cx="533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426" y="1375"/>
              <a:ext cx="53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1" name="Oval 8"/>
            <p:cNvSpPr>
              <a:spLocks noChangeArrowheads="1"/>
            </p:cNvSpPr>
            <p:nvPr/>
          </p:nvSpPr>
          <p:spPr bwMode="auto">
            <a:xfrm>
              <a:off x="4288" y="709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2" name="Rectangle 11"/>
            <p:cNvSpPr>
              <a:spLocks noChangeArrowheads="1"/>
            </p:cNvSpPr>
            <p:nvPr/>
          </p:nvSpPr>
          <p:spPr bwMode="auto">
            <a:xfrm>
              <a:off x="5023" y="5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3264" y="1092"/>
              <a:ext cx="8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400" b="1" dirty="0">
                  <a:latin typeface="Times New Roman" pitchFamily="18" charset="0"/>
                </a:rPr>
                <a:t>Maths ability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4827" y="2479"/>
              <a:ext cx="64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maths questions</a:t>
              </a:r>
            </a:p>
          </p:txBody>
        </p:sp>
        <p:sp>
          <p:nvSpPr>
            <p:cNvPr id="7195" name="Rectangle 44"/>
            <p:cNvSpPr>
              <a:spLocks noChangeArrowheads="1"/>
            </p:cNvSpPr>
            <p:nvPr/>
          </p:nvSpPr>
          <p:spPr bwMode="auto">
            <a:xfrm>
              <a:off x="5023" y="7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6" name="Rectangle 45"/>
            <p:cNvSpPr>
              <a:spLocks noChangeArrowheads="1"/>
            </p:cNvSpPr>
            <p:nvPr/>
          </p:nvSpPr>
          <p:spPr bwMode="auto">
            <a:xfrm>
              <a:off x="5023" y="8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5023" y="100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8" name="Rectangle 47"/>
            <p:cNvSpPr>
              <a:spLocks noChangeArrowheads="1"/>
            </p:cNvSpPr>
            <p:nvPr/>
          </p:nvSpPr>
          <p:spPr bwMode="auto">
            <a:xfrm>
              <a:off x="5023" y="14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9" name="Rectangle 48"/>
            <p:cNvSpPr>
              <a:spLocks noChangeArrowheads="1"/>
            </p:cNvSpPr>
            <p:nvPr/>
          </p:nvSpPr>
          <p:spPr bwMode="auto">
            <a:xfrm>
              <a:off x="5023" y="17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0" name="Rectangle 49"/>
            <p:cNvSpPr>
              <a:spLocks noChangeArrowheads="1"/>
            </p:cNvSpPr>
            <p:nvPr/>
          </p:nvSpPr>
          <p:spPr bwMode="auto">
            <a:xfrm>
              <a:off x="5023" y="20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1" name="Rectangle 50"/>
            <p:cNvSpPr>
              <a:spLocks noChangeArrowheads="1"/>
            </p:cNvSpPr>
            <p:nvPr/>
          </p:nvSpPr>
          <p:spPr bwMode="auto">
            <a:xfrm>
              <a:off x="5023" y="23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2" name="Rectangle 51"/>
            <p:cNvSpPr>
              <a:spLocks noChangeArrowheads="1"/>
            </p:cNvSpPr>
            <p:nvPr/>
          </p:nvSpPr>
          <p:spPr bwMode="auto">
            <a:xfrm>
              <a:off x="5023" y="11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3" name="Rectangle 52"/>
            <p:cNvSpPr>
              <a:spLocks noChangeArrowheads="1"/>
            </p:cNvSpPr>
            <p:nvPr/>
          </p:nvSpPr>
          <p:spPr bwMode="auto">
            <a:xfrm>
              <a:off x="5023" y="16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4" name="Rectangle 53"/>
            <p:cNvSpPr>
              <a:spLocks noChangeArrowheads="1"/>
            </p:cNvSpPr>
            <p:nvPr/>
          </p:nvSpPr>
          <p:spPr bwMode="auto">
            <a:xfrm>
              <a:off x="5023" y="19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5023" y="22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6" name="Rectangle 56"/>
            <p:cNvSpPr>
              <a:spLocks noChangeArrowheads="1"/>
            </p:cNvSpPr>
            <p:nvPr/>
          </p:nvSpPr>
          <p:spPr bwMode="auto">
            <a:xfrm>
              <a:off x="5023" y="13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7" name="Oval 57"/>
            <p:cNvSpPr>
              <a:spLocks noChangeArrowheads="1"/>
            </p:cNvSpPr>
            <p:nvPr/>
          </p:nvSpPr>
          <p:spPr bwMode="auto">
            <a:xfrm>
              <a:off x="4288" y="1174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8" name="Oval 58"/>
            <p:cNvSpPr>
              <a:spLocks noChangeArrowheads="1"/>
            </p:cNvSpPr>
            <p:nvPr/>
          </p:nvSpPr>
          <p:spPr bwMode="auto">
            <a:xfrm>
              <a:off x="4288" y="1638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9" name="Oval 59"/>
            <p:cNvSpPr>
              <a:spLocks noChangeArrowheads="1"/>
            </p:cNvSpPr>
            <p:nvPr/>
          </p:nvSpPr>
          <p:spPr bwMode="auto">
            <a:xfrm>
              <a:off x="4288" y="2103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10" name="Text Box 63"/>
            <p:cNvSpPr txBox="1">
              <a:spLocks noChangeArrowheads="1"/>
            </p:cNvSpPr>
            <p:nvPr/>
          </p:nvSpPr>
          <p:spPr bwMode="auto">
            <a:xfrm>
              <a:off x="4124" y="528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Addition</a:t>
              </a:r>
            </a:p>
          </p:txBody>
        </p:sp>
        <p:sp>
          <p:nvSpPr>
            <p:cNvPr id="7211" name="Text Box 64"/>
            <p:cNvSpPr txBox="1">
              <a:spLocks noChangeArrowheads="1"/>
            </p:cNvSpPr>
            <p:nvPr/>
          </p:nvSpPr>
          <p:spPr bwMode="auto">
            <a:xfrm>
              <a:off x="4124" y="999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Subtraction</a:t>
              </a:r>
            </a:p>
          </p:txBody>
        </p:sp>
        <p:sp>
          <p:nvSpPr>
            <p:cNvPr id="7212" name="Text Box 65"/>
            <p:cNvSpPr txBox="1">
              <a:spLocks noChangeArrowheads="1"/>
            </p:cNvSpPr>
            <p:nvPr/>
          </p:nvSpPr>
          <p:spPr bwMode="auto">
            <a:xfrm>
              <a:off x="4124" y="1379"/>
              <a:ext cx="755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dirty="0">
                  <a:latin typeface="Times New Roman" pitchFamily="18" charset="0"/>
                </a:rPr>
                <a:t>Multiplication</a:t>
              </a:r>
            </a:p>
          </p:txBody>
        </p:sp>
        <p:sp>
          <p:nvSpPr>
            <p:cNvPr id="7213" name="Text Box 66"/>
            <p:cNvSpPr txBox="1">
              <a:spLocks noChangeArrowheads="1"/>
            </p:cNvSpPr>
            <p:nvPr/>
          </p:nvSpPr>
          <p:spPr bwMode="auto">
            <a:xfrm>
              <a:off x="4124" y="1923"/>
              <a:ext cx="755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Division</a:t>
              </a:r>
            </a:p>
          </p:txBody>
        </p:sp>
      </p:grp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20259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6849"/>
            <a:ext cx="8229600" cy="2606447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Facet method: Systematic method for ensuring content validity.</a:t>
            </a:r>
          </a:p>
          <a:p>
            <a:pPr marL="514350" indent="-514350">
              <a:buAutoNum type="arabicParenR"/>
            </a:pPr>
            <a:r>
              <a:rPr lang="en-US" sz="3000" dirty="0"/>
              <a:t>Define the relevant facets of the construct.</a:t>
            </a:r>
          </a:p>
          <a:p>
            <a:pPr marL="514350" indent="-514350">
              <a:buAutoNum type="arabicParenR"/>
            </a:pPr>
            <a:r>
              <a:rPr lang="en-US" sz="3000" dirty="0"/>
              <a:t>Define the relevant levels of the construct for each facet.</a:t>
            </a:r>
          </a:p>
          <a:p>
            <a:pPr marL="514350" indent="-514350">
              <a:buAutoNum type="arabicParenR"/>
            </a:pPr>
            <a:r>
              <a:rPr lang="en-US" sz="3000" dirty="0"/>
              <a:t>Create items to assess every possible combination of levels.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9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6614"/>
              </p:ext>
            </p:extLst>
          </p:nvPr>
        </p:nvGraphicFramePr>
        <p:xfrm>
          <a:off x="899592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</a:t>
                      </a:r>
                      <a:r>
                        <a:rPr lang="nl-NL" dirty="0" err="1"/>
                        <a:t>Situation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/>
                        <a:t>Response: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Emotional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Behavioral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?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Amsterdam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Scale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Oppositionality</a:t>
            </a:r>
            <a:r>
              <a:rPr lang="nl-NL" sz="3300" b="1" dirty="0">
                <a:solidFill>
                  <a:srgbClr val="C00000"/>
                </a:solidFill>
              </a:rPr>
              <a:t> </a:t>
            </a:r>
            <a:r>
              <a:rPr lang="nl-NL" sz="2500" dirty="0"/>
              <a:t>(</a:t>
            </a:r>
            <a:r>
              <a:rPr lang="nl-NL" sz="2500" dirty="0" err="1"/>
              <a:t>Hoffenaar</a:t>
            </a:r>
            <a:r>
              <a:rPr lang="nl-NL" sz="2500" dirty="0"/>
              <a:t> &amp; Hoeksma, 2003</a:t>
            </a:r>
            <a:r>
              <a:rPr lang="en-US" sz="2500" dirty="0"/>
              <a:t>)</a:t>
            </a:r>
            <a:endParaRPr lang="nl-NL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6C4F3-2F5D-40AF-9712-0ECE3A153173}"/>
              </a:ext>
            </a:extLst>
          </p:cNvPr>
          <p:cNvSpPr/>
          <p:nvPr/>
        </p:nvSpPr>
        <p:spPr>
          <a:xfrm>
            <a:off x="2699792" y="2588959"/>
            <a:ext cx="5544616" cy="733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8D378-4821-41E2-AD7C-FDD1BB2990D1}"/>
              </a:ext>
            </a:extLst>
          </p:cNvPr>
          <p:cNvSpPr/>
          <p:nvPr/>
        </p:nvSpPr>
        <p:spPr>
          <a:xfrm>
            <a:off x="827584" y="2594104"/>
            <a:ext cx="2267744" cy="834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4066B-0705-4029-B233-4FDD7314E6EA}"/>
              </a:ext>
            </a:extLst>
          </p:cNvPr>
          <p:cNvSpPr/>
          <p:nvPr/>
        </p:nvSpPr>
        <p:spPr>
          <a:xfrm>
            <a:off x="2699792" y="1903224"/>
            <a:ext cx="5544616" cy="733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9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7">
            <a:extLst>
              <a:ext uri="{FF2B5EF4-FFF2-40B4-BE49-F238E27FC236}">
                <a16:creationId xmlns:a16="http://schemas.microsoft.com/office/drawing/2014/main" id="{D73A8B86-87D5-4B3A-82E9-D9E2C7A13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07114"/>
              </p:ext>
            </p:extLst>
          </p:nvPr>
        </p:nvGraphicFramePr>
        <p:xfrm>
          <a:off x="899592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</a:t>
                      </a:r>
                      <a:r>
                        <a:rPr lang="nl-NL" dirty="0" err="1"/>
                        <a:t>Situation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/>
                        <a:t>Response: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Emotional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Behavioral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Amsterdam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Scale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Oppositionality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nl-NL" sz="3300" b="1" dirty="0">
                <a:solidFill>
                  <a:srgbClr val="C00000"/>
                </a:solidFill>
              </a:rPr>
            </a:br>
            <a:r>
              <a:rPr lang="nl-NL" sz="2500" dirty="0"/>
              <a:t>(</a:t>
            </a:r>
            <a:r>
              <a:rPr lang="nl-NL" sz="2500" dirty="0" err="1"/>
              <a:t>Hoffenaar</a:t>
            </a:r>
            <a:r>
              <a:rPr lang="nl-NL" sz="2500" dirty="0"/>
              <a:t> &amp; Hoeksma, 2003</a:t>
            </a:r>
            <a:r>
              <a:rPr lang="en-US" sz="2500" dirty="0"/>
              <a:t>)</a:t>
            </a:r>
            <a:endParaRPr lang="nl-NL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409772"/>
            <a:ext cx="8435280" cy="286040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2000" b="1" dirty="0"/>
              <a:t>Example items:</a:t>
            </a:r>
            <a:endParaRPr lang="nl-NL" sz="2000" b="1" dirty="0"/>
          </a:p>
          <a:p>
            <a:pPr>
              <a:spcBef>
                <a:spcPts val="600"/>
              </a:spcBef>
              <a:buNone/>
            </a:pPr>
            <a:r>
              <a:rPr lang="en-US" sz="2000" dirty="0"/>
              <a:t>Not doing what the teacher demands </a:t>
            </a:r>
            <a:r>
              <a:rPr lang="nl-NL" sz="2000" dirty="0"/>
              <a:t>…</a:t>
            </a:r>
          </a:p>
          <a:p>
            <a:pPr>
              <a:spcBef>
                <a:spcPts val="600"/>
              </a:spcBef>
              <a:spcAft>
                <a:spcPts val="1200"/>
              </a:spcAft>
              <a:buNone/>
            </a:pPr>
            <a:r>
              <a:rPr lang="nl-NL" sz="2000" dirty="0"/>
              <a:t>	□ I </a:t>
            </a:r>
            <a:r>
              <a:rPr lang="nl-NL" sz="2000" dirty="0" err="1"/>
              <a:t>find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cool		</a:t>
            </a:r>
            <a:r>
              <a:rPr lang="nl-NL" sz="2000" dirty="0">
                <a:solidFill>
                  <a:prstClr val="black"/>
                </a:solidFill>
              </a:rPr>
              <a:t> □</a:t>
            </a:r>
            <a:r>
              <a:rPr lang="nl-NL" sz="2000" dirty="0"/>
              <a:t> I </a:t>
            </a:r>
            <a:r>
              <a:rPr lang="nl-NL" sz="2000" dirty="0" err="1"/>
              <a:t>find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stupid</a:t>
            </a:r>
            <a:endParaRPr lang="nl-NL" sz="2000" dirty="0"/>
          </a:p>
          <a:p>
            <a:pPr>
              <a:spcBef>
                <a:spcPts val="600"/>
              </a:spcBef>
              <a:buNone/>
            </a:pPr>
            <a:r>
              <a:rPr lang="en-US" sz="2000" dirty="0"/>
              <a:t>When my mom or dad tells me to help </a:t>
            </a:r>
            <a:r>
              <a:rPr lang="nl-NL" sz="2000" dirty="0"/>
              <a:t>…</a:t>
            </a:r>
          </a:p>
          <a:p>
            <a:pPr>
              <a:spcBef>
                <a:spcPts val="600"/>
              </a:spcBef>
              <a:spcAft>
                <a:spcPts val="1200"/>
              </a:spcAft>
              <a:buNone/>
            </a:pPr>
            <a:r>
              <a:rPr lang="nl-NL" sz="2000" dirty="0"/>
              <a:t>	</a:t>
            </a:r>
            <a:r>
              <a:rPr lang="nl-NL" sz="2000" dirty="0">
                <a:solidFill>
                  <a:prstClr val="black"/>
                </a:solidFill>
              </a:rPr>
              <a:t> □</a:t>
            </a:r>
            <a:r>
              <a:rPr lang="nl-NL" sz="2000" dirty="0"/>
              <a:t> I do </a:t>
            </a:r>
            <a:r>
              <a:rPr lang="nl-NL" sz="2000" dirty="0" err="1"/>
              <a:t>it</a:t>
            </a:r>
            <a:r>
              <a:rPr lang="nl-NL" sz="2000" dirty="0"/>
              <a:t> 		 </a:t>
            </a:r>
            <a:r>
              <a:rPr lang="nl-NL" sz="2000" dirty="0">
                <a:solidFill>
                  <a:prstClr val="black"/>
                </a:solidFill>
              </a:rPr>
              <a:t>□ </a:t>
            </a:r>
            <a:r>
              <a:rPr lang="nl-NL" sz="2000" dirty="0"/>
              <a:t>I </a:t>
            </a:r>
            <a:r>
              <a:rPr lang="nl-NL" sz="2000" dirty="0" err="1"/>
              <a:t>pretend</a:t>
            </a:r>
            <a:r>
              <a:rPr lang="nl-NL" sz="2000" dirty="0"/>
              <a:t> I </a:t>
            </a:r>
            <a:r>
              <a:rPr lang="nl-NL" sz="2000" dirty="0" err="1"/>
              <a:t>did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hear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endParaRPr lang="nl-NL" sz="2000" dirty="0"/>
          </a:p>
          <a:p>
            <a:pPr>
              <a:spcBef>
                <a:spcPts val="600"/>
              </a:spcBef>
              <a:buNone/>
            </a:pPr>
            <a:r>
              <a:rPr lang="en-US" sz="2000" dirty="0"/>
              <a:t>Other children think that </a:t>
            </a:r>
            <a:r>
              <a:rPr lang="nl-NL" sz="2000" dirty="0"/>
              <a:t>…</a:t>
            </a:r>
          </a:p>
          <a:p>
            <a:pPr>
              <a:spcBef>
                <a:spcPts val="600"/>
              </a:spcBef>
              <a:buNone/>
            </a:pPr>
            <a:r>
              <a:rPr lang="nl-NL" sz="2000" dirty="0"/>
              <a:t>	</a:t>
            </a:r>
            <a:r>
              <a:rPr lang="nl-NL" sz="2000" dirty="0">
                <a:solidFill>
                  <a:prstClr val="black"/>
                </a:solidFill>
              </a:rPr>
              <a:t> □</a:t>
            </a:r>
            <a:r>
              <a:rPr lang="nl-NL" sz="2000" dirty="0"/>
              <a:t> I </a:t>
            </a:r>
            <a:r>
              <a:rPr lang="nl-NL" sz="2000" dirty="0" err="1"/>
              <a:t>sometimes</a:t>
            </a:r>
            <a:r>
              <a:rPr lang="nl-NL" sz="2000" dirty="0"/>
              <a:t> </a:t>
            </a:r>
            <a:r>
              <a:rPr lang="nl-NL" sz="2000" dirty="0" err="1"/>
              <a:t>argue</a:t>
            </a:r>
            <a:r>
              <a:rPr lang="nl-NL" sz="2000" dirty="0"/>
              <a:t> 	</a:t>
            </a:r>
            <a:r>
              <a:rPr lang="nl-NL" sz="2000" dirty="0">
                <a:solidFill>
                  <a:prstClr val="black"/>
                </a:solidFill>
              </a:rPr>
              <a:t> □</a:t>
            </a:r>
            <a:r>
              <a:rPr lang="nl-NL" sz="2000" dirty="0"/>
              <a:t> I </a:t>
            </a:r>
            <a:r>
              <a:rPr lang="nl-NL" sz="2000" dirty="0" err="1"/>
              <a:t>hardly</a:t>
            </a:r>
            <a:r>
              <a:rPr lang="nl-NL" sz="2000" dirty="0"/>
              <a:t> ever </a:t>
            </a:r>
            <a:r>
              <a:rPr lang="nl-NL" sz="2000" dirty="0" err="1"/>
              <a:t>argue</a:t>
            </a:r>
            <a:endParaRPr lang="nl-NL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59832" y="1916832"/>
            <a:ext cx="1224136" cy="36004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899592" y="2564904"/>
            <a:ext cx="1224136" cy="36004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899592" y="2937160"/>
            <a:ext cx="1224136" cy="36004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65204" y="1936161"/>
            <a:ext cx="1224136" cy="36004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6698822" y="1936161"/>
            <a:ext cx="1224136" cy="36004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8" grpId="0" animBg="1"/>
      <p:bldP spid="8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1"/>
            <a:ext cx="8301608" cy="530120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Facet method: Systematic method for ensuring content validity</a:t>
            </a:r>
          </a:p>
          <a:p>
            <a:pPr>
              <a:buFontTx/>
              <a:buChar char="-"/>
            </a:pPr>
            <a:r>
              <a:rPr lang="en-US" dirty="0"/>
              <a:t>Content validity presented in one overview.</a:t>
            </a:r>
          </a:p>
          <a:p>
            <a:pPr marL="285750">
              <a:buFontTx/>
              <a:buChar char="-"/>
            </a:pPr>
            <a:r>
              <a:rPr lang="en-US" dirty="0"/>
              <a:t>E.g., ask experts: Facets and levels complete? Weighting correct? Do items capture (all) relevant behavior?</a:t>
            </a:r>
          </a:p>
          <a:p>
            <a:pPr marL="285750">
              <a:buFontTx/>
              <a:buChar char="-"/>
            </a:pPr>
            <a:r>
              <a:rPr lang="en-US" dirty="0"/>
              <a:t>Can use to assess if internal structure is as intended: Reliability (week 2), PCA (week 4) and CFA (week 5)</a:t>
            </a:r>
            <a:endParaRPr lang="nl-NL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27973"/>
              </p:ext>
            </p:extLst>
          </p:nvPr>
        </p:nvGraphicFramePr>
        <p:xfrm>
          <a:off x="899592" y="1940887"/>
          <a:ext cx="73448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            </a:t>
                      </a:r>
                      <a:r>
                        <a:rPr lang="nl-NL" dirty="0" err="1"/>
                        <a:t>Situation</a:t>
                      </a:r>
                      <a:r>
                        <a:rPr lang="nl-NL" dirty="0"/>
                        <a:t>:</a:t>
                      </a:r>
                    </a:p>
                    <a:p>
                      <a:r>
                        <a:rPr lang="nl-NL" dirty="0"/>
                        <a:t>Response: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Emotional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Behavioral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ASO: 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Amsterdam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Scale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3300" b="1" dirty="0" err="1">
                <a:solidFill>
                  <a:schemeClr val="accent1">
                    <a:lumMod val="75000"/>
                  </a:schemeClr>
                </a:solidFill>
              </a:rPr>
              <a:t>Oppositionality</a:t>
            </a:r>
            <a:r>
              <a:rPr lang="nl-NL" sz="3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sz="2500" dirty="0"/>
              <a:t>(</a:t>
            </a:r>
            <a:r>
              <a:rPr lang="nl-NL" sz="2500" dirty="0" err="1"/>
              <a:t>Hoffenaar</a:t>
            </a:r>
            <a:r>
              <a:rPr lang="nl-NL" sz="2500" dirty="0"/>
              <a:t> &amp; Hoeksma, 2003</a:t>
            </a:r>
            <a:r>
              <a:rPr lang="en-US" sz="2500" dirty="0"/>
              <a:t>)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24111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2. Internal structure of a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7338" indent="-287338">
              <a:spcBef>
                <a:spcPct val="0"/>
              </a:spcBef>
              <a:buNone/>
            </a:pPr>
            <a:r>
              <a:rPr lang="en-GB" dirty="0"/>
              <a:t>Do indicators (items, subtests) for a construct form a coherent whole?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dirty="0"/>
              <a:t>Yes: </a:t>
            </a:r>
            <a:r>
              <a:rPr lang="en-GB" i="1" dirty="0"/>
              <a:t>homogeneity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 one underlying </a:t>
            </a:r>
            <a:r>
              <a:rPr lang="en-GB" dirty="0"/>
              <a:t>dimension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dirty="0"/>
              <a:t>No: </a:t>
            </a:r>
            <a:r>
              <a:rPr lang="en-GB" i="1" dirty="0"/>
              <a:t>heterogeneity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 </a:t>
            </a:r>
            <a:r>
              <a:rPr lang="en-GB" dirty="0"/>
              <a:t> multiple dimensions, possibly correlated</a:t>
            </a:r>
          </a:p>
          <a:p>
            <a:pPr marL="287338" indent="-287338">
              <a:spcBef>
                <a:spcPct val="0"/>
              </a:spcBef>
              <a:buNone/>
            </a:pPr>
            <a:endParaRPr lang="en-GB" dirty="0"/>
          </a:p>
          <a:p>
            <a:pPr marL="287338" indent="-287338">
              <a:spcBef>
                <a:spcPct val="0"/>
              </a:spcBef>
              <a:buNone/>
            </a:pPr>
            <a:r>
              <a:rPr lang="en-GB" dirty="0"/>
              <a:t>Assess using: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700" dirty="0"/>
              <a:t>reliability analyses (week 2)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700" dirty="0"/>
              <a:t>principal component analysis (PCA; week 4)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700" dirty="0"/>
              <a:t>confirmatory factor analysis (CFA; week 5)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GB" sz="2700" dirty="0"/>
              <a:t>item response theory (IRT; week 6)</a:t>
            </a:r>
            <a:endParaRPr lang="en-US" sz="2700" dirty="0"/>
          </a:p>
          <a:p>
            <a:pPr marL="287338" indent="-287338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3. Response processes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926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r>
              <a:rPr lang="en-GB" dirty="0"/>
              <a:t>To what extent is there consistency between the psychological processes: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GB" dirty="0"/>
              <a:t>that are </a:t>
            </a:r>
            <a:r>
              <a:rPr lang="en-GB" i="1" u="sng" dirty="0"/>
              <a:t>assumed to be</a:t>
            </a:r>
            <a:r>
              <a:rPr lang="en-GB" dirty="0"/>
              <a:t> used by respondents, and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GB" dirty="0"/>
              <a:t>that are </a:t>
            </a:r>
            <a:r>
              <a:rPr lang="en-GB" i="1" u="sng" dirty="0"/>
              <a:t>actually</a:t>
            </a:r>
            <a:r>
              <a:rPr lang="en-GB" dirty="0"/>
              <a:t> used by respondents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r>
              <a:rPr lang="en-US" dirty="0"/>
              <a:t>Inconsistencies occur, for example, in case of: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/>
              <a:t>Social desirable responding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/>
              <a:t>Cheating on an exam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r>
              <a:rPr lang="en-US" dirty="0"/>
              <a:t>Misunderstanding of an item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r>
              <a:rPr lang="en-US" dirty="0"/>
              <a:t>More about this in topic </a:t>
            </a:r>
            <a:r>
              <a:rPr lang="en-GB" dirty="0"/>
              <a:t>Bias (week 7)!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287338" algn="l"/>
              </a:tabLs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tabLst>
                <a:tab pos="287338" algn="l"/>
              </a:tabLst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4. Associations with other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680"/>
            <a:ext cx="8229600" cy="4997152"/>
          </a:xfrm>
        </p:spPr>
        <p:txBody>
          <a:bodyPr>
            <a:noAutofit/>
          </a:bodyPr>
          <a:lstStyle/>
          <a:p>
            <a:r>
              <a:rPr lang="nl-NL" sz="3000" dirty="0"/>
              <a:t>Convergent vs. discriminant </a:t>
            </a:r>
            <a:r>
              <a:rPr lang="nl-NL" sz="3000" dirty="0" err="1"/>
              <a:t>validity</a:t>
            </a:r>
            <a:r>
              <a:rPr lang="nl-NL" sz="3000" dirty="0"/>
              <a:t> </a:t>
            </a:r>
            <a:r>
              <a:rPr lang="nl-NL" sz="3000" dirty="0" err="1"/>
              <a:t>evidence</a:t>
            </a:r>
            <a:r>
              <a:rPr lang="nl-NL" sz="3000" dirty="0"/>
              <a:t>.</a:t>
            </a:r>
            <a:endParaRPr lang="nl-NL" sz="2000" dirty="0"/>
          </a:p>
          <a:p>
            <a:r>
              <a:rPr lang="nl-NL" sz="3000" dirty="0"/>
              <a:t>Concurrent vs. </a:t>
            </a:r>
            <a:r>
              <a:rPr lang="nl-NL" sz="3000" dirty="0" err="1"/>
              <a:t>predictive</a:t>
            </a:r>
            <a:r>
              <a:rPr lang="nl-NL" sz="3000" dirty="0"/>
              <a:t> </a:t>
            </a:r>
            <a:r>
              <a:rPr lang="nl-NL" sz="3000" dirty="0" err="1"/>
              <a:t>validity</a:t>
            </a:r>
            <a:r>
              <a:rPr lang="nl-NL" sz="3000" dirty="0"/>
              <a:t> </a:t>
            </a:r>
            <a:r>
              <a:rPr lang="nl-NL" sz="3000" dirty="0" err="1"/>
              <a:t>evidence</a:t>
            </a:r>
            <a:r>
              <a:rPr lang="nl-NL" sz="3000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A827B-4273-4400-9A4F-4D687421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09" y="3501008"/>
            <a:ext cx="4002782" cy="26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61F3A-66FB-6448-D9C3-D86DCED2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Nomological Net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2F9552-8527-B2BF-BDEF-62F71078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network of constructs of interest, their observable manifestations, and the interrelationships between them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term "nomological" derives from the Greek, means "law-like".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In test development, used to test whether associations with other variables support validity.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First, make explicit what associations are 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expected.</a:t>
            </a:r>
          </a:p>
          <a:p>
            <a:pPr lvl="1"/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Next, compare these with 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observed</a:t>
            </a:r>
            <a:r>
              <a:rPr lang="en-US" b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associations (i.e., correlations obtained from a sample of respondents)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Sidenote: The network never contains </a:t>
            </a:r>
            <a:r>
              <a:rPr lang="en-US" i="1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all 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variables of relevance, because </a:t>
            </a:r>
            <a:r>
              <a:rPr lang="en-US" dirty="0" err="1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behaviour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 is affected by an endless number of influences.</a:t>
            </a:r>
            <a:endParaRPr lang="en-US" b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37A3C6-6C33-4BB3-F991-996CB37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5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D8A6-4426-BA5B-74F4-6642560E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Geneve Emotion Recognition Test (GERT)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13DB49-E56B-30A7-E30F-4FED4577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Construct of interest: </a:t>
            </a:r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recognize</a:t>
            </a:r>
            <a:r>
              <a:rPr lang="nl-NL" dirty="0"/>
              <a:t> </a:t>
            </a:r>
            <a:r>
              <a:rPr lang="nl-NL" dirty="0" err="1"/>
              <a:t>people’s</a:t>
            </a:r>
            <a:r>
              <a:rPr lang="nl-NL" dirty="0"/>
              <a:t> </a:t>
            </a:r>
            <a:r>
              <a:rPr lang="nl-NL" dirty="0" err="1"/>
              <a:t>emotions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face, </a:t>
            </a:r>
            <a:r>
              <a:rPr lang="nl-NL" dirty="0" err="1"/>
              <a:t>voice</a:t>
            </a:r>
            <a:r>
              <a:rPr lang="nl-NL" dirty="0"/>
              <a:t> and body.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83 short video clips in which actors express different emotions, respondent is asked which emotion was expressed</a:t>
            </a:r>
          </a:p>
          <a:p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Test score: Number of video’s where emotion is correctly recognized. </a:t>
            </a:r>
          </a:p>
          <a:p>
            <a:pPr lvl="2"/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Try it out at: 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  <a:hlinkClick r:id="rId2"/>
              </a:rPr>
              <a:t>https://www.unige.ch/cisa/emotional-competence/home/exploring-your-ec/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Schlegel et al. (2017) constructed the following nomological net in one of their studies:</a:t>
            </a:r>
          </a:p>
          <a:p>
            <a:pPr lvl="1"/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abbreviations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: </a:t>
            </a:r>
            <a:r>
              <a:rPr lang="nl-NL" dirty="0" err="1"/>
              <a:t>TEIQue</a:t>
            </a:r>
            <a:r>
              <a:rPr lang="nl-NL" dirty="0"/>
              <a:t> (</a:t>
            </a:r>
            <a:r>
              <a:rPr lang="nl-NL" dirty="0" err="1"/>
              <a:t>Trait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Intelligence Test), RSES (Rosenberg </a:t>
            </a:r>
            <a:r>
              <a:rPr lang="nl-NL" dirty="0" err="1"/>
              <a:t>Self-Esteem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), ASR (Adult </a:t>
            </a:r>
            <a:r>
              <a:rPr lang="nl-NL" dirty="0" err="1"/>
              <a:t>Self</a:t>
            </a:r>
            <a:r>
              <a:rPr lang="nl-NL" dirty="0"/>
              <a:t>-Report)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F34342-0EB4-FBF5-292B-4B84C261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3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27BF0E-6282-54EC-F9D2-2ABFFE86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D6BF498-8609-DE14-AF85-98E3B1AC9628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</p:spTree>
    <p:extLst>
      <p:ext uri="{BB962C8B-B14F-4D97-AF65-F5344CB8AC3E}">
        <p14:creationId xmlns:p14="http://schemas.microsoft.com/office/powerpoint/2010/main" val="180474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6B38-085C-40DD-AC8F-19DB1626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Validity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A0D7-734B-4BEB-8FBF-5C459726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25000"/>
              </a:spcBef>
              <a:buNone/>
            </a:pPr>
            <a:r>
              <a:rPr lang="en-US" i="1" dirty="0"/>
              <a:t>Reliability.</a:t>
            </a:r>
            <a:r>
              <a:rPr lang="en-US" dirty="0"/>
              <a:t> To what extent: 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en-US" dirty="0"/>
              <a:t>Are the test scores a function of true scores? 	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en-US" dirty="0"/>
              <a:t>Is the test free of </a:t>
            </a:r>
            <a:r>
              <a:rPr lang="en-US" b="1" i="1" dirty="0"/>
              <a:t>random</a:t>
            </a:r>
            <a:r>
              <a:rPr lang="en-US" dirty="0"/>
              <a:t> measurement errors?</a:t>
            </a:r>
          </a:p>
          <a:p>
            <a:pPr lvl="1">
              <a:spcBef>
                <a:spcPct val="25000"/>
              </a:spcBef>
              <a:buFontTx/>
              <a:buChar char="-"/>
            </a:pPr>
            <a:endParaRPr lang="en-US" dirty="0"/>
          </a:p>
          <a:p>
            <a:pPr lvl="1">
              <a:spcBef>
                <a:spcPct val="25000"/>
              </a:spcBef>
              <a:buFontTx/>
              <a:buChar char="-"/>
            </a:pPr>
            <a:endParaRPr lang="en-US" dirty="0"/>
          </a:p>
          <a:p>
            <a:pPr marL="0" indent="0">
              <a:spcBef>
                <a:spcPct val="25000"/>
              </a:spcBef>
              <a:buNone/>
            </a:pPr>
            <a:r>
              <a:rPr lang="en-US" i="1" dirty="0">
                <a:cs typeface="Times New Roman" pitchFamily="18" charset="0"/>
              </a:rPr>
              <a:t>Validity.</a:t>
            </a:r>
            <a:r>
              <a:rPr lang="en-US" dirty="0">
                <a:cs typeface="Times New Roman" pitchFamily="18" charset="0"/>
              </a:rPr>
              <a:t> To what extent</a:t>
            </a:r>
            <a:r>
              <a:rPr lang="en-US" dirty="0"/>
              <a:t>: </a:t>
            </a: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en-US" dirty="0">
                <a:cs typeface="Times New Roman" pitchFamily="18" charset="0"/>
              </a:rPr>
              <a:t>Are the test scores what we intend to measure?</a:t>
            </a:r>
            <a:endParaRPr lang="en-US" i="1" dirty="0">
              <a:cs typeface="Times New Roman" pitchFamily="18" charset="0"/>
            </a:endParaRPr>
          </a:p>
          <a:p>
            <a:pPr lvl="1">
              <a:spcBef>
                <a:spcPct val="25000"/>
              </a:spcBef>
              <a:buFontTx/>
              <a:buChar char="-"/>
            </a:pPr>
            <a:r>
              <a:rPr lang="en-US" dirty="0">
                <a:cs typeface="Times New Roman" pitchFamily="18" charset="0"/>
              </a:rPr>
              <a:t>Is the test score free of </a:t>
            </a:r>
            <a:r>
              <a:rPr lang="en-US" b="1" i="1" dirty="0">
                <a:cs typeface="Times New Roman" pitchFamily="18" charset="0"/>
              </a:rPr>
              <a:t>systematic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measurement errors?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E4B5-D2BC-4E13-9648-B42957D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7CC53-1848-4E30-942E-47A191BE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96952"/>
            <a:ext cx="4002782" cy="26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1066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err="1">
                <a:latin typeface="+mj-lt"/>
              </a:rPr>
              <a:t>Authors</a:t>
            </a:r>
            <a:r>
              <a:rPr lang="nl-NL" sz="1900">
                <a:latin typeface="+mj-lt"/>
              </a:rPr>
              <a:t> expected:</a:t>
            </a:r>
            <a:endParaRPr lang="nl-NL" sz="19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Small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gender.</a:t>
            </a:r>
          </a:p>
          <a:p>
            <a:pPr marL="285750" indent="-285750">
              <a:buFontTx/>
              <a:buChar char="-"/>
            </a:pPr>
            <a:r>
              <a:rPr lang="nl-NL" sz="1900" dirty="0" err="1">
                <a:latin typeface="+mj-lt"/>
              </a:rPr>
              <a:t>Substantial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negative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age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No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self-esteem</a:t>
            </a:r>
            <a:r>
              <a:rPr lang="nl-NL" sz="1900" dirty="0">
                <a:latin typeface="+mj-lt"/>
              </a:rPr>
              <a:t>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hthoek 94">
            <a:extLst>
              <a:ext uri="{FF2B5EF4-FFF2-40B4-BE49-F238E27FC236}">
                <a16:creationId xmlns:a16="http://schemas.microsoft.com/office/drawing/2014/main" id="{EFFBCD57-3889-2401-AA7D-A340926C4C9D}"/>
              </a:ext>
            </a:extLst>
          </p:cNvPr>
          <p:cNvSpPr/>
          <p:nvPr/>
        </p:nvSpPr>
        <p:spPr>
          <a:xfrm>
            <a:off x="309955" y="883189"/>
            <a:ext cx="4910118" cy="889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(-) 0.10 </a:t>
            </a:r>
            <a:r>
              <a:rPr lang="nl-NL" dirty="0" err="1"/>
              <a:t>to</a:t>
            </a:r>
            <a:r>
              <a:rPr lang="nl-NL" dirty="0"/>
              <a:t> 0.30: low  </a:t>
            </a:r>
            <a:r>
              <a:rPr lang="nl-NL" dirty="0" err="1"/>
              <a:t>to</a:t>
            </a:r>
            <a:r>
              <a:rPr lang="nl-NL" dirty="0"/>
              <a:t> moderate (thinner </a:t>
            </a:r>
            <a:r>
              <a:rPr lang="nl-NL" dirty="0" err="1"/>
              <a:t>lines</a:t>
            </a:r>
            <a:r>
              <a:rPr lang="nl-NL" dirty="0"/>
              <a:t>)</a:t>
            </a:r>
          </a:p>
          <a:p>
            <a:pPr algn="ctr"/>
            <a:r>
              <a:rPr lang="nl-NL" dirty="0"/>
              <a:t>(-)0.30 </a:t>
            </a:r>
            <a:r>
              <a:rPr lang="nl-NL" dirty="0" err="1"/>
              <a:t>to</a:t>
            </a:r>
            <a:r>
              <a:rPr lang="nl-NL" dirty="0"/>
              <a:t> 0.50:  moderate </a:t>
            </a:r>
            <a:r>
              <a:rPr lang="nl-NL" dirty="0" err="1"/>
              <a:t>to</a:t>
            </a:r>
            <a:r>
              <a:rPr lang="nl-NL" dirty="0"/>
              <a:t> strong (</a:t>
            </a:r>
            <a:r>
              <a:rPr lang="nl-NL" dirty="0" err="1"/>
              <a:t>thicker</a:t>
            </a:r>
            <a:r>
              <a:rPr lang="nl-NL" dirty="0"/>
              <a:t> </a:t>
            </a:r>
            <a:r>
              <a:rPr lang="nl-NL" dirty="0" err="1"/>
              <a:t>lines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8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3" grpId="0" animBg="1"/>
      <p:bldP spid="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1066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err="1">
                <a:latin typeface="+mj-lt"/>
              </a:rPr>
              <a:t>Authors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expected</a:t>
            </a:r>
            <a:r>
              <a:rPr lang="nl-NL" sz="1900" dirty="0"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Small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gender.</a:t>
            </a:r>
          </a:p>
          <a:p>
            <a:pPr marL="285750" indent="-285750">
              <a:buFontTx/>
              <a:buChar char="-"/>
            </a:pPr>
            <a:r>
              <a:rPr lang="nl-NL" sz="1900" dirty="0" err="1">
                <a:latin typeface="+mj-lt"/>
              </a:rPr>
              <a:t>Substantial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negative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age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No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self-esteem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Strong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emotional</a:t>
            </a:r>
            <a:r>
              <a:rPr lang="nl-NL" sz="1900" dirty="0">
                <a:latin typeface="+mj-lt"/>
              </a:rPr>
              <a:t> intelligence.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02681779-E5D2-5623-8C59-CF1D6C46D7AE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5DE75D-D148-0E3B-2580-5C06C2B0C2E1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5FBA063-428E-B135-3690-CFB9C6EF77B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DAB8EB4-960A-0319-29D7-59026BC6F91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4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106688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err="1">
                <a:latin typeface="+mj-lt"/>
              </a:rPr>
              <a:t>Authors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expected</a:t>
            </a:r>
            <a:r>
              <a:rPr lang="nl-NL" sz="1900" dirty="0"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Small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gender.</a:t>
            </a:r>
          </a:p>
          <a:p>
            <a:pPr marL="285750" indent="-285750">
              <a:buFontTx/>
              <a:buChar char="-"/>
            </a:pPr>
            <a:r>
              <a:rPr lang="nl-NL" sz="1900" dirty="0" err="1">
                <a:latin typeface="+mj-lt"/>
              </a:rPr>
              <a:t>Substantial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negative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age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No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self-esteem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Strong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emotional</a:t>
            </a:r>
            <a:r>
              <a:rPr lang="nl-NL" sz="1900" dirty="0">
                <a:latin typeface="+mj-lt"/>
              </a:rPr>
              <a:t> intelligence.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Low </a:t>
            </a:r>
            <a:r>
              <a:rPr lang="nl-NL" sz="1900" dirty="0" err="1">
                <a:latin typeface="+mj-lt"/>
              </a:rPr>
              <a:t>to</a:t>
            </a:r>
            <a:r>
              <a:rPr lang="nl-NL" sz="1900" dirty="0">
                <a:latin typeface="+mj-lt"/>
              </a:rPr>
              <a:t> moderate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adaptive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personality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traits</a:t>
            </a:r>
            <a:r>
              <a:rPr lang="nl-NL" sz="1900" dirty="0">
                <a:latin typeface="+mj-lt"/>
              </a:rPr>
              <a:t>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02681779-E5D2-5623-8C59-CF1D6C46D7AE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5DE75D-D148-0E3B-2580-5C06C2B0C2E1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5FBA063-428E-B135-3690-CFB9C6EF77B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DAB8EB4-960A-0319-29D7-59026BC6F91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8CE84D86-5AEC-B0A2-EB4D-5BBE37351CED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86B09B-E62D-6934-5350-2CF729FA3365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9DCA5AC-EBC0-5F0D-24C9-F993185FB3A1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AC56BE8-0E21-B1B9-0A2E-3288B9D66AF4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42D8248-6BC1-62DF-010B-9F898BD997AD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ED539931-3A5F-4CD8-CA34-76EAB89B130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F8EEB0F-038B-932B-1A4C-6C01C0BE3B7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D7CD16A-55E2-5465-B53F-C0725472E76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E1052A93-2D29-4146-3110-E3AFF03AE4DE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55DD112-0515-4B2F-11D3-B68E909A84F9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E90B687-0226-A036-914E-CF2671C119D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0642AC6-5B4C-41E9-3B70-4B4AB3E5CB3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>
            <a:extLst>
              <a:ext uri="{FF2B5EF4-FFF2-40B4-BE49-F238E27FC236}">
                <a16:creationId xmlns:a16="http://schemas.microsoft.com/office/drawing/2014/main" id="{8FF7934F-E480-AD0A-E4AC-C5B597937BB0}"/>
              </a:ext>
            </a:extLst>
          </p:cNvPr>
          <p:cNvSpPr txBox="1"/>
          <p:nvPr/>
        </p:nvSpPr>
        <p:spPr>
          <a:xfrm>
            <a:off x="5724128" y="1043731"/>
            <a:ext cx="31066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err="1">
                <a:latin typeface="+mj-lt"/>
              </a:rPr>
              <a:t>Authors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expected</a:t>
            </a:r>
            <a:r>
              <a:rPr lang="nl-NL" sz="1900" dirty="0"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Small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gender.</a:t>
            </a:r>
          </a:p>
          <a:p>
            <a:pPr marL="285750" indent="-285750">
              <a:buFontTx/>
              <a:buChar char="-"/>
            </a:pPr>
            <a:r>
              <a:rPr lang="nl-NL" sz="1900" dirty="0" err="1">
                <a:latin typeface="+mj-lt"/>
              </a:rPr>
              <a:t>Substantial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negative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age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No </a:t>
            </a:r>
            <a:r>
              <a:rPr lang="nl-NL" sz="1900" dirty="0" err="1">
                <a:latin typeface="+mj-lt"/>
              </a:rPr>
              <a:t>correlation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self-esteem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Strong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emotional</a:t>
            </a:r>
            <a:r>
              <a:rPr lang="nl-NL" sz="1900" dirty="0">
                <a:latin typeface="+mj-lt"/>
              </a:rPr>
              <a:t> intelligence.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Low </a:t>
            </a:r>
            <a:r>
              <a:rPr lang="nl-NL" sz="1900" dirty="0" err="1">
                <a:latin typeface="+mj-lt"/>
              </a:rPr>
              <a:t>to</a:t>
            </a:r>
            <a:r>
              <a:rPr lang="nl-NL" sz="1900" dirty="0">
                <a:latin typeface="+mj-lt"/>
              </a:rPr>
              <a:t> moderate </a:t>
            </a:r>
            <a:r>
              <a:rPr lang="nl-NL" sz="1900" dirty="0" err="1">
                <a:latin typeface="+mj-lt"/>
              </a:rPr>
              <a:t>positive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adaptive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personality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traits</a:t>
            </a:r>
            <a:r>
              <a:rPr lang="nl-NL" sz="1900" dirty="0"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sz="1900" dirty="0">
                <a:latin typeface="+mj-lt"/>
              </a:rPr>
              <a:t>Low </a:t>
            </a:r>
            <a:r>
              <a:rPr lang="nl-NL" sz="1900" dirty="0" err="1">
                <a:latin typeface="+mj-lt"/>
              </a:rPr>
              <a:t>to</a:t>
            </a:r>
            <a:r>
              <a:rPr lang="nl-NL" sz="1900" dirty="0">
                <a:latin typeface="+mj-lt"/>
              </a:rPr>
              <a:t> moderate </a:t>
            </a:r>
            <a:r>
              <a:rPr lang="nl-NL" sz="1900" dirty="0" err="1">
                <a:latin typeface="+mj-lt"/>
              </a:rPr>
              <a:t>negative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correlations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with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maladaptive</a:t>
            </a:r>
            <a:r>
              <a:rPr lang="nl-NL" sz="1900" dirty="0">
                <a:latin typeface="+mj-lt"/>
              </a:rPr>
              <a:t> </a:t>
            </a:r>
            <a:r>
              <a:rPr lang="nl-NL" sz="1900" dirty="0" err="1">
                <a:latin typeface="+mj-lt"/>
              </a:rPr>
              <a:t>traits</a:t>
            </a:r>
            <a:r>
              <a:rPr lang="nl-NL" sz="1900" dirty="0">
                <a:latin typeface="+mj-lt"/>
              </a:rPr>
              <a:t>.</a:t>
            </a:r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FAC3819F-93D9-1CA8-1BD3-A527D79CEC4C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cxnSp>
        <p:nvCxnSpPr>
          <p:cNvPr id="94" name="Rechte verbindingslijn 93">
            <a:extLst>
              <a:ext uri="{FF2B5EF4-FFF2-40B4-BE49-F238E27FC236}">
                <a16:creationId xmlns:a16="http://schemas.microsoft.com/office/drawing/2014/main" id="{C0973800-5A2D-3EAD-8078-2E84A96C186E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02681779-E5D2-5623-8C59-CF1D6C46D7AE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5DE75D-D148-0E3B-2580-5C06C2B0C2E1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65FBA063-428E-B135-3690-CFB9C6EF77B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DAB8EB4-960A-0319-29D7-59026BC6F91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8CE84D86-5AEC-B0A2-EB4D-5BBE37351CED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86B09B-E62D-6934-5350-2CF729FA3365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9DCA5AC-EBC0-5F0D-24C9-F993185FB3A1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AC56BE8-0E21-B1B9-0A2E-3288B9D66AF4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42D8248-6BC1-62DF-010B-9F898BD997AD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ED539931-3A5F-4CD8-CA34-76EAB89B130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F8EEB0F-038B-932B-1A4C-6C01C0BE3B7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D7CD16A-55E2-5465-B53F-C0725472E76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E1052A93-2D29-4146-3110-E3AFF03AE4DE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55DD112-0515-4B2F-11D3-B68E909A84F9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E90B687-0226-A036-914E-CF2671C119D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0642AC6-5B4C-41E9-3B70-4B4AB3E5CB3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1" y="138340"/>
            <a:ext cx="1855477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0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1" y="138340"/>
            <a:ext cx="1855477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hthoek 95">
            <a:extLst>
              <a:ext uri="{FF2B5EF4-FFF2-40B4-BE49-F238E27FC236}">
                <a16:creationId xmlns:a16="http://schemas.microsoft.com/office/drawing/2014/main" id="{6753A214-6FEB-69D5-EC46-1C3C7BD439DB}"/>
              </a:ext>
            </a:extLst>
          </p:cNvPr>
          <p:cNvSpPr/>
          <p:nvPr/>
        </p:nvSpPr>
        <p:spPr>
          <a:xfrm>
            <a:off x="611559" y="3654250"/>
            <a:ext cx="1470687" cy="617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Tekstvak 96">
            <a:extLst>
              <a:ext uri="{FF2B5EF4-FFF2-40B4-BE49-F238E27FC236}">
                <a16:creationId xmlns:a16="http://schemas.microsoft.com/office/drawing/2014/main" id="{F340E60D-AEBD-95CF-C06E-17AB295B8477}"/>
              </a:ext>
            </a:extLst>
          </p:cNvPr>
          <p:cNvSpPr txBox="1"/>
          <p:nvPr/>
        </p:nvSpPr>
        <p:spPr>
          <a:xfrm>
            <a:off x="6553200" y="3789040"/>
            <a:ext cx="183522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All</a:t>
            </a:r>
            <a:r>
              <a:rPr lang="nl-NL" dirty="0"/>
              <a:t> are concurrent,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predictive</a:t>
            </a:r>
            <a:r>
              <a:rPr lang="nl-NL" dirty="0"/>
              <a:t> </a:t>
            </a:r>
            <a:r>
              <a:rPr lang="nl-NL" dirty="0" err="1"/>
              <a:t>validity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.  </a:t>
            </a:r>
            <a:r>
              <a:rPr lang="nl-NL" dirty="0" err="1"/>
              <a:t>Only</a:t>
            </a:r>
            <a:r>
              <a:rPr lang="nl-NL" dirty="0"/>
              <a:t> 1 </a:t>
            </a:r>
            <a:r>
              <a:rPr lang="nl-NL" dirty="0" err="1"/>
              <a:t>coefficient</a:t>
            </a:r>
            <a:r>
              <a:rPr lang="nl-NL" dirty="0"/>
              <a:t> is discriminant </a:t>
            </a:r>
            <a:r>
              <a:rPr lang="nl-NL" dirty="0" err="1"/>
              <a:t>validity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17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EAD86823-91E1-BD05-2CAB-4FCA255C5DED}"/>
              </a:ext>
            </a:extLst>
          </p:cNvPr>
          <p:cNvSpPr/>
          <p:nvPr/>
        </p:nvSpPr>
        <p:spPr>
          <a:xfrm>
            <a:off x="8388424" y="299837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DF0AB00-13EA-99A8-6C65-7E3E921E89F0}"/>
              </a:ext>
            </a:extLst>
          </p:cNvPr>
          <p:cNvSpPr/>
          <p:nvPr/>
        </p:nvSpPr>
        <p:spPr>
          <a:xfrm>
            <a:off x="8417477" y="104976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645F27F-2D11-A9C3-DB33-E7E8D4CB90EF}"/>
              </a:ext>
            </a:extLst>
          </p:cNvPr>
          <p:cNvSpPr/>
          <p:nvPr/>
        </p:nvSpPr>
        <p:spPr>
          <a:xfrm>
            <a:off x="8417477" y="184830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56040-D8E4-2050-759B-BA5722D7AA5E}"/>
              </a:ext>
            </a:extLst>
          </p:cNvPr>
          <p:cNvSpPr/>
          <p:nvPr/>
        </p:nvSpPr>
        <p:spPr>
          <a:xfrm>
            <a:off x="8420602" y="261611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0.06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02C58A2-B08C-B3B6-FB60-5EFB6CA67623}"/>
              </a:ext>
            </a:extLst>
          </p:cNvPr>
          <p:cNvSpPr/>
          <p:nvPr/>
        </p:nvSpPr>
        <p:spPr>
          <a:xfrm>
            <a:off x="8388424" y="3476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EA379B-D38D-4E8B-3189-240A4A28FA4A}"/>
              </a:ext>
            </a:extLst>
          </p:cNvPr>
          <p:cNvSpPr/>
          <p:nvPr/>
        </p:nvSpPr>
        <p:spPr>
          <a:xfrm>
            <a:off x="8417477" y="422108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5FB047-BAFC-6BB1-43E0-0753058F5173}"/>
              </a:ext>
            </a:extLst>
          </p:cNvPr>
          <p:cNvSpPr/>
          <p:nvPr/>
        </p:nvSpPr>
        <p:spPr>
          <a:xfrm>
            <a:off x="8417477" y="508518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4369D69-B6DA-7B92-0DC0-9747BD2B57FE}"/>
              </a:ext>
            </a:extLst>
          </p:cNvPr>
          <p:cNvSpPr/>
          <p:nvPr/>
        </p:nvSpPr>
        <p:spPr>
          <a:xfrm>
            <a:off x="8420602" y="59248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16A2943-5199-E021-B00C-AA4FBFA95443}"/>
              </a:ext>
            </a:extLst>
          </p:cNvPr>
          <p:cNvSpPr/>
          <p:nvPr/>
        </p:nvSpPr>
        <p:spPr>
          <a:xfrm>
            <a:off x="5007732" y="642858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A0986DD-56D9-18C1-AFB1-52ADEFDB77AA}"/>
              </a:ext>
            </a:extLst>
          </p:cNvPr>
          <p:cNvSpPr/>
          <p:nvPr/>
        </p:nvSpPr>
        <p:spPr>
          <a:xfrm>
            <a:off x="3507464" y="641345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-0.35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9420D29-2961-2386-7402-9B63182393EF}"/>
              </a:ext>
            </a:extLst>
          </p:cNvPr>
          <p:cNvSpPr/>
          <p:nvPr/>
        </p:nvSpPr>
        <p:spPr>
          <a:xfrm>
            <a:off x="33300" y="636274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0.36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2A59CE43-1E4C-8FA6-7CA0-48DBE172E76E}"/>
              </a:ext>
            </a:extLst>
          </p:cNvPr>
          <p:cNvSpPr/>
          <p:nvPr/>
        </p:nvSpPr>
        <p:spPr>
          <a:xfrm>
            <a:off x="33300" y="5219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0.46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02C98616-452D-B5BD-70F1-0D4921B77DE9}"/>
              </a:ext>
            </a:extLst>
          </p:cNvPr>
          <p:cNvSpPr/>
          <p:nvPr/>
        </p:nvSpPr>
        <p:spPr>
          <a:xfrm>
            <a:off x="6042591" y="460370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7CFDCDB-FC58-D3B3-E0E9-02CBF749FF4C}"/>
              </a:ext>
            </a:extLst>
          </p:cNvPr>
          <p:cNvSpPr/>
          <p:nvPr/>
        </p:nvSpPr>
        <p:spPr>
          <a:xfrm>
            <a:off x="3943891" y="452283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DAE56BA8-96D2-5209-6ABF-90AF7697D3FB}"/>
              </a:ext>
            </a:extLst>
          </p:cNvPr>
          <p:cNvSpPr/>
          <p:nvPr/>
        </p:nvSpPr>
        <p:spPr>
          <a:xfrm>
            <a:off x="49778" y="40140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-0.04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2E93967-629C-F867-A63C-DADE929DEC25}"/>
              </a:ext>
            </a:extLst>
          </p:cNvPr>
          <p:cNvSpPr/>
          <p:nvPr/>
        </p:nvSpPr>
        <p:spPr>
          <a:xfrm>
            <a:off x="33300" y="29493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BDC482E-75EC-CDEA-D320-0810AD641830}"/>
              </a:ext>
            </a:extLst>
          </p:cNvPr>
          <p:cNvSpPr/>
          <p:nvPr/>
        </p:nvSpPr>
        <p:spPr>
          <a:xfrm>
            <a:off x="33300" y="217963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2D5A2B99-F51B-C62D-4972-598A3F499154}"/>
              </a:ext>
            </a:extLst>
          </p:cNvPr>
          <p:cNvSpPr/>
          <p:nvPr/>
        </p:nvSpPr>
        <p:spPr>
          <a:xfrm>
            <a:off x="33300" y="129193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800E62A-FF16-99AB-F434-CF45148F0AFA}"/>
              </a:ext>
            </a:extLst>
          </p:cNvPr>
          <p:cNvSpPr/>
          <p:nvPr/>
        </p:nvSpPr>
        <p:spPr>
          <a:xfrm>
            <a:off x="18029" y="4382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3061323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6EA7AE-5115-F41D-FC35-18A464835FE2}"/>
              </a:ext>
            </a:extLst>
          </p:cNvPr>
          <p:cNvSpPr/>
          <p:nvPr/>
        </p:nvSpPr>
        <p:spPr>
          <a:xfrm>
            <a:off x="4402337" y="6034856"/>
            <a:ext cx="2033482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Gender (1=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D3D2799-8697-0AE2-B523-97F509C0E371}"/>
              </a:ext>
            </a:extLst>
          </p:cNvPr>
          <p:cNvSpPr/>
          <p:nvPr/>
        </p:nvSpPr>
        <p:spPr>
          <a:xfrm>
            <a:off x="3222527" y="6086909"/>
            <a:ext cx="720080" cy="50405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Age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8B63BFE-23F6-D685-02F4-0743BE353361}"/>
              </a:ext>
            </a:extLst>
          </p:cNvPr>
          <p:cNvSpPr/>
          <p:nvPr/>
        </p:nvSpPr>
        <p:spPr>
          <a:xfrm>
            <a:off x="6968978" y="4153211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Attention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A601C54-CFB9-0743-8A6C-509B79D8BD83}"/>
              </a:ext>
            </a:extLst>
          </p:cNvPr>
          <p:cNvSpPr/>
          <p:nvPr/>
        </p:nvSpPr>
        <p:spPr>
          <a:xfrm>
            <a:off x="6981751" y="3361123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Rule-breaking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4432D29-4784-F421-38CD-FE19B1AF1A17}"/>
              </a:ext>
            </a:extLst>
          </p:cNvPr>
          <p:cNvSpPr/>
          <p:nvPr/>
        </p:nvSpPr>
        <p:spPr>
          <a:xfrm>
            <a:off x="6981752" y="256903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Thought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C6ABE37-FCDE-C679-AF15-F2437C6B1EF2}"/>
              </a:ext>
            </a:extLst>
          </p:cNvPr>
          <p:cNvSpPr/>
          <p:nvPr/>
        </p:nvSpPr>
        <p:spPr>
          <a:xfrm>
            <a:off x="6981753" y="1754448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Somatic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C243ED-066D-1B87-3B5A-A6B0CF404B3A}"/>
              </a:ext>
            </a:extLst>
          </p:cNvPr>
          <p:cNvSpPr/>
          <p:nvPr/>
        </p:nvSpPr>
        <p:spPr>
          <a:xfrm>
            <a:off x="6950141" y="190165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Anxiety</a:t>
            </a:r>
            <a:r>
              <a:rPr lang="nl-NL" dirty="0"/>
              <a:t> 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1362C4B-017E-A686-92C2-ABCFCF16EBBE}"/>
              </a:ext>
            </a:extLst>
          </p:cNvPr>
          <p:cNvSpPr/>
          <p:nvPr/>
        </p:nvSpPr>
        <p:spPr>
          <a:xfrm>
            <a:off x="6950141" y="984859"/>
            <a:ext cx="1995510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Withdrawal</a:t>
            </a:r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0E90ABCA-7F05-5000-0B46-E34119B8089C}"/>
              </a:ext>
            </a:extLst>
          </p:cNvPr>
          <p:cNvSpPr/>
          <p:nvPr/>
        </p:nvSpPr>
        <p:spPr>
          <a:xfrm>
            <a:off x="6980042" y="4990487"/>
            <a:ext cx="1984445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Aggression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3491FADF-819B-6F6D-130D-EEED571A2AB1}"/>
              </a:ext>
            </a:extLst>
          </p:cNvPr>
          <p:cNvSpPr/>
          <p:nvPr/>
        </p:nvSpPr>
        <p:spPr>
          <a:xfrm>
            <a:off x="6966457" y="5827763"/>
            <a:ext cx="1979193" cy="62557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Depression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5C9C424-CB9A-DF14-CA9B-A195B1419483}"/>
              </a:ext>
            </a:extLst>
          </p:cNvPr>
          <p:cNvSpPr/>
          <p:nvPr/>
        </p:nvSpPr>
        <p:spPr>
          <a:xfrm>
            <a:off x="323528" y="3551524"/>
            <a:ext cx="2016224" cy="8045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Self-esteem</a:t>
            </a:r>
            <a:endParaRPr lang="nl-NL" dirty="0"/>
          </a:p>
          <a:p>
            <a:pPr algn="ctr"/>
            <a:r>
              <a:rPr lang="nl-NL" dirty="0"/>
              <a:t>RSES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6F8E5E06-973D-6E17-B269-81B6B1E13DB6}"/>
              </a:ext>
            </a:extLst>
          </p:cNvPr>
          <p:cNvCxnSpPr/>
          <p:nvPr/>
        </p:nvCxnSpPr>
        <p:spPr>
          <a:xfrm>
            <a:off x="4804756" y="3505582"/>
            <a:ext cx="415316" cy="25292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E54C4DFD-D93D-ED2E-4AD5-73F3777AB0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582567" y="3525462"/>
            <a:ext cx="884774" cy="25614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13212F90-9A15-65A4-4223-00230925331B}"/>
              </a:ext>
            </a:extLst>
          </p:cNvPr>
          <p:cNvCxnSpPr>
            <a:cxnSpLocks/>
          </p:cNvCxnSpPr>
          <p:nvPr/>
        </p:nvCxnSpPr>
        <p:spPr>
          <a:xfrm flipV="1">
            <a:off x="5196828" y="725635"/>
            <a:ext cx="1753313" cy="217095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92FCCDA-B13D-A907-4044-BE6383D20CD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50817" y="2067235"/>
            <a:ext cx="1630936" cy="10386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B284092B-238E-9540-446E-93CAF7F0209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347007" y="1297646"/>
            <a:ext cx="1603134" cy="16210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506BAD6E-6494-2629-9225-A959329F3B7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70994" y="2881822"/>
            <a:ext cx="1610758" cy="3302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5E0B1200-6A6D-3BD6-5FF5-4DF31232C01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370994" y="3317548"/>
            <a:ext cx="1610757" cy="35636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7DF3137C-ED41-D301-14D6-0B7B2F72F2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7007" y="3375459"/>
            <a:ext cx="1621971" cy="10905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6AAC477-FD4C-C593-F0E4-02C863A7FD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8740" y="3490667"/>
            <a:ext cx="1701302" cy="18126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973FCB85-4EF7-2100-5B95-F8548DB864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18725" y="3551524"/>
            <a:ext cx="1847732" cy="25890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45C3E39D-408E-BC58-2D38-66DB6B7EF96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339752" y="3485702"/>
            <a:ext cx="1533254" cy="468078"/>
          </a:xfrm>
          <a:prstGeom prst="line">
            <a:avLst/>
          </a:prstGeom>
          <a:ln>
            <a:solidFill>
              <a:srgbClr val="D4CED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EAD86823-91E1-BD05-2CAB-4FCA255C5DED}"/>
              </a:ext>
            </a:extLst>
          </p:cNvPr>
          <p:cNvSpPr/>
          <p:nvPr/>
        </p:nvSpPr>
        <p:spPr>
          <a:xfrm>
            <a:off x="8388424" y="299837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DF0AB00-13EA-99A8-6C65-7E3E921E89F0}"/>
              </a:ext>
            </a:extLst>
          </p:cNvPr>
          <p:cNvSpPr/>
          <p:nvPr/>
        </p:nvSpPr>
        <p:spPr>
          <a:xfrm>
            <a:off x="8417477" y="104976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645F27F-2D11-A9C3-DB33-E7E8D4CB90EF}"/>
              </a:ext>
            </a:extLst>
          </p:cNvPr>
          <p:cNvSpPr/>
          <p:nvPr/>
        </p:nvSpPr>
        <p:spPr>
          <a:xfrm>
            <a:off x="8417477" y="184830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C156040-D8E4-2050-759B-BA5722D7AA5E}"/>
              </a:ext>
            </a:extLst>
          </p:cNvPr>
          <p:cNvSpPr/>
          <p:nvPr/>
        </p:nvSpPr>
        <p:spPr>
          <a:xfrm>
            <a:off x="8420602" y="261611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0.06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02C58A2-B08C-B3B6-FB60-5EFB6CA67623}"/>
              </a:ext>
            </a:extLst>
          </p:cNvPr>
          <p:cNvSpPr/>
          <p:nvPr/>
        </p:nvSpPr>
        <p:spPr>
          <a:xfrm>
            <a:off x="8388424" y="3476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0.07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BEA379B-D38D-4E8B-3189-240A4A28FA4A}"/>
              </a:ext>
            </a:extLst>
          </p:cNvPr>
          <p:cNvSpPr/>
          <p:nvPr/>
        </p:nvSpPr>
        <p:spPr>
          <a:xfrm>
            <a:off x="8417477" y="422108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5FB047-BAFC-6BB1-43E0-0753058F5173}"/>
              </a:ext>
            </a:extLst>
          </p:cNvPr>
          <p:cNvSpPr/>
          <p:nvPr/>
        </p:nvSpPr>
        <p:spPr>
          <a:xfrm>
            <a:off x="8417477" y="5085184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4369D69-B6DA-7B92-0DC0-9747BD2B57FE}"/>
              </a:ext>
            </a:extLst>
          </p:cNvPr>
          <p:cNvSpPr/>
          <p:nvPr/>
        </p:nvSpPr>
        <p:spPr>
          <a:xfrm>
            <a:off x="8420602" y="59248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0.09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16A2943-5199-E021-B00C-AA4FBFA95443}"/>
              </a:ext>
            </a:extLst>
          </p:cNvPr>
          <p:cNvSpPr/>
          <p:nvPr/>
        </p:nvSpPr>
        <p:spPr>
          <a:xfrm>
            <a:off x="5007732" y="642858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A0986DD-56D9-18C1-AFB1-52ADEFDB77AA}"/>
              </a:ext>
            </a:extLst>
          </p:cNvPr>
          <p:cNvSpPr/>
          <p:nvPr/>
        </p:nvSpPr>
        <p:spPr>
          <a:xfrm>
            <a:off x="3507464" y="6413458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-0.35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9420D29-2961-2386-7402-9B63182393EF}"/>
              </a:ext>
            </a:extLst>
          </p:cNvPr>
          <p:cNvSpPr/>
          <p:nvPr/>
        </p:nvSpPr>
        <p:spPr>
          <a:xfrm>
            <a:off x="33300" y="636274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0.36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2A59CE43-1E4C-8FA6-7CA0-48DBE172E76E}"/>
              </a:ext>
            </a:extLst>
          </p:cNvPr>
          <p:cNvSpPr/>
          <p:nvPr/>
        </p:nvSpPr>
        <p:spPr>
          <a:xfrm>
            <a:off x="33300" y="5219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0.46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02C98616-452D-B5BD-70F1-0D4921B77DE9}"/>
              </a:ext>
            </a:extLst>
          </p:cNvPr>
          <p:cNvSpPr/>
          <p:nvPr/>
        </p:nvSpPr>
        <p:spPr>
          <a:xfrm>
            <a:off x="6042591" y="460370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7CFDCDB-FC58-D3B3-E0E9-02CBF749FF4C}"/>
              </a:ext>
            </a:extLst>
          </p:cNvPr>
          <p:cNvSpPr/>
          <p:nvPr/>
        </p:nvSpPr>
        <p:spPr>
          <a:xfrm>
            <a:off x="3943891" y="452283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DAE56BA8-96D2-5209-6ABF-90AF7697D3FB}"/>
              </a:ext>
            </a:extLst>
          </p:cNvPr>
          <p:cNvSpPr/>
          <p:nvPr/>
        </p:nvSpPr>
        <p:spPr>
          <a:xfrm>
            <a:off x="49778" y="4014091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-0.04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2E93967-629C-F867-A63C-DADE929DEC25}"/>
              </a:ext>
            </a:extLst>
          </p:cNvPr>
          <p:cNvSpPr/>
          <p:nvPr/>
        </p:nvSpPr>
        <p:spPr>
          <a:xfrm>
            <a:off x="33300" y="29493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BDC482E-75EC-CDEA-D320-0810AD641830}"/>
              </a:ext>
            </a:extLst>
          </p:cNvPr>
          <p:cNvSpPr/>
          <p:nvPr/>
        </p:nvSpPr>
        <p:spPr>
          <a:xfrm>
            <a:off x="33300" y="217963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2D5A2B99-F51B-C62D-4972-598A3F499154}"/>
              </a:ext>
            </a:extLst>
          </p:cNvPr>
          <p:cNvSpPr/>
          <p:nvPr/>
        </p:nvSpPr>
        <p:spPr>
          <a:xfrm>
            <a:off x="33300" y="129193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800E62A-FF16-99AB-F434-CF45148F0AFA}"/>
              </a:ext>
            </a:extLst>
          </p:cNvPr>
          <p:cNvSpPr/>
          <p:nvPr/>
        </p:nvSpPr>
        <p:spPr>
          <a:xfrm>
            <a:off x="18029" y="4382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C29C295F-58E4-CC2E-CE8C-3BCC355F29BB}"/>
              </a:ext>
            </a:extLst>
          </p:cNvPr>
          <p:cNvSpPr/>
          <p:nvPr/>
        </p:nvSpPr>
        <p:spPr>
          <a:xfrm>
            <a:off x="29053" y="15846"/>
            <a:ext cx="6778706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C83D26B0-B778-018A-B6A6-1402CF479F9A}"/>
              </a:ext>
            </a:extLst>
          </p:cNvPr>
          <p:cNvSpPr/>
          <p:nvPr/>
        </p:nvSpPr>
        <p:spPr>
          <a:xfrm>
            <a:off x="6807759" y="38818"/>
            <a:ext cx="2318037" cy="67803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F0218E86-6F44-1D81-04D9-48FA20CF5D03}"/>
              </a:ext>
            </a:extLst>
          </p:cNvPr>
          <p:cNvSpPr/>
          <p:nvPr/>
        </p:nvSpPr>
        <p:spPr>
          <a:xfrm>
            <a:off x="3045662" y="5931145"/>
            <a:ext cx="1298008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1255C6E6-DB7E-6038-81EB-4D5929D9DCA3}"/>
              </a:ext>
            </a:extLst>
          </p:cNvPr>
          <p:cNvSpPr/>
          <p:nvPr/>
        </p:nvSpPr>
        <p:spPr>
          <a:xfrm>
            <a:off x="10525" y="3540021"/>
            <a:ext cx="2540299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AB79827D-CA50-E582-9865-A08FA5688455}"/>
              </a:ext>
            </a:extLst>
          </p:cNvPr>
          <p:cNvSpPr/>
          <p:nvPr/>
        </p:nvSpPr>
        <p:spPr>
          <a:xfrm>
            <a:off x="4323821" y="5931145"/>
            <a:ext cx="2208050" cy="9542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7CA2DEAC-4443-AC5F-024E-6171181FDDD1}"/>
              </a:ext>
            </a:extLst>
          </p:cNvPr>
          <p:cNvSpPr/>
          <p:nvPr/>
        </p:nvSpPr>
        <p:spPr>
          <a:xfrm>
            <a:off x="15815" y="26489"/>
            <a:ext cx="2562065" cy="34592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66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4. Associations with other variables / </a:t>
            </a:r>
            <a:b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5. Consequences of testing: </a:t>
            </a:r>
            <a:b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Decision making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4968552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sz="22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cs typeface="Times New Roman" pitchFamily="18" charset="0"/>
              </a:rPr>
              <a:t>Decisions based on tests are often dichotomous: 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accept / reject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treatment / no treatment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has disorder / does not have disorder</a:t>
            </a:r>
          </a:p>
          <a:p>
            <a:pPr>
              <a:spcBef>
                <a:spcPct val="0"/>
              </a:spcBef>
            </a:pPr>
            <a:endParaRPr lang="en-GB" sz="22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2200" dirty="0">
                <a:cs typeface="Times New Roman" pitchFamily="18" charset="0"/>
              </a:rPr>
              <a:t>Want to maximize correct decisions, minimize wrong decisions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sz="2200" dirty="0">
                <a:cs typeface="Times New Roman" pitchFamily="18" charset="0"/>
              </a:rPr>
              <a:t>But two different types of correct and wrong decisions, with different gains and costs dependent of the testing context (and viewpoint).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25877C81-123E-0976-3474-3ECFECF2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94645"/>
              </p:ext>
            </p:extLst>
          </p:nvPr>
        </p:nvGraphicFramePr>
        <p:xfrm>
          <a:off x="1455330" y="4658320"/>
          <a:ext cx="6096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79238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6370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493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b="1" dirty="0"/>
                        <a:t>Real status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 err="1"/>
                        <a:t>Decision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Does </a:t>
                      </a:r>
                      <a:r>
                        <a:rPr lang="nl-NL" b="1" dirty="0" err="1"/>
                        <a:t>not</a:t>
                      </a:r>
                      <a:r>
                        <a:rPr lang="nl-NL" b="1" dirty="0"/>
                        <a:t> have disorder / </a:t>
                      </a:r>
                      <a:r>
                        <a:rPr lang="nl-NL" b="1" dirty="0" err="1"/>
                        <a:t>not</a:t>
                      </a:r>
                      <a:r>
                        <a:rPr lang="nl-NL" b="1" dirty="0"/>
                        <a:t> </a:t>
                      </a:r>
                      <a:r>
                        <a:rPr lang="nl-NL" b="1" dirty="0" err="1"/>
                        <a:t>suitable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Has disorder / </a:t>
                      </a:r>
                      <a:r>
                        <a:rPr lang="nl-NL" b="1" dirty="0" err="1"/>
                        <a:t>suitable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Wrong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97656"/>
                  </a:ext>
                </a:extLst>
              </a:tr>
              <a:tr h="242704">
                <a:tc>
                  <a:txBody>
                    <a:bodyPr/>
                    <a:lstStyle/>
                    <a:p>
                      <a:r>
                        <a:rPr lang="nl-NL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Wrong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2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4. Associations with other variables / </a:t>
            </a:r>
            <a:b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5. Consequences of testing: </a:t>
            </a:r>
            <a:b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Decision making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4968552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sz="22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cs typeface="Times New Roman" pitchFamily="18" charset="0"/>
              </a:rPr>
              <a:t>Decisions based on tests are often dichotomous: 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accept / reject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treatment / no treatment</a:t>
            </a:r>
          </a:p>
          <a:p>
            <a:pPr>
              <a:spcBef>
                <a:spcPct val="0"/>
              </a:spcBef>
            </a:pPr>
            <a:r>
              <a:rPr lang="en-GB" sz="2200" dirty="0">
                <a:cs typeface="Times New Roman" pitchFamily="18" charset="0"/>
              </a:rPr>
              <a:t>has disorder / does not have disorder</a:t>
            </a:r>
          </a:p>
          <a:p>
            <a:pPr>
              <a:spcBef>
                <a:spcPct val="0"/>
              </a:spcBef>
            </a:pPr>
            <a:endParaRPr lang="en-GB" sz="22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2200" dirty="0">
                <a:cs typeface="Times New Roman" pitchFamily="18" charset="0"/>
              </a:rPr>
              <a:t>Want to maximize correct decisions, minimize wrong decisions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sz="2200" dirty="0">
                <a:cs typeface="Times New Roman" pitchFamily="18" charset="0"/>
              </a:rPr>
              <a:t>But two different types of correct and wrong decisions, with different gains and costs dependent of the testing context (and viewpoint).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25877C81-123E-0976-3474-3ECFECF2F457}"/>
              </a:ext>
            </a:extLst>
          </p:cNvPr>
          <p:cNvGraphicFramePr>
            <a:graphicFrameLocks noGrp="1"/>
          </p:cNvGraphicFramePr>
          <p:nvPr/>
        </p:nvGraphicFramePr>
        <p:xfrm>
          <a:off x="1455330" y="4658320"/>
          <a:ext cx="6096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79238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63709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493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b="1" dirty="0"/>
                        <a:t>Real status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 err="1"/>
                        <a:t>Decision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Does </a:t>
                      </a:r>
                      <a:r>
                        <a:rPr lang="nl-NL" b="1" dirty="0" err="1"/>
                        <a:t>not</a:t>
                      </a:r>
                      <a:r>
                        <a:rPr lang="nl-NL" b="1" dirty="0"/>
                        <a:t> have disorder / </a:t>
                      </a:r>
                      <a:r>
                        <a:rPr lang="nl-NL" b="1" dirty="0" err="1"/>
                        <a:t>not</a:t>
                      </a:r>
                      <a:r>
                        <a:rPr lang="nl-NL" b="1" dirty="0"/>
                        <a:t> </a:t>
                      </a:r>
                      <a:r>
                        <a:rPr lang="nl-NL" b="1" dirty="0" err="1"/>
                        <a:t>suitable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Has disorder / </a:t>
                      </a:r>
                      <a:r>
                        <a:rPr lang="nl-NL" b="1" dirty="0" err="1"/>
                        <a:t>suitable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Wrong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97656"/>
                  </a:ext>
                </a:extLst>
              </a:tr>
              <a:tr h="242704">
                <a:tc>
                  <a:txBody>
                    <a:bodyPr/>
                    <a:lstStyle/>
                    <a:p>
                      <a:r>
                        <a:rPr lang="nl-NL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Wrong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 </a:t>
                      </a:r>
                      <a:r>
                        <a:rPr lang="nl-NL" dirty="0" err="1"/>
                        <a:t>decision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2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0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Validity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endParaRPr lang="en-GB" sz="2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nl-NL" sz="2600" i="1" dirty="0" err="1"/>
              <a:t>Informally</a:t>
            </a:r>
            <a:r>
              <a:rPr lang="nl-NL" sz="2600" i="1" dirty="0"/>
              <a:t>: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nl-NL" sz="2600" dirty="0"/>
              <a:t>Does </a:t>
            </a:r>
            <a:r>
              <a:rPr lang="nl-NL" sz="2600" dirty="0" err="1"/>
              <a:t>the</a:t>
            </a:r>
            <a:r>
              <a:rPr lang="nl-NL" sz="2600" dirty="0"/>
              <a:t> test score </a:t>
            </a:r>
            <a:r>
              <a:rPr lang="nl-NL" sz="2600" dirty="0" err="1"/>
              <a:t>measure</a:t>
            </a:r>
            <a:r>
              <a:rPr lang="nl-NL" sz="2600" dirty="0"/>
              <a:t> </a:t>
            </a:r>
            <a:r>
              <a:rPr lang="nl-NL" sz="2600" dirty="0" err="1"/>
              <a:t>what</a:t>
            </a:r>
            <a:r>
              <a:rPr lang="nl-NL" sz="2600" dirty="0"/>
              <a:t> we want </a:t>
            </a:r>
            <a:r>
              <a:rPr lang="nl-NL" sz="2600" dirty="0" err="1"/>
              <a:t>to</a:t>
            </a:r>
            <a:r>
              <a:rPr lang="nl-NL" sz="2600" dirty="0"/>
              <a:t> </a:t>
            </a:r>
            <a:r>
              <a:rPr lang="nl-NL" sz="2600" dirty="0" err="1"/>
              <a:t>measure</a:t>
            </a:r>
            <a:r>
              <a:rPr lang="nl-NL" sz="2600" dirty="0"/>
              <a:t>?</a:t>
            </a:r>
          </a:p>
          <a:p>
            <a:pPr marL="0" indent="0" algn="ctr">
              <a:spcBef>
                <a:spcPct val="0"/>
              </a:spcBef>
              <a:buNone/>
            </a:pPr>
            <a:endParaRPr lang="en-GB" sz="2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GB" sz="2600" i="1" dirty="0"/>
              <a:t>Professionally</a:t>
            </a:r>
            <a:r>
              <a:rPr lang="en-GB" sz="2600" dirty="0"/>
              <a:t>: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GB" sz="2600" dirty="0"/>
              <a:t>“degree to which evidence and theory support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GB" sz="2600" dirty="0"/>
              <a:t>the interpretations of test scores for proposed uses” </a:t>
            </a:r>
          </a:p>
          <a:p>
            <a:pPr marL="0" indent="0" algn="ctr">
              <a:spcBef>
                <a:spcPct val="0"/>
              </a:spcBef>
              <a:buNone/>
            </a:pPr>
            <a:endParaRPr lang="en-GB" sz="2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GB" sz="2600" dirty="0"/>
              <a:t>(APA et al., 2014, Standards for Educational and Psychological Testing)</a:t>
            </a:r>
          </a:p>
          <a:p>
            <a:pPr marL="268288" indent="-268288" algn="ctr">
              <a:spcBef>
                <a:spcPct val="0"/>
              </a:spcBef>
              <a:buNone/>
            </a:pPr>
            <a:endParaRPr lang="en-GB" sz="2600" dirty="0">
              <a:cs typeface="Times New Roman" pitchFamily="18" charset="0"/>
            </a:endParaRPr>
          </a:p>
          <a:p>
            <a:pPr marL="0" indent="0" algn="ctr">
              <a:buNone/>
            </a:pPr>
            <a:endParaRPr lang="nl-N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4EE9-3ADE-FCA6-D633-706B39B2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accent1">
                    <a:lumMod val="75000"/>
                  </a:schemeClr>
                </a:solidFill>
              </a:rPr>
              <a:t>Decision making</a:t>
            </a:r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828C4A08-B295-B175-46A8-F293567813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857333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808996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187751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3330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b="1" dirty="0"/>
                        <a:t>Real status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 err="1"/>
                        <a:t>Decision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Does </a:t>
                      </a:r>
                      <a:r>
                        <a:rPr lang="nl-NL" b="1" dirty="0" err="1"/>
                        <a:t>not</a:t>
                      </a:r>
                      <a:r>
                        <a:rPr lang="nl-NL" b="1" dirty="0"/>
                        <a:t> have disorder / </a:t>
                      </a:r>
                      <a:r>
                        <a:rPr lang="nl-NL" b="1" dirty="0" err="1"/>
                        <a:t>not</a:t>
                      </a:r>
                      <a:r>
                        <a:rPr lang="nl-NL" b="1" dirty="0"/>
                        <a:t> </a:t>
                      </a:r>
                      <a:r>
                        <a:rPr lang="nl-NL" b="1" dirty="0" err="1"/>
                        <a:t>suitable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Has disorder / </a:t>
                      </a:r>
                      <a:r>
                        <a:rPr lang="nl-NL" b="1" dirty="0" err="1"/>
                        <a:t>suitable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3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977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82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6522913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6D2068-B9BF-862E-05EE-9DE8D8EC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66247890-FBDA-3D10-24DA-CDF9011CD24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365104"/>
          <a:ext cx="4213448" cy="1542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449537943"/>
                    </a:ext>
                  </a:extLst>
                </a:gridCol>
                <a:gridCol w="1405136">
                  <a:extLst>
                    <a:ext uri="{9D8B030D-6E8A-4147-A177-3AD203B41FA5}">
                      <a16:colId xmlns:a16="http://schemas.microsoft.com/office/drawing/2014/main" val="6013199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>
                          <a:effectLst/>
                        </a:rPr>
                        <a:t>sensitivity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0,48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828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>
                          <a:effectLst/>
                        </a:rPr>
                        <a:t>specificity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>
                          <a:effectLst/>
                        </a:rPr>
                        <a:t>0,88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463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>
                          <a:effectLst/>
                        </a:rPr>
                        <a:t>positive predictive value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0,88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1224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nl-NL" sz="2000" u="none" strike="noStrike">
                          <a:effectLst/>
                        </a:rPr>
                        <a:t>negative predictive value</a:t>
                      </a:r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nl-NL" sz="2000" u="none" strike="noStrike" dirty="0">
                          <a:effectLst/>
                        </a:rPr>
                        <a:t>0,49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5520394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9D9C40C6-42F2-FA4B-AA06-D8E40CB207B1}"/>
              </a:ext>
            </a:extLst>
          </p:cNvPr>
          <p:cNvSpPr txBox="1"/>
          <p:nvPr/>
        </p:nvSpPr>
        <p:spPr>
          <a:xfrm>
            <a:off x="5220072" y="436510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screening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depression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diagnosing</a:t>
            </a:r>
            <a:r>
              <a:rPr lang="nl-NL" dirty="0"/>
              <a:t> a severe disorder?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deciding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heavy, </a:t>
            </a:r>
            <a:r>
              <a:rPr lang="nl-NL" dirty="0" err="1"/>
              <a:t>costly</a:t>
            </a:r>
            <a:r>
              <a:rPr lang="nl-NL" dirty="0"/>
              <a:t> treatment?</a:t>
            </a:r>
          </a:p>
        </p:txBody>
      </p:sp>
    </p:spTree>
    <p:extLst>
      <p:ext uri="{BB962C8B-B14F-4D97-AF65-F5344CB8AC3E}">
        <p14:creationId xmlns:p14="http://schemas.microsoft.com/office/powerpoint/2010/main" val="1633227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4EE9-3ADE-FCA6-D633-706B39B2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3EAE8C-7642-A8EB-BB06-EAA983C1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6D2068-B9BF-862E-05EE-9DE8D8EC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14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4EE9-3ADE-FCA6-D633-706B39B2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3EAE8C-7642-A8EB-BB06-EAA983C1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6D2068-B9BF-862E-05EE-9DE8D8EC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3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Predictive validity: </a:t>
            </a:r>
            <a:b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Taylor-Russell procedure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3096344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cs typeface="Times New Roman" pitchFamily="18" charset="0"/>
              </a:rPr>
              <a:t>Problem: </a:t>
            </a:r>
            <a:r>
              <a:rPr lang="en-GB" sz="2200" dirty="0">
                <a:cs typeface="Times New Roman" pitchFamily="18" charset="0"/>
              </a:rPr>
              <a:t>Test score on ordinal or interval scale, but have to make dichotomous decision (e.g., reject or admit).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sz="2200" i="1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GB" sz="2200" i="1" dirty="0"/>
              <a:t>Effect of policy:</a:t>
            </a:r>
            <a:r>
              <a:rPr lang="en-GB" sz="2200" dirty="0"/>
              <a:t> Different cut-off points yield different selection ratios and percentages of “successes” </a:t>
            </a:r>
            <a:r>
              <a:rPr lang="en-GB" sz="1200" dirty="0">
                <a:sym typeface="Wingdings" pitchFamily="2" charset="2"/>
              </a:rPr>
              <a:t></a:t>
            </a:r>
            <a:r>
              <a:rPr lang="en-GB" sz="2200" dirty="0">
                <a:sym typeface="Wingdings" pitchFamily="2" charset="2"/>
              </a:rPr>
              <a:t> </a:t>
            </a:r>
            <a:r>
              <a:rPr lang="en-GB" sz="2200" i="1" dirty="0"/>
              <a:t>Taylor-Russell table</a:t>
            </a:r>
            <a:endParaRPr lang="en-GB" sz="2200" i="1" dirty="0">
              <a:cs typeface="Times New Roman" pitchFamily="18" charset="0"/>
            </a:endParaRP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C217C-C08E-495A-863E-2A1376492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4" b="12436"/>
          <a:stretch/>
        </p:blipFill>
        <p:spPr>
          <a:xfrm>
            <a:off x="352291" y="5224114"/>
            <a:ext cx="8439418" cy="3651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B06660-1229-4281-B0CF-15DFC5D859DC}"/>
              </a:ext>
            </a:extLst>
          </p:cNvPr>
          <p:cNvCxnSpPr>
            <a:cxnSpLocks/>
          </p:cNvCxnSpPr>
          <p:nvPr/>
        </p:nvCxnSpPr>
        <p:spPr>
          <a:xfrm flipV="1">
            <a:off x="4139952" y="4149080"/>
            <a:ext cx="0" cy="20162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8530" y="188640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Predictive validity: </a:t>
            </a:r>
            <a:b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Taylor-Russell procedure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85909" y="1268760"/>
            <a:ext cx="8305800" cy="3096344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cs typeface="Times New Roman" pitchFamily="18" charset="0"/>
              </a:rPr>
              <a:t>Problem: </a:t>
            </a:r>
            <a:r>
              <a:rPr lang="en-GB" sz="2200" dirty="0">
                <a:cs typeface="Times New Roman" pitchFamily="18" charset="0"/>
              </a:rPr>
              <a:t>Test score on ordinal or interval scale, but have to make dichotomous decision (e.g., reject or admit).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sz="2200" i="1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GB" sz="2200" i="1" dirty="0"/>
              <a:t>Effect of policy:</a:t>
            </a:r>
            <a:r>
              <a:rPr lang="en-GB" sz="2200" dirty="0"/>
              <a:t> Different cut-off point yields different selection ratio and percentage of “successes” </a:t>
            </a:r>
            <a:r>
              <a:rPr lang="en-GB" sz="1200" dirty="0">
                <a:sym typeface="Wingdings" pitchFamily="2" charset="2"/>
              </a:rPr>
              <a:t></a:t>
            </a:r>
            <a:r>
              <a:rPr lang="en-GB" sz="2200" dirty="0">
                <a:sym typeface="Wingdings" pitchFamily="2" charset="2"/>
              </a:rPr>
              <a:t> </a:t>
            </a:r>
            <a:r>
              <a:rPr lang="en-GB" sz="2200" i="1" dirty="0"/>
              <a:t>Taylor-Russell table</a:t>
            </a:r>
            <a:endParaRPr lang="en-GB" sz="2200" i="1" dirty="0">
              <a:cs typeface="Times New Roman" pitchFamily="18" charset="0"/>
            </a:endParaRP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C217C-C08E-495A-863E-2A1376492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4" b="12436"/>
          <a:stretch/>
        </p:blipFill>
        <p:spPr>
          <a:xfrm>
            <a:off x="352291" y="5224114"/>
            <a:ext cx="8439418" cy="365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20076-9FF0-469B-8E82-BB8829B1B4EF}"/>
              </a:ext>
            </a:extLst>
          </p:cNvPr>
          <p:cNvSpPr/>
          <p:nvPr/>
        </p:nvSpPr>
        <p:spPr>
          <a:xfrm>
            <a:off x="388530" y="4077072"/>
            <a:ext cx="3679414" cy="165618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Reject</a:t>
            </a:r>
          </a:p>
          <a:p>
            <a:pPr algn="ctr"/>
            <a:r>
              <a:rPr lang="en-US" dirty="0"/>
              <a:t>(correct and incorrect decisions)</a:t>
            </a:r>
            <a:endParaRPr lang="nl-NL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4E0934-548C-4C50-AF24-E661C86E6921}"/>
              </a:ext>
            </a:extLst>
          </p:cNvPr>
          <p:cNvSpPr/>
          <p:nvPr/>
        </p:nvSpPr>
        <p:spPr>
          <a:xfrm>
            <a:off x="4139952" y="4077072"/>
            <a:ext cx="4478178" cy="1656184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Admit</a:t>
            </a:r>
          </a:p>
          <a:p>
            <a:pPr algn="ctr"/>
            <a:r>
              <a:rPr lang="en-US" dirty="0"/>
              <a:t>(correct and incorrect decisions)</a:t>
            </a:r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731585-A81F-4739-ABD8-7BBB1454FF08}"/>
              </a:ext>
            </a:extLst>
          </p:cNvPr>
          <p:cNvSpPr/>
          <p:nvPr/>
        </p:nvSpPr>
        <p:spPr>
          <a:xfrm>
            <a:off x="5940152" y="6096831"/>
            <a:ext cx="1224136" cy="54006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Success!</a:t>
            </a:r>
            <a:endParaRPr lang="nl-NL" sz="2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D2DADF-A297-4084-9980-342F2D3B8ACF}"/>
              </a:ext>
            </a:extLst>
          </p:cNvPr>
          <p:cNvCxnSpPr/>
          <p:nvPr/>
        </p:nvCxnSpPr>
        <p:spPr>
          <a:xfrm flipH="1" flipV="1">
            <a:off x="5477272" y="5158960"/>
            <a:ext cx="750912" cy="9343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eaLnBrk="1" hangingPunct="1">
              <a:lnSpc>
                <a:spcPct val="85000"/>
              </a:lnSpc>
            </a:pPr>
            <a:r>
              <a:rPr lang="nl-NL" sz="3600" b="1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nl-NL" sz="3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l-NL" sz="3600" b="1" dirty="0" err="1">
                <a:solidFill>
                  <a:schemeClr val="accent1">
                    <a:lumMod val="75000"/>
                  </a:schemeClr>
                </a:solidFill>
              </a:rPr>
              <a:t>Medical</a:t>
            </a:r>
            <a:r>
              <a:rPr lang="nl-NL" sz="3600" b="1" dirty="0">
                <a:solidFill>
                  <a:schemeClr val="accent1">
                    <a:lumMod val="75000"/>
                  </a:schemeClr>
                </a:solidFill>
              </a:rPr>
              <a:t> school </a:t>
            </a:r>
            <a:r>
              <a:rPr lang="nl-NL" sz="3600" b="1" dirty="0" err="1">
                <a:solidFill>
                  <a:schemeClr val="accent1">
                    <a:lumMod val="75000"/>
                  </a:schemeClr>
                </a:solidFill>
              </a:rPr>
              <a:t>admissions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676456" cy="5105400"/>
          </a:xfrm>
        </p:spPr>
        <p:txBody>
          <a:bodyPr>
            <a:normAutofit/>
          </a:bodyPr>
          <a:lstStyle/>
          <a:p>
            <a:pPr marL="268288" indent="-268288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cs typeface="Times New Roman" pitchFamily="18" charset="0"/>
              </a:rPr>
              <a:t>Background information</a:t>
            </a:r>
            <a:endParaRPr lang="en-GB" sz="220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GB" sz="2200" dirty="0"/>
              <a:t>6500 applications, 2850 places</a:t>
            </a:r>
          </a:p>
          <a:p>
            <a:pPr marL="685800" lvl="1">
              <a:spcBef>
                <a:spcPct val="0"/>
              </a:spcBef>
              <a:buFont typeface="Symbol" panose="05050102010706020507" pitchFamily="18" charset="2"/>
              <a:buChar char="®"/>
            </a:pPr>
            <a:r>
              <a:rPr lang="en-GB" sz="1800" dirty="0"/>
              <a:t>selection ratio is given: 2,850/6,500 = .44</a:t>
            </a:r>
          </a:p>
          <a:p>
            <a:pPr>
              <a:spcBef>
                <a:spcPct val="0"/>
              </a:spcBef>
            </a:pPr>
            <a:r>
              <a:rPr lang="en-GB" sz="2200" dirty="0"/>
              <a:t>Current probability of success (base rate): .50</a:t>
            </a:r>
          </a:p>
          <a:p>
            <a:pPr marL="685800" lvl="1">
              <a:spcBef>
                <a:spcPct val="0"/>
              </a:spcBef>
            </a:pPr>
            <a:r>
              <a:rPr lang="en-GB" sz="1800" dirty="0">
                <a:cs typeface="Times New Roman" pitchFamily="18" charset="0"/>
              </a:rPr>
              <a:t>Current policy</a:t>
            </a:r>
            <a:r>
              <a:rPr lang="en-GB" sz="1800" i="1" dirty="0">
                <a:cs typeface="Times New Roman" pitchFamily="18" charset="0"/>
              </a:rPr>
              <a:t>: </a:t>
            </a:r>
            <a:r>
              <a:rPr lang="en-GB" sz="1800" dirty="0"/>
              <a:t>weighted lottery according to average grade on final exams</a:t>
            </a:r>
            <a:endParaRPr lang="en-GB" sz="1800" dirty="0">
              <a:cs typeface="Times New Roman" pitchFamily="18" charset="0"/>
            </a:endParaRPr>
          </a:p>
          <a:p>
            <a:pPr marL="268288" indent="-268288" eaLnBrk="1" hangingPunct="1">
              <a:spcBef>
                <a:spcPct val="0"/>
              </a:spcBef>
            </a:pPr>
            <a:endParaRPr lang="en-GB" sz="2200" dirty="0"/>
          </a:p>
          <a:p>
            <a:pPr marL="268288" indent="-268288" eaLnBrk="1" hangingPunct="1">
              <a:spcBef>
                <a:spcPct val="0"/>
              </a:spcBef>
              <a:buFontTx/>
              <a:buNone/>
            </a:pPr>
            <a:r>
              <a:rPr lang="en-GB" sz="2200" i="1" dirty="0"/>
              <a:t>Selection question</a:t>
            </a:r>
            <a:endParaRPr lang="en-GB" sz="2200" dirty="0"/>
          </a:p>
          <a:p>
            <a:pPr marL="268288" indent="-26828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Given this selection ratio and base rate of current procedure, can we improve success rate by adding a selection test, which correlates .20 with success in medical school?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0" b="1"/>
          <a:stretch/>
        </p:blipFill>
        <p:spPr>
          <a:xfrm>
            <a:off x="55564" y="1612897"/>
            <a:ext cx="5976809" cy="47150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Taylor-Russell table</a:t>
            </a: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943600" y="990600"/>
            <a:ext cx="3092896" cy="567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0500" indent="-190500"/>
            <a:r>
              <a:rPr lang="nl-NL" dirty="0">
                <a:latin typeface="+mn-lt"/>
                <a:cs typeface="Times New Roman" pitchFamily="18" charset="0"/>
              </a:rPr>
              <a:t>•</a:t>
            </a:r>
            <a:r>
              <a:rPr lang="nl-NL" dirty="0">
                <a:latin typeface="+mn-lt"/>
              </a:rPr>
              <a:t>	</a:t>
            </a:r>
            <a:r>
              <a:rPr lang="en-GB" dirty="0">
                <a:latin typeface="+mn-lt"/>
              </a:rPr>
              <a:t>Given the </a:t>
            </a:r>
            <a:r>
              <a:rPr lang="en-GB" i="1" dirty="0">
                <a:latin typeface="+mn-lt"/>
              </a:rPr>
              <a:t>base rate</a:t>
            </a:r>
            <a:r>
              <a:rPr lang="en-GB" dirty="0">
                <a:latin typeface="+mn-lt"/>
              </a:rPr>
              <a:t> (current prop. of successes among selected  individuals; </a:t>
            </a:r>
            <a:r>
              <a:rPr lang="en-GB" b="1" dirty="0">
                <a:latin typeface="+mn-lt"/>
              </a:rPr>
              <a:t>.50</a:t>
            </a:r>
            <a:r>
              <a:rPr lang="en-GB" dirty="0">
                <a:latin typeface="+mn-lt"/>
              </a:rPr>
              <a:t>),</a:t>
            </a:r>
          </a:p>
          <a:p>
            <a:pPr marL="190500" indent="-190500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Given the </a:t>
            </a:r>
            <a:r>
              <a:rPr lang="en-GB" i="1" dirty="0">
                <a:latin typeface="+mn-lt"/>
              </a:rPr>
              <a:t>selection ratio</a:t>
            </a:r>
            <a:r>
              <a:rPr lang="en-GB" dirty="0">
                <a:latin typeface="+mn-lt"/>
              </a:rPr>
              <a:t> (prop. of individuals that can be selected; </a:t>
            </a:r>
            <a:r>
              <a:rPr lang="en-GB" b="1" dirty="0">
                <a:latin typeface="+mn-lt"/>
              </a:rPr>
              <a:t>.44</a:t>
            </a:r>
            <a:r>
              <a:rPr lang="en-GB" dirty="0">
                <a:latin typeface="+mn-lt"/>
              </a:rPr>
              <a:t>),</a:t>
            </a:r>
          </a:p>
          <a:p>
            <a:pPr marL="190500" indent="-190500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Given the </a:t>
            </a:r>
            <a:r>
              <a:rPr lang="en-GB" i="1" dirty="0">
                <a:latin typeface="+mn-lt"/>
              </a:rPr>
              <a:t>predictive validity </a:t>
            </a:r>
            <a:r>
              <a:rPr lang="en-GB" dirty="0">
                <a:latin typeface="+mn-lt"/>
              </a:rPr>
              <a:t>of extra test (correlation between test and criterion; </a:t>
            </a:r>
            <a:r>
              <a:rPr lang="en-GB" b="1" dirty="0">
                <a:latin typeface="+mn-lt"/>
              </a:rPr>
              <a:t>.20</a:t>
            </a:r>
            <a:r>
              <a:rPr lang="en-GB" dirty="0">
                <a:latin typeface="+mn-lt"/>
              </a:rPr>
              <a:t>).</a:t>
            </a:r>
          </a:p>
          <a:p>
            <a:pPr marL="190500" indent="-190500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What will the </a:t>
            </a:r>
            <a:r>
              <a:rPr lang="en-GB" i="1" dirty="0">
                <a:latin typeface="+mn-lt"/>
              </a:rPr>
              <a:t>proportion of successes</a:t>
            </a:r>
            <a:r>
              <a:rPr lang="en-GB" dirty="0">
                <a:latin typeface="+mn-lt"/>
              </a:rPr>
              <a:t> be if 44% highest scorers on the extra test are admitted?</a:t>
            </a:r>
          </a:p>
          <a:p>
            <a:pPr marL="190500" indent="-190500">
              <a:buFont typeface="Arial" pitchFamily="34" charset="0"/>
              <a:buChar char="•"/>
            </a:pPr>
            <a:endParaRPr lang="en-GB" dirty="0">
              <a:latin typeface="+mn-lt"/>
            </a:endParaRPr>
          </a:p>
          <a:p>
            <a:pPr marL="190500" indent="-190500"/>
            <a:r>
              <a:rPr lang="en-GB" dirty="0">
                <a:latin typeface="+mn-lt"/>
                <a:cs typeface="Times New Roman" pitchFamily="18" charset="0"/>
              </a:rPr>
              <a:t>•</a:t>
            </a:r>
            <a:r>
              <a:rPr lang="en-GB" dirty="0">
                <a:latin typeface="+mn-lt"/>
              </a:rPr>
              <a:t>	New </a:t>
            </a:r>
            <a:r>
              <a:rPr lang="en-GB" dirty="0">
                <a:latin typeface="+mj-lt"/>
              </a:rPr>
              <a:t>proportion of successes ≈ .57     </a:t>
            </a:r>
            <a:r>
              <a:rPr lang="en-GB" dirty="0">
                <a:latin typeface="+mj-lt"/>
                <a:sym typeface="Symbol" pitchFamily="18" charset="2"/>
              </a:rPr>
              <a:t>       “gain” </a:t>
            </a:r>
            <a:r>
              <a:rPr lang="en-GB" dirty="0">
                <a:latin typeface="+mj-lt"/>
              </a:rPr>
              <a:t>≈ 7 </a:t>
            </a:r>
            <a:r>
              <a:rPr lang="en-GB" dirty="0">
                <a:latin typeface="+mj-lt"/>
                <a:sym typeface="Symbol" pitchFamily="18" charset="2"/>
              </a:rPr>
              <a:t>percentage points or </a:t>
            </a:r>
            <a:r>
              <a:rPr lang="en-GB" dirty="0">
                <a:latin typeface="+mj-lt"/>
              </a:rPr>
              <a:t>≈ 14</a:t>
            </a:r>
            <a:r>
              <a:rPr lang="en-GB" dirty="0">
                <a:latin typeface="+mj-lt"/>
                <a:sym typeface="Symbol" pitchFamily="18" charset="2"/>
              </a:rPr>
              <a:t>%.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9792" y="1682750"/>
            <a:ext cx="891133" cy="4554562"/>
          </a:xfrm>
          <a:prstGeom prst="rect">
            <a:avLst/>
          </a:prstGeom>
          <a:solidFill>
            <a:srgbClr val="BBE0E3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401576" y="2716213"/>
            <a:ext cx="5284787" cy="280987"/>
          </a:xfrm>
          <a:prstGeom prst="rect">
            <a:avLst/>
          </a:prstGeom>
          <a:solidFill>
            <a:srgbClr val="BBE0E3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699794" y="2716213"/>
            <a:ext cx="936102" cy="28098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179512" y="2748022"/>
            <a:ext cx="317500" cy="263525"/>
          </a:xfrm>
          <a:prstGeom prst="ellipse">
            <a:avLst/>
          </a:prstGeom>
          <a:noFill/>
          <a:ln w="28575">
            <a:solidFill>
              <a:srgbClr val="9C0A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2699793" y="1707852"/>
            <a:ext cx="891132" cy="28098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3" t="13298" r="10808" b="80734"/>
          <a:stretch/>
        </p:blipFill>
        <p:spPr bwMode="auto">
          <a:xfrm>
            <a:off x="55564" y="1196094"/>
            <a:ext cx="5985209" cy="48672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6" t="50000" r="12972" b="47465"/>
          <a:stretch/>
        </p:blipFill>
        <p:spPr>
          <a:xfrm>
            <a:off x="3677238" y="1412776"/>
            <a:ext cx="318698" cy="261185"/>
          </a:xfrm>
          <a:prstGeom prst="rect">
            <a:avLst/>
          </a:prstGeom>
        </p:spPr>
      </p:pic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3678436" y="1409724"/>
            <a:ext cx="317500" cy="26352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0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 decel="100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decel="100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343" grpId="0" animBg="1"/>
      <p:bldP spid="14344" grpId="0" animBg="1"/>
      <p:bldP spid="14346" grpId="0" animBg="1"/>
      <p:bldP spid="143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nl-NL" sz="3600" b="1" dirty="0" err="1">
                <a:solidFill>
                  <a:schemeClr val="accent1">
                    <a:lumMod val="75000"/>
                  </a:schemeClr>
                </a:solidFill>
              </a:rPr>
              <a:t>Remarks</a:t>
            </a:r>
            <a:r>
              <a:rPr lang="nl-NL" sz="3600" b="1" dirty="0">
                <a:solidFill>
                  <a:schemeClr val="accent1">
                    <a:lumMod val="75000"/>
                  </a:schemeClr>
                </a:solidFill>
              </a:rPr>
              <a:t> Taylor-Russell </a:t>
            </a:r>
            <a:r>
              <a:rPr lang="nl-NL" sz="3600" b="1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921625" cy="511333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GB" dirty="0">
                <a:cs typeface="Times New Roman" pitchFamily="18" charset="0"/>
              </a:rPr>
              <a:t>With less than perfect </a:t>
            </a:r>
            <a:r>
              <a:rPr lang="en-GB" dirty="0"/>
              <a:t>predictive validity, can still increase probability of success!</a:t>
            </a:r>
          </a:p>
          <a:p>
            <a:pPr>
              <a:spcBef>
                <a:spcPct val="25000"/>
              </a:spcBef>
            </a:pPr>
            <a:r>
              <a:rPr lang="en-GB" dirty="0">
                <a:cs typeface="Times New Roman" pitchFamily="18" charset="0"/>
              </a:rPr>
              <a:t>Decision whether new test procedure will be used will also be based on </a:t>
            </a:r>
          </a:p>
          <a:p>
            <a:pPr lvl="1">
              <a:spcBef>
                <a:spcPct val="25000"/>
              </a:spcBef>
            </a:pPr>
            <a:r>
              <a:rPr lang="en-GB" dirty="0">
                <a:cs typeface="Times New Roman" pitchFamily="18" charset="0"/>
              </a:rPr>
              <a:t>Costs of additional testing procedure</a:t>
            </a:r>
          </a:p>
          <a:p>
            <a:pPr lvl="1">
              <a:spcBef>
                <a:spcPct val="25000"/>
              </a:spcBef>
            </a:pPr>
            <a:r>
              <a:rPr lang="en-GB" dirty="0">
                <a:cs typeface="Times New Roman" pitchFamily="18" charset="0"/>
              </a:rPr>
              <a:t>Cost/benefits of (un)successful admissions</a:t>
            </a:r>
          </a:p>
          <a:p>
            <a:pPr>
              <a:spcBef>
                <a:spcPct val="25000"/>
              </a:spcBef>
            </a:pPr>
            <a:r>
              <a:rPr lang="en-US" dirty="0"/>
              <a:t>Have to make sure validity coefficient is representative for current situation</a:t>
            </a:r>
          </a:p>
          <a:p>
            <a:pPr>
              <a:spcBef>
                <a:spcPct val="25000"/>
              </a:spcBef>
            </a:pP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Consequences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Psychological testing may have adverse or unfair consequences:</a:t>
            </a:r>
          </a:p>
          <a:p>
            <a:pPr lvl="1"/>
            <a:r>
              <a:rPr lang="nl-NL" dirty="0" err="1"/>
              <a:t>Groups</a:t>
            </a:r>
            <a:r>
              <a:rPr lang="nl-NL" dirty="0"/>
              <a:t>: E.g., </a:t>
            </a:r>
            <a:r>
              <a:rPr lang="nl-NL" dirty="0" err="1"/>
              <a:t>women</a:t>
            </a:r>
            <a:r>
              <a:rPr lang="nl-NL" dirty="0"/>
              <a:t> score </a:t>
            </a:r>
            <a:r>
              <a:rPr lang="nl-NL" dirty="0" err="1"/>
              <a:t>systematically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men on a test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conscientiousness</a:t>
            </a:r>
            <a:r>
              <a:rPr lang="nl-NL" dirty="0"/>
              <a:t>. Fair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selecting</a:t>
            </a:r>
            <a:r>
              <a:rPr lang="nl-NL" dirty="0"/>
              <a:t> job </a:t>
            </a:r>
            <a:r>
              <a:rPr lang="nl-NL" dirty="0" err="1"/>
              <a:t>applicants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Individuals</a:t>
            </a:r>
            <a:r>
              <a:rPr lang="nl-NL" dirty="0"/>
              <a:t>: E.g.,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a test </a:t>
            </a:r>
            <a:r>
              <a:rPr lang="nl-NL" dirty="0" err="1"/>
              <a:t>that</a:t>
            </a:r>
            <a:r>
              <a:rPr lang="nl-NL" dirty="0"/>
              <a:t> has low </a:t>
            </a:r>
            <a:r>
              <a:rPr lang="nl-NL" dirty="0" err="1"/>
              <a:t>reliability</a:t>
            </a:r>
            <a:r>
              <a:rPr lang="nl-NL" dirty="0"/>
              <a:t> and/or </a:t>
            </a:r>
            <a:r>
              <a:rPr lang="nl-NL" dirty="0" err="1"/>
              <a:t>predictive</a:t>
            </a:r>
            <a:r>
              <a:rPr lang="nl-NL" dirty="0"/>
              <a:t> </a:t>
            </a:r>
            <a:r>
              <a:rPr lang="nl-NL" dirty="0" err="1"/>
              <a:t>validity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high-</a:t>
            </a:r>
            <a:r>
              <a:rPr lang="nl-NL" dirty="0" err="1"/>
              <a:t>stakes</a:t>
            </a:r>
            <a:r>
              <a:rPr lang="nl-NL" dirty="0"/>
              <a:t> </a:t>
            </a:r>
            <a:r>
              <a:rPr lang="nl-NL" dirty="0" err="1"/>
              <a:t>decisions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individual</a:t>
            </a:r>
            <a:r>
              <a:rPr lang="nl-NL" dirty="0"/>
              <a:t>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Factors affecting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validity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coefficients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True </a:t>
            </a:r>
            <a:r>
              <a:rPr lang="nl-NL" dirty="0" err="1"/>
              <a:t>association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constructs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Measurement</a:t>
            </a:r>
            <a:r>
              <a:rPr lang="nl-NL" dirty="0"/>
              <a:t> error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reliability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Restricted</a:t>
            </a:r>
            <a:r>
              <a:rPr lang="nl-NL" dirty="0"/>
              <a:t> range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Skew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relative</a:t>
            </a:r>
            <a:r>
              <a:rPr lang="nl-NL" dirty="0"/>
              <a:t> </a:t>
            </a:r>
            <a:r>
              <a:rPr lang="nl-NL" dirty="0" err="1"/>
              <a:t>proportions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Method </a:t>
            </a:r>
            <a:r>
              <a:rPr lang="nl-NL" dirty="0" err="1"/>
              <a:t>variance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Single versus multiple events</a:t>
            </a: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971600" y="1628800"/>
            <a:ext cx="6336704" cy="57606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804248" y="2492896"/>
            <a:ext cx="2232248" cy="864096"/>
          </a:xfrm>
          <a:prstGeom prst="wedgeRoundRectCallout">
            <a:avLst>
              <a:gd name="adj1" fmla="val -64762"/>
              <a:gd name="adj2" fmla="val -95447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Good</a:t>
            </a:r>
            <a:r>
              <a:rPr lang="nl-NL" dirty="0"/>
              <a:t>!</a:t>
            </a: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192180" y="4797152"/>
            <a:ext cx="2232248" cy="1296144"/>
          </a:xfrm>
          <a:prstGeom prst="wedgeRoundRectCallout">
            <a:avLst>
              <a:gd name="adj1" fmla="val -71949"/>
              <a:gd name="adj2" fmla="val -12143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Problems we have to take into account</a:t>
            </a:r>
            <a:endParaRPr lang="nl-NL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122" name="Picture 2" descr="television comedy bang bang scott aukerman cbbtv fist shak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23" y="3723704"/>
            <a:ext cx="5220072" cy="29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Evaluation of psychological tests in the Netherlands: COTAN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782791"/>
              </p:ext>
            </p:extLst>
          </p:nvPr>
        </p:nvGraphicFramePr>
        <p:xfrm>
          <a:off x="899592" y="2670344"/>
          <a:ext cx="6912767" cy="306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957">
                <a:tc>
                  <a:txBody>
                    <a:bodyPr/>
                    <a:lstStyle/>
                    <a:p>
                      <a:endParaRPr lang="nl-NL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Sufficient or good (COTAN 2000)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Sufficient or good </a:t>
                      </a:r>
                      <a:r>
                        <a:rPr lang="en-US" sz="1600" baseline="0" dirty="0"/>
                        <a:t>(assessments 1998 – </a:t>
                      </a:r>
                      <a:r>
                        <a:rPr lang="en-US" sz="1600" dirty="0"/>
                        <a:t>2018)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75">
                <a:tc>
                  <a:txBody>
                    <a:bodyPr/>
                    <a:lstStyle/>
                    <a:p>
                      <a:r>
                        <a:rPr lang="en-US" sz="1600" dirty="0"/>
                        <a:t>Theoretical basis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90%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58">
                <a:tc>
                  <a:txBody>
                    <a:bodyPr/>
                    <a:lstStyle/>
                    <a:p>
                      <a:r>
                        <a:rPr lang="en-US" sz="1600" dirty="0"/>
                        <a:t>Quality of test materials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91%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58">
                <a:tc>
                  <a:txBody>
                    <a:bodyPr/>
                    <a:lstStyle/>
                    <a:p>
                      <a:r>
                        <a:rPr lang="en-US" sz="1600" dirty="0"/>
                        <a:t>Quality</a:t>
                      </a:r>
                      <a:r>
                        <a:rPr lang="en-US" sz="1600" baseline="0" dirty="0"/>
                        <a:t> of manual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72%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84%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58">
                <a:tc>
                  <a:txBody>
                    <a:bodyPr/>
                    <a:lstStyle/>
                    <a:p>
                      <a:r>
                        <a:rPr lang="en-US" sz="1600" dirty="0"/>
                        <a:t>Norms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</a:t>
                      </a:r>
                      <a:r>
                        <a:rPr lang="nl-NL" sz="1600" dirty="0"/>
                        <a:t>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40%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58">
                <a:tc>
                  <a:txBody>
                    <a:bodyPr/>
                    <a:lstStyle/>
                    <a:p>
                      <a:r>
                        <a:rPr lang="en-US" sz="1600" dirty="0"/>
                        <a:t>Reliability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67%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76%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58">
                <a:tc>
                  <a:txBody>
                    <a:bodyPr/>
                    <a:lstStyle/>
                    <a:p>
                      <a:r>
                        <a:rPr lang="en-US" sz="1600" dirty="0"/>
                        <a:t>Construct validity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65%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67%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58">
                <a:tc>
                  <a:txBody>
                    <a:bodyPr/>
                    <a:lstStyle/>
                    <a:p>
                      <a:r>
                        <a:rPr lang="en-US" sz="1600" dirty="0"/>
                        <a:t>Criterion validity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33%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26%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461" y="580526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nl-NL" sz="1200" dirty="0">
                <a:solidFill>
                  <a:schemeClr val="bg1">
                    <a:lumMod val="75000"/>
                  </a:schemeClr>
                </a:solidFill>
              </a:rPr>
              <a:t>Evers, Vliet-Mulder &amp; Groot (2000). </a:t>
            </a:r>
            <a:r>
              <a:rPr lang="nl-NL" sz="1200" i="1" dirty="0">
                <a:solidFill>
                  <a:schemeClr val="bg1">
                    <a:lumMod val="75000"/>
                  </a:schemeClr>
                </a:solidFill>
              </a:rPr>
              <a:t>COTAN Documentatie van Tests en Testresearch in Nederland.</a:t>
            </a:r>
            <a:r>
              <a:rPr lang="nl-NL" sz="1200" dirty="0">
                <a:solidFill>
                  <a:schemeClr val="bg1">
                    <a:lumMod val="75000"/>
                  </a:schemeClr>
                </a:solidFill>
              </a:rPr>
              <a:t> Amsterdam: Boom Uitgevers.</a:t>
            </a:r>
          </a:p>
          <a:p>
            <a:pPr marL="457200" indent="-457200"/>
            <a:r>
              <a:rPr lang="nl-NL" sz="1200" dirty="0" err="1">
                <a:solidFill>
                  <a:schemeClr val="bg1">
                    <a:lumMod val="75000"/>
                  </a:schemeClr>
                </a:solidFill>
              </a:rPr>
              <a:t>Egberink</a:t>
            </a:r>
            <a:r>
              <a:rPr lang="nl-NL" sz="1200" dirty="0">
                <a:solidFill>
                  <a:schemeClr val="bg1">
                    <a:lumMod val="75000"/>
                  </a:schemeClr>
                </a:solidFill>
              </a:rPr>
              <a:t>, I.J.L., &amp; Vermeulen, C.S.M. (2009-2018). </a:t>
            </a:r>
            <a:r>
              <a:rPr lang="nl-NL" sz="1200" i="1" dirty="0">
                <a:solidFill>
                  <a:schemeClr val="bg1">
                    <a:lumMod val="75000"/>
                  </a:schemeClr>
                </a:solidFill>
              </a:rPr>
              <a:t>COTAN Documentatie </a:t>
            </a:r>
            <a:r>
              <a:rPr lang="nl-NL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nl-NL" sz="1200" u="sng" dirty="0">
                <a:solidFill>
                  <a:schemeClr val="bg1">
                    <a:lumMod val="75000"/>
                  </a:schemeClr>
                </a:solidFill>
              </a:rPr>
              <a:t>www.cotandocumentatie.nl</a:t>
            </a:r>
            <a:r>
              <a:rPr lang="nl-NL" sz="1200" dirty="0">
                <a:solidFill>
                  <a:schemeClr val="bg1">
                    <a:lumMod val="75000"/>
                  </a:schemeClr>
                </a:solidFill>
              </a:rPr>
              <a:t>). Amsterdam: Boom Uitgevers.</a:t>
            </a:r>
          </a:p>
          <a:p>
            <a:pPr marL="457200" indent="-457200"/>
            <a:endParaRPr lang="nl-NL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541" y="1772816"/>
            <a:ext cx="827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dirty="0"/>
              <a:t>COTAN </a:t>
            </a:r>
            <a:r>
              <a:rPr lang="nl-NL" dirty="0" err="1"/>
              <a:t>evaluates</a:t>
            </a:r>
            <a:r>
              <a:rPr lang="nl-NL" dirty="0"/>
              <a:t> </a:t>
            </a:r>
            <a:r>
              <a:rPr lang="nl-NL" dirty="0" err="1"/>
              <a:t>quality</a:t>
            </a:r>
            <a:r>
              <a:rPr lang="nl-NL" dirty="0"/>
              <a:t> of </a:t>
            </a:r>
            <a:r>
              <a:rPr lang="nl-NL" dirty="0" err="1"/>
              <a:t>psychological</a:t>
            </a:r>
            <a:r>
              <a:rPr lang="nl-NL" dirty="0"/>
              <a:t> tests </a:t>
            </a:r>
            <a:r>
              <a:rPr lang="nl-NL" dirty="0" err="1"/>
              <a:t>published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Netherlands.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evaluated</a:t>
            </a:r>
            <a:r>
              <a:rPr lang="nl-NL" dirty="0"/>
              <a:t> as N/A, </a:t>
            </a:r>
            <a:r>
              <a:rPr lang="nl-NL" dirty="0" err="1"/>
              <a:t>insufficient</a:t>
            </a:r>
            <a:r>
              <a:rPr lang="nl-NL" dirty="0"/>
              <a:t>, </a:t>
            </a:r>
            <a:r>
              <a:rPr lang="nl-NL" dirty="0" err="1"/>
              <a:t>sufficient</a:t>
            </a:r>
            <a:r>
              <a:rPr lang="nl-NL" dirty="0"/>
              <a:t> or </a:t>
            </a:r>
            <a:r>
              <a:rPr lang="nl-NL" dirty="0" err="1"/>
              <a:t>good</a:t>
            </a:r>
            <a:r>
              <a:rPr lang="nl-NL" dirty="0"/>
              <a:t>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Measurement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error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reliability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099" name="Tijdelijke aanduiding voor inhoud 4"/>
          <p:cNvGraphicFramePr>
            <a:graphicFrameLocks noChangeAspect="1"/>
          </p:cNvGraphicFramePr>
          <p:nvPr/>
        </p:nvGraphicFramePr>
        <p:xfrm>
          <a:off x="1043608" y="1916832"/>
          <a:ext cx="2160240" cy="44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3" imgW="1282680" imgH="266400" progId="Equation.3">
                  <p:embed/>
                </p:oleObj>
              </mc:Choice>
              <mc:Fallback>
                <p:oleObj name="Vergelijking" r:id="rId3" imgW="1282680" imgH="266400" progId="Equation.3">
                  <p:embed/>
                  <p:pic>
                    <p:nvPicPr>
                      <p:cNvPr id="0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2160240" cy="449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4"/>
            <a:ext cx="7921625" cy="5544393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200" dirty="0"/>
              <a:t>According to Eq. 9.1 (same as Eq. 7.3):	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/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200" dirty="0"/>
              <a:t>Therefore, the maximum value of the correlation between two test scores is (cf. WG 2):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/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/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sz="2200" dirty="0"/>
              <a:t>WG: We can correct observed correlation for unreliability of the criterion (Y), using Equation 9.2: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/>
          </a:p>
          <a:p>
            <a:pPr eaLnBrk="1" hangingPunct="1">
              <a:spcBef>
                <a:spcPct val="25000"/>
              </a:spcBef>
              <a:buFontTx/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25000"/>
              </a:spcBef>
              <a:buNone/>
            </a:pPr>
            <a:r>
              <a:rPr lang="en-US" sz="2200" dirty="0"/>
              <a:t>Note difference with Equation 7.7, correction for attenuation, which corrects for unreliability of both X and Y)</a:t>
            </a:r>
          </a:p>
        </p:txBody>
      </p:sp>
      <p:graphicFrame>
        <p:nvGraphicFramePr>
          <p:cNvPr id="4100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37110"/>
              </p:ext>
            </p:extLst>
          </p:nvPr>
        </p:nvGraphicFramePr>
        <p:xfrm>
          <a:off x="1043608" y="3356992"/>
          <a:ext cx="3600400" cy="45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5" imgW="2095200" imgH="266400" progId="Equation.3">
                  <p:embed/>
                </p:oleObj>
              </mc:Choice>
              <mc:Fallback>
                <p:oleObj name="Vergelijking" r:id="rId5" imgW="209520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56992"/>
                        <a:ext cx="3600400" cy="45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Tijdelijke aanduiding voor inhoud 4"/>
              <p:cNvSpPr txBox="1"/>
              <p:nvPr/>
            </p:nvSpPr>
            <p:spPr bwMode="auto">
              <a:xfrm>
                <a:off x="4644008" y="4581128"/>
                <a:ext cx="3384053" cy="8302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nl-N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nl-NL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nl-NL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  <m:r>
                                <a:rPr lang="nl-NL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nl-N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nl-N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𝑌𝑌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nl-N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1" name="Tijdelijke aanduiding voor inhou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581128"/>
                <a:ext cx="3384053" cy="8302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1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564904"/>
            <a:ext cx="6072805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572001" y="3068960"/>
            <a:ext cx="2520280" cy="295232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Restricted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If range of the test score and/or criterion variable is restricted, then the observed correlation will underestimate the true correlation: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Restricted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24744"/>
            <a:ext cx="5832648" cy="517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0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22650"/>
            <a:ext cx="6457509" cy="43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Skew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Relative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Proportions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If distributions are skewed, the observed correlation will be smaller (closer to zero):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866111" y="4437112"/>
            <a:ext cx="559282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2132314" y="3184588"/>
            <a:ext cx="5320006" cy="2836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 </a:t>
            </a: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</a:rPr>
              <a:t>≥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5.8 is “adequate”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		   </a:t>
            </a:r>
            <a:r>
              <a:rPr kumimoji="0" lang="nl-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5.8 is “inadequate”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4209463" cy="373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Skew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Relative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Proportions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If distribution of test or criterion is skewed, the observed correlation will be closer to zero: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1259632" y="4965231"/>
            <a:ext cx="2664296" cy="4320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Correlation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IQ: .65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522650"/>
            <a:ext cx="6457509" cy="43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Skew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Relative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Proportions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If distribution of test or criterion is skewed, the observed correlation will be closer to zero: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835696" y="3933056"/>
            <a:ext cx="559282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2132314" y="3184588"/>
            <a:ext cx="5320006" cy="2836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nl-NL" sz="3200" b="1" noProof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rade </a:t>
            </a: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</a:rPr>
              <a:t>≥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7.5 is “adequate”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NL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NL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      </a:t>
            </a:r>
            <a:r>
              <a:rPr kumimoji="0" lang="nl-NL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7.5 is “inadequate”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4209463" cy="373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7227" y="2348880"/>
            <a:ext cx="4626773" cy="41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Skew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Relative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Proportions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If distribution of test or criterion is skewed, the observed correlation will be closer to zero: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1259632" y="4941168"/>
            <a:ext cx="2664296" cy="4320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Correlation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IQ: .65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5652120" y="4941168"/>
            <a:ext cx="2664296" cy="4320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Correlation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IQ: .</a:t>
            </a:r>
            <a:r>
              <a:rPr lang="nl-NL" sz="2000" b="1" dirty="0">
                <a:solidFill>
                  <a:schemeClr val="accent1">
                    <a:lumMod val="75000"/>
                  </a:schemeClr>
                </a:solidFill>
              </a:rPr>
              <a:t>44</a:t>
            </a:r>
            <a:endParaRPr kumimoji="0" lang="nl-NL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variance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Correlations between measurement with:</a:t>
            </a:r>
          </a:p>
          <a:p>
            <a:pPr lvl="1">
              <a:buFontTx/>
              <a:buChar char="-"/>
            </a:pPr>
            <a:r>
              <a:rPr lang="en-US" sz="2400" dirty="0"/>
              <a:t>same method tend to be higher</a:t>
            </a:r>
          </a:p>
          <a:p>
            <a:pPr lvl="1">
              <a:buFontTx/>
              <a:buChar char="-"/>
            </a:pPr>
            <a:r>
              <a:rPr lang="en-US" sz="2400" dirty="0"/>
              <a:t>different methods tend to be lower</a:t>
            </a:r>
          </a:p>
          <a:p>
            <a:pPr>
              <a:buFontTx/>
              <a:buChar char="-"/>
            </a:pPr>
            <a:r>
              <a:rPr lang="en-US" sz="2800" dirty="0"/>
              <a:t>This is known as a ‘method effect’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Method effect rarely can be eliminated completely. </a:t>
            </a:r>
          </a:p>
          <a:p>
            <a:pPr>
              <a:buFontTx/>
              <a:buChar char="-"/>
            </a:pPr>
            <a:r>
              <a:rPr lang="en-US" sz="2800" dirty="0"/>
              <a:t>Hopefully, the effect of the true score (the underlying trait) is much stronger than the effect of the method.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98991DD3-7825-47AF-8860-E574A1A82119}"/>
                  </a:ext>
                </a:extLst>
              </p:cNvPr>
              <p:cNvSpPr txBox="1"/>
              <p:nvPr/>
            </p:nvSpPr>
            <p:spPr bwMode="auto">
              <a:xfrm>
                <a:off x="2987824" y="3655899"/>
                <a:ext cx="4320753" cy="617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5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NL" sz="2500" dirty="0"/>
              </a:p>
            </p:txBody>
          </p:sp>
        </mc:Choice>
        <mc:Fallback xmlns="">
          <p:sp>
            <p:nvSpPr>
              <p:cNvPr id="6" name="Object 15">
                <a:extLst>
                  <a:ext uri="{FF2B5EF4-FFF2-40B4-BE49-F238E27FC236}">
                    <a16:creationId xmlns:a16="http://schemas.microsoft.com/office/drawing/2014/main" id="{98991DD3-7825-47AF-8860-E574A1A82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3655899"/>
                <a:ext cx="4320753" cy="617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3D4237C-9F6C-4E93-9DF4-1C3470ADB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35825" r="18500" b="2751"/>
          <a:stretch/>
        </p:blipFill>
        <p:spPr>
          <a:xfrm>
            <a:off x="6732240" y="1497491"/>
            <a:ext cx="2016224" cy="3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9C2698-7B8D-EFF8-0612-E9B2A32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E2240-1645-4584-96BC-777D86E3374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76D14ED-7D73-7A31-A803-C9EBC93D3DB7}"/>
              </a:ext>
            </a:extLst>
          </p:cNvPr>
          <p:cNvSpPr/>
          <p:nvPr/>
        </p:nvSpPr>
        <p:spPr>
          <a:xfrm>
            <a:off x="3858652" y="2883633"/>
            <a:ext cx="1501811" cy="621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dirty="0"/>
              <a:t>GERT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1AD4590-AC5D-1F1E-5577-894E4E420C48}"/>
              </a:ext>
            </a:extLst>
          </p:cNvPr>
          <p:cNvSpPr/>
          <p:nvPr/>
        </p:nvSpPr>
        <p:spPr>
          <a:xfrm>
            <a:off x="179512" y="4653136"/>
            <a:ext cx="2315870" cy="900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endParaRPr lang="nl-NL" dirty="0"/>
          </a:p>
          <a:p>
            <a:pPr algn="ctr"/>
            <a:r>
              <a:rPr lang="nl-NL" dirty="0"/>
              <a:t>STEU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FEC43887-83B9-789B-57DC-B3CBF98C4950}"/>
              </a:ext>
            </a:extLst>
          </p:cNvPr>
          <p:cNvSpPr/>
          <p:nvPr/>
        </p:nvSpPr>
        <p:spPr>
          <a:xfrm>
            <a:off x="149481" y="5805264"/>
            <a:ext cx="2315870" cy="900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Situational</a:t>
            </a:r>
            <a:r>
              <a:rPr lang="nl-NL" dirty="0"/>
              <a:t> </a:t>
            </a:r>
            <a:r>
              <a:rPr lang="nl-NL" dirty="0" err="1"/>
              <a:t>emotional</a:t>
            </a:r>
            <a:r>
              <a:rPr lang="nl-NL" dirty="0"/>
              <a:t> management</a:t>
            </a:r>
          </a:p>
          <a:p>
            <a:pPr algn="ctr"/>
            <a:r>
              <a:rPr lang="nl-NL" dirty="0"/>
              <a:t>STEM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ABF8BB0-E98A-C4F3-C3C0-5E1AE67C3F03}"/>
              </a:ext>
            </a:extLst>
          </p:cNvPr>
          <p:cNvSpPr/>
          <p:nvPr/>
        </p:nvSpPr>
        <p:spPr>
          <a:xfrm>
            <a:off x="307939" y="1381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Wellbeing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4C27B6E7-85BD-7794-BC6C-357C135A3E30}"/>
              </a:ext>
            </a:extLst>
          </p:cNvPr>
          <p:cNvSpPr/>
          <p:nvPr/>
        </p:nvSpPr>
        <p:spPr>
          <a:xfrm>
            <a:off x="323528" y="980728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Self</a:t>
            </a:r>
            <a:r>
              <a:rPr lang="nl-NL" dirty="0"/>
              <a:t>-control</a:t>
            </a:r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0D7F6E2-DC1E-F48A-A911-0BBDE41EBD24}"/>
              </a:ext>
            </a:extLst>
          </p:cNvPr>
          <p:cNvSpPr/>
          <p:nvPr/>
        </p:nvSpPr>
        <p:spPr>
          <a:xfrm>
            <a:off x="306270" y="1844824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Emotionality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F98BCA45-89CA-8961-CF5A-7294A81DAF0E}"/>
              </a:ext>
            </a:extLst>
          </p:cNvPr>
          <p:cNvSpPr/>
          <p:nvPr/>
        </p:nvSpPr>
        <p:spPr>
          <a:xfrm>
            <a:off x="306270" y="2708920"/>
            <a:ext cx="2016224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Sociability</a:t>
            </a:r>
            <a:endParaRPr lang="nl-NL" dirty="0"/>
          </a:p>
          <a:p>
            <a:pPr algn="ctr"/>
            <a:r>
              <a:rPr lang="nl-NL" dirty="0" err="1"/>
              <a:t>TEIQue</a:t>
            </a:r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0A1A7865-43FF-B839-EE6F-2A5E7963CF96}"/>
              </a:ext>
            </a:extLst>
          </p:cNvPr>
          <p:cNvSpPr/>
          <p:nvPr/>
        </p:nvSpPr>
        <p:spPr>
          <a:xfrm>
            <a:off x="4804756" y="136525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Personal </a:t>
            </a:r>
            <a:r>
              <a:rPr lang="nl-NL" dirty="0" err="1"/>
              <a:t>Strength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66FD58D6-A060-A85E-14B6-0AEB84957CD7}"/>
              </a:ext>
            </a:extLst>
          </p:cNvPr>
          <p:cNvSpPr/>
          <p:nvPr/>
        </p:nvSpPr>
        <p:spPr>
          <a:xfrm>
            <a:off x="2609492" y="138340"/>
            <a:ext cx="1855476" cy="62195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Adjustment</a:t>
            </a:r>
            <a:endParaRPr lang="nl-NL" dirty="0"/>
          </a:p>
          <a:p>
            <a:pPr algn="ctr"/>
            <a:r>
              <a:rPr lang="nl-NL" dirty="0"/>
              <a:t>ASR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CC8C73C-077E-F79F-CFB1-92FF4D44F84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65351" y="3505582"/>
            <a:ext cx="1823694" cy="27497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994B12E1-4E16-F383-3525-0946C21DF05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495382" y="3505582"/>
            <a:ext cx="1536158" cy="159760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E29B97AA-DAD5-AD53-2C42-F0810C5F186F}"/>
              </a:ext>
            </a:extLst>
          </p:cNvPr>
          <p:cNvCxnSpPr>
            <a:cxnSpLocks/>
          </p:cNvCxnSpPr>
          <p:nvPr/>
        </p:nvCxnSpPr>
        <p:spPr>
          <a:xfrm flipH="1" flipV="1">
            <a:off x="2322494" y="725635"/>
            <a:ext cx="1620113" cy="2156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F219DE40-A8DD-F9D7-2687-FA7DD0738975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2339752" y="1291703"/>
            <a:ext cx="1518900" cy="1728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33A01C-2FE5-2BB3-12E9-2F5B2ED9E64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2322494" y="2155799"/>
            <a:ext cx="1536158" cy="10388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0B32629-3014-3FAA-6D3F-F166368B5F6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322494" y="3019895"/>
            <a:ext cx="1518900" cy="31097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B96C23A8-8105-6C05-96DA-262149F0AA05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3537230" y="760290"/>
            <a:ext cx="584333" cy="21215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DF7DFFB0-D4B3-3D31-691A-B68E6DE19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035774" y="758475"/>
            <a:ext cx="696720" cy="21233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D9420D29-2961-2386-7402-9B63182393EF}"/>
              </a:ext>
            </a:extLst>
          </p:cNvPr>
          <p:cNvSpPr/>
          <p:nvPr/>
        </p:nvSpPr>
        <p:spPr>
          <a:xfrm>
            <a:off x="33300" y="636274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0.36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2A59CE43-1E4C-8FA6-7CA0-48DBE172E76E}"/>
              </a:ext>
            </a:extLst>
          </p:cNvPr>
          <p:cNvSpPr/>
          <p:nvPr/>
        </p:nvSpPr>
        <p:spPr>
          <a:xfrm>
            <a:off x="33300" y="5219619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0.46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02C98616-452D-B5BD-70F1-0D4921B77DE9}"/>
              </a:ext>
            </a:extLst>
          </p:cNvPr>
          <p:cNvSpPr/>
          <p:nvPr/>
        </p:nvSpPr>
        <p:spPr>
          <a:xfrm>
            <a:off x="6042591" y="460370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C7CFDCDB-FC58-D3B3-E0E9-02CBF749FF4C}"/>
              </a:ext>
            </a:extLst>
          </p:cNvPr>
          <p:cNvSpPr/>
          <p:nvPr/>
        </p:nvSpPr>
        <p:spPr>
          <a:xfrm>
            <a:off x="3943891" y="452283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0.18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2E93967-629C-F867-A63C-DADE929DEC25}"/>
              </a:ext>
            </a:extLst>
          </p:cNvPr>
          <p:cNvSpPr/>
          <p:nvPr/>
        </p:nvSpPr>
        <p:spPr>
          <a:xfrm>
            <a:off x="33300" y="29493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0.11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BDC482E-75EC-CDEA-D320-0810AD641830}"/>
              </a:ext>
            </a:extLst>
          </p:cNvPr>
          <p:cNvSpPr/>
          <p:nvPr/>
        </p:nvSpPr>
        <p:spPr>
          <a:xfrm>
            <a:off x="33300" y="2179635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0.19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2D5A2B99-F51B-C62D-4972-598A3F499154}"/>
              </a:ext>
            </a:extLst>
          </p:cNvPr>
          <p:cNvSpPr/>
          <p:nvPr/>
        </p:nvSpPr>
        <p:spPr>
          <a:xfrm>
            <a:off x="33300" y="1291936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0.04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800E62A-FF16-99AB-F434-CF45148F0AFA}"/>
              </a:ext>
            </a:extLst>
          </p:cNvPr>
          <p:cNvSpPr/>
          <p:nvPr/>
        </p:nvSpPr>
        <p:spPr>
          <a:xfrm>
            <a:off x="18029" y="438292"/>
            <a:ext cx="726523" cy="45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62ED5D8B-37C0-CF92-2DDC-1FC0754EE997}"/>
              </a:ext>
            </a:extLst>
          </p:cNvPr>
          <p:cNvSpPr/>
          <p:nvPr/>
        </p:nvSpPr>
        <p:spPr>
          <a:xfrm>
            <a:off x="5994573" y="4509121"/>
            <a:ext cx="2133600" cy="887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dirty="0"/>
              <a:t>Performance tests</a:t>
            </a: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331ADC81-8403-DD6D-77C5-041E97054763}"/>
              </a:ext>
            </a:extLst>
          </p:cNvPr>
          <p:cNvSpPr/>
          <p:nvPr/>
        </p:nvSpPr>
        <p:spPr>
          <a:xfrm>
            <a:off x="5982986" y="5555006"/>
            <a:ext cx="2133600" cy="9001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Self</a:t>
            </a:r>
            <a:r>
              <a:rPr lang="nl-NL" sz="2000" dirty="0"/>
              <a:t>-report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1606648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6. Time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More time between measurement occasions -&gt; lower correlations </a:t>
            </a:r>
          </a:p>
          <a:p>
            <a:pPr>
              <a:buNone/>
            </a:pPr>
            <a:r>
              <a:rPr lang="en-US" sz="2800" dirty="0"/>
              <a:t>Thus: predictive validity coefficients are generally lower than concurrent validity coefficients</a:t>
            </a:r>
          </a:p>
          <a:p>
            <a:pPr lvl="1">
              <a:buNone/>
            </a:pPr>
            <a:r>
              <a:rPr lang="en-US" sz="2400" dirty="0"/>
              <a:t>E.g., correlation of .25 between current test score and a criterion measured 5 years later is quite impressive!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16938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F1E626E4-417A-430E-A056-189C47B3BE9D}"/>
              </a:ext>
            </a:extLst>
          </p:cNvPr>
          <p:cNvSpPr/>
          <p:nvPr/>
        </p:nvSpPr>
        <p:spPr>
          <a:xfrm>
            <a:off x="2555776" y="2276673"/>
            <a:ext cx="3739698" cy="3096543"/>
          </a:xfrm>
          <a:custGeom>
            <a:avLst/>
            <a:gdLst>
              <a:gd name="connsiteX0" fmla="*/ 4 w 3739698"/>
              <a:gd name="connsiteY0" fmla="*/ 1182771 h 3096543"/>
              <a:gd name="connsiteX1" fmla="*/ 448767 w 3739698"/>
              <a:gd name="connsiteY1" fmla="*/ 898906 h 3096543"/>
              <a:gd name="connsiteX2" fmla="*/ 916228 w 3739698"/>
              <a:gd name="connsiteY2" fmla="*/ 603213 h 3096543"/>
              <a:gd name="connsiteX3" fmla="*/ 1421086 w 3739698"/>
              <a:gd name="connsiteY3" fmla="*/ 283865 h 3096543"/>
              <a:gd name="connsiteX4" fmla="*/ 1869849 w 3739698"/>
              <a:gd name="connsiteY4" fmla="*/ 0 h 3096543"/>
              <a:gd name="connsiteX5" fmla="*/ 2299913 w 3739698"/>
              <a:gd name="connsiteY5" fmla="*/ 272037 h 3096543"/>
              <a:gd name="connsiteX6" fmla="*/ 2786073 w 3739698"/>
              <a:gd name="connsiteY6" fmla="*/ 579558 h 3096543"/>
              <a:gd name="connsiteX7" fmla="*/ 3216137 w 3739698"/>
              <a:gd name="connsiteY7" fmla="*/ 851595 h 3096543"/>
              <a:gd name="connsiteX8" fmla="*/ 3739694 w 3739698"/>
              <a:gd name="connsiteY8" fmla="*/ 1182771 h 3096543"/>
              <a:gd name="connsiteX9" fmla="*/ 3494479 w 3739698"/>
              <a:gd name="connsiteY9" fmla="*/ 1839830 h 3096543"/>
              <a:gd name="connsiteX10" fmla="*/ 3242123 w 3739698"/>
              <a:gd name="connsiteY10" fmla="*/ 2516027 h 3096543"/>
              <a:gd name="connsiteX11" fmla="*/ 3025477 w 3739698"/>
              <a:gd name="connsiteY11" fmla="*/ 3096535 h 3096543"/>
              <a:gd name="connsiteX12" fmla="*/ 2447663 w 3739698"/>
              <a:gd name="connsiteY12" fmla="*/ 3096535 h 3096543"/>
              <a:gd name="connsiteX13" fmla="*/ 1916074 w 3739698"/>
              <a:gd name="connsiteY13" fmla="*/ 3096535 h 3096543"/>
              <a:gd name="connsiteX14" fmla="*/ 1315148 w 3739698"/>
              <a:gd name="connsiteY14" fmla="*/ 3096535 h 3096543"/>
              <a:gd name="connsiteX15" fmla="*/ 714221 w 3739698"/>
              <a:gd name="connsiteY15" fmla="*/ 3096535 h 3096543"/>
              <a:gd name="connsiteX16" fmla="*/ 469006 w 3739698"/>
              <a:gd name="connsiteY16" fmla="*/ 2439476 h 3096543"/>
              <a:gd name="connsiteX17" fmla="*/ 252361 w 3739698"/>
              <a:gd name="connsiteY17" fmla="*/ 1858968 h 3096543"/>
              <a:gd name="connsiteX18" fmla="*/ 4 w 3739698"/>
              <a:gd name="connsiteY18" fmla="*/ 1182771 h 309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9698" h="3096543" fill="none" extrusionOk="0">
                <a:moveTo>
                  <a:pt x="4" y="1182771"/>
                </a:moveTo>
                <a:cubicBezTo>
                  <a:pt x="125289" y="1073817"/>
                  <a:pt x="306009" y="999452"/>
                  <a:pt x="448767" y="898906"/>
                </a:cubicBezTo>
                <a:cubicBezTo>
                  <a:pt x="591525" y="798360"/>
                  <a:pt x="705840" y="703924"/>
                  <a:pt x="916228" y="603213"/>
                </a:cubicBezTo>
                <a:cubicBezTo>
                  <a:pt x="1126616" y="502502"/>
                  <a:pt x="1205783" y="449557"/>
                  <a:pt x="1421086" y="283865"/>
                </a:cubicBezTo>
                <a:cubicBezTo>
                  <a:pt x="1636389" y="118173"/>
                  <a:pt x="1730031" y="78420"/>
                  <a:pt x="1869849" y="0"/>
                </a:cubicBezTo>
                <a:cubicBezTo>
                  <a:pt x="1942453" y="75752"/>
                  <a:pt x="2152383" y="177836"/>
                  <a:pt x="2299913" y="272037"/>
                </a:cubicBezTo>
                <a:cubicBezTo>
                  <a:pt x="2447443" y="366238"/>
                  <a:pt x="2630390" y="448349"/>
                  <a:pt x="2786073" y="579558"/>
                </a:cubicBezTo>
                <a:cubicBezTo>
                  <a:pt x="2941756" y="710766"/>
                  <a:pt x="3124546" y="781003"/>
                  <a:pt x="3216137" y="851595"/>
                </a:cubicBezTo>
                <a:cubicBezTo>
                  <a:pt x="3307728" y="922187"/>
                  <a:pt x="3514192" y="1046950"/>
                  <a:pt x="3739694" y="1182771"/>
                </a:cubicBezTo>
                <a:cubicBezTo>
                  <a:pt x="3690119" y="1396992"/>
                  <a:pt x="3590071" y="1629130"/>
                  <a:pt x="3494479" y="1839830"/>
                </a:cubicBezTo>
                <a:cubicBezTo>
                  <a:pt x="3398887" y="2050530"/>
                  <a:pt x="3305826" y="2245971"/>
                  <a:pt x="3242123" y="2516027"/>
                </a:cubicBezTo>
                <a:cubicBezTo>
                  <a:pt x="3178420" y="2786083"/>
                  <a:pt x="3104877" y="2932435"/>
                  <a:pt x="3025477" y="3096535"/>
                </a:cubicBezTo>
                <a:cubicBezTo>
                  <a:pt x="2790392" y="3088659"/>
                  <a:pt x="2603622" y="3086899"/>
                  <a:pt x="2447663" y="3096535"/>
                </a:cubicBezTo>
                <a:cubicBezTo>
                  <a:pt x="2291704" y="3106171"/>
                  <a:pt x="2025432" y="3085523"/>
                  <a:pt x="1916074" y="3096535"/>
                </a:cubicBezTo>
                <a:cubicBezTo>
                  <a:pt x="1806716" y="3107547"/>
                  <a:pt x="1587988" y="3113575"/>
                  <a:pt x="1315148" y="3096535"/>
                </a:cubicBezTo>
                <a:cubicBezTo>
                  <a:pt x="1042308" y="3079495"/>
                  <a:pt x="844375" y="3091152"/>
                  <a:pt x="714221" y="3096535"/>
                </a:cubicBezTo>
                <a:cubicBezTo>
                  <a:pt x="629930" y="2896182"/>
                  <a:pt x="528244" y="2629431"/>
                  <a:pt x="469006" y="2439476"/>
                </a:cubicBezTo>
                <a:cubicBezTo>
                  <a:pt x="409768" y="2249521"/>
                  <a:pt x="369786" y="2086404"/>
                  <a:pt x="252361" y="1858968"/>
                </a:cubicBezTo>
                <a:cubicBezTo>
                  <a:pt x="134935" y="1631533"/>
                  <a:pt x="96252" y="1411044"/>
                  <a:pt x="4" y="1182771"/>
                </a:cubicBezTo>
                <a:close/>
              </a:path>
              <a:path w="3739698" h="3096543" stroke="0" extrusionOk="0">
                <a:moveTo>
                  <a:pt x="4" y="1182771"/>
                </a:moveTo>
                <a:cubicBezTo>
                  <a:pt x="159208" y="1101979"/>
                  <a:pt x="273422" y="980406"/>
                  <a:pt x="486164" y="875251"/>
                </a:cubicBezTo>
                <a:cubicBezTo>
                  <a:pt x="698906" y="770095"/>
                  <a:pt x="724189" y="714458"/>
                  <a:pt x="953625" y="579558"/>
                </a:cubicBezTo>
                <a:cubicBezTo>
                  <a:pt x="1183061" y="444658"/>
                  <a:pt x="1219219" y="430281"/>
                  <a:pt x="1421086" y="283865"/>
                </a:cubicBezTo>
                <a:cubicBezTo>
                  <a:pt x="1622953" y="137449"/>
                  <a:pt x="1738870" y="106651"/>
                  <a:pt x="1869849" y="0"/>
                </a:cubicBezTo>
                <a:cubicBezTo>
                  <a:pt x="2081970" y="106676"/>
                  <a:pt x="2160225" y="161378"/>
                  <a:pt x="2356009" y="307520"/>
                </a:cubicBezTo>
                <a:cubicBezTo>
                  <a:pt x="2551793" y="453662"/>
                  <a:pt x="2637252" y="461599"/>
                  <a:pt x="2842168" y="615041"/>
                </a:cubicBezTo>
                <a:cubicBezTo>
                  <a:pt x="3047084" y="768483"/>
                  <a:pt x="3119328" y="815195"/>
                  <a:pt x="3253534" y="875251"/>
                </a:cubicBezTo>
                <a:cubicBezTo>
                  <a:pt x="3387740" y="935307"/>
                  <a:pt x="3630369" y="1096061"/>
                  <a:pt x="3739694" y="1182771"/>
                </a:cubicBezTo>
                <a:cubicBezTo>
                  <a:pt x="3642194" y="1369029"/>
                  <a:pt x="3599247" y="1592799"/>
                  <a:pt x="3501622" y="1820692"/>
                </a:cubicBezTo>
                <a:cubicBezTo>
                  <a:pt x="3403997" y="2048585"/>
                  <a:pt x="3375301" y="2224942"/>
                  <a:pt x="3277834" y="2420338"/>
                </a:cubicBezTo>
                <a:cubicBezTo>
                  <a:pt x="3180367" y="2615734"/>
                  <a:pt x="3109331" y="2846483"/>
                  <a:pt x="3025477" y="3096535"/>
                </a:cubicBezTo>
                <a:cubicBezTo>
                  <a:pt x="2719047" y="3101823"/>
                  <a:pt x="2582222" y="3081714"/>
                  <a:pt x="2401438" y="3096535"/>
                </a:cubicBezTo>
                <a:cubicBezTo>
                  <a:pt x="2220654" y="3111356"/>
                  <a:pt x="1996557" y="3105942"/>
                  <a:pt x="1777399" y="3096535"/>
                </a:cubicBezTo>
                <a:cubicBezTo>
                  <a:pt x="1558241" y="3087128"/>
                  <a:pt x="1226677" y="3076682"/>
                  <a:pt x="714221" y="3096535"/>
                </a:cubicBezTo>
                <a:cubicBezTo>
                  <a:pt x="627675" y="2920477"/>
                  <a:pt x="529169" y="2626538"/>
                  <a:pt x="461864" y="2420338"/>
                </a:cubicBezTo>
                <a:cubicBezTo>
                  <a:pt x="394559" y="2214138"/>
                  <a:pt x="307783" y="2041231"/>
                  <a:pt x="209508" y="1744142"/>
                </a:cubicBezTo>
                <a:cubicBezTo>
                  <a:pt x="111233" y="1447053"/>
                  <a:pt x="80237" y="1370402"/>
                  <a:pt x="4" y="1182771"/>
                </a:cubicBezTo>
                <a:close/>
              </a:path>
            </a:pathLst>
          </a:custGeom>
          <a:solidFill>
            <a:schemeClr val="bg1"/>
          </a:solidFill>
          <a:ln w="76200">
            <a:extLst>
              <a:ext uri="{C807C97D-BFC1-408E-A445-0C87EB9F89A2}">
                <ask:lineSketchStyleProps xmlns:ask="http://schemas.microsoft.com/office/drawing/2018/sketchyshapes" sd="3278357591">
                  <a:prstGeom prst="pent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Construct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Validity</a:t>
            </a:r>
          </a:p>
          <a:p>
            <a:pPr algn="ctr"/>
            <a:endParaRPr lang="nl-NL" sz="3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70093-7E24-4516-84C1-AA7F61FB3A95}"/>
              </a:ext>
            </a:extLst>
          </p:cNvPr>
          <p:cNvSpPr txBox="1"/>
          <p:nvPr/>
        </p:nvSpPr>
        <p:spPr>
          <a:xfrm>
            <a:off x="3635896" y="5512051"/>
            <a:ext cx="168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Content</a:t>
            </a:r>
            <a:endParaRPr lang="nl-N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B00FD-DDBF-4960-99EC-EC5B4AEC5D68}"/>
              </a:ext>
            </a:extLst>
          </p:cNvPr>
          <p:cNvSpPr txBox="1"/>
          <p:nvPr/>
        </p:nvSpPr>
        <p:spPr>
          <a:xfrm>
            <a:off x="1128683" y="4245613"/>
            <a:ext cx="186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Response Processes</a:t>
            </a:r>
            <a:endParaRPr lang="nl-N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1BB9B-E5CE-434A-B309-FE39FB922E44}"/>
              </a:ext>
            </a:extLst>
          </p:cNvPr>
          <p:cNvSpPr txBox="1"/>
          <p:nvPr/>
        </p:nvSpPr>
        <p:spPr>
          <a:xfrm>
            <a:off x="2471646" y="199835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Internal structure</a:t>
            </a:r>
            <a:endParaRPr lang="nl-NL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69538-35C3-4575-8FBA-FF6D7E44FA45}"/>
              </a:ext>
            </a:extLst>
          </p:cNvPr>
          <p:cNvSpPr txBox="1"/>
          <p:nvPr/>
        </p:nvSpPr>
        <p:spPr>
          <a:xfrm>
            <a:off x="6087796" y="4245613"/>
            <a:ext cx="194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Consequences of Use</a:t>
            </a:r>
            <a:endParaRPr lang="nl-NL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1459-3E6E-4038-95FB-45E5E7F9D2B5}"/>
              </a:ext>
            </a:extLst>
          </p:cNvPr>
          <p:cNvSpPr txBox="1"/>
          <p:nvPr/>
        </p:nvSpPr>
        <p:spPr>
          <a:xfrm>
            <a:off x="4921914" y="1998352"/>
            <a:ext cx="246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Associations with other variables</a:t>
            </a:r>
            <a:endParaRPr lang="nl-NL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A5137E-D9A4-45B2-8A3F-417F3459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Validity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  <p:bldP spid="15" grpId="0"/>
      <p:bldP spid="16" grpId="0"/>
      <p:bldP spid="17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7. Single vs. multiple events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47248" cy="4892675"/>
          </a:xfrm>
        </p:spPr>
        <p:txBody>
          <a:bodyPr>
            <a:normAutofit/>
          </a:bodyPr>
          <a:lstStyle/>
          <a:p>
            <a:pPr marL="360000" indent="-457200">
              <a:buNone/>
            </a:pPr>
            <a:r>
              <a:rPr lang="en-US" sz="2600" dirty="0"/>
              <a:t>Specific events are inherently difficult to measure and predict -&gt; lower validity coefficients</a:t>
            </a:r>
          </a:p>
          <a:p>
            <a:pPr marL="360000" indent="-457200">
              <a:buNone/>
            </a:pPr>
            <a:r>
              <a:rPr lang="en-US" sz="2600" dirty="0"/>
              <a:t>Summing or averaging over items/situations/ timepoints often provides better estimate of targeted construct -&gt; larger validity coefficients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69431"/>
              </p:ext>
            </p:extLst>
          </p:nvPr>
        </p:nvGraphicFramePr>
        <p:xfrm>
          <a:off x="395536" y="4221088"/>
          <a:ext cx="8352928" cy="185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/>
                      <a:r>
                        <a:rPr lang="en-US" sz="1800" dirty="0"/>
                        <a:t>Construct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800" dirty="0"/>
                        <a:t>Single specific situation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800" dirty="0"/>
                        <a:t>Sum / average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/>
                      <a:r>
                        <a:rPr lang="en-US" sz="1800" dirty="0"/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en-US" sz="1800" dirty="0"/>
                        <a:t>What is you current mood</a:t>
                      </a:r>
                      <a:r>
                        <a:rPr lang="en-US" sz="1800" baseline="0" dirty="0"/>
                        <a:t> (1-10)?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1800" dirty="0"/>
                        <a:t>Average over multiple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timepoints</a:t>
                      </a:r>
                      <a:r>
                        <a:rPr lang="en-US" sz="1800" baseline="0" dirty="0"/>
                        <a:t> and/or days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Math 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Single math</a:t>
                      </a:r>
                      <a:r>
                        <a:rPr lang="en-US" sz="1800" baseline="0" dirty="0"/>
                        <a:t> question response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nl-NL" sz="1800" dirty="0" err="1"/>
                        <a:t>Number</a:t>
                      </a:r>
                      <a:r>
                        <a:rPr lang="nl-NL" sz="1800" baseline="0" dirty="0"/>
                        <a:t> correct on 30-item </a:t>
                      </a:r>
                      <a:r>
                        <a:rPr lang="nl-NL" sz="1800" baseline="0" dirty="0" err="1"/>
                        <a:t>math</a:t>
                      </a:r>
                      <a:r>
                        <a:rPr lang="nl-NL" sz="1800" baseline="0" dirty="0"/>
                        <a:t> test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5B18199-9E4F-4D1E-8674-663B7FFFA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528920"/>
            <a:ext cx="4002782" cy="26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9423"/>
            <a:ext cx="8517632" cy="525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492875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79512" y="6492875"/>
            <a:ext cx="6048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05ADA3-D8DA-BDA7-64A1-F8415C0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23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extLst>
              <a:ext uri="{FF2B5EF4-FFF2-40B4-BE49-F238E27FC236}">
                <a16:creationId xmlns:a16="http://schemas.microsoft.com/office/drawing/2014/main" id="{F1E626E4-417A-430E-A056-189C47B3BE9D}"/>
              </a:ext>
            </a:extLst>
          </p:cNvPr>
          <p:cNvSpPr/>
          <p:nvPr/>
        </p:nvSpPr>
        <p:spPr>
          <a:xfrm>
            <a:off x="1897720" y="2276673"/>
            <a:ext cx="3739698" cy="3096543"/>
          </a:xfrm>
          <a:custGeom>
            <a:avLst/>
            <a:gdLst>
              <a:gd name="connsiteX0" fmla="*/ 4 w 3739698"/>
              <a:gd name="connsiteY0" fmla="*/ 1182771 h 3096543"/>
              <a:gd name="connsiteX1" fmla="*/ 448767 w 3739698"/>
              <a:gd name="connsiteY1" fmla="*/ 898906 h 3096543"/>
              <a:gd name="connsiteX2" fmla="*/ 916228 w 3739698"/>
              <a:gd name="connsiteY2" fmla="*/ 603213 h 3096543"/>
              <a:gd name="connsiteX3" fmla="*/ 1421086 w 3739698"/>
              <a:gd name="connsiteY3" fmla="*/ 283865 h 3096543"/>
              <a:gd name="connsiteX4" fmla="*/ 1869849 w 3739698"/>
              <a:gd name="connsiteY4" fmla="*/ 0 h 3096543"/>
              <a:gd name="connsiteX5" fmla="*/ 2299913 w 3739698"/>
              <a:gd name="connsiteY5" fmla="*/ 272037 h 3096543"/>
              <a:gd name="connsiteX6" fmla="*/ 2786073 w 3739698"/>
              <a:gd name="connsiteY6" fmla="*/ 579558 h 3096543"/>
              <a:gd name="connsiteX7" fmla="*/ 3216137 w 3739698"/>
              <a:gd name="connsiteY7" fmla="*/ 851595 h 3096543"/>
              <a:gd name="connsiteX8" fmla="*/ 3739694 w 3739698"/>
              <a:gd name="connsiteY8" fmla="*/ 1182771 h 3096543"/>
              <a:gd name="connsiteX9" fmla="*/ 3494479 w 3739698"/>
              <a:gd name="connsiteY9" fmla="*/ 1839830 h 3096543"/>
              <a:gd name="connsiteX10" fmla="*/ 3242123 w 3739698"/>
              <a:gd name="connsiteY10" fmla="*/ 2516027 h 3096543"/>
              <a:gd name="connsiteX11" fmla="*/ 3025477 w 3739698"/>
              <a:gd name="connsiteY11" fmla="*/ 3096535 h 3096543"/>
              <a:gd name="connsiteX12" fmla="*/ 2447663 w 3739698"/>
              <a:gd name="connsiteY12" fmla="*/ 3096535 h 3096543"/>
              <a:gd name="connsiteX13" fmla="*/ 1916074 w 3739698"/>
              <a:gd name="connsiteY13" fmla="*/ 3096535 h 3096543"/>
              <a:gd name="connsiteX14" fmla="*/ 1315148 w 3739698"/>
              <a:gd name="connsiteY14" fmla="*/ 3096535 h 3096543"/>
              <a:gd name="connsiteX15" fmla="*/ 714221 w 3739698"/>
              <a:gd name="connsiteY15" fmla="*/ 3096535 h 3096543"/>
              <a:gd name="connsiteX16" fmla="*/ 469006 w 3739698"/>
              <a:gd name="connsiteY16" fmla="*/ 2439476 h 3096543"/>
              <a:gd name="connsiteX17" fmla="*/ 252361 w 3739698"/>
              <a:gd name="connsiteY17" fmla="*/ 1858968 h 3096543"/>
              <a:gd name="connsiteX18" fmla="*/ 4 w 3739698"/>
              <a:gd name="connsiteY18" fmla="*/ 1182771 h 309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9698" h="3096543" fill="none" extrusionOk="0">
                <a:moveTo>
                  <a:pt x="4" y="1182771"/>
                </a:moveTo>
                <a:cubicBezTo>
                  <a:pt x="125289" y="1073817"/>
                  <a:pt x="306009" y="999452"/>
                  <a:pt x="448767" y="898906"/>
                </a:cubicBezTo>
                <a:cubicBezTo>
                  <a:pt x="591525" y="798360"/>
                  <a:pt x="705840" y="703924"/>
                  <a:pt x="916228" y="603213"/>
                </a:cubicBezTo>
                <a:cubicBezTo>
                  <a:pt x="1126616" y="502502"/>
                  <a:pt x="1205783" y="449557"/>
                  <a:pt x="1421086" y="283865"/>
                </a:cubicBezTo>
                <a:cubicBezTo>
                  <a:pt x="1636389" y="118173"/>
                  <a:pt x="1730031" y="78420"/>
                  <a:pt x="1869849" y="0"/>
                </a:cubicBezTo>
                <a:cubicBezTo>
                  <a:pt x="1942453" y="75752"/>
                  <a:pt x="2152383" y="177836"/>
                  <a:pt x="2299913" y="272037"/>
                </a:cubicBezTo>
                <a:cubicBezTo>
                  <a:pt x="2447443" y="366238"/>
                  <a:pt x="2630390" y="448349"/>
                  <a:pt x="2786073" y="579558"/>
                </a:cubicBezTo>
                <a:cubicBezTo>
                  <a:pt x="2941756" y="710766"/>
                  <a:pt x="3124546" y="781003"/>
                  <a:pt x="3216137" y="851595"/>
                </a:cubicBezTo>
                <a:cubicBezTo>
                  <a:pt x="3307728" y="922187"/>
                  <a:pt x="3514192" y="1046950"/>
                  <a:pt x="3739694" y="1182771"/>
                </a:cubicBezTo>
                <a:cubicBezTo>
                  <a:pt x="3690119" y="1396992"/>
                  <a:pt x="3590071" y="1629130"/>
                  <a:pt x="3494479" y="1839830"/>
                </a:cubicBezTo>
                <a:cubicBezTo>
                  <a:pt x="3398887" y="2050530"/>
                  <a:pt x="3305826" y="2245971"/>
                  <a:pt x="3242123" y="2516027"/>
                </a:cubicBezTo>
                <a:cubicBezTo>
                  <a:pt x="3178420" y="2786083"/>
                  <a:pt x="3104877" y="2932435"/>
                  <a:pt x="3025477" y="3096535"/>
                </a:cubicBezTo>
                <a:cubicBezTo>
                  <a:pt x="2790392" y="3088659"/>
                  <a:pt x="2603622" y="3086899"/>
                  <a:pt x="2447663" y="3096535"/>
                </a:cubicBezTo>
                <a:cubicBezTo>
                  <a:pt x="2291704" y="3106171"/>
                  <a:pt x="2025432" y="3085523"/>
                  <a:pt x="1916074" y="3096535"/>
                </a:cubicBezTo>
                <a:cubicBezTo>
                  <a:pt x="1806716" y="3107547"/>
                  <a:pt x="1587988" y="3113575"/>
                  <a:pt x="1315148" y="3096535"/>
                </a:cubicBezTo>
                <a:cubicBezTo>
                  <a:pt x="1042308" y="3079495"/>
                  <a:pt x="844375" y="3091152"/>
                  <a:pt x="714221" y="3096535"/>
                </a:cubicBezTo>
                <a:cubicBezTo>
                  <a:pt x="629930" y="2896182"/>
                  <a:pt x="528244" y="2629431"/>
                  <a:pt x="469006" y="2439476"/>
                </a:cubicBezTo>
                <a:cubicBezTo>
                  <a:pt x="409768" y="2249521"/>
                  <a:pt x="369786" y="2086404"/>
                  <a:pt x="252361" y="1858968"/>
                </a:cubicBezTo>
                <a:cubicBezTo>
                  <a:pt x="134935" y="1631533"/>
                  <a:pt x="96252" y="1411044"/>
                  <a:pt x="4" y="1182771"/>
                </a:cubicBezTo>
                <a:close/>
              </a:path>
              <a:path w="3739698" h="3096543" stroke="0" extrusionOk="0">
                <a:moveTo>
                  <a:pt x="4" y="1182771"/>
                </a:moveTo>
                <a:cubicBezTo>
                  <a:pt x="159208" y="1101979"/>
                  <a:pt x="273422" y="980406"/>
                  <a:pt x="486164" y="875251"/>
                </a:cubicBezTo>
                <a:cubicBezTo>
                  <a:pt x="698906" y="770095"/>
                  <a:pt x="724189" y="714458"/>
                  <a:pt x="953625" y="579558"/>
                </a:cubicBezTo>
                <a:cubicBezTo>
                  <a:pt x="1183061" y="444658"/>
                  <a:pt x="1219219" y="430281"/>
                  <a:pt x="1421086" y="283865"/>
                </a:cubicBezTo>
                <a:cubicBezTo>
                  <a:pt x="1622953" y="137449"/>
                  <a:pt x="1738870" y="106651"/>
                  <a:pt x="1869849" y="0"/>
                </a:cubicBezTo>
                <a:cubicBezTo>
                  <a:pt x="2081970" y="106676"/>
                  <a:pt x="2160225" y="161378"/>
                  <a:pt x="2356009" y="307520"/>
                </a:cubicBezTo>
                <a:cubicBezTo>
                  <a:pt x="2551793" y="453662"/>
                  <a:pt x="2637252" y="461599"/>
                  <a:pt x="2842168" y="615041"/>
                </a:cubicBezTo>
                <a:cubicBezTo>
                  <a:pt x="3047084" y="768483"/>
                  <a:pt x="3119328" y="815195"/>
                  <a:pt x="3253534" y="875251"/>
                </a:cubicBezTo>
                <a:cubicBezTo>
                  <a:pt x="3387740" y="935307"/>
                  <a:pt x="3630369" y="1096061"/>
                  <a:pt x="3739694" y="1182771"/>
                </a:cubicBezTo>
                <a:cubicBezTo>
                  <a:pt x="3642194" y="1369029"/>
                  <a:pt x="3599247" y="1592799"/>
                  <a:pt x="3501622" y="1820692"/>
                </a:cubicBezTo>
                <a:cubicBezTo>
                  <a:pt x="3403997" y="2048585"/>
                  <a:pt x="3375301" y="2224942"/>
                  <a:pt x="3277834" y="2420338"/>
                </a:cubicBezTo>
                <a:cubicBezTo>
                  <a:pt x="3180367" y="2615734"/>
                  <a:pt x="3109331" y="2846483"/>
                  <a:pt x="3025477" y="3096535"/>
                </a:cubicBezTo>
                <a:cubicBezTo>
                  <a:pt x="2719047" y="3101823"/>
                  <a:pt x="2582222" y="3081714"/>
                  <a:pt x="2401438" y="3096535"/>
                </a:cubicBezTo>
                <a:cubicBezTo>
                  <a:pt x="2220654" y="3111356"/>
                  <a:pt x="1996557" y="3105942"/>
                  <a:pt x="1777399" y="3096535"/>
                </a:cubicBezTo>
                <a:cubicBezTo>
                  <a:pt x="1558241" y="3087128"/>
                  <a:pt x="1226677" y="3076682"/>
                  <a:pt x="714221" y="3096535"/>
                </a:cubicBezTo>
                <a:cubicBezTo>
                  <a:pt x="627675" y="2920477"/>
                  <a:pt x="529169" y="2626538"/>
                  <a:pt x="461864" y="2420338"/>
                </a:cubicBezTo>
                <a:cubicBezTo>
                  <a:pt x="394559" y="2214138"/>
                  <a:pt x="307783" y="2041231"/>
                  <a:pt x="209508" y="1744142"/>
                </a:cubicBezTo>
                <a:cubicBezTo>
                  <a:pt x="111233" y="1447053"/>
                  <a:pt x="80237" y="1370402"/>
                  <a:pt x="4" y="1182771"/>
                </a:cubicBezTo>
                <a:close/>
              </a:path>
            </a:pathLst>
          </a:custGeom>
          <a:solidFill>
            <a:schemeClr val="bg1"/>
          </a:solidFill>
          <a:ln w="76200">
            <a:extLst>
              <a:ext uri="{C807C97D-BFC1-408E-A445-0C87EB9F89A2}">
                <ask:lineSketchStyleProps xmlns:ask="http://schemas.microsoft.com/office/drawing/2018/sketchyshapes" sd="3278357591">
                  <a:prstGeom prst="pent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Construct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Validity</a:t>
            </a:r>
          </a:p>
          <a:p>
            <a:pPr algn="ctr"/>
            <a:endParaRPr lang="nl-NL" sz="3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70093-7E24-4516-84C1-AA7F61FB3A95}"/>
              </a:ext>
            </a:extLst>
          </p:cNvPr>
          <p:cNvSpPr txBox="1"/>
          <p:nvPr/>
        </p:nvSpPr>
        <p:spPr>
          <a:xfrm>
            <a:off x="2977840" y="5512051"/>
            <a:ext cx="168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Content</a:t>
            </a:r>
            <a:endParaRPr lang="nl-N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B00FD-DDBF-4960-99EC-EC5B4AEC5D68}"/>
              </a:ext>
            </a:extLst>
          </p:cNvPr>
          <p:cNvSpPr txBox="1"/>
          <p:nvPr/>
        </p:nvSpPr>
        <p:spPr>
          <a:xfrm>
            <a:off x="470627" y="4245613"/>
            <a:ext cx="186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Response Processes</a:t>
            </a:r>
            <a:endParaRPr lang="nl-N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1BB9B-E5CE-434A-B309-FE39FB922E44}"/>
              </a:ext>
            </a:extLst>
          </p:cNvPr>
          <p:cNvSpPr txBox="1"/>
          <p:nvPr/>
        </p:nvSpPr>
        <p:spPr>
          <a:xfrm>
            <a:off x="1813590" y="199835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Internal structure</a:t>
            </a:r>
            <a:endParaRPr lang="nl-NL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69538-35C3-4575-8FBA-FF6D7E44FA45}"/>
              </a:ext>
            </a:extLst>
          </p:cNvPr>
          <p:cNvSpPr txBox="1"/>
          <p:nvPr/>
        </p:nvSpPr>
        <p:spPr>
          <a:xfrm>
            <a:off x="5429740" y="4245613"/>
            <a:ext cx="194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Consequences of Use</a:t>
            </a:r>
            <a:endParaRPr lang="nl-NL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1459-3E6E-4038-95FB-45E5E7F9D2B5}"/>
              </a:ext>
            </a:extLst>
          </p:cNvPr>
          <p:cNvSpPr txBox="1"/>
          <p:nvPr/>
        </p:nvSpPr>
        <p:spPr>
          <a:xfrm>
            <a:off x="4263858" y="1998352"/>
            <a:ext cx="246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Associations with other variables</a:t>
            </a:r>
            <a:endParaRPr lang="nl-NL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A5137E-D9A4-45B2-8A3F-417F3459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Validity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3F3CF2-0879-4C08-9B4B-BC5D86A1DEB0}"/>
              </a:ext>
            </a:extLst>
          </p:cNvPr>
          <p:cNvSpPr/>
          <p:nvPr/>
        </p:nvSpPr>
        <p:spPr>
          <a:xfrm>
            <a:off x="2881540" y="1515372"/>
            <a:ext cx="769252" cy="552001"/>
          </a:xfrm>
          <a:custGeom>
            <a:avLst/>
            <a:gdLst>
              <a:gd name="connsiteX0" fmla="*/ 0 w 769252"/>
              <a:gd name="connsiteY0" fmla="*/ 0 h 552001"/>
              <a:gd name="connsiteX1" fmla="*/ 376933 w 769252"/>
              <a:gd name="connsiteY1" fmla="*/ 0 h 552001"/>
              <a:gd name="connsiteX2" fmla="*/ 769252 w 769252"/>
              <a:gd name="connsiteY2" fmla="*/ 0 h 552001"/>
              <a:gd name="connsiteX3" fmla="*/ 769252 w 769252"/>
              <a:gd name="connsiteY3" fmla="*/ 552001 h 552001"/>
              <a:gd name="connsiteX4" fmla="*/ 392319 w 769252"/>
              <a:gd name="connsiteY4" fmla="*/ 552001 h 552001"/>
              <a:gd name="connsiteX5" fmla="*/ 0 w 769252"/>
              <a:gd name="connsiteY5" fmla="*/ 552001 h 552001"/>
              <a:gd name="connsiteX6" fmla="*/ 0 w 769252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252" h="552001" fill="none" extrusionOk="0">
                <a:moveTo>
                  <a:pt x="0" y="0"/>
                </a:moveTo>
                <a:cubicBezTo>
                  <a:pt x="130821" y="9207"/>
                  <a:pt x="256957" y="-15322"/>
                  <a:pt x="376933" y="0"/>
                </a:cubicBezTo>
                <a:cubicBezTo>
                  <a:pt x="496909" y="15322"/>
                  <a:pt x="616081" y="-13298"/>
                  <a:pt x="769252" y="0"/>
                </a:cubicBezTo>
                <a:cubicBezTo>
                  <a:pt x="787137" y="135115"/>
                  <a:pt x="792177" y="416335"/>
                  <a:pt x="769252" y="552001"/>
                </a:cubicBezTo>
                <a:cubicBezTo>
                  <a:pt x="693746" y="536483"/>
                  <a:pt x="563740" y="541740"/>
                  <a:pt x="392319" y="552001"/>
                </a:cubicBezTo>
                <a:cubicBezTo>
                  <a:pt x="220898" y="562262"/>
                  <a:pt x="127512" y="548117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769252" h="552001" stroke="0" extrusionOk="0">
                <a:moveTo>
                  <a:pt x="0" y="0"/>
                </a:moveTo>
                <a:cubicBezTo>
                  <a:pt x="113571" y="-7134"/>
                  <a:pt x="278779" y="6161"/>
                  <a:pt x="369241" y="0"/>
                </a:cubicBezTo>
                <a:cubicBezTo>
                  <a:pt x="459703" y="-6161"/>
                  <a:pt x="661037" y="-1558"/>
                  <a:pt x="769252" y="0"/>
                </a:cubicBezTo>
                <a:cubicBezTo>
                  <a:pt x="775777" y="133006"/>
                  <a:pt x="763701" y="338139"/>
                  <a:pt x="769252" y="552001"/>
                </a:cubicBezTo>
                <a:cubicBezTo>
                  <a:pt x="597452" y="536000"/>
                  <a:pt x="501364" y="536532"/>
                  <a:pt x="407704" y="552001"/>
                </a:cubicBezTo>
                <a:cubicBezTo>
                  <a:pt x="314044" y="567470"/>
                  <a:pt x="141050" y="550464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PCA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D992C-E0DB-4F2C-AB9C-93AF2E20D75D}"/>
              </a:ext>
            </a:extLst>
          </p:cNvPr>
          <p:cNvSpPr/>
          <p:nvPr/>
        </p:nvSpPr>
        <p:spPr>
          <a:xfrm>
            <a:off x="6283566" y="3579222"/>
            <a:ext cx="2403234" cy="552001"/>
          </a:xfrm>
          <a:custGeom>
            <a:avLst/>
            <a:gdLst>
              <a:gd name="connsiteX0" fmla="*/ 0 w 2403234"/>
              <a:gd name="connsiteY0" fmla="*/ 0 h 552001"/>
              <a:gd name="connsiteX1" fmla="*/ 648873 w 2403234"/>
              <a:gd name="connsiteY1" fmla="*/ 0 h 552001"/>
              <a:gd name="connsiteX2" fmla="*/ 1273714 w 2403234"/>
              <a:gd name="connsiteY2" fmla="*/ 0 h 552001"/>
              <a:gd name="connsiteX3" fmla="*/ 1850490 w 2403234"/>
              <a:gd name="connsiteY3" fmla="*/ 0 h 552001"/>
              <a:gd name="connsiteX4" fmla="*/ 2403234 w 2403234"/>
              <a:gd name="connsiteY4" fmla="*/ 0 h 552001"/>
              <a:gd name="connsiteX5" fmla="*/ 2403234 w 2403234"/>
              <a:gd name="connsiteY5" fmla="*/ 552001 h 552001"/>
              <a:gd name="connsiteX6" fmla="*/ 1850490 w 2403234"/>
              <a:gd name="connsiteY6" fmla="*/ 552001 h 552001"/>
              <a:gd name="connsiteX7" fmla="*/ 1201617 w 2403234"/>
              <a:gd name="connsiteY7" fmla="*/ 552001 h 552001"/>
              <a:gd name="connsiteX8" fmla="*/ 576776 w 2403234"/>
              <a:gd name="connsiteY8" fmla="*/ 552001 h 552001"/>
              <a:gd name="connsiteX9" fmla="*/ 0 w 2403234"/>
              <a:gd name="connsiteY9" fmla="*/ 552001 h 552001"/>
              <a:gd name="connsiteX10" fmla="*/ 0 w 2403234"/>
              <a:gd name="connsiteY10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3234" h="552001" fill="none" extrusionOk="0">
                <a:moveTo>
                  <a:pt x="0" y="0"/>
                </a:moveTo>
                <a:cubicBezTo>
                  <a:pt x="173339" y="11502"/>
                  <a:pt x="343346" y="263"/>
                  <a:pt x="648873" y="0"/>
                </a:cubicBezTo>
                <a:cubicBezTo>
                  <a:pt x="954400" y="-263"/>
                  <a:pt x="1100178" y="676"/>
                  <a:pt x="1273714" y="0"/>
                </a:cubicBezTo>
                <a:cubicBezTo>
                  <a:pt x="1447250" y="-676"/>
                  <a:pt x="1658548" y="-25608"/>
                  <a:pt x="1850490" y="0"/>
                </a:cubicBezTo>
                <a:cubicBezTo>
                  <a:pt x="2042432" y="25608"/>
                  <a:pt x="2282480" y="8737"/>
                  <a:pt x="2403234" y="0"/>
                </a:cubicBezTo>
                <a:cubicBezTo>
                  <a:pt x="2382778" y="267396"/>
                  <a:pt x="2414656" y="336360"/>
                  <a:pt x="2403234" y="552001"/>
                </a:cubicBezTo>
                <a:cubicBezTo>
                  <a:pt x="2148257" y="566186"/>
                  <a:pt x="2033573" y="539231"/>
                  <a:pt x="1850490" y="552001"/>
                </a:cubicBezTo>
                <a:cubicBezTo>
                  <a:pt x="1667407" y="564771"/>
                  <a:pt x="1501385" y="562536"/>
                  <a:pt x="1201617" y="552001"/>
                </a:cubicBezTo>
                <a:cubicBezTo>
                  <a:pt x="901849" y="541466"/>
                  <a:pt x="834273" y="536946"/>
                  <a:pt x="576776" y="552001"/>
                </a:cubicBezTo>
                <a:cubicBezTo>
                  <a:pt x="319279" y="567056"/>
                  <a:pt x="274755" y="539573"/>
                  <a:pt x="0" y="552001"/>
                </a:cubicBezTo>
                <a:cubicBezTo>
                  <a:pt x="12133" y="394017"/>
                  <a:pt x="26969" y="221046"/>
                  <a:pt x="0" y="0"/>
                </a:cubicBezTo>
                <a:close/>
              </a:path>
              <a:path w="2403234" h="552001" stroke="0" extrusionOk="0">
                <a:moveTo>
                  <a:pt x="0" y="0"/>
                </a:moveTo>
                <a:cubicBezTo>
                  <a:pt x="141996" y="-20317"/>
                  <a:pt x="349436" y="-20089"/>
                  <a:pt x="552744" y="0"/>
                </a:cubicBezTo>
                <a:cubicBezTo>
                  <a:pt x="756052" y="20089"/>
                  <a:pt x="933253" y="-29979"/>
                  <a:pt x="1177585" y="0"/>
                </a:cubicBezTo>
                <a:cubicBezTo>
                  <a:pt x="1421917" y="29979"/>
                  <a:pt x="1626193" y="31117"/>
                  <a:pt x="1826458" y="0"/>
                </a:cubicBezTo>
                <a:cubicBezTo>
                  <a:pt x="2026723" y="-31117"/>
                  <a:pt x="2281972" y="-7785"/>
                  <a:pt x="2403234" y="0"/>
                </a:cubicBezTo>
                <a:cubicBezTo>
                  <a:pt x="2417413" y="121058"/>
                  <a:pt x="2405611" y="297907"/>
                  <a:pt x="2403234" y="552001"/>
                </a:cubicBezTo>
                <a:cubicBezTo>
                  <a:pt x="2119153" y="533898"/>
                  <a:pt x="1967970" y="525497"/>
                  <a:pt x="1754361" y="552001"/>
                </a:cubicBezTo>
                <a:cubicBezTo>
                  <a:pt x="1540752" y="578505"/>
                  <a:pt x="1398219" y="542639"/>
                  <a:pt x="1201617" y="552001"/>
                </a:cubicBezTo>
                <a:cubicBezTo>
                  <a:pt x="1005015" y="561363"/>
                  <a:pt x="834513" y="571650"/>
                  <a:pt x="600809" y="552001"/>
                </a:cubicBezTo>
                <a:cubicBezTo>
                  <a:pt x="367105" y="532352"/>
                  <a:pt x="200952" y="564030"/>
                  <a:pt x="0" y="552001"/>
                </a:cubicBezTo>
                <a:cubicBezTo>
                  <a:pt x="17389" y="415305"/>
                  <a:pt x="9160" y="123017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Taylor-Russell table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5D4629-32D3-4F72-ACEB-45FBD044354B}"/>
              </a:ext>
            </a:extLst>
          </p:cNvPr>
          <p:cNvSpPr/>
          <p:nvPr/>
        </p:nvSpPr>
        <p:spPr>
          <a:xfrm>
            <a:off x="1292801" y="5940873"/>
            <a:ext cx="1685039" cy="552001"/>
          </a:xfrm>
          <a:custGeom>
            <a:avLst/>
            <a:gdLst>
              <a:gd name="connsiteX0" fmla="*/ 0 w 1685039"/>
              <a:gd name="connsiteY0" fmla="*/ 0 h 552001"/>
              <a:gd name="connsiteX1" fmla="*/ 511128 w 1685039"/>
              <a:gd name="connsiteY1" fmla="*/ 0 h 552001"/>
              <a:gd name="connsiteX2" fmla="*/ 1022257 w 1685039"/>
              <a:gd name="connsiteY2" fmla="*/ 0 h 552001"/>
              <a:gd name="connsiteX3" fmla="*/ 1685039 w 1685039"/>
              <a:gd name="connsiteY3" fmla="*/ 0 h 552001"/>
              <a:gd name="connsiteX4" fmla="*/ 1685039 w 1685039"/>
              <a:gd name="connsiteY4" fmla="*/ 552001 h 552001"/>
              <a:gd name="connsiteX5" fmla="*/ 1173911 w 1685039"/>
              <a:gd name="connsiteY5" fmla="*/ 552001 h 552001"/>
              <a:gd name="connsiteX6" fmla="*/ 629081 w 1685039"/>
              <a:gd name="connsiteY6" fmla="*/ 552001 h 552001"/>
              <a:gd name="connsiteX7" fmla="*/ 0 w 1685039"/>
              <a:gd name="connsiteY7" fmla="*/ 552001 h 552001"/>
              <a:gd name="connsiteX8" fmla="*/ 0 w 1685039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9" h="552001" fill="none" extrusionOk="0">
                <a:moveTo>
                  <a:pt x="0" y="0"/>
                </a:moveTo>
                <a:cubicBezTo>
                  <a:pt x="250589" y="-8260"/>
                  <a:pt x="327134" y="17902"/>
                  <a:pt x="511128" y="0"/>
                </a:cubicBezTo>
                <a:cubicBezTo>
                  <a:pt x="695122" y="-17902"/>
                  <a:pt x="813813" y="-5204"/>
                  <a:pt x="1022257" y="0"/>
                </a:cubicBezTo>
                <a:cubicBezTo>
                  <a:pt x="1230701" y="5204"/>
                  <a:pt x="1451682" y="16999"/>
                  <a:pt x="1685039" y="0"/>
                </a:cubicBezTo>
                <a:cubicBezTo>
                  <a:pt x="1673612" y="232173"/>
                  <a:pt x="1663853" y="287371"/>
                  <a:pt x="1685039" y="552001"/>
                </a:cubicBezTo>
                <a:cubicBezTo>
                  <a:pt x="1524903" y="561369"/>
                  <a:pt x="1425095" y="565494"/>
                  <a:pt x="1173911" y="552001"/>
                </a:cubicBezTo>
                <a:cubicBezTo>
                  <a:pt x="922727" y="538508"/>
                  <a:pt x="890345" y="555607"/>
                  <a:pt x="629081" y="552001"/>
                </a:cubicBezTo>
                <a:cubicBezTo>
                  <a:pt x="367817" y="548396"/>
                  <a:pt x="205031" y="541771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1685039" h="552001" stroke="0" extrusionOk="0">
                <a:moveTo>
                  <a:pt x="0" y="0"/>
                </a:moveTo>
                <a:cubicBezTo>
                  <a:pt x="207300" y="-10014"/>
                  <a:pt x="331440" y="-15496"/>
                  <a:pt x="527979" y="0"/>
                </a:cubicBezTo>
                <a:cubicBezTo>
                  <a:pt x="724518" y="15496"/>
                  <a:pt x="848289" y="12635"/>
                  <a:pt x="1106509" y="0"/>
                </a:cubicBezTo>
                <a:cubicBezTo>
                  <a:pt x="1364729" y="-12635"/>
                  <a:pt x="1414068" y="-3949"/>
                  <a:pt x="1685039" y="0"/>
                </a:cubicBezTo>
                <a:cubicBezTo>
                  <a:pt x="1658482" y="248321"/>
                  <a:pt x="1688748" y="395512"/>
                  <a:pt x="1685039" y="552001"/>
                </a:cubicBezTo>
                <a:cubicBezTo>
                  <a:pt x="1447753" y="575642"/>
                  <a:pt x="1245975" y="532571"/>
                  <a:pt x="1123359" y="552001"/>
                </a:cubicBezTo>
                <a:cubicBezTo>
                  <a:pt x="1000743" y="571431"/>
                  <a:pt x="704284" y="576204"/>
                  <a:pt x="527979" y="552001"/>
                </a:cubicBezTo>
                <a:cubicBezTo>
                  <a:pt x="351674" y="527798"/>
                  <a:pt x="195319" y="550173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Facet method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F6E3EC-47C2-41A1-A2AC-1F51BF4BE7E4}"/>
              </a:ext>
            </a:extLst>
          </p:cNvPr>
          <p:cNvSpPr/>
          <p:nvPr/>
        </p:nvSpPr>
        <p:spPr>
          <a:xfrm>
            <a:off x="6617345" y="1682336"/>
            <a:ext cx="2342667" cy="552001"/>
          </a:xfrm>
          <a:custGeom>
            <a:avLst/>
            <a:gdLst>
              <a:gd name="connsiteX0" fmla="*/ 0 w 2342667"/>
              <a:gd name="connsiteY0" fmla="*/ 0 h 552001"/>
              <a:gd name="connsiteX1" fmla="*/ 632520 w 2342667"/>
              <a:gd name="connsiteY1" fmla="*/ 0 h 552001"/>
              <a:gd name="connsiteX2" fmla="*/ 1241614 w 2342667"/>
              <a:gd name="connsiteY2" fmla="*/ 0 h 552001"/>
              <a:gd name="connsiteX3" fmla="*/ 1803854 w 2342667"/>
              <a:gd name="connsiteY3" fmla="*/ 0 h 552001"/>
              <a:gd name="connsiteX4" fmla="*/ 2342667 w 2342667"/>
              <a:gd name="connsiteY4" fmla="*/ 0 h 552001"/>
              <a:gd name="connsiteX5" fmla="*/ 2342667 w 2342667"/>
              <a:gd name="connsiteY5" fmla="*/ 552001 h 552001"/>
              <a:gd name="connsiteX6" fmla="*/ 1803854 w 2342667"/>
              <a:gd name="connsiteY6" fmla="*/ 552001 h 552001"/>
              <a:gd name="connsiteX7" fmla="*/ 1171334 w 2342667"/>
              <a:gd name="connsiteY7" fmla="*/ 552001 h 552001"/>
              <a:gd name="connsiteX8" fmla="*/ 562240 w 2342667"/>
              <a:gd name="connsiteY8" fmla="*/ 552001 h 552001"/>
              <a:gd name="connsiteX9" fmla="*/ 0 w 2342667"/>
              <a:gd name="connsiteY9" fmla="*/ 552001 h 552001"/>
              <a:gd name="connsiteX10" fmla="*/ 0 w 2342667"/>
              <a:gd name="connsiteY10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2667" h="552001" fill="none" extrusionOk="0">
                <a:moveTo>
                  <a:pt x="0" y="0"/>
                </a:moveTo>
                <a:cubicBezTo>
                  <a:pt x="130823" y="11055"/>
                  <a:pt x="419427" y="-19322"/>
                  <a:pt x="632520" y="0"/>
                </a:cubicBezTo>
                <a:cubicBezTo>
                  <a:pt x="845613" y="19322"/>
                  <a:pt x="1059197" y="22935"/>
                  <a:pt x="1241614" y="0"/>
                </a:cubicBezTo>
                <a:cubicBezTo>
                  <a:pt x="1424031" y="-22935"/>
                  <a:pt x="1608926" y="25622"/>
                  <a:pt x="1803854" y="0"/>
                </a:cubicBezTo>
                <a:cubicBezTo>
                  <a:pt x="1998782" y="-25622"/>
                  <a:pt x="2133696" y="-2859"/>
                  <a:pt x="2342667" y="0"/>
                </a:cubicBezTo>
                <a:cubicBezTo>
                  <a:pt x="2322211" y="267396"/>
                  <a:pt x="2354089" y="336360"/>
                  <a:pt x="2342667" y="552001"/>
                </a:cubicBezTo>
                <a:cubicBezTo>
                  <a:pt x="2073303" y="549152"/>
                  <a:pt x="1995113" y="575618"/>
                  <a:pt x="1803854" y="552001"/>
                </a:cubicBezTo>
                <a:cubicBezTo>
                  <a:pt x="1612595" y="528384"/>
                  <a:pt x="1463991" y="549162"/>
                  <a:pt x="1171334" y="552001"/>
                </a:cubicBezTo>
                <a:cubicBezTo>
                  <a:pt x="878677" y="554840"/>
                  <a:pt x="864056" y="531817"/>
                  <a:pt x="562240" y="552001"/>
                </a:cubicBezTo>
                <a:cubicBezTo>
                  <a:pt x="260424" y="572185"/>
                  <a:pt x="149830" y="569652"/>
                  <a:pt x="0" y="552001"/>
                </a:cubicBezTo>
                <a:cubicBezTo>
                  <a:pt x="12133" y="394017"/>
                  <a:pt x="26969" y="221046"/>
                  <a:pt x="0" y="0"/>
                </a:cubicBezTo>
                <a:close/>
              </a:path>
              <a:path w="2342667" h="552001" stroke="0" extrusionOk="0">
                <a:moveTo>
                  <a:pt x="0" y="0"/>
                </a:moveTo>
                <a:cubicBezTo>
                  <a:pt x="142168" y="21564"/>
                  <a:pt x="294880" y="-3599"/>
                  <a:pt x="538813" y="0"/>
                </a:cubicBezTo>
                <a:cubicBezTo>
                  <a:pt x="782746" y="3599"/>
                  <a:pt x="1014706" y="-20943"/>
                  <a:pt x="1147907" y="0"/>
                </a:cubicBezTo>
                <a:cubicBezTo>
                  <a:pt x="1281108" y="20943"/>
                  <a:pt x="1554186" y="-19454"/>
                  <a:pt x="1780427" y="0"/>
                </a:cubicBezTo>
                <a:cubicBezTo>
                  <a:pt x="2006668" y="19454"/>
                  <a:pt x="2110443" y="6866"/>
                  <a:pt x="2342667" y="0"/>
                </a:cubicBezTo>
                <a:cubicBezTo>
                  <a:pt x="2356846" y="121058"/>
                  <a:pt x="2345044" y="297907"/>
                  <a:pt x="2342667" y="552001"/>
                </a:cubicBezTo>
                <a:cubicBezTo>
                  <a:pt x="2029566" y="527690"/>
                  <a:pt x="1878279" y="564381"/>
                  <a:pt x="1710147" y="552001"/>
                </a:cubicBezTo>
                <a:cubicBezTo>
                  <a:pt x="1542015" y="539621"/>
                  <a:pt x="1288776" y="558851"/>
                  <a:pt x="1171334" y="552001"/>
                </a:cubicBezTo>
                <a:cubicBezTo>
                  <a:pt x="1053892" y="545151"/>
                  <a:pt x="835357" y="576229"/>
                  <a:pt x="585667" y="552001"/>
                </a:cubicBezTo>
                <a:cubicBezTo>
                  <a:pt x="335977" y="527773"/>
                  <a:pt x="259560" y="553364"/>
                  <a:pt x="0" y="552001"/>
                </a:cubicBezTo>
                <a:cubicBezTo>
                  <a:pt x="17389" y="415305"/>
                  <a:pt x="9160" y="123017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Regression analysis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52087-78B3-4DD0-91F9-DBC709F6D1C3}"/>
              </a:ext>
            </a:extLst>
          </p:cNvPr>
          <p:cNvSpPr/>
          <p:nvPr/>
        </p:nvSpPr>
        <p:spPr>
          <a:xfrm>
            <a:off x="5549027" y="2769781"/>
            <a:ext cx="3653342" cy="647181"/>
          </a:xfrm>
          <a:custGeom>
            <a:avLst/>
            <a:gdLst>
              <a:gd name="connsiteX0" fmla="*/ 0 w 3653342"/>
              <a:gd name="connsiteY0" fmla="*/ 0 h 647181"/>
              <a:gd name="connsiteX1" fmla="*/ 681957 w 3653342"/>
              <a:gd name="connsiteY1" fmla="*/ 0 h 647181"/>
              <a:gd name="connsiteX2" fmla="*/ 1363914 w 3653342"/>
              <a:gd name="connsiteY2" fmla="*/ 0 h 647181"/>
              <a:gd name="connsiteX3" fmla="*/ 2045872 w 3653342"/>
              <a:gd name="connsiteY3" fmla="*/ 0 h 647181"/>
              <a:gd name="connsiteX4" fmla="*/ 2618228 w 3653342"/>
              <a:gd name="connsiteY4" fmla="*/ 0 h 647181"/>
              <a:gd name="connsiteX5" fmla="*/ 3653342 w 3653342"/>
              <a:gd name="connsiteY5" fmla="*/ 0 h 647181"/>
              <a:gd name="connsiteX6" fmla="*/ 3653342 w 3653342"/>
              <a:gd name="connsiteY6" fmla="*/ 647181 h 647181"/>
              <a:gd name="connsiteX7" fmla="*/ 3154052 w 3653342"/>
              <a:gd name="connsiteY7" fmla="*/ 647181 h 647181"/>
              <a:gd name="connsiteX8" fmla="*/ 2472095 w 3653342"/>
              <a:gd name="connsiteY8" fmla="*/ 647181 h 647181"/>
              <a:gd name="connsiteX9" fmla="*/ 1899738 w 3653342"/>
              <a:gd name="connsiteY9" fmla="*/ 647181 h 647181"/>
              <a:gd name="connsiteX10" fmla="*/ 1400448 w 3653342"/>
              <a:gd name="connsiteY10" fmla="*/ 647181 h 647181"/>
              <a:gd name="connsiteX11" fmla="*/ 718491 w 3653342"/>
              <a:gd name="connsiteY11" fmla="*/ 647181 h 647181"/>
              <a:gd name="connsiteX12" fmla="*/ 0 w 3653342"/>
              <a:gd name="connsiteY12" fmla="*/ 647181 h 647181"/>
              <a:gd name="connsiteX13" fmla="*/ 0 w 3653342"/>
              <a:gd name="connsiteY13" fmla="*/ 0 h 64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53342" h="647181" fill="none" extrusionOk="0">
                <a:moveTo>
                  <a:pt x="0" y="0"/>
                </a:moveTo>
                <a:cubicBezTo>
                  <a:pt x="276279" y="-33478"/>
                  <a:pt x="471077" y="-16100"/>
                  <a:pt x="681957" y="0"/>
                </a:cubicBezTo>
                <a:cubicBezTo>
                  <a:pt x="892837" y="16100"/>
                  <a:pt x="1184133" y="-11310"/>
                  <a:pt x="1363914" y="0"/>
                </a:cubicBezTo>
                <a:cubicBezTo>
                  <a:pt x="1543695" y="11310"/>
                  <a:pt x="1903148" y="26994"/>
                  <a:pt x="2045872" y="0"/>
                </a:cubicBezTo>
                <a:cubicBezTo>
                  <a:pt x="2188596" y="-26994"/>
                  <a:pt x="2341743" y="8241"/>
                  <a:pt x="2618228" y="0"/>
                </a:cubicBezTo>
                <a:cubicBezTo>
                  <a:pt x="2894713" y="-8241"/>
                  <a:pt x="3191401" y="-25696"/>
                  <a:pt x="3653342" y="0"/>
                </a:cubicBezTo>
                <a:cubicBezTo>
                  <a:pt x="3648550" y="284463"/>
                  <a:pt x="3646550" y="385728"/>
                  <a:pt x="3653342" y="647181"/>
                </a:cubicBezTo>
                <a:cubicBezTo>
                  <a:pt x="3418976" y="647973"/>
                  <a:pt x="3357059" y="630801"/>
                  <a:pt x="3154052" y="647181"/>
                </a:cubicBezTo>
                <a:cubicBezTo>
                  <a:pt x="2951045" y="663562"/>
                  <a:pt x="2630598" y="659583"/>
                  <a:pt x="2472095" y="647181"/>
                </a:cubicBezTo>
                <a:cubicBezTo>
                  <a:pt x="2313592" y="634779"/>
                  <a:pt x="2085990" y="649429"/>
                  <a:pt x="1899738" y="647181"/>
                </a:cubicBezTo>
                <a:cubicBezTo>
                  <a:pt x="1713486" y="644933"/>
                  <a:pt x="1542177" y="631449"/>
                  <a:pt x="1400448" y="647181"/>
                </a:cubicBezTo>
                <a:cubicBezTo>
                  <a:pt x="1258719" y="662914"/>
                  <a:pt x="855913" y="614297"/>
                  <a:pt x="718491" y="647181"/>
                </a:cubicBezTo>
                <a:cubicBezTo>
                  <a:pt x="581069" y="680065"/>
                  <a:pt x="284293" y="647767"/>
                  <a:pt x="0" y="647181"/>
                </a:cubicBezTo>
                <a:cubicBezTo>
                  <a:pt x="3942" y="332462"/>
                  <a:pt x="-19124" y="140660"/>
                  <a:pt x="0" y="0"/>
                </a:cubicBezTo>
                <a:close/>
              </a:path>
              <a:path w="3653342" h="647181" stroke="0" extrusionOk="0">
                <a:moveTo>
                  <a:pt x="0" y="0"/>
                </a:moveTo>
                <a:cubicBezTo>
                  <a:pt x="251064" y="-7414"/>
                  <a:pt x="412774" y="-10119"/>
                  <a:pt x="535823" y="0"/>
                </a:cubicBezTo>
                <a:cubicBezTo>
                  <a:pt x="658872" y="10119"/>
                  <a:pt x="863688" y="-4991"/>
                  <a:pt x="1181247" y="0"/>
                </a:cubicBezTo>
                <a:cubicBezTo>
                  <a:pt x="1498806" y="4991"/>
                  <a:pt x="1584914" y="594"/>
                  <a:pt x="1863204" y="0"/>
                </a:cubicBezTo>
                <a:cubicBezTo>
                  <a:pt x="2141494" y="-594"/>
                  <a:pt x="2339373" y="12716"/>
                  <a:pt x="2508628" y="0"/>
                </a:cubicBezTo>
                <a:cubicBezTo>
                  <a:pt x="2677883" y="-12716"/>
                  <a:pt x="2868695" y="18960"/>
                  <a:pt x="3080985" y="0"/>
                </a:cubicBezTo>
                <a:cubicBezTo>
                  <a:pt x="3293275" y="-18960"/>
                  <a:pt x="3512899" y="-21167"/>
                  <a:pt x="3653342" y="0"/>
                </a:cubicBezTo>
                <a:cubicBezTo>
                  <a:pt x="3666800" y="162402"/>
                  <a:pt x="3645256" y="439614"/>
                  <a:pt x="3653342" y="647181"/>
                </a:cubicBezTo>
                <a:cubicBezTo>
                  <a:pt x="3463956" y="639341"/>
                  <a:pt x="3347290" y="660945"/>
                  <a:pt x="3154052" y="647181"/>
                </a:cubicBezTo>
                <a:cubicBezTo>
                  <a:pt x="2960814" y="633418"/>
                  <a:pt x="2768654" y="673433"/>
                  <a:pt x="2508628" y="647181"/>
                </a:cubicBezTo>
                <a:cubicBezTo>
                  <a:pt x="2248602" y="620929"/>
                  <a:pt x="2140139" y="637301"/>
                  <a:pt x="1826671" y="647181"/>
                </a:cubicBezTo>
                <a:cubicBezTo>
                  <a:pt x="1513203" y="657061"/>
                  <a:pt x="1300137" y="642208"/>
                  <a:pt x="1144714" y="647181"/>
                </a:cubicBezTo>
                <a:cubicBezTo>
                  <a:pt x="989291" y="652154"/>
                  <a:pt x="847101" y="642298"/>
                  <a:pt x="572357" y="647181"/>
                </a:cubicBezTo>
                <a:cubicBezTo>
                  <a:pt x="297613" y="652064"/>
                  <a:pt x="257362" y="623280"/>
                  <a:pt x="0" y="647181"/>
                </a:cubicBezTo>
                <a:cubicBezTo>
                  <a:pt x="-17660" y="501901"/>
                  <a:pt x="19073" y="194536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Sensitivity, specificity, positive and negative predictive value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3763AD-1E28-4C7A-89AA-FA81695999DC}"/>
              </a:ext>
            </a:extLst>
          </p:cNvPr>
          <p:cNvSpPr/>
          <p:nvPr/>
        </p:nvSpPr>
        <p:spPr>
          <a:xfrm>
            <a:off x="148541" y="3573016"/>
            <a:ext cx="769252" cy="552001"/>
          </a:xfrm>
          <a:custGeom>
            <a:avLst/>
            <a:gdLst>
              <a:gd name="connsiteX0" fmla="*/ 0 w 769252"/>
              <a:gd name="connsiteY0" fmla="*/ 0 h 552001"/>
              <a:gd name="connsiteX1" fmla="*/ 376933 w 769252"/>
              <a:gd name="connsiteY1" fmla="*/ 0 h 552001"/>
              <a:gd name="connsiteX2" fmla="*/ 769252 w 769252"/>
              <a:gd name="connsiteY2" fmla="*/ 0 h 552001"/>
              <a:gd name="connsiteX3" fmla="*/ 769252 w 769252"/>
              <a:gd name="connsiteY3" fmla="*/ 552001 h 552001"/>
              <a:gd name="connsiteX4" fmla="*/ 392319 w 769252"/>
              <a:gd name="connsiteY4" fmla="*/ 552001 h 552001"/>
              <a:gd name="connsiteX5" fmla="*/ 0 w 769252"/>
              <a:gd name="connsiteY5" fmla="*/ 552001 h 552001"/>
              <a:gd name="connsiteX6" fmla="*/ 0 w 769252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252" h="552001" fill="none" extrusionOk="0">
                <a:moveTo>
                  <a:pt x="0" y="0"/>
                </a:moveTo>
                <a:cubicBezTo>
                  <a:pt x="130821" y="9207"/>
                  <a:pt x="256957" y="-15322"/>
                  <a:pt x="376933" y="0"/>
                </a:cubicBezTo>
                <a:cubicBezTo>
                  <a:pt x="496909" y="15322"/>
                  <a:pt x="616081" y="-13298"/>
                  <a:pt x="769252" y="0"/>
                </a:cubicBezTo>
                <a:cubicBezTo>
                  <a:pt x="787137" y="135115"/>
                  <a:pt x="792177" y="416335"/>
                  <a:pt x="769252" y="552001"/>
                </a:cubicBezTo>
                <a:cubicBezTo>
                  <a:pt x="693746" y="536483"/>
                  <a:pt x="563740" y="541740"/>
                  <a:pt x="392319" y="552001"/>
                </a:cubicBezTo>
                <a:cubicBezTo>
                  <a:pt x="220898" y="562262"/>
                  <a:pt x="127512" y="548117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769252" h="552001" stroke="0" extrusionOk="0">
                <a:moveTo>
                  <a:pt x="0" y="0"/>
                </a:moveTo>
                <a:cubicBezTo>
                  <a:pt x="113571" y="-7134"/>
                  <a:pt x="278779" y="6161"/>
                  <a:pt x="369241" y="0"/>
                </a:cubicBezTo>
                <a:cubicBezTo>
                  <a:pt x="459703" y="-6161"/>
                  <a:pt x="661037" y="-1558"/>
                  <a:pt x="769252" y="0"/>
                </a:cubicBezTo>
                <a:cubicBezTo>
                  <a:pt x="775777" y="133006"/>
                  <a:pt x="763701" y="338139"/>
                  <a:pt x="769252" y="552001"/>
                </a:cubicBezTo>
                <a:cubicBezTo>
                  <a:pt x="597452" y="536000"/>
                  <a:pt x="501364" y="536532"/>
                  <a:pt x="407704" y="552001"/>
                </a:cubicBezTo>
                <a:cubicBezTo>
                  <a:pt x="314044" y="567470"/>
                  <a:pt x="141050" y="550464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IRT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7604A6-5222-48D0-AC8D-78646F531958}"/>
              </a:ext>
            </a:extLst>
          </p:cNvPr>
          <p:cNvSpPr/>
          <p:nvPr/>
        </p:nvSpPr>
        <p:spPr>
          <a:xfrm>
            <a:off x="766845" y="2684950"/>
            <a:ext cx="1356883" cy="552001"/>
          </a:xfrm>
          <a:custGeom>
            <a:avLst/>
            <a:gdLst>
              <a:gd name="connsiteX0" fmla="*/ 0 w 1356883"/>
              <a:gd name="connsiteY0" fmla="*/ 0 h 552001"/>
              <a:gd name="connsiteX1" fmla="*/ 664873 w 1356883"/>
              <a:gd name="connsiteY1" fmla="*/ 0 h 552001"/>
              <a:gd name="connsiteX2" fmla="*/ 1356883 w 1356883"/>
              <a:gd name="connsiteY2" fmla="*/ 0 h 552001"/>
              <a:gd name="connsiteX3" fmla="*/ 1356883 w 1356883"/>
              <a:gd name="connsiteY3" fmla="*/ 552001 h 552001"/>
              <a:gd name="connsiteX4" fmla="*/ 692010 w 1356883"/>
              <a:gd name="connsiteY4" fmla="*/ 552001 h 552001"/>
              <a:gd name="connsiteX5" fmla="*/ 0 w 1356883"/>
              <a:gd name="connsiteY5" fmla="*/ 552001 h 552001"/>
              <a:gd name="connsiteX6" fmla="*/ 0 w 1356883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883" h="552001" fill="none" extrusionOk="0">
                <a:moveTo>
                  <a:pt x="0" y="0"/>
                </a:moveTo>
                <a:cubicBezTo>
                  <a:pt x="314582" y="24364"/>
                  <a:pt x="397861" y="-10531"/>
                  <a:pt x="664873" y="0"/>
                </a:cubicBezTo>
                <a:cubicBezTo>
                  <a:pt x="931885" y="10531"/>
                  <a:pt x="1182362" y="18310"/>
                  <a:pt x="1356883" y="0"/>
                </a:cubicBezTo>
                <a:cubicBezTo>
                  <a:pt x="1374768" y="135115"/>
                  <a:pt x="1379808" y="416335"/>
                  <a:pt x="1356883" y="552001"/>
                </a:cubicBezTo>
                <a:cubicBezTo>
                  <a:pt x="1153784" y="563977"/>
                  <a:pt x="933000" y="569675"/>
                  <a:pt x="692010" y="552001"/>
                </a:cubicBezTo>
                <a:cubicBezTo>
                  <a:pt x="451020" y="534327"/>
                  <a:pt x="200905" y="583204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1356883" h="552001" stroke="0" extrusionOk="0">
                <a:moveTo>
                  <a:pt x="0" y="0"/>
                </a:moveTo>
                <a:cubicBezTo>
                  <a:pt x="187772" y="-3457"/>
                  <a:pt x="345586" y="-17868"/>
                  <a:pt x="651304" y="0"/>
                </a:cubicBezTo>
                <a:cubicBezTo>
                  <a:pt x="957022" y="17868"/>
                  <a:pt x="1036861" y="-933"/>
                  <a:pt x="1356883" y="0"/>
                </a:cubicBezTo>
                <a:cubicBezTo>
                  <a:pt x="1363408" y="133006"/>
                  <a:pt x="1351332" y="338139"/>
                  <a:pt x="1356883" y="552001"/>
                </a:cubicBezTo>
                <a:cubicBezTo>
                  <a:pt x="1171248" y="556234"/>
                  <a:pt x="1007207" y="553375"/>
                  <a:pt x="719148" y="552001"/>
                </a:cubicBezTo>
                <a:cubicBezTo>
                  <a:pt x="431089" y="550627"/>
                  <a:pt x="350824" y="535930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Reliability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5EE597-90CC-4485-8E8D-4A5B1D28C040}"/>
              </a:ext>
            </a:extLst>
          </p:cNvPr>
          <p:cNvSpPr/>
          <p:nvPr/>
        </p:nvSpPr>
        <p:spPr>
          <a:xfrm>
            <a:off x="1051825" y="3573016"/>
            <a:ext cx="711863" cy="552001"/>
          </a:xfrm>
          <a:custGeom>
            <a:avLst/>
            <a:gdLst>
              <a:gd name="connsiteX0" fmla="*/ 0 w 711863"/>
              <a:gd name="connsiteY0" fmla="*/ 0 h 552001"/>
              <a:gd name="connsiteX1" fmla="*/ 348813 w 711863"/>
              <a:gd name="connsiteY1" fmla="*/ 0 h 552001"/>
              <a:gd name="connsiteX2" fmla="*/ 711863 w 711863"/>
              <a:gd name="connsiteY2" fmla="*/ 0 h 552001"/>
              <a:gd name="connsiteX3" fmla="*/ 711863 w 711863"/>
              <a:gd name="connsiteY3" fmla="*/ 552001 h 552001"/>
              <a:gd name="connsiteX4" fmla="*/ 363050 w 711863"/>
              <a:gd name="connsiteY4" fmla="*/ 552001 h 552001"/>
              <a:gd name="connsiteX5" fmla="*/ 0 w 711863"/>
              <a:gd name="connsiteY5" fmla="*/ 552001 h 552001"/>
              <a:gd name="connsiteX6" fmla="*/ 0 w 711863"/>
              <a:gd name="connsiteY6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863" h="552001" fill="none" extrusionOk="0">
                <a:moveTo>
                  <a:pt x="0" y="0"/>
                </a:moveTo>
                <a:cubicBezTo>
                  <a:pt x="114276" y="12224"/>
                  <a:pt x="250762" y="16817"/>
                  <a:pt x="348813" y="0"/>
                </a:cubicBezTo>
                <a:cubicBezTo>
                  <a:pt x="446864" y="-16817"/>
                  <a:pt x="600258" y="12873"/>
                  <a:pt x="711863" y="0"/>
                </a:cubicBezTo>
                <a:cubicBezTo>
                  <a:pt x="729748" y="135115"/>
                  <a:pt x="734788" y="416335"/>
                  <a:pt x="711863" y="552001"/>
                </a:cubicBezTo>
                <a:cubicBezTo>
                  <a:pt x="628149" y="567458"/>
                  <a:pt x="444159" y="535081"/>
                  <a:pt x="363050" y="552001"/>
                </a:cubicBezTo>
                <a:cubicBezTo>
                  <a:pt x="281941" y="568921"/>
                  <a:pt x="113485" y="562289"/>
                  <a:pt x="0" y="552001"/>
                </a:cubicBezTo>
                <a:cubicBezTo>
                  <a:pt x="-7107" y="279367"/>
                  <a:pt x="6304" y="170044"/>
                  <a:pt x="0" y="0"/>
                </a:cubicBezTo>
                <a:close/>
              </a:path>
              <a:path w="711863" h="552001" stroke="0" extrusionOk="0">
                <a:moveTo>
                  <a:pt x="0" y="0"/>
                </a:moveTo>
                <a:cubicBezTo>
                  <a:pt x="158609" y="-5277"/>
                  <a:pt x="196784" y="10910"/>
                  <a:pt x="341694" y="0"/>
                </a:cubicBezTo>
                <a:cubicBezTo>
                  <a:pt x="486604" y="-10910"/>
                  <a:pt x="621485" y="-6486"/>
                  <a:pt x="711863" y="0"/>
                </a:cubicBezTo>
                <a:cubicBezTo>
                  <a:pt x="718388" y="133006"/>
                  <a:pt x="706312" y="338139"/>
                  <a:pt x="711863" y="552001"/>
                </a:cubicBezTo>
                <a:cubicBezTo>
                  <a:pt x="554941" y="561954"/>
                  <a:pt x="534380" y="542474"/>
                  <a:pt x="377287" y="552001"/>
                </a:cubicBezTo>
                <a:cubicBezTo>
                  <a:pt x="220194" y="561528"/>
                  <a:pt x="139387" y="560972"/>
                  <a:pt x="0" y="552001"/>
                </a:cubicBezTo>
                <a:cubicBezTo>
                  <a:pt x="-4734" y="285438"/>
                  <a:pt x="-15890" y="20705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CFA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B2051-69DF-4C70-8AFE-D664941E3E16}"/>
              </a:ext>
            </a:extLst>
          </p:cNvPr>
          <p:cNvSpPr/>
          <p:nvPr/>
        </p:nvSpPr>
        <p:spPr>
          <a:xfrm>
            <a:off x="562649" y="5307074"/>
            <a:ext cx="1925227" cy="552001"/>
          </a:xfrm>
          <a:custGeom>
            <a:avLst/>
            <a:gdLst>
              <a:gd name="connsiteX0" fmla="*/ 0 w 1925227"/>
              <a:gd name="connsiteY0" fmla="*/ 0 h 552001"/>
              <a:gd name="connsiteX1" fmla="*/ 583986 w 1925227"/>
              <a:gd name="connsiteY1" fmla="*/ 0 h 552001"/>
              <a:gd name="connsiteX2" fmla="*/ 1167971 w 1925227"/>
              <a:gd name="connsiteY2" fmla="*/ 0 h 552001"/>
              <a:gd name="connsiteX3" fmla="*/ 1925227 w 1925227"/>
              <a:gd name="connsiteY3" fmla="*/ 0 h 552001"/>
              <a:gd name="connsiteX4" fmla="*/ 1925227 w 1925227"/>
              <a:gd name="connsiteY4" fmla="*/ 552001 h 552001"/>
              <a:gd name="connsiteX5" fmla="*/ 1341241 w 1925227"/>
              <a:gd name="connsiteY5" fmla="*/ 552001 h 552001"/>
              <a:gd name="connsiteX6" fmla="*/ 718751 w 1925227"/>
              <a:gd name="connsiteY6" fmla="*/ 552001 h 552001"/>
              <a:gd name="connsiteX7" fmla="*/ 0 w 1925227"/>
              <a:gd name="connsiteY7" fmla="*/ 552001 h 552001"/>
              <a:gd name="connsiteX8" fmla="*/ 0 w 1925227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227" h="552001" fill="none" extrusionOk="0">
                <a:moveTo>
                  <a:pt x="0" y="0"/>
                </a:moveTo>
                <a:cubicBezTo>
                  <a:pt x="162471" y="19750"/>
                  <a:pt x="411590" y="7076"/>
                  <a:pt x="583986" y="0"/>
                </a:cubicBezTo>
                <a:cubicBezTo>
                  <a:pt x="756382" y="-7076"/>
                  <a:pt x="926521" y="3666"/>
                  <a:pt x="1167971" y="0"/>
                </a:cubicBezTo>
                <a:cubicBezTo>
                  <a:pt x="1409422" y="-3666"/>
                  <a:pt x="1732637" y="-32860"/>
                  <a:pt x="1925227" y="0"/>
                </a:cubicBezTo>
                <a:cubicBezTo>
                  <a:pt x="1913800" y="232173"/>
                  <a:pt x="1904041" y="287371"/>
                  <a:pt x="1925227" y="552001"/>
                </a:cubicBezTo>
                <a:cubicBezTo>
                  <a:pt x="1748632" y="526806"/>
                  <a:pt x="1565107" y="558599"/>
                  <a:pt x="1341241" y="552001"/>
                </a:cubicBezTo>
                <a:cubicBezTo>
                  <a:pt x="1117375" y="545403"/>
                  <a:pt x="981773" y="523938"/>
                  <a:pt x="718751" y="552001"/>
                </a:cubicBezTo>
                <a:cubicBezTo>
                  <a:pt x="455729" y="580065"/>
                  <a:pt x="245625" y="533708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1925227" h="552001" stroke="0" extrusionOk="0">
                <a:moveTo>
                  <a:pt x="0" y="0"/>
                </a:moveTo>
                <a:cubicBezTo>
                  <a:pt x="133733" y="4535"/>
                  <a:pt x="399204" y="21307"/>
                  <a:pt x="603238" y="0"/>
                </a:cubicBezTo>
                <a:cubicBezTo>
                  <a:pt x="807272" y="-21307"/>
                  <a:pt x="1110458" y="18783"/>
                  <a:pt x="1264232" y="0"/>
                </a:cubicBezTo>
                <a:cubicBezTo>
                  <a:pt x="1418006" y="-18783"/>
                  <a:pt x="1666857" y="-30556"/>
                  <a:pt x="1925227" y="0"/>
                </a:cubicBezTo>
                <a:cubicBezTo>
                  <a:pt x="1898670" y="248321"/>
                  <a:pt x="1928936" y="395512"/>
                  <a:pt x="1925227" y="552001"/>
                </a:cubicBezTo>
                <a:cubicBezTo>
                  <a:pt x="1759385" y="546684"/>
                  <a:pt x="1497576" y="548387"/>
                  <a:pt x="1283485" y="552001"/>
                </a:cubicBezTo>
                <a:cubicBezTo>
                  <a:pt x="1069394" y="555615"/>
                  <a:pt x="887711" y="547017"/>
                  <a:pt x="603238" y="552001"/>
                </a:cubicBezTo>
                <a:cubicBezTo>
                  <a:pt x="318765" y="556985"/>
                  <a:pt x="257584" y="574357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Method effects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7A7D66-3260-472A-9CCD-A9FC21FB2308}"/>
              </a:ext>
            </a:extLst>
          </p:cNvPr>
          <p:cNvSpPr/>
          <p:nvPr/>
        </p:nvSpPr>
        <p:spPr>
          <a:xfrm>
            <a:off x="83278" y="4644427"/>
            <a:ext cx="1925227" cy="552001"/>
          </a:xfrm>
          <a:custGeom>
            <a:avLst/>
            <a:gdLst>
              <a:gd name="connsiteX0" fmla="*/ 0 w 1925227"/>
              <a:gd name="connsiteY0" fmla="*/ 0 h 552001"/>
              <a:gd name="connsiteX1" fmla="*/ 583986 w 1925227"/>
              <a:gd name="connsiteY1" fmla="*/ 0 h 552001"/>
              <a:gd name="connsiteX2" fmla="*/ 1167971 w 1925227"/>
              <a:gd name="connsiteY2" fmla="*/ 0 h 552001"/>
              <a:gd name="connsiteX3" fmla="*/ 1925227 w 1925227"/>
              <a:gd name="connsiteY3" fmla="*/ 0 h 552001"/>
              <a:gd name="connsiteX4" fmla="*/ 1925227 w 1925227"/>
              <a:gd name="connsiteY4" fmla="*/ 552001 h 552001"/>
              <a:gd name="connsiteX5" fmla="*/ 1341241 w 1925227"/>
              <a:gd name="connsiteY5" fmla="*/ 552001 h 552001"/>
              <a:gd name="connsiteX6" fmla="*/ 718751 w 1925227"/>
              <a:gd name="connsiteY6" fmla="*/ 552001 h 552001"/>
              <a:gd name="connsiteX7" fmla="*/ 0 w 1925227"/>
              <a:gd name="connsiteY7" fmla="*/ 552001 h 552001"/>
              <a:gd name="connsiteX8" fmla="*/ 0 w 1925227"/>
              <a:gd name="connsiteY8" fmla="*/ 0 h 5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227" h="552001" fill="none" extrusionOk="0">
                <a:moveTo>
                  <a:pt x="0" y="0"/>
                </a:moveTo>
                <a:cubicBezTo>
                  <a:pt x="162471" y="19750"/>
                  <a:pt x="411590" y="7076"/>
                  <a:pt x="583986" y="0"/>
                </a:cubicBezTo>
                <a:cubicBezTo>
                  <a:pt x="756382" y="-7076"/>
                  <a:pt x="926521" y="3666"/>
                  <a:pt x="1167971" y="0"/>
                </a:cubicBezTo>
                <a:cubicBezTo>
                  <a:pt x="1409422" y="-3666"/>
                  <a:pt x="1732637" y="-32860"/>
                  <a:pt x="1925227" y="0"/>
                </a:cubicBezTo>
                <a:cubicBezTo>
                  <a:pt x="1913800" y="232173"/>
                  <a:pt x="1904041" y="287371"/>
                  <a:pt x="1925227" y="552001"/>
                </a:cubicBezTo>
                <a:cubicBezTo>
                  <a:pt x="1748632" y="526806"/>
                  <a:pt x="1565107" y="558599"/>
                  <a:pt x="1341241" y="552001"/>
                </a:cubicBezTo>
                <a:cubicBezTo>
                  <a:pt x="1117375" y="545403"/>
                  <a:pt x="981773" y="523938"/>
                  <a:pt x="718751" y="552001"/>
                </a:cubicBezTo>
                <a:cubicBezTo>
                  <a:pt x="455729" y="580065"/>
                  <a:pt x="245625" y="533708"/>
                  <a:pt x="0" y="552001"/>
                </a:cubicBezTo>
                <a:cubicBezTo>
                  <a:pt x="-10290" y="281999"/>
                  <a:pt x="-9693" y="199939"/>
                  <a:pt x="0" y="0"/>
                </a:cubicBezTo>
                <a:close/>
              </a:path>
              <a:path w="1925227" h="552001" stroke="0" extrusionOk="0">
                <a:moveTo>
                  <a:pt x="0" y="0"/>
                </a:moveTo>
                <a:cubicBezTo>
                  <a:pt x="133733" y="4535"/>
                  <a:pt x="399204" y="21307"/>
                  <a:pt x="603238" y="0"/>
                </a:cubicBezTo>
                <a:cubicBezTo>
                  <a:pt x="807272" y="-21307"/>
                  <a:pt x="1110458" y="18783"/>
                  <a:pt x="1264232" y="0"/>
                </a:cubicBezTo>
                <a:cubicBezTo>
                  <a:pt x="1418006" y="-18783"/>
                  <a:pt x="1666857" y="-30556"/>
                  <a:pt x="1925227" y="0"/>
                </a:cubicBezTo>
                <a:cubicBezTo>
                  <a:pt x="1898670" y="248321"/>
                  <a:pt x="1928936" y="395512"/>
                  <a:pt x="1925227" y="552001"/>
                </a:cubicBezTo>
                <a:cubicBezTo>
                  <a:pt x="1759385" y="546684"/>
                  <a:pt x="1497576" y="548387"/>
                  <a:pt x="1283485" y="552001"/>
                </a:cubicBezTo>
                <a:cubicBezTo>
                  <a:pt x="1069394" y="555615"/>
                  <a:pt x="887711" y="547017"/>
                  <a:pt x="603238" y="552001"/>
                </a:cubicBezTo>
                <a:cubicBezTo>
                  <a:pt x="318765" y="556985"/>
                  <a:pt x="257584" y="574357"/>
                  <a:pt x="0" y="552001"/>
                </a:cubicBezTo>
                <a:cubicBezTo>
                  <a:pt x="-5391" y="414211"/>
                  <a:pt x="13320" y="253541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Response bias</a:t>
            </a:r>
            <a:endParaRPr lang="nl-NL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7A90109-3F97-4821-8CB1-285541D3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79712" y="6516938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1. Test content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r>
              <a:rPr lang="en-US" i="1" dirty="0"/>
              <a:t>Content validity:</a:t>
            </a:r>
            <a:r>
              <a:rPr lang="en-US" dirty="0"/>
              <a:t> </a:t>
            </a:r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r>
              <a:rPr lang="en-US" dirty="0"/>
              <a:t>If test is intended to measure a certain construct, items should correspond with sub-constructs (facets) of that construct.</a:t>
            </a:r>
            <a:endParaRPr lang="nl-NL" dirty="0"/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endParaRPr lang="en-US" dirty="0"/>
          </a:p>
          <a:p>
            <a:pPr marL="0" indent="0">
              <a:spcBef>
                <a:spcPct val="0"/>
              </a:spcBef>
              <a:buNone/>
              <a:tabLst>
                <a:tab pos="287338" algn="l"/>
              </a:tabLst>
              <a:defRPr/>
            </a:pPr>
            <a:r>
              <a:rPr lang="en-US" dirty="0"/>
              <a:t>Important in </a:t>
            </a:r>
            <a:r>
              <a:rPr lang="en-US" b="1" dirty="0"/>
              <a:t>all</a:t>
            </a:r>
            <a:r>
              <a:rPr lang="en-US" dirty="0"/>
              <a:t> phases of test development!</a:t>
            </a: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5621957" y="1571278"/>
            <a:ext cx="3376054" cy="4730546"/>
            <a:chOff x="6034088" y="3035300"/>
            <a:chExt cx="2852737" cy="3271838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854950" y="3106738"/>
              <a:ext cx="71913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7854950" y="3322638"/>
              <a:ext cx="71913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854950" y="3467100"/>
              <a:ext cx="64770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926388" y="5554663"/>
              <a:ext cx="566737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854950" y="5627688"/>
              <a:ext cx="6286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854950" y="4475163"/>
              <a:ext cx="638175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848600" y="4691063"/>
              <a:ext cx="635000" cy="109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854950" y="4835525"/>
              <a:ext cx="62865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848600" y="4876800"/>
              <a:ext cx="63500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781925" y="4906963"/>
              <a:ext cx="693738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7854950" y="3754438"/>
              <a:ext cx="6477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7854950" y="3970338"/>
              <a:ext cx="719138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854950" y="4186238"/>
              <a:ext cx="719138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6705600" y="3467100"/>
              <a:ext cx="860425" cy="952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6846888" y="4114800"/>
              <a:ext cx="792162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781800" y="4495800"/>
              <a:ext cx="784225" cy="339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702425" y="4475163"/>
              <a:ext cx="7540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172200" y="4295775"/>
              <a:ext cx="762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391400" y="32766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429625" y="303530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034088" y="4675188"/>
              <a:ext cx="1008062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construct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8239125" y="5986463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items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899275" y="5715000"/>
              <a:ext cx="1519238" cy="272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sub-constructs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429625" y="326390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8429625" y="3494088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429625" y="372427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8429625" y="441325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429625" y="4872038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429625" y="533082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8429625" y="579120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429625" y="395287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8429625" y="4641850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8429625" y="5102225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8429625" y="5561013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8429625" y="4183063"/>
              <a:ext cx="215900" cy="142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7391400" y="39878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7391400" y="46990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7391400" y="5410200"/>
              <a:ext cx="576263" cy="28733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2FFCA977-D4C8-41DE-B573-6AFC1967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79712" y="6516938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Grp="1" noChangeArrowheads="1"/>
          </p:cNvSpPr>
          <p:nvPr>
            <p:ph idx="1"/>
          </p:nvPr>
        </p:nvSpPr>
        <p:spPr>
          <a:xfrm>
            <a:off x="685799" y="564976"/>
            <a:ext cx="7846641" cy="5976938"/>
          </a:xfrm>
          <a:noFill/>
        </p:spPr>
        <p:txBody>
          <a:bodyPr>
            <a:normAutofit lnSpcReduction="10000"/>
          </a:bodyPr>
          <a:lstStyle/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/>
              <a:t>Example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Sub-constructs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Items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solidFill>
                  <a:schemeClr val="bg1"/>
                </a:solidFill>
              </a:rPr>
              <a:t>Threats to content validity: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Construct-irrelevant content.</a:t>
            </a:r>
            <a:r>
              <a:rPr lang="en-GB" sz="2200" dirty="0">
                <a:solidFill>
                  <a:schemeClr val="bg1"/>
                </a:solidFill>
              </a:rPr>
              <a:t> E.g., </a:t>
            </a:r>
            <a:r>
              <a:rPr lang="en-GB" sz="2200" dirty="0" err="1">
                <a:solidFill>
                  <a:schemeClr val="bg1"/>
                </a:solidFill>
              </a:rPr>
              <a:t>exponentation</a:t>
            </a:r>
            <a:r>
              <a:rPr lang="en-GB" sz="2200" dirty="0">
                <a:solidFill>
                  <a:schemeClr val="bg1"/>
                </a:solidFill>
              </a:rPr>
              <a:t>, items with (too) much verbal content.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Construct-underrepresentation.</a:t>
            </a:r>
            <a:r>
              <a:rPr lang="en-GB" sz="2200" dirty="0">
                <a:solidFill>
                  <a:schemeClr val="bg1"/>
                </a:solidFill>
              </a:rPr>
              <a:t> E.g., only two items for division, no exponentiation.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dirty="0">
              <a:solidFill>
                <a:schemeClr val="bg1"/>
              </a:solidFill>
              <a:sym typeface="Symbol" pitchFamily="18" charset="2"/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These are </a:t>
            </a:r>
            <a:r>
              <a:rPr lang="en-GB" sz="2200" i="1" dirty="0">
                <a:solidFill>
                  <a:schemeClr val="bg1"/>
                </a:solidFill>
                <a:sym typeface="Symbol" pitchFamily="18" charset="2"/>
              </a:rPr>
              <a:t>choices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of the test developer, but/thus have to be motivated and made explicit.</a:t>
            </a:r>
            <a:endParaRPr lang="en-GB" sz="2200" dirty="0">
              <a:solidFill>
                <a:schemeClr val="bg1"/>
              </a:solidFill>
            </a:endParaRPr>
          </a:p>
        </p:txBody>
      </p:sp>
      <p:grpSp>
        <p:nvGrpSpPr>
          <p:cNvPr id="7172" name="Group 68"/>
          <p:cNvGrpSpPr>
            <a:grpSpLocks/>
          </p:cNvGrpSpPr>
          <p:nvPr/>
        </p:nvGrpSpPr>
        <p:grpSpPr bwMode="auto">
          <a:xfrm>
            <a:off x="5076056" y="116632"/>
            <a:ext cx="3584575" cy="3719750"/>
            <a:chOff x="3264" y="528"/>
            <a:chExt cx="2210" cy="2293"/>
          </a:xfrm>
        </p:grpSpPr>
        <p:sp>
          <p:nvSpPr>
            <p:cNvPr id="7173" name="Line 28"/>
            <p:cNvSpPr>
              <a:spLocks noChangeShapeType="1"/>
            </p:cNvSpPr>
            <p:nvPr/>
          </p:nvSpPr>
          <p:spPr bwMode="auto">
            <a:xfrm flipV="1">
              <a:off x="4616" y="598"/>
              <a:ext cx="509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4" name="Line 29"/>
            <p:cNvSpPr>
              <a:spLocks noChangeShapeType="1"/>
            </p:cNvSpPr>
            <p:nvPr/>
          </p:nvSpPr>
          <p:spPr bwMode="auto">
            <a:xfrm flipV="1">
              <a:off x="4616" y="739"/>
              <a:ext cx="50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5" name="Line 30"/>
            <p:cNvSpPr>
              <a:spLocks noChangeShapeType="1"/>
            </p:cNvSpPr>
            <p:nvPr/>
          </p:nvSpPr>
          <p:spPr bwMode="auto">
            <a:xfrm>
              <a:off x="4616" y="834"/>
              <a:ext cx="4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4667" y="2197"/>
              <a:ext cx="4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7" name="Line 32"/>
            <p:cNvSpPr>
              <a:spLocks noChangeShapeType="1"/>
            </p:cNvSpPr>
            <p:nvPr/>
          </p:nvSpPr>
          <p:spPr bwMode="auto">
            <a:xfrm>
              <a:off x="4616" y="2245"/>
              <a:ext cx="4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8" name="Line 33"/>
            <p:cNvSpPr>
              <a:spLocks noChangeShapeType="1"/>
            </p:cNvSpPr>
            <p:nvPr/>
          </p:nvSpPr>
          <p:spPr bwMode="auto">
            <a:xfrm flipV="1">
              <a:off x="4616" y="1492"/>
              <a:ext cx="4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9" name="Line 34"/>
            <p:cNvSpPr>
              <a:spLocks noChangeShapeType="1"/>
            </p:cNvSpPr>
            <p:nvPr/>
          </p:nvSpPr>
          <p:spPr bwMode="auto">
            <a:xfrm flipV="1">
              <a:off x="4612" y="1633"/>
              <a:ext cx="449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4616" y="1727"/>
              <a:ext cx="445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4612" y="1754"/>
              <a:ext cx="449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564" y="1774"/>
              <a:ext cx="49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 flipV="1">
              <a:off x="4616" y="1021"/>
              <a:ext cx="45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 flipV="1">
              <a:off x="4616" y="1162"/>
              <a:ext cx="50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4616" y="1303"/>
              <a:ext cx="509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 flipV="1">
              <a:off x="3803" y="834"/>
              <a:ext cx="60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3903" y="1257"/>
              <a:ext cx="56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3857" y="1506"/>
              <a:ext cx="5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3801" y="1492"/>
              <a:ext cx="533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426" y="1375"/>
              <a:ext cx="53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1" name="Oval 8"/>
            <p:cNvSpPr>
              <a:spLocks noChangeArrowheads="1"/>
            </p:cNvSpPr>
            <p:nvPr/>
          </p:nvSpPr>
          <p:spPr bwMode="auto">
            <a:xfrm>
              <a:off x="4288" y="709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2" name="Rectangle 11"/>
            <p:cNvSpPr>
              <a:spLocks noChangeArrowheads="1"/>
            </p:cNvSpPr>
            <p:nvPr/>
          </p:nvSpPr>
          <p:spPr bwMode="auto">
            <a:xfrm>
              <a:off x="5023" y="5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3264" y="1092"/>
              <a:ext cx="8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400" b="1" dirty="0">
                  <a:latin typeface="Times New Roman" pitchFamily="18" charset="0"/>
                </a:rPr>
                <a:t>Maths ability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4827" y="2479"/>
              <a:ext cx="64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maths questions</a:t>
              </a:r>
            </a:p>
          </p:txBody>
        </p:sp>
        <p:sp>
          <p:nvSpPr>
            <p:cNvPr id="7195" name="Rectangle 44"/>
            <p:cNvSpPr>
              <a:spLocks noChangeArrowheads="1"/>
            </p:cNvSpPr>
            <p:nvPr/>
          </p:nvSpPr>
          <p:spPr bwMode="auto">
            <a:xfrm>
              <a:off x="5023" y="7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6" name="Rectangle 45"/>
            <p:cNvSpPr>
              <a:spLocks noChangeArrowheads="1"/>
            </p:cNvSpPr>
            <p:nvPr/>
          </p:nvSpPr>
          <p:spPr bwMode="auto">
            <a:xfrm>
              <a:off x="5023" y="8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5023" y="100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8" name="Rectangle 47"/>
            <p:cNvSpPr>
              <a:spLocks noChangeArrowheads="1"/>
            </p:cNvSpPr>
            <p:nvPr/>
          </p:nvSpPr>
          <p:spPr bwMode="auto">
            <a:xfrm>
              <a:off x="5023" y="14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9" name="Rectangle 48"/>
            <p:cNvSpPr>
              <a:spLocks noChangeArrowheads="1"/>
            </p:cNvSpPr>
            <p:nvPr/>
          </p:nvSpPr>
          <p:spPr bwMode="auto">
            <a:xfrm>
              <a:off x="5023" y="17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0" name="Rectangle 49"/>
            <p:cNvSpPr>
              <a:spLocks noChangeArrowheads="1"/>
            </p:cNvSpPr>
            <p:nvPr/>
          </p:nvSpPr>
          <p:spPr bwMode="auto">
            <a:xfrm>
              <a:off x="5023" y="20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1" name="Rectangle 50"/>
            <p:cNvSpPr>
              <a:spLocks noChangeArrowheads="1"/>
            </p:cNvSpPr>
            <p:nvPr/>
          </p:nvSpPr>
          <p:spPr bwMode="auto">
            <a:xfrm>
              <a:off x="5023" y="23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2" name="Rectangle 51"/>
            <p:cNvSpPr>
              <a:spLocks noChangeArrowheads="1"/>
            </p:cNvSpPr>
            <p:nvPr/>
          </p:nvSpPr>
          <p:spPr bwMode="auto">
            <a:xfrm>
              <a:off x="5023" y="11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3" name="Rectangle 52"/>
            <p:cNvSpPr>
              <a:spLocks noChangeArrowheads="1"/>
            </p:cNvSpPr>
            <p:nvPr/>
          </p:nvSpPr>
          <p:spPr bwMode="auto">
            <a:xfrm>
              <a:off x="5023" y="16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4" name="Rectangle 53"/>
            <p:cNvSpPr>
              <a:spLocks noChangeArrowheads="1"/>
            </p:cNvSpPr>
            <p:nvPr/>
          </p:nvSpPr>
          <p:spPr bwMode="auto">
            <a:xfrm>
              <a:off x="5023" y="19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5023" y="22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6" name="Rectangle 56"/>
            <p:cNvSpPr>
              <a:spLocks noChangeArrowheads="1"/>
            </p:cNvSpPr>
            <p:nvPr/>
          </p:nvSpPr>
          <p:spPr bwMode="auto">
            <a:xfrm>
              <a:off x="5023" y="13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7" name="Oval 57"/>
            <p:cNvSpPr>
              <a:spLocks noChangeArrowheads="1"/>
            </p:cNvSpPr>
            <p:nvPr/>
          </p:nvSpPr>
          <p:spPr bwMode="auto">
            <a:xfrm>
              <a:off x="4288" y="1174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8" name="Oval 58"/>
            <p:cNvSpPr>
              <a:spLocks noChangeArrowheads="1"/>
            </p:cNvSpPr>
            <p:nvPr/>
          </p:nvSpPr>
          <p:spPr bwMode="auto">
            <a:xfrm>
              <a:off x="4288" y="1638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9" name="Oval 59"/>
            <p:cNvSpPr>
              <a:spLocks noChangeArrowheads="1"/>
            </p:cNvSpPr>
            <p:nvPr/>
          </p:nvSpPr>
          <p:spPr bwMode="auto">
            <a:xfrm>
              <a:off x="4288" y="2103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10" name="Text Box 63"/>
            <p:cNvSpPr txBox="1">
              <a:spLocks noChangeArrowheads="1"/>
            </p:cNvSpPr>
            <p:nvPr/>
          </p:nvSpPr>
          <p:spPr bwMode="auto">
            <a:xfrm>
              <a:off x="4124" y="528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Addition</a:t>
              </a:r>
            </a:p>
          </p:txBody>
        </p:sp>
        <p:sp>
          <p:nvSpPr>
            <p:cNvPr id="7211" name="Text Box 64"/>
            <p:cNvSpPr txBox="1">
              <a:spLocks noChangeArrowheads="1"/>
            </p:cNvSpPr>
            <p:nvPr/>
          </p:nvSpPr>
          <p:spPr bwMode="auto">
            <a:xfrm>
              <a:off x="4124" y="999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Subtraction</a:t>
              </a:r>
            </a:p>
          </p:txBody>
        </p:sp>
        <p:sp>
          <p:nvSpPr>
            <p:cNvPr id="7212" name="Text Box 65"/>
            <p:cNvSpPr txBox="1">
              <a:spLocks noChangeArrowheads="1"/>
            </p:cNvSpPr>
            <p:nvPr/>
          </p:nvSpPr>
          <p:spPr bwMode="auto">
            <a:xfrm>
              <a:off x="4124" y="1379"/>
              <a:ext cx="755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dirty="0">
                  <a:latin typeface="Times New Roman" pitchFamily="18" charset="0"/>
                </a:rPr>
                <a:t>Multiplication</a:t>
              </a:r>
            </a:p>
          </p:txBody>
        </p:sp>
        <p:sp>
          <p:nvSpPr>
            <p:cNvPr id="7213" name="Text Box 66"/>
            <p:cNvSpPr txBox="1">
              <a:spLocks noChangeArrowheads="1"/>
            </p:cNvSpPr>
            <p:nvPr/>
          </p:nvSpPr>
          <p:spPr bwMode="auto">
            <a:xfrm>
              <a:off x="4124" y="1923"/>
              <a:ext cx="755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Division</a:t>
              </a:r>
            </a:p>
          </p:txBody>
        </p:sp>
      </p:grp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20259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79316" y="44624"/>
            <a:ext cx="2369148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tangle 47"/>
          <p:cNvSpPr/>
          <p:nvPr/>
        </p:nvSpPr>
        <p:spPr>
          <a:xfrm>
            <a:off x="7452319" y="44624"/>
            <a:ext cx="1319065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35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2"/>
          <p:cNvSpPr>
            <a:spLocks noGrp="1" noChangeArrowheads="1"/>
          </p:cNvSpPr>
          <p:nvPr>
            <p:ph idx="1"/>
          </p:nvPr>
        </p:nvSpPr>
        <p:spPr>
          <a:xfrm>
            <a:off x="685799" y="564976"/>
            <a:ext cx="7846641" cy="5976938"/>
          </a:xfrm>
          <a:noFill/>
        </p:spPr>
        <p:txBody>
          <a:bodyPr>
            <a:normAutofit lnSpcReduction="10000"/>
          </a:bodyPr>
          <a:lstStyle/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/>
              <a:t>Example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Construct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•	</a:t>
            </a:r>
            <a:r>
              <a:rPr lang="en-GB" sz="2200" i="1" dirty="0"/>
              <a:t>Sub-constructs</a:t>
            </a:r>
            <a:endParaRPr lang="en-GB" sz="22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Items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/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/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i="1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i="1" dirty="0">
                <a:solidFill>
                  <a:schemeClr val="bg1"/>
                </a:solidFill>
              </a:rPr>
              <a:t>Threats to content validity:</a:t>
            </a:r>
            <a:endParaRPr lang="en-GB" sz="22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Construct-irrelevant content.</a:t>
            </a:r>
            <a:r>
              <a:rPr lang="en-GB" sz="2200" dirty="0">
                <a:solidFill>
                  <a:schemeClr val="bg1"/>
                </a:solidFill>
              </a:rPr>
              <a:t> E.g., </a:t>
            </a:r>
            <a:r>
              <a:rPr lang="en-GB" sz="2200" dirty="0" err="1">
                <a:solidFill>
                  <a:schemeClr val="bg1"/>
                </a:solidFill>
              </a:rPr>
              <a:t>exponentation</a:t>
            </a:r>
            <a:r>
              <a:rPr lang="en-GB" sz="2200" dirty="0">
                <a:solidFill>
                  <a:schemeClr val="bg1"/>
                </a:solidFill>
              </a:rPr>
              <a:t>, items with (too) much verbal content.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400" dirty="0">
              <a:solidFill>
                <a:schemeClr val="bg1"/>
              </a:solidFill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</a:rPr>
              <a:t>•	</a:t>
            </a:r>
            <a:r>
              <a:rPr lang="en-GB" sz="2200" i="1" dirty="0">
                <a:solidFill>
                  <a:schemeClr val="bg1"/>
                </a:solidFill>
              </a:rPr>
              <a:t>Construct-underrepresentation.</a:t>
            </a:r>
            <a:r>
              <a:rPr lang="en-GB" sz="2200" dirty="0">
                <a:solidFill>
                  <a:schemeClr val="bg1"/>
                </a:solidFill>
              </a:rPr>
              <a:t> E.g., only two items for division, no exponentiation.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endParaRPr lang="en-GB" sz="2200" dirty="0">
              <a:solidFill>
                <a:schemeClr val="bg1"/>
              </a:solidFill>
              <a:sym typeface="Symbol" pitchFamily="18" charset="2"/>
            </a:endParaRPr>
          </a:p>
          <a:p>
            <a:pPr marL="287338" indent="-287338" eaLnBrk="1" hangingPunct="1">
              <a:spcBef>
                <a:spcPct val="0"/>
              </a:spcBef>
              <a:buFontTx/>
              <a:buNone/>
            </a:pP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These are </a:t>
            </a:r>
            <a:r>
              <a:rPr lang="en-GB" sz="2200" i="1" dirty="0">
                <a:solidFill>
                  <a:schemeClr val="bg1"/>
                </a:solidFill>
                <a:sym typeface="Symbol" pitchFamily="18" charset="2"/>
              </a:rPr>
              <a:t>choices</a:t>
            </a:r>
            <a:r>
              <a:rPr lang="en-GB" sz="2200" dirty="0">
                <a:solidFill>
                  <a:schemeClr val="bg1"/>
                </a:solidFill>
                <a:sym typeface="Symbol" pitchFamily="18" charset="2"/>
              </a:rPr>
              <a:t> of the test developer, but/thus have to be motivated and made explicit.</a:t>
            </a:r>
            <a:endParaRPr lang="en-GB" sz="2200" dirty="0">
              <a:solidFill>
                <a:schemeClr val="bg1"/>
              </a:solidFill>
            </a:endParaRPr>
          </a:p>
        </p:txBody>
      </p:sp>
      <p:grpSp>
        <p:nvGrpSpPr>
          <p:cNvPr id="7172" name="Group 68"/>
          <p:cNvGrpSpPr>
            <a:grpSpLocks/>
          </p:cNvGrpSpPr>
          <p:nvPr/>
        </p:nvGrpSpPr>
        <p:grpSpPr bwMode="auto">
          <a:xfrm>
            <a:off x="5076056" y="116632"/>
            <a:ext cx="3584575" cy="3719750"/>
            <a:chOff x="3264" y="528"/>
            <a:chExt cx="2210" cy="2293"/>
          </a:xfrm>
        </p:grpSpPr>
        <p:sp>
          <p:nvSpPr>
            <p:cNvPr id="7173" name="Line 28"/>
            <p:cNvSpPr>
              <a:spLocks noChangeShapeType="1"/>
            </p:cNvSpPr>
            <p:nvPr/>
          </p:nvSpPr>
          <p:spPr bwMode="auto">
            <a:xfrm flipV="1">
              <a:off x="4616" y="598"/>
              <a:ext cx="509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4" name="Line 29"/>
            <p:cNvSpPr>
              <a:spLocks noChangeShapeType="1"/>
            </p:cNvSpPr>
            <p:nvPr/>
          </p:nvSpPr>
          <p:spPr bwMode="auto">
            <a:xfrm flipV="1">
              <a:off x="4616" y="739"/>
              <a:ext cx="509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5" name="Line 30"/>
            <p:cNvSpPr>
              <a:spLocks noChangeShapeType="1"/>
            </p:cNvSpPr>
            <p:nvPr/>
          </p:nvSpPr>
          <p:spPr bwMode="auto">
            <a:xfrm>
              <a:off x="4616" y="834"/>
              <a:ext cx="45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6" name="Line 31"/>
            <p:cNvSpPr>
              <a:spLocks noChangeShapeType="1"/>
            </p:cNvSpPr>
            <p:nvPr/>
          </p:nvSpPr>
          <p:spPr bwMode="auto">
            <a:xfrm>
              <a:off x="4667" y="2197"/>
              <a:ext cx="40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7" name="Line 32"/>
            <p:cNvSpPr>
              <a:spLocks noChangeShapeType="1"/>
            </p:cNvSpPr>
            <p:nvPr/>
          </p:nvSpPr>
          <p:spPr bwMode="auto">
            <a:xfrm>
              <a:off x="4616" y="2245"/>
              <a:ext cx="4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8" name="Line 33"/>
            <p:cNvSpPr>
              <a:spLocks noChangeShapeType="1"/>
            </p:cNvSpPr>
            <p:nvPr/>
          </p:nvSpPr>
          <p:spPr bwMode="auto">
            <a:xfrm flipV="1">
              <a:off x="4616" y="1492"/>
              <a:ext cx="4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79" name="Line 34"/>
            <p:cNvSpPr>
              <a:spLocks noChangeShapeType="1"/>
            </p:cNvSpPr>
            <p:nvPr/>
          </p:nvSpPr>
          <p:spPr bwMode="auto">
            <a:xfrm flipV="1">
              <a:off x="4612" y="1633"/>
              <a:ext cx="449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4616" y="1727"/>
              <a:ext cx="445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4612" y="1754"/>
              <a:ext cx="449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564" y="1774"/>
              <a:ext cx="491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 flipV="1">
              <a:off x="4616" y="1021"/>
              <a:ext cx="45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 flipV="1">
              <a:off x="4616" y="1162"/>
              <a:ext cx="50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4616" y="1303"/>
              <a:ext cx="509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 flipV="1">
              <a:off x="3803" y="834"/>
              <a:ext cx="60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3903" y="1257"/>
              <a:ext cx="56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>
              <a:off x="3857" y="1506"/>
              <a:ext cx="5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>
              <a:off x="3801" y="1492"/>
              <a:ext cx="533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190" name="Oval 4"/>
            <p:cNvSpPr>
              <a:spLocks noChangeArrowheads="1"/>
            </p:cNvSpPr>
            <p:nvPr/>
          </p:nvSpPr>
          <p:spPr bwMode="auto">
            <a:xfrm>
              <a:off x="3426" y="1375"/>
              <a:ext cx="53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1" name="Oval 8"/>
            <p:cNvSpPr>
              <a:spLocks noChangeArrowheads="1"/>
            </p:cNvSpPr>
            <p:nvPr/>
          </p:nvSpPr>
          <p:spPr bwMode="auto">
            <a:xfrm>
              <a:off x="4288" y="709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2" name="Rectangle 11"/>
            <p:cNvSpPr>
              <a:spLocks noChangeArrowheads="1"/>
            </p:cNvSpPr>
            <p:nvPr/>
          </p:nvSpPr>
          <p:spPr bwMode="auto">
            <a:xfrm>
              <a:off x="5023" y="5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3" name="Text Box 41"/>
            <p:cNvSpPr txBox="1">
              <a:spLocks noChangeArrowheads="1"/>
            </p:cNvSpPr>
            <p:nvPr/>
          </p:nvSpPr>
          <p:spPr bwMode="auto">
            <a:xfrm>
              <a:off x="3264" y="1092"/>
              <a:ext cx="8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400" b="1" dirty="0">
                  <a:latin typeface="Times New Roman" pitchFamily="18" charset="0"/>
                </a:rPr>
                <a:t>Maths ability</a:t>
              </a:r>
            </a:p>
          </p:txBody>
        </p:sp>
        <p:sp>
          <p:nvSpPr>
            <p:cNvPr id="7194" name="Text Box 42"/>
            <p:cNvSpPr txBox="1">
              <a:spLocks noChangeArrowheads="1"/>
            </p:cNvSpPr>
            <p:nvPr/>
          </p:nvSpPr>
          <p:spPr bwMode="auto">
            <a:xfrm>
              <a:off x="4827" y="2479"/>
              <a:ext cx="647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>
                  <a:latin typeface="Times New Roman" pitchFamily="18" charset="0"/>
                </a:rPr>
                <a:t>maths questions</a:t>
              </a:r>
            </a:p>
          </p:txBody>
        </p:sp>
        <p:sp>
          <p:nvSpPr>
            <p:cNvPr id="7195" name="Rectangle 44"/>
            <p:cNvSpPr>
              <a:spLocks noChangeArrowheads="1"/>
            </p:cNvSpPr>
            <p:nvPr/>
          </p:nvSpPr>
          <p:spPr bwMode="auto">
            <a:xfrm>
              <a:off x="5023" y="7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6" name="Rectangle 45"/>
            <p:cNvSpPr>
              <a:spLocks noChangeArrowheads="1"/>
            </p:cNvSpPr>
            <p:nvPr/>
          </p:nvSpPr>
          <p:spPr bwMode="auto">
            <a:xfrm>
              <a:off x="5023" y="8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5023" y="100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8" name="Rectangle 47"/>
            <p:cNvSpPr>
              <a:spLocks noChangeArrowheads="1"/>
            </p:cNvSpPr>
            <p:nvPr/>
          </p:nvSpPr>
          <p:spPr bwMode="auto">
            <a:xfrm>
              <a:off x="5023" y="1452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199" name="Rectangle 48"/>
            <p:cNvSpPr>
              <a:spLocks noChangeArrowheads="1"/>
            </p:cNvSpPr>
            <p:nvPr/>
          </p:nvSpPr>
          <p:spPr bwMode="auto">
            <a:xfrm>
              <a:off x="5023" y="17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0" name="Rectangle 49"/>
            <p:cNvSpPr>
              <a:spLocks noChangeArrowheads="1"/>
            </p:cNvSpPr>
            <p:nvPr/>
          </p:nvSpPr>
          <p:spPr bwMode="auto">
            <a:xfrm>
              <a:off x="5023" y="20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1" name="Rectangle 50"/>
            <p:cNvSpPr>
              <a:spLocks noChangeArrowheads="1"/>
            </p:cNvSpPr>
            <p:nvPr/>
          </p:nvSpPr>
          <p:spPr bwMode="auto">
            <a:xfrm>
              <a:off x="5023" y="235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2" name="Rectangle 51"/>
            <p:cNvSpPr>
              <a:spLocks noChangeArrowheads="1"/>
            </p:cNvSpPr>
            <p:nvPr/>
          </p:nvSpPr>
          <p:spPr bwMode="auto">
            <a:xfrm>
              <a:off x="5023" y="115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3" name="Rectangle 52"/>
            <p:cNvSpPr>
              <a:spLocks noChangeArrowheads="1"/>
            </p:cNvSpPr>
            <p:nvPr/>
          </p:nvSpPr>
          <p:spPr bwMode="auto">
            <a:xfrm>
              <a:off x="5023" y="16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4" name="Rectangle 53"/>
            <p:cNvSpPr>
              <a:spLocks noChangeArrowheads="1"/>
            </p:cNvSpPr>
            <p:nvPr/>
          </p:nvSpPr>
          <p:spPr bwMode="auto">
            <a:xfrm>
              <a:off x="5023" y="19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5023" y="2201"/>
              <a:ext cx="152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6" name="Rectangle 56"/>
            <p:cNvSpPr>
              <a:spLocks noChangeArrowheads="1"/>
            </p:cNvSpPr>
            <p:nvPr/>
          </p:nvSpPr>
          <p:spPr bwMode="auto">
            <a:xfrm>
              <a:off x="5023" y="1301"/>
              <a:ext cx="152" cy="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7" name="Oval 57"/>
            <p:cNvSpPr>
              <a:spLocks noChangeArrowheads="1"/>
            </p:cNvSpPr>
            <p:nvPr/>
          </p:nvSpPr>
          <p:spPr bwMode="auto">
            <a:xfrm>
              <a:off x="4288" y="1174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8" name="Oval 58"/>
            <p:cNvSpPr>
              <a:spLocks noChangeArrowheads="1"/>
            </p:cNvSpPr>
            <p:nvPr/>
          </p:nvSpPr>
          <p:spPr bwMode="auto">
            <a:xfrm>
              <a:off x="4288" y="1638"/>
              <a:ext cx="408" cy="188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09" name="Oval 59"/>
            <p:cNvSpPr>
              <a:spLocks noChangeArrowheads="1"/>
            </p:cNvSpPr>
            <p:nvPr/>
          </p:nvSpPr>
          <p:spPr bwMode="auto">
            <a:xfrm>
              <a:off x="4288" y="2103"/>
              <a:ext cx="408" cy="187"/>
            </a:xfrm>
            <a:prstGeom prst="ellipse">
              <a:avLst/>
            </a:prstGeom>
            <a:solidFill>
              <a:srgbClr val="D4CED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210" name="Text Box 63"/>
            <p:cNvSpPr txBox="1">
              <a:spLocks noChangeArrowheads="1"/>
            </p:cNvSpPr>
            <p:nvPr/>
          </p:nvSpPr>
          <p:spPr bwMode="auto">
            <a:xfrm>
              <a:off x="4124" y="528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Addition</a:t>
              </a:r>
            </a:p>
          </p:txBody>
        </p:sp>
        <p:sp>
          <p:nvSpPr>
            <p:cNvPr id="7211" name="Text Box 64"/>
            <p:cNvSpPr txBox="1">
              <a:spLocks noChangeArrowheads="1"/>
            </p:cNvSpPr>
            <p:nvPr/>
          </p:nvSpPr>
          <p:spPr bwMode="auto">
            <a:xfrm>
              <a:off x="4124" y="999"/>
              <a:ext cx="75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Subtraction</a:t>
              </a:r>
            </a:p>
          </p:txBody>
        </p:sp>
        <p:sp>
          <p:nvSpPr>
            <p:cNvPr id="7212" name="Text Box 65"/>
            <p:cNvSpPr txBox="1">
              <a:spLocks noChangeArrowheads="1"/>
            </p:cNvSpPr>
            <p:nvPr/>
          </p:nvSpPr>
          <p:spPr bwMode="auto">
            <a:xfrm>
              <a:off x="4124" y="1379"/>
              <a:ext cx="755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dirty="0">
                  <a:latin typeface="Times New Roman" pitchFamily="18" charset="0"/>
                </a:rPr>
                <a:t>Multiplication</a:t>
              </a:r>
            </a:p>
          </p:txBody>
        </p:sp>
        <p:sp>
          <p:nvSpPr>
            <p:cNvPr id="7213" name="Text Box 66"/>
            <p:cNvSpPr txBox="1">
              <a:spLocks noChangeArrowheads="1"/>
            </p:cNvSpPr>
            <p:nvPr/>
          </p:nvSpPr>
          <p:spPr bwMode="auto">
            <a:xfrm>
              <a:off x="4124" y="1923"/>
              <a:ext cx="755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>
                  <a:latin typeface="Times New Roman" pitchFamily="18" charset="0"/>
                </a:rPr>
                <a:t>Division</a:t>
              </a:r>
            </a:p>
          </p:txBody>
        </p:sp>
      </p:grp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79712" y="6520259"/>
            <a:ext cx="6995120" cy="365125"/>
          </a:xfrm>
        </p:spPr>
        <p:txBody>
          <a:bodyPr/>
          <a:lstStyle/>
          <a:p>
            <a:pPr>
              <a:defRPr/>
            </a:pPr>
            <a:fld id="{93A0844D-3B13-46AC-AB99-098AA22773E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458744" y="44624"/>
            <a:ext cx="1289720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0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3040</Words>
  <Application>Microsoft Office PowerPoint</Application>
  <PresentationFormat>Diavoorstelling (4:3)</PresentationFormat>
  <Paragraphs>836</Paragraphs>
  <Slides>51</Slides>
  <Notes>32</Notes>
  <HiddenSlides>0</HiddenSlides>
  <MMClips>1</MMClips>
  <ScaleCrop>false</ScaleCrop>
  <HeadingPairs>
    <vt:vector size="8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62" baseType="lpstr">
      <vt:lpstr>Aptos Narrow</vt:lpstr>
      <vt:lpstr>Arial</vt:lpstr>
      <vt:lpstr>Calibri</vt:lpstr>
      <vt:lpstr>Cambria Math</vt:lpstr>
      <vt:lpstr>Google Sans</vt:lpstr>
      <vt:lpstr>Symbol</vt:lpstr>
      <vt:lpstr>system-ui</vt:lpstr>
      <vt:lpstr>Times New Roman</vt:lpstr>
      <vt:lpstr>Wingdings</vt:lpstr>
      <vt:lpstr>Office Theme</vt:lpstr>
      <vt:lpstr>Vergelijking</vt:lpstr>
      <vt:lpstr>Psychometrics Lecture 3: Validity</vt:lpstr>
      <vt:lpstr>Validity</vt:lpstr>
      <vt:lpstr>Validity</vt:lpstr>
      <vt:lpstr>Evaluation of psychological tests in the Netherlands: COTAN</vt:lpstr>
      <vt:lpstr>Validity</vt:lpstr>
      <vt:lpstr>Validity</vt:lpstr>
      <vt:lpstr>1. Test content</vt:lpstr>
      <vt:lpstr>PowerPoint-presentatie</vt:lpstr>
      <vt:lpstr>PowerPoint-presentatie</vt:lpstr>
      <vt:lpstr>PowerPoint-presentatie</vt:lpstr>
      <vt:lpstr>ASO: Amsterdam Scale for Oppositionality (Hoffenaar &amp; Hoeksma, 2003)</vt:lpstr>
      <vt:lpstr>ASO: Amsterdam Scale for Oppositionality  (Hoffenaar &amp; Hoeksma, 2003)</vt:lpstr>
      <vt:lpstr>ASO: Amsterdam Scale for Oppositionality (Hoffenaar &amp; Hoeksma, 2003)</vt:lpstr>
      <vt:lpstr>2. Internal structure of a test</vt:lpstr>
      <vt:lpstr>3. Response processes</vt:lpstr>
      <vt:lpstr>4. Associations with other variables</vt:lpstr>
      <vt:lpstr>Nomological Net</vt:lpstr>
      <vt:lpstr>Geneve Emotion Recognition Test (GERT)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4. Associations with other variables /  5. Consequences of testing:  Decision making</vt:lpstr>
      <vt:lpstr>4. Associations with other variables /  5. Consequences of testing:  Decision making</vt:lpstr>
      <vt:lpstr>Decision making</vt:lpstr>
      <vt:lpstr>PowerPoint-presentatie</vt:lpstr>
      <vt:lpstr>PowerPoint-presentatie</vt:lpstr>
      <vt:lpstr>Predictive validity:  Taylor-Russell procedure</vt:lpstr>
      <vt:lpstr>Predictive validity:  Taylor-Russell procedure</vt:lpstr>
      <vt:lpstr>Example: Medical school admissions</vt:lpstr>
      <vt:lpstr>Taylor-Russell table</vt:lpstr>
      <vt:lpstr>Remarks Taylor-Russell table</vt:lpstr>
      <vt:lpstr>5. Consequences of testing</vt:lpstr>
      <vt:lpstr>Factors affecting validity coefficients</vt:lpstr>
      <vt:lpstr>2. Measurement error and reliability</vt:lpstr>
      <vt:lpstr>3. Restricted range</vt:lpstr>
      <vt:lpstr>3. Restricted range</vt:lpstr>
      <vt:lpstr>4. Skew and Relative Proportions</vt:lpstr>
      <vt:lpstr>4. Skew and Relative Proportions</vt:lpstr>
      <vt:lpstr>4. Skew and Relative Proportions</vt:lpstr>
      <vt:lpstr>4. Skew and Relative Proportions</vt:lpstr>
      <vt:lpstr>5. Method variance</vt:lpstr>
      <vt:lpstr>PowerPoint-presentatie</vt:lpstr>
      <vt:lpstr>6. Time</vt:lpstr>
      <vt:lpstr>7. Single vs. multiple events</vt:lpstr>
      <vt:lpstr>PowerPoint-presentatie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College 3 Validiteit interpretatie van een testscore</dc:title>
  <dc:creator>deheus1</dc:creator>
  <cp:lastModifiedBy>Fokkema, M. (Marjolein)</cp:lastModifiedBy>
  <cp:revision>409</cp:revision>
  <dcterms:created xsi:type="dcterms:W3CDTF">2010-08-04T13:51:20Z</dcterms:created>
  <dcterms:modified xsi:type="dcterms:W3CDTF">2024-09-17T09:15:03Z</dcterms:modified>
</cp:coreProperties>
</file>