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59" r:id="rId2"/>
    <p:sldId id="360" r:id="rId3"/>
    <p:sldId id="361" r:id="rId4"/>
    <p:sldId id="362" r:id="rId5"/>
    <p:sldId id="363" r:id="rId6"/>
    <p:sldId id="364" r:id="rId7"/>
    <p:sldId id="365" r:id="rId8"/>
    <p:sldId id="366" r:id="rId9"/>
    <p:sldId id="367" r:id="rId10"/>
    <p:sldId id="371" r:id="rId11"/>
    <p:sldId id="372" r:id="rId12"/>
    <p:sldId id="373" r:id="rId13"/>
    <p:sldId id="374" r:id="rId14"/>
    <p:sldId id="375" r:id="rId15"/>
    <p:sldId id="377" r:id="rId16"/>
    <p:sldId id="378" r:id="rId17"/>
    <p:sldId id="383" r:id="rId18"/>
    <p:sldId id="379" r:id="rId19"/>
    <p:sldId id="380" r:id="rId20"/>
    <p:sldId id="381" r:id="rId21"/>
    <p:sldId id="382" r:id="rId22"/>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5F29A1A-BC43-6C0E-B2B8-5A96ED1F2B53}" name="Fokkema, M. (Marjolein)" initials="F(" userId="S::fokkemam@vuw.leidenuniv.nl::23ab26a2-0ddf-434b-a820-a8a9443d5f4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54C"/>
    <a:srgbClr val="808080"/>
    <a:srgbClr val="8592BD"/>
    <a:srgbClr val="AE2C18"/>
    <a:srgbClr val="0072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33"/>
    <p:restoredTop sz="94648"/>
  </p:normalViewPr>
  <p:slideViewPr>
    <p:cSldViewPr snapToGrid="0">
      <p:cViewPr varScale="1">
        <p:scale>
          <a:sx n="78" d="100"/>
          <a:sy n="78" d="100"/>
        </p:scale>
        <p:origin x="475"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619364"/>
          </a:xfrm>
          <a:prstGeom prst="rect">
            <a:avLst/>
          </a:prstGeom>
        </p:spPr>
        <p:txBody>
          <a:bodyPr vert="horz" lIns="112317" tIns="56158" rIns="112317" bIns="56158" rtlCol="0"/>
          <a:lstStyle>
            <a:lvl1pPr algn="l">
              <a:defRPr sz="1500"/>
            </a:lvl1pPr>
          </a:lstStyle>
          <a:p>
            <a:endParaRPr lang="en-US"/>
          </a:p>
        </p:txBody>
      </p:sp>
      <p:sp>
        <p:nvSpPr>
          <p:cNvPr id="3" name="Date Placeholder 2"/>
          <p:cNvSpPr>
            <a:spLocks noGrp="1"/>
          </p:cNvSpPr>
          <p:nvPr>
            <p:ph type="dt" idx="1"/>
          </p:nvPr>
        </p:nvSpPr>
        <p:spPr>
          <a:xfrm>
            <a:off x="4143588" y="0"/>
            <a:ext cx="3169920" cy="619364"/>
          </a:xfrm>
          <a:prstGeom prst="rect">
            <a:avLst/>
          </a:prstGeom>
        </p:spPr>
        <p:txBody>
          <a:bodyPr vert="horz" lIns="112317" tIns="56158" rIns="112317" bIns="56158" rtlCol="0"/>
          <a:lstStyle>
            <a:lvl1pPr algn="r">
              <a:defRPr sz="1500"/>
            </a:lvl1pPr>
          </a:lstStyle>
          <a:p>
            <a:fld id="{44832FD7-9243-7A4E-8ED4-1500D6C910A8}" type="datetimeFigureOut">
              <a:rPr lang="en-US" smtClean="0"/>
              <a:t>9/11/2024</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317" tIns="56158" rIns="112317" bIns="56158" rtlCol="0" anchor="ctr"/>
          <a:lstStyle/>
          <a:p>
            <a:endParaRPr lang="en-US"/>
          </a:p>
        </p:txBody>
      </p:sp>
      <p:sp>
        <p:nvSpPr>
          <p:cNvPr id="5" name="Notes Placeholder 4"/>
          <p:cNvSpPr>
            <a:spLocks noGrp="1"/>
          </p:cNvSpPr>
          <p:nvPr>
            <p:ph type="body" sz="quarter" idx="3"/>
          </p:nvPr>
        </p:nvSpPr>
        <p:spPr>
          <a:xfrm>
            <a:off x="731520" y="5940742"/>
            <a:ext cx="5852160" cy="4860608"/>
          </a:xfrm>
          <a:prstGeom prst="rect">
            <a:avLst/>
          </a:prstGeom>
        </p:spPr>
        <p:txBody>
          <a:bodyPr vert="horz" lIns="112317" tIns="56158" rIns="112317" bIns="5615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725038"/>
            <a:ext cx="3169920" cy="619362"/>
          </a:xfrm>
          <a:prstGeom prst="rect">
            <a:avLst/>
          </a:prstGeom>
        </p:spPr>
        <p:txBody>
          <a:bodyPr vert="horz" lIns="112317" tIns="56158" rIns="112317" bIns="56158" rtlCol="0" anchor="b"/>
          <a:lstStyle>
            <a:lvl1pPr algn="l">
              <a:defRPr sz="1500"/>
            </a:lvl1pPr>
          </a:lstStyle>
          <a:p>
            <a:endParaRPr lang="en-US"/>
          </a:p>
        </p:txBody>
      </p:sp>
      <p:sp>
        <p:nvSpPr>
          <p:cNvPr id="7" name="Slide Number Placeholder 6"/>
          <p:cNvSpPr>
            <a:spLocks noGrp="1"/>
          </p:cNvSpPr>
          <p:nvPr>
            <p:ph type="sldNum" sz="quarter" idx="5"/>
          </p:nvPr>
        </p:nvSpPr>
        <p:spPr>
          <a:xfrm>
            <a:off x="4143588" y="11725038"/>
            <a:ext cx="3169920" cy="619362"/>
          </a:xfrm>
          <a:prstGeom prst="rect">
            <a:avLst/>
          </a:prstGeom>
        </p:spPr>
        <p:txBody>
          <a:bodyPr vert="horz" lIns="112317" tIns="56158" rIns="112317" bIns="56158" rtlCol="0" anchor="b"/>
          <a:lstStyle>
            <a:lvl1pPr algn="r">
              <a:defRPr sz="1500"/>
            </a:lvl1pPr>
          </a:lstStyle>
          <a:p>
            <a:fld id="{574D9EFC-05FF-604D-8853-54F12C28ECCA}" type="slidenum">
              <a:rPr lang="en-US" smtClean="0"/>
              <a:t>‹nr.›</a:t>
            </a:fld>
            <a:endParaRPr lang="en-US"/>
          </a:p>
        </p:txBody>
      </p:sp>
    </p:spTree>
    <p:extLst>
      <p:ext uri="{BB962C8B-B14F-4D97-AF65-F5344CB8AC3E}">
        <p14:creationId xmlns:p14="http://schemas.microsoft.com/office/powerpoint/2010/main" val="199819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574D9EFC-05FF-604D-8853-54F12C28ECCA}" type="slidenum">
              <a:rPr lang="en-US" smtClean="0"/>
              <a:t>21</a:t>
            </a:fld>
            <a:endParaRPr lang="en-US"/>
          </a:p>
        </p:txBody>
      </p:sp>
    </p:spTree>
    <p:extLst>
      <p:ext uri="{BB962C8B-B14F-4D97-AF65-F5344CB8AC3E}">
        <p14:creationId xmlns:p14="http://schemas.microsoft.com/office/powerpoint/2010/main" val="3870959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ijdelijke aanduiding voor tekst 5">
            <a:extLst>
              <a:ext uri="{FF2B5EF4-FFF2-40B4-BE49-F238E27FC236}">
                <a16:creationId xmlns:a16="http://schemas.microsoft.com/office/drawing/2014/main" id="{A442B7FF-7E7C-1C53-9121-04E2DE9E4F7B}"/>
              </a:ext>
            </a:extLst>
          </p:cNvPr>
          <p:cNvSpPr>
            <a:spLocks noGrp="1"/>
          </p:cNvSpPr>
          <p:nvPr>
            <p:ph type="body" sz="quarter" idx="14" hasCustomPrompt="1"/>
          </p:nvPr>
        </p:nvSpPr>
        <p:spPr>
          <a:xfrm>
            <a:off x="1" y="635000"/>
            <a:ext cx="12191999" cy="2649538"/>
          </a:xfrm>
          <a:solidFill>
            <a:srgbClr val="808080"/>
          </a:solidFill>
        </p:spPr>
        <p:txBody>
          <a:bodyPr>
            <a:normAutofit/>
          </a:bodyPr>
          <a:lstStyle>
            <a:lvl1pPr marL="0" indent="0">
              <a:buNone/>
              <a:defRPr sz="100">
                <a:solidFill>
                  <a:schemeClr val="bg2"/>
                </a:solidFill>
                <a:latin typeface="CMU Serif Roman" panose="02000603000000000000" pitchFamily="2" charset="0"/>
                <a:ea typeface="CMU Serif Roman" panose="02000603000000000000" pitchFamily="2" charset="0"/>
                <a:cs typeface="CMU Serif Roman" panose="02000603000000000000" pitchFamily="2" charset="0"/>
              </a:defRPr>
            </a:lvl1pPr>
          </a:lstStyle>
          <a:p>
            <a:pPr lvl="0"/>
            <a:r>
              <a:rPr lang="en-GB" noProof="0" dirty="0"/>
              <a:t>..</a:t>
            </a:r>
          </a:p>
        </p:txBody>
      </p:sp>
      <p:sp>
        <p:nvSpPr>
          <p:cNvPr id="7" name="Tijdelijke aanduiding voor tekst 5">
            <a:extLst>
              <a:ext uri="{FF2B5EF4-FFF2-40B4-BE49-F238E27FC236}">
                <a16:creationId xmlns:a16="http://schemas.microsoft.com/office/drawing/2014/main" id="{F993CDE9-DFE9-2FDE-1375-75FA834DF1FB}"/>
              </a:ext>
            </a:extLst>
          </p:cNvPr>
          <p:cNvSpPr>
            <a:spLocks noGrp="1"/>
          </p:cNvSpPr>
          <p:nvPr>
            <p:ph type="body" sz="quarter" idx="13" hasCustomPrompt="1"/>
          </p:nvPr>
        </p:nvSpPr>
        <p:spPr>
          <a:xfrm>
            <a:off x="1" y="3284538"/>
            <a:ext cx="12191999" cy="899672"/>
          </a:xfrm>
          <a:solidFill>
            <a:srgbClr val="8592BC"/>
          </a:solidFill>
        </p:spPr>
        <p:txBody>
          <a:bodyPr>
            <a:normAutofit/>
          </a:bodyPr>
          <a:lstStyle>
            <a:lvl1pPr marL="0" indent="0">
              <a:buNone/>
              <a:defRPr sz="100">
                <a:solidFill>
                  <a:schemeClr val="bg2"/>
                </a:solidFill>
                <a:latin typeface="CMU Serif Roman" panose="02000603000000000000" pitchFamily="2" charset="0"/>
                <a:ea typeface="CMU Serif Roman" panose="02000603000000000000" pitchFamily="2" charset="0"/>
                <a:cs typeface="CMU Serif Roman" panose="02000603000000000000" pitchFamily="2" charset="0"/>
              </a:defRPr>
            </a:lvl1pPr>
          </a:lstStyle>
          <a:p>
            <a:pPr lvl="0"/>
            <a:r>
              <a:rPr lang="en-GB" noProof="0" dirty="0"/>
              <a:t>..</a:t>
            </a:r>
          </a:p>
        </p:txBody>
      </p:sp>
      <p:sp>
        <p:nvSpPr>
          <p:cNvPr id="3" name="Subtitle 2">
            <a:extLst>
              <a:ext uri="{FF2B5EF4-FFF2-40B4-BE49-F238E27FC236}">
                <a16:creationId xmlns:a16="http://schemas.microsoft.com/office/drawing/2014/main" id="{CE964AF3-5FFC-1E2C-B147-26B01AF018D9}"/>
              </a:ext>
            </a:extLst>
          </p:cNvPr>
          <p:cNvSpPr>
            <a:spLocks noGrp="1"/>
          </p:cNvSpPr>
          <p:nvPr>
            <p:ph type="subTitle" idx="1"/>
          </p:nvPr>
        </p:nvSpPr>
        <p:spPr>
          <a:xfrm>
            <a:off x="1524000" y="3536144"/>
            <a:ext cx="7620000" cy="396460"/>
          </a:xfrm>
        </p:spPr>
        <p:txBody>
          <a:bodyPr>
            <a:noAutofit/>
          </a:bodyPr>
          <a:lstStyle>
            <a:lvl1pPr marL="0" indent="0" algn="l">
              <a:buNone/>
              <a:defRPr sz="2800">
                <a:latin typeface="CMU Serif Roman" panose="02000603000000000000" pitchFamily="2" charset="0"/>
                <a:ea typeface="CMU Serif Roman" panose="02000603000000000000" pitchFamily="2" charset="0"/>
                <a:cs typeface="CMU Serif Roman" panose="02000603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71">
            <a:extLst>
              <a:ext uri="{FF2B5EF4-FFF2-40B4-BE49-F238E27FC236}">
                <a16:creationId xmlns:a16="http://schemas.microsoft.com/office/drawing/2014/main" id="{A95BD78B-FE87-0EB6-17C9-348F37CACED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15725" y="4938323"/>
            <a:ext cx="2295899" cy="107457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jdelijke aanduiding voor dianummer 10">
            <a:extLst>
              <a:ext uri="{FF2B5EF4-FFF2-40B4-BE49-F238E27FC236}">
                <a16:creationId xmlns:a16="http://schemas.microsoft.com/office/drawing/2014/main" id="{9EAC9DD8-1043-A6BE-2E39-71004B511CC7}"/>
              </a:ext>
            </a:extLst>
          </p:cNvPr>
          <p:cNvSpPr>
            <a:spLocks noGrp="1"/>
          </p:cNvSpPr>
          <p:nvPr>
            <p:ph type="sldNum" sz="quarter" idx="16"/>
          </p:nvPr>
        </p:nvSpPr>
        <p:spPr/>
        <p:txBody>
          <a:bodyPr/>
          <a:lstStyle/>
          <a:p>
            <a:fld id="{0BD1E4AD-7C3E-1942-9738-052155FA6AEF}" type="slidenum">
              <a:rPr lang="en-US" smtClean="0"/>
              <a:pPr/>
              <a:t>‹nr.›</a:t>
            </a:fld>
            <a:endParaRPr lang="en-US" dirty="0"/>
          </a:p>
        </p:txBody>
      </p:sp>
      <p:sp>
        <p:nvSpPr>
          <p:cNvPr id="12" name="Titel 11">
            <a:extLst>
              <a:ext uri="{FF2B5EF4-FFF2-40B4-BE49-F238E27FC236}">
                <a16:creationId xmlns:a16="http://schemas.microsoft.com/office/drawing/2014/main" id="{1A39CE3C-9D3B-34B0-798C-DA86CFD33DE7}"/>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111617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7BC0-15CF-3356-0B7B-DF68B67B3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A28EBF-626E-C125-512B-8F1B4358D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C06E751-9552-152B-88CC-CE1C4222DE57}"/>
              </a:ext>
            </a:extLst>
          </p:cNvPr>
          <p:cNvSpPr>
            <a:spLocks noGrp="1"/>
          </p:cNvSpPr>
          <p:nvPr>
            <p:ph type="sldNum" sz="quarter" idx="12"/>
          </p:nvPr>
        </p:nvSpPr>
        <p:spPr/>
        <p:txBody>
          <a:bodyPr/>
          <a:lstStyle/>
          <a:p>
            <a:fld id="{0BD1E4AD-7C3E-1942-9738-052155FA6AEF}" type="slidenum">
              <a:rPr lang="en-US" smtClean="0"/>
              <a:t>‹nr.›</a:t>
            </a:fld>
            <a:endParaRPr lang="en-US"/>
          </a:p>
        </p:txBody>
      </p:sp>
      <p:sp>
        <p:nvSpPr>
          <p:cNvPr id="7" name="TextBox 6">
            <a:extLst>
              <a:ext uri="{FF2B5EF4-FFF2-40B4-BE49-F238E27FC236}">
                <a16:creationId xmlns:a16="http://schemas.microsoft.com/office/drawing/2014/main" id="{519BABD4-68E1-1623-17F9-B3F523CF189F}"/>
              </a:ext>
            </a:extLst>
          </p:cNvPr>
          <p:cNvSpPr txBox="1"/>
          <p:nvPr userDrawn="1"/>
        </p:nvSpPr>
        <p:spPr>
          <a:xfrm>
            <a:off x="0" y="123938"/>
            <a:ext cx="176048" cy="769441"/>
          </a:xfrm>
          <a:prstGeom prst="rect">
            <a:avLst/>
          </a:prstGeom>
          <a:noFill/>
        </p:spPr>
        <p:txBody>
          <a:bodyPr wrap="square">
            <a:spAutoFit/>
          </a:bodyPr>
          <a:lstStyle/>
          <a:p>
            <a:r>
              <a:rPr lang="en-US" sz="4400" dirty="0">
                <a:solidFill>
                  <a:schemeClr val="tx2">
                    <a:lumMod val="50000"/>
                    <a:lumOff val="50000"/>
                  </a:schemeClr>
                </a:solidFill>
                <a:latin typeface="Minion Pro" panose="02040503050201020203" pitchFamily="18" charset="0"/>
              </a:rPr>
              <a:t>|</a:t>
            </a:r>
          </a:p>
        </p:txBody>
      </p:sp>
    </p:spTree>
    <p:extLst>
      <p:ext uri="{BB962C8B-B14F-4D97-AF65-F5344CB8AC3E}">
        <p14:creationId xmlns:p14="http://schemas.microsoft.com/office/powerpoint/2010/main" val="227786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5E7D6-546A-4CE2-1663-EA07BB2A39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042FBE-EFF1-8222-7D0A-9A155CCBC6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E07F2CB-ABEF-C604-1A09-E458DE833176}"/>
              </a:ext>
            </a:extLst>
          </p:cNvPr>
          <p:cNvSpPr>
            <a:spLocks noGrp="1"/>
          </p:cNvSpPr>
          <p:nvPr>
            <p:ph type="sldNum" sz="quarter" idx="12"/>
          </p:nvPr>
        </p:nvSpPr>
        <p:spPr/>
        <p:txBody>
          <a:bodyPr/>
          <a:lstStyle/>
          <a:p>
            <a:fld id="{0BD1E4AD-7C3E-1942-9738-052155FA6AEF}" type="slidenum">
              <a:rPr lang="en-US" smtClean="0"/>
              <a:t>‹nr.›</a:t>
            </a:fld>
            <a:endParaRPr lang="en-US"/>
          </a:p>
        </p:txBody>
      </p:sp>
    </p:spTree>
    <p:extLst>
      <p:ext uri="{BB962C8B-B14F-4D97-AF65-F5344CB8AC3E}">
        <p14:creationId xmlns:p14="http://schemas.microsoft.com/office/powerpoint/2010/main" val="284458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E125-FEB7-CC60-33C2-CBB46E394D9D}"/>
              </a:ext>
            </a:extLst>
          </p:cNvPr>
          <p:cNvSpPr>
            <a:spLocks noGrp="1"/>
          </p:cNvSpPr>
          <p:nvPr>
            <p:ph type="title"/>
          </p:nvPr>
        </p:nvSpPr>
        <p:spPr/>
        <p:txBody>
          <a:bodyPr/>
          <a:lstStyle>
            <a:lvl1pPr>
              <a:defRPr>
                <a:latin typeface="CMU Serif Roman" panose="02000603000000000000" pitchFamily="2" charset="0"/>
                <a:ea typeface="CMU Serif Roman" panose="02000603000000000000" pitchFamily="2" charset="0"/>
                <a:cs typeface="CMU Serif Roman" panose="02000603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3249007-7B13-376A-31A2-A65F671EDA8C}"/>
              </a:ext>
            </a:extLst>
          </p:cNvPr>
          <p:cNvSpPr>
            <a:spLocks noGrp="1"/>
          </p:cNvSpPr>
          <p:nvPr>
            <p:ph idx="1"/>
          </p:nvPr>
        </p:nvSpPr>
        <p:spPr/>
        <p:txBody>
          <a:bodyPr/>
          <a:lstStyle>
            <a:lvl1pPr marL="457200" indent="-457200">
              <a:buFont typeface="Arial" panose="020B0604020202020204" pitchFamily="34" charset="0"/>
              <a:buChar char="•"/>
              <a:defRPr>
                <a:latin typeface="CMU Serif Roman" panose="02000603000000000000" pitchFamily="2" charset="0"/>
                <a:ea typeface="CMU Serif Roman" panose="02000603000000000000" pitchFamily="2" charset="0"/>
                <a:cs typeface="CMU Serif Roman" panose="02000603000000000000" pitchFamily="2" charset="0"/>
              </a:defRPr>
            </a:lvl1pPr>
            <a:lvl2pPr>
              <a:defRPr>
                <a:latin typeface="CMU Serif Roman" panose="02000603000000000000" pitchFamily="2" charset="0"/>
                <a:ea typeface="CMU Serif Roman" panose="02000603000000000000" pitchFamily="2" charset="0"/>
                <a:cs typeface="CMU Serif Roman" panose="02000603000000000000" pitchFamily="2" charset="0"/>
              </a:defRPr>
            </a:lvl2pPr>
            <a:lvl3pPr>
              <a:defRPr>
                <a:latin typeface="CMU Serif Roman" panose="02000603000000000000" pitchFamily="2" charset="0"/>
                <a:ea typeface="CMU Serif Roman" panose="02000603000000000000" pitchFamily="2" charset="0"/>
                <a:cs typeface="CMU Serif Roman" panose="02000603000000000000" pitchFamily="2" charset="0"/>
              </a:defRPr>
            </a:lvl3pPr>
            <a:lvl4pPr>
              <a:defRPr>
                <a:latin typeface="CMU Serif Roman" panose="02000603000000000000" pitchFamily="2" charset="0"/>
                <a:ea typeface="CMU Serif Roman" panose="02000603000000000000" pitchFamily="2" charset="0"/>
                <a:cs typeface="CMU Serif Roman" panose="02000603000000000000" pitchFamily="2" charset="0"/>
              </a:defRPr>
            </a:lvl4pPr>
            <a:lvl5pPr>
              <a:defRPr>
                <a:latin typeface="CMU Serif Roman" panose="02000603000000000000" pitchFamily="2" charset="0"/>
                <a:ea typeface="CMU Serif Roman" panose="02000603000000000000" pitchFamily="2" charset="0"/>
                <a:cs typeface="CMU Serif Roman" panose="02000603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0C2ACC26-9BC8-9815-50B5-D971F7A5143B}"/>
              </a:ext>
            </a:extLst>
          </p:cNvPr>
          <p:cNvSpPr txBox="1"/>
          <p:nvPr userDrawn="1"/>
        </p:nvSpPr>
        <p:spPr>
          <a:xfrm>
            <a:off x="0" y="123938"/>
            <a:ext cx="176048" cy="769441"/>
          </a:xfrm>
          <a:prstGeom prst="rect">
            <a:avLst/>
          </a:prstGeom>
          <a:noFill/>
        </p:spPr>
        <p:txBody>
          <a:bodyPr wrap="square">
            <a:spAutoFit/>
          </a:bodyPr>
          <a:lstStyle/>
          <a:p>
            <a:r>
              <a:rPr lang="en-US" sz="4400" dirty="0">
                <a:solidFill>
                  <a:srgbClr val="8592BD"/>
                </a:solidFill>
                <a:latin typeface="CMU Serif Roman" panose="02000603000000000000" pitchFamily="2" charset="0"/>
                <a:ea typeface="CMU Serif Roman" panose="02000603000000000000" pitchFamily="2" charset="0"/>
                <a:cs typeface="CMU Serif Roman" panose="02000603000000000000" pitchFamily="2" charset="0"/>
              </a:rPr>
              <a:t>|</a:t>
            </a:r>
          </a:p>
        </p:txBody>
      </p:sp>
      <p:sp>
        <p:nvSpPr>
          <p:cNvPr id="13" name="Slide Number Placeholder 12">
            <a:extLst>
              <a:ext uri="{FF2B5EF4-FFF2-40B4-BE49-F238E27FC236}">
                <a16:creationId xmlns:a16="http://schemas.microsoft.com/office/drawing/2014/main" id="{D2B0E86F-A299-F447-58D5-97F60BEA8685}"/>
              </a:ext>
            </a:extLst>
          </p:cNvPr>
          <p:cNvSpPr>
            <a:spLocks noGrp="1"/>
          </p:cNvSpPr>
          <p:nvPr>
            <p:ph type="sldNum" sz="quarter" idx="12"/>
          </p:nvPr>
        </p:nvSpPr>
        <p:spPr/>
        <p:txBody>
          <a:bodyPr/>
          <a:lstStyle>
            <a:lvl1pPr>
              <a:defRPr>
                <a:latin typeface="CMU Serif Roman" panose="02000603000000000000" pitchFamily="2" charset="0"/>
                <a:ea typeface="CMU Serif Roman" panose="02000603000000000000" pitchFamily="2" charset="0"/>
                <a:cs typeface="CMU Serif Roman" panose="02000603000000000000" pitchFamily="2" charset="0"/>
              </a:defRPr>
            </a:lvl1pPr>
          </a:lstStyle>
          <a:p>
            <a:fld id="{0BD1E4AD-7C3E-1942-9738-052155FA6AEF}" type="slidenum">
              <a:rPr lang="en-US" smtClean="0"/>
              <a:pPr/>
              <a:t>‹nr.›</a:t>
            </a:fld>
            <a:endParaRPr lang="en-US" dirty="0"/>
          </a:p>
        </p:txBody>
      </p:sp>
    </p:spTree>
    <p:extLst>
      <p:ext uri="{BB962C8B-B14F-4D97-AF65-F5344CB8AC3E}">
        <p14:creationId xmlns:p14="http://schemas.microsoft.com/office/powerpoint/2010/main" val="316529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FA45-BF28-D256-1DB7-6B733590BAA1}"/>
              </a:ext>
            </a:extLst>
          </p:cNvPr>
          <p:cNvSpPr>
            <a:spLocks noGrp="1"/>
          </p:cNvSpPr>
          <p:nvPr>
            <p:ph type="title"/>
          </p:nvPr>
        </p:nvSpPr>
        <p:spPr>
          <a:xfrm>
            <a:off x="831850" y="1709738"/>
            <a:ext cx="10515600" cy="2852737"/>
          </a:xfrm>
        </p:spPr>
        <p:txBody>
          <a:bodyPr anchor="b"/>
          <a:lstStyle>
            <a:lvl1pPr>
              <a:defRPr sz="6000">
                <a:solidFill>
                  <a:schemeClr val="tx1"/>
                </a:solidFill>
                <a:latin typeface="CMU Serif Roman" panose="02000603000000000000" pitchFamily="2" charset="0"/>
                <a:ea typeface="CMU Serif Roman" panose="02000603000000000000" pitchFamily="2" charset="0"/>
                <a:cs typeface="CMU Serif Roman" panose="02000603000000000000" pitchFamily="2"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4E6F8A21-1E48-616A-B032-2E92C9C830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latin typeface="CMU Serif Roman" panose="02000603000000000000" pitchFamily="2" charset="0"/>
                <a:ea typeface="CMU Serif Roman" panose="02000603000000000000" pitchFamily="2" charset="0"/>
                <a:cs typeface="CMU Serif Roman" panose="02000603000000000000" pitchFamily="2"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3FB3385-1DED-27AA-319E-7F9AC33FD0FC}"/>
              </a:ext>
            </a:extLst>
          </p:cNvPr>
          <p:cNvSpPr>
            <a:spLocks noGrp="1"/>
          </p:cNvSpPr>
          <p:nvPr>
            <p:ph type="sldNum" sz="quarter" idx="12"/>
          </p:nvPr>
        </p:nvSpPr>
        <p:spPr/>
        <p:txBody>
          <a:bodyPr/>
          <a:lstStyle>
            <a:lvl1pPr>
              <a:defRPr>
                <a:latin typeface="CMU Serif Roman" panose="02000603000000000000" pitchFamily="2" charset="0"/>
                <a:ea typeface="CMU Serif Roman" panose="02000603000000000000" pitchFamily="2" charset="0"/>
                <a:cs typeface="CMU Serif Roman" panose="02000603000000000000" pitchFamily="2" charset="0"/>
              </a:defRPr>
            </a:lvl1pPr>
          </a:lstStyle>
          <a:p>
            <a:fld id="{0BD1E4AD-7C3E-1942-9738-052155FA6AEF}" type="slidenum">
              <a:rPr lang="en-US" smtClean="0"/>
              <a:pPr/>
              <a:t>‹nr.›</a:t>
            </a:fld>
            <a:endParaRPr lang="en-US"/>
          </a:p>
        </p:txBody>
      </p:sp>
    </p:spTree>
    <p:extLst>
      <p:ext uri="{BB962C8B-B14F-4D97-AF65-F5344CB8AC3E}">
        <p14:creationId xmlns:p14="http://schemas.microsoft.com/office/powerpoint/2010/main" val="252200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8435-8639-2ABA-0328-28E493DE1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11E32-A34C-9DEB-036C-668CD13FD9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09280B-FADC-2E64-CF44-2C8446AC6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58570E6D-A865-8FFF-30DE-5FA0BFF07B95}"/>
              </a:ext>
            </a:extLst>
          </p:cNvPr>
          <p:cNvSpPr>
            <a:spLocks noGrp="1"/>
          </p:cNvSpPr>
          <p:nvPr>
            <p:ph type="sldNum" sz="quarter" idx="12"/>
          </p:nvPr>
        </p:nvSpPr>
        <p:spPr/>
        <p:txBody>
          <a:bodyPr/>
          <a:lstStyle/>
          <a:p>
            <a:fld id="{0BD1E4AD-7C3E-1942-9738-052155FA6AEF}" type="slidenum">
              <a:rPr lang="en-US" smtClean="0"/>
              <a:t>‹nr.›</a:t>
            </a:fld>
            <a:endParaRPr lang="en-US"/>
          </a:p>
        </p:txBody>
      </p:sp>
      <p:sp>
        <p:nvSpPr>
          <p:cNvPr id="8" name="TextBox 7">
            <a:extLst>
              <a:ext uri="{FF2B5EF4-FFF2-40B4-BE49-F238E27FC236}">
                <a16:creationId xmlns:a16="http://schemas.microsoft.com/office/drawing/2014/main" id="{3710BC3A-1833-2EA0-DF41-7A1AEDA2A123}"/>
              </a:ext>
            </a:extLst>
          </p:cNvPr>
          <p:cNvSpPr txBox="1"/>
          <p:nvPr userDrawn="1"/>
        </p:nvSpPr>
        <p:spPr>
          <a:xfrm>
            <a:off x="0" y="123938"/>
            <a:ext cx="176048" cy="769441"/>
          </a:xfrm>
          <a:prstGeom prst="rect">
            <a:avLst/>
          </a:prstGeom>
          <a:noFill/>
        </p:spPr>
        <p:txBody>
          <a:bodyPr wrap="square">
            <a:spAutoFit/>
          </a:bodyPr>
          <a:lstStyle/>
          <a:p>
            <a:r>
              <a:rPr lang="en-US" sz="4400" dirty="0">
                <a:solidFill>
                  <a:schemeClr val="tx2">
                    <a:lumMod val="50000"/>
                    <a:lumOff val="50000"/>
                  </a:schemeClr>
                </a:solidFill>
                <a:latin typeface="Minion Pro" panose="02040503050201020203" pitchFamily="18" charset="0"/>
              </a:rPr>
              <a:t>|</a:t>
            </a:r>
          </a:p>
        </p:txBody>
      </p:sp>
    </p:spTree>
    <p:extLst>
      <p:ext uri="{BB962C8B-B14F-4D97-AF65-F5344CB8AC3E}">
        <p14:creationId xmlns:p14="http://schemas.microsoft.com/office/powerpoint/2010/main" val="256047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3BDE-B34D-F591-94C7-244142D995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48037-3BFC-D5C4-0629-02EDAF39E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3CA37-D222-EBCD-1768-56D0ACF54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9BFE1A-BF7A-C005-9958-5278B2BD5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B9037-99C5-47A4-736B-40D574206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CCBC94A9-210F-A2DD-09F1-346950F6064E}"/>
              </a:ext>
            </a:extLst>
          </p:cNvPr>
          <p:cNvSpPr>
            <a:spLocks noGrp="1"/>
          </p:cNvSpPr>
          <p:nvPr>
            <p:ph type="sldNum" sz="quarter" idx="12"/>
          </p:nvPr>
        </p:nvSpPr>
        <p:spPr/>
        <p:txBody>
          <a:bodyPr/>
          <a:lstStyle/>
          <a:p>
            <a:fld id="{0BD1E4AD-7C3E-1942-9738-052155FA6AEF}" type="slidenum">
              <a:rPr lang="en-US" smtClean="0"/>
              <a:t>‹nr.›</a:t>
            </a:fld>
            <a:endParaRPr lang="en-US"/>
          </a:p>
        </p:txBody>
      </p:sp>
    </p:spTree>
    <p:extLst>
      <p:ext uri="{BB962C8B-B14F-4D97-AF65-F5344CB8AC3E}">
        <p14:creationId xmlns:p14="http://schemas.microsoft.com/office/powerpoint/2010/main" val="25852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D99E-E6C4-A94C-005C-542D60760EEE}"/>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48E8242-3D38-F7AA-5524-46BB5B3D6798}"/>
              </a:ext>
            </a:extLst>
          </p:cNvPr>
          <p:cNvSpPr>
            <a:spLocks noGrp="1"/>
          </p:cNvSpPr>
          <p:nvPr>
            <p:ph type="sldNum" sz="quarter" idx="12"/>
          </p:nvPr>
        </p:nvSpPr>
        <p:spPr/>
        <p:txBody>
          <a:bodyPr/>
          <a:lstStyle/>
          <a:p>
            <a:fld id="{0BD1E4AD-7C3E-1942-9738-052155FA6AEF}" type="slidenum">
              <a:rPr lang="en-US" smtClean="0"/>
              <a:t>‹nr.›</a:t>
            </a:fld>
            <a:endParaRPr lang="en-US"/>
          </a:p>
        </p:txBody>
      </p:sp>
      <p:sp>
        <p:nvSpPr>
          <p:cNvPr id="6" name="TextBox 5">
            <a:extLst>
              <a:ext uri="{FF2B5EF4-FFF2-40B4-BE49-F238E27FC236}">
                <a16:creationId xmlns:a16="http://schemas.microsoft.com/office/drawing/2014/main" id="{3A98C8EF-8236-3285-CA56-45E2F9CD35C1}"/>
              </a:ext>
            </a:extLst>
          </p:cNvPr>
          <p:cNvSpPr txBox="1"/>
          <p:nvPr userDrawn="1"/>
        </p:nvSpPr>
        <p:spPr>
          <a:xfrm>
            <a:off x="0" y="123938"/>
            <a:ext cx="176048" cy="769441"/>
          </a:xfrm>
          <a:prstGeom prst="rect">
            <a:avLst/>
          </a:prstGeom>
          <a:noFill/>
        </p:spPr>
        <p:txBody>
          <a:bodyPr wrap="square">
            <a:spAutoFit/>
          </a:bodyPr>
          <a:lstStyle/>
          <a:p>
            <a:r>
              <a:rPr lang="en-US" sz="4400" dirty="0">
                <a:solidFill>
                  <a:schemeClr val="tx2">
                    <a:lumMod val="50000"/>
                    <a:lumOff val="50000"/>
                  </a:schemeClr>
                </a:solidFill>
                <a:latin typeface="Minion Pro" panose="02040503050201020203" pitchFamily="18" charset="0"/>
              </a:rPr>
              <a:t>|</a:t>
            </a:r>
          </a:p>
        </p:txBody>
      </p:sp>
    </p:spTree>
    <p:extLst>
      <p:ext uri="{BB962C8B-B14F-4D97-AF65-F5344CB8AC3E}">
        <p14:creationId xmlns:p14="http://schemas.microsoft.com/office/powerpoint/2010/main" val="392476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F6BC61-8B50-8CA9-AF64-B4E4BF61750E}"/>
              </a:ext>
            </a:extLst>
          </p:cNvPr>
          <p:cNvSpPr>
            <a:spLocks noGrp="1"/>
          </p:cNvSpPr>
          <p:nvPr>
            <p:ph type="ftr" sz="quarter" idx="11"/>
          </p:nvPr>
        </p:nvSpPr>
        <p:spPr>
          <a:xfrm>
            <a:off x="4038600" y="6492876"/>
            <a:ext cx="4114800" cy="375768"/>
          </a:xfrm>
          <a:prstGeom prst="rect">
            <a:avLst/>
          </a:prstGeom>
        </p:spPr>
        <p:txBody>
          <a:bodyPr/>
          <a:lstStyle/>
          <a:p>
            <a:r>
              <a:rPr lang="en-US" dirty="0"/>
              <a:t>Psychometrics and SEM</a:t>
            </a:r>
          </a:p>
        </p:txBody>
      </p:sp>
      <p:sp>
        <p:nvSpPr>
          <p:cNvPr id="4" name="Slide Number Placeholder 3">
            <a:extLst>
              <a:ext uri="{FF2B5EF4-FFF2-40B4-BE49-F238E27FC236}">
                <a16:creationId xmlns:a16="http://schemas.microsoft.com/office/drawing/2014/main" id="{1C810BA5-4C27-E798-0153-D408B73B17CD}"/>
              </a:ext>
            </a:extLst>
          </p:cNvPr>
          <p:cNvSpPr>
            <a:spLocks noGrp="1"/>
          </p:cNvSpPr>
          <p:nvPr>
            <p:ph type="sldNum" sz="quarter" idx="12"/>
          </p:nvPr>
        </p:nvSpPr>
        <p:spPr/>
        <p:txBody>
          <a:bodyPr/>
          <a:lstStyle/>
          <a:p>
            <a:fld id="{0BD1E4AD-7C3E-1942-9738-052155FA6AEF}" type="slidenum">
              <a:rPr lang="en-US" smtClean="0"/>
              <a:t>‹nr.›</a:t>
            </a:fld>
            <a:endParaRPr lang="en-US"/>
          </a:p>
        </p:txBody>
      </p:sp>
    </p:spTree>
    <p:extLst>
      <p:ext uri="{BB962C8B-B14F-4D97-AF65-F5344CB8AC3E}">
        <p14:creationId xmlns:p14="http://schemas.microsoft.com/office/powerpoint/2010/main" val="221921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EBF8-132F-536A-9F7A-DA4041E76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5010DD-3309-3A45-B9A6-BD2CA725E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39869-01A9-D935-E486-710ADB912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ABA92C64-52F8-E129-8AD6-B5FD5464118A}"/>
              </a:ext>
            </a:extLst>
          </p:cNvPr>
          <p:cNvSpPr>
            <a:spLocks noGrp="1"/>
          </p:cNvSpPr>
          <p:nvPr>
            <p:ph type="sldNum" sz="quarter" idx="12"/>
          </p:nvPr>
        </p:nvSpPr>
        <p:spPr/>
        <p:txBody>
          <a:bodyPr/>
          <a:lstStyle/>
          <a:p>
            <a:fld id="{0BD1E4AD-7C3E-1942-9738-052155FA6AEF}" type="slidenum">
              <a:rPr lang="en-US" smtClean="0"/>
              <a:t>‹nr.›</a:t>
            </a:fld>
            <a:endParaRPr lang="en-US"/>
          </a:p>
        </p:txBody>
      </p:sp>
    </p:spTree>
    <p:extLst>
      <p:ext uri="{BB962C8B-B14F-4D97-AF65-F5344CB8AC3E}">
        <p14:creationId xmlns:p14="http://schemas.microsoft.com/office/powerpoint/2010/main" val="323763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48A6-0D8F-2264-17B8-548636ED0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4EFA24-F06D-8021-CF77-EF5D4B1B46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BC173-36C3-85DD-601E-7B876CCB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D87908-7AFC-B150-D5E6-71D83BF45971}"/>
              </a:ext>
            </a:extLst>
          </p:cNvPr>
          <p:cNvSpPr>
            <a:spLocks noGrp="1"/>
          </p:cNvSpPr>
          <p:nvPr>
            <p:ph type="sldNum" sz="quarter" idx="12"/>
          </p:nvPr>
        </p:nvSpPr>
        <p:spPr/>
        <p:txBody>
          <a:bodyPr/>
          <a:lstStyle/>
          <a:p>
            <a:fld id="{0BD1E4AD-7C3E-1942-9738-052155FA6AEF}" type="slidenum">
              <a:rPr lang="en-US" smtClean="0"/>
              <a:t>‹nr.›</a:t>
            </a:fld>
            <a:endParaRPr lang="en-US"/>
          </a:p>
        </p:txBody>
      </p:sp>
    </p:spTree>
    <p:extLst>
      <p:ext uri="{BB962C8B-B14F-4D97-AF65-F5344CB8AC3E}">
        <p14:creationId xmlns:p14="http://schemas.microsoft.com/office/powerpoint/2010/main" val="148533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object 7">
            <a:extLst>
              <a:ext uri="{FF2B5EF4-FFF2-40B4-BE49-F238E27FC236}">
                <a16:creationId xmlns:a16="http://schemas.microsoft.com/office/drawing/2014/main" id="{BEAE0892-4331-06AC-BA23-7E0968A46F1A}"/>
              </a:ext>
            </a:extLst>
          </p:cNvPr>
          <p:cNvGrpSpPr/>
          <p:nvPr userDrawn="1"/>
        </p:nvGrpSpPr>
        <p:grpSpPr>
          <a:xfrm>
            <a:off x="0" y="6492875"/>
            <a:ext cx="12192212" cy="365125"/>
            <a:chOff x="0" y="3131959"/>
            <a:chExt cx="5760185" cy="108585"/>
          </a:xfrm>
        </p:grpSpPr>
        <p:sp>
          <p:nvSpPr>
            <p:cNvPr id="12" name="object 8">
              <a:extLst>
                <a:ext uri="{FF2B5EF4-FFF2-40B4-BE49-F238E27FC236}">
                  <a16:creationId xmlns:a16="http://schemas.microsoft.com/office/drawing/2014/main" id="{383FEEF1-CFD9-5D7E-5BD9-6649B53D7AA1}"/>
                </a:ext>
              </a:extLst>
            </p:cNvPr>
            <p:cNvSpPr/>
            <p:nvPr/>
          </p:nvSpPr>
          <p:spPr>
            <a:xfrm>
              <a:off x="0" y="3131959"/>
              <a:ext cx="1920239" cy="108585"/>
            </a:xfrm>
            <a:custGeom>
              <a:avLst/>
              <a:gdLst/>
              <a:ahLst/>
              <a:cxnLst/>
              <a:rect l="l" t="t" r="r" b="b"/>
              <a:pathLst>
                <a:path w="1920239" h="108585">
                  <a:moveTo>
                    <a:pt x="1919973" y="0"/>
                  </a:moveTo>
                  <a:lnTo>
                    <a:pt x="0" y="0"/>
                  </a:lnTo>
                  <a:lnTo>
                    <a:pt x="0" y="108064"/>
                  </a:lnTo>
                  <a:lnTo>
                    <a:pt x="1919973" y="108064"/>
                  </a:lnTo>
                  <a:lnTo>
                    <a:pt x="1919973" y="0"/>
                  </a:lnTo>
                  <a:close/>
                </a:path>
              </a:pathLst>
            </a:custGeom>
            <a:solidFill>
              <a:srgbClr val="808080"/>
            </a:solidFill>
          </p:spPr>
          <p:txBody>
            <a:bodyPr wrap="square" lIns="0" tIns="0" rIns="0" bIns="0" rtlCol="0"/>
            <a:lstStyle/>
            <a:p>
              <a:endParaRPr>
                <a:solidFill>
                  <a:schemeClr val="bg1"/>
                </a:solidFill>
                <a:latin typeface="Minion Pro" panose="02040503050201020203" pitchFamily="18" charset="0"/>
              </a:endParaRPr>
            </a:p>
          </p:txBody>
        </p:sp>
        <p:sp>
          <p:nvSpPr>
            <p:cNvPr id="13" name="object 9">
              <a:extLst>
                <a:ext uri="{FF2B5EF4-FFF2-40B4-BE49-F238E27FC236}">
                  <a16:creationId xmlns:a16="http://schemas.microsoft.com/office/drawing/2014/main" id="{3F3180E7-47CA-706F-B65A-0E106FDCAF0C}"/>
                </a:ext>
              </a:extLst>
            </p:cNvPr>
            <p:cNvSpPr/>
            <p:nvPr/>
          </p:nvSpPr>
          <p:spPr>
            <a:xfrm>
              <a:off x="1919973" y="3131959"/>
              <a:ext cx="1920239" cy="108585"/>
            </a:xfrm>
            <a:custGeom>
              <a:avLst/>
              <a:gdLst/>
              <a:ahLst/>
              <a:cxnLst/>
              <a:rect l="l" t="t" r="r" b="b"/>
              <a:pathLst>
                <a:path w="1920239" h="108585">
                  <a:moveTo>
                    <a:pt x="1919973" y="0"/>
                  </a:moveTo>
                  <a:lnTo>
                    <a:pt x="0" y="0"/>
                  </a:lnTo>
                  <a:lnTo>
                    <a:pt x="0" y="108064"/>
                  </a:lnTo>
                  <a:lnTo>
                    <a:pt x="1919973" y="108064"/>
                  </a:lnTo>
                  <a:lnTo>
                    <a:pt x="1919973" y="0"/>
                  </a:lnTo>
                  <a:close/>
                </a:path>
              </a:pathLst>
            </a:custGeom>
            <a:solidFill>
              <a:srgbClr val="8592BD"/>
            </a:solidFill>
          </p:spPr>
          <p:txBody>
            <a:bodyPr wrap="square" lIns="0" tIns="0" rIns="0" bIns="0" rtlCol="0"/>
            <a:lstStyle/>
            <a:p>
              <a:endParaRPr dirty="0">
                <a:solidFill>
                  <a:schemeClr val="bg1"/>
                </a:solidFill>
                <a:latin typeface="Minion Pro" panose="02040503050201020203" pitchFamily="18" charset="0"/>
              </a:endParaRPr>
            </a:p>
          </p:txBody>
        </p:sp>
        <p:sp>
          <p:nvSpPr>
            <p:cNvPr id="14" name="object 10">
              <a:extLst>
                <a:ext uri="{FF2B5EF4-FFF2-40B4-BE49-F238E27FC236}">
                  <a16:creationId xmlns:a16="http://schemas.microsoft.com/office/drawing/2014/main" id="{446D104B-A2E6-22EF-6C17-6D18C458748F}"/>
                </a:ext>
              </a:extLst>
            </p:cNvPr>
            <p:cNvSpPr/>
            <p:nvPr/>
          </p:nvSpPr>
          <p:spPr>
            <a:xfrm>
              <a:off x="3839946" y="3131959"/>
              <a:ext cx="1920239" cy="108585"/>
            </a:xfrm>
            <a:custGeom>
              <a:avLst/>
              <a:gdLst/>
              <a:ahLst/>
              <a:cxnLst/>
              <a:rect l="l" t="t" r="r" b="b"/>
              <a:pathLst>
                <a:path w="1920239" h="108585">
                  <a:moveTo>
                    <a:pt x="1919973" y="0"/>
                  </a:moveTo>
                  <a:lnTo>
                    <a:pt x="0" y="0"/>
                  </a:lnTo>
                  <a:lnTo>
                    <a:pt x="0" y="108064"/>
                  </a:lnTo>
                  <a:lnTo>
                    <a:pt x="1919973" y="108064"/>
                  </a:lnTo>
                  <a:lnTo>
                    <a:pt x="1919973" y="0"/>
                  </a:lnTo>
                  <a:close/>
                </a:path>
              </a:pathLst>
            </a:custGeom>
            <a:solidFill>
              <a:srgbClr val="808080"/>
            </a:solidFill>
          </p:spPr>
          <p:txBody>
            <a:bodyPr wrap="square" lIns="0" tIns="0" rIns="0" bIns="0" rtlCol="0"/>
            <a:lstStyle/>
            <a:p>
              <a:endParaRPr>
                <a:solidFill>
                  <a:schemeClr val="bg1"/>
                </a:solidFill>
                <a:latin typeface="Minion Pro" panose="02040503050201020203" pitchFamily="18" charset="0"/>
              </a:endParaRPr>
            </a:p>
          </p:txBody>
        </p:sp>
      </p:grpSp>
      <p:sp>
        <p:nvSpPr>
          <p:cNvPr id="3" name="Text Placeholder 2">
            <a:extLst>
              <a:ext uri="{FF2B5EF4-FFF2-40B4-BE49-F238E27FC236}">
                <a16:creationId xmlns:a16="http://schemas.microsoft.com/office/drawing/2014/main" id="{8BA91686-E202-5F93-AD21-E9E31404E710}"/>
              </a:ext>
            </a:extLst>
          </p:cNvPr>
          <p:cNvSpPr>
            <a:spLocks noGrp="1"/>
          </p:cNvSpPr>
          <p:nvPr>
            <p:ph type="body" idx="1"/>
          </p:nvPr>
        </p:nvSpPr>
        <p:spPr>
          <a:xfrm>
            <a:off x="176048" y="1073984"/>
            <a:ext cx="11795234" cy="51271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97A1BE6-FFC2-0C01-B1A9-2C11B97D283C}"/>
              </a:ext>
            </a:extLst>
          </p:cNvPr>
          <p:cNvSpPr>
            <a:spLocks noGrp="1"/>
          </p:cNvSpPr>
          <p:nvPr>
            <p:ph type="sldNum" sz="quarter" idx="4"/>
          </p:nvPr>
        </p:nvSpPr>
        <p:spPr>
          <a:xfrm>
            <a:off x="9227870" y="6492875"/>
            <a:ext cx="2743200" cy="365125"/>
          </a:xfrm>
          <a:prstGeom prst="rect">
            <a:avLst/>
          </a:prstGeom>
        </p:spPr>
        <p:txBody>
          <a:bodyPr vert="horz" lIns="91440" tIns="45720" rIns="91440" bIns="45720" rtlCol="0" anchor="ctr"/>
          <a:lstStyle>
            <a:lvl1pPr algn="r">
              <a:defRPr sz="1200">
                <a:solidFill>
                  <a:schemeClr val="bg1"/>
                </a:solidFill>
                <a:latin typeface="Minion Pro" panose="02040503050201020203" pitchFamily="18" charset="0"/>
              </a:defRPr>
            </a:lvl1pPr>
          </a:lstStyle>
          <a:p>
            <a:fld id="{0BD1E4AD-7C3E-1942-9738-052155FA6AEF}" type="slidenum">
              <a:rPr lang="en-US" smtClean="0"/>
              <a:pPr/>
              <a:t>‹nr.›</a:t>
            </a:fld>
            <a:endParaRPr lang="en-US" dirty="0"/>
          </a:p>
        </p:txBody>
      </p:sp>
      <p:grpSp>
        <p:nvGrpSpPr>
          <p:cNvPr id="7" name="object 2">
            <a:extLst>
              <a:ext uri="{FF2B5EF4-FFF2-40B4-BE49-F238E27FC236}">
                <a16:creationId xmlns:a16="http://schemas.microsoft.com/office/drawing/2014/main" id="{50E4A273-E54A-41CE-8A40-0876536C516D}"/>
              </a:ext>
            </a:extLst>
          </p:cNvPr>
          <p:cNvGrpSpPr/>
          <p:nvPr userDrawn="1"/>
        </p:nvGrpSpPr>
        <p:grpSpPr>
          <a:xfrm>
            <a:off x="0" y="0"/>
            <a:ext cx="12192241" cy="893379"/>
            <a:chOff x="0" y="25"/>
            <a:chExt cx="5760199" cy="444500"/>
          </a:xfrm>
        </p:grpSpPr>
        <p:sp>
          <p:nvSpPr>
            <p:cNvPr id="8" name="object 3">
              <a:extLst>
                <a:ext uri="{FF2B5EF4-FFF2-40B4-BE49-F238E27FC236}">
                  <a16:creationId xmlns:a16="http://schemas.microsoft.com/office/drawing/2014/main" id="{86A2E0C9-4E83-735B-CC2D-7E58E9942CC9}"/>
                </a:ext>
              </a:extLst>
            </p:cNvPr>
            <p:cNvSpPr/>
            <p:nvPr/>
          </p:nvSpPr>
          <p:spPr>
            <a:xfrm>
              <a:off x="0" y="25"/>
              <a:ext cx="5760199" cy="91440"/>
            </a:xfrm>
            <a:custGeom>
              <a:avLst/>
              <a:gdLst/>
              <a:ahLst/>
              <a:cxnLst/>
              <a:rect l="l" t="t" r="r" b="b"/>
              <a:pathLst>
                <a:path w="4608195" h="91440">
                  <a:moveTo>
                    <a:pt x="0" y="91439"/>
                  </a:moveTo>
                  <a:lnTo>
                    <a:pt x="4607991" y="91439"/>
                  </a:lnTo>
                  <a:lnTo>
                    <a:pt x="4607991" y="0"/>
                  </a:lnTo>
                  <a:lnTo>
                    <a:pt x="0" y="0"/>
                  </a:lnTo>
                  <a:lnTo>
                    <a:pt x="0" y="91439"/>
                  </a:lnTo>
                  <a:close/>
                </a:path>
              </a:pathLst>
            </a:custGeom>
            <a:solidFill>
              <a:srgbClr val="808080"/>
            </a:solidFill>
          </p:spPr>
          <p:txBody>
            <a:bodyPr wrap="square" lIns="0" tIns="0" rIns="0" bIns="0" rtlCol="0"/>
            <a:lstStyle/>
            <a:p>
              <a:endParaRPr dirty="0"/>
            </a:p>
          </p:txBody>
        </p:sp>
        <p:sp>
          <p:nvSpPr>
            <p:cNvPr id="10" name="object 5">
              <a:extLst>
                <a:ext uri="{FF2B5EF4-FFF2-40B4-BE49-F238E27FC236}">
                  <a16:creationId xmlns:a16="http://schemas.microsoft.com/office/drawing/2014/main" id="{8583D070-A2A2-76A8-82E7-A3DC07E25E02}"/>
                </a:ext>
              </a:extLst>
            </p:cNvPr>
            <p:cNvSpPr/>
            <p:nvPr/>
          </p:nvSpPr>
          <p:spPr>
            <a:xfrm>
              <a:off x="0" y="91465"/>
              <a:ext cx="5760085" cy="353060"/>
            </a:xfrm>
            <a:custGeom>
              <a:avLst/>
              <a:gdLst/>
              <a:ahLst/>
              <a:cxnLst/>
              <a:rect l="l" t="t" r="r" b="b"/>
              <a:pathLst>
                <a:path w="5760085" h="353059">
                  <a:moveTo>
                    <a:pt x="5759996" y="0"/>
                  </a:moveTo>
                  <a:lnTo>
                    <a:pt x="0" y="0"/>
                  </a:lnTo>
                  <a:lnTo>
                    <a:pt x="0" y="352463"/>
                  </a:lnTo>
                  <a:lnTo>
                    <a:pt x="5759996" y="352463"/>
                  </a:lnTo>
                  <a:lnTo>
                    <a:pt x="5759996" y="0"/>
                  </a:lnTo>
                  <a:close/>
                </a:path>
              </a:pathLst>
            </a:custGeom>
            <a:solidFill>
              <a:srgbClr val="808080"/>
            </a:solidFill>
          </p:spPr>
          <p:txBody>
            <a:bodyPr wrap="square" lIns="0" tIns="0" rIns="0" bIns="0" rtlCol="0"/>
            <a:lstStyle/>
            <a:p>
              <a:endParaRPr/>
            </a:p>
          </p:txBody>
        </p:sp>
      </p:grpSp>
      <p:sp>
        <p:nvSpPr>
          <p:cNvPr id="2" name="Title Placeholder 1">
            <a:extLst>
              <a:ext uri="{FF2B5EF4-FFF2-40B4-BE49-F238E27FC236}">
                <a16:creationId xmlns:a16="http://schemas.microsoft.com/office/drawing/2014/main" id="{1E7C2605-F7E7-BDAE-762A-B3AD4E04A9CF}"/>
              </a:ext>
            </a:extLst>
          </p:cNvPr>
          <p:cNvSpPr>
            <a:spLocks noGrp="1"/>
          </p:cNvSpPr>
          <p:nvPr>
            <p:ph type="title"/>
          </p:nvPr>
        </p:nvSpPr>
        <p:spPr>
          <a:xfrm>
            <a:off x="220929" y="183781"/>
            <a:ext cx="11971069" cy="709598"/>
          </a:xfrm>
          <a:prstGeom prst="rect">
            <a:avLst/>
          </a:prstGeom>
        </p:spPr>
        <p:txBody>
          <a:bodyPr vert="horz" lIns="91440" tIns="45720" rIns="91440" bIns="45720" rtlCol="0" anchor="ctr">
            <a:normAutofit/>
          </a:bodyPr>
          <a:lstStyle/>
          <a:p>
            <a:r>
              <a:rPr lang="en-US" dirty="0"/>
              <a:t>Click to edit Master title style</a:t>
            </a:r>
          </a:p>
        </p:txBody>
      </p:sp>
      <p:sp>
        <p:nvSpPr>
          <p:cNvPr id="16" name="Footer Placeholder 15">
            <a:extLst>
              <a:ext uri="{FF2B5EF4-FFF2-40B4-BE49-F238E27FC236}">
                <a16:creationId xmlns:a16="http://schemas.microsoft.com/office/drawing/2014/main" id="{2E15A5CD-C01D-DED2-5F9E-D45A801DE290}"/>
              </a:ext>
            </a:extLst>
          </p:cNvPr>
          <p:cNvSpPr>
            <a:spLocks noGrp="1"/>
          </p:cNvSpPr>
          <p:nvPr>
            <p:ph type="ftr" sz="quarter" idx="3"/>
          </p:nvPr>
        </p:nvSpPr>
        <p:spPr>
          <a:xfrm>
            <a:off x="4038599" y="6492875"/>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dirty="0"/>
              <a:t>Psychometrics and SEM</a:t>
            </a:r>
          </a:p>
        </p:txBody>
      </p:sp>
    </p:spTree>
    <p:extLst>
      <p:ext uri="{BB962C8B-B14F-4D97-AF65-F5344CB8AC3E}">
        <p14:creationId xmlns:p14="http://schemas.microsoft.com/office/powerpoint/2010/main" val="96420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bg1"/>
          </a:solidFill>
          <a:latin typeface="Minion Pro" panose="02040503050201020203" pitchFamily="18"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inion Pro" panose="020405030502010202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nion Pro" panose="020405030502010202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nion Pro" panose="020405030502010202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nion Pro" panose="020405030502010202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nion Pro" panose="020405030502010202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12.emf"/><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18" Type="http://schemas.openxmlformats.org/officeDocument/2006/relationships/image" Target="../media/image114.png"/><Relationship Id="rId21" Type="http://schemas.openxmlformats.org/officeDocument/2006/relationships/image" Target="../media/image117.png"/><Relationship Id="rId7" Type="http://schemas.openxmlformats.org/officeDocument/2006/relationships/image" Target="../media/image103.png"/><Relationship Id="rId12" Type="http://schemas.openxmlformats.org/officeDocument/2006/relationships/image" Target="../media/image108.png"/><Relationship Id="rId17" Type="http://schemas.openxmlformats.org/officeDocument/2006/relationships/image" Target="../media/image113.png"/><Relationship Id="rId25" Type="http://schemas.openxmlformats.org/officeDocument/2006/relationships/image" Target="../media/image121.png"/><Relationship Id="rId2" Type="http://schemas.openxmlformats.org/officeDocument/2006/relationships/image" Target="../media/image18.png"/><Relationship Id="rId16" Type="http://schemas.openxmlformats.org/officeDocument/2006/relationships/image" Target="../media/image112.png"/><Relationship Id="rId20"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24" Type="http://schemas.openxmlformats.org/officeDocument/2006/relationships/image" Target="../media/image120.png"/><Relationship Id="rId5" Type="http://schemas.openxmlformats.org/officeDocument/2006/relationships/image" Target="../media/image101.png"/><Relationship Id="rId15" Type="http://schemas.openxmlformats.org/officeDocument/2006/relationships/image" Target="../media/image19.png"/><Relationship Id="rId23" Type="http://schemas.openxmlformats.org/officeDocument/2006/relationships/image" Target="../media/image119.png"/><Relationship Id="rId10" Type="http://schemas.openxmlformats.org/officeDocument/2006/relationships/image" Target="../media/image106.png"/><Relationship Id="rId19" Type="http://schemas.openxmlformats.org/officeDocument/2006/relationships/image" Target="../media/image115.png"/><Relationship Id="rId4" Type="http://schemas.openxmlformats.org/officeDocument/2006/relationships/image" Target="../media/image100.png"/><Relationship Id="rId9" Type="http://schemas.openxmlformats.org/officeDocument/2006/relationships/image" Target="../media/image105.png"/><Relationship Id="rId14" Type="http://schemas.openxmlformats.org/officeDocument/2006/relationships/image" Target="../media/image110.png"/><Relationship Id="rId22" Type="http://schemas.openxmlformats.org/officeDocument/2006/relationships/image" Target="../media/image118.png"/></Relationships>
</file>

<file path=ppt/slides/_rels/slide17.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18" Type="http://schemas.openxmlformats.org/officeDocument/2006/relationships/image" Target="../media/image114.png"/><Relationship Id="rId26" Type="http://schemas.openxmlformats.org/officeDocument/2006/relationships/image" Target="../media/image15.jpeg"/><Relationship Id="rId21" Type="http://schemas.openxmlformats.org/officeDocument/2006/relationships/image" Target="../media/image117.png"/><Relationship Id="rId7" Type="http://schemas.openxmlformats.org/officeDocument/2006/relationships/image" Target="../media/image103.png"/><Relationship Id="rId12" Type="http://schemas.openxmlformats.org/officeDocument/2006/relationships/image" Target="../media/image108.png"/><Relationship Id="rId17" Type="http://schemas.openxmlformats.org/officeDocument/2006/relationships/image" Target="../media/image113.png"/><Relationship Id="rId25" Type="http://schemas.openxmlformats.org/officeDocument/2006/relationships/image" Target="../media/image121.png"/><Relationship Id="rId2" Type="http://schemas.openxmlformats.org/officeDocument/2006/relationships/image" Target="../media/image14.png"/><Relationship Id="rId16"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24" Type="http://schemas.openxmlformats.org/officeDocument/2006/relationships/image" Target="../media/image120.png"/><Relationship Id="rId5" Type="http://schemas.openxmlformats.org/officeDocument/2006/relationships/image" Target="../media/image101.png"/><Relationship Id="rId15" Type="http://schemas.openxmlformats.org/officeDocument/2006/relationships/image" Target="../media/image19.png"/><Relationship Id="rId23" Type="http://schemas.openxmlformats.org/officeDocument/2006/relationships/image" Target="../media/image119.png"/><Relationship Id="rId10" Type="http://schemas.openxmlformats.org/officeDocument/2006/relationships/image" Target="../media/image106.png"/><Relationship Id="rId19" Type="http://schemas.openxmlformats.org/officeDocument/2006/relationships/image" Target="../media/image115.png"/><Relationship Id="rId4" Type="http://schemas.openxmlformats.org/officeDocument/2006/relationships/image" Target="../media/image100.png"/><Relationship Id="rId9" Type="http://schemas.openxmlformats.org/officeDocument/2006/relationships/image" Target="../media/image105.png"/><Relationship Id="rId14" Type="http://schemas.openxmlformats.org/officeDocument/2006/relationships/image" Target="../media/image110.png"/><Relationship Id="rId22" Type="http://schemas.openxmlformats.org/officeDocument/2006/relationships/image" Target="../media/image1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6.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9.png"/><Relationship Id="rId2" Type="http://schemas.openxmlformats.org/officeDocument/2006/relationships/image" Target="../media/image60.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10AB-B961-6863-24C7-626E43374E22}"/>
              </a:ext>
            </a:extLst>
          </p:cNvPr>
          <p:cNvSpPr>
            <a:spLocks noGrp="1"/>
          </p:cNvSpPr>
          <p:nvPr>
            <p:ph type="title"/>
          </p:nvPr>
        </p:nvSpPr>
        <p:spPr/>
        <p:txBody>
          <a:bodyPr>
            <a:normAutofit/>
          </a:bodyPr>
          <a:lstStyle/>
          <a:p>
            <a:r>
              <a:rPr lang="en-US" sz="4800" dirty="0"/>
              <a:t>Factor Analysis</a:t>
            </a:r>
          </a:p>
        </p:txBody>
      </p:sp>
      <p:sp>
        <p:nvSpPr>
          <p:cNvPr id="3" name="Text Placeholder 2">
            <a:extLst>
              <a:ext uri="{FF2B5EF4-FFF2-40B4-BE49-F238E27FC236}">
                <a16:creationId xmlns:a16="http://schemas.microsoft.com/office/drawing/2014/main" id="{8BAB3400-2CD5-F1F8-DF48-D871FFB07535}"/>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E6D864E8-CFF8-4DC2-A158-39030EE814D8}"/>
              </a:ext>
            </a:extLst>
          </p:cNvPr>
          <p:cNvSpPr>
            <a:spLocks noGrp="1"/>
          </p:cNvSpPr>
          <p:nvPr>
            <p:ph type="sldNum" sz="quarter" idx="12"/>
          </p:nvPr>
        </p:nvSpPr>
        <p:spPr/>
        <p:txBody>
          <a:bodyPr/>
          <a:lstStyle/>
          <a:p>
            <a:fld id="{0BD1E4AD-7C3E-1942-9738-052155FA6AEF}" type="slidenum">
              <a:rPr lang="en-US" smtClean="0"/>
              <a:t>1</a:t>
            </a:fld>
            <a:endParaRPr lang="en-US"/>
          </a:p>
        </p:txBody>
      </p:sp>
    </p:spTree>
    <p:extLst>
      <p:ext uri="{BB962C8B-B14F-4D97-AF65-F5344CB8AC3E}">
        <p14:creationId xmlns:p14="http://schemas.microsoft.com/office/powerpoint/2010/main" val="237697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FD6C-8F99-BCAD-DE3F-621730B3CE40}"/>
              </a:ext>
            </a:extLst>
          </p:cNvPr>
          <p:cNvSpPr>
            <a:spLocks noGrp="1"/>
          </p:cNvSpPr>
          <p:nvPr>
            <p:ph type="title"/>
          </p:nvPr>
        </p:nvSpPr>
        <p:spPr/>
        <p:txBody>
          <a:bodyPr>
            <a:normAutofit/>
          </a:bodyPr>
          <a:lstStyle/>
          <a:p>
            <a:r>
              <a:rPr lang="en-US" dirty="0"/>
              <a:t>Exploratory Factor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CA17DE-F417-0523-A25B-0588F7C6E2A6}"/>
                  </a:ext>
                </a:extLst>
              </p:cNvPr>
              <p:cNvSpPr>
                <a:spLocks noGrp="1"/>
              </p:cNvSpPr>
              <p:nvPr>
                <p:ph idx="1"/>
              </p:nvPr>
            </p:nvSpPr>
            <p:spPr>
              <a:xfrm>
                <a:off x="176048" y="1073984"/>
                <a:ext cx="11795234" cy="5418891"/>
              </a:xfrm>
            </p:spPr>
            <p:txBody>
              <a:bodyPr>
                <a:normAutofit/>
              </a:bodyPr>
              <a:lstStyle/>
              <a:p>
                <a:pPr marL="0" indent="0">
                  <a:buNone/>
                </a:pPr>
                <a:r>
                  <a:rPr lang="en-US" dirty="0"/>
                  <a:t>In EFA, all observed items are allowed to “load” on all common factors</a:t>
                </a:r>
              </a:p>
              <a:p>
                <a:pPr lvl="1"/>
                <a14:m>
                  <m:oMath xmlns:m="http://schemas.openxmlformats.org/officeDocument/2006/math">
                    <m:r>
                      <a:rPr lang="en-US" b="1" i="0" smtClean="0">
                        <a:latin typeface="Cambria Math" panose="02040503050406030204" pitchFamily="18" charset="0"/>
                      </a:rPr>
                      <m:t>𝚲</m:t>
                    </m:r>
                  </m:oMath>
                </a14:m>
                <a:r>
                  <a:rPr lang="en-US" dirty="0"/>
                  <a:t> matrix is saturated with association estimated between each factor and each item</a:t>
                </a:r>
              </a:p>
              <a:p>
                <a:pPr lvl="1"/>
                <a:r>
                  <a:rPr lang="en-US" dirty="0"/>
                  <a:t>Factor means are set to zero and factor variances set to 1 (unobserved metrics have no natural scale)</a:t>
                </a:r>
              </a:p>
              <a:p>
                <a:pPr lvl="1"/>
                <a:endParaRPr lang="en-US" dirty="0"/>
              </a:p>
              <a:p>
                <a:pPr marL="0" indent="0">
                  <a:buNone/>
                </a:pPr>
                <a:r>
                  <a:rPr lang="en-US" dirty="0"/>
                  <a:t>And yet…we would like each item to load </a:t>
                </a:r>
                <a:r>
                  <a:rPr lang="en-US" i="1" dirty="0"/>
                  <a:t>primarily</a:t>
                </a:r>
                <a:r>
                  <a:rPr lang="en-US" dirty="0"/>
                  <a:t> on only a single factor</a:t>
                </a:r>
              </a:p>
              <a:p>
                <a:pPr lvl="1"/>
                <a:r>
                  <a:rPr lang="en-US" dirty="0"/>
                  <a:t>High factor loadings (rule of thumb &gt; 0.2 or 0.3 or 0.4) for one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𝑚</m:t>
                        </m:r>
                      </m:sub>
                    </m:sSub>
                  </m:oMath>
                </a14:m>
                <a:r>
                  <a:rPr lang="en-US" dirty="0"/>
                  <a:t> and low loadings on all others</a:t>
                </a:r>
              </a:p>
              <a:p>
                <a:pPr lvl="1"/>
                <a:r>
                  <a:rPr lang="en-US" dirty="0"/>
                  <a:t>Known as “simple structure”</a:t>
                </a:r>
              </a:p>
              <a:p>
                <a:pPr marL="0" indent="0">
                  <a:buNone/>
                </a:pPr>
                <a:endParaRPr lang="en-US" dirty="0"/>
              </a:p>
              <a:p>
                <a:pPr marL="0" indent="0">
                  <a:buNone/>
                </a:pPr>
                <a:r>
                  <a:rPr lang="en-US" dirty="0"/>
                  <a:t>To achieve simple structure, factor loadings are rotated using a wide variety of methods that fall into two broad categories: orthogonal (uncorrelated factors) and oblique (correlated factors)</a:t>
                </a:r>
              </a:p>
            </p:txBody>
          </p:sp>
        </mc:Choice>
        <mc:Fallback xmlns="">
          <p:sp>
            <p:nvSpPr>
              <p:cNvPr id="3" name="Content Placeholder 2">
                <a:extLst>
                  <a:ext uri="{FF2B5EF4-FFF2-40B4-BE49-F238E27FC236}">
                    <a16:creationId xmlns:a16="http://schemas.microsoft.com/office/drawing/2014/main" id="{66CA17DE-F417-0523-A25B-0588F7C6E2A6}"/>
                  </a:ext>
                </a:extLst>
              </p:cNvPr>
              <p:cNvSpPr>
                <a:spLocks noGrp="1" noRot="1" noChangeAspect="1" noMove="1" noResize="1" noEditPoints="1" noAdjustHandles="1" noChangeArrowheads="1" noChangeShapeType="1" noTextEdit="1"/>
              </p:cNvSpPr>
              <p:nvPr>
                <p:ph idx="1"/>
              </p:nvPr>
            </p:nvSpPr>
            <p:spPr>
              <a:xfrm>
                <a:off x="176048" y="1073984"/>
                <a:ext cx="11795234" cy="5418891"/>
              </a:xfrm>
              <a:blipFill>
                <a:blip r:embed="rId2"/>
                <a:stretch>
                  <a:fillRect l="-1085" t="-1800" b="-2812"/>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44F63336-D96F-1A08-EE16-070A93CC36FD}"/>
              </a:ext>
            </a:extLst>
          </p:cNvPr>
          <p:cNvSpPr>
            <a:spLocks noGrp="1"/>
          </p:cNvSpPr>
          <p:nvPr>
            <p:ph type="sldNum" sz="quarter" idx="12"/>
          </p:nvPr>
        </p:nvSpPr>
        <p:spPr/>
        <p:txBody>
          <a:bodyPr/>
          <a:lstStyle/>
          <a:p>
            <a:fld id="{0BD1E4AD-7C3E-1942-9738-052155FA6AEF}" type="slidenum">
              <a:rPr lang="en-US" smtClean="0"/>
              <a:pPr/>
              <a:t>10</a:t>
            </a:fld>
            <a:endParaRPr lang="en-US" dirty="0"/>
          </a:p>
        </p:txBody>
      </p:sp>
    </p:spTree>
    <p:extLst>
      <p:ext uri="{BB962C8B-B14F-4D97-AF65-F5344CB8AC3E}">
        <p14:creationId xmlns:p14="http://schemas.microsoft.com/office/powerpoint/2010/main" val="207407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0636-2111-85B8-116E-4CE75A8B9654}"/>
              </a:ext>
            </a:extLst>
          </p:cNvPr>
          <p:cNvSpPr>
            <a:spLocks noGrp="1"/>
          </p:cNvSpPr>
          <p:nvPr>
            <p:ph type="title"/>
          </p:nvPr>
        </p:nvSpPr>
        <p:spPr/>
        <p:txBody>
          <a:bodyPr>
            <a:normAutofit/>
          </a:bodyPr>
          <a:lstStyle/>
          <a:p>
            <a:r>
              <a:rPr lang="en-US" dirty="0"/>
              <a:t>Confirmatory Factor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FFEC4-C79B-873B-AF7C-612492448AC1}"/>
                  </a:ext>
                </a:extLst>
              </p:cNvPr>
              <p:cNvSpPr>
                <a:spLocks noGrp="1"/>
              </p:cNvSpPr>
              <p:nvPr>
                <p:ph idx="1"/>
              </p:nvPr>
            </p:nvSpPr>
            <p:spPr/>
            <p:txBody>
              <a:bodyPr/>
              <a:lstStyle/>
              <a:p>
                <a:pPr marL="0" indent="0">
                  <a:buNone/>
                </a:pPr>
                <a:r>
                  <a:rPr lang="en-US" dirty="0"/>
                  <a:t>EFA is similar to PCA in that it is data-driven. It is therefore difficult to use it for testing theoretical hypotheses.</a:t>
                </a:r>
              </a:p>
              <a:p>
                <a:pPr lvl="1"/>
                <a:endParaRPr lang="en-US" dirty="0"/>
              </a:p>
              <a:p>
                <a:pPr marL="0" indent="0">
                  <a:buNone/>
                </a:pPr>
                <a:r>
                  <a:rPr lang="en-US" dirty="0"/>
                  <a:t>Confirmatory Factor Analysis (CFA) allows to specify a hypothesis on the number of factors in </a:t>
                </a:r>
                <a14:m>
                  <m:oMath xmlns:m="http://schemas.openxmlformats.org/officeDocument/2006/math">
                    <m:r>
                      <a:rPr lang="en-US" b="1" i="0" smtClean="0">
                        <a:latin typeface="Cambria Math" panose="02040503050406030204" pitchFamily="18" charset="0"/>
                      </a:rPr>
                      <m:t>𝛈</m:t>
                    </m:r>
                  </m:oMath>
                </a14:m>
                <a:r>
                  <a:rPr lang="en-US" dirty="0"/>
                  <a:t> as well as the pattern of zero and non-zero loadings in </a:t>
                </a:r>
                <a14:m>
                  <m:oMath xmlns:m="http://schemas.openxmlformats.org/officeDocument/2006/math">
                    <m:r>
                      <a:rPr lang="en-US" b="1" i="0" smtClean="0">
                        <a:latin typeface="Cambria Math" panose="02040503050406030204" pitchFamily="18" charset="0"/>
                      </a:rPr>
                      <m:t>𝚲</m:t>
                    </m:r>
                  </m:oMath>
                </a14:m>
                <a:r>
                  <a:rPr lang="en-US" b="1" dirty="0"/>
                  <a:t>, </a:t>
                </a:r>
                <a:r>
                  <a:rPr lang="en-US" dirty="0"/>
                  <a:t>such that items only load onto a single factor in a theoretically-meaningful way.</a:t>
                </a:r>
                <a:endParaRPr lang="en-US" b="1" dirty="0"/>
              </a:p>
              <a:p>
                <a:pPr lvl="1"/>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6BFFEC4-C79B-873B-AF7C-612492448AC1}"/>
                  </a:ext>
                </a:extLst>
              </p:cNvPr>
              <p:cNvSpPr>
                <a:spLocks noGrp="1" noRot="1" noChangeAspect="1" noMove="1" noResize="1" noEditPoints="1" noAdjustHandles="1" noChangeArrowheads="1" noChangeShapeType="1" noTextEdit="1"/>
              </p:cNvSpPr>
              <p:nvPr>
                <p:ph idx="1"/>
              </p:nvPr>
            </p:nvSpPr>
            <p:spPr>
              <a:blipFill>
                <a:blip r:embed="rId2"/>
                <a:stretch>
                  <a:fillRect l="-1085" t="-1902" r="-1344"/>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D2CF930C-4325-F9F6-8BD6-6950A4F6C28F}"/>
              </a:ext>
            </a:extLst>
          </p:cNvPr>
          <p:cNvSpPr>
            <a:spLocks noGrp="1"/>
          </p:cNvSpPr>
          <p:nvPr>
            <p:ph type="sldNum" sz="quarter" idx="12"/>
          </p:nvPr>
        </p:nvSpPr>
        <p:spPr/>
        <p:txBody>
          <a:bodyPr/>
          <a:lstStyle/>
          <a:p>
            <a:fld id="{0BD1E4AD-7C3E-1942-9738-052155FA6AEF}" type="slidenum">
              <a:rPr lang="en-US" smtClean="0"/>
              <a:pPr/>
              <a:t>11</a:t>
            </a:fld>
            <a:endParaRPr lang="en-US" dirty="0"/>
          </a:p>
        </p:txBody>
      </p:sp>
    </p:spTree>
    <p:extLst>
      <p:ext uri="{BB962C8B-B14F-4D97-AF65-F5344CB8AC3E}">
        <p14:creationId xmlns:p14="http://schemas.microsoft.com/office/powerpoint/2010/main" val="108891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0636-2111-85B8-116E-4CE75A8B9654}"/>
              </a:ext>
            </a:extLst>
          </p:cNvPr>
          <p:cNvSpPr>
            <a:spLocks noGrp="1"/>
          </p:cNvSpPr>
          <p:nvPr>
            <p:ph type="title"/>
          </p:nvPr>
        </p:nvSpPr>
        <p:spPr/>
        <p:txBody>
          <a:bodyPr>
            <a:normAutofit/>
          </a:bodyPr>
          <a:lstStyle/>
          <a:p>
            <a:r>
              <a:rPr lang="en-US" dirty="0"/>
              <a:t>Confirmatory Factor Analysis</a:t>
            </a:r>
          </a:p>
        </p:txBody>
      </p:sp>
      <p:sp>
        <p:nvSpPr>
          <p:cNvPr id="72" name="TextBox 71">
            <a:extLst>
              <a:ext uri="{FF2B5EF4-FFF2-40B4-BE49-F238E27FC236}">
                <a16:creationId xmlns:a16="http://schemas.microsoft.com/office/drawing/2014/main" id="{BA045AE2-8EB5-7696-C3E9-CA16FE810B08}"/>
              </a:ext>
            </a:extLst>
          </p:cNvPr>
          <p:cNvSpPr txBox="1"/>
          <p:nvPr/>
        </p:nvSpPr>
        <p:spPr>
          <a:xfrm>
            <a:off x="1216823" y="1508860"/>
            <a:ext cx="4015843" cy="461665"/>
          </a:xfrm>
          <a:prstGeom prst="rect">
            <a:avLst/>
          </a:prstGeom>
          <a:noFill/>
        </p:spPr>
        <p:txBody>
          <a:bodyPr wrap="none" rtlCol="0">
            <a:spAutoFit/>
          </a:bodyPr>
          <a:lstStyle/>
          <a:p>
            <a:pPr algn="ctr"/>
            <a:r>
              <a:rPr lang="en-US" sz="2400" dirty="0">
                <a:latin typeface="CMU Serif Roman" panose="02000603000000000000" pitchFamily="2" charset="0"/>
                <a:ea typeface="CMU Serif Roman" panose="02000603000000000000" pitchFamily="2" charset="0"/>
                <a:cs typeface="CMU Serif Roman" panose="02000603000000000000" pitchFamily="2" charset="0"/>
              </a:rPr>
              <a:t>Exploratory Factor Analysis</a:t>
            </a:r>
          </a:p>
        </p:txBody>
      </p:sp>
      <p:sp>
        <p:nvSpPr>
          <p:cNvPr id="73" name="TextBox 72">
            <a:extLst>
              <a:ext uri="{FF2B5EF4-FFF2-40B4-BE49-F238E27FC236}">
                <a16:creationId xmlns:a16="http://schemas.microsoft.com/office/drawing/2014/main" id="{031F1872-EE5F-CC20-EC28-4792C646FB9E}"/>
              </a:ext>
            </a:extLst>
          </p:cNvPr>
          <p:cNvSpPr txBox="1"/>
          <p:nvPr/>
        </p:nvSpPr>
        <p:spPr>
          <a:xfrm>
            <a:off x="6656152" y="1508859"/>
            <a:ext cx="4217821" cy="461665"/>
          </a:xfrm>
          <a:prstGeom prst="rect">
            <a:avLst/>
          </a:prstGeom>
          <a:noFill/>
        </p:spPr>
        <p:txBody>
          <a:bodyPr wrap="none" rtlCol="0">
            <a:spAutoFit/>
          </a:bodyPr>
          <a:lstStyle/>
          <a:p>
            <a:pPr algn="ctr"/>
            <a:r>
              <a:rPr lang="en-US" sz="2400" dirty="0">
                <a:latin typeface="CMU Serif Roman" panose="02000603000000000000" pitchFamily="2" charset="0"/>
                <a:ea typeface="CMU Serif Roman" panose="02000603000000000000" pitchFamily="2" charset="0"/>
                <a:cs typeface="CMU Serif Roman" panose="02000603000000000000" pitchFamily="2" charset="0"/>
              </a:rPr>
              <a:t>Confirmatory Factor Analysis</a:t>
            </a:r>
          </a:p>
        </p:txBody>
      </p:sp>
      <p:pic>
        <p:nvPicPr>
          <p:cNvPr id="114" name="Picture 113">
            <a:extLst>
              <a:ext uri="{FF2B5EF4-FFF2-40B4-BE49-F238E27FC236}">
                <a16:creationId xmlns:a16="http://schemas.microsoft.com/office/drawing/2014/main" id="{05E64AD3-AE37-AAAC-8939-B21FD9E75859}"/>
              </a:ext>
            </a:extLst>
          </p:cNvPr>
          <p:cNvPicPr>
            <a:picLocks noChangeAspect="1"/>
          </p:cNvPicPr>
          <p:nvPr/>
        </p:nvPicPr>
        <p:blipFill>
          <a:blip r:embed="rId2"/>
          <a:stretch>
            <a:fillRect/>
          </a:stretch>
        </p:blipFill>
        <p:spPr>
          <a:xfrm>
            <a:off x="883080" y="2303776"/>
            <a:ext cx="4694427" cy="3569906"/>
          </a:xfrm>
          <a:prstGeom prst="rect">
            <a:avLst/>
          </a:prstGeom>
        </p:spPr>
      </p:pic>
      <p:pic>
        <p:nvPicPr>
          <p:cNvPr id="152" name="Picture 151">
            <a:extLst>
              <a:ext uri="{FF2B5EF4-FFF2-40B4-BE49-F238E27FC236}">
                <a16:creationId xmlns:a16="http://schemas.microsoft.com/office/drawing/2014/main" id="{956663EE-4800-48EF-CE4E-232DD56652CD}"/>
              </a:ext>
            </a:extLst>
          </p:cNvPr>
          <p:cNvPicPr>
            <a:picLocks noChangeAspect="1"/>
          </p:cNvPicPr>
          <p:nvPr/>
        </p:nvPicPr>
        <p:blipFill>
          <a:blip r:embed="rId3"/>
          <a:stretch>
            <a:fillRect/>
          </a:stretch>
        </p:blipFill>
        <p:spPr>
          <a:xfrm>
            <a:off x="6417848" y="2294851"/>
            <a:ext cx="4694427" cy="3578831"/>
          </a:xfrm>
          <a:prstGeom prst="rect">
            <a:avLst/>
          </a:prstGeom>
        </p:spPr>
      </p:pic>
    </p:spTree>
    <p:extLst>
      <p:ext uri="{BB962C8B-B14F-4D97-AF65-F5344CB8AC3E}">
        <p14:creationId xmlns:p14="http://schemas.microsoft.com/office/powerpoint/2010/main" val="210857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0636-2111-85B8-116E-4CE75A8B9654}"/>
              </a:ext>
            </a:extLst>
          </p:cNvPr>
          <p:cNvSpPr>
            <a:spLocks noGrp="1"/>
          </p:cNvSpPr>
          <p:nvPr>
            <p:ph type="title"/>
          </p:nvPr>
        </p:nvSpPr>
        <p:spPr/>
        <p:txBody>
          <a:bodyPr>
            <a:normAutofit/>
          </a:bodyPr>
          <a:lstStyle/>
          <a:p>
            <a:r>
              <a:rPr lang="en-US" dirty="0"/>
              <a:t>Confirmatory Factor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5E2479-49B0-6EAF-4F16-16881CEB7DB4}"/>
                  </a:ext>
                </a:extLst>
              </p:cNvPr>
              <p:cNvSpPr>
                <a:spLocks noGrp="1"/>
              </p:cNvSpPr>
              <p:nvPr>
                <p:ph idx="1"/>
              </p:nvPr>
            </p:nvSpPr>
            <p:spPr>
              <a:xfrm>
                <a:off x="5775766" y="1073984"/>
                <a:ext cx="6195515" cy="5419270"/>
              </a:xfrm>
            </p:spPr>
            <p:txBody>
              <a:bodyPr>
                <a:normAutofit lnSpcReduction="10000"/>
              </a:bodyPr>
              <a:lstStyle/>
              <a:p>
                <a:pPr marL="0" indent="0">
                  <a:buNone/>
                </a:pPr>
                <a:r>
                  <a:rPr lang="en-US" dirty="0"/>
                  <a:t>The same equations describe the CFA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Zero elements in </a:t>
                </a:r>
                <a14:m>
                  <m:oMath xmlns:m="http://schemas.openxmlformats.org/officeDocument/2006/math">
                    <m:r>
                      <a:rPr lang="en-US" b="1" i="0" smtClean="0">
                        <a:latin typeface="Cambria Math" panose="02040503050406030204" pitchFamily="18" charset="0"/>
                      </a:rPr>
                      <m:t>𝚲</m:t>
                    </m:r>
                  </m:oMath>
                </a14:m>
                <a:endParaRPr lang="en-US" b="1" dirty="0"/>
              </a:p>
              <a:p>
                <a:pPr marL="0" indent="0">
                  <a:buNone/>
                </a:pPr>
                <a:endParaRPr lang="en-US" b="1"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11</m:t>
                                    </m:r>
                                  </m:sub>
                                </m:sSub>
                              </m:e>
                              <m:e>
                                <m:r>
                                  <a:rPr lang="en-US" b="0" i="1" smtClean="0">
                                    <a:latin typeface="Cambria Math" panose="02040503050406030204" pitchFamily="18" charset="0"/>
                                  </a:rPr>
                                  <m:t>0</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21</m:t>
                                    </m:r>
                                  </m:sub>
                                </m:sSub>
                              </m:e>
                              <m:e>
                                <m:r>
                                  <a:rPr lang="en-US" b="0" i="1" smtClean="0">
                                    <a:latin typeface="Cambria Math" panose="02040503050406030204" pitchFamily="18" charset="0"/>
                                  </a:rPr>
                                  <m:t>0</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31</m:t>
                                    </m:r>
                                  </m:sub>
                                </m:sSub>
                              </m:e>
                              <m:e>
                                <m:r>
                                  <a:rPr lang="en-US" b="0" i="1" smtClean="0">
                                    <a:latin typeface="Cambria Math" panose="02040503050406030204" pitchFamily="18" charset="0"/>
                                  </a:rPr>
                                  <m:t>0</m:t>
                                </m:r>
                              </m:e>
                            </m:mr>
                            <m:mr>
                              <m:e>
                                <m:r>
                                  <a:rPr lang="en-US" b="0" i="1" smtClean="0">
                                    <a:latin typeface="Cambria Math" panose="02040503050406030204" pitchFamily="18" charset="0"/>
                                  </a:rPr>
                                  <m:t>0</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42</m:t>
                                    </m:r>
                                  </m:sub>
                                </m:sSub>
                              </m:e>
                            </m:mr>
                            <m:mr>
                              <m:e>
                                <m:r>
                                  <a:rPr lang="en-US" b="0" i="1" smtClean="0">
                                    <a:latin typeface="Cambria Math" panose="02040503050406030204" pitchFamily="18" charset="0"/>
                                  </a:rPr>
                                  <m:t>0</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52</m:t>
                                    </m:r>
                                  </m:sub>
                                </m:sSub>
                              </m:e>
                            </m:mr>
                          </m:m>
                        </m:e>
                      </m:d>
                    </m:oMath>
                  </m:oMathPara>
                </a14:m>
                <a:endParaRPr lang="en-US" dirty="0"/>
              </a:p>
            </p:txBody>
          </p:sp>
        </mc:Choice>
        <mc:Fallback xmlns="">
          <p:sp>
            <p:nvSpPr>
              <p:cNvPr id="3" name="Content Placeholder 2">
                <a:extLst>
                  <a:ext uri="{FF2B5EF4-FFF2-40B4-BE49-F238E27FC236}">
                    <a16:creationId xmlns:a16="http://schemas.microsoft.com/office/drawing/2014/main" id="{E25E2479-49B0-6EAF-4F16-16881CEB7DB4}"/>
                  </a:ext>
                </a:extLst>
              </p:cNvPr>
              <p:cNvSpPr>
                <a:spLocks noGrp="1" noRot="1" noChangeAspect="1" noMove="1" noResize="1" noEditPoints="1" noAdjustHandles="1" noChangeArrowheads="1" noChangeShapeType="1" noTextEdit="1"/>
              </p:cNvSpPr>
              <p:nvPr>
                <p:ph idx="1"/>
              </p:nvPr>
            </p:nvSpPr>
            <p:spPr>
              <a:xfrm>
                <a:off x="5775766" y="1073984"/>
                <a:ext cx="6195515" cy="5419270"/>
              </a:xfrm>
              <a:blipFill>
                <a:blip r:embed="rId2"/>
                <a:stretch>
                  <a:fillRect l="-2045" t="-2336" r="-818"/>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031F1872-EE5F-CC20-EC28-4792C646FB9E}"/>
              </a:ext>
            </a:extLst>
          </p:cNvPr>
          <p:cNvSpPr txBox="1"/>
          <p:nvPr/>
        </p:nvSpPr>
        <p:spPr>
          <a:xfrm>
            <a:off x="1029442" y="1510905"/>
            <a:ext cx="3871574" cy="461665"/>
          </a:xfrm>
          <a:prstGeom prst="rect">
            <a:avLst/>
          </a:prstGeom>
          <a:noFill/>
        </p:spPr>
        <p:txBody>
          <a:bodyPr wrap="none" rtlCol="0">
            <a:spAutoFit/>
          </a:bodyPr>
          <a:lstStyle/>
          <a:p>
            <a:pPr algn="ctr"/>
            <a:r>
              <a:rPr lang="en-US" sz="2400" dirty="0">
                <a:latin typeface="Minion Pro" panose="02040503050201020203" pitchFamily="18" charset="0"/>
              </a:rPr>
              <a:t>Confirmatory Factor Analysis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249D74E-D9A2-5528-D535-EA7F36710C20}"/>
                  </a:ext>
                </a:extLst>
              </p:cNvPr>
              <p:cNvSpPr txBox="1"/>
              <p:nvPr/>
            </p:nvSpPr>
            <p:spPr>
              <a:xfrm>
                <a:off x="5555047" y="1741737"/>
                <a:ext cx="6227178" cy="461665"/>
              </a:xfrm>
              <a:prstGeom prst="rect">
                <a:avLst/>
              </a:prstGeom>
              <a:noFill/>
            </p:spPr>
            <p:txBody>
              <a:bodyPr wrap="square">
                <a:spAutoFit/>
              </a:bodyPr>
              <a:lstStyle/>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1" i="0" smtClean="0">
                        <a:latin typeface="Cambria Math" panose="02040503050406030204" pitchFamily="18" charset="0"/>
                      </a:rPr>
                      <m:t>𝛎</m:t>
                    </m:r>
                    <m:r>
                      <a:rPr lang="en-US" sz="2400" b="0" i="1" smtClean="0">
                        <a:latin typeface="Cambria Math" panose="02040503050406030204" pitchFamily="18" charset="0"/>
                      </a:rPr>
                      <m:t>+</m:t>
                    </m:r>
                    <m:r>
                      <a:rPr lang="en-US" sz="2400" b="1" i="0" smtClean="0">
                        <a:latin typeface="Cambria Math" panose="02040503050406030204" pitchFamily="18" charset="0"/>
                      </a:rPr>
                      <m:t>𝚲</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𝛈</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𝛆</m:t>
                        </m:r>
                      </m:e>
                      <m:sub>
                        <m:r>
                          <a:rPr lang="en-US" sz="2400" b="0" i="1" smtClean="0">
                            <a:latin typeface="Cambria Math" panose="02040503050406030204" pitchFamily="18" charset="0"/>
                          </a:rPr>
                          <m:t>𝑖</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𝛆</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𝑀𝑉𝑁</m:t>
                    </m:r>
                    <m:r>
                      <a:rPr lang="en-US" sz="2400" b="0" i="1" smtClean="0">
                        <a:latin typeface="Cambria Math" panose="02040503050406030204" pitchFamily="18" charset="0"/>
                      </a:rPr>
                      <m:t>(0,</m:t>
                    </m:r>
                    <m:r>
                      <a:rPr lang="en-US" sz="2400" b="1" i="0" smtClean="0">
                        <a:latin typeface="Cambria Math" panose="02040503050406030204" pitchFamily="18" charset="0"/>
                      </a:rPr>
                      <m:t>𝚯</m:t>
                    </m:r>
                    <m:r>
                      <a:rPr lang="en-US" sz="2400" b="0" i="1" smtClean="0">
                        <a:latin typeface="Cambria Math" panose="02040503050406030204" pitchFamily="18" charset="0"/>
                      </a:rPr>
                      <m:t>)</m:t>
                    </m:r>
                  </m:oMath>
                </a14:m>
                <a:endParaRPr lang="en-US" sz="2400" dirty="0"/>
              </a:p>
            </p:txBody>
          </p:sp>
        </mc:Choice>
        <mc:Fallback xmlns="">
          <p:sp>
            <p:nvSpPr>
              <p:cNvPr id="6" name="TextBox 5">
                <a:extLst>
                  <a:ext uri="{FF2B5EF4-FFF2-40B4-BE49-F238E27FC236}">
                    <a16:creationId xmlns:a16="http://schemas.microsoft.com/office/drawing/2014/main" id="{B249D74E-D9A2-5528-D535-EA7F36710C20}"/>
                  </a:ext>
                </a:extLst>
              </p:cNvPr>
              <p:cNvSpPr txBox="1">
                <a:spLocks noRot="1" noChangeAspect="1" noMove="1" noResize="1" noEditPoints="1" noAdjustHandles="1" noChangeArrowheads="1" noChangeShapeType="1" noTextEdit="1"/>
              </p:cNvSpPr>
              <p:nvPr/>
            </p:nvSpPr>
            <p:spPr>
              <a:xfrm>
                <a:off x="5555047" y="1741737"/>
                <a:ext cx="6227178" cy="461665"/>
              </a:xfrm>
              <a:prstGeom prst="rect">
                <a:avLst/>
              </a:prstGeom>
              <a:blipFill>
                <a:blip r:embed="rId3"/>
                <a:stretch>
                  <a:fillRect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EA0F82B-C4E9-9A06-63C8-582A547DBA78}"/>
                  </a:ext>
                </a:extLst>
              </p:cNvPr>
              <p:cNvSpPr txBox="1"/>
              <p:nvPr/>
            </p:nvSpPr>
            <p:spPr>
              <a:xfrm>
                <a:off x="5938983" y="2409490"/>
                <a:ext cx="6227178" cy="461665"/>
              </a:xfrm>
              <a:prstGeom prst="rect">
                <a:avLst/>
              </a:prstGeom>
              <a:noFill/>
            </p:spPr>
            <p:txBody>
              <a:bodyPr wrap="square">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𝛈</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1" i="0" smtClean="0">
                        <a:latin typeface="Cambria Math" panose="02040503050406030204" pitchFamily="18" charset="0"/>
                      </a:rPr>
                      <m:t>𝛂</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𝛇</m:t>
                        </m:r>
                      </m:e>
                      <m:sub>
                        <m:r>
                          <a:rPr lang="en-US" sz="2400" b="0" i="1" smtClean="0">
                            <a:latin typeface="Cambria Math" panose="02040503050406030204" pitchFamily="18" charset="0"/>
                          </a:rPr>
                          <m:t>𝑖</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𝑀𝑉𝑁</m:t>
                    </m:r>
                    <m:r>
                      <a:rPr lang="en-US" sz="2400" b="0" i="1" smtClean="0">
                        <a:latin typeface="Cambria Math" panose="02040503050406030204" pitchFamily="18" charset="0"/>
                      </a:rPr>
                      <m:t>(</m:t>
                    </m:r>
                    <m:r>
                      <a:rPr lang="en-US" sz="2400" b="0" i="1" smtClean="0">
                        <a:latin typeface="Cambria Math" panose="02040503050406030204" pitchFamily="18" charset="0"/>
                      </a:rPr>
                      <m:t>𝑣𝑒𝑐</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𝟎</m:t>
                        </m:r>
                      </m:e>
                    </m:d>
                    <m:r>
                      <a:rPr lang="en-US" sz="2400" b="0" i="1" smtClean="0">
                        <a:latin typeface="Cambria Math" panose="02040503050406030204" pitchFamily="18" charset="0"/>
                      </a:rPr>
                      <m:t>,</m:t>
                    </m:r>
                    <m:r>
                      <a:rPr lang="en-US" sz="2400" b="1" i="0" smtClean="0">
                        <a:latin typeface="Cambria Math" panose="02040503050406030204" pitchFamily="18" charset="0"/>
                      </a:rPr>
                      <m:t>𝚿</m:t>
                    </m:r>
                    <m:r>
                      <a:rPr lang="en-US" sz="2400" b="0" i="1" smtClean="0">
                        <a:latin typeface="Cambria Math" panose="02040503050406030204" pitchFamily="18" charset="0"/>
                      </a:rPr>
                      <m:t>)</m:t>
                    </m:r>
                  </m:oMath>
                </a14:m>
                <a:endParaRPr lang="en-US" sz="2400" dirty="0"/>
              </a:p>
            </p:txBody>
          </p:sp>
        </mc:Choice>
        <mc:Fallback xmlns="">
          <p:sp>
            <p:nvSpPr>
              <p:cNvPr id="8" name="TextBox 7">
                <a:extLst>
                  <a:ext uri="{FF2B5EF4-FFF2-40B4-BE49-F238E27FC236}">
                    <a16:creationId xmlns:a16="http://schemas.microsoft.com/office/drawing/2014/main" id="{EEA0F82B-C4E9-9A06-63C8-582A547DBA78}"/>
                  </a:ext>
                </a:extLst>
              </p:cNvPr>
              <p:cNvSpPr txBox="1">
                <a:spLocks noRot="1" noChangeAspect="1" noMove="1" noResize="1" noEditPoints="1" noAdjustHandles="1" noChangeArrowheads="1" noChangeShapeType="1" noTextEdit="1"/>
              </p:cNvSpPr>
              <p:nvPr/>
            </p:nvSpPr>
            <p:spPr>
              <a:xfrm>
                <a:off x="5938983" y="2409490"/>
                <a:ext cx="6227178" cy="461665"/>
              </a:xfrm>
              <a:prstGeom prst="rect">
                <a:avLst/>
              </a:prstGeom>
              <a:blipFill>
                <a:blip r:embed="rId4"/>
                <a:stretch>
                  <a:fillRect l="-203"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D2B5C34-F7A9-07C5-D404-428B0D4781CB}"/>
                  </a:ext>
                </a:extLst>
              </p:cNvPr>
              <p:cNvSpPr txBox="1"/>
              <p:nvPr/>
            </p:nvSpPr>
            <p:spPr>
              <a:xfrm>
                <a:off x="616917" y="5091293"/>
                <a:ext cx="99893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0" smtClean="0">
                              <a:latin typeface="Cambria Math" panose="02040503050406030204" pitchFamily="18" charset="0"/>
                            </a:rPr>
                            <m:t>1</m:t>
                          </m:r>
                        </m:sub>
                      </m:sSub>
                      <m:r>
                        <a:rPr lang="en-US" sz="1800" b="0" i="0" smtClean="0">
                          <a:latin typeface="Cambria Math" panose="02040503050406030204" pitchFamily="18" charset="0"/>
                        </a:rPr>
                        <m:t>=0</m:t>
                      </m:r>
                    </m:oMath>
                  </m:oMathPara>
                </a14:m>
                <a:endParaRPr lang="en-US" sz="1800"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11</m:t>
                          </m:r>
                        </m:sub>
                      </m:sSub>
                    </m:oMath>
                  </m:oMathPara>
                </a14:m>
                <a:endParaRPr lang="en-US" dirty="0"/>
              </a:p>
            </p:txBody>
          </p:sp>
        </mc:Choice>
        <mc:Fallback xmlns="">
          <p:sp>
            <p:nvSpPr>
              <p:cNvPr id="10" name="TextBox 9">
                <a:extLst>
                  <a:ext uri="{FF2B5EF4-FFF2-40B4-BE49-F238E27FC236}">
                    <a16:creationId xmlns:a16="http://schemas.microsoft.com/office/drawing/2014/main" id="{2D2B5C34-F7A9-07C5-D404-428B0D4781CB}"/>
                  </a:ext>
                </a:extLst>
              </p:cNvPr>
              <p:cNvSpPr txBox="1">
                <a:spLocks noRot="1" noChangeAspect="1" noMove="1" noResize="1" noEditPoints="1" noAdjustHandles="1" noChangeArrowheads="1" noChangeShapeType="1" noTextEdit="1"/>
              </p:cNvSpPr>
              <p:nvPr/>
            </p:nvSpPr>
            <p:spPr>
              <a:xfrm>
                <a:off x="616917" y="5091293"/>
                <a:ext cx="998934" cy="646331"/>
              </a:xfrm>
              <a:prstGeom prst="rect">
                <a:avLst/>
              </a:prstGeom>
              <a:blipFill>
                <a:blip r:embed="rId5"/>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5A64AFF-0EB9-CCDC-C986-B9871D24BE21}"/>
                  </a:ext>
                </a:extLst>
              </p:cNvPr>
              <p:cNvSpPr txBox="1"/>
              <p:nvPr/>
            </p:nvSpPr>
            <p:spPr>
              <a:xfrm>
                <a:off x="4940049" y="5087125"/>
                <a:ext cx="99893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0" smtClean="0">
                              <a:latin typeface="Cambria Math" panose="02040503050406030204" pitchFamily="18" charset="0"/>
                            </a:rPr>
                            <m:t>2</m:t>
                          </m:r>
                        </m:sub>
                      </m:sSub>
                      <m:r>
                        <a:rPr lang="en-US" sz="1800" b="0" i="0"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22</m:t>
                          </m:r>
                        </m:sub>
                      </m:sSub>
                    </m:oMath>
                  </m:oMathPara>
                </a14:m>
                <a:endParaRPr lang="en-US" dirty="0"/>
              </a:p>
            </p:txBody>
          </p:sp>
        </mc:Choice>
        <mc:Fallback xmlns="">
          <p:sp>
            <p:nvSpPr>
              <p:cNvPr id="11" name="TextBox 10">
                <a:extLst>
                  <a:ext uri="{FF2B5EF4-FFF2-40B4-BE49-F238E27FC236}">
                    <a16:creationId xmlns:a16="http://schemas.microsoft.com/office/drawing/2014/main" id="{65A64AFF-0EB9-CCDC-C986-B9871D24BE21}"/>
                  </a:ext>
                </a:extLst>
              </p:cNvPr>
              <p:cNvSpPr txBox="1">
                <a:spLocks noRot="1" noChangeAspect="1" noMove="1" noResize="1" noEditPoints="1" noAdjustHandles="1" noChangeArrowheads="1" noChangeShapeType="1" noTextEdit="1"/>
              </p:cNvSpPr>
              <p:nvPr/>
            </p:nvSpPr>
            <p:spPr>
              <a:xfrm>
                <a:off x="4940049" y="5087125"/>
                <a:ext cx="998934" cy="646331"/>
              </a:xfrm>
              <a:prstGeom prst="rect">
                <a:avLst/>
              </a:prstGeom>
              <a:blipFill>
                <a:blip r:embed="rId6"/>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8B21A9E-E1D7-1BFB-DC1E-34EC3143BE5E}"/>
                  </a:ext>
                </a:extLst>
              </p:cNvPr>
              <p:cNvSpPr txBox="1"/>
              <p:nvPr/>
            </p:nvSpPr>
            <p:spPr>
              <a:xfrm>
                <a:off x="3070950" y="5875728"/>
                <a:ext cx="5071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21</m:t>
                          </m:r>
                        </m:sub>
                      </m:sSub>
                    </m:oMath>
                  </m:oMathPara>
                </a14:m>
                <a:endParaRPr lang="en-US" dirty="0"/>
              </a:p>
            </p:txBody>
          </p:sp>
        </mc:Choice>
        <mc:Fallback xmlns="">
          <p:sp>
            <p:nvSpPr>
              <p:cNvPr id="15" name="TextBox 14">
                <a:extLst>
                  <a:ext uri="{FF2B5EF4-FFF2-40B4-BE49-F238E27FC236}">
                    <a16:creationId xmlns:a16="http://schemas.microsoft.com/office/drawing/2014/main" id="{A8B21A9E-E1D7-1BFB-DC1E-34EC3143BE5E}"/>
                  </a:ext>
                </a:extLst>
              </p:cNvPr>
              <p:cNvSpPr txBox="1">
                <a:spLocks noRot="1" noChangeAspect="1" noMove="1" noResize="1" noEditPoints="1" noAdjustHandles="1" noChangeArrowheads="1" noChangeShapeType="1" noTextEdit="1"/>
              </p:cNvSpPr>
              <p:nvPr/>
            </p:nvSpPr>
            <p:spPr>
              <a:xfrm>
                <a:off x="3070950" y="5875728"/>
                <a:ext cx="507137" cy="369332"/>
              </a:xfrm>
              <a:prstGeom prst="rect">
                <a:avLst/>
              </a:prstGeom>
              <a:blipFill>
                <a:blip r:embed="rId7"/>
                <a:stretch>
                  <a:fillRect l="-2439"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88919E6-0B23-72AB-9379-7959A6AABC57}"/>
                  </a:ext>
                </a:extLst>
              </p:cNvPr>
              <p:cNvSpPr txBox="1"/>
              <p:nvPr/>
            </p:nvSpPr>
            <p:spPr>
              <a:xfrm>
                <a:off x="939553" y="4088645"/>
                <a:ext cx="5071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11</m:t>
                          </m:r>
                        </m:sub>
                      </m:sSub>
                    </m:oMath>
                  </m:oMathPara>
                </a14:m>
                <a:endParaRPr lang="en-US" dirty="0"/>
              </a:p>
            </p:txBody>
          </p:sp>
        </mc:Choice>
        <mc:Fallback xmlns="">
          <p:sp>
            <p:nvSpPr>
              <p:cNvPr id="16" name="TextBox 15">
                <a:extLst>
                  <a:ext uri="{FF2B5EF4-FFF2-40B4-BE49-F238E27FC236}">
                    <a16:creationId xmlns:a16="http://schemas.microsoft.com/office/drawing/2014/main" id="{588919E6-0B23-72AB-9379-7959A6AABC57}"/>
                  </a:ext>
                </a:extLst>
              </p:cNvPr>
              <p:cNvSpPr txBox="1">
                <a:spLocks noRot="1" noChangeAspect="1" noMove="1" noResize="1" noEditPoints="1" noAdjustHandles="1" noChangeArrowheads="1" noChangeShapeType="1" noTextEdit="1"/>
              </p:cNvSpPr>
              <p:nvPr/>
            </p:nvSpPr>
            <p:spPr>
              <a:xfrm>
                <a:off x="939553" y="4088645"/>
                <a:ext cx="50713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047CBFD-129C-0284-1FE6-F64C10D1BE3F}"/>
                  </a:ext>
                </a:extLst>
              </p:cNvPr>
              <p:cNvSpPr txBox="1"/>
              <p:nvPr/>
            </p:nvSpPr>
            <p:spPr>
              <a:xfrm>
                <a:off x="1561219" y="3903979"/>
                <a:ext cx="5071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21</m:t>
                          </m:r>
                        </m:sub>
                      </m:sSub>
                    </m:oMath>
                  </m:oMathPara>
                </a14:m>
                <a:endParaRPr lang="en-US" dirty="0"/>
              </a:p>
            </p:txBody>
          </p:sp>
        </mc:Choice>
        <mc:Fallback xmlns="">
          <p:sp>
            <p:nvSpPr>
              <p:cNvPr id="17" name="TextBox 16">
                <a:extLst>
                  <a:ext uri="{FF2B5EF4-FFF2-40B4-BE49-F238E27FC236}">
                    <a16:creationId xmlns:a16="http://schemas.microsoft.com/office/drawing/2014/main" id="{A047CBFD-129C-0284-1FE6-F64C10D1BE3F}"/>
                  </a:ext>
                </a:extLst>
              </p:cNvPr>
              <p:cNvSpPr txBox="1">
                <a:spLocks noRot="1" noChangeAspect="1" noMove="1" noResize="1" noEditPoints="1" noAdjustHandles="1" noChangeArrowheads="1" noChangeShapeType="1" noTextEdit="1"/>
              </p:cNvSpPr>
              <p:nvPr/>
            </p:nvSpPr>
            <p:spPr>
              <a:xfrm>
                <a:off x="1561219" y="3903979"/>
                <a:ext cx="50713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E427E02-BEB1-11FF-12D0-2EDAFC04CEE6}"/>
                  </a:ext>
                </a:extLst>
              </p:cNvPr>
              <p:cNvSpPr txBox="1"/>
              <p:nvPr/>
            </p:nvSpPr>
            <p:spPr>
              <a:xfrm>
                <a:off x="2526532" y="4088645"/>
                <a:ext cx="5071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31</m:t>
                          </m:r>
                        </m:sub>
                      </m:sSub>
                    </m:oMath>
                  </m:oMathPara>
                </a14:m>
                <a:endParaRPr lang="en-US" dirty="0"/>
              </a:p>
            </p:txBody>
          </p:sp>
        </mc:Choice>
        <mc:Fallback xmlns="">
          <p:sp>
            <p:nvSpPr>
              <p:cNvPr id="18" name="TextBox 17">
                <a:extLst>
                  <a:ext uri="{FF2B5EF4-FFF2-40B4-BE49-F238E27FC236}">
                    <a16:creationId xmlns:a16="http://schemas.microsoft.com/office/drawing/2014/main" id="{5E427E02-BEB1-11FF-12D0-2EDAFC04CEE6}"/>
                  </a:ext>
                </a:extLst>
              </p:cNvPr>
              <p:cNvSpPr txBox="1">
                <a:spLocks noRot="1" noChangeAspect="1" noMove="1" noResize="1" noEditPoints="1" noAdjustHandles="1" noChangeArrowheads="1" noChangeShapeType="1" noTextEdit="1"/>
              </p:cNvSpPr>
              <p:nvPr/>
            </p:nvSpPr>
            <p:spPr>
              <a:xfrm>
                <a:off x="2526532" y="4088645"/>
                <a:ext cx="507137"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2682098-CCE7-51EC-48F3-1CCE4FB9BBDD}"/>
                  </a:ext>
                </a:extLst>
              </p:cNvPr>
              <p:cNvSpPr txBox="1"/>
              <p:nvPr/>
            </p:nvSpPr>
            <p:spPr>
              <a:xfrm>
                <a:off x="3724612" y="4088645"/>
                <a:ext cx="5071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42</m:t>
                          </m:r>
                        </m:sub>
                      </m:sSub>
                    </m:oMath>
                  </m:oMathPara>
                </a14:m>
                <a:endParaRPr lang="en-US" dirty="0"/>
              </a:p>
            </p:txBody>
          </p:sp>
        </mc:Choice>
        <mc:Fallback xmlns="">
          <p:sp>
            <p:nvSpPr>
              <p:cNvPr id="19" name="TextBox 18">
                <a:extLst>
                  <a:ext uri="{FF2B5EF4-FFF2-40B4-BE49-F238E27FC236}">
                    <a16:creationId xmlns:a16="http://schemas.microsoft.com/office/drawing/2014/main" id="{72682098-CCE7-51EC-48F3-1CCE4FB9BBDD}"/>
                  </a:ext>
                </a:extLst>
              </p:cNvPr>
              <p:cNvSpPr txBox="1">
                <a:spLocks noRot="1" noChangeAspect="1" noMove="1" noResize="1" noEditPoints="1" noAdjustHandles="1" noChangeArrowheads="1" noChangeShapeType="1" noTextEdit="1"/>
              </p:cNvSpPr>
              <p:nvPr/>
            </p:nvSpPr>
            <p:spPr>
              <a:xfrm>
                <a:off x="3724612" y="4088645"/>
                <a:ext cx="507137"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553B221-B711-662E-12F9-0BDF7F47635B}"/>
                  </a:ext>
                </a:extLst>
              </p:cNvPr>
              <p:cNvSpPr txBox="1"/>
              <p:nvPr/>
            </p:nvSpPr>
            <p:spPr>
              <a:xfrm>
                <a:off x="4765499" y="4090463"/>
                <a:ext cx="5071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52</m:t>
                          </m:r>
                        </m:sub>
                      </m:sSub>
                    </m:oMath>
                  </m:oMathPara>
                </a14:m>
                <a:endParaRPr lang="en-US" dirty="0"/>
              </a:p>
            </p:txBody>
          </p:sp>
        </mc:Choice>
        <mc:Fallback xmlns="">
          <p:sp>
            <p:nvSpPr>
              <p:cNvPr id="20" name="TextBox 19">
                <a:extLst>
                  <a:ext uri="{FF2B5EF4-FFF2-40B4-BE49-F238E27FC236}">
                    <a16:creationId xmlns:a16="http://schemas.microsoft.com/office/drawing/2014/main" id="{2553B221-B711-662E-12F9-0BDF7F47635B}"/>
                  </a:ext>
                </a:extLst>
              </p:cNvPr>
              <p:cNvSpPr txBox="1">
                <a:spLocks noRot="1" noChangeAspect="1" noMove="1" noResize="1" noEditPoints="1" noAdjustHandles="1" noChangeArrowheads="1" noChangeShapeType="1" noTextEdit="1"/>
              </p:cNvSpPr>
              <p:nvPr/>
            </p:nvSpPr>
            <p:spPr>
              <a:xfrm>
                <a:off x="4765499" y="4090463"/>
                <a:ext cx="507137" cy="369332"/>
              </a:xfrm>
              <a:prstGeom prst="rect">
                <a:avLst/>
              </a:prstGeom>
              <a:blipFill>
                <a:blip r:embed="rId12"/>
                <a:stretch>
                  <a:fillRect/>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43053AAD-1F5F-1687-F8EC-C23530E9719B}"/>
              </a:ext>
            </a:extLst>
          </p:cNvPr>
          <p:cNvPicPr>
            <a:picLocks noChangeAspect="1"/>
          </p:cNvPicPr>
          <p:nvPr/>
        </p:nvPicPr>
        <p:blipFill>
          <a:blip r:embed="rId13"/>
          <a:stretch>
            <a:fillRect/>
          </a:stretch>
        </p:blipFill>
        <p:spPr>
          <a:xfrm>
            <a:off x="616915" y="2299230"/>
            <a:ext cx="4694427" cy="3578831"/>
          </a:xfrm>
          <a:prstGeom prst="rect">
            <a:avLst/>
          </a:prstGeom>
        </p:spPr>
      </p:pic>
    </p:spTree>
    <p:extLst>
      <p:ext uri="{BB962C8B-B14F-4D97-AF65-F5344CB8AC3E}">
        <p14:creationId xmlns:p14="http://schemas.microsoft.com/office/powerpoint/2010/main" val="304096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8781-CCD4-4030-3A1B-EBD73D6D070F}"/>
              </a:ext>
            </a:extLst>
          </p:cNvPr>
          <p:cNvSpPr>
            <a:spLocks noGrp="1"/>
          </p:cNvSpPr>
          <p:nvPr>
            <p:ph type="title"/>
          </p:nvPr>
        </p:nvSpPr>
        <p:spPr/>
        <p:txBody>
          <a:bodyPr>
            <a:normAutofit/>
          </a:bodyPr>
          <a:lstStyle/>
          <a:p>
            <a:r>
              <a:rPr lang="en-US" dirty="0"/>
              <a:t>Confirmatory Factor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3A32BE-3649-CBB1-7FBF-2EEF34506065}"/>
                  </a:ext>
                </a:extLst>
              </p:cNvPr>
              <p:cNvSpPr>
                <a:spLocks noGrp="1"/>
              </p:cNvSpPr>
              <p:nvPr>
                <p:ph idx="1"/>
              </p:nvPr>
            </p:nvSpPr>
            <p:spPr/>
            <p:txBody>
              <a:bodyPr/>
              <a:lstStyle/>
              <a:p>
                <a:pPr marL="0" indent="0">
                  <a:buNone/>
                </a:pPr>
                <a:r>
                  <a:rPr lang="en-US" dirty="0"/>
                  <a:t>Factor analysis technique for testing an </a:t>
                </a:r>
                <a:r>
                  <a:rPr lang="en-US" i="1" dirty="0"/>
                  <a:t>a-priori</a:t>
                </a:r>
                <a:r>
                  <a:rPr lang="en-US" dirty="0"/>
                  <a:t> </a:t>
                </a:r>
                <a:r>
                  <a:rPr lang="en-US" i="1" dirty="0"/>
                  <a:t>specified </a:t>
                </a:r>
                <a:r>
                  <a:rPr lang="en-US" dirty="0"/>
                  <a:t>measurement structure on a set of observed items</a:t>
                </a:r>
              </a:p>
              <a:p>
                <a:pPr lvl="1"/>
                <a:r>
                  <a:rPr lang="en-US" dirty="0"/>
                  <a:t>The number of factors and which items load onto each are pre-determined</a:t>
                </a:r>
              </a:p>
              <a:p>
                <a:pPr lvl="1"/>
                <a:endParaRPr lang="en-US" dirty="0"/>
              </a:p>
              <a:p>
                <a:pPr marL="0" indent="0">
                  <a:buNone/>
                </a:pPr>
                <a:r>
                  <a:rPr lang="en-US" dirty="0"/>
                  <a:t>Can test the fit of the model to the data to assess whether the pre-specified fits the data well</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test statistic (other fit indices such as CFI/TLI, RMSEA)</a:t>
                </a:r>
              </a:p>
              <a:p>
                <a:pPr lvl="1"/>
                <a:r>
                  <a:rPr lang="en-US" dirty="0"/>
                  <a:t>Model comparison between a set of hypothesized models</a:t>
                </a:r>
              </a:p>
              <a:p>
                <a:pPr marL="0" indent="0">
                  <a:buNone/>
                </a:pPr>
                <a:endParaRPr lang="en-US" dirty="0"/>
              </a:p>
              <a:p>
                <a:pPr marL="0" indent="0">
                  <a:buNone/>
                </a:pPr>
                <a:r>
                  <a:rPr lang="en-US" dirty="0"/>
                  <a:t>We will return to CFA in more detail when we cover the general structural equation model</a:t>
                </a:r>
              </a:p>
            </p:txBody>
          </p:sp>
        </mc:Choice>
        <mc:Fallback xmlns="">
          <p:sp>
            <p:nvSpPr>
              <p:cNvPr id="3" name="Content Placeholder 2">
                <a:extLst>
                  <a:ext uri="{FF2B5EF4-FFF2-40B4-BE49-F238E27FC236}">
                    <a16:creationId xmlns:a16="http://schemas.microsoft.com/office/drawing/2014/main" id="{3B3A32BE-3649-CBB1-7FBF-2EEF34506065}"/>
                  </a:ext>
                </a:extLst>
              </p:cNvPr>
              <p:cNvSpPr>
                <a:spLocks noGrp="1" noRot="1" noChangeAspect="1" noMove="1" noResize="1" noEditPoints="1" noAdjustHandles="1" noChangeArrowheads="1" noChangeShapeType="1" noTextEdit="1"/>
              </p:cNvSpPr>
              <p:nvPr>
                <p:ph idx="1"/>
              </p:nvPr>
            </p:nvSpPr>
            <p:spPr>
              <a:blipFill>
                <a:blip r:embed="rId2"/>
                <a:stretch>
                  <a:fillRect l="-1085" t="-1902" r="-362"/>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F51ADC2D-1307-4CB6-3756-FFDAF524387B}"/>
              </a:ext>
            </a:extLst>
          </p:cNvPr>
          <p:cNvSpPr>
            <a:spLocks noGrp="1"/>
          </p:cNvSpPr>
          <p:nvPr>
            <p:ph type="sldNum" sz="quarter" idx="12"/>
          </p:nvPr>
        </p:nvSpPr>
        <p:spPr/>
        <p:txBody>
          <a:bodyPr/>
          <a:lstStyle/>
          <a:p>
            <a:fld id="{0BD1E4AD-7C3E-1942-9738-052155FA6AEF}" type="slidenum">
              <a:rPr lang="en-US" smtClean="0"/>
              <a:pPr/>
              <a:t>14</a:t>
            </a:fld>
            <a:endParaRPr lang="en-US" dirty="0"/>
          </a:p>
        </p:txBody>
      </p:sp>
    </p:spTree>
    <p:extLst>
      <p:ext uri="{BB962C8B-B14F-4D97-AF65-F5344CB8AC3E}">
        <p14:creationId xmlns:p14="http://schemas.microsoft.com/office/powerpoint/2010/main" val="270160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3252-2254-822F-5521-621BEEC9161D}"/>
              </a:ext>
            </a:extLst>
          </p:cNvPr>
          <p:cNvSpPr>
            <a:spLocks noGrp="1"/>
          </p:cNvSpPr>
          <p:nvPr>
            <p:ph type="title"/>
          </p:nvPr>
        </p:nvSpPr>
        <p:spPr/>
        <p:txBody>
          <a:bodyPr>
            <a:normAutofit/>
          </a:bodyPr>
          <a:lstStyle/>
          <a:p>
            <a:r>
              <a:rPr lang="en-US" dirty="0"/>
              <a:t>Classical Test Theory as Factor Analysis</a:t>
            </a:r>
          </a:p>
        </p:txBody>
      </p:sp>
      <p:sp>
        <p:nvSpPr>
          <p:cNvPr id="3" name="Content Placeholder 2">
            <a:extLst>
              <a:ext uri="{FF2B5EF4-FFF2-40B4-BE49-F238E27FC236}">
                <a16:creationId xmlns:a16="http://schemas.microsoft.com/office/drawing/2014/main" id="{2A73E38A-6924-D6C8-6051-8A0EC2861B87}"/>
              </a:ext>
            </a:extLst>
          </p:cNvPr>
          <p:cNvSpPr>
            <a:spLocks noGrp="1"/>
          </p:cNvSpPr>
          <p:nvPr>
            <p:ph idx="1"/>
          </p:nvPr>
        </p:nvSpPr>
        <p:spPr/>
        <p:txBody>
          <a:bodyPr/>
          <a:lstStyle/>
          <a:p>
            <a:pPr marL="0" indent="0">
              <a:buNone/>
            </a:pPr>
            <a:r>
              <a:rPr lang="en-US" dirty="0"/>
              <a:t>You may have noticed similarities between the CFA model and our conceptual diagram for understanding true score and error variance in CTT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use one-factor CFA as a way to understand classical test theory</a:t>
            </a:r>
          </a:p>
        </p:txBody>
      </p:sp>
      <p:sp>
        <p:nvSpPr>
          <p:cNvPr id="6" name="Slide Number Placeholder 5">
            <a:extLst>
              <a:ext uri="{FF2B5EF4-FFF2-40B4-BE49-F238E27FC236}">
                <a16:creationId xmlns:a16="http://schemas.microsoft.com/office/drawing/2014/main" id="{90F8E2AD-8B38-5973-FE5D-362DB74B8E5B}"/>
              </a:ext>
            </a:extLst>
          </p:cNvPr>
          <p:cNvSpPr>
            <a:spLocks noGrp="1"/>
          </p:cNvSpPr>
          <p:nvPr>
            <p:ph type="sldNum" sz="quarter" idx="12"/>
          </p:nvPr>
        </p:nvSpPr>
        <p:spPr/>
        <p:txBody>
          <a:bodyPr/>
          <a:lstStyle/>
          <a:p>
            <a:fld id="{0BD1E4AD-7C3E-1942-9738-052155FA6AEF}" type="slidenum">
              <a:rPr lang="en-US" smtClean="0"/>
              <a:pPr/>
              <a:t>15</a:t>
            </a:fld>
            <a:endParaRPr lang="en-US" dirty="0"/>
          </a:p>
        </p:txBody>
      </p:sp>
      <p:pic>
        <p:nvPicPr>
          <p:cNvPr id="17" name="Picture 16">
            <a:extLst>
              <a:ext uri="{FF2B5EF4-FFF2-40B4-BE49-F238E27FC236}">
                <a16:creationId xmlns:a16="http://schemas.microsoft.com/office/drawing/2014/main" id="{14F5DD1E-B620-9A93-08F4-0B096466C840}"/>
              </a:ext>
            </a:extLst>
          </p:cNvPr>
          <p:cNvPicPr>
            <a:picLocks noChangeAspect="1"/>
          </p:cNvPicPr>
          <p:nvPr/>
        </p:nvPicPr>
        <p:blipFill>
          <a:blip r:embed="rId2"/>
          <a:stretch>
            <a:fillRect/>
          </a:stretch>
        </p:blipFill>
        <p:spPr>
          <a:xfrm>
            <a:off x="2098640" y="2172248"/>
            <a:ext cx="1730980" cy="2930589"/>
          </a:xfrm>
          <a:prstGeom prst="rect">
            <a:avLst/>
          </a:prstGeom>
        </p:spPr>
      </p:pic>
      <p:pic>
        <p:nvPicPr>
          <p:cNvPr id="19" name="Picture 18">
            <a:extLst>
              <a:ext uri="{FF2B5EF4-FFF2-40B4-BE49-F238E27FC236}">
                <a16:creationId xmlns:a16="http://schemas.microsoft.com/office/drawing/2014/main" id="{342C8759-E67C-D6B7-4A94-01CC576F7F44}"/>
              </a:ext>
            </a:extLst>
          </p:cNvPr>
          <p:cNvPicPr>
            <a:picLocks noChangeAspect="1"/>
          </p:cNvPicPr>
          <p:nvPr/>
        </p:nvPicPr>
        <p:blipFill>
          <a:blip r:embed="rId3"/>
          <a:stretch>
            <a:fillRect/>
          </a:stretch>
        </p:blipFill>
        <p:spPr>
          <a:xfrm>
            <a:off x="6206463" y="2088322"/>
            <a:ext cx="3954202" cy="3014515"/>
          </a:xfrm>
          <a:prstGeom prst="rect">
            <a:avLst/>
          </a:prstGeom>
        </p:spPr>
      </p:pic>
    </p:spTree>
    <p:extLst>
      <p:ext uri="{BB962C8B-B14F-4D97-AF65-F5344CB8AC3E}">
        <p14:creationId xmlns:p14="http://schemas.microsoft.com/office/powerpoint/2010/main" val="142572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4E85-2036-95AD-A8D3-576DB47670EC}"/>
              </a:ext>
            </a:extLst>
          </p:cNvPr>
          <p:cNvSpPr>
            <a:spLocks noGrp="1"/>
          </p:cNvSpPr>
          <p:nvPr>
            <p:ph type="title"/>
          </p:nvPr>
        </p:nvSpPr>
        <p:spPr/>
        <p:txBody>
          <a:bodyPr>
            <a:normAutofit/>
          </a:bodyPr>
          <a:lstStyle/>
          <a:p>
            <a:r>
              <a:rPr lang="en-US" dirty="0"/>
              <a:t>Classical Test Theory as Factor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543F8E-314E-4A0C-823F-614B60266B89}"/>
                  </a:ext>
                </a:extLst>
              </p:cNvPr>
              <p:cNvSpPr>
                <a:spLocks noGrp="1"/>
              </p:cNvSpPr>
              <p:nvPr>
                <p:ph idx="1"/>
              </p:nvPr>
            </p:nvSpPr>
            <p:spPr>
              <a:xfrm>
                <a:off x="176048" y="1073984"/>
                <a:ext cx="5834796" cy="5418891"/>
              </a:xfrm>
            </p:spPr>
            <p:txBody>
              <a:bodyPr/>
              <a:lstStyle/>
              <a:p>
                <a:pPr marL="0" indent="0">
                  <a:buNone/>
                </a:pPr>
                <a:r>
                  <a:rPr lang="en-US" dirty="0"/>
                  <a:t>Rather than </a:t>
                </a:r>
                <a14:m>
                  <m:oMath xmlns:m="http://schemas.openxmlformats.org/officeDocument/2006/math">
                    <m:r>
                      <a:rPr lang="nl-NL"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nl-NL" b="0" i="1" smtClean="0">
                        <a:latin typeface="Cambria Math" panose="02040503050406030204" pitchFamily="18" charset="0"/>
                      </a:rPr>
                      <m:t>𝐸</m:t>
                    </m:r>
                  </m:oMath>
                </a14:m>
                <a:r>
                  <a:rPr lang="en-US" dirty="0"/>
                  <a:t>, we have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𝜈</m:t>
                    </m:r>
                    <m:r>
                      <a:rPr lang="en-US" b="0" i="1" smtClean="0">
                        <a:latin typeface="Cambria Math" panose="02040503050406030204" pitchFamily="18" charset="0"/>
                      </a:rPr>
                      <m:t>+</m:t>
                    </m:r>
                    <m:r>
                      <a:rPr lang="en-US" b="0" i="1" smtClean="0">
                        <a:latin typeface="Cambria Math" panose="02040503050406030204" pitchFamily="18" charset="0"/>
                      </a:rPr>
                      <m:t>𝜆𝜂</m:t>
                    </m:r>
                    <m:r>
                      <a:rPr lang="en-US" b="0" i="1" smtClean="0">
                        <a:latin typeface="Cambria Math" panose="02040503050406030204" pitchFamily="18" charset="0"/>
                      </a:rPr>
                      <m:t>+</m:t>
                    </m:r>
                    <m:r>
                      <a:rPr lang="en-US" b="0" i="1" smtClean="0">
                        <a:latin typeface="Cambria Math" panose="02040503050406030204" pitchFamily="18" charset="0"/>
                      </a:rPr>
                      <m:t>𝜀</m:t>
                    </m:r>
                  </m:oMath>
                </a14:m>
                <a:endParaRPr lang="en-US" dirty="0"/>
              </a:p>
              <a:p>
                <a:pPr lvl="1"/>
                <a:r>
                  <a:rPr lang="en-US" dirty="0"/>
                  <a:t>Constrain factor mean </a:t>
                </a:r>
                <a14:m>
                  <m:oMath xmlns:m="http://schemas.openxmlformats.org/officeDocument/2006/math">
                    <m:r>
                      <a:rPr lang="en-US" b="0" i="1" smtClean="0">
                        <a:latin typeface="Cambria Math" panose="02040503050406030204" pitchFamily="18" charset="0"/>
                      </a:rPr>
                      <m:t>𝛼</m:t>
                    </m:r>
                  </m:oMath>
                </a14:m>
                <a:r>
                  <a:rPr lang="en-US" dirty="0"/>
                  <a:t>=0 and factor variance </a:t>
                </a:r>
                <a14:m>
                  <m:oMath xmlns:m="http://schemas.openxmlformats.org/officeDocument/2006/math">
                    <m:r>
                      <a:rPr lang="en-US" b="0" i="1" smtClean="0">
                        <a:latin typeface="Cambria Math" panose="02040503050406030204" pitchFamily="18" charset="0"/>
                      </a:rPr>
                      <m:t>𝜓</m:t>
                    </m:r>
                  </m:oMath>
                </a14:m>
                <a:r>
                  <a:rPr lang="en-US" dirty="0"/>
                  <a:t>= 1</a:t>
                </a:r>
              </a:p>
              <a:p>
                <a:pPr lvl="1"/>
                <a:r>
                  <a:rPr lang="en-US" dirty="0"/>
                  <a:t>Residuals have variance </a:t>
                </a:r>
                <a14:m>
                  <m:oMath xmlns:m="http://schemas.openxmlformats.org/officeDocument/2006/math">
                    <m:r>
                      <a:rPr lang="en-US" b="0" i="1" smtClean="0">
                        <a:latin typeface="Cambria Math" panose="02040503050406030204" pitchFamily="18" charset="0"/>
                      </a:rPr>
                      <m:t>𝜃</m:t>
                    </m:r>
                  </m:oMath>
                </a14:m>
                <a:endParaRPr lang="en-US" dirty="0"/>
              </a:p>
              <a:p>
                <a:pPr marL="0" indent="0">
                  <a:buNone/>
                </a:pPr>
                <a:endParaRPr lang="en-US" dirty="0"/>
              </a:p>
              <a:p>
                <a:pPr marL="0" indent="0">
                  <a:buNone/>
                </a:pPr>
                <a:r>
                  <a:rPr lang="en-US" dirty="0"/>
                  <a:t>Model-implied item means:</a:t>
                </a:r>
              </a:p>
              <a:p>
                <a:pPr marL="36000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m:t>
                              </m:r>
                            </m:sub>
                          </m:sSub>
                        </m:e>
                      </m:d>
                      <m:r>
                        <a:rPr lang="en-US" b="0" i="1" smtClean="0">
                          <a:latin typeface="Cambria Math" panose="02040503050406030204" pitchFamily="18" charset="0"/>
                        </a:rPr>
                        <m:t>=</m:t>
                      </m:r>
                      <m:r>
                        <a:rPr lang="en-US" b="0" i="1" smtClean="0">
                          <a:latin typeface="Cambria Math" panose="02040503050406030204" pitchFamily="18" charset="0"/>
                        </a:rPr>
                        <m:t>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𝑝</m:t>
                          </m:r>
                        </m:sub>
                      </m:sSub>
                      <m:r>
                        <a:rPr lang="en-US" b="0" i="1" smtClean="0">
                          <a:latin typeface="Cambria Math" panose="02040503050406030204" pitchFamily="18" charset="0"/>
                        </a:rPr>
                        <m:t>𝜂</m:t>
                      </m:r>
                    </m:oMath>
                  </m:oMathPara>
                </a14:m>
                <a:endParaRPr lang="en-US" dirty="0"/>
              </a:p>
              <a:p>
                <a:pPr marL="0" indent="0">
                  <a:buNone/>
                </a:pPr>
                <a:r>
                  <a:rPr lang="en-US" dirty="0"/>
                  <a:t>Model-implied item variances:</a:t>
                </a:r>
              </a:p>
              <a:p>
                <a:pPr marL="36000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𝜆</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𝜆</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𝑝</m:t>
                          </m:r>
                        </m:sub>
                      </m:sSub>
                    </m:oMath>
                  </m:oMathPara>
                </a14:m>
                <a:endParaRPr lang="en-US" dirty="0"/>
              </a:p>
              <a:p>
                <a:pPr marL="0" indent="0">
                  <a:buNone/>
                </a:pPr>
                <a:r>
                  <a:rPr lang="en-US" dirty="0"/>
                  <a:t>Model-implied item covariances:</a:t>
                </a:r>
              </a:p>
              <a:p>
                <a:pPr marL="36000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𝑞</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𝑝</m:t>
                          </m:r>
                        </m:sub>
                      </m:sSub>
                      <m:r>
                        <a:rPr lang="en-US" b="0" i="1" smtClean="0">
                          <a:latin typeface="Cambria Math" panose="02040503050406030204" pitchFamily="18" charset="0"/>
                        </a:rPr>
                        <m:t>𝜓</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𝑞</m:t>
                          </m:r>
                        </m:sub>
                      </m:sSub>
                    </m:oMath>
                  </m:oMathPara>
                </a14:m>
                <a:endParaRPr lang="en-US" dirty="0"/>
              </a:p>
            </p:txBody>
          </p:sp>
        </mc:Choice>
        <mc:Fallback xmlns="">
          <p:sp>
            <p:nvSpPr>
              <p:cNvPr id="3" name="Content Placeholder 2">
                <a:extLst>
                  <a:ext uri="{FF2B5EF4-FFF2-40B4-BE49-F238E27FC236}">
                    <a16:creationId xmlns:a16="http://schemas.microsoft.com/office/drawing/2014/main" id="{CE543F8E-314E-4A0C-823F-614B60266B89}"/>
                  </a:ext>
                </a:extLst>
              </p:cNvPr>
              <p:cNvSpPr>
                <a:spLocks noGrp="1" noRot="1" noChangeAspect="1" noMove="1" noResize="1" noEditPoints="1" noAdjustHandles="1" noChangeArrowheads="1" noChangeShapeType="1" noTextEdit="1"/>
              </p:cNvSpPr>
              <p:nvPr>
                <p:ph idx="1"/>
              </p:nvPr>
            </p:nvSpPr>
            <p:spPr>
              <a:xfrm>
                <a:off x="176048" y="1073984"/>
                <a:ext cx="5834796" cy="5418891"/>
              </a:xfrm>
              <a:blipFill>
                <a:blip r:embed="rId2"/>
                <a:stretch>
                  <a:fillRect l="-2194" t="-1800"/>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A08B5D5E-A430-4396-3041-FE9C487B46F5}"/>
              </a:ext>
            </a:extLst>
          </p:cNvPr>
          <p:cNvSpPr>
            <a:spLocks noGrp="1"/>
          </p:cNvSpPr>
          <p:nvPr>
            <p:ph type="sldNum" sz="quarter" idx="12"/>
          </p:nvPr>
        </p:nvSpPr>
        <p:spPr/>
        <p:txBody>
          <a:bodyPr/>
          <a:lstStyle/>
          <a:p>
            <a:fld id="{0BD1E4AD-7C3E-1942-9738-052155FA6AEF}" type="slidenum">
              <a:rPr lang="en-US" smtClean="0"/>
              <a:pPr/>
              <a:t>16</a:t>
            </a:fld>
            <a:endParaRPr lang="en-US"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D882DB41-3E12-FE1D-E26B-D823169467AC}"/>
                  </a:ext>
                </a:extLst>
              </p:cNvPr>
              <p:cNvSpPr/>
              <p:nvPr/>
            </p:nvSpPr>
            <p:spPr>
              <a:xfrm>
                <a:off x="8427720" y="4666615"/>
                <a:ext cx="1280160" cy="128016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i="1" smtClean="0">
                          <a:solidFill>
                            <a:schemeClr val="tx1"/>
                          </a:solidFill>
                          <a:latin typeface="Cambria Math" panose="02040503050406030204" pitchFamily="18" charset="0"/>
                        </a:rPr>
                        <m:t>𝜂</m:t>
                      </m:r>
                    </m:oMath>
                  </m:oMathPara>
                </a14:m>
                <a:endParaRPr lang="en-US" sz="3600" i="1" dirty="0">
                  <a:solidFill>
                    <a:schemeClr val="tx1"/>
                  </a:solidFill>
                  <a:latin typeface="Cambria Math" panose="02040503050406030204" pitchFamily="18" charset="0"/>
                </a:endParaRPr>
              </a:p>
            </p:txBody>
          </p:sp>
        </mc:Choice>
        <mc:Fallback xmlns="">
          <p:sp>
            <p:nvSpPr>
              <p:cNvPr id="8" name="Oval 7">
                <a:extLst>
                  <a:ext uri="{FF2B5EF4-FFF2-40B4-BE49-F238E27FC236}">
                    <a16:creationId xmlns:a16="http://schemas.microsoft.com/office/drawing/2014/main" id="{D882DB41-3E12-FE1D-E26B-D823169467AC}"/>
                  </a:ext>
                </a:extLst>
              </p:cNvPr>
              <p:cNvSpPr>
                <a:spLocks noRot="1" noChangeAspect="1" noMove="1" noResize="1" noEditPoints="1" noAdjustHandles="1" noChangeArrowheads="1" noChangeShapeType="1" noTextEdit="1"/>
              </p:cNvSpPr>
              <p:nvPr/>
            </p:nvSpPr>
            <p:spPr>
              <a:xfrm>
                <a:off x="8427720" y="4666615"/>
                <a:ext cx="1280160" cy="1280160"/>
              </a:xfrm>
              <a:prstGeom prst="ellipse">
                <a:avLst/>
              </a:prstGeom>
              <a:blipFill>
                <a:blip r:embed="rId4"/>
                <a:stretch>
                  <a:fillRect/>
                </a:stretch>
              </a:blipFill>
              <a:ln w="19050">
                <a:solidFill>
                  <a:schemeClr val="tx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ED87BDCF-6BF1-0C77-3792-ADF6F40B9D71}"/>
              </a:ext>
            </a:extLst>
          </p:cNvPr>
          <p:cNvGrpSpPr>
            <a:grpSpLocks noChangeAspect="1"/>
          </p:cNvGrpSpPr>
          <p:nvPr/>
        </p:nvGrpSpPr>
        <p:grpSpPr>
          <a:xfrm>
            <a:off x="6096000" y="2908621"/>
            <a:ext cx="5943600" cy="644805"/>
            <a:chOff x="1572322" y="1502985"/>
            <a:chExt cx="8694227" cy="712853"/>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E99AFBF-394F-14D6-DE19-FF695D47FB20}"/>
                    </a:ext>
                  </a:extLst>
                </p:cNvPr>
                <p:cNvSpPr/>
                <p:nvPr/>
              </p:nvSpPr>
              <p:spPr>
                <a:xfrm>
                  <a:off x="1572322" y="1506240"/>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𝑦</m:t>
                            </m:r>
                          </m:e>
                          <m:sub>
                            <m:r>
                              <a:rPr lang="en-US" sz="3200" b="0" i="1" dirty="0"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xmlns="">
            <p:sp>
              <p:nvSpPr>
                <p:cNvPr id="11" name="Rectangle 10">
                  <a:extLst>
                    <a:ext uri="{FF2B5EF4-FFF2-40B4-BE49-F238E27FC236}">
                      <a16:creationId xmlns:a16="http://schemas.microsoft.com/office/drawing/2014/main" id="{0E99AFBF-394F-14D6-DE19-FF695D47FB20}"/>
                    </a:ext>
                  </a:extLst>
                </p:cNvPr>
                <p:cNvSpPr>
                  <a:spLocks noRot="1" noChangeAspect="1" noMove="1" noResize="1" noEditPoints="1" noAdjustHandles="1" noChangeArrowheads="1" noChangeShapeType="1" noTextEdit="1"/>
                </p:cNvSpPr>
                <p:nvPr/>
              </p:nvSpPr>
              <p:spPr>
                <a:xfrm>
                  <a:off x="1572322" y="1506240"/>
                  <a:ext cx="1170879" cy="709598"/>
                </a:xfrm>
                <a:prstGeom prst="rect">
                  <a:avLst/>
                </a:prstGeom>
                <a:blipFill>
                  <a:blip r:embed="rId5"/>
                  <a:stretch>
                    <a:fillRect b="-5660"/>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3294363-241B-626E-9BA5-77AB341196EE}"/>
                    </a:ext>
                  </a:extLst>
                </p:cNvPr>
                <p:cNvSpPr/>
                <p:nvPr/>
              </p:nvSpPr>
              <p:spPr>
                <a:xfrm>
                  <a:off x="3453159" y="1506240"/>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𝑦</m:t>
                            </m:r>
                          </m:e>
                          <m:sub>
                            <m:r>
                              <a:rPr lang="en-US" sz="3200" b="0" i="1" dirty="0" smtClean="0">
                                <a:solidFill>
                                  <a:schemeClr val="tx1"/>
                                </a:solidFill>
                                <a:latin typeface="Cambria Math" panose="02040503050406030204" pitchFamily="18" charset="0"/>
                              </a:rPr>
                              <m:t>2</m:t>
                            </m:r>
                          </m:sub>
                        </m:sSub>
                      </m:oMath>
                    </m:oMathPara>
                  </a14:m>
                  <a:endParaRPr lang="en-US" sz="1600" dirty="0">
                    <a:solidFill>
                      <a:schemeClr val="tx1"/>
                    </a:solidFill>
                  </a:endParaRPr>
                </a:p>
              </p:txBody>
            </p:sp>
          </mc:Choice>
          <mc:Fallback xmlns="">
            <p:sp>
              <p:nvSpPr>
                <p:cNvPr id="12" name="Rectangle 11">
                  <a:extLst>
                    <a:ext uri="{FF2B5EF4-FFF2-40B4-BE49-F238E27FC236}">
                      <a16:creationId xmlns:a16="http://schemas.microsoft.com/office/drawing/2014/main" id="{83294363-241B-626E-9BA5-77AB341196EE}"/>
                    </a:ext>
                  </a:extLst>
                </p:cNvPr>
                <p:cNvSpPr>
                  <a:spLocks noRot="1" noChangeAspect="1" noMove="1" noResize="1" noEditPoints="1" noAdjustHandles="1" noChangeArrowheads="1" noChangeShapeType="1" noTextEdit="1"/>
                </p:cNvSpPr>
                <p:nvPr/>
              </p:nvSpPr>
              <p:spPr>
                <a:xfrm>
                  <a:off x="3453159" y="1506240"/>
                  <a:ext cx="1170879" cy="709598"/>
                </a:xfrm>
                <a:prstGeom prst="rect">
                  <a:avLst/>
                </a:prstGeom>
                <a:blipFill>
                  <a:blip r:embed="rId6"/>
                  <a:stretch>
                    <a:fillRect b="-5660"/>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081C6FB-3247-3D4E-236A-35D0A3EE9D55}"/>
                    </a:ext>
                  </a:extLst>
                </p:cNvPr>
                <p:cNvSpPr/>
                <p:nvPr/>
              </p:nvSpPr>
              <p:spPr>
                <a:xfrm>
                  <a:off x="5333996" y="1506240"/>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𝑦</m:t>
                            </m:r>
                          </m:e>
                          <m:sub>
                            <m:r>
                              <a:rPr lang="en-US" sz="3200" b="0" i="1" dirty="0" smtClean="0">
                                <a:solidFill>
                                  <a:schemeClr val="tx1"/>
                                </a:solidFill>
                                <a:latin typeface="Cambria Math" panose="02040503050406030204" pitchFamily="18" charset="0"/>
                              </a:rPr>
                              <m:t>3</m:t>
                            </m:r>
                          </m:sub>
                        </m:sSub>
                      </m:oMath>
                    </m:oMathPara>
                  </a14:m>
                  <a:endParaRPr lang="en-US" sz="1600" dirty="0">
                    <a:solidFill>
                      <a:schemeClr val="tx1"/>
                    </a:solidFill>
                  </a:endParaRPr>
                </a:p>
              </p:txBody>
            </p:sp>
          </mc:Choice>
          <mc:Fallback xmlns="">
            <p:sp>
              <p:nvSpPr>
                <p:cNvPr id="13" name="Rectangle 12">
                  <a:extLst>
                    <a:ext uri="{FF2B5EF4-FFF2-40B4-BE49-F238E27FC236}">
                      <a16:creationId xmlns:a16="http://schemas.microsoft.com/office/drawing/2014/main" id="{F081C6FB-3247-3D4E-236A-35D0A3EE9D55}"/>
                    </a:ext>
                  </a:extLst>
                </p:cNvPr>
                <p:cNvSpPr>
                  <a:spLocks noRot="1" noChangeAspect="1" noMove="1" noResize="1" noEditPoints="1" noAdjustHandles="1" noChangeArrowheads="1" noChangeShapeType="1" noTextEdit="1"/>
                </p:cNvSpPr>
                <p:nvPr/>
              </p:nvSpPr>
              <p:spPr>
                <a:xfrm>
                  <a:off x="5333996" y="1506240"/>
                  <a:ext cx="1170879" cy="709598"/>
                </a:xfrm>
                <a:prstGeom prst="rect">
                  <a:avLst/>
                </a:prstGeom>
                <a:blipFill>
                  <a:blip r:embed="rId7"/>
                  <a:stretch>
                    <a:fillRect b="-5660"/>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02A2D3D-DA75-C090-F8AB-130EBFDAA9E1}"/>
                    </a:ext>
                  </a:extLst>
                </p:cNvPr>
                <p:cNvSpPr/>
                <p:nvPr/>
              </p:nvSpPr>
              <p:spPr>
                <a:xfrm>
                  <a:off x="7214833" y="1502985"/>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𝑦</m:t>
                            </m:r>
                          </m:e>
                          <m:sub>
                            <m:r>
                              <a:rPr lang="en-US" sz="3200" b="0" i="1" dirty="0" smtClean="0">
                                <a:solidFill>
                                  <a:schemeClr val="tx1"/>
                                </a:solidFill>
                                <a:latin typeface="Cambria Math" panose="02040503050406030204" pitchFamily="18" charset="0"/>
                              </a:rPr>
                              <m:t>4</m:t>
                            </m:r>
                          </m:sub>
                        </m:sSub>
                      </m:oMath>
                    </m:oMathPara>
                  </a14:m>
                  <a:endParaRPr lang="en-US" sz="1600" dirty="0">
                    <a:solidFill>
                      <a:schemeClr val="tx1"/>
                    </a:solidFill>
                  </a:endParaRPr>
                </a:p>
              </p:txBody>
            </p:sp>
          </mc:Choice>
          <mc:Fallback xmlns="">
            <p:sp>
              <p:nvSpPr>
                <p:cNvPr id="14" name="Rectangle 13">
                  <a:extLst>
                    <a:ext uri="{FF2B5EF4-FFF2-40B4-BE49-F238E27FC236}">
                      <a16:creationId xmlns:a16="http://schemas.microsoft.com/office/drawing/2014/main" id="{302A2D3D-DA75-C090-F8AB-130EBFDAA9E1}"/>
                    </a:ext>
                  </a:extLst>
                </p:cNvPr>
                <p:cNvSpPr>
                  <a:spLocks noRot="1" noChangeAspect="1" noMove="1" noResize="1" noEditPoints="1" noAdjustHandles="1" noChangeArrowheads="1" noChangeShapeType="1" noTextEdit="1"/>
                </p:cNvSpPr>
                <p:nvPr/>
              </p:nvSpPr>
              <p:spPr>
                <a:xfrm>
                  <a:off x="7214833" y="1502985"/>
                  <a:ext cx="1170879" cy="709598"/>
                </a:xfrm>
                <a:prstGeom prst="rect">
                  <a:avLst/>
                </a:prstGeom>
                <a:blipFill>
                  <a:blip r:embed="rId8"/>
                  <a:stretch>
                    <a:fillRect b="-5660"/>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49F8528-1A2C-E525-1426-C41A31F9A4B3}"/>
                    </a:ext>
                  </a:extLst>
                </p:cNvPr>
                <p:cNvSpPr/>
                <p:nvPr/>
              </p:nvSpPr>
              <p:spPr>
                <a:xfrm>
                  <a:off x="9095670" y="1502985"/>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𝑦</m:t>
                            </m:r>
                          </m:e>
                          <m:sub>
                            <m:r>
                              <a:rPr lang="en-US" sz="3200" b="0" i="1" dirty="0" smtClean="0">
                                <a:solidFill>
                                  <a:schemeClr val="tx1"/>
                                </a:solidFill>
                                <a:latin typeface="Cambria Math" panose="02040503050406030204" pitchFamily="18" charset="0"/>
                              </a:rPr>
                              <m:t>5</m:t>
                            </m:r>
                          </m:sub>
                        </m:sSub>
                      </m:oMath>
                    </m:oMathPara>
                  </a14:m>
                  <a:endParaRPr lang="en-US" sz="1600" dirty="0">
                    <a:solidFill>
                      <a:schemeClr val="tx1"/>
                    </a:solidFill>
                  </a:endParaRPr>
                </a:p>
              </p:txBody>
            </p:sp>
          </mc:Choice>
          <mc:Fallback xmlns="">
            <p:sp>
              <p:nvSpPr>
                <p:cNvPr id="15" name="Rectangle 14">
                  <a:extLst>
                    <a:ext uri="{FF2B5EF4-FFF2-40B4-BE49-F238E27FC236}">
                      <a16:creationId xmlns:a16="http://schemas.microsoft.com/office/drawing/2014/main" id="{149F8528-1A2C-E525-1426-C41A31F9A4B3}"/>
                    </a:ext>
                  </a:extLst>
                </p:cNvPr>
                <p:cNvSpPr>
                  <a:spLocks noRot="1" noChangeAspect="1" noMove="1" noResize="1" noEditPoints="1" noAdjustHandles="1" noChangeArrowheads="1" noChangeShapeType="1" noTextEdit="1"/>
                </p:cNvSpPr>
                <p:nvPr/>
              </p:nvSpPr>
              <p:spPr>
                <a:xfrm>
                  <a:off x="9095670" y="1502985"/>
                  <a:ext cx="1170879" cy="709598"/>
                </a:xfrm>
                <a:prstGeom prst="rect">
                  <a:avLst/>
                </a:prstGeom>
                <a:blipFill>
                  <a:blip r:embed="rId9"/>
                  <a:stretch>
                    <a:fillRect b="-5660"/>
                  </a:stretch>
                </a:blipFill>
                <a:ln w="19050">
                  <a:solidFill>
                    <a:schemeClr val="tx1"/>
                  </a:solidFill>
                </a:ln>
              </p:spPr>
              <p:txBody>
                <a:bodyPr/>
                <a:lstStyle/>
                <a:p>
                  <a:r>
                    <a:rPr lang="en-US">
                      <a:noFill/>
                    </a:rPr>
                    <a:t> </a:t>
                  </a:r>
                </a:p>
              </p:txBody>
            </p:sp>
          </mc:Fallback>
        </mc:AlternateContent>
      </p:grpSp>
      <p:cxnSp>
        <p:nvCxnSpPr>
          <p:cNvPr id="16" name="Straight Arrow Connector 15">
            <a:extLst>
              <a:ext uri="{FF2B5EF4-FFF2-40B4-BE49-F238E27FC236}">
                <a16:creationId xmlns:a16="http://schemas.microsoft.com/office/drawing/2014/main" id="{17702978-5CF7-1A64-3140-4987943569F0}"/>
              </a:ext>
            </a:extLst>
          </p:cNvPr>
          <p:cNvCxnSpPr>
            <a:stCxn id="8" idx="0"/>
            <a:endCxn id="11" idx="2"/>
          </p:cNvCxnSpPr>
          <p:nvPr/>
        </p:nvCxnSpPr>
        <p:spPr>
          <a:xfrm flipH="1" flipV="1">
            <a:off x="6496222" y="3553426"/>
            <a:ext cx="2571578" cy="1113189"/>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456A42D3-5770-8AB5-7555-828FA55BAC8A}"/>
              </a:ext>
            </a:extLst>
          </p:cNvPr>
          <p:cNvCxnSpPr>
            <a:cxnSpLocks/>
            <a:stCxn id="8" idx="0"/>
            <a:endCxn id="12" idx="2"/>
          </p:cNvCxnSpPr>
          <p:nvPr/>
        </p:nvCxnSpPr>
        <p:spPr>
          <a:xfrm flipH="1" flipV="1">
            <a:off x="7782011" y="3553426"/>
            <a:ext cx="1285789" cy="1113189"/>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A44E35AF-2796-FD48-D824-A8C010025C0D}"/>
              </a:ext>
            </a:extLst>
          </p:cNvPr>
          <p:cNvCxnSpPr>
            <a:cxnSpLocks/>
            <a:stCxn id="8" idx="0"/>
            <a:endCxn id="13" idx="2"/>
          </p:cNvCxnSpPr>
          <p:nvPr/>
        </p:nvCxnSpPr>
        <p:spPr>
          <a:xfrm flipV="1">
            <a:off x="9067800" y="3553426"/>
            <a:ext cx="0" cy="1113189"/>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A1B630DB-343C-423C-47A8-4881FFA11E56}"/>
              </a:ext>
            </a:extLst>
          </p:cNvPr>
          <p:cNvCxnSpPr>
            <a:cxnSpLocks/>
            <a:stCxn id="8" idx="0"/>
            <a:endCxn id="14" idx="2"/>
          </p:cNvCxnSpPr>
          <p:nvPr/>
        </p:nvCxnSpPr>
        <p:spPr>
          <a:xfrm flipV="1">
            <a:off x="9067800" y="3550482"/>
            <a:ext cx="1285789" cy="1116133"/>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8FC20D94-998C-E27C-C9CB-71D055324BFD}"/>
              </a:ext>
            </a:extLst>
          </p:cNvPr>
          <p:cNvCxnSpPr>
            <a:cxnSpLocks/>
            <a:stCxn id="8" idx="0"/>
            <a:endCxn id="15" idx="2"/>
          </p:cNvCxnSpPr>
          <p:nvPr/>
        </p:nvCxnSpPr>
        <p:spPr>
          <a:xfrm flipV="1">
            <a:off x="9067800" y="3550482"/>
            <a:ext cx="2571579" cy="1116133"/>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AEEE3AA3-4E8C-6CB8-A3BA-C0E471FB05B1}"/>
                  </a:ext>
                </a:extLst>
              </p:cNvPr>
              <p:cNvSpPr>
                <a:spLocks noChangeAspect="1"/>
              </p:cNvSpPr>
              <p:nvPr/>
            </p:nvSpPr>
            <p:spPr>
              <a:xfrm>
                <a:off x="6267611" y="1862595"/>
                <a:ext cx="457200" cy="4572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𝜀</m:t>
                          </m:r>
                        </m:e>
                        <m:sub>
                          <m:r>
                            <a:rPr lang="en-US" sz="2800" b="0" i="1" smtClean="0">
                              <a:solidFill>
                                <a:schemeClr val="tx1"/>
                              </a:solidFill>
                              <a:latin typeface="Cambria Math" panose="02040503050406030204" pitchFamily="18" charset="0"/>
                            </a:rPr>
                            <m:t>1</m:t>
                          </m:r>
                        </m:sub>
                      </m:sSub>
                    </m:oMath>
                  </m:oMathPara>
                </a14:m>
                <a:endParaRPr lang="en-US" sz="2800" i="1" dirty="0">
                  <a:solidFill>
                    <a:schemeClr val="tx1"/>
                  </a:solidFill>
                  <a:latin typeface="Cambria Math" panose="02040503050406030204" pitchFamily="18" charset="0"/>
                </a:endParaRPr>
              </a:p>
            </p:txBody>
          </p:sp>
        </mc:Choice>
        <mc:Fallback xmlns="">
          <p:sp>
            <p:nvSpPr>
              <p:cNvPr id="27" name="Oval 26">
                <a:extLst>
                  <a:ext uri="{FF2B5EF4-FFF2-40B4-BE49-F238E27FC236}">
                    <a16:creationId xmlns:a16="http://schemas.microsoft.com/office/drawing/2014/main" id="{AEEE3AA3-4E8C-6CB8-A3BA-C0E471FB05B1}"/>
                  </a:ext>
                </a:extLst>
              </p:cNvPr>
              <p:cNvSpPr>
                <a:spLocks noRot="1" noChangeAspect="1" noMove="1" noResize="1" noEditPoints="1" noAdjustHandles="1" noChangeArrowheads="1" noChangeShapeType="1" noTextEdit="1"/>
              </p:cNvSpPr>
              <p:nvPr/>
            </p:nvSpPr>
            <p:spPr>
              <a:xfrm>
                <a:off x="6267611" y="1862595"/>
                <a:ext cx="457200" cy="457200"/>
              </a:xfrm>
              <a:prstGeom prst="ellipse">
                <a:avLst/>
              </a:prstGeom>
              <a:blipFill>
                <a:blip r:embed="rId10"/>
                <a:stretch>
                  <a:fillRect l="-33333" t="-5263" b="-28947"/>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CEC19597-7544-EDBE-60B6-5EFD1E603B11}"/>
                  </a:ext>
                </a:extLst>
              </p:cNvPr>
              <p:cNvSpPr>
                <a:spLocks noChangeAspect="1"/>
              </p:cNvSpPr>
              <p:nvPr/>
            </p:nvSpPr>
            <p:spPr>
              <a:xfrm>
                <a:off x="7553407" y="1862595"/>
                <a:ext cx="457200" cy="4572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𝜀</m:t>
                          </m:r>
                        </m:e>
                        <m:sub>
                          <m:r>
                            <a:rPr lang="en-US" sz="2800" b="0" i="1" smtClean="0">
                              <a:solidFill>
                                <a:schemeClr val="tx1"/>
                              </a:solidFill>
                              <a:latin typeface="Cambria Math" panose="02040503050406030204" pitchFamily="18" charset="0"/>
                            </a:rPr>
                            <m:t>2</m:t>
                          </m:r>
                        </m:sub>
                      </m:sSub>
                    </m:oMath>
                  </m:oMathPara>
                </a14:m>
                <a:endParaRPr lang="en-US" sz="2800" i="1" dirty="0">
                  <a:solidFill>
                    <a:schemeClr val="tx1"/>
                  </a:solidFill>
                  <a:latin typeface="Cambria Math" panose="02040503050406030204" pitchFamily="18" charset="0"/>
                </a:endParaRPr>
              </a:p>
            </p:txBody>
          </p:sp>
        </mc:Choice>
        <mc:Fallback xmlns="">
          <p:sp>
            <p:nvSpPr>
              <p:cNvPr id="28" name="Oval 27">
                <a:extLst>
                  <a:ext uri="{FF2B5EF4-FFF2-40B4-BE49-F238E27FC236}">
                    <a16:creationId xmlns:a16="http://schemas.microsoft.com/office/drawing/2014/main" id="{CEC19597-7544-EDBE-60B6-5EFD1E603B11}"/>
                  </a:ext>
                </a:extLst>
              </p:cNvPr>
              <p:cNvSpPr>
                <a:spLocks noRot="1" noChangeAspect="1" noMove="1" noResize="1" noEditPoints="1" noAdjustHandles="1" noChangeArrowheads="1" noChangeShapeType="1" noTextEdit="1"/>
              </p:cNvSpPr>
              <p:nvPr/>
            </p:nvSpPr>
            <p:spPr>
              <a:xfrm>
                <a:off x="7553407" y="1862595"/>
                <a:ext cx="457200" cy="457200"/>
              </a:xfrm>
              <a:prstGeom prst="ellipse">
                <a:avLst/>
              </a:prstGeom>
              <a:blipFill>
                <a:blip r:embed="rId11"/>
                <a:stretch>
                  <a:fillRect l="-39474" t="-5263" b="-28947"/>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EF0FE788-0D8A-4398-0E73-AB77970AEF20}"/>
                  </a:ext>
                </a:extLst>
              </p:cNvPr>
              <p:cNvSpPr>
                <a:spLocks noChangeAspect="1"/>
              </p:cNvSpPr>
              <p:nvPr/>
            </p:nvSpPr>
            <p:spPr>
              <a:xfrm>
                <a:off x="8839203" y="1862595"/>
                <a:ext cx="457200" cy="4572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𝜀</m:t>
                          </m:r>
                        </m:e>
                        <m:sub>
                          <m:r>
                            <a:rPr lang="en-US" sz="2800" b="0" i="1" smtClean="0">
                              <a:solidFill>
                                <a:schemeClr val="tx1"/>
                              </a:solidFill>
                              <a:latin typeface="Cambria Math" panose="02040503050406030204" pitchFamily="18" charset="0"/>
                            </a:rPr>
                            <m:t>3</m:t>
                          </m:r>
                        </m:sub>
                      </m:sSub>
                    </m:oMath>
                  </m:oMathPara>
                </a14:m>
                <a:endParaRPr lang="en-US" sz="2800" i="1" dirty="0">
                  <a:solidFill>
                    <a:schemeClr val="tx1"/>
                  </a:solidFill>
                  <a:latin typeface="Cambria Math" panose="02040503050406030204" pitchFamily="18" charset="0"/>
                </a:endParaRPr>
              </a:p>
            </p:txBody>
          </p:sp>
        </mc:Choice>
        <mc:Fallback xmlns="">
          <p:sp>
            <p:nvSpPr>
              <p:cNvPr id="29" name="Oval 28">
                <a:extLst>
                  <a:ext uri="{FF2B5EF4-FFF2-40B4-BE49-F238E27FC236}">
                    <a16:creationId xmlns:a16="http://schemas.microsoft.com/office/drawing/2014/main" id="{EF0FE788-0D8A-4398-0E73-AB77970AEF20}"/>
                  </a:ext>
                </a:extLst>
              </p:cNvPr>
              <p:cNvSpPr>
                <a:spLocks noRot="1" noChangeAspect="1" noMove="1" noResize="1" noEditPoints="1" noAdjustHandles="1" noChangeArrowheads="1" noChangeShapeType="1" noTextEdit="1"/>
              </p:cNvSpPr>
              <p:nvPr/>
            </p:nvSpPr>
            <p:spPr>
              <a:xfrm>
                <a:off x="8839203" y="1862595"/>
                <a:ext cx="457200" cy="457200"/>
              </a:xfrm>
              <a:prstGeom prst="ellipse">
                <a:avLst/>
              </a:prstGeom>
              <a:blipFill>
                <a:blip r:embed="rId12"/>
                <a:stretch>
                  <a:fillRect l="-36842" t="-5263" b="-28947"/>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8FB40422-DEAB-25B5-506E-26E01D23EEEF}"/>
                  </a:ext>
                </a:extLst>
              </p:cNvPr>
              <p:cNvSpPr>
                <a:spLocks noChangeAspect="1"/>
              </p:cNvSpPr>
              <p:nvPr/>
            </p:nvSpPr>
            <p:spPr>
              <a:xfrm>
                <a:off x="10124988" y="1862595"/>
                <a:ext cx="457200" cy="4572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𝜀</m:t>
                          </m:r>
                        </m:e>
                        <m:sub>
                          <m:r>
                            <a:rPr lang="en-US" sz="2800" b="0" i="1" smtClean="0">
                              <a:solidFill>
                                <a:schemeClr val="tx1"/>
                              </a:solidFill>
                              <a:latin typeface="Cambria Math" panose="02040503050406030204" pitchFamily="18" charset="0"/>
                            </a:rPr>
                            <m:t>4</m:t>
                          </m:r>
                        </m:sub>
                      </m:sSub>
                    </m:oMath>
                  </m:oMathPara>
                </a14:m>
                <a:endParaRPr lang="en-US" sz="2800" i="1" dirty="0">
                  <a:solidFill>
                    <a:schemeClr val="tx1"/>
                  </a:solidFill>
                  <a:latin typeface="Cambria Math" panose="02040503050406030204" pitchFamily="18" charset="0"/>
                </a:endParaRPr>
              </a:p>
            </p:txBody>
          </p:sp>
        </mc:Choice>
        <mc:Fallback xmlns="">
          <p:sp>
            <p:nvSpPr>
              <p:cNvPr id="30" name="Oval 29">
                <a:extLst>
                  <a:ext uri="{FF2B5EF4-FFF2-40B4-BE49-F238E27FC236}">
                    <a16:creationId xmlns:a16="http://schemas.microsoft.com/office/drawing/2014/main" id="{8FB40422-DEAB-25B5-506E-26E01D23EEEF}"/>
                  </a:ext>
                </a:extLst>
              </p:cNvPr>
              <p:cNvSpPr>
                <a:spLocks noRot="1" noChangeAspect="1" noMove="1" noResize="1" noEditPoints="1" noAdjustHandles="1" noChangeArrowheads="1" noChangeShapeType="1" noTextEdit="1"/>
              </p:cNvSpPr>
              <p:nvPr/>
            </p:nvSpPr>
            <p:spPr>
              <a:xfrm>
                <a:off x="10124988" y="1862595"/>
                <a:ext cx="457200" cy="457200"/>
              </a:xfrm>
              <a:prstGeom prst="ellipse">
                <a:avLst/>
              </a:prstGeom>
              <a:blipFill>
                <a:blip r:embed="rId13"/>
                <a:stretch>
                  <a:fillRect l="-35897" t="-5263" b="-28947"/>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0DF05F49-46C8-BA3D-7656-E5176E0EB89A}"/>
                  </a:ext>
                </a:extLst>
              </p:cNvPr>
              <p:cNvSpPr>
                <a:spLocks noChangeAspect="1"/>
              </p:cNvSpPr>
              <p:nvPr/>
            </p:nvSpPr>
            <p:spPr>
              <a:xfrm>
                <a:off x="11410779" y="1862595"/>
                <a:ext cx="457200" cy="4572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𝜀</m:t>
                          </m:r>
                        </m:e>
                        <m:sub>
                          <m:r>
                            <a:rPr lang="en-US" sz="2800" b="0" i="1" smtClean="0">
                              <a:solidFill>
                                <a:schemeClr val="tx1"/>
                              </a:solidFill>
                              <a:latin typeface="Cambria Math" panose="02040503050406030204" pitchFamily="18" charset="0"/>
                            </a:rPr>
                            <m:t>5</m:t>
                          </m:r>
                        </m:sub>
                      </m:sSub>
                    </m:oMath>
                  </m:oMathPara>
                </a14:m>
                <a:endParaRPr lang="en-US" sz="2800" i="1" dirty="0">
                  <a:solidFill>
                    <a:schemeClr val="tx1"/>
                  </a:solidFill>
                  <a:latin typeface="Cambria Math" panose="02040503050406030204" pitchFamily="18" charset="0"/>
                </a:endParaRPr>
              </a:p>
            </p:txBody>
          </p:sp>
        </mc:Choice>
        <mc:Fallback xmlns="">
          <p:sp>
            <p:nvSpPr>
              <p:cNvPr id="31" name="Oval 30">
                <a:extLst>
                  <a:ext uri="{FF2B5EF4-FFF2-40B4-BE49-F238E27FC236}">
                    <a16:creationId xmlns:a16="http://schemas.microsoft.com/office/drawing/2014/main" id="{0DF05F49-46C8-BA3D-7656-E5176E0EB89A}"/>
                  </a:ext>
                </a:extLst>
              </p:cNvPr>
              <p:cNvSpPr>
                <a:spLocks noRot="1" noChangeAspect="1" noMove="1" noResize="1" noEditPoints="1" noAdjustHandles="1" noChangeArrowheads="1" noChangeShapeType="1" noTextEdit="1"/>
              </p:cNvSpPr>
              <p:nvPr/>
            </p:nvSpPr>
            <p:spPr>
              <a:xfrm>
                <a:off x="11410779" y="1862595"/>
                <a:ext cx="457200" cy="457200"/>
              </a:xfrm>
              <a:prstGeom prst="ellipse">
                <a:avLst/>
              </a:prstGeom>
              <a:blipFill>
                <a:blip r:embed="rId14"/>
                <a:stretch>
                  <a:fillRect l="-39474" t="-5263" b="-28947"/>
                </a:stretch>
              </a:blipFill>
              <a:ln w="19050">
                <a:solidFill>
                  <a:schemeClr val="tx1"/>
                </a:solidFill>
              </a:ln>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8AAD5B53-0EE6-5459-D79B-D837D481A89C}"/>
              </a:ext>
            </a:extLst>
          </p:cNvPr>
          <p:cNvCxnSpPr>
            <a:cxnSpLocks/>
            <a:stCxn id="27" idx="4"/>
            <a:endCxn id="11" idx="0"/>
          </p:cNvCxnSpPr>
          <p:nvPr/>
        </p:nvCxnSpPr>
        <p:spPr>
          <a:xfrm>
            <a:off x="6496211" y="2319795"/>
            <a:ext cx="11" cy="59177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3" name="Straight Arrow Connector 32">
            <a:extLst>
              <a:ext uri="{FF2B5EF4-FFF2-40B4-BE49-F238E27FC236}">
                <a16:creationId xmlns:a16="http://schemas.microsoft.com/office/drawing/2014/main" id="{909F6660-04BD-6980-C3AE-F7BAF32C1873}"/>
              </a:ext>
            </a:extLst>
          </p:cNvPr>
          <p:cNvCxnSpPr>
            <a:cxnSpLocks/>
            <a:stCxn id="28" idx="4"/>
            <a:endCxn id="12" idx="0"/>
          </p:cNvCxnSpPr>
          <p:nvPr/>
        </p:nvCxnSpPr>
        <p:spPr>
          <a:xfrm>
            <a:off x="7782007" y="2319795"/>
            <a:ext cx="4" cy="59177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4" name="Straight Arrow Connector 33">
            <a:extLst>
              <a:ext uri="{FF2B5EF4-FFF2-40B4-BE49-F238E27FC236}">
                <a16:creationId xmlns:a16="http://schemas.microsoft.com/office/drawing/2014/main" id="{CAD522EB-E003-1946-ED33-1FBB4E5AF042}"/>
              </a:ext>
            </a:extLst>
          </p:cNvPr>
          <p:cNvCxnSpPr>
            <a:cxnSpLocks/>
            <a:stCxn id="29" idx="4"/>
            <a:endCxn id="13" idx="0"/>
          </p:cNvCxnSpPr>
          <p:nvPr/>
        </p:nvCxnSpPr>
        <p:spPr>
          <a:xfrm flipH="1">
            <a:off x="9067800" y="2319795"/>
            <a:ext cx="3" cy="59177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5" name="Straight Arrow Connector 34">
            <a:extLst>
              <a:ext uri="{FF2B5EF4-FFF2-40B4-BE49-F238E27FC236}">
                <a16:creationId xmlns:a16="http://schemas.microsoft.com/office/drawing/2014/main" id="{C06DACBA-AEE6-8E05-48F6-A10FB3D82B47}"/>
              </a:ext>
            </a:extLst>
          </p:cNvPr>
          <p:cNvCxnSpPr>
            <a:cxnSpLocks/>
            <a:stCxn id="30" idx="4"/>
            <a:endCxn id="14" idx="0"/>
          </p:cNvCxnSpPr>
          <p:nvPr/>
        </p:nvCxnSpPr>
        <p:spPr>
          <a:xfrm>
            <a:off x="10353588" y="2319795"/>
            <a:ext cx="1" cy="588826"/>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6" name="Straight Arrow Connector 35">
            <a:extLst>
              <a:ext uri="{FF2B5EF4-FFF2-40B4-BE49-F238E27FC236}">
                <a16:creationId xmlns:a16="http://schemas.microsoft.com/office/drawing/2014/main" id="{AD3A9038-C15B-3F62-6A07-ECE730F3A675}"/>
              </a:ext>
            </a:extLst>
          </p:cNvPr>
          <p:cNvCxnSpPr>
            <a:cxnSpLocks/>
            <a:stCxn id="31" idx="4"/>
            <a:endCxn id="15" idx="0"/>
          </p:cNvCxnSpPr>
          <p:nvPr/>
        </p:nvCxnSpPr>
        <p:spPr>
          <a:xfrm>
            <a:off x="11639379" y="2319795"/>
            <a:ext cx="0" cy="588826"/>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FAFB2D0-C320-150C-0FD6-12D297B88AA1}"/>
                  </a:ext>
                </a:extLst>
              </p:cNvPr>
              <p:cNvSpPr txBox="1"/>
              <p:nvPr/>
            </p:nvSpPr>
            <p:spPr>
              <a:xfrm>
                <a:off x="7274870" y="4008735"/>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1</m:t>
                          </m:r>
                        </m:sub>
                      </m:sSub>
                    </m:oMath>
                  </m:oMathPara>
                </a14:m>
                <a:endParaRPr lang="en-US" sz="2000" dirty="0"/>
              </a:p>
            </p:txBody>
          </p:sp>
        </mc:Choice>
        <mc:Fallback xmlns="">
          <p:sp>
            <p:nvSpPr>
              <p:cNvPr id="52" name="TextBox 51">
                <a:extLst>
                  <a:ext uri="{FF2B5EF4-FFF2-40B4-BE49-F238E27FC236}">
                    <a16:creationId xmlns:a16="http://schemas.microsoft.com/office/drawing/2014/main" id="{BFAFB2D0-C320-150C-0FD6-12D297B88AA1}"/>
                  </a:ext>
                </a:extLst>
              </p:cNvPr>
              <p:cNvSpPr txBox="1">
                <a:spLocks noRot="1" noChangeAspect="1" noMove="1" noResize="1" noEditPoints="1" noAdjustHandles="1" noChangeArrowheads="1" noChangeShapeType="1" noTextEdit="1"/>
              </p:cNvSpPr>
              <p:nvPr/>
            </p:nvSpPr>
            <p:spPr>
              <a:xfrm>
                <a:off x="7274870" y="4008735"/>
                <a:ext cx="507137" cy="400110"/>
              </a:xfrm>
              <a:prstGeom prst="rect">
                <a:avLst/>
              </a:prstGeom>
              <a:blipFill>
                <a:blip r:embed="rId15"/>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253B369-E39B-96A1-3A5B-CE4F52B657CB}"/>
                  </a:ext>
                </a:extLst>
              </p:cNvPr>
              <p:cNvSpPr txBox="1"/>
              <p:nvPr/>
            </p:nvSpPr>
            <p:spPr>
              <a:xfrm>
                <a:off x="7864311" y="3793103"/>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2</m:t>
                          </m:r>
                        </m:sub>
                      </m:sSub>
                    </m:oMath>
                  </m:oMathPara>
                </a14:m>
                <a:endParaRPr lang="en-US" sz="2000" dirty="0"/>
              </a:p>
            </p:txBody>
          </p:sp>
        </mc:Choice>
        <mc:Fallback xmlns="">
          <p:sp>
            <p:nvSpPr>
              <p:cNvPr id="53" name="TextBox 52">
                <a:extLst>
                  <a:ext uri="{FF2B5EF4-FFF2-40B4-BE49-F238E27FC236}">
                    <a16:creationId xmlns:a16="http://schemas.microsoft.com/office/drawing/2014/main" id="{9253B369-E39B-96A1-3A5B-CE4F52B657CB}"/>
                  </a:ext>
                </a:extLst>
              </p:cNvPr>
              <p:cNvSpPr txBox="1">
                <a:spLocks noRot="1" noChangeAspect="1" noMove="1" noResize="1" noEditPoints="1" noAdjustHandles="1" noChangeArrowheads="1" noChangeShapeType="1" noTextEdit="1"/>
              </p:cNvSpPr>
              <p:nvPr/>
            </p:nvSpPr>
            <p:spPr>
              <a:xfrm>
                <a:off x="7864311" y="3793103"/>
                <a:ext cx="507137"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9F15561-FAAE-598B-5D16-739CA515DF3C}"/>
                  </a:ext>
                </a:extLst>
              </p:cNvPr>
              <p:cNvSpPr txBox="1"/>
              <p:nvPr/>
            </p:nvSpPr>
            <p:spPr>
              <a:xfrm>
                <a:off x="8642963" y="3720405"/>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3</m:t>
                          </m:r>
                        </m:sub>
                      </m:sSub>
                    </m:oMath>
                  </m:oMathPara>
                </a14:m>
                <a:endParaRPr lang="en-US" sz="2000" dirty="0"/>
              </a:p>
            </p:txBody>
          </p:sp>
        </mc:Choice>
        <mc:Fallback xmlns="">
          <p:sp>
            <p:nvSpPr>
              <p:cNvPr id="54" name="TextBox 53">
                <a:extLst>
                  <a:ext uri="{FF2B5EF4-FFF2-40B4-BE49-F238E27FC236}">
                    <a16:creationId xmlns:a16="http://schemas.microsoft.com/office/drawing/2014/main" id="{C9F15561-FAAE-598B-5D16-739CA515DF3C}"/>
                  </a:ext>
                </a:extLst>
              </p:cNvPr>
              <p:cNvSpPr txBox="1">
                <a:spLocks noRot="1" noChangeAspect="1" noMove="1" noResize="1" noEditPoints="1" noAdjustHandles="1" noChangeArrowheads="1" noChangeShapeType="1" noTextEdit="1"/>
              </p:cNvSpPr>
              <p:nvPr/>
            </p:nvSpPr>
            <p:spPr>
              <a:xfrm>
                <a:off x="8642963" y="3720405"/>
                <a:ext cx="507137" cy="40011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0784B1B-1C01-4359-F923-F8DBAF012721}"/>
                  </a:ext>
                </a:extLst>
              </p:cNvPr>
              <p:cNvSpPr txBox="1"/>
              <p:nvPr/>
            </p:nvSpPr>
            <p:spPr>
              <a:xfrm>
                <a:off x="9339311" y="3745086"/>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4</m:t>
                          </m:r>
                        </m:sub>
                      </m:sSub>
                    </m:oMath>
                  </m:oMathPara>
                </a14:m>
                <a:endParaRPr lang="en-US" sz="2000" dirty="0"/>
              </a:p>
            </p:txBody>
          </p:sp>
        </mc:Choice>
        <mc:Fallback xmlns="">
          <p:sp>
            <p:nvSpPr>
              <p:cNvPr id="55" name="TextBox 54">
                <a:extLst>
                  <a:ext uri="{FF2B5EF4-FFF2-40B4-BE49-F238E27FC236}">
                    <a16:creationId xmlns:a16="http://schemas.microsoft.com/office/drawing/2014/main" id="{90784B1B-1C01-4359-F923-F8DBAF012721}"/>
                  </a:ext>
                </a:extLst>
              </p:cNvPr>
              <p:cNvSpPr txBox="1">
                <a:spLocks noRot="1" noChangeAspect="1" noMove="1" noResize="1" noEditPoints="1" noAdjustHandles="1" noChangeArrowheads="1" noChangeShapeType="1" noTextEdit="1"/>
              </p:cNvSpPr>
              <p:nvPr/>
            </p:nvSpPr>
            <p:spPr>
              <a:xfrm>
                <a:off x="9339311" y="3745086"/>
                <a:ext cx="507137"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2E22410-EF1E-D70C-7909-C256B897B2DA}"/>
                  </a:ext>
                </a:extLst>
              </p:cNvPr>
              <p:cNvSpPr txBox="1"/>
              <p:nvPr/>
            </p:nvSpPr>
            <p:spPr>
              <a:xfrm>
                <a:off x="9953367" y="4146055"/>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5</m:t>
                          </m:r>
                        </m:sub>
                      </m:sSub>
                    </m:oMath>
                  </m:oMathPara>
                </a14:m>
                <a:endParaRPr lang="en-US" sz="2000" dirty="0"/>
              </a:p>
            </p:txBody>
          </p:sp>
        </mc:Choice>
        <mc:Fallback xmlns="">
          <p:sp>
            <p:nvSpPr>
              <p:cNvPr id="56" name="TextBox 55">
                <a:extLst>
                  <a:ext uri="{FF2B5EF4-FFF2-40B4-BE49-F238E27FC236}">
                    <a16:creationId xmlns:a16="http://schemas.microsoft.com/office/drawing/2014/main" id="{92E22410-EF1E-D70C-7909-C256B897B2DA}"/>
                  </a:ext>
                </a:extLst>
              </p:cNvPr>
              <p:cNvSpPr txBox="1">
                <a:spLocks noRot="1" noChangeAspect="1" noMove="1" noResize="1" noEditPoints="1" noAdjustHandles="1" noChangeArrowheads="1" noChangeShapeType="1" noTextEdit="1"/>
              </p:cNvSpPr>
              <p:nvPr/>
            </p:nvSpPr>
            <p:spPr>
              <a:xfrm>
                <a:off x="9953367" y="4146055"/>
                <a:ext cx="507137" cy="40011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851F520-5471-7F93-4676-871DC331AB4B}"/>
                  </a:ext>
                </a:extLst>
              </p:cNvPr>
              <p:cNvSpPr txBox="1"/>
              <p:nvPr/>
            </p:nvSpPr>
            <p:spPr>
              <a:xfrm>
                <a:off x="9773067" y="5262188"/>
                <a:ext cx="84735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=0</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𝜓</m:t>
                      </m:r>
                      <m:r>
                        <a:rPr lang="en-US" sz="2000" b="0" i="1" smtClean="0">
                          <a:latin typeface="Cambria Math" panose="02040503050406030204" pitchFamily="18" charset="0"/>
                        </a:rPr>
                        <m:t>=1</m:t>
                      </m:r>
                    </m:oMath>
                  </m:oMathPara>
                </a14:m>
                <a:endParaRPr lang="en-US" sz="2000" dirty="0"/>
              </a:p>
            </p:txBody>
          </p:sp>
        </mc:Choice>
        <mc:Fallback xmlns="">
          <p:sp>
            <p:nvSpPr>
              <p:cNvPr id="57" name="TextBox 56">
                <a:extLst>
                  <a:ext uri="{FF2B5EF4-FFF2-40B4-BE49-F238E27FC236}">
                    <a16:creationId xmlns:a16="http://schemas.microsoft.com/office/drawing/2014/main" id="{3851F520-5471-7F93-4676-871DC331AB4B}"/>
                  </a:ext>
                </a:extLst>
              </p:cNvPr>
              <p:cNvSpPr txBox="1">
                <a:spLocks noRot="1" noChangeAspect="1" noMove="1" noResize="1" noEditPoints="1" noAdjustHandles="1" noChangeArrowheads="1" noChangeShapeType="1" noTextEdit="1"/>
              </p:cNvSpPr>
              <p:nvPr/>
            </p:nvSpPr>
            <p:spPr>
              <a:xfrm>
                <a:off x="9773067" y="5262188"/>
                <a:ext cx="847354" cy="707886"/>
              </a:xfrm>
              <a:prstGeom prst="rect">
                <a:avLst/>
              </a:prstGeom>
              <a:blipFill>
                <a:blip r:embed="rId20"/>
                <a:stretch>
                  <a:fillRect l="-1471"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FF91583-8442-BFF6-C054-A82F58874943}"/>
                  </a:ext>
                </a:extLst>
              </p:cNvPr>
              <p:cNvSpPr txBox="1"/>
              <p:nvPr/>
            </p:nvSpPr>
            <p:spPr>
              <a:xfrm>
                <a:off x="6242642" y="1469802"/>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1</m:t>
                          </m:r>
                        </m:sub>
                      </m:sSub>
                    </m:oMath>
                  </m:oMathPara>
                </a14:m>
                <a:endParaRPr lang="en-US" sz="2000" dirty="0"/>
              </a:p>
            </p:txBody>
          </p:sp>
        </mc:Choice>
        <mc:Fallback xmlns="">
          <p:sp>
            <p:nvSpPr>
              <p:cNvPr id="58" name="TextBox 57">
                <a:extLst>
                  <a:ext uri="{FF2B5EF4-FFF2-40B4-BE49-F238E27FC236}">
                    <a16:creationId xmlns:a16="http://schemas.microsoft.com/office/drawing/2014/main" id="{8FF91583-8442-BFF6-C054-A82F58874943}"/>
                  </a:ext>
                </a:extLst>
              </p:cNvPr>
              <p:cNvSpPr txBox="1">
                <a:spLocks noRot="1" noChangeAspect="1" noMove="1" noResize="1" noEditPoints="1" noAdjustHandles="1" noChangeArrowheads="1" noChangeShapeType="1" noTextEdit="1"/>
              </p:cNvSpPr>
              <p:nvPr/>
            </p:nvSpPr>
            <p:spPr>
              <a:xfrm>
                <a:off x="6242642" y="1469802"/>
                <a:ext cx="507137" cy="40011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8356454-4E06-C9BD-C41F-ADAB9985DB18}"/>
                  </a:ext>
                </a:extLst>
              </p:cNvPr>
              <p:cNvSpPr txBox="1"/>
              <p:nvPr/>
            </p:nvSpPr>
            <p:spPr>
              <a:xfrm>
                <a:off x="7547194" y="1469802"/>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2</m:t>
                          </m:r>
                        </m:sub>
                      </m:sSub>
                    </m:oMath>
                  </m:oMathPara>
                </a14:m>
                <a:endParaRPr lang="en-US" sz="2000" dirty="0"/>
              </a:p>
            </p:txBody>
          </p:sp>
        </mc:Choice>
        <mc:Fallback xmlns="">
          <p:sp>
            <p:nvSpPr>
              <p:cNvPr id="59" name="TextBox 58">
                <a:extLst>
                  <a:ext uri="{FF2B5EF4-FFF2-40B4-BE49-F238E27FC236}">
                    <a16:creationId xmlns:a16="http://schemas.microsoft.com/office/drawing/2014/main" id="{18356454-4E06-C9BD-C41F-ADAB9985DB18}"/>
                  </a:ext>
                </a:extLst>
              </p:cNvPr>
              <p:cNvSpPr txBox="1">
                <a:spLocks noRot="1" noChangeAspect="1" noMove="1" noResize="1" noEditPoints="1" noAdjustHandles="1" noChangeArrowheads="1" noChangeShapeType="1" noTextEdit="1"/>
              </p:cNvSpPr>
              <p:nvPr/>
            </p:nvSpPr>
            <p:spPr>
              <a:xfrm>
                <a:off x="7547194" y="1469802"/>
                <a:ext cx="507137" cy="400110"/>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FBBC2E0-8FC9-B3A7-1022-DCA00F6B9946}"/>
                  </a:ext>
                </a:extLst>
              </p:cNvPr>
              <p:cNvSpPr txBox="1"/>
              <p:nvPr/>
            </p:nvSpPr>
            <p:spPr>
              <a:xfrm>
                <a:off x="8814230" y="1469802"/>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3</m:t>
                          </m:r>
                        </m:sub>
                      </m:sSub>
                    </m:oMath>
                  </m:oMathPara>
                </a14:m>
                <a:endParaRPr lang="en-US" sz="2000" dirty="0"/>
              </a:p>
            </p:txBody>
          </p:sp>
        </mc:Choice>
        <mc:Fallback xmlns="">
          <p:sp>
            <p:nvSpPr>
              <p:cNvPr id="60" name="TextBox 59">
                <a:extLst>
                  <a:ext uri="{FF2B5EF4-FFF2-40B4-BE49-F238E27FC236}">
                    <a16:creationId xmlns:a16="http://schemas.microsoft.com/office/drawing/2014/main" id="{DFBBC2E0-8FC9-B3A7-1022-DCA00F6B9946}"/>
                  </a:ext>
                </a:extLst>
              </p:cNvPr>
              <p:cNvSpPr txBox="1">
                <a:spLocks noRot="1" noChangeAspect="1" noMove="1" noResize="1" noEditPoints="1" noAdjustHandles="1" noChangeArrowheads="1" noChangeShapeType="1" noTextEdit="1"/>
              </p:cNvSpPr>
              <p:nvPr/>
            </p:nvSpPr>
            <p:spPr>
              <a:xfrm>
                <a:off x="8814230" y="1469802"/>
                <a:ext cx="507137"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B82CA27D-95BD-11BC-469A-F49BAB74461D}"/>
                  </a:ext>
                </a:extLst>
              </p:cNvPr>
              <p:cNvSpPr txBox="1"/>
              <p:nvPr/>
            </p:nvSpPr>
            <p:spPr>
              <a:xfrm>
                <a:off x="10121761" y="1469802"/>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4</m:t>
                          </m:r>
                        </m:sub>
                      </m:sSub>
                    </m:oMath>
                  </m:oMathPara>
                </a14:m>
                <a:endParaRPr lang="en-US" sz="2000" dirty="0"/>
              </a:p>
            </p:txBody>
          </p:sp>
        </mc:Choice>
        <mc:Fallback xmlns="">
          <p:sp>
            <p:nvSpPr>
              <p:cNvPr id="61" name="TextBox 60">
                <a:extLst>
                  <a:ext uri="{FF2B5EF4-FFF2-40B4-BE49-F238E27FC236}">
                    <a16:creationId xmlns:a16="http://schemas.microsoft.com/office/drawing/2014/main" id="{B82CA27D-95BD-11BC-469A-F49BAB74461D}"/>
                  </a:ext>
                </a:extLst>
              </p:cNvPr>
              <p:cNvSpPr txBox="1">
                <a:spLocks noRot="1" noChangeAspect="1" noMove="1" noResize="1" noEditPoints="1" noAdjustHandles="1" noChangeArrowheads="1" noChangeShapeType="1" noTextEdit="1"/>
              </p:cNvSpPr>
              <p:nvPr/>
            </p:nvSpPr>
            <p:spPr>
              <a:xfrm>
                <a:off x="10121761" y="1469802"/>
                <a:ext cx="507137"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E82C77A-BE0C-F657-26D3-8E5BE7DB3F32}"/>
                  </a:ext>
                </a:extLst>
              </p:cNvPr>
              <p:cNvSpPr txBox="1"/>
              <p:nvPr/>
            </p:nvSpPr>
            <p:spPr>
              <a:xfrm>
                <a:off x="11410773" y="1469802"/>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5</m:t>
                          </m:r>
                        </m:sub>
                      </m:sSub>
                    </m:oMath>
                  </m:oMathPara>
                </a14:m>
                <a:endParaRPr lang="en-US" sz="2000" dirty="0"/>
              </a:p>
            </p:txBody>
          </p:sp>
        </mc:Choice>
        <mc:Fallback xmlns="">
          <p:sp>
            <p:nvSpPr>
              <p:cNvPr id="62" name="TextBox 61">
                <a:extLst>
                  <a:ext uri="{FF2B5EF4-FFF2-40B4-BE49-F238E27FC236}">
                    <a16:creationId xmlns:a16="http://schemas.microsoft.com/office/drawing/2014/main" id="{BE82C77A-BE0C-F657-26D3-8E5BE7DB3F32}"/>
                  </a:ext>
                </a:extLst>
              </p:cNvPr>
              <p:cNvSpPr txBox="1">
                <a:spLocks noRot="1" noChangeAspect="1" noMove="1" noResize="1" noEditPoints="1" noAdjustHandles="1" noChangeArrowheads="1" noChangeShapeType="1" noTextEdit="1"/>
              </p:cNvSpPr>
              <p:nvPr/>
            </p:nvSpPr>
            <p:spPr>
              <a:xfrm>
                <a:off x="11410773" y="1469802"/>
                <a:ext cx="507137" cy="400110"/>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7148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4E85-2036-95AD-A8D3-576DB47670EC}"/>
              </a:ext>
            </a:extLst>
          </p:cNvPr>
          <p:cNvSpPr>
            <a:spLocks noGrp="1"/>
          </p:cNvSpPr>
          <p:nvPr>
            <p:ph type="title"/>
          </p:nvPr>
        </p:nvSpPr>
        <p:spPr/>
        <p:txBody>
          <a:bodyPr>
            <a:normAutofit/>
          </a:bodyPr>
          <a:lstStyle/>
          <a:p>
            <a:r>
              <a:rPr lang="en-US" dirty="0"/>
              <a:t>“All models are wrong, but some are useful”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543F8E-314E-4A0C-823F-614B60266B89}"/>
                  </a:ext>
                </a:extLst>
              </p:cNvPr>
              <p:cNvSpPr>
                <a:spLocks noGrp="1"/>
              </p:cNvSpPr>
              <p:nvPr>
                <p:ph idx="1"/>
              </p:nvPr>
            </p:nvSpPr>
            <p:spPr>
              <a:xfrm>
                <a:off x="176048" y="1260796"/>
                <a:ext cx="5834796" cy="601799"/>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𝑦</m:t>
                      </m:r>
                      <m:r>
                        <a:rPr lang="en-US" sz="3200" b="0" i="1" smtClean="0">
                          <a:latin typeface="Cambria Math" panose="02040503050406030204" pitchFamily="18" charset="0"/>
                        </a:rPr>
                        <m:t>=</m:t>
                      </m:r>
                      <m:r>
                        <a:rPr lang="en-US" sz="3200" b="0" i="1" smtClean="0">
                          <a:latin typeface="Cambria Math" panose="02040503050406030204" pitchFamily="18" charset="0"/>
                        </a:rPr>
                        <m:t>𝜈</m:t>
                      </m:r>
                      <m:r>
                        <a:rPr lang="en-US" sz="3200" b="0" i="1" smtClean="0">
                          <a:latin typeface="Cambria Math" panose="02040503050406030204" pitchFamily="18" charset="0"/>
                        </a:rPr>
                        <m:t>+</m:t>
                      </m:r>
                      <m:r>
                        <a:rPr lang="en-US" sz="3200" b="0" i="1" smtClean="0">
                          <a:latin typeface="Cambria Math" panose="02040503050406030204" pitchFamily="18" charset="0"/>
                        </a:rPr>
                        <m:t>𝜆𝜂</m:t>
                      </m:r>
                      <m:r>
                        <a:rPr lang="en-US" sz="3200" b="0" i="1" smtClean="0">
                          <a:latin typeface="Cambria Math" panose="02040503050406030204" pitchFamily="18" charset="0"/>
                        </a:rPr>
                        <m:t>+</m:t>
                      </m:r>
                      <m:r>
                        <a:rPr lang="en-US" sz="3200" b="0" i="1" smtClean="0">
                          <a:latin typeface="Cambria Math" panose="02040503050406030204" pitchFamily="18" charset="0"/>
                        </a:rPr>
                        <m:t>𝜀</m:t>
                      </m:r>
                    </m:oMath>
                  </m:oMathPara>
                </a14:m>
                <a:endParaRPr lang="en-US" sz="3200" dirty="0"/>
              </a:p>
            </p:txBody>
          </p:sp>
        </mc:Choice>
        <mc:Fallback>
          <p:sp>
            <p:nvSpPr>
              <p:cNvPr id="3" name="Content Placeholder 2">
                <a:extLst>
                  <a:ext uri="{FF2B5EF4-FFF2-40B4-BE49-F238E27FC236}">
                    <a16:creationId xmlns:a16="http://schemas.microsoft.com/office/drawing/2014/main" id="{CE543F8E-314E-4A0C-823F-614B60266B89}"/>
                  </a:ext>
                </a:extLst>
              </p:cNvPr>
              <p:cNvSpPr>
                <a:spLocks noGrp="1" noRot="1" noChangeAspect="1" noMove="1" noResize="1" noEditPoints="1" noAdjustHandles="1" noChangeArrowheads="1" noChangeShapeType="1" noTextEdit="1"/>
              </p:cNvSpPr>
              <p:nvPr>
                <p:ph idx="1"/>
              </p:nvPr>
            </p:nvSpPr>
            <p:spPr>
              <a:xfrm>
                <a:off x="176048" y="1260796"/>
                <a:ext cx="5834796" cy="601799"/>
              </a:xfrm>
              <a:blipFill>
                <a:blip r:embed="rId2"/>
                <a:stretch>
                  <a:fillRect/>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A08B5D5E-A430-4396-3041-FE9C487B46F5}"/>
              </a:ext>
            </a:extLst>
          </p:cNvPr>
          <p:cNvSpPr>
            <a:spLocks noGrp="1"/>
          </p:cNvSpPr>
          <p:nvPr>
            <p:ph type="sldNum" sz="quarter" idx="12"/>
          </p:nvPr>
        </p:nvSpPr>
        <p:spPr/>
        <p:txBody>
          <a:bodyPr/>
          <a:lstStyle/>
          <a:p>
            <a:fld id="{0BD1E4AD-7C3E-1942-9738-052155FA6AEF}" type="slidenum">
              <a:rPr lang="en-US" smtClean="0"/>
              <a:pPr/>
              <a:t>17</a:t>
            </a:fld>
            <a:endParaRPr lang="en-US"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D882DB41-3E12-FE1D-E26B-D823169467AC}"/>
                  </a:ext>
                </a:extLst>
              </p:cNvPr>
              <p:cNvSpPr/>
              <p:nvPr/>
            </p:nvSpPr>
            <p:spPr>
              <a:xfrm>
                <a:off x="8427720" y="4666615"/>
                <a:ext cx="1280160" cy="128016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i="1" smtClean="0">
                          <a:solidFill>
                            <a:schemeClr val="tx1"/>
                          </a:solidFill>
                          <a:latin typeface="Cambria Math" panose="02040503050406030204" pitchFamily="18" charset="0"/>
                        </a:rPr>
                        <m:t>𝜂</m:t>
                      </m:r>
                    </m:oMath>
                  </m:oMathPara>
                </a14:m>
                <a:endParaRPr lang="en-US" sz="3600" i="1" dirty="0">
                  <a:solidFill>
                    <a:schemeClr val="tx1"/>
                  </a:solidFill>
                  <a:latin typeface="Cambria Math" panose="02040503050406030204" pitchFamily="18" charset="0"/>
                </a:endParaRPr>
              </a:p>
            </p:txBody>
          </p:sp>
        </mc:Choice>
        <mc:Fallback xmlns="">
          <p:sp>
            <p:nvSpPr>
              <p:cNvPr id="8" name="Oval 7">
                <a:extLst>
                  <a:ext uri="{FF2B5EF4-FFF2-40B4-BE49-F238E27FC236}">
                    <a16:creationId xmlns:a16="http://schemas.microsoft.com/office/drawing/2014/main" id="{D882DB41-3E12-FE1D-E26B-D823169467AC}"/>
                  </a:ext>
                </a:extLst>
              </p:cNvPr>
              <p:cNvSpPr>
                <a:spLocks noRot="1" noChangeAspect="1" noMove="1" noResize="1" noEditPoints="1" noAdjustHandles="1" noChangeArrowheads="1" noChangeShapeType="1" noTextEdit="1"/>
              </p:cNvSpPr>
              <p:nvPr/>
            </p:nvSpPr>
            <p:spPr>
              <a:xfrm>
                <a:off x="8427720" y="4666615"/>
                <a:ext cx="1280160" cy="1280160"/>
              </a:xfrm>
              <a:prstGeom prst="ellipse">
                <a:avLst/>
              </a:prstGeom>
              <a:blipFill>
                <a:blip r:embed="rId4"/>
                <a:stretch>
                  <a:fillRect/>
                </a:stretch>
              </a:blipFill>
              <a:ln w="19050">
                <a:solidFill>
                  <a:schemeClr val="tx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ED87BDCF-6BF1-0C77-3792-ADF6F40B9D71}"/>
              </a:ext>
            </a:extLst>
          </p:cNvPr>
          <p:cNvGrpSpPr>
            <a:grpSpLocks noChangeAspect="1"/>
          </p:cNvGrpSpPr>
          <p:nvPr/>
        </p:nvGrpSpPr>
        <p:grpSpPr>
          <a:xfrm>
            <a:off x="6096000" y="2908621"/>
            <a:ext cx="5943600" cy="644805"/>
            <a:chOff x="1572322" y="1502985"/>
            <a:chExt cx="8694227" cy="712853"/>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E99AFBF-394F-14D6-DE19-FF695D47FB20}"/>
                    </a:ext>
                  </a:extLst>
                </p:cNvPr>
                <p:cNvSpPr/>
                <p:nvPr/>
              </p:nvSpPr>
              <p:spPr>
                <a:xfrm>
                  <a:off x="1572322" y="1506240"/>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𝑦</m:t>
                            </m:r>
                          </m:e>
                          <m:sub>
                            <m:r>
                              <a:rPr lang="en-US" sz="3200" b="0" i="1" dirty="0"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xmlns="">
            <p:sp>
              <p:nvSpPr>
                <p:cNvPr id="11" name="Rectangle 10">
                  <a:extLst>
                    <a:ext uri="{FF2B5EF4-FFF2-40B4-BE49-F238E27FC236}">
                      <a16:creationId xmlns:a16="http://schemas.microsoft.com/office/drawing/2014/main" id="{0E99AFBF-394F-14D6-DE19-FF695D47FB20}"/>
                    </a:ext>
                  </a:extLst>
                </p:cNvPr>
                <p:cNvSpPr>
                  <a:spLocks noRot="1" noChangeAspect="1" noMove="1" noResize="1" noEditPoints="1" noAdjustHandles="1" noChangeArrowheads="1" noChangeShapeType="1" noTextEdit="1"/>
                </p:cNvSpPr>
                <p:nvPr/>
              </p:nvSpPr>
              <p:spPr>
                <a:xfrm>
                  <a:off x="1572322" y="1506240"/>
                  <a:ext cx="1170879" cy="709598"/>
                </a:xfrm>
                <a:prstGeom prst="rect">
                  <a:avLst/>
                </a:prstGeom>
                <a:blipFill>
                  <a:blip r:embed="rId5"/>
                  <a:stretch>
                    <a:fillRect b="-5660"/>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3294363-241B-626E-9BA5-77AB341196EE}"/>
                    </a:ext>
                  </a:extLst>
                </p:cNvPr>
                <p:cNvSpPr/>
                <p:nvPr/>
              </p:nvSpPr>
              <p:spPr>
                <a:xfrm>
                  <a:off x="3453159" y="1506240"/>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𝑦</m:t>
                            </m:r>
                          </m:e>
                          <m:sub>
                            <m:r>
                              <a:rPr lang="en-US" sz="3200" b="0" i="1" dirty="0" smtClean="0">
                                <a:solidFill>
                                  <a:schemeClr val="tx1"/>
                                </a:solidFill>
                                <a:latin typeface="Cambria Math" panose="02040503050406030204" pitchFamily="18" charset="0"/>
                              </a:rPr>
                              <m:t>2</m:t>
                            </m:r>
                          </m:sub>
                        </m:sSub>
                      </m:oMath>
                    </m:oMathPara>
                  </a14:m>
                  <a:endParaRPr lang="en-US" sz="1600" dirty="0">
                    <a:solidFill>
                      <a:schemeClr val="tx1"/>
                    </a:solidFill>
                  </a:endParaRPr>
                </a:p>
              </p:txBody>
            </p:sp>
          </mc:Choice>
          <mc:Fallback xmlns="">
            <p:sp>
              <p:nvSpPr>
                <p:cNvPr id="12" name="Rectangle 11">
                  <a:extLst>
                    <a:ext uri="{FF2B5EF4-FFF2-40B4-BE49-F238E27FC236}">
                      <a16:creationId xmlns:a16="http://schemas.microsoft.com/office/drawing/2014/main" id="{83294363-241B-626E-9BA5-77AB341196EE}"/>
                    </a:ext>
                  </a:extLst>
                </p:cNvPr>
                <p:cNvSpPr>
                  <a:spLocks noRot="1" noChangeAspect="1" noMove="1" noResize="1" noEditPoints="1" noAdjustHandles="1" noChangeArrowheads="1" noChangeShapeType="1" noTextEdit="1"/>
                </p:cNvSpPr>
                <p:nvPr/>
              </p:nvSpPr>
              <p:spPr>
                <a:xfrm>
                  <a:off x="3453159" y="1506240"/>
                  <a:ext cx="1170879" cy="709598"/>
                </a:xfrm>
                <a:prstGeom prst="rect">
                  <a:avLst/>
                </a:prstGeom>
                <a:blipFill>
                  <a:blip r:embed="rId6"/>
                  <a:stretch>
                    <a:fillRect b="-5660"/>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081C6FB-3247-3D4E-236A-35D0A3EE9D55}"/>
                    </a:ext>
                  </a:extLst>
                </p:cNvPr>
                <p:cNvSpPr/>
                <p:nvPr/>
              </p:nvSpPr>
              <p:spPr>
                <a:xfrm>
                  <a:off x="5333996" y="1506240"/>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𝑦</m:t>
                            </m:r>
                          </m:e>
                          <m:sub>
                            <m:r>
                              <a:rPr lang="en-US" sz="3200" b="0" i="1" dirty="0" smtClean="0">
                                <a:solidFill>
                                  <a:schemeClr val="tx1"/>
                                </a:solidFill>
                                <a:latin typeface="Cambria Math" panose="02040503050406030204" pitchFamily="18" charset="0"/>
                              </a:rPr>
                              <m:t>3</m:t>
                            </m:r>
                          </m:sub>
                        </m:sSub>
                      </m:oMath>
                    </m:oMathPara>
                  </a14:m>
                  <a:endParaRPr lang="en-US" sz="1600" dirty="0">
                    <a:solidFill>
                      <a:schemeClr val="tx1"/>
                    </a:solidFill>
                  </a:endParaRPr>
                </a:p>
              </p:txBody>
            </p:sp>
          </mc:Choice>
          <mc:Fallback xmlns="">
            <p:sp>
              <p:nvSpPr>
                <p:cNvPr id="13" name="Rectangle 12">
                  <a:extLst>
                    <a:ext uri="{FF2B5EF4-FFF2-40B4-BE49-F238E27FC236}">
                      <a16:creationId xmlns:a16="http://schemas.microsoft.com/office/drawing/2014/main" id="{F081C6FB-3247-3D4E-236A-35D0A3EE9D55}"/>
                    </a:ext>
                  </a:extLst>
                </p:cNvPr>
                <p:cNvSpPr>
                  <a:spLocks noRot="1" noChangeAspect="1" noMove="1" noResize="1" noEditPoints="1" noAdjustHandles="1" noChangeArrowheads="1" noChangeShapeType="1" noTextEdit="1"/>
                </p:cNvSpPr>
                <p:nvPr/>
              </p:nvSpPr>
              <p:spPr>
                <a:xfrm>
                  <a:off x="5333996" y="1506240"/>
                  <a:ext cx="1170879" cy="709598"/>
                </a:xfrm>
                <a:prstGeom prst="rect">
                  <a:avLst/>
                </a:prstGeom>
                <a:blipFill>
                  <a:blip r:embed="rId7"/>
                  <a:stretch>
                    <a:fillRect b="-5660"/>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02A2D3D-DA75-C090-F8AB-130EBFDAA9E1}"/>
                    </a:ext>
                  </a:extLst>
                </p:cNvPr>
                <p:cNvSpPr/>
                <p:nvPr/>
              </p:nvSpPr>
              <p:spPr>
                <a:xfrm>
                  <a:off x="7214833" y="1502985"/>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𝑦</m:t>
                            </m:r>
                          </m:e>
                          <m:sub>
                            <m:r>
                              <a:rPr lang="en-US" sz="3200" b="0" i="1" dirty="0" smtClean="0">
                                <a:solidFill>
                                  <a:schemeClr val="tx1"/>
                                </a:solidFill>
                                <a:latin typeface="Cambria Math" panose="02040503050406030204" pitchFamily="18" charset="0"/>
                              </a:rPr>
                              <m:t>4</m:t>
                            </m:r>
                          </m:sub>
                        </m:sSub>
                      </m:oMath>
                    </m:oMathPara>
                  </a14:m>
                  <a:endParaRPr lang="en-US" sz="1600" dirty="0">
                    <a:solidFill>
                      <a:schemeClr val="tx1"/>
                    </a:solidFill>
                  </a:endParaRPr>
                </a:p>
              </p:txBody>
            </p:sp>
          </mc:Choice>
          <mc:Fallback xmlns="">
            <p:sp>
              <p:nvSpPr>
                <p:cNvPr id="14" name="Rectangle 13">
                  <a:extLst>
                    <a:ext uri="{FF2B5EF4-FFF2-40B4-BE49-F238E27FC236}">
                      <a16:creationId xmlns:a16="http://schemas.microsoft.com/office/drawing/2014/main" id="{302A2D3D-DA75-C090-F8AB-130EBFDAA9E1}"/>
                    </a:ext>
                  </a:extLst>
                </p:cNvPr>
                <p:cNvSpPr>
                  <a:spLocks noRot="1" noChangeAspect="1" noMove="1" noResize="1" noEditPoints="1" noAdjustHandles="1" noChangeArrowheads="1" noChangeShapeType="1" noTextEdit="1"/>
                </p:cNvSpPr>
                <p:nvPr/>
              </p:nvSpPr>
              <p:spPr>
                <a:xfrm>
                  <a:off x="7214833" y="1502985"/>
                  <a:ext cx="1170879" cy="709598"/>
                </a:xfrm>
                <a:prstGeom prst="rect">
                  <a:avLst/>
                </a:prstGeom>
                <a:blipFill>
                  <a:blip r:embed="rId8"/>
                  <a:stretch>
                    <a:fillRect b="-5660"/>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49F8528-1A2C-E525-1426-C41A31F9A4B3}"/>
                    </a:ext>
                  </a:extLst>
                </p:cNvPr>
                <p:cNvSpPr/>
                <p:nvPr/>
              </p:nvSpPr>
              <p:spPr>
                <a:xfrm>
                  <a:off x="9095670" y="1502985"/>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𝑦</m:t>
                            </m:r>
                          </m:e>
                          <m:sub>
                            <m:r>
                              <a:rPr lang="en-US" sz="3200" b="0" i="1" dirty="0" smtClean="0">
                                <a:solidFill>
                                  <a:schemeClr val="tx1"/>
                                </a:solidFill>
                                <a:latin typeface="Cambria Math" panose="02040503050406030204" pitchFamily="18" charset="0"/>
                              </a:rPr>
                              <m:t>5</m:t>
                            </m:r>
                          </m:sub>
                        </m:sSub>
                      </m:oMath>
                    </m:oMathPara>
                  </a14:m>
                  <a:endParaRPr lang="en-US" sz="1600" dirty="0">
                    <a:solidFill>
                      <a:schemeClr val="tx1"/>
                    </a:solidFill>
                  </a:endParaRPr>
                </a:p>
              </p:txBody>
            </p:sp>
          </mc:Choice>
          <mc:Fallback xmlns="">
            <p:sp>
              <p:nvSpPr>
                <p:cNvPr id="15" name="Rectangle 14">
                  <a:extLst>
                    <a:ext uri="{FF2B5EF4-FFF2-40B4-BE49-F238E27FC236}">
                      <a16:creationId xmlns:a16="http://schemas.microsoft.com/office/drawing/2014/main" id="{149F8528-1A2C-E525-1426-C41A31F9A4B3}"/>
                    </a:ext>
                  </a:extLst>
                </p:cNvPr>
                <p:cNvSpPr>
                  <a:spLocks noRot="1" noChangeAspect="1" noMove="1" noResize="1" noEditPoints="1" noAdjustHandles="1" noChangeArrowheads="1" noChangeShapeType="1" noTextEdit="1"/>
                </p:cNvSpPr>
                <p:nvPr/>
              </p:nvSpPr>
              <p:spPr>
                <a:xfrm>
                  <a:off x="9095670" y="1502985"/>
                  <a:ext cx="1170879" cy="709598"/>
                </a:xfrm>
                <a:prstGeom prst="rect">
                  <a:avLst/>
                </a:prstGeom>
                <a:blipFill>
                  <a:blip r:embed="rId9"/>
                  <a:stretch>
                    <a:fillRect b="-5660"/>
                  </a:stretch>
                </a:blipFill>
                <a:ln w="19050">
                  <a:solidFill>
                    <a:schemeClr val="tx1"/>
                  </a:solidFill>
                </a:ln>
              </p:spPr>
              <p:txBody>
                <a:bodyPr/>
                <a:lstStyle/>
                <a:p>
                  <a:r>
                    <a:rPr lang="en-US">
                      <a:noFill/>
                    </a:rPr>
                    <a:t> </a:t>
                  </a:r>
                </a:p>
              </p:txBody>
            </p:sp>
          </mc:Fallback>
        </mc:AlternateContent>
      </p:grpSp>
      <p:cxnSp>
        <p:nvCxnSpPr>
          <p:cNvPr id="16" name="Straight Arrow Connector 15">
            <a:extLst>
              <a:ext uri="{FF2B5EF4-FFF2-40B4-BE49-F238E27FC236}">
                <a16:creationId xmlns:a16="http://schemas.microsoft.com/office/drawing/2014/main" id="{17702978-5CF7-1A64-3140-4987943569F0}"/>
              </a:ext>
            </a:extLst>
          </p:cNvPr>
          <p:cNvCxnSpPr>
            <a:stCxn id="8" idx="0"/>
            <a:endCxn id="11" idx="2"/>
          </p:cNvCxnSpPr>
          <p:nvPr/>
        </p:nvCxnSpPr>
        <p:spPr>
          <a:xfrm flipH="1" flipV="1">
            <a:off x="6496222" y="3553426"/>
            <a:ext cx="2571578" cy="1113189"/>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456A42D3-5770-8AB5-7555-828FA55BAC8A}"/>
              </a:ext>
            </a:extLst>
          </p:cNvPr>
          <p:cNvCxnSpPr>
            <a:cxnSpLocks/>
            <a:stCxn id="8" idx="0"/>
            <a:endCxn id="12" idx="2"/>
          </p:cNvCxnSpPr>
          <p:nvPr/>
        </p:nvCxnSpPr>
        <p:spPr>
          <a:xfrm flipH="1" flipV="1">
            <a:off x="7782011" y="3553426"/>
            <a:ext cx="1285789" cy="1113189"/>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A44E35AF-2796-FD48-D824-A8C010025C0D}"/>
              </a:ext>
            </a:extLst>
          </p:cNvPr>
          <p:cNvCxnSpPr>
            <a:cxnSpLocks/>
            <a:stCxn id="8" idx="0"/>
            <a:endCxn id="13" idx="2"/>
          </p:cNvCxnSpPr>
          <p:nvPr/>
        </p:nvCxnSpPr>
        <p:spPr>
          <a:xfrm flipV="1">
            <a:off x="9067800" y="3553426"/>
            <a:ext cx="0" cy="1113189"/>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A1B630DB-343C-423C-47A8-4881FFA11E56}"/>
              </a:ext>
            </a:extLst>
          </p:cNvPr>
          <p:cNvCxnSpPr>
            <a:cxnSpLocks/>
            <a:stCxn id="8" idx="0"/>
            <a:endCxn id="14" idx="2"/>
          </p:cNvCxnSpPr>
          <p:nvPr/>
        </p:nvCxnSpPr>
        <p:spPr>
          <a:xfrm flipV="1">
            <a:off x="9067800" y="3550482"/>
            <a:ext cx="1285789" cy="1116133"/>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8FC20D94-998C-E27C-C9CB-71D055324BFD}"/>
              </a:ext>
            </a:extLst>
          </p:cNvPr>
          <p:cNvCxnSpPr>
            <a:cxnSpLocks/>
            <a:stCxn id="8" idx="0"/>
            <a:endCxn id="15" idx="2"/>
          </p:cNvCxnSpPr>
          <p:nvPr/>
        </p:nvCxnSpPr>
        <p:spPr>
          <a:xfrm flipV="1">
            <a:off x="9067800" y="3550482"/>
            <a:ext cx="2571579" cy="1116133"/>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AEEE3AA3-4E8C-6CB8-A3BA-C0E471FB05B1}"/>
                  </a:ext>
                </a:extLst>
              </p:cNvPr>
              <p:cNvSpPr>
                <a:spLocks noChangeAspect="1"/>
              </p:cNvSpPr>
              <p:nvPr/>
            </p:nvSpPr>
            <p:spPr>
              <a:xfrm>
                <a:off x="6267611" y="1862595"/>
                <a:ext cx="457200" cy="4572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𝜀</m:t>
                          </m:r>
                        </m:e>
                        <m:sub>
                          <m:r>
                            <a:rPr lang="en-US" sz="2800" b="0" i="1" smtClean="0">
                              <a:solidFill>
                                <a:schemeClr val="tx1"/>
                              </a:solidFill>
                              <a:latin typeface="Cambria Math" panose="02040503050406030204" pitchFamily="18" charset="0"/>
                            </a:rPr>
                            <m:t>1</m:t>
                          </m:r>
                        </m:sub>
                      </m:sSub>
                    </m:oMath>
                  </m:oMathPara>
                </a14:m>
                <a:endParaRPr lang="en-US" sz="2800" i="1" dirty="0">
                  <a:solidFill>
                    <a:schemeClr val="tx1"/>
                  </a:solidFill>
                  <a:latin typeface="Cambria Math" panose="02040503050406030204" pitchFamily="18" charset="0"/>
                </a:endParaRPr>
              </a:p>
            </p:txBody>
          </p:sp>
        </mc:Choice>
        <mc:Fallback xmlns="">
          <p:sp>
            <p:nvSpPr>
              <p:cNvPr id="27" name="Oval 26">
                <a:extLst>
                  <a:ext uri="{FF2B5EF4-FFF2-40B4-BE49-F238E27FC236}">
                    <a16:creationId xmlns:a16="http://schemas.microsoft.com/office/drawing/2014/main" id="{AEEE3AA3-4E8C-6CB8-A3BA-C0E471FB05B1}"/>
                  </a:ext>
                </a:extLst>
              </p:cNvPr>
              <p:cNvSpPr>
                <a:spLocks noRot="1" noChangeAspect="1" noMove="1" noResize="1" noEditPoints="1" noAdjustHandles="1" noChangeArrowheads="1" noChangeShapeType="1" noTextEdit="1"/>
              </p:cNvSpPr>
              <p:nvPr/>
            </p:nvSpPr>
            <p:spPr>
              <a:xfrm>
                <a:off x="6267611" y="1862595"/>
                <a:ext cx="457200" cy="457200"/>
              </a:xfrm>
              <a:prstGeom prst="ellipse">
                <a:avLst/>
              </a:prstGeom>
              <a:blipFill>
                <a:blip r:embed="rId10"/>
                <a:stretch>
                  <a:fillRect l="-33333" t="-5263" b="-28947"/>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CEC19597-7544-EDBE-60B6-5EFD1E603B11}"/>
                  </a:ext>
                </a:extLst>
              </p:cNvPr>
              <p:cNvSpPr>
                <a:spLocks noChangeAspect="1"/>
              </p:cNvSpPr>
              <p:nvPr/>
            </p:nvSpPr>
            <p:spPr>
              <a:xfrm>
                <a:off x="7553407" y="1862595"/>
                <a:ext cx="457200" cy="4572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𝜀</m:t>
                          </m:r>
                        </m:e>
                        <m:sub>
                          <m:r>
                            <a:rPr lang="en-US" sz="2800" b="0" i="1" smtClean="0">
                              <a:solidFill>
                                <a:schemeClr val="tx1"/>
                              </a:solidFill>
                              <a:latin typeface="Cambria Math" panose="02040503050406030204" pitchFamily="18" charset="0"/>
                            </a:rPr>
                            <m:t>2</m:t>
                          </m:r>
                        </m:sub>
                      </m:sSub>
                    </m:oMath>
                  </m:oMathPara>
                </a14:m>
                <a:endParaRPr lang="en-US" sz="2800" i="1" dirty="0">
                  <a:solidFill>
                    <a:schemeClr val="tx1"/>
                  </a:solidFill>
                  <a:latin typeface="Cambria Math" panose="02040503050406030204" pitchFamily="18" charset="0"/>
                </a:endParaRPr>
              </a:p>
            </p:txBody>
          </p:sp>
        </mc:Choice>
        <mc:Fallback xmlns="">
          <p:sp>
            <p:nvSpPr>
              <p:cNvPr id="28" name="Oval 27">
                <a:extLst>
                  <a:ext uri="{FF2B5EF4-FFF2-40B4-BE49-F238E27FC236}">
                    <a16:creationId xmlns:a16="http://schemas.microsoft.com/office/drawing/2014/main" id="{CEC19597-7544-EDBE-60B6-5EFD1E603B11}"/>
                  </a:ext>
                </a:extLst>
              </p:cNvPr>
              <p:cNvSpPr>
                <a:spLocks noRot="1" noChangeAspect="1" noMove="1" noResize="1" noEditPoints="1" noAdjustHandles="1" noChangeArrowheads="1" noChangeShapeType="1" noTextEdit="1"/>
              </p:cNvSpPr>
              <p:nvPr/>
            </p:nvSpPr>
            <p:spPr>
              <a:xfrm>
                <a:off x="7553407" y="1862595"/>
                <a:ext cx="457200" cy="457200"/>
              </a:xfrm>
              <a:prstGeom prst="ellipse">
                <a:avLst/>
              </a:prstGeom>
              <a:blipFill>
                <a:blip r:embed="rId11"/>
                <a:stretch>
                  <a:fillRect l="-39474" t="-5263" b="-28947"/>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EF0FE788-0D8A-4398-0E73-AB77970AEF20}"/>
                  </a:ext>
                </a:extLst>
              </p:cNvPr>
              <p:cNvSpPr>
                <a:spLocks noChangeAspect="1"/>
              </p:cNvSpPr>
              <p:nvPr/>
            </p:nvSpPr>
            <p:spPr>
              <a:xfrm>
                <a:off x="8839203" y="1862595"/>
                <a:ext cx="457200" cy="4572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𝜀</m:t>
                          </m:r>
                        </m:e>
                        <m:sub>
                          <m:r>
                            <a:rPr lang="en-US" sz="2800" b="0" i="1" smtClean="0">
                              <a:solidFill>
                                <a:schemeClr val="tx1"/>
                              </a:solidFill>
                              <a:latin typeface="Cambria Math" panose="02040503050406030204" pitchFamily="18" charset="0"/>
                            </a:rPr>
                            <m:t>3</m:t>
                          </m:r>
                        </m:sub>
                      </m:sSub>
                    </m:oMath>
                  </m:oMathPara>
                </a14:m>
                <a:endParaRPr lang="en-US" sz="2800" i="1" dirty="0">
                  <a:solidFill>
                    <a:schemeClr val="tx1"/>
                  </a:solidFill>
                  <a:latin typeface="Cambria Math" panose="02040503050406030204" pitchFamily="18" charset="0"/>
                </a:endParaRPr>
              </a:p>
            </p:txBody>
          </p:sp>
        </mc:Choice>
        <mc:Fallback xmlns="">
          <p:sp>
            <p:nvSpPr>
              <p:cNvPr id="29" name="Oval 28">
                <a:extLst>
                  <a:ext uri="{FF2B5EF4-FFF2-40B4-BE49-F238E27FC236}">
                    <a16:creationId xmlns:a16="http://schemas.microsoft.com/office/drawing/2014/main" id="{EF0FE788-0D8A-4398-0E73-AB77970AEF20}"/>
                  </a:ext>
                </a:extLst>
              </p:cNvPr>
              <p:cNvSpPr>
                <a:spLocks noRot="1" noChangeAspect="1" noMove="1" noResize="1" noEditPoints="1" noAdjustHandles="1" noChangeArrowheads="1" noChangeShapeType="1" noTextEdit="1"/>
              </p:cNvSpPr>
              <p:nvPr/>
            </p:nvSpPr>
            <p:spPr>
              <a:xfrm>
                <a:off x="8839203" y="1862595"/>
                <a:ext cx="457200" cy="457200"/>
              </a:xfrm>
              <a:prstGeom prst="ellipse">
                <a:avLst/>
              </a:prstGeom>
              <a:blipFill>
                <a:blip r:embed="rId12"/>
                <a:stretch>
                  <a:fillRect l="-36842" t="-5263" b="-28947"/>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8FB40422-DEAB-25B5-506E-26E01D23EEEF}"/>
                  </a:ext>
                </a:extLst>
              </p:cNvPr>
              <p:cNvSpPr>
                <a:spLocks noChangeAspect="1"/>
              </p:cNvSpPr>
              <p:nvPr/>
            </p:nvSpPr>
            <p:spPr>
              <a:xfrm>
                <a:off x="10124988" y="1862595"/>
                <a:ext cx="457200" cy="4572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𝜀</m:t>
                          </m:r>
                        </m:e>
                        <m:sub>
                          <m:r>
                            <a:rPr lang="en-US" sz="2800" b="0" i="1" smtClean="0">
                              <a:solidFill>
                                <a:schemeClr val="tx1"/>
                              </a:solidFill>
                              <a:latin typeface="Cambria Math" panose="02040503050406030204" pitchFamily="18" charset="0"/>
                            </a:rPr>
                            <m:t>4</m:t>
                          </m:r>
                        </m:sub>
                      </m:sSub>
                    </m:oMath>
                  </m:oMathPara>
                </a14:m>
                <a:endParaRPr lang="en-US" sz="2800" i="1" dirty="0">
                  <a:solidFill>
                    <a:schemeClr val="tx1"/>
                  </a:solidFill>
                  <a:latin typeface="Cambria Math" panose="02040503050406030204" pitchFamily="18" charset="0"/>
                </a:endParaRPr>
              </a:p>
            </p:txBody>
          </p:sp>
        </mc:Choice>
        <mc:Fallback xmlns="">
          <p:sp>
            <p:nvSpPr>
              <p:cNvPr id="30" name="Oval 29">
                <a:extLst>
                  <a:ext uri="{FF2B5EF4-FFF2-40B4-BE49-F238E27FC236}">
                    <a16:creationId xmlns:a16="http://schemas.microsoft.com/office/drawing/2014/main" id="{8FB40422-DEAB-25B5-506E-26E01D23EEEF}"/>
                  </a:ext>
                </a:extLst>
              </p:cNvPr>
              <p:cNvSpPr>
                <a:spLocks noRot="1" noChangeAspect="1" noMove="1" noResize="1" noEditPoints="1" noAdjustHandles="1" noChangeArrowheads="1" noChangeShapeType="1" noTextEdit="1"/>
              </p:cNvSpPr>
              <p:nvPr/>
            </p:nvSpPr>
            <p:spPr>
              <a:xfrm>
                <a:off x="10124988" y="1862595"/>
                <a:ext cx="457200" cy="457200"/>
              </a:xfrm>
              <a:prstGeom prst="ellipse">
                <a:avLst/>
              </a:prstGeom>
              <a:blipFill>
                <a:blip r:embed="rId13"/>
                <a:stretch>
                  <a:fillRect l="-35897" t="-5263" b="-28947"/>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0DF05F49-46C8-BA3D-7656-E5176E0EB89A}"/>
                  </a:ext>
                </a:extLst>
              </p:cNvPr>
              <p:cNvSpPr>
                <a:spLocks noChangeAspect="1"/>
              </p:cNvSpPr>
              <p:nvPr/>
            </p:nvSpPr>
            <p:spPr>
              <a:xfrm>
                <a:off x="11410779" y="1862595"/>
                <a:ext cx="457200" cy="4572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𝜀</m:t>
                          </m:r>
                        </m:e>
                        <m:sub>
                          <m:r>
                            <a:rPr lang="en-US" sz="2800" b="0" i="1" smtClean="0">
                              <a:solidFill>
                                <a:schemeClr val="tx1"/>
                              </a:solidFill>
                              <a:latin typeface="Cambria Math" panose="02040503050406030204" pitchFamily="18" charset="0"/>
                            </a:rPr>
                            <m:t>5</m:t>
                          </m:r>
                        </m:sub>
                      </m:sSub>
                    </m:oMath>
                  </m:oMathPara>
                </a14:m>
                <a:endParaRPr lang="en-US" sz="2800" i="1" dirty="0">
                  <a:solidFill>
                    <a:schemeClr val="tx1"/>
                  </a:solidFill>
                  <a:latin typeface="Cambria Math" panose="02040503050406030204" pitchFamily="18" charset="0"/>
                </a:endParaRPr>
              </a:p>
            </p:txBody>
          </p:sp>
        </mc:Choice>
        <mc:Fallback xmlns="">
          <p:sp>
            <p:nvSpPr>
              <p:cNvPr id="31" name="Oval 30">
                <a:extLst>
                  <a:ext uri="{FF2B5EF4-FFF2-40B4-BE49-F238E27FC236}">
                    <a16:creationId xmlns:a16="http://schemas.microsoft.com/office/drawing/2014/main" id="{0DF05F49-46C8-BA3D-7656-E5176E0EB89A}"/>
                  </a:ext>
                </a:extLst>
              </p:cNvPr>
              <p:cNvSpPr>
                <a:spLocks noRot="1" noChangeAspect="1" noMove="1" noResize="1" noEditPoints="1" noAdjustHandles="1" noChangeArrowheads="1" noChangeShapeType="1" noTextEdit="1"/>
              </p:cNvSpPr>
              <p:nvPr/>
            </p:nvSpPr>
            <p:spPr>
              <a:xfrm>
                <a:off x="11410779" y="1862595"/>
                <a:ext cx="457200" cy="457200"/>
              </a:xfrm>
              <a:prstGeom prst="ellipse">
                <a:avLst/>
              </a:prstGeom>
              <a:blipFill>
                <a:blip r:embed="rId14"/>
                <a:stretch>
                  <a:fillRect l="-39474" t="-5263" b="-28947"/>
                </a:stretch>
              </a:blipFill>
              <a:ln w="19050">
                <a:solidFill>
                  <a:schemeClr val="tx1"/>
                </a:solidFill>
              </a:ln>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8AAD5B53-0EE6-5459-D79B-D837D481A89C}"/>
              </a:ext>
            </a:extLst>
          </p:cNvPr>
          <p:cNvCxnSpPr>
            <a:cxnSpLocks/>
            <a:stCxn id="27" idx="4"/>
            <a:endCxn id="11" idx="0"/>
          </p:cNvCxnSpPr>
          <p:nvPr/>
        </p:nvCxnSpPr>
        <p:spPr>
          <a:xfrm>
            <a:off x="6496211" y="2319795"/>
            <a:ext cx="11" cy="59177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3" name="Straight Arrow Connector 32">
            <a:extLst>
              <a:ext uri="{FF2B5EF4-FFF2-40B4-BE49-F238E27FC236}">
                <a16:creationId xmlns:a16="http://schemas.microsoft.com/office/drawing/2014/main" id="{909F6660-04BD-6980-C3AE-F7BAF32C1873}"/>
              </a:ext>
            </a:extLst>
          </p:cNvPr>
          <p:cNvCxnSpPr>
            <a:cxnSpLocks/>
            <a:stCxn id="28" idx="4"/>
            <a:endCxn id="12" idx="0"/>
          </p:cNvCxnSpPr>
          <p:nvPr/>
        </p:nvCxnSpPr>
        <p:spPr>
          <a:xfrm>
            <a:off x="7782007" y="2319795"/>
            <a:ext cx="4" cy="59177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4" name="Straight Arrow Connector 33">
            <a:extLst>
              <a:ext uri="{FF2B5EF4-FFF2-40B4-BE49-F238E27FC236}">
                <a16:creationId xmlns:a16="http://schemas.microsoft.com/office/drawing/2014/main" id="{CAD522EB-E003-1946-ED33-1FBB4E5AF042}"/>
              </a:ext>
            </a:extLst>
          </p:cNvPr>
          <p:cNvCxnSpPr>
            <a:cxnSpLocks/>
            <a:stCxn id="29" idx="4"/>
            <a:endCxn id="13" idx="0"/>
          </p:cNvCxnSpPr>
          <p:nvPr/>
        </p:nvCxnSpPr>
        <p:spPr>
          <a:xfrm flipH="1">
            <a:off x="9067800" y="2319795"/>
            <a:ext cx="3" cy="59177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5" name="Straight Arrow Connector 34">
            <a:extLst>
              <a:ext uri="{FF2B5EF4-FFF2-40B4-BE49-F238E27FC236}">
                <a16:creationId xmlns:a16="http://schemas.microsoft.com/office/drawing/2014/main" id="{C06DACBA-AEE6-8E05-48F6-A10FB3D82B47}"/>
              </a:ext>
            </a:extLst>
          </p:cNvPr>
          <p:cNvCxnSpPr>
            <a:cxnSpLocks/>
            <a:stCxn id="30" idx="4"/>
            <a:endCxn id="14" idx="0"/>
          </p:cNvCxnSpPr>
          <p:nvPr/>
        </p:nvCxnSpPr>
        <p:spPr>
          <a:xfrm>
            <a:off x="10353588" y="2319795"/>
            <a:ext cx="1" cy="588826"/>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6" name="Straight Arrow Connector 35">
            <a:extLst>
              <a:ext uri="{FF2B5EF4-FFF2-40B4-BE49-F238E27FC236}">
                <a16:creationId xmlns:a16="http://schemas.microsoft.com/office/drawing/2014/main" id="{AD3A9038-C15B-3F62-6A07-ECE730F3A675}"/>
              </a:ext>
            </a:extLst>
          </p:cNvPr>
          <p:cNvCxnSpPr>
            <a:cxnSpLocks/>
            <a:stCxn id="31" idx="4"/>
            <a:endCxn id="15" idx="0"/>
          </p:cNvCxnSpPr>
          <p:nvPr/>
        </p:nvCxnSpPr>
        <p:spPr>
          <a:xfrm>
            <a:off x="11639379" y="2319795"/>
            <a:ext cx="0" cy="588826"/>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FAFB2D0-C320-150C-0FD6-12D297B88AA1}"/>
                  </a:ext>
                </a:extLst>
              </p:cNvPr>
              <p:cNvSpPr txBox="1"/>
              <p:nvPr/>
            </p:nvSpPr>
            <p:spPr>
              <a:xfrm>
                <a:off x="7274870" y="4008735"/>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1</m:t>
                          </m:r>
                        </m:sub>
                      </m:sSub>
                    </m:oMath>
                  </m:oMathPara>
                </a14:m>
                <a:endParaRPr lang="en-US" sz="2000" dirty="0"/>
              </a:p>
            </p:txBody>
          </p:sp>
        </mc:Choice>
        <mc:Fallback xmlns="">
          <p:sp>
            <p:nvSpPr>
              <p:cNvPr id="52" name="TextBox 51">
                <a:extLst>
                  <a:ext uri="{FF2B5EF4-FFF2-40B4-BE49-F238E27FC236}">
                    <a16:creationId xmlns:a16="http://schemas.microsoft.com/office/drawing/2014/main" id="{BFAFB2D0-C320-150C-0FD6-12D297B88AA1}"/>
                  </a:ext>
                </a:extLst>
              </p:cNvPr>
              <p:cNvSpPr txBox="1">
                <a:spLocks noRot="1" noChangeAspect="1" noMove="1" noResize="1" noEditPoints="1" noAdjustHandles="1" noChangeArrowheads="1" noChangeShapeType="1" noTextEdit="1"/>
              </p:cNvSpPr>
              <p:nvPr/>
            </p:nvSpPr>
            <p:spPr>
              <a:xfrm>
                <a:off x="7274870" y="4008735"/>
                <a:ext cx="507137" cy="400110"/>
              </a:xfrm>
              <a:prstGeom prst="rect">
                <a:avLst/>
              </a:prstGeom>
              <a:blipFill>
                <a:blip r:embed="rId15"/>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253B369-E39B-96A1-3A5B-CE4F52B657CB}"/>
                  </a:ext>
                </a:extLst>
              </p:cNvPr>
              <p:cNvSpPr txBox="1"/>
              <p:nvPr/>
            </p:nvSpPr>
            <p:spPr>
              <a:xfrm>
                <a:off x="7864311" y="3793103"/>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2</m:t>
                          </m:r>
                        </m:sub>
                      </m:sSub>
                    </m:oMath>
                  </m:oMathPara>
                </a14:m>
                <a:endParaRPr lang="en-US" sz="2000" dirty="0"/>
              </a:p>
            </p:txBody>
          </p:sp>
        </mc:Choice>
        <mc:Fallback xmlns="">
          <p:sp>
            <p:nvSpPr>
              <p:cNvPr id="53" name="TextBox 52">
                <a:extLst>
                  <a:ext uri="{FF2B5EF4-FFF2-40B4-BE49-F238E27FC236}">
                    <a16:creationId xmlns:a16="http://schemas.microsoft.com/office/drawing/2014/main" id="{9253B369-E39B-96A1-3A5B-CE4F52B657CB}"/>
                  </a:ext>
                </a:extLst>
              </p:cNvPr>
              <p:cNvSpPr txBox="1">
                <a:spLocks noRot="1" noChangeAspect="1" noMove="1" noResize="1" noEditPoints="1" noAdjustHandles="1" noChangeArrowheads="1" noChangeShapeType="1" noTextEdit="1"/>
              </p:cNvSpPr>
              <p:nvPr/>
            </p:nvSpPr>
            <p:spPr>
              <a:xfrm>
                <a:off x="7864311" y="3793103"/>
                <a:ext cx="507137"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9F15561-FAAE-598B-5D16-739CA515DF3C}"/>
                  </a:ext>
                </a:extLst>
              </p:cNvPr>
              <p:cNvSpPr txBox="1"/>
              <p:nvPr/>
            </p:nvSpPr>
            <p:spPr>
              <a:xfrm>
                <a:off x="8642963" y="3720405"/>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3</m:t>
                          </m:r>
                        </m:sub>
                      </m:sSub>
                    </m:oMath>
                  </m:oMathPara>
                </a14:m>
                <a:endParaRPr lang="en-US" sz="2000" dirty="0"/>
              </a:p>
            </p:txBody>
          </p:sp>
        </mc:Choice>
        <mc:Fallback xmlns="">
          <p:sp>
            <p:nvSpPr>
              <p:cNvPr id="54" name="TextBox 53">
                <a:extLst>
                  <a:ext uri="{FF2B5EF4-FFF2-40B4-BE49-F238E27FC236}">
                    <a16:creationId xmlns:a16="http://schemas.microsoft.com/office/drawing/2014/main" id="{C9F15561-FAAE-598B-5D16-739CA515DF3C}"/>
                  </a:ext>
                </a:extLst>
              </p:cNvPr>
              <p:cNvSpPr txBox="1">
                <a:spLocks noRot="1" noChangeAspect="1" noMove="1" noResize="1" noEditPoints="1" noAdjustHandles="1" noChangeArrowheads="1" noChangeShapeType="1" noTextEdit="1"/>
              </p:cNvSpPr>
              <p:nvPr/>
            </p:nvSpPr>
            <p:spPr>
              <a:xfrm>
                <a:off x="8642963" y="3720405"/>
                <a:ext cx="507137" cy="40011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0784B1B-1C01-4359-F923-F8DBAF012721}"/>
                  </a:ext>
                </a:extLst>
              </p:cNvPr>
              <p:cNvSpPr txBox="1"/>
              <p:nvPr/>
            </p:nvSpPr>
            <p:spPr>
              <a:xfrm>
                <a:off x="9339311" y="3745086"/>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4</m:t>
                          </m:r>
                        </m:sub>
                      </m:sSub>
                    </m:oMath>
                  </m:oMathPara>
                </a14:m>
                <a:endParaRPr lang="en-US" sz="2000" dirty="0"/>
              </a:p>
            </p:txBody>
          </p:sp>
        </mc:Choice>
        <mc:Fallback xmlns="">
          <p:sp>
            <p:nvSpPr>
              <p:cNvPr id="55" name="TextBox 54">
                <a:extLst>
                  <a:ext uri="{FF2B5EF4-FFF2-40B4-BE49-F238E27FC236}">
                    <a16:creationId xmlns:a16="http://schemas.microsoft.com/office/drawing/2014/main" id="{90784B1B-1C01-4359-F923-F8DBAF012721}"/>
                  </a:ext>
                </a:extLst>
              </p:cNvPr>
              <p:cNvSpPr txBox="1">
                <a:spLocks noRot="1" noChangeAspect="1" noMove="1" noResize="1" noEditPoints="1" noAdjustHandles="1" noChangeArrowheads="1" noChangeShapeType="1" noTextEdit="1"/>
              </p:cNvSpPr>
              <p:nvPr/>
            </p:nvSpPr>
            <p:spPr>
              <a:xfrm>
                <a:off x="9339311" y="3745086"/>
                <a:ext cx="507137"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2E22410-EF1E-D70C-7909-C256B897B2DA}"/>
                  </a:ext>
                </a:extLst>
              </p:cNvPr>
              <p:cNvSpPr txBox="1"/>
              <p:nvPr/>
            </p:nvSpPr>
            <p:spPr>
              <a:xfrm>
                <a:off x="9953367" y="4146055"/>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5</m:t>
                          </m:r>
                        </m:sub>
                      </m:sSub>
                    </m:oMath>
                  </m:oMathPara>
                </a14:m>
                <a:endParaRPr lang="en-US" sz="2000" dirty="0"/>
              </a:p>
            </p:txBody>
          </p:sp>
        </mc:Choice>
        <mc:Fallback xmlns="">
          <p:sp>
            <p:nvSpPr>
              <p:cNvPr id="56" name="TextBox 55">
                <a:extLst>
                  <a:ext uri="{FF2B5EF4-FFF2-40B4-BE49-F238E27FC236}">
                    <a16:creationId xmlns:a16="http://schemas.microsoft.com/office/drawing/2014/main" id="{92E22410-EF1E-D70C-7909-C256B897B2DA}"/>
                  </a:ext>
                </a:extLst>
              </p:cNvPr>
              <p:cNvSpPr txBox="1">
                <a:spLocks noRot="1" noChangeAspect="1" noMove="1" noResize="1" noEditPoints="1" noAdjustHandles="1" noChangeArrowheads="1" noChangeShapeType="1" noTextEdit="1"/>
              </p:cNvSpPr>
              <p:nvPr/>
            </p:nvSpPr>
            <p:spPr>
              <a:xfrm>
                <a:off x="9953367" y="4146055"/>
                <a:ext cx="507137" cy="40011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FF91583-8442-BFF6-C054-A82F58874943}"/>
                  </a:ext>
                </a:extLst>
              </p:cNvPr>
              <p:cNvSpPr txBox="1"/>
              <p:nvPr/>
            </p:nvSpPr>
            <p:spPr>
              <a:xfrm>
                <a:off x="6242642" y="1469802"/>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1</m:t>
                          </m:r>
                        </m:sub>
                      </m:sSub>
                    </m:oMath>
                  </m:oMathPara>
                </a14:m>
                <a:endParaRPr lang="en-US" sz="2000" dirty="0"/>
              </a:p>
            </p:txBody>
          </p:sp>
        </mc:Choice>
        <mc:Fallback xmlns="">
          <p:sp>
            <p:nvSpPr>
              <p:cNvPr id="58" name="TextBox 57">
                <a:extLst>
                  <a:ext uri="{FF2B5EF4-FFF2-40B4-BE49-F238E27FC236}">
                    <a16:creationId xmlns:a16="http://schemas.microsoft.com/office/drawing/2014/main" id="{8FF91583-8442-BFF6-C054-A82F58874943}"/>
                  </a:ext>
                </a:extLst>
              </p:cNvPr>
              <p:cNvSpPr txBox="1">
                <a:spLocks noRot="1" noChangeAspect="1" noMove="1" noResize="1" noEditPoints="1" noAdjustHandles="1" noChangeArrowheads="1" noChangeShapeType="1" noTextEdit="1"/>
              </p:cNvSpPr>
              <p:nvPr/>
            </p:nvSpPr>
            <p:spPr>
              <a:xfrm>
                <a:off x="6242642" y="1469802"/>
                <a:ext cx="507137" cy="40011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8356454-4E06-C9BD-C41F-ADAB9985DB18}"/>
                  </a:ext>
                </a:extLst>
              </p:cNvPr>
              <p:cNvSpPr txBox="1"/>
              <p:nvPr/>
            </p:nvSpPr>
            <p:spPr>
              <a:xfrm>
                <a:off x="7547194" y="1469802"/>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2</m:t>
                          </m:r>
                        </m:sub>
                      </m:sSub>
                    </m:oMath>
                  </m:oMathPara>
                </a14:m>
                <a:endParaRPr lang="en-US" sz="2000" dirty="0"/>
              </a:p>
            </p:txBody>
          </p:sp>
        </mc:Choice>
        <mc:Fallback xmlns="">
          <p:sp>
            <p:nvSpPr>
              <p:cNvPr id="59" name="TextBox 58">
                <a:extLst>
                  <a:ext uri="{FF2B5EF4-FFF2-40B4-BE49-F238E27FC236}">
                    <a16:creationId xmlns:a16="http://schemas.microsoft.com/office/drawing/2014/main" id="{18356454-4E06-C9BD-C41F-ADAB9985DB18}"/>
                  </a:ext>
                </a:extLst>
              </p:cNvPr>
              <p:cNvSpPr txBox="1">
                <a:spLocks noRot="1" noChangeAspect="1" noMove="1" noResize="1" noEditPoints="1" noAdjustHandles="1" noChangeArrowheads="1" noChangeShapeType="1" noTextEdit="1"/>
              </p:cNvSpPr>
              <p:nvPr/>
            </p:nvSpPr>
            <p:spPr>
              <a:xfrm>
                <a:off x="7547194" y="1469802"/>
                <a:ext cx="507137" cy="400110"/>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FBBC2E0-8FC9-B3A7-1022-DCA00F6B9946}"/>
                  </a:ext>
                </a:extLst>
              </p:cNvPr>
              <p:cNvSpPr txBox="1"/>
              <p:nvPr/>
            </p:nvSpPr>
            <p:spPr>
              <a:xfrm>
                <a:off x="8814230" y="1469802"/>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3</m:t>
                          </m:r>
                        </m:sub>
                      </m:sSub>
                    </m:oMath>
                  </m:oMathPara>
                </a14:m>
                <a:endParaRPr lang="en-US" sz="2000" dirty="0"/>
              </a:p>
            </p:txBody>
          </p:sp>
        </mc:Choice>
        <mc:Fallback xmlns="">
          <p:sp>
            <p:nvSpPr>
              <p:cNvPr id="60" name="TextBox 59">
                <a:extLst>
                  <a:ext uri="{FF2B5EF4-FFF2-40B4-BE49-F238E27FC236}">
                    <a16:creationId xmlns:a16="http://schemas.microsoft.com/office/drawing/2014/main" id="{DFBBC2E0-8FC9-B3A7-1022-DCA00F6B9946}"/>
                  </a:ext>
                </a:extLst>
              </p:cNvPr>
              <p:cNvSpPr txBox="1">
                <a:spLocks noRot="1" noChangeAspect="1" noMove="1" noResize="1" noEditPoints="1" noAdjustHandles="1" noChangeArrowheads="1" noChangeShapeType="1" noTextEdit="1"/>
              </p:cNvSpPr>
              <p:nvPr/>
            </p:nvSpPr>
            <p:spPr>
              <a:xfrm>
                <a:off x="8814230" y="1469802"/>
                <a:ext cx="507137"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B82CA27D-95BD-11BC-469A-F49BAB74461D}"/>
                  </a:ext>
                </a:extLst>
              </p:cNvPr>
              <p:cNvSpPr txBox="1"/>
              <p:nvPr/>
            </p:nvSpPr>
            <p:spPr>
              <a:xfrm>
                <a:off x="10121761" y="1469802"/>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4</m:t>
                          </m:r>
                        </m:sub>
                      </m:sSub>
                    </m:oMath>
                  </m:oMathPara>
                </a14:m>
                <a:endParaRPr lang="en-US" sz="2000" dirty="0"/>
              </a:p>
            </p:txBody>
          </p:sp>
        </mc:Choice>
        <mc:Fallback xmlns="">
          <p:sp>
            <p:nvSpPr>
              <p:cNvPr id="61" name="TextBox 60">
                <a:extLst>
                  <a:ext uri="{FF2B5EF4-FFF2-40B4-BE49-F238E27FC236}">
                    <a16:creationId xmlns:a16="http://schemas.microsoft.com/office/drawing/2014/main" id="{B82CA27D-95BD-11BC-469A-F49BAB74461D}"/>
                  </a:ext>
                </a:extLst>
              </p:cNvPr>
              <p:cNvSpPr txBox="1">
                <a:spLocks noRot="1" noChangeAspect="1" noMove="1" noResize="1" noEditPoints="1" noAdjustHandles="1" noChangeArrowheads="1" noChangeShapeType="1" noTextEdit="1"/>
              </p:cNvSpPr>
              <p:nvPr/>
            </p:nvSpPr>
            <p:spPr>
              <a:xfrm>
                <a:off x="10121761" y="1469802"/>
                <a:ext cx="507137"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E82C77A-BE0C-F657-26D3-8E5BE7DB3F32}"/>
                  </a:ext>
                </a:extLst>
              </p:cNvPr>
              <p:cNvSpPr txBox="1"/>
              <p:nvPr/>
            </p:nvSpPr>
            <p:spPr>
              <a:xfrm>
                <a:off x="11410773" y="1469802"/>
                <a:ext cx="50713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5</m:t>
                          </m:r>
                        </m:sub>
                      </m:sSub>
                    </m:oMath>
                  </m:oMathPara>
                </a14:m>
                <a:endParaRPr lang="en-US" sz="2000" dirty="0"/>
              </a:p>
            </p:txBody>
          </p:sp>
        </mc:Choice>
        <mc:Fallback xmlns="">
          <p:sp>
            <p:nvSpPr>
              <p:cNvPr id="62" name="TextBox 61">
                <a:extLst>
                  <a:ext uri="{FF2B5EF4-FFF2-40B4-BE49-F238E27FC236}">
                    <a16:creationId xmlns:a16="http://schemas.microsoft.com/office/drawing/2014/main" id="{BE82C77A-BE0C-F657-26D3-8E5BE7DB3F32}"/>
                  </a:ext>
                </a:extLst>
              </p:cNvPr>
              <p:cNvSpPr txBox="1">
                <a:spLocks noRot="1" noChangeAspect="1" noMove="1" noResize="1" noEditPoints="1" noAdjustHandles="1" noChangeArrowheads="1" noChangeShapeType="1" noTextEdit="1"/>
              </p:cNvSpPr>
              <p:nvPr/>
            </p:nvSpPr>
            <p:spPr>
              <a:xfrm>
                <a:off x="11410773" y="1469802"/>
                <a:ext cx="507137" cy="400110"/>
              </a:xfrm>
              <a:prstGeom prst="rect">
                <a:avLst/>
              </a:prstGeom>
              <a:blipFill>
                <a:blip r:embed="rId25"/>
                <a:stretch>
                  <a:fillRect/>
                </a:stretch>
              </a:blipFill>
            </p:spPr>
            <p:txBody>
              <a:bodyPr/>
              <a:lstStyle/>
              <a:p>
                <a:r>
                  <a:rPr lang="en-US">
                    <a:noFill/>
                  </a:rPr>
                  <a:t> </a:t>
                </a:r>
              </a:p>
            </p:txBody>
          </p:sp>
        </mc:Fallback>
      </mc:AlternateContent>
      <p:pic>
        <p:nvPicPr>
          <p:cNvPr id="1026" name="Picture 2" descr="A photo of George Box with quote: &quot;All models are wrong, but some are useful.&quot;">
            <a:extLst>
              <a:ext uri="{FF2B5EF4-FFF2-40B4-BE49-F238E27FC236}">
                <a16:creationId xmlns:a16="http://schemas.microsoft.com/office/drawing/2014/main" id="{79CF4989-87E2-741A-A286-2AEF4B7ECDD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3789" y="2160917"/>
            <a:ext cx="5126854" cy="391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98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7BFE-8FBE-26B7-A26B-5EAAB2D39DE0}"/>
              </a:ext>
            </a:extLst>
          </p:cNvPr>
          <p:cNvSpPr>
            <a:spLocks noGrp="1"/>
          </p:cNvSpPr>
          <p:nvPr>
            <p:ph type="title"/>
          </p:nvPr>
        </p:nvSpPr>
        <p:spPr/>
        <p:txBody>
          <a:bodyPr>
            <a:normAutofit/>
          </a:bodyPr>
          <a:lstStyle/>
          <a:p>
            <a:r>
              <a:rPr lang="en-US" dirty="0"/>
              <a:t>Reliability in Factor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3E979-ACA5-BE68-75BF-CAD291783943}"/>
                  </a:ext>
                </a:extLst>
              </p:cNvPr>
              <p:cNvSpPr>
                <a:spLocks noGrp="1"/>
              </p:cNvSpPr>
              <p:nvPr>
                <p:ph idx="1"/>
              </p:nvPr>
            </p:nvSpPr>
            <p:spPr/>
            <p:txBody>
              <a:bodyPr>
                <a:normAutofit/>
              </a:bodyPr>
              <a:lstStyle/>
              <a:p>
                <a:pPr marL="0" indent="0">
                  <a:buNone/>
                </a:pPr>
                <a:r>
                  <a:rPr lang="en-US" dirty="0"/>
                  <a:t>A factor analytic approach makes calculation of reliability in a one-factor model very easy. Recall that reliability (</a:t>
                </a:r>
                <a14:m>
                  <m:oMath xmlns:m="http://schemas.openxmlformats.org/officeDocument/2006/math">
                    <m:r>
                      <a:rPr lang="en-US" b="0" i="1" smtClean="0">
                        <a:latin typeface="Cambria Math" panose="02040503050406030204" pitchFamily="18" charset="0"/>
                      </a:rPr>
                      <m:t>𝜔</m:t>
                    </m:r>
                  </m:oMath>
                </a14:m>
                <a:r>
                  <a:rPr lang="en-US" dirty="0"/>
                  <a:t> more generally) is the ratio of true score (common) variance to total variance: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𝑇</m:t>
                              </m:r>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nl-NL" b="0" i="1" smtClean="0">
                                  <a:latin typeface="Cambria Math" panose="02040503050406030204" pitchFamily="18" charset="0"/>
                                </a:rPr>
                                <m:t>𝑌</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𝑝</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𝑝</m:t>
                                          </m:r>
                                        </m:sub>
                                      </m:sSub>
                                    </m:e>
                                  </m:nary>
                                </m:e>
                              </m:d>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e>
                                  </m:nary>
                                </m:e>
                              </m:d>
                            </m:e>
                            <m:sup>
                              <m:r>
                                <a:rPr lang="en-US" i="1">
                                  <a:latin typeface="Cambria Math" panose="02040503050406030204" pitchFamily="18" charset="0"/>
                                </a:rPr>
                                <m:t>2</m:t>
                              </m:r>
                            </m:sup>
                          </m:sSup>
                          <m:r>
                            <a:rPr lang="en-US" i="1">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𝑝</m:t>
                                  </m:r>
                                </m:sub>
                              </m:sSub>
                            </m:e>
                          </m:nary>
                        </m:den>
                      </m:f>
                    </m:oMath>
                  </m:oMathPara>
                </a14:m>
                <a:endParaRPr lang="en-US" dirty="0"/>
              </a:p>
              <a:p>
                <a:pPr marL="0" indent="0">
                  <a:buNone/>
                </a:pPr>
                <a:endParaRPr lang="en-US" dirty="0"/>
              </a:p>
              <a:p>
                <a:pPr marL="0" indent="0">
                  <a:buNone/>
                </a:pPr>
                <a:r>
                  <a:rPr lang="en-US" dirty="0"/>
                  <a:t>Different versions of reliability fall out of this equation depending on the constraints we include in the factor model. For instance, Cronbach’s alpha is estimated when all factor loadings are equal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𝑞</m:t>
                        </m:r>
                      </m:sub>
                    </m:sSub>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a:t>
                </a:r>
              </a:p>
              <a:p>
                <a:pPr lvl="1"/>
                <a:r>
                  <a:rPr lang="en-US" dirty="0"/>
                  <a:t>Other reliability scores relax this assumption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7D3E979-ACA5-BE68-75BF-CAD291783943}"/>
                  </a:ext>
                </a:extLst>
              </p:cNvPr>
              <p:cNvSpPr>
                <a:spLocks noGrp="1" noRot="1" noChangeAspect="1" noMove="1" noResize="1" noEditPoints="1" noAdjustHandles="1" noChangeArrowheads="1" noChangeShapeType="1" noTextEdit="1"/>
              </p:cNvSpPr>
              <p:nvPr>
                <p:ph idx="1"/>
              </p:nvPr>
            </p:nvSpPr>
            <p:spPr>
              <a:blipFill>
                <a:blip r:embed="rId2"/>
                <a:stretch>
                  <a:fillRect l="-1085" t="-1902" b="-1308"/>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8EAB638E-A6EE-D07A-527A-6C1714BDC3B6}"/>
              </a:ext>
            </a:extLst>
          </p:cNvPr>
          <p:cNvSpPr>
            <a:spLocks noGrp="1"/>
          </p:cNvSpPr>
          <p:nvPr>
            <p:ph type="sldNum" sz="quarter" idx="12"/>
          </p:nvPr>
        </p:nvSpPr>
        <p:spPr/>
        <p:txBody>
          <a:bodyPr/>
          <a:lstStyle/>
          <a:p>
            <a:fld id="{0BD1E4AD-7C3E-1942-9738-052155FA6AEF}" type="slidenum">
              <a:rPr lang="en-US" smtClean="0"/>
              <a:pPr/>
              <a:t>18</a:t>
            </a:fld>
            <a:endParaRPr lang="en-US" dirty="0"/>
          </a:p>
        </p:txBody>
      </p:sp>
    </p:spTree>
    <p:extLst>
      <p:ext uri="{BB962C8B-B14F-4D97-AF65-F5344CB8AC3E}">
        <p14:creationId xmlns:p14="http://schemas.microsoft.com/office/powerpoint/2010/main" val="303865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F92C-B6CE-F24F-02B0-DB8C8E47F26A}"/>
              </a:ext>
            </a:extLst>
          </p:cNvPr>
          <p:cNvSpPr>
            <a:spLocks noGrp="1"/>
          </p:cNvSpPr>
          <p:nvPr>
            <p:ph type="title"/>
          </p:nvPr>
        </p:nvSpPr>
        <p:spPr/>
        <p:txBody>
          <a:bodyPr>
            <a:normAutofit/>
          </a:bodyPr>
          <a:lstStyle/>
          <a:p>
            <a:r>
              <a:rPr lang="en-US" dirty="0"/>
              <a:t>Types of Reliability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7E53E-0F6F-C68E-8B86-D3687D43C01F}"/>
                  </a:ext>
                </a:extLst>
              </p:cNvPr>
              <p:cNvSpPr>
                <a:spLocks noGrp="1"/>
              </p:cNvSpPr>
              <p:nvPr>
                <p:ph idx="1"/>
              </p:nvPr>
            </p:nvSpPr>
            <p:spPr>
              <a:xfrm>
                <a:off x="176048" y="1073984"/>
                <a:ext cx="11795234" cy="5784016"/>
              </a:xfrm>
            </p:spPr>
            <p:txBody>
              <a:bodyPr>
                <a:normAutofit/>
              </a:bodyPr>
              <a:lstStyle/>
              <a:p>
                <a:pPr marL="0" indent="0">
                  <a:buNone/>
                </a:pPr>
                <a:r>
                  <a:rPr lang="en-US" dirty="0"/>
                  <a:t>A </a:t>
                </a:r>
                <a:r>
                  <a:rPr lang="en-US" i="1" dirty="0"/>
                  <a:t>congeneric</a:t>
                </a:r>
                <a:r>
                  <a:rPr lang="en-US" dirty="0"/>
                  <a:t> test does not impose constraints on </a:t>
                </a:r>
                <a14:m>
                  <m:oMath xmlns:m="http://schemas.openxmlformats.org/officeDocument/2006/math">
                    <m:r>
                      <a:rPr lang="en-US" b="0" i="1" smtClean="0">
                        <a:latin typeface="Cambria Math" panose="02040503050406030204" pitchFamily="18" charset="0"/>
                      </a:rPr>
                      <m:t>𝜆</m:t>
                    </m:r>
                  </m:oMath>
                </a14:m>
                <a:r>
                  <a:rPr lang="en-US" dirty="0"/>
                  <a:t>, </a:t>
                </a:r>
                <a14:m>
                  <m:oMath xmlns:m="http://schemas.openxmlformats.org/officeDocument/2006/math">
                    <m:r>
                      <a:rPr lang="en-US" b="0" i="1" smtClean="0">
                        <a:latin typeface="Cambria Math" panose="02040503050406030204" pitchFamily="18" charset="0"/>
                      </a:rPr>
                      <m:t>𝜃</m:t>
                    </m:r>
                  </m:oMath>
                </a14:m>
                <a:r>
                  <a:rPr lang="en-US" dirty="0"/>
                  <a:t>, or </a:t>
                </a:r>
                <a14:m>
                  <m:oMath xmlns:m="http://schemas.openxmlformats.org/officeDocument/2006/math">
                    <m:r>
                      <a:rPr lang="en-US" b="0" i="1" smtClean="0">
                        <a:latin typeface="Cambria Math" panose="02040503050406030204" pitchFamily="18" charset="0"/>
                      </a:rPr>
                      <m:t>𝜈</m:t>
                    </m:r>
                  </m:oMath>
                </a14:m>
                <a:endParaRPr lang="en-US" dirty="0"/>
              </a:p>
              <a:p>
                <a:pPr lvl="1"/>
                <a:r>
                  <a:rPr lang="en-US" dirty="0"/>
                  <a:t>Only the general structure of the one factor model is imposed – McDonald’s </a:t>
                </a:r>
                <a14:m>
                  <m:oMath xmlns:m="http://schemas.openxmlformats.org/officeDocument/2006/math">
                    <m:r>
                      <a:rPr lang="en-US" b="0" i="1" smtClean="0">
                        <a:latin typeface="Cambria Math" panose="02040503050406030204" pitchFamily="18" charset="0"/>
                      </a:rPr>
                      <m:t>𝜔</m:t>
                    </m:r>
                  </m:oMath>
                </a14:m>
                <a:endParaRPr lang="en-US" dirty="0"/>
              </a:p>
              <a:p>
                <a:pPr lvl="1"/>
                <a:endParaRPr lang="en-US" dirty="0"/>
              </a:p>
              <a:p>
                <a:pPr marL="0" indent="0">
                  <a:buNone/>
                </a:pPr>
                <a:r>
                  <a:rPr lang="en-US" dirty="0"/>
                  <a:t>A </a:t>
                </a:r>
                <a:r>
                  <a:rPr lang="en-US" i="1" dirty="0"/>
                  <a:t>tau-equivalent</a:t>
                </a:r>
                <a:r>
                  <a:rPr lang="en-US" dirty="0"/>
                  <a:t> test is one where items are true-score equivalent – or reflect the latent variable equally</a:t>
                </a:r>
              </a:p>
              <a:p>
                <a:pPr lvl="1"/>
                <a:r>
                  <a:rPr lang="en-US" dirty="0"/>
                  <a:t>This implies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𝑞</m:t>
                        </m:r>
                      </m:sub>
                    </m:sSub>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 the assumption of </a:t>
                </a:r>
                <a14:m>
                  <m:oMath xmlns:m="http://schemas.openxmlformats.org/officeDocument/2006/math">
                    <m:r>
                      <a:rPr lang="en-US" b="0" i="1" smtClean="0">
                        <a:latin typeface="Cambria Math" panose="02040503050406030204" pitchFamily="18" charset="0"/>
                      </a:rPr>
                      <m:t>𝛼</m:t>
                    </m:r>
                  </m:oMath>
                </a14:m>
                <a:endParaRPr lang="en-US" dirty="0"/>
              </a:p>
              <a:p>
                <a:pPr marL="457200" lvl="1" indent="0">
                  <a:buNone/>
                </a:pPr>
                <a:endParaRPr lang="en-US" dirty="0"/>
              </a:p>
              <a:p>
                <a:pPr marL="0" indent="0">
                  <a:buNone/>
                </a:pPr>
                <a:r>
                  <a:rPr lang="en-US" dirty="0"/>
                  <a:t>A </a:t>
                </a:r>
                <a:r>
                  <a:rPr lang="en-US" i="1" dirty="0"/>
                  <a:t>parallel</a:t>
                </a:r>
                <a:r>
                  <a:rPr lang="en-US" dirty="0"/>
                  <a:t> test is one where items are true-score and error equivalent</a:t>
                </a:r>
              </a:p>
              <a:p>
                <a:pPr lvl="1"/>
                <a:r>
                  <a:rPr lang="en-US" dirty="0"/>
                  <a:t>This implies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𝑞</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𝜃</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𝜃</m:t>
                        </m:r>
                      </m:e>
                      <m:sub>
                        <m:r>
                          <a:rPr lang="en-US" i="1">
                            <a:latin typeface="Cambria Math" panose="02040503050406030204" pitchFamily="18" charset="0"/>
                          </a:rPr>
                          <m:t>𝑞</m:t>
                        </m:r>
                      </m:sub>
                    </m:sSub>
                    <m:r>
                      <a:rPr lang="en-US" i="1">
                        <a:latin typeface="Cambria Math" panose="02040503050406030204" pitchFamily="18" charset="0"/>
                      </a:rPr>
                      <m:t>,   ∀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endParaRPr lang="en-US" dirty="0"/>
              </a:p>
              <a:p>
                <a:pPr marL="0" indent="0">
                  <a:buNone/>
                </a:pPr>
                <a:endParaRPr lang="en-US" dirty="0"/>
              </a:p>
              <a:p>
                <a:pPr marL="0" indent="0">
                  <a:buNone/>
                </a:pPr>
                <a:r>
                  <a:rPr lang="en-US" dirty="0"/>
                  <a:t>A </a:t>
                </a:r>
                <a:r>
                  <a:rPr lang="en-US" i="1" dirty="0"/>
                  <a:t>strictly parallel</a:t>
                </a:r>
                <a:r>
                  <a:rPr lang="en-US" dirty="0"/>
                  <a:t> test is where items are essentially identical (</a:t>
                </a:r>
                <a:r>
                  <a:rPr lang="en-US" b="1" dirty="0"/>
                  <a:t>very</a:t>
                </a:r>
                <a:r>
                  <a:rPr lang="en-US" dirty="0"/>
                  <a:t> rare)</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𝜈</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𝜈</m:t>
                        </m:r>
                      </m:e>
                      <m:sub>
                        <m:r>
                          <a:rPr lang="en-US" i="1">
                            <a:latin typeface="Cambria Math" panose="02040503050406030204" pitchFamily="18" charset="0"/>
                          </a:rPr>
                          <m:t>𝑞</m:t>
                        </m:r>
                      </m:sub>
                    </m:sSub>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𝑞</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𝜃</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𝜃</m:t>
                        </m:r>
                      </m:e>
                      <m:sub>
                        <m:r>
                          <a:rPr lang="en-US" i="1">
                            <a:latin typeface="Cambria Math" panose="02040503050406030204" pitchFamily="18" charset="0"/>
                          </a:rPr>
                          <m:t>𝑞</m:t>
                        </m:r>
                      </m:sub>
                    </m:sSub>
                    <m:r>
                      <a:rPr lang="en-US" i="1">
                        <a:latin typeface="Cambria Math" panose="02040503050406030204" pitchFamily="18" charset="0"/>
                      </a:rPr>
                      <m:t>,   ∀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5B7E53E-0F6F-C68E-8B86-D3687D43C01F}"/>
                  </a:ext>
                </a:extLst>
              </p:cNvPr>
              <p:cNvSpPr>
                <a:spLocks noGrp="1" noRot="1" noChangeAspect="1" noMove="1" noResize="1" noEditPoints="1" noAdjustHandles="1" noChangeArrowheads="1" noChangeShapeType="1" noTextEdit="1"/>
              </p:cNvSpPr>
              <p:nvPr>
                <p:ph idx="1"/>
              </p:nvPr>
            </p:nvSpPr>
            <p:spPr>
              <a:xfrm>
                <a:off x="176048" y="1073984"/>
                <a:ext cx="11795234" cy="5784016"/>
              </a:xfrm>
              <a:blipFill>
                <a:blip r:embed="rId2"/>
                <a:stretch>
                  <a:fillRect l="-1075" t="-153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09311658-F554-AF3D-FF69-38F5EB55AEB3}"/>
              </a:ext>
            </a:extLst>
          </p:cNvPr>
          <p:cNvSpPr>
            <a:spLocks noGrp="1"/>
          </p:cNvSpPr>
          <p:nvPr>
            <p:ph type="sldNum" sz="quarter" idx="12"/>
          </p:nvPr>
        </p:nvSpPr>
        <p:spPr/>
        <p:txBody>
          <a:bodyPr/>
          <a:lstStyle/>
          <a:p>
            <a:fld id="{0BD1E4AD-7C3E-1942-9738-052155FA6AEF}" type="slidenum">
              <a:rPr lang="en-US" smtClean="0"/>
              <a:pPr/>
              <a:t>19</a:t>
            </a:fld>
            <a:endParaRPr lang="en-US" dirty="0"/>
          </a:p>
        </p:txBody>
      </p:sp>
    </p:spTree>
    <p:extLst>
      <p:ext uri="{BB962C8B-B14F-4D97-AF65-F5344CB8AC3E}">
        <p14:creationId xmlns:p14="http://schemas.microsoft.com/office/powerpoint/2010/main" val="389234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8C1E-9067-66A8-E9DF-D8BAEF96F44E}"/>
              </a:ext>
            </a:extLst>
          </p:cNvPr>
          <p:cNvSpPr>
            <a:spLocks noGrp="1"/>
          </p:cNvSpPr>
          <p:nvPr>
            <p:ph type="title"/>
          </p:nvPr>
        </p:nvSpPr>
        <p:spPr/>
        <p:txBody>
          <a:bodyPr>
            <a:normAutofit/>
          </a:bodyPr>
          <a:lstStyle/>
          <a:p>
            <a:r>
              <a:rPr lang="en-US" dirty="0"/>
              <a:t>The History of Factor Analysis</a:t>
            </a:r>
          </a:p>
        </p:txBody>
      </p:sp>
      <p:pic>
        <p:nvPicPr>
          <p:cNvPr id="12290" name="Picture 2" descr="Charles Spearman - Wikidata">
            <a:extLst>
              <a:ext uri="{FF2B5EF4-FFF2-40B4-BE49-F238E27FC236}">
                <a16:creationId xmlns:a16="http://schemas.microsoft.com/office/drawing/2014/main" id="{84B5670A-2765-F254-AAA3-80109918A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857000" y="1074738"/>
            <a:ext cx="3296486" cy="5126037"/>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E20672C-4470-90F8-34DE-2B443F5A8405}"/>
              </a:ext>
            </a:extLst>
          </p:cNvPr>
          <p:cNvSpPr>
            <a:spLocks noGrp="1"/>
          </p:cNvSpPr>
          <p:nvPr>
            <p:ph type="sldNum" sz="quarter" idx="12"/>
          </p:nvPr>
        </p:nvSpPr>
        <p:spPr/>
        <p:txBody>
          <a:bodyPr/>
          <a:lstStyle/>
          <a:p>
            <a:fld id="{0BD1E4AD-7C3E-1942-9738-052155FA6AEF}" type="slidenum">
              <a:rPr lang="en-US" smtClean="0"/>
              <a:pPr/>
              <a:t>2</a:t>
            </a:fld>
            <a:endParaRPr lang="en-US" dirty="0"/>
          </a:p>
        </p:txBody>
      </p:sp>
      <p:sp>
        <p:nvSpPr>
          <p:cNvPr id="7" name="Text Box 3">
            <a:extLst>
              <a:ext uri="{FF2B5EF4-FFF2-40B4-BE49-F238E27FC236}">
                <a16:creationId xmlns:a16="http://schemas.microsoft.com/office/drawing/2014/main" id="{7809E58A-EA66-8A3D-90A0-26E9FDAAC797}"/>
              </a:ext>
            </a:extLst>
          </p:cNvPr>
          <p:cNvSpPr txBox="1">
            <a:spLocks noChangeArrowheads="1"/>
          </p:cNvSpPr>
          <p:nvPr/>
        </p:nvSpPr>
        <p:spPr bwMode="auto">
          <a:xfrm>
            <a:off x="1326710" y="1615446"/>
            <a:ext cx="4879753" cy="4154984"/>
          </a:xfrm>
          <a:prstGeom prst="rect">
            <a:avLst/>
          </a:prstGeom>
          <a:noFill/>
          <a:ln w="9525">
            <a:noFill/>
            <a:miter lim="800000"/>
            <a:headEnd/>
            <a:tailEnd/>
          </a:ln>
        </p:spPr>
        <p:txBody>
          <a:bodyPr wrap="square">
            <a:spAutoFit/>
          </a:bodyPr>
          <a:lstStyle/>
          <a:p>
            <a:r>
              <a:rPr lang="en-US" sz="2400" dirty="0">
                <a:solidFill>
                  <a:schemeClr val="tx2"/>
                </a:solidFill>
                <a:latin typeface="Minion Pro" panose="02040503050201020203" pitchFamily="18" charset="0"/>
              </a:rPr>
              <a:t>“</a:t>
            </a:r>
            <a:r>
              <a:rPr lang="en-US" sz="2400" dirty="0">
                <a:latin typeface="Minion Pro" panose="02040503050201020203" pitchFamily="18" charset="0"/>
              </a:rPr>
              <a:t>…...we reach the profoundly important conclusion </a:t>
            </a:r>
            <a:r>
              <a:rPr lang="en-US" sz="2400" i="1" dirty="0">
                <a:latin typeface="Minion Pro" panose="02040503050201020203" pitchFamily="18" charset="0"/>
              </a:rPr>
              <a:t>that there really exists a something that we may provisionally term “General Sensory Discrimination” and similarly a “General Intelligence” and further that the functional correspondence between these two is not appreciably less than absolute</a:t>
            </a:r>
            <a:r>
              <a:rPr lang="en-US" sz="2400" dirty="0">
                <a:latin typeface="Minion Pro" panose="02040503050201020203" pitchFamily="18" charset="0"/>
              </a:rPr>
              <a:t>. (Italics in the original.) </a:t>
            </a:r>
          </a:p>
          <a:p>
            <a:endParaRPr lang="en-US" sz="2400" dirty="0">
              <a:latin typeface="Minion Pro" panose="02040503050201020203" pitchFamily="18" charset="0"/>
            </a:endParaRPr>
          </a:p>
          <a:p>
            <a:r>
              <a:rPr lang="en-US" sz="2400" dirty="0">
                <a:latin typeface="Minion Pro" panose="02040503050201020203" pitchFamily="18" charset="0"/>
              </a:rPr>
              <a:t>(Spearman, 1904)</a:t>
            </a:r>
            <a:r>
              <a:rPr lang="en-US" sz="2400" dirty="0">
                <a:solidFill>
                  <a:schemeClr val="tx2"/>
                </a:solidFill>
                <a:latin typeface="Minion Pro" panose="02040503050201020203" pitchFamily="18" charset="0"/>
              </a:rPr>
              <a:t>”</a:t>
            </a:r>
            <a:endParaRPr lang="en-US" sz="2400" dirty="0">
              <a:latin typeface="Minion Pro" panose="02040503050201020203" pitchFamily="18" charset="0"/>
            </a:endParaRPr>
          </a:p>
        </p:txBody>
      </p:sp>
    </p:spTree>
    <p:extLst>
      <p:ext uri="{BB962C8B-B14F-4D97-AF65-F5344CB8AC3E}">
        <p14:creationId xmlns:p14="http://schemas.microsoft.com/office/powerpoint/2010/main" val="119855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F92C-B6CE-F24F-02B0-DB8C8E47F26A}"/>
              </a:ext>
            </a:extLst>
          </p:cNvPr>
          <p:cNvSpPr>
            <a:spLocks noGrp="1"/>
          </p:cNvSpPr>
          <p:nvPr>
            <p:ph type="title"/>
          </p:nvPr>
        </p:nvSpPr>
        <p:spPr/>
        <p:txBody>
          <a:bodyPr>
            <a:normAutofit/>
          </a:bodyPr>
          <a:lstStyle/>
          <a:p>
            <a:r>
              <a:rPr lang="en-US" dirty="0"/>
              <a:t>Reliability and Test Lengthening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7E53E-0F6F-C68E-8B86-D3687D43C01F}"/>
                  </a:ext>
                </a:extLst>
              </p:cNvPr>
              <p:cNvSpPr>
                <a:spLocks noGrp="1"/>
              </p:cNvSpPr>
              <p:nvPr>
                <p:ph idx="1"/>
              </p:nvPr>
            </p:nvSpPr>
            <p:spPr/>
            <p:txBody>
              <a:bodyPr/>
              <a:lstStyle/>
              <a:p>
                <a:pPr marL="0" indent="0">
                  <a:buNone/>
                </a:pPr>
                <a:r>
                  <a:rPr lang="en-US" dirty="0"/>
                  <a:t>Increasing the length of a test </a:t>
                </a:r>
                <a:r>
                  <a:rPr lang="en-US" i="1" dirty="0"/>
                  <a:t>tends</a:t>
                </a:r>
                <a:r>
                  <a:rPr lang="en-US" dirty="0"/>
                  <a:t> to increase reliability, especially if additional items reflect the latent variable similarly.</a:t>
                </a:r>
              </a:p>
              <a:p>
                <a:pPr marL="0" indent="0">
                  <a:buNone/>
                </a:pPr>
                <a:endParaRPr lang="en-US" dirty="0"/>
              </a:p>
              <a:p>
                <a:pPr marL="0" indent="0">
                  <a:buNone/>
                </a:pPr>
                <a:r>
                  <a:rPr lang="en-US" dirty="0"/>
                  <a:t>For </a:t>
                </a:r>
                <a14:m>
                  <m:oMath xmlns:m="http://schemas.openxmlformats.org/officeDocument/2006/math">
                    <m:r>
                      <a:rPr lang="en-US" b="0" i="1" smtClean="0">
                        <a:latin typeface="Cambria Math" panose="02040503050406030204" pitchFamily="18" charset="0"/>
                      </a:rPr>
                      <m:t>𝑟</m:t>
                    </m:r>
                  </m:oMath>
                </a14:m>
                <a:r>
                  <a:rPr lang="en-US" dirty="0"/>
                  <a:t> times more items and constraining </a:t>
                </a:r>
                <a14:m>
                  <m:oMath xmlns:m="http://schemas.openxmlformats.org/officeDocument/2006/math">
                    <m:r>
                      <a:rPr lang="en-US" b="0" i="1" smtClean="0">
                        <a:latin typeface="Cambria Math" panose="02040503050406030204" pitchFamily="18" charset="0"/>
                      </a:rPr>
                      <m:t>𝜓</m:t>
                    </m:r>
                    <m:r>
                      <a:rPr lang="en-US" b="0" i="1" smtClean="0">
                        <a:latin typeface="Cambria Math" panose="02040503050406030204" pitchFamily="18" charset="0"/>
                      </a:rPr>
                      <m:t>=1</m:t>
                    </m:r>
                  </m:oMath>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𝑟</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𝑝</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𝑝</m:t>
                                          </m:r>
                                        </m:sub>
                                      </m:sSub>
                                    </m:e>
                                  </m:nary>
                                </m:e>
                              </m:d>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𝑟</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e>
                                  </m:nary>
                                </m:e>
                              </m:d>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𝑟</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𝑝</m:t>
                                  </m:r>
                                </m:sub>
                              </m:sSub>
                            </m:e>
                          </m:nary>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
                                <m:dPr>
                                  <m:ctrlPr>
                                    <a:rPr lang="en-US" i="1">
                                      <a:latin typeface="Cambria Math" panose="02040503050406030204" pitchFamily="18" charset="0"/>
                                    </a:rPr>
                                  </m:ctrlPr>
                                </m:dPr>
                                <m:e>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e>
                                  </m:nary>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
                                <m:dPr>
                                  <m:ctrlPr>
                                    <a:rPr lang="en-US" i="1">
                                      <a:latin typeface="Cambria Math" panose="02040503050406030204" pitchFamily="18" charset="0"/>
                                    </a:rPr>
                                  </m:ctrlPr>
                                </m:dPr>
                                <m:e>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e>
                                  </m:nary>
                                </m:e>
                              </m:d>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𝑟</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𝑝</m:t>
                                  </m:r>
                                </m:sub>
                              </m:sSub>
                            </m:e>
                          </m:nary>
                        </m:den>
                      </m:f>
                    </m:oMath>
                  </m:oMathPara>
                </a14:m>
                <a:endParaRPr lang="en-US" dirty="0"/>
              </a:p>
              <a:p>
                <a:pPr marL="0" indent="0">
                  <a:buNone/>
                </a:pPr>
                <a:endParaRPr lang="en-US" dirty="0"/>
              </a:p>
              <a:p>
                <a:pPr marL="0" indent="0">
                  <a:buNone/>
                </a:pPr>
                <a:r>
                  <a:rPr lang="en-US" dirty="0"/>
                  <a:t>The true score component increases quadratically (if all </a:t>
                </a:r>
                <a14:m>
                  <m:oMath xmlns:m="http://schemas.openxmlformats.org/officeDocument/2006/math">
                    <m:r>
                      <a:rPr lang="en-US" b="0" i="1" smtClean="0">
                        <a:latin typeface="Cambria Math" panose="02040503050406030204" pitchFamily="18" charset="0"/>
                      </a:rPr>
                      <m:t>𝜆</m:t>
                    </m:r>
                  </m:oMath>
                </a14:m>
                <a:r>
                  <a:rPr lang="en-US" dirty="0"/>
                  <a:t> &gt; 0), while the error component only increases linearly!</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5B7E53E-0F6F-C68E-8B86-D3687D43C01F}"/>
                  </a:ext>
                </a:extLst>
              </p:cNvPr>
              <p:cNvSpPr>
                <a:spLocks noGrp="1" noRot="1" noChangeAspect="1" noMove="1" noResize="1" noEditPoints="1" noAdjustHandles="1" noChangeArrowheads="1" noChangeShapeType="1" noTextEdit="1"/>
              </p:cNvSpPr>
              <p:nvPr>
                <p:ph idx="1"/>
              </p:nvPr>
            </p:nvSpPr>
            <p:spPr>
              <a:blipFill>
                <a:blip r:embed="rId2"/>
                <a:stretch>
                  <a:fillRect l="-1085" t="-1902" r="-1447"/>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09311658-F554-AF3D-FF69-38F5EB55AEB3}"/>
              </a:ext>
            </a:extLst>
          </p:cNvPr>
          <p:cNvSpPr>
            <a:spLocks noGrp="1"/>
          </p:cNvSpPr>
          <p:nvPr>
            <p:ph type="sldNum" sz="quarter" idx="12"/>
          </p:nvPr>
        </p:nvSpPr>
        <p:spPr/>
        <p:txBody>
          <a:bodyPr/>
          <a:lstStyle/>
          <a:p>
            <a:fld id="{0BD1E4AD-7C3E-1942-9738-052155FA6AEF}" type="slidenum">
              <a:rPr lang="en-US" smtClean="0"/>
              <a:pPr/>
              <a:t>20</a:t>
            </a:fld>
            <a:endParaRPr lang="en-US" dirty="0"/>
          </a:p>
        </p:txBody>
      </p:sp>
    </p:spTree>
    <p:extLst>
      <p:ext uri="{BB962C8B-B14F-4D97-AF65-F5344CB8AC3E}">
        <p14:creationId xmlns:p14="http://schemas.microsoft.com/office/powerpoint/2010/main" val="370078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B879A2E-B6C4-AFC0-1ECF-30E5F6A61456}"/>
                  </a:ext>
                </a:extLst>
              </p:cNvPr>
              <p:cNvSpPr>
                <a:spLocks noGrp="1"/>
              </p:cNvSpPr>
              <p:nvPr>
                <p:ph type="title"/>
              </p:nvPr>
            </p:nvSpPr>
            <p:spPr/>
            <p:txBody>
              <a:bodyPr>
                <a:normAutofit/>
              </a:bodyPr>
              <a:lstStyle/>
              <a:p>
                <a:r>
                  <a:rPr lang="en-US" dirty="0"/>
                  <a:t>Lengthening a Test to Achieve a Desired </a:t>
                </a:r>
                <a14:m>
                  <m:oMath xmlns:m="http://schemas.openxmlformats.org/officeDocument/2006/math">
                    <m:r>
                      <a:rPr lang="en-US" b="0" i="1" smtClean="0">
                        <a:latin typeface="Cambria Math" panose="02040503050406030204" pitchFamily="18" charset="0"/>
                      </a:rPr>
                      <m:t>𝜔</m:t>
                    </m:r>
                  </m:oMath>
                </a14:m>
                <a:endParaRPr lang="en-US" dirty="0"/>
              </a:p>
            </p:txBody>
          </p:sp>
        </mc:Choice>
        <mc:Fallback xmlns="">
          <p:sp>
            <p:nvSpPr>
              <p:cNvPr id="2" name="Title 1">
                <a:extLst>
                  <a:ext uri="{FF2B5EF4-FFF2-40B4-BE49-F238E27FC236}">
                    <a16:creationId xmlns:a16="http://schemas.microsoft.com/office/drawing/2014/main" id="{7B879A2E-B6C4-AFC0-1ECF-30E5F6A61456}"/>
                  </a:ext>
                </a:extLst>
              </p:cNvPr>
              <p:cNvSpPr>
                <a:spLocks noGrp="1" noRot="1" noChangeAspect="1" noMove="1" noResize="1" noEditPoints="1" noAdjustHandles="1" noChangeArrowheads="1" noChangeShapeType="1" noTextEdit="1"/>
              </p:cNvSpPr>
              <p:nvPr>
                <p:ph type="title"/>
              </p:nvPr>
            </p:nvSpPr>
            <p:spPr>
              <a:blipFill>
                <a:blip r:embed="rId3"/>
                <a:stretch>
                  <a:fillRect l="-2037" t="-25641" b="-39316"/>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C03BF9-67BE-3973-CBBE-B4C0182703F2}"/>
                  </a:ext>
                </a:extLst>
              </p:cNvPr>
              <p:cNvSpPr>
                <a:spLocks noGrp="1"/>
              </p:cNvSpPr>
              <p:nvPr>
                <p:ph idx="1"/>
              </p:nvPr>
            </p:nvSpPr>
            <p:spPr/>
            <p:txBody>
              <a:bodyPr/>
              <a:lstStyle/>
              <a:p>
                <a:pPr marL="0" indent="0">
                  <a:buNone/>
                </a:pPr>
                <a:r>
                  <a:rPr lang="en-US" dirty="0"/>
                  <a:t>With parallel items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𝑞</m:t>
                        </m:r>
                      </m:sub>
                    </m:sSub>
                    <m:r>
                      <a:rPr lang="en-US" b="0" i="1" smtClean="0">
                        <a:latin typeface="Cambria Math" panose="02040503050406030204" pitchFamily="18" charset="0"/>
                      </a:rPr>
                      <m:t>=</m:t>
                    </m:r>
                    <m:r>
                      <a:rPr lang="en-US" b="0" i="1" smtClean="0">
                        <a:latin typeface="Cambria Math" panose="02040503050406030204" pitchFamily="18" charset="0"/>
                      </a:rPr>
                      <m:t>𝜆</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𝜃</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𝜃</m:t>
                        </m:r>
                      </m:e>
                      <m:sub>
                        <m:r>
                          <a:rPr lang="en-US" i="1">
                            <a:latin typeface="Cambria Math" panose="02040503050406030204" pitchFamily="18" charset="0"/>
                          </a:rPr>
                          <m:t>𝑞</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i="1">
                        <a:latin typeface="Cambria Math" panose="02040503050406030204" pitchFamily="18" charset="0"/>
                      </a:rPr>
                      <m:t>,   ∀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r>
                  <a:rPr lang="en-US" dirty="0"/>
                  <a:t>), we can compute the number of items (</a:t>
                </a:r>
                <a14:m>
                  <m:oMath xmlns:m="http://schemas.openxmlformats.org/officeDocument/2006/math">
                    <m:r>
                      <a:rPr lang="en-US" b="0" i="1" smtClean="0">
                        <a:latin typeface="Cambria Math" panose="02040503050406030204" pitchFamily="18" charset="0"/>
                      </a:rPr>
                      <m:t>𝑟</m:t>
                    </m:r>
                  </m:oMath>
                </a14:m>
                <a:r>
                  <a:rPr lang="en-US" dirty="0"/>
                  <a:t>) that will give us a desired </a:t>
                </a:r>
                <a14:m>
                  <m:oMath xmlns:m="http://schemas.openxmlformats.org/officeDocument/2006/math">
                    <m:r>
                      <a:rPr lang="en-US" b="0" i="1" smtClean="0">
                        <a:latin typeface="Cambria Math" panose="02040503050406030204" pitchFamily="18" charset="0"/>
                      </a:rPr>
                      <m:t>𝜔</m:t>
                    </m:r>
                  </m:oMath>
                </a14:m>
                <a:r>
                  <a:rPr lang="en-US" dirty="0"/>
                  <a:t> because we know that for every item</a:t>
                </a:r>
              </a:p>
              <a:p>
                <a:pPr marL="0" indent="0" algn="ctr">
                  <a:buNone/>
                </a:pPr>
                <a14:m>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𝜃</m:t>
                        </m:r>
                      </m:den>
                    </m:f>
                  </m:oMath>
                </a14:m>
                <a:r>
                  <a:rPr lang="en-US" dirty="0"/>
                  <a:t>	and </a:t>
                </a:r>
                <a14:m>
                  <m:oMath xmlns:m="http://schemas.openxmlformats.org/officeDocument/2006/math">
                    <m:r>
                      <a:rPr lang="en-US" b="0" i="0" smtClean="0">
                        <a:latin typeface="Cambria Math" panose="02040503050406030204" pitchFamily="18" charset="0"/>
                      </a:rPr>
                      <m:t>1−</m:t>
                    </m:r>
                    <m:r>
                      <a:rPr lang="en-US" b="0" i="1" smtClean="0">
                        <a:latin typeface="Cambria Math" panose="02040503050406030204" pitchFamily="18" charset="0"/>
                      </a:rPr>
                      <m:t>𝜔</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𝑝</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𝜃</m:t>
                        </m:r>
                      </m:num>
                      <m:den>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𝜃</m:t>
                        </m:r>
                      </m:den>
                    </m:f>
                  </m:oMath>
                </a14:m>
                <a:endParaRPr lang="en-US" dirty="0"/>
              </a:p>
              <a:p>
                <a:pPr marL="0" indent="0">
                  <a:buNone/>
                </a:pPr>
                <a:r>
                  <a:rPr lang="en-US" dirty="0"/>
                  <a:t>So for </a:t>
                </a:r>
                <a14:m>
                  <m:oMath xmlns:m="http://schemas.openxmlformats.org/officeDocument/2006/math">
                    <m:r>
                      <a:rPr lang="en-US" b="0" i="1" smtClean="0">
                        <a:latin typeface="Cambria Math" panose="02040503050406030204" pitchFamily="18" charset="0"/>
                      </a:rPr>
                      <m:t>𝑟</m:t>
                    </m:r>
                  </m:oMath>
                </a14:m>
                <a:r>
                  <a:rPr lang="en-US" dirty="0"/>
                  <a:t> times more items: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𝑟</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𝜆</m:t>
                              </m:r>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𝜆</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𝜃</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𝑟</m:t>
                          </m:r>
                          <m:r>
                            <a:rPr lang="en-US" b="0" i="1" smtClean="0">
                              <a:latin typeface="Cambria Math" panose="02040503050406030204" pitchFamily="18" charset="0"/>
                            </a:rPr>
                            <m:t>𝜔</m:t>
                          </m:r>
                        </m:num>
                        <m:den>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−1</m:t>
                              </m:r>
                            </m:e>
                          </m:d>
                          <m:r>
                            <a:rPr lang="en-US" b="0" i="1" smtClean="0">
                              <a:latin typeface="Cambria Math" panose="02040503050406030204" pitchFamily="18" charset="0"/>
                            </a:rPr>
                            <m:t>𝜔</m:t>
                          </m:r>
                        </m:den>
                      </m:f>
                    </m:oMath>
                  </m:oMathPara>
                </a14:m>
                <a:endParaRPr lang="en-US" dirty="0"/>
              </a:p>
              <a:p>
                <a:pPr marL="0" indent="0">
                  <a:buNone/>
                </a:pPr>
                <a:r>
                  <a:rPr lang="en-US" dirty="0"/>
                  <a:t>And to calculate </a:t>
                </a:r>
                <a14:m>
                  <m:oMath xmlns:m="http://schemas.openxmlformats.org/officeDocument/2006/math">
                    <m:r>
                      <a:rPr lang="en-US" b="0" i="1" smtClean="0">
                        <a:latin typeface="Cambria Math" panose="02040503050406030204" pitchFamily="18" charset="0"/>
                      </a:rPr>
                      <m:t>𝑟</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𝑟</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𝑟</m:t>
                                  </m:r>
                                </m:sub>
                              </m:sSub>
                              <m:r>
                                <a:rPr lang="en-US" b="0" i="1" smtClean="0">
                                  <a:latin typeface="Cambria Math" panose="02040503050406030204" pitchFamily="18" charset="0"/>
                                </a:rPr>
                                <m:t>)</m:t>
                              </m:r>
                            </m:den>
                          </m:f>
                        </m:num>
                        <m:den>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𝜔</m:t>
                              </m:r>
                            </m:num>
                            <m:den>
                              <m:r>
                                <a:rPr lang="en-US" b="0" i="1" smtClean="0">
                                  <a:latin typeface="Cambria Math" panose="02040503050406030204" pitchFamily="18" charset="0"/>
                                </a:rPr>
                                <m:t>(1−</m:t>
                              </m:r>
                              <m:r>
                                <a:rPr lang="en-US" b="0" i="1" smtClean="0">
                                  <a:latin typeface="Cambria Math" panose="02040503050406030204" pitchFamily="18" charset="0"/>
                                </a:rPr>
                                <m:t>𝜔</m:t>
                              </m:r>
                              <m:r>
                                <a:rPr lang="en-US" b="0" i="1" smtClean="0">
                                  <a:latin typeface="Cambria Math" panose="02040503050406030204" pitchFamily="18" charset="0"/>
                                </a:rPr>
                                <m:t>)</m:t>
                              </m:r>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type m:val="lin"/>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𝑑𝑒𝑠𝑖𝑟𝑒𝑑</m:t>
                                  </m:r>
                                </m:sub>
                              </m:sSub>
                            </m:num>
                            <m:den>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𝑑𝑒𝑠𝑖𝑟𝑒𝑑</m:t>
                                  </m:r>
                                </m:sub>
                              </m:sSub>
                              <m:r>
                                <a:rPr lang="en-US" b="0" i="1" smtClean="0">
                                  <a:latin typeface="Cambria Math" panose="02040503050406030204" pitchFamily="18" charset="0"/>
                                </a:rPr>
                                <m:t>)</m:t>
                              </m:r>
                            </m:den>
                          </m:f>
                        </m:num>
                        <m:den>
                          <m:f>
                            <m:fPr>
                              <m:type m:val="lin"/>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𝑐𝑢𝑟𝑟𝑒𝑛𝑡</m:t>
                                  </m:r>
                                </m:sub>
                              </m:sSub>
                            </m:num>
                            <m:den>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𝑐𝑢𝑟𝑟𝑒𝑛𝑡</m:t>
                                  </m:r>
                                </m:sub>
                              </m:sSub>
                              <m:r>
                                <a:rPr lang="en-US" b="0" i="1" smtClean="0">
                                  <a:latin typeface="Cambria Math" panose="02040503050406030204" pitchFamily="18" charset="0"/>
                                </a:rPr>
                                <m:t>)</m:t>
                              </m:r>
                            </m:den>
                          </m:f>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CC03BF9-67BE-3973-CBBE-B4C0182703F2}"/>
                  </a:ext>
                </a:extLst>
              </p:cNvPr>
              <p:cNvSpPr>
                <a:spLocks noGrp="1" noRot="1" noChangeAspect="1" noMove="1" noResize="1" noEditPoints="1" noAdjustHandles="1" noChangeArrowheads="1" noChangeShapeType="1" noTextEdit="1"/>
              </p:cNvSpPr>
              <p:nvPr>
                <p:ph idx="1"/>
              </p:nvPr>
            </p:nvSpPr>
            <p:spPr>
              <a:blipFill>
                <a:blip r:embed="rId4"/>
                <a:stretch>
                  <a:fillRect l="-1075" t="-1235" r="-1075" b="-1160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92456EA6-448E-B91D-B119-0A9646502658}"/>
              </a:ext>
            </a:extLst>
          </p:cNvPr>
          <p:cNvSpPr>
            <a:spLocks noGrp="1"/>
          </p:cNvSpPr>
          <p:nvPr>
            <p:ph type="sldNum" sz="quarter" idx="12"/>
          </p:nvPr>
        </p:nvSpPr>
        <p:spPr/>
        <p:txBody>
          <a:bodyPr/>
          <a:lstStyle/>
          <a:p>
            <a:fld id="{0BD1E4AD-7C3E-1942-9738-052155FA6AEF}" type="slidenum">
              <a:rPr lang="en-US" smtClean="0"/>
              <a:pPr/>
              <a:t>21</a:t>
            </a:fld>
            <a:endParaRPr lang="en-US" dirty="0"/>
          </a:p>
        </p:txBody>
      </p:sp>
    </p:spTree>
    <p:extLst>
      <p:ext uri="{BB962C8B-B14F-4D97-AF65-F5344CB8AC3E}">
        <p14:creationId xmlns:p14="http://schemas.microsoft.com/office/powerpoint/2010/main" val="164176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CD60-550D-AC9A-C8CB-36A81426F473}"/>
              </a:ext>
            </a:extLst>
          </p:cNvPr>
          <p:cNvSpPr>
            <a:spLocks noGrp="1"/>
          </p:cNvSpPr>
          <p:nvPr>
            <p:ph type="title"/>
          </p:nvPr>
        </p:nvSpPr>
        <p:spPr/>
        <p:txBody>
          <a:bodyPr>
            <a:normAutofit/>
          </a:bodyPr>
          <a:lstStyle/>
          <a:p>
            <a:r>
              <a:rPr lang="en-US" dirty="0"/>
              <a:t>The History of Factor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4AF6FA-E793-20B7-245C-E3891B6AB2AF}"/>
                  </a:ext>
                </a:extLst>
              </p:cNvPr>
              <p:cNvSpPr>
                <a:spLocks noGrp="1"/>
              </p:cNvSpPr>
              <p:nvPr>
                <p:ph idx="1"/>
              </p:nvPr>
            </p:nvSpPr>
            <p:spPr/>
            <p:txBody>
              <a:bodyPr/>
              <a:lstStyle/>
              <a:p>
                <a:r>
                  <a:rPr lang="en-US" sz="2800" dirty="0">
                    <a:latin typeface="Minion Pro" panose="02040503050201020203" pitchFamily="18" charset="0"/>
                  </a:rPr>
                  <a:t>Many of the cruxes of factor analysis are contained in this quotation</a:t>
                </a:r>
              </a:p>
              <a:p>
                <a:endParaRPr lang="en-US" sz="2800" dirty="0">
                  <a:latin typeface="Minion Pro" panose="02040503050201020203" pitchFamily="18" charset="0"/>
                </a:endParaRPr>
              </a:p>
              <a:p>
                <a:pPr lvl="1"/>
                <a:r>
                  <a:rPr lang="en-US" i="1" dirty="0">
                    <a:latin typeface="Minion Pro" panose="02040503050201020203" pitchFamily="18" charset="0"/>
                  </a:rPr>
                  <a:t>“that there really exists a something that we may provisionally term “General Sensory Discrimination” and similarly a “General Intelligence”</a:t>
                </a:r>
              </a:p>
              <a:p>
                <a:pPr lvl="2"/>
                <a:r>
                  <a:rPr lang="en-US" dirty="0"/>
                  <a:t>The existent general attributes – a.k.a. factor or latent variables – that we are not able to directly observe</a:t>
                </a:r>
              </a:p>
              <a:p>
                <a:pPr lvl="2"/>
                <a:r>
                  <a:rPr lang="en-US" dirty="0"/>
                  <a:t>Labels of these factors are provisional</a:t>
                </a:r>
              </a:p>
              <a:p>
                <a:pPr lvl="2"/>
                <a:endParaRPr lang="en-US" dirty="0"/>
              </a:p>
              <a:p>
                <a:pPr lvl="1"/>
                <a:endParaRPr lang="en-US" dirty="0"/>
              </a:p>
              <a:p>
                <a:pPr lvl="1"/>
                <a:r>
                  <a:rPr lang="en-US" sz="2400" i="1" dirty="0">
                    <a:latin typeface="Minion Pro" panose="02040503050201020203" pitchFamily="18" charset="0"/>
                  </a:rPr>
                  <a:t>the functional correspondence between these two is not appreciably less than absolute</a:t>
                </a:r>
              </a:p>
              <a:p>
                <a:pPr lvl="2"/>
                <a:r>
                  <a:rPr lang="en-US" dirty="0"/>
                  <a:t>These unobserved dimensions may be related to some degree</a:t>
                </a:r>
              </a:p>
              <a:p>
                <a:pPr lvl="2"/>
                <a:r>
                  <a:rPr lang="en-US" dirty="0"/>
                  <a:t>Spearman thought they were correlated at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=1</m:t>
                    </m:r>
                  </m:oMath>
                </a14:m>
                <a:r>
                  <a:rPr lang="en-US" dirty="0"/>
                  <a:t> (or really that they collapsed into a single dimension), but later work by Thurstone (1935; </a:t>
                </a:r>
                <a:r>
                  <a:rPr lang="en-US" i="1" dirty="0"/>
                  <a:t>Vectors of the Mind</a:t>
                </a:r>
                <a:r>
                  <a:rPr lang="en-US" dirty="0"/>
                  <a:t>) considered factors that were correlated at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𝜌</m:t>
                        </m:r>
                      </m:e>
                    </m:d>
                    <m:r>
                      <a:rPr lang="en-US" b="0" i="1" smtClean="0">
                        <a:latin typeface="Cambria Math" panose="02040503050406030204" pitchFamily="18" charset="0"/>
                      </a:rPr>
                      <m:t>&lt;1</m:t>
                    </m:r>
                  </m:oMath>
                </a14:m>
                <a:endParaRPr lang="en-US" dirty="0"/>
              </a:p>
            </p:txBody>
          </p:sp>
        </mc:Choice>
        <mc:Fallback xmlns="">
          <p:sp>
            <p:nvSpPr>
              <p:cNvPr id="3" name="Content Placeholder 2">
                <a:extLst>
                  <a:ext uri="{FF2B5EF4-FFF2-40B4-BE49-F238E27FC236}">
                    <a16:creationId xmlns:a16="http://schemas.microsoft.com/office/drawing/2014/main" id="{A24AF6FA-E793-20B7-245C-E3891B6AB2AF}"/>
                  </a:ext>
                </a:extLst>
              </p:cNvPr>
              <p:cNvSpPr>
                <a:spLocks noGrp="1" noRot="1" noChangeAspect="1" noMove="1" noResize="1" noEditPoints="1" noAdjustHandles="1" noChangeArrowheads="1" noChangeShapeType="1" noTextEdit="1"/>
              </p:cNvSpPr>
              <p:nvPr>
                <p:ph idx="1"/>
              </p:nvPr>
            </p:nvSpPr>
            <p:spPr>
              <a:blipFill>
                <a:blip r:embed="rId2"/>
                <a:stretch>
                  <a:fillRect l="-930" t="-1902"/>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46B0DBE1-F6DB-AA95-BB69-DE635840BCC7}"/>
              </a:ext>
            </a:extLst>
          </p:cNvPr>
          <p:cNvSpPr>
            <a:spLocks noGrp="1"/>
          </p:cNvSpPr>
          <p:nvPr>
            <p:ph type="sldNum" sz="quarter" idx="12"/>
          </p:nvPr>
        </p:nvSpPr>
        <p:spPr/>
        <p:txBody>
          <a:bodyPr/>
          <a:lstStyle/>
          <a:p>
            <a:fld id="{0BD1E4AD-7C3E-1942-9738-052155FA6AEF}" type="slidenum">
              <a:rPr lang="en-US" smtClean="0"/>
              <a:pPr/>
              <a:t>3</a:t>
            </a:fld>
            <a:endParaRPr lang="en-US" dirty="0"/>
          </a:p>
        </p:txBody>
      </p:sp>
    </p:spTree>
    <p:extLst>
      <p:ext uri="{BB962C8B-B14F-4D97-AF65-F5344CB8AC3E}">
        <p14:creationId xmlns:p14="http://schemas.microsoft.com/office/powerpoint/2010/main" val="415527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9276-C898-2986-1296-27E351EEAD12}"/>
              </a:ext>
            </a:extLst>
          </p:cNvPr>
          <p:cNvSpPr>
            <a:spLocks noGrp="1"/>
          </p:cNvSpPr>
          <p:nvPr>
            <p:ph type="title"/>
          </p:nvPr>
        </p:nvSpPr>
        <p:spPr/>
        <p:txBody>
          <a:bodyPr>
            <a:normAutofit/>
          </a:bodyPr>
          <a:lstStyle/>
          <a:p>
            <a:r>
              <a:rPr lang="en-US" dirty="0"/>
              <a:t>Latent Variables in Factor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B95859-CDCA-3F59-EA8F-1223702E2BE2}"/>
                  </a:ext>
                </a:extLst>
              </p:cNvPr>
              <p:cNvSpPr>
                <a:spLocks noGrp="1"/>
              </p:cNvSpPr>
              <p:nvPr>
                <p:ph idx="1"/>
              </p:nvPr>
            </p:nvSpPr>
            <p:spPr/>
            <p:txBody>
              <a:bodyPr/>
              <a:lstStyle/>
              <a:p>
                <a:pPr marL="0" indent="0">
                  <a:buNone/>
                </a:pPr>
                <a:r>
                  <a:rPr lang="en-US" dirty="0"/>
                  <a:t>In PCA we talk about components, in factor analysis we talk about latent variables or “factors”</a:t>
                </a:r>
              </a:p>
              <a:p>
                <a:pPr marL="0" indent="0">
                  <a:buNone/>
                </a:pPr>
                <a:endParaRPr lang="en-US" dirty="0"/>
              </a:p>
              <a:p>
                <a:pPr marL="0" indent="0">
                  <a:buNone/>
                </a:pPr>
                <a:r>
                  <a:rPr lang="en-US" dirty="0"/>
                  <a:t>Latent variables are conceptualized as the </a:t>
                </a:r>
                <a:r>
                  <a:rPr lang="en-US" i="1" dirty="0"/>
                  <a:t>unobserved common cause </a:t>
                </a:r>
                <a:r>
                  <a:rPr lang="en-US" dirty="0"/>
                  <a:t>of a set of item responses</a:t>
                </a:r>
              </a:p>
              <a:p>
                <a:pPr lvl="1"/>
                <a:r>
                  <a:rPr lang="en-US" dirty="0"/>
                  <a:t>Explain the correlations between sets of items (remember our definition of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𝑇</m:t>
                        </m:r>
                      </m:sub>
                      <m:sup>
                        <m:r>
                          <a:rPr lang="en-US" b="0" i="1" smtClean="0">
                            <a:latin typeface="Cambria Math" panose="02040503050406030204" pitchFamily="18" charset="0"/>
                          </a:rPr>
                          <m:t>2</m:t>
                        </m:r>
                      </m:sup>
                    </m:sSubSup>
                  </m:oMath>
                </a14:m>
                <a:r>
                  <a:rPr lang="en-US" dirty="0"/>
                  <a:t>)</a:t>
                </a:r>
              </a:p>
              <a:p>
                <a:pPr lvl="1"/>
                <a:r>
                  <a:rPr lang="en-US" dirty="0"/>
                  <a:t>We regress out this unobserved variable to obtain “local independence”</a:t>
                </a:r>
              </a:p>
              <a:p>
                <a:pPr lvl="1"/>
                <a:r>
                  <a:rPr lang="en-US" dirty="0"/>
                  <a:t>Even though for many (psychological) characteristics, the causal direction may be questioned, unknown, or reversed, the factor model is still very useful</a:t>
                </a:r>
              </a:p>
              <a:p>
                <a:pPr lvl="1"/>
                <a:endParaRPr lang="en-US" dirty="0"/>
              </a:p>
            </p:txBody>
          </p:sp>
        </mc:Choice>
        <mc:Fallback xmlns="">
          <p:sp>
            <p:nvSpPr>
              <p:cNvPr id="3" name="Content Placeholder 2">
                <a:extLst>
                  <a:ext uri="{FF2B5EF4-FFF2-40B4-BE49-F238E27FC236}">
                    <a16:creationId xmlns:a16="http://schemas.microsoft.com/office/drawing/2014/main" id="{19B95859-CDCA-3F59-EA8F-1223702E2BE2}"/>
                  </a:ext>
                </a:extLst>
              </p:cNvPr>
              <p:cNvSpPr>
                <a:spLocks noGrp="1" noRot="1" noChangeAspect="1" noMove="1" noResize="1" noEditPoints="1" noAdjustHandles="1" noChangeArrowheads="1" noChangeShapeType="1" noTextEdit="1"/>
              </p:cNvSpPr>
              <p:nvPr>
                <p:ph idx="1"/>
              </p:nvPr>
            </p:nvSpPr>
            <p:spPr>
              <a:blipFill>
                <a:blip r:embed="rId2"/>
                <a:stretch>
                  <a:fillRect l="-1085" t="-1902" r="-1034"/>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E60AFBBF-6CB2-F14C-6D48-596F906B15E9}"/>
              </a:ext>
            </a:extLst>
          </p:cNvPr>
          <p:cNvSpPr>
            <a:spLocks noGrp="1"/>
          </p:cNvSpPr>
          <p:nvPr>
            <p:ph type="sldNum" sz="quarter" idx="12"/>
          </p:nvPr>
        </p:nvSpPr>
        <p:spPr/>
        <p:txBody>
          <a:bodyPr/>
          <a:lstStyle/>
          <a:p>
            <a:fld id="{0BD1E4AD-7C3E-1942-9738-052155FA6AEF}" type="slidenum">
              <a:rPr lang="en-US" smtClean="0"/>
              <a:pPr/>
              <a:t>4</a:t>
            </a:fld>
            <a:endParaRPr lang="en-US" dirty="0"/>
          </a:p>
        </p:txBody>
      </p:sp>
    </p:spTree>
    <p:extLst>
      <p:ext uri="{BB962C8B-B14F-4D97-AF65-F5344CB8AC3E}">
        <p14:creationId xmlns:p14="http://schemas.microsoft.com/office/powerpoint/2010/main" val="288670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0FBD-C9D1-E76E-3B80-76170570C08B}"/>
              </a:ext>
            </a:extLst>
          </p:cNvPr>
          <p:cNvSpPr>
            <a:spLocks noGrp="1"/>
          </p:cNvSpPr>
          <p:nvPr>
            <p:ph type="title"/>
          </p:nvPr>
        </p:nvSpPr>
        <p:spPr/>
        <p:txBody>
          <a:bodyPr>
            <a:normAutofit/>
          </a:bodyPr>
          <a:lstStyle/>
          <a:p>
            <a:r>
              <a:rPr lang="en-US" dirty="0"/>
              <a:t>The Factor Analytic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52EFD4-FA53-0CEE-8727-700BF1A9C4B2}"/>
                  </a:ext>
                </a:extLst>
              </p:cNvPr>
              <p:cNvSpPr>
                <a:spLocks noGrp="1"/>
              </p:cNvSpPr>
              <p:nvPr>
                <p:ph idx="1"/>
              </p:nvPr>
            </p:nvSpPr>
            <p:spPr/>
            <p:txBody>
              <a:bodyPr/>
              <a:lstStyle/>
              <a:p>
                <a:pPr marL="0" indent="0">
                  <a:buNone/>
                </a:pPr>
                <a:r>
                  <a:rPr lang="en-US" dirty="0"/>
                  <a:t>Taking a vector of observed item responses </a:t>
                </a:r>
                <a14:m>
                  <m:oMath xmlns:m="http://schemas.openxmlformats.org/officeDocument/2006/math">
                    <m:r>
                      <a:rPr lang="en-US" b="1" i="0" smtClean="0">
                        <a:latin typeface="Cambria Math" panose="02040503050406030204" pitchFamily="18" charset="0"/>
                      </a:rPr>
                      <m:t>𝐲</m:t>
                    </m:r>
                  </m:oMath>
                </a14:m>
                <a:r>
                  <a:rPr lang="en-US" dirty="0"/>
                  <a:t> for person </a:t>
                </a:r>
                <a14:m>
                  <m:oMath xmlns:m="http://schemas.openxmlformats.org/officeDocument/2006/math">
                    <m:r>
                      <a:rPr lang="en-US" b="0" i="1" smtClean="0">
                        <a:latin typeface="Cambria Math" panose="02040503050406030204" pitchFamily="18" charset="0"/>
                      </a:rPr>
                      <m:t>𝑖</m:t>
                    </m:r>
                  </m:oMath>
                </a14:m>
                <a:r>
                  <a:rPr lang="en-US" dirty="0"/>
                  <a:t>, the factor analytic model considers a function of item intercepts (</a:t>
                </a:r>
                <a14:m>
                  <m:oMath xmlns:m="http://schemas.openxmlformats.org/officeDocument/2006/math">
                    <m:r>
                      <a:rPr lang="en-US" b="1" i="0" smtClean="0">
                        <a:latin typeface="Cambria Math" panose="02040503050406030204" pitchFamily="18" charset="0"/>
                      </a:rPr>
                      <m:t>𝛎</m:t>
                    </m:r>
                  </m:oMath>
                </a14:m>
                <a:r>
                  <a:rPr lang="en-US" dirty="0"/>
                  <a:t>), the weighted (</a:t>
                </a:r>
                <a14:m>
                  <m:oMath xmlns:m="http://schemas.openxmlformats.org/officeDocument/2006/math">
                    <m:r>
                      <a:rPr lang="en-US" b="1" i="0" smtClean="0">
                        <a:latin typeface="Cambria Math" panose="02040503050406030204" pitchFamily="18" charset="0"/>
                      </a:rPr>
                      <m:t>𝚲</m:t>
                    </m:r>
                  </m:oMath>
                </a14:m>
                <a:r>
                  <a:rPr lang="en-US" dirty="0"/>
                  <a:t>) contribution of the unobserved latent variable (</a:t>
                </a:r>
                <a14:m>
                  <m:oMath xmlns:m="http://schemas.openxmlformats.org/officeDocument/2006/math">
                    <m:r>
                      <a:rPr lang="en-US" b="1" i="0" smtClean="0">
                        <a:latin typeface="Cambria Math" panose="02040503050406030204" pitchFamily="18" charset="0"/>
                      </a:rPr>
                      <m:t>𝛈</m:t>
                    </m:r>
                  </m:oMath>
                </a14:m>
                <a:r>
                  <a:rPr lang="en-US" dirty="0"/>
                  <a:t>), and Gaussian-distributed error terms (</a:t>
                </a:r>
                <a14:m>
                  <m:oMath xmlns:m="http://schemas.openxmlformats.org/officeDocument/2006/math">
                    <m:r>
                      <a:rPr lang="en-US" b="1" i="0" smtClean="0">
                        <a:latin typeface="Cambria Math" panose="02040503050406030204" pitchFamily="18" charset="0"/>
                      </a:rPr>
                      <m:t>𝛆</m:t>
                    </m:r>
                  </m:oMath>
                </a14:m>
                <a:r>
                  <a:rPr lang="en-US" dirty="0"/>
                  <a:t>) with covariance </a:t>
                </a:r>
                <a14:m>
                  <m:oMath xmlns:m="http://schemas.openxmlformats.org/officeDocument/2006/math">
                    <m:r>
                      <a:rPr lang="en-US" b="1">
                        <a:latin typeface="Cambria Math" panose="02040503050406030204" pitchFamily="18" charset="0"/>
                      </a:rPr>
                      <m:t>𝚯</m:t>
                    </m:r>
                  </m:oMath>
                </a14:m>
                <a:endParaRPr lang="en-US" i="1" dirty="0"/>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0" smtClean="0">
                        <a:latin typeface="Cambria Math" panose="02040503050406030204" pitchFamily="18" charset="0"/>
                      </a:rPr>
                      <m:t>𝛎</m:t>
                    </m:r>
                    <m:r>
                      <a:rPr lang="en-US" b="0" i="1" smtClean="0">
                        <a:latin typeface="Cambria Math" panose="02040503050406030204" pitchFamily="18" charset="0"/>
                      </a:rPr>
                      <m:t>+</m:t>
                    </m:r>
                    <m:r>
                      <a:rPr lang="en-US" b="1" i="0" smtClean="0">
                        <a:latin typeface="Cambria Math" panose="02040503050406030204" pitchFamily="18" charset="0"/>
                      </a:rPr>
                      <m:t>𝚲</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𝛈</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𝛆</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𝛆</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𝑀𝑉𝑁</m:t>
                    </m:r>
                    <m:r>
                      <a:rPr lang="en-US" b="0" i="1" smtClean="0">
                        <a:latin typeface="Cambria Math" panose="02040503050406030204" pitchFamily="18" charset="0"/>
                      </a:rPr>
                      <m:t>(0,</m:t>
                    </m:r>
                    <m:r>
                      <a:rPr lang="en-US" b="1" i="0" smtClean="0">
                        <a:latin typeface="Cambria Math" panose="02040503050406030204" pitchFamily="18" charset="0"/>
                      </a:rPr>
                      <m:t>𝚯</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Importantly, we also write an equation for the unobserved latent variable with a mean (</a:t>
                </a:r>
                <a14:m>
                  <m:oMath xmlns:m="http://schemas.openxmlformats.org/officeDocument/2006/math">
                    <m:r>
                      <a:rPr lang="en-US" b="1" i="0" smtClean="0">
                        <a:latin typeface="Cambria Math" panose="02040503050406030204" pitchFamily="18" charset="0"/>
                      </a:rPr>
                      <m:t>𝛂</m:t>
                    </m:r>
                  </m:oMath>
                </a14:m>
                <a:r>
                  <a:rPr lang="en-US" dirty="0"/>
                  <a:t>) and multivariate Gaussian-distributed disturbance (</a:t>
                </a:r>
                <a14:m>
                  <m:oMath xmlns:m="http://schemas.openxmlformats.org/officeDocument/2006/math">
                    <m:r>
                      <a:rPr lang="en-US" b="1" i="0" smtClean="0">
                        <a:latin typeface="Cambria Math" panose="02040503050406030204" pitchFamily="18" charset="0"/>
                      </a:rPr>
                      <m:t>𝛇</m:t>
                    </m:r>
                  </m:oMath>
                </a14:m>
                <a:r>
                  <a:rPr lang="en-US" dirty="0"/>
                  <a:t>; analogous to a variance or residual depending on the model) with a covariance matrix </a:t>
                </a:r>
                <a14:m>
                  <m:oMath xmlns:m="http://schemas.openxmlformats.org/officeDocument/2006/math">
                    <m:r>
                      <a:rPr lang="en-US" b="1" i="0" smtClean="0">
                        <a:latin typeface="Cambria Math" panose="02040503050406030204" pitchFamily="18" charset="0"/>
                      </a:rPr>
                      <m:t>𝚿</m:t>
                    </m:r>
                  </m:oMath>
                </a14:m>
                <a:endParaRPr lang="en-US" b="1" dirty="0"/>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𝛈</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0" smtClean="0">
                        <a:latin typeface="Cambria Math" panose="02040503050406030204" pitchFamily="18" charset="0"/>
                      </a:rPr>
                      <m:t>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𝛇</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𝑀𝑉𝑁</m:t>
                    </m:r>
                    <m:r>
                      <a:rPr lang="en-US" b="0" i="1" smtClean="0">
                        <a:latin typeface="Cambria Math" panose="02040503050406030204" pitchFamily="18" charset="0"/>
                      </a:rPr>
                      <m:t>(</m:t>
                    </m:r>
                    <m:r>
                      <a:rPr lang="en-US" b="0" i="1" smtClean="0">
                        <a:latin typeface="Cambria Math" panose="02040503050406030204" pitchFamily="18" charset="0"/>
                      </a:rPr>
                      <m:t>𝑣𝑒𝑐</m:t>
                    </m:r>
                    <m:d>
                      <m:dPr>
                        <m:ctrlPr>
                          <a:rPr lang="en-US" b="0" i="1" smtClean="0">
                            <a:latin typeface="Cambria Math" panose="02040503050406030204" pitchFamily="18" charset="0"/>
                          </a:rPr>
                        </m:ctrlPr>
                      </m:dPr>
                      <m:e>
                        <m:r>
                          <a:rPr lang="en-US" b="1" i="1" smtClean="0">
                            <a:latin typeface="Cambria Math" panose="02040503050406030204" pitchFamily="18" charset="0"/>
                          </a:rPr>
                          <m:t>𝟎</m:t>
                        </m:r>
                      </m:e>
                    </m:d>
                    <m:r>
                      <a:rPr lang="en-US" b="0" i="1" smtClean="0">
                        <a:latin typeface="Cambria Math" panose="02040503050406030204" pitchFamily="18" charset="0"/>
                      </a:rPr>
                      <m:t>,</m:t>
                    </m:r>
                    <m:r>
                      <a:rPr lang="en-US" b="1" i="0" smtClean="0">
                        <a:latin typeface="Cambria Math" panose="02040503050406030204" pitchFamily="18" charset="0"/>
                      </a:rPr>
                      <m:t>𝚿</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D52EFD4-FA53-0CEE-8727-700BF1A9C4B2}"/>
                  </a:ext>
                </a:extLst>
              </p:cNvPr>
              <p:cNvSpPr>
                <a:spLocks noGrp="1" noRot="1" noChangeAspect="1" noMove="1" noResize="1" noEditPoints="1" noAdjustHandles="1" noChangeArrowheads="1" noChangeShapeType="1" noTextEdit="1"/>
              </p:cNvSpPr>
              <p:nvPr>
                <p:ph idx="1"/>
              </p:nvPr>
            </p:nvSpPr>
            <p:spPr>
              <a:blipFill>
                <a:blip r:embed="rId2"/>
                <a:stretch>
                  <a:fillRect l="-1085" t="-1902" r="-1137"/>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664E8E8A-8D26-F915-17EC-A4C649655417}"/>
              </a:ext>
            </a:extLst>
          </p:cNvPr>
          <p:cNvSpPr>
            <a:spLocks noGrp="1"/>
          </p:cNvSpPr>
          <p:nvPr>
            <p:ph type="sldNum" sz="quarter" idx="12"/>
          </p:nvPr>
        </p:nvSpPr>
        <p:spPr/>
        <p:txBody>
          <a:bodyPr/>
          <a:lstStyle/>
          <a:p>
            <a:fld id="{0BD1E4AD-7C3E-1942-9738-052155FA6AEF}" type="slidenum">
              <a:rPr lang="en-US" smtClean="0"/>
              <a:pPr/>
              <a:t>5</a:t>
            </a:fld>
            <a:endParaRPr lang="en-US" dirty="0"/>
          </a:p>
        </p:txBody>
      </p:sp>
    </p:spTree>
    <p:extLst>
      <p:ext uri="{BB962C8B-B14F-4D97-AF65-F5344CB8AC3E}">
        <p14:creationId xmlns:p14="http://schemas.microsoft.com/office/powerpoint/2010/main" val="28911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0FBD-C9D1-E76E-3B80-76170570C08B}"/>
              </a:ext>
            </a:extLst>
          </p:cNvPr>
          <p:cNvSpPr>
            <a:spLocks noGrp="1"/>
          </p:cNvSpPr>
          <p:nvPr>
            <p:ph type="title"/>
          </p:nvPr>
        </p:nvSpPr>
        <p:spPr/>
        <p:txBody>
          <a:bodyPr>
            <a:normAutofit/>
          </a:bodyPr>
          <a:lstStyle/>
          <a:p>
            <a:r>
              <a:rPr lang="en-US" dirty="0"/>
              <a:t>The Factor Analytic Model: Path Model</a:t>
            </a:r>
          </a:p>
        </p:txBody>
      </p:sp>
      <p:sp>
        <p:nvSpPr>
          <p:cNvPr id="6" name="Slide Number Placeholder 5">
            <a:extLst>
              <a:ext uri="{FF2B5EF4-FFF2-40B4-BE49-F238E27FC236}">
                <a16:creationId xmlns:a16="http://schemas.microsoft.com/office/drawing/2014/main" id="{664E8E8A-8D26-F915-17EC-A4C649655417}"/>
              </a:ext>
            </a:extLst>
          </p:cNvPr>
          <p:cNvSpPr>
            <a:spLocks noGrp="1"/>
          </p:cNvSpPr>
          <p:nvPr>
            <p:ph type="sldNum" sz="quarter" idx="12"/>
          </p:nvPr>
        </p:nvSpPr>
        <p:spPr/>
        <p:txBody>
          <a:bodyPr/>
          <a:lstStyle/>
          <a:p>
            <a:fld id="{0BD1E4AD-7C3E-1942-9738-052155FA6AEF}" type="slidenum">
              <a:rPr lang="en-US" smtClean="0"/>
              <a:pPr/>
              <a:t>6</a:t>
            </a:fld>
            <a:endParaRPr lang="en-US" dirty="0"/>
          </a:p>
        </p:txBody>
      </p:sp>
      <p:grpSp>
        <p:nvGrpSpPr>
          <p:cNvPr id="23" name="Group 22">
            <a:extLst>
              <a:ext uri="{FF2B5EF4-FFF2-40B4-BE49-F238E27FC236}">
                <a16:creationId xmlns:a16="http://schemas.microsoft.com/office/drawing/2014/main" id="{6980E8A2-0D5B-B4BF-6DFD-E6EC584EBD4F}"/>
              </a:ext>
            </a:extLst>
          </p:cNvPr>
          <p:cNvGrpSpPr/>
          <p:nvPr/>
        </p:nvGrpSpPr>
        <p:grpSpPr>
          <a:xfrm>
            <a:off x="1431721" y="4804248"/>
            <a:ext cx="3707408" cy="1280160"/>
            <a:chOff x="4038599" y="4549698"/>
            <a:chExt cx="3707408" cy="1280160"/>
          </a:xfrm>
        </p:grpSpPr>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B1302018-2D4C-403A-DC22-71FB66035C08}"/>
                    </a:ext>
                  </a:extLst>
                </p:cNvPr>
                <p:cNvSpPr/>
                <p:nvPr/>
              </p:nvSpPr>
              <p:spPr>
                <a:xfrm>
                  <a:off x="4038599" y="4549698"/>
                  <a:ext cx="1280160" cy="128016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i="1">
                                <a:solidFill>
                                  <a:schemeClr val="tx1"/>
                                </a:solidFill>
                                <a:latin typeface="Cambria Math" panose="02040503050406030204" pitchFamily="18" charset="0"/>
                              </a:rPr>
                              <m:t>𝜂</m:t>
                            </m:r>
                          </m:e>
                          <m:sub>
                            <m:r>
                              <a:rPr lang="en-US" sz="3600" i="1">
                                <a:solidFill>
                                  <a:schemeClr val="tx1"/>
                                </a:solidFill>
                                <a:latin typeface="Cambria Math" panose="02040503050406030204" pitchFamily="18" charset="0"/>
                              </a:rPr>
                              <m:t>1</m:t>
                            </m:r>
                          </m:sub>
                        </m:sSub>
                      </m:oMath>
                    </m:oMathPara>
                  </a14:m>
                  <a:endParaRPr lang="en-US" sz="3600" i="1" dirty="0">
                    <a:solidFill>
                      <a:schemeClr val="tx1"/>
                    </a:solidFill>
                    <a:latin typeface="Cambria Math" panose="02040503050406030204" pitchFamily="18" charset="0"/>
                  </a:endParaRPr>
                </a:p>
              </p:txBody>
            </p:sp>
          </mc:Choice>
          <mc:Fallback xmlns="">
            <p:sp>
              <p:nvSpPr>
                <p:cNvPr id="21" name="Oval 20">
                  <a:extLst>
                    <a:ext uri="{FF2B5EF4-FFF2-40B4-BE49-F238E27FC236}">
                      <a16:creationId xmlns:a16="http://schemas.microsoft.com/office/drawing/2014/main" id="{B1302018-2D4C-403A-DC22-71FB66035C08}"/>
                    </a:ext>
                  </a:extLst>
                </p:cNvPr>
                <p:cNvSpPr>
                  <a:spLocks noRot="1" noChangeAspect="1" noMove="1" noResize="1" noEditPoints="1" noAdjustHandles="1" noChangeArrowheads="1" noChangeShapeType="1" noTextEdit="1"/>
                </p:cNvSpPr>
                <p:nvPr/>
              </p:nvSpPr>
              <p:spPr>
                <a:xfrm>
                  <a:off x="4038599" y="4549698"/>
                  <a:ext cx="1280160" cy="1280160"/>
                </a:xfrm>
                <a:prstGeom prst="ellipse">
                  <a:avLst/>
                </a:prstGeom>
                <a:blipFill>
                  <a:blip r:embed="rId2"/>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7B859322-7416-C0A2-AAD7-A06EC5D68CB2}"/>
                    </a:ext>
                  </a:extLst>
                </p:cNvPr>
                <p:cNvSpPr/>
                <p:nvPr/>
              </p:nvSpPr>
              <p:spPr>
                <a:xfrm>
                  <a:off x="6465847" y="4549698"/>
                  <a:ext cx="1280160" cy="128016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i="1">
                                <a:solidFill>
                                  <a:schemeClr val="tx1"/>
                                </a:solidFill>
                                <a:latin typeface="Cambria Math" panose="02040503050406030204" pitchFamily="18" charset="0"/>
                              </a:rPr>
                              <m:t>𝜂</m:t>
                            </m:r>
                          </m:e>
                          <m:sub>
                            <m:r>
                              <a:rPr lang="en-US" sz="3600" b="0" i="1" smtClean="0">
                                <a:solidFill>
                                  <a:schemeClr val="tx1"/>
                                </a:solidFill>
                                <a:latin typeface="Cambria Math" panose="02040503050406030204" pitchFamily="18" charset="0"/>
                              </a:rPr>
                              <m:t>2</m:t>
                            </m:r>
                          </m:sub>
                        </m:sSub>
                      </m:oMath>
                    </m:oMathPara>
                  </a14:m>
                  <a:endParaRPr lang="en-US" sz="3600" i="1" dirty="0">
                    <a:solidFill>
                      <a:schemeClr val="tx1"/>
                    </a:solidFill>
                    <a:latin typeface="Cambria Math" panose="02040503050406030204" pitchFamily="18" charset="0"/>
                  </a:endParaRPr>
                </a:p>
              </p:txBody>
            </p:sp>
          </mc:Choice>
          <mc:Fallback xmlns="">
            <p:sp>
              <p:nvSpPr>
                <p:cNvPr id="22" name="Oval 21">
                  <a:extLst>
                    <a:ext uri="{FF2B5EF4-FFF2-40B4-BE49-F238E27FC236}">
                      <a16:creationId xmlns:a16="http://schemas.microsoft.com/office/drawing/2014/main" id="{7B859322-7416-C0A2-AAD7-A06EC5D68CB2}"/>
                    </a:ext>
                  </a:extLst>
                </p:cNvPr>
                <p:cNvSpPr>
                  <a:spLocks noRot="1" noChangeAspect="1" noMove="1" noResize="1" noEditPoints="1" noAdjustHandles="1" noChangeArrowheads="1" noChangeShapeType="1" noTextEdit="1"/>
                </p:cNvSpPr>
                <p:nvPr/>
              </p:nvSpPr>
              <p:spPr>
                <a:xfrm>
                  <a:off x="6465847" y="4549698"/>
                  <a:ext cx="1280160" cy="1280160"/>
                </a:xfrm>
                <a:prstGeom prst="ellipse">
                  <a:avLst/>
                </a:prstGeom>
                <a:blipFill>
                  <a:blip r:embed="rId3"/>
                  <a:stretch>
                    <a:fillRect/>
                  </a:stretch>
                </a:blipFill>
                <a:ln w="19050">
                  <a:solidFill>
                    <a:schemeClr val="tx1"/>
                  </a:solidFill>
                </a:ln>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CDD5085D-261D-2666-52EE-6E8CD26245B6}"/>
              </a:ext>
            </a:extLst>
          </p:cNvPr>
          <p:cNvGrpSpPr/>
          <p:nvPr/>
        </p:nvGrpSpPr>
        <p:grpSpPr>
          <a:xfrm>
            <a:off x="0" y="2621590"/>
            <a:ext cx="6570851" cy="712853"/>
            <a:chOff x="1572322" y="1502985"/>
            <a:chExt cx="8694227" cy="712853"/>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CD1DF83F-AC61-B368-B4BA-185A1005952F}"/>
                    </a:ext>
                  </a:extLst>
                </p:cNvPr>
                <p:cNvSpPr/>
                <p:nvPr/>
              </p:nvSpPr>
              <p:spPr>
                <a:xfrm>
                  <a:off x="1572322" y="1506240"/>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b="0" i="1" dirty="0" smtClean="0">
                                <a:solidFill>
                                  <a:schemeClr val="tx1"/>
                                </a:solidFill>
                                <a:latin typeface="Cambria Math" panose="02040503050406030204" pitchFamily="18" charset="0"/>
                              </a:rPr>
                            </m:ctrlPr>
                          </m:sSubPr>
                          <m:e>
                            <m:r>
                              <a:rPr lang="en-US" sz="3600" b="0" i="1" dirty="0" smtClean="0">
                                <a:solidFill>
                                  <a:schemeClr val="tx1"/>
                                </a:solidFill>
                                <a:latin typeface="Cambria Math" panose="02040503050406030204" pitchFamily="18" charset="0"/>
                              </a:rPr>
                              <m:t>𝑦</m:t>
                            </m:r>
                          </m:e>
                          <m:sub>
                            <m:r>
                              <a:rPr lang="en-US" sz="3600" b="0" i="1" dirty="0"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4" name="Rectangle 23">
                  <a:extLst>
                    <a:ext uri="{FF2B5EF4-FFF2-40B4-BE49-F238E27FC236}">
                      <a16:creationId xmlns:a16="http://schemas.microsoft.com/office/drawing/2014/main" id="{CD1DF83F-AC61-B368-B4BA-185A1005952F}"/>
                    </a:ext>
                  </a:extLst>
                </p:cNvPr>
                <p:cNvSpPr>
                  <a:spLocks noRot="1" noChangeAspect="1" noMove="1" noResize="1" noEditPoints="1" noAdjustHandles="1" noChangeArrowheads="1" noChangeShapeType="1" noTextEdit="1"/>
                </p:cNvSpPr>
                <p:nvPr/>
              </p:nvSpPr>
              <p:spPr>
                <a:xfrm>
                  <a:off x="1572322" y="1506240"/>
                  <a:ext cx="1170879" cy="709598"/>
                </a:xfrm>
                <a:prstGeom prst="rect">
                  <a:avLst/>
                </a:prstGeom>
                <a:blipFill>
                  <a:blip r:embed="rId4"/>
                  <a:stretch>
                    <a:fillRect b="-5172"/>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537D904F-9EDA-58B9-B5CE-9A24CB092C8A}"/>
                    </a:ext>
                  </a:extLst>
                </p:cNvPr>
                <p:cNvSpPr/>
                <p:nvPr/>
              </p:nvSpPr>
              <p:spPr>
                <a:xfrm>
                  <a:off x="3453159" y="1506240"/>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b="0" i="1" dirty="0" smtClean="0">
                                <a:solidFill>
                                  <a:schemeClr val="tx1"/>
                                </a:solidFill>
                                <a:latin typeface="Cambria Math" panose="02040503050406030204" pitchFamily="18" charset="0"/>
                              </a:rPr>
                            </m:ctrlPr>
                          </m:sSubPr>
                          <m:e>
                            <m:r>
                              <a:rPr lang="en-US" sz="3600" b="0" i="1" dirty="0" smtClean="0">
                                <a:solidFill>
                                  <a:schemeClr val="tx1"/>
                                </a:solidFill>
                                <a:latin typeface="Cambria Math" panose="02040503050406030204" pitchFamily="18" charset="0"/>
                              </a:rPr>
                              <m:t>𝑦</m:t>
                            </m:r>
                          </m:e>
                          <m:sub>
                            <m:r>
                              <a:rPr lang="en-US" sz="3600" b="0" i="1" dirty="0"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5" name="Rectangle 24">
                  <a:extLst>
                    <a:ext uri="{FF2B5EF4-FFF2-40B4-BE49-F238E27FC236}">
                      <a16:creationId xmlns:a16="http://schemas.microsoft.com/office/drawing/2014/main" id="{537D904F-9EDA-58B9-B5CE-9A24CB092C8A}"/>
                    </a:ext>
                  </a:extLst>
                </p:cNvPr>
                <p:cNvSpPr>
                  <a:spLocks noRot="1" noChangeAspect="1" noMove="1" noResize="1" noEditPoints="1" noAdjustHandles="1" noChangeArrowheads="1" noChangeShapeType="1" noTextEdit="1"/>
                </p:cNvSpPr>
                <p:nvPr/>
              </p:nvSpPr>
              <p:spPr>
                <a:xfrm>
                  <a:off x="3453159" y="1506240"/>
                  <a:ext cx="1170879" cy="709598"/>
                </a:xfrm>
                <a:prstGeom prst="rect">
                  <a:avLst/>
                </a:prstGeom>
                <a:blipFill>
                  <a:blip r:embed="rId5"/>
                  <a:stretch>
                    <a:fillRect b="-5172"/>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4A343CDC-BC12-9C60-049D-8B124C7E6CD9}"/>
                    </a:ext>
                  </a:extLst>
                </p:cNvPr>
                <p:cNvSpPr/>
                <p:nvPr/>
              </p:nvSpPr>
              <p:spPr>
                <a:xfrm>
                  <a:off x="5333996" y="1506240"/>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b="0" i="1" dirty="0" smtClean="0">
                                <a:solidFill>
                                  <a:schemeClr val="tx1"/>
                                </a:solidFill>
                                <a:latin typeface="Cambria Math" panose="02040503050406030204" pitchFamily="18" charset="0"/>
                              </a:rPr>
                            </m:ctrlPr>
                          </m:sSubPr>
                          <m:e>
                            <m:r>
                              <a:rPr lang="en-US" sz="3600" b="0" i="1" dirty="0" smtClean="0">
                                <a:solidFill>
                                  <a:schemeClr val="tx1"/>
                                </a:solidFill>
                                <a:latin typeface="Cambria Math" panose="02040503050406030204" pitchFamily="18" charset="0"/>
                              </a:rPr>
                              <m:t>𝑦</m:t>
                            </m:r>
                          </m:e>
                          <m:sub>
                            <m:r>
                              <a:rPr lang="en-US" sz="3600" b="0" i="1" dirty="0"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26" name="Rectangle 25">
                  <a:extLst>
                    <a:ext uri="{FF2B5EF4-FFF2-40B4-BE49-F238E27FC236}">
                      <a16:creationId xmlns:a16="http://schemas.microsoft.com/office/drawing/2014/main" id="{4A343CDC-BC12-9C60-049D-8B124C7E6CD9}"/>
                    </a:ext>
                  </a:extLst>
                </p:cNvPr>
                <p:cNvSpPr>
                  <a:spLocks noRot="1" noChangeAspect="1" noMove="1" noResize="1" noEditPoints="1" noAdjustHandles="1" noChangeArrowheads="1" noChangeShapeType="1" noTextEdit="1"/>
                </p:cNvSpPr>
                <p:nvPr/>
              </p:nvSpPr>
              <p:spPr>
                <a:xfrm>
                  <a:off x="5333996" y="1506240"/>
                  <a:ext cx="1170879" cy="709598"/>
                </a:xfrm>
                <a:prstGeom prst="rect">
                  <a:avLst/>
                </a:prstGeom>
                <a:blipFill>
                  <a:blip r:embed="rId6"/>
                  <a:stretch>
                    <a:fillRect b="-5172"/>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FD88B6B8-35FD-0B9F-23EF-BC2EF9BA899A}"/>
                    </a:ext>
                  </a:extLst>
                </p:cNvPr>
                <p:cNvSpPr/>
                <p:nvPr/>
              </p:nvSpPr>
              <p:spPr>
                <a:xfrm>
                  <a:off x="7214833" y="1502985"/>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b="0" i="1" dirty="0" smtClean="0">
                                <a:solidFill>
                                  <a:schemeClr val="tx1"/>
                                </a:solidFill>
                                <a:latin typeface="Cambria Math" panose="02040503050406030204" pitchFamily="18" charset="0"/>
                              </a:rPr>
                            </m:ctrlPr>
                          </m:sSubPr>
                          <m:e>
                            <m:r>
                              <a:rPr lang="en-US" sz="3600" b="0" i="1" dirty="0" smtClean="0">
                                <a:solidFill>
                                  <a:schemeClr val="tx1"/>
                                </a:solidFill>
                                <a:latin typeface="Cambria Math" panose="02040503050406030204" pitchFamily="18" charset="0"/>
                              </a:rPr>
                              <m:t>𝑦</m:t>
                            </m:r>
                          </m:e>
                          <m:sub>
                            <m:r>
                              <a:rPr lang="en-US" sz="3600" b="0" i="1" dirty="0" smtClean="0">
                                <a:solidFill>
                                  <a:schemeClr val="tx1"/>
                                </a:solidFill>
                                <a:latin typeface="Cambria Math" panose="02040503050406030204" pitchFamily="18" charset="0"/>
                              </a:rPr>
                              <m:t>4</m:t>
                            </m:r>
                          </m:sub>
                        </m:sSub>
                      </m:oMath>
                    </m:oMathPara>
                  </a14:m>
                  <a:endParaRPr lang="en-US" dirty="0">
                    <a:solidFill>
                      <a:schemeClr val="tx1"/>
                    </a:solidFill>
                  </a:endParaRPr>
                </a:p>
              </p:txBody>
            </p:sp>
          </mc:Choice>
          <mc:Fallback xmlns="">
            <p:sp>
              <p:nvSpPr>
                <p:cNvPr id="27" name="Rectangle 26">
                  <a:extLst>
                    <a:ext uri="{FF2B5EF4-FFF2-40B4-BE49-F238E27FC236}">
                      <a16:creationId xmlns:a16="http://schemas.microsoft.com/office/drawing/2014/main" id="{FD88B6B8-35FD-0B9F-23EF-BC2EF9BA899A}"/>
                    </a:ext>
                  </a:extLst>
                </p:cNvPr>
                <p:cNvSpPr>
                  <a:spLocks noRot="1" noChangeAspect="1" noMove="1" noResize="1" noEditPoints="1" noAdjustHandles="1" noChangeArrowheads="1" noChangeShapeType="1" noTextEdit="1"/>
                </p:cNvSpPr>
                <p:nvPr/>
              </p:nvSpPr>
              <p:spPr>
                <a:xfrm>
                  <a:off x="7214833" y="1502985"/>
                  <a:ext cx="1170879" cy="709598"/>
                </a:xfrm>
                <a:prstGeom prst="rect">
                  <a:avLst/>
                </a:prstGeom>
                <a:blipFill>
                  <a:blip r:embed="rId7"/>
                  <a:stretch>
                    <a:fillRect b="-5085"/>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55E89EA-2163-EB5E-E2FE-FE6A88F8FD2D}"/>
                    </a:ext>
                  </a:extLst>
                </p:cNvPr>
                <p:cNvSpPr/>
                <p:nvPr/>
              </p:nvSpPr>
              <p:spPr>
                <a:xfrm>
                  <a:off x="9095670" y="1502985"/>
                  <a:ext cx="1170879" cy="70959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b="0" i="1" dirty="0" smtClean="0">
                                <a:solidFill>
                                  <a:schemeClr val="tx1"/>
                                </a:solidFill>
                                <a:latin typeface="Cambria Math" panose="02040503050406030204" pitchFamily="18" charset="0"/>
                              </a:rPr>
                            </m:ctrlPr>
                          </m:sSubPr>
                          <m:e>
                            <m:r>
                              <a:rPr lang="en-US" sz="3600" b="0" i="1" dirty="0" smtClean="0">
                                <a:solidFill>
                                  <a:schemeClr val="tx1"/>
                                </a:solidFill>
                                <a:latin typeface="Cambria Math" panose="02040503050406030204" pitchFamily="18" charset="0"/>
                              </a:rPr>
                              <m:t>𝑦</m:t>
                            </m:r>
                          </m:e>
                          <m:sub>
                            <m:r>
                              <a:rPr lang="en-US" sz="3600" b="0" i="1" dirty="0" smtClean="0">
                                <a:solidFill>
                                  <a:schemeClr val="tx1"/>
                                </a:solidFill>
                                <a:latin typeface="Cambria Math" panose="02040503050406030204" pitchFamily="18" charset="0"/>
                              </a:rPr>
                              <m:t>5</m:t>
                            </m:r>
                          </m:sub>
                        </m:sSub>
                      </m:oMath>
                    </m:oMathPara>
                  </a14:m>
                  <a:endParaRPr lang="en-US" dirty="0">
                    <a:solidFill>
                      <a:schemeClr val="tx1"/>
                    </a:solidFill>
                  </a:endParaRPr>
                </a:p>
              </p:txBody>
            </p:sp>
          </mc:Choice>
          <mc:Fallback xmlns="">
            <p:sp>
              <p:nvSpPr>
                <p:cNvPr id="28" name="Rectangle 27">
                  <a:extLst>
                    <a:ext uri="{FF2B5EF4-FFF2-40B4-BE49-F238E27FC236}">
                      <a16:creationId xmlns:a16="http://schemas.microsoft.com/office/drawing/2014/main" id="{A55E89EA-2163-EB5E-E2FE-FE6A88F8FD2D}"/>
                    </a:ext>
                  </a:extLst>
                </p:cNvPr>
                <p:cNvSpPr>
                  <a:spLocks noRot="1" noChangeAspect="1" noMove="1" noResize="1" noEditPoints="1" noAdjustHandles="1" noChangeArrowheads="1" noChangeShapeType="1" noTextEdit="1"/>
                </p:cNvSpPr>
                <p:nvPr/>
              </p:nvSpPr>
              <p:spPr>
                <a:xfrm>
                  <a:off x="9095670" y="1502985"/>
                  <a:ext cx="1170879" cy="709598"/>
                </a:xfrm>
                <a:prstGeom prst="rect">
                  <a:avLst/>
                </a:prstGeom>
                <a:blipFill>
                  <a:blip r:embed="rId8"/>
                  <a:stretch>
                    <a:fillRect b="-5085"/>
                  </a:stretch>
                </a:blipFill>
                <a:ln w="19050">
                  <a:solidFill>
                    <a:schemeClr val="tx1"/>
                  </a:solidFill>
                </a:ln>
              </p:spPr>
              <p:txBody>
                <a:bodyPr/>
                <a:lstStyle/>
                <a:p>
                  <a:r>
                    <a:rPr lang="en-US">
                      <a:noFill/>
                    </a:rPr>
                    <a:t> </a:t>
                  </a:r>
                </a:p>
              </p:txBody>
            </p:sp>
          </mc:Fallback>
        </mc:AlternateContent>
      </p:grpSp>
      <p:cxnSp>
        <p:nvCxnSpPr>
          <p:cNvPr id="31" name="Straight Arrow Connector 30">
            <a:extLst>
              <a:ext uri="{FF2B5EF4-FFF2-40B4-BE49-F238E27FC236}">
                <a16:creationId xmlns:a16="http://schemas.microsoft.com/office/drawing/2014/main" id="{8B25A38B-F867-BD0D-132B-EE976741D73B}"/>
              </a:ext>
            </a:extLst>
          </p:cNvPr>
          <p:cNvCxnSpPr>
            <a:stCxn id="21" idx="0"/>
            <a:endCxn id="24" idx="2"/>
          </p:cNvCxnSpPr>
          <p:nvPr/>
        </p:nvCxnSpPr>
        <p:spPr>
          <a:xfrm flipH="1" flipV="1">
            <a:off x="442459" y="3334443"/>
            <a:ext cx="1629342" cy="1469805"/>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2" name="Straight Arrow Connector 31">
            <a:extLst>
              <a:ext uri="{FF2B5EF4-FFF2-40B4-BE49-F238E27FC236}">
                <a16:creationId xmlns:a16="http://schemas.microsoft.com/office/drawing/2014/main" id="{0C22FDF6-27FA-E92C-CF6E-484ED92EFE6D}"/>
              </a:ext>
            </a:extLst>
          </p:cNvPr>
          <p:cNvCxnSpPr>
            <a:cxnSpLocks/>
            <a:stCxn id="21" idx="0"/>
            <a:endCxn id="25" idx="2"/>
          </p:cNvCxnSpPr>
          <p:nvPr/>
        </p:nvCxnSpPr>
        <p:spPr>
          <a:xfrm flipH="1" flipV="1">
            <a:off x="1863942" y="3334443"/>
            <a:ext cx="207859" cy="1469805"/>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5" name="Straight Arrow Connector 34">
            <a:extLst>
              <a:ext uri="{FF2B5EF4-FFF2-40B4-BE49-F238E27FC236}">
                <a16:creationId xmlns:a16="http://schemas.microsoft.com/office/drawing/2014/main" id="{44352512-CAC8-E2D7-4B2E-1AA4EF9A6BC4}"/>
              </a:ext>
            </a:extLst>
          </p:cNvPr>
          <p:cNvCxnSpPr>
            <a:cxnSpLocks/>
            <a:stCxn id="21" idx="0"/>
            <a:endCxn id="26" idx="2"/>
          </p:cNvCxnSpPr>
          <p:nvPr/>
        </p:nvCxnSpPr>
        <p:spPr>
          <a:xfrm flipV="1">
            <a:off x="2071801" y="3334443"/>
            <a:ext cx="1213625" cy="1469805"/>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38" name="Straight Arrow Connector 37">
            <a:extLst>
              <a:ext uri="{FF2B5EF4-FFF2-40B4-BE49-F238E27FC236}">
                <a16:creationId xmlns:a16="http://schemas.microsoft.com/office/drawing/2014/main" id="{EFFC221F-980B-940D-B508-D2975667F4AA}"/>
              </a:ext>
            </a:extLst>
          </p:cNvPr>
          <p:cNvCxnSpPr>
            <a:cxnSpLocks/>
            <a:stCxn id="21" idx="0"/>
            <a:endCxn id="27" idx="2"/>
          </p:cNvCxnSpPr>
          <p:nvPr/>
        </p:nvCxnSpPr>
        <p:spPr>
          <a:xfrm flipV="1">
            <a:off x="2071801" y="3331188"/>
            <a:ext cx="2635108" cy="147306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41" name="Straight Arrow Connector 40">
            <a:extLst>
              <a:ext uri="{FF2B5EF4-FFF2-40B4-BE49-F238E27FC236}">
                <a16:creationId xmlns:a16="http://schemas.microsoft.com/office/drawing/2014/main" id="{7274C9F4-B051-9DAD-BC90-FCEF50ABAEF6}"/>
              </a:ext>
            </a:extLst>
          </p:cNvPr>
          <p:cNvCxnSpPr>
            <a:cxnSpLocks/>
            <a:stCxn id="21" idx="0"/>
            <a:endCxn id="28" idx="2"/>
          </p:cNvCxnSpPr>
          <p:nvPr/>
        </p:nvCxnSpPr>
        <p:spPr>
          <a:xfrm flipV="1">
            <a:off x="2071801" y="3331188"/>
            <a:ext cx="4056592" cy="147306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44" name="Straight Arrow Connector 43">
            <a:extLst>
              <a:ext uri="{FF2B5EF4-FFF2-40B4-BE49-F238E27FC236}">
                <a16:creationId xmlns:a16="http://schemas.microsoft.com/office/drawing/2014/main" id="{A4F347A3-1394-4C06-1647-47229D222369}"/>
              </a:ext>
            </a:extLst>
          </p:cNvPr>
          <p:cNvCxnSpPr>
            <a:cxnSpLocks/>
            <a:stCxn id="22" idx="0"/>
            <a:endCxn id="28" idx="2"/>
          </p:cNvCxnSpPr>
          <p:nvPr/>
        </p:nvCxnSpPr>
        <p:spPr>
          <a:xfrm flipV="1">
            <a:off x="4499049" y="3331188"/>
            <a:ext cx="1629344" cy="147306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47" name="Straight Arrow Connector 46">
            <a:extLst>
              <a:ext uri="{FF2B5EF4-FFF2-40B4-BE49-F238E27FC236}">
                <a16:creationId xmlns:a16="http://schemas.microsoft.com/office/drawing/2014/main" id="{1CDE1373-C1CF-3ED5-2177-BD4A2EFD1446}"/>
              </a:ext>
            </a:extLst>
          </p:cNvPr>
          <p:cNvCxnSpPr>
            <a:cxnSpLocks/>
            <a:stCxn id="22" idx="0"/>
            <a:endCxn id="27" idx="2"/>
          </p:cNvCxnSpPr>
          <p:nvPr/>
        </p:nvCxnSpPr>
        <p:spPr>
          <a:xfrm flipV="1">
            <a:off x="4499049" y="3331188"/>
            <a:ext cx="207860" cy="147306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50" name="Straight Arrow Connector 49">
            <a:extLst>
              <a:ext uri="{FF2B5EF4-FFF2-40B4-BE49-F238E27FC236}">
                <a16:creationId xmlns:a16="http://schemas.microsoft.com/office/drawing/2014/main" id="{C354D0E8-231A-0CE6-5EBF-630519381972}"/>
              </a:ext>
            </a:extLst>
          </p:cNvPr>
          <p:cNvCxnSpPr>
            <a:cxnSpLocks/>
            <a:stCxn id="22" idx="0"/>
            <a:endCxn id="26" idx="2"/>
          </p:cNvCxnSpPr>
          <p:nvPr/>
        </p:nvCxnSpPr>
        <p:spPr>
          <a:xfrm flipH="1" flipV="1">
            <a:off x="3285426" y="3334443"/>
            <a:ext cx="1213623" cy="1469805"/>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54" name="Straight Arrow Connector 53">
            <a:extLst>
              <a:ext uri="{FF2B5EF4-FFF2-40B4-BE49-F238E27FC236}">
                <a16:creationId xmlns:a16="http://schemas.microsoft.com/office/drawing/2014/main" id="{DF2298DB-02B4-9069-B2ED-B65B7B780B3C}"/>
              </a:ext>
            </a:extLst>
          </p:cNvPr>
          <p:cNvCxnSpPr>
            <a:cxnSpLocks/>
            <a:stCxn id="22" idx="0"/>
            <a:endCxn id="25" idx="2"/>
          </p:cNvCxnSpPr>
          <p:nvPr/>
        </p:nvCxnSpPr>
        <p:spPr>
          <a:xfrm flipH="1" flipV="1">
            <a:off x="1863942" y="3334443"/>
            <a:ext cx="2635107" cy="1469805"/>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57" name="Straight Arrow Connector 56">
            <a:extLst>
              <a:ext uri="{FF2B5EF4-FFF2-40B4-BE49-F238E27FC236}">
                <a16:creationId xmlns:a16="http://schemas.microsoft.com/office/drawing/2014/main" id="{96C5C100-ED69-7FCE-4F4F-EE81D8F981CB}"/>
              </a:ext>
            </a:extLst>
          </p:cNvPr>
          <p:cNvCxnSpPr>
            <a:cxnSpLocks/>
            <a:stCxn id="22" idx="0"/>
            <a:endCxn id="24" idx="2"/>
          </p:cNvCxnSpPr>
          <p:nvPr/>
        </p:nvCxnSpPr>
        <p:spPr>
          <a:xfrm flipH="1" flipV="1">
            <a:off x="442459" y="3334443"/>
            <a:ext cx="4056590" cy="1469805"/>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60" name="Straight Arrow Connector 59">
            <a:extLst>
              <a:ext uri="{FF2B5EF4-FFF2-40B4-BE49-F238E27FC236}">
                <a16:creationId xmlns:a16="http://schemas.microsoft.com/office/drawing/2014/main" id="{D4357FFB-D38F-8ACC-C635-BE1FF78242DE}"/>
              </a:ext>
            </a:extLst>
          </p:cNvPr>
          <p:cNvCxnSpPr>
            <a:cxnSpLocks/>
            <a:stCxn id="22" idx="4"/>
            <a:endCxn id="21" idx="4"/>
          </p:cNvCxnSpPr>
          <p:nvPr/>
        </p:nvCxnSpPr>
        <p:spPr>
          <a:xfrm rot="5400000">
            <a:off x="3285425" y="4870784"/>
            <a:ext cx="12700" cy="2427248"/>
          </a:xfrm>
          <a:prstGeom prst="curvedConnector3">
            <a:avLst>
              <a:gd name="adj1" fmla="val 1800000"/>
            </a:avLst>
          </a:prstGeom>
          <a:solidFill>
            <a:schemeClr val="bg1"/>
          </a:solidFill>
          <a:ln w="57150">
            <a:solidFill>
              <a:schemeClr val="tx1"/>
            </a:solidFill>
            <a:headEnd type="triangle"/>
            <a:tailEnd type="triangle"/>
          </a:ln>
        </p:spPr>
        <p:style>
          <a:lnRef idx="2">
            <a:schemeClr val="accent1">
              <a:shade val="15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DB8B3D2E-CA55-CE50-1F5A-C52D0A92020A}"/>
                  </a:ext>
                </a:extLst>
              </p:cNvPr>
              <p:cNvSpPr/>
              <p:nvPr/>
            </p:nvSpPr>
            <p:spPr>
              <a:xfrm>
                <a:off x="99558" y="1265780"/>
                <a:ext cx="685800" cy="6858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b="0" i="1" smtClean="0">
                              <a:solidFill>
                                <a:schemeClr val="tx1"/>
                              </a:solidFill>
                              <a:latin typeface="Cambria Math" panose="02040503050406030204" pitchFamily="18" charset="0"/>
                            </a:rPr>
                            <m:t>𝜀</m:t>
                          </m:r>
                        </m:e>
                        <m:sub>
                          <m:r>
                            <a:rPr lang="en-US" sz="3600" b="0" i="1" smtClean="0">
                              <a:solidFill>
                                <a:schemeClr val="tx1"/>
                              </a:solidFill>
                              <a:latin typeface="Cambria Math" panose="02040503050406030204" pitchFamily="18" charset="0"/>
                            </a:rPr>
                            <m:t>1</m:t>
                          </m:r>
                        </m:sub>
                      </m:sSub>
                    </m:oMath>
                  </m:oMathPara>
                </a14:m>
                <a:endParaRPr lang="en-US" sz="3600" i="1" dirty="0">
                  <a:solidFill>
                    <a:schemeClr val="tx1"/>
                  </a:solidFill>
                  <a:latin typeface="Cambria Math" panose="02040503050406030204" pitchFamily="18" charset="0"/>
                </a:endParaRPr>
              </a:p>
            </p:txBody>
          </p:sp>
        </mc:Choice>
        <mc:Fallback xmlns="">
          <p:sp>
            <p:nvSpPr>
              <p:cNvPr id="64" name="Oval 63">
                <a:extLst>
                  <a:ext uri="{FF2B5EF4-FFF2-40B4-BE49-F238E27FC236}">
                    <a16:creationId xmlns:a16="http://schemas.microsoft.com/office/drawing/2014/main" id="{DB8B3D2E-CA55-CE50-1F5A-C52D0A92020A}"/>
                  </a:ext>
                </a:extLst>
              </p:cNvPr>
              <p:cNvSpPr>
                <a:spLocks noRot="1" noChangeAspect="1" noMove="1" noResize="1" noEditPoints="1" noAdjustHandles="1" noChangeArrowheads="1" noChangeShapeType="1" noTextEdit="1"/>
              </p:cNvSpPr>
              <p:nvPr/>
            </p:nvSpPr>
            <p:spPr>
              <a:xfrm>
                <a:off x="99558" y="1265780"/>
                <a:ext cx="685800" cy="685800"/>
              </a:xfrm>
              <a:prstGeom prst="ellipse">
                <a:avLst/>
              </a:prstGeom>
              <a:blipFill>
                <a:blip r:embed="rId9"/>
                <a:stretch>
                  <a:fillRect l="-26786" b="-19643"/>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4D9C1225-BF5E-DC5C-BF4F-3C488C29BA28}"/>
                  </a:ext>
                </a:extLst>
              </p:cNvPr>
              <p:cNvSpPr/>
              <p:nvPr/>
            </p:nvSpPr>
            <p:spPr>
              <a:xfrm>
                <a:off x="1521042" y="1265780"/>
                <a:ext cx="685800" cy="6858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b="0" i="1" smtClean="0">
                              <a:solidFill>
                                <a:schemeClr val="tx1"/>
                              </a:solidFill>
                              <a:latin typeface="Cambria Math" panose="02040503050406030204" pitchFamily="18" charset="0"/>
                            </a:rPr>
                            <m:t>𝜀</m:t>
                          </m:r>
                        </m:e>
                        <m:sub>
                          <m:r>
                            <a:rPr lang="en-US" sz="3600" b="0" i="1" smtClean="0">
                              <a:solidFill>
                                <a:schemeClr val="tx1"/>
                              </a:solidFill>
                              <a:latin typeface="Cambria Math" panose="02040503050406030204" pitchFamily="18" charset="0"/>
                            </a:rPr>
                            <m:t>2</m:t>
                          </m:r>
                        </m:sub>
                      </m:sSub>
                    </m:oMath>
                  </m:oMathPara>
                </a14:m>
                <a:endParaRPr lang="en-US" sz="3600" i="1" dirty="0">
                  <a:solidFill>
                    <a:schemeClr val="tx1"/>
                  </a:solidFill>
                  <a:latin typeface="Cambria Math" panose="02040503050406030204" pitchFamily="18" charset="0"/>
                </a:endParaRPr>
              </a:p>
            </p:txBody>
          </p:sp>
        </mc:Choice>
        <mc:Fallback xmlns="">
          <p:sp>
            <p:nvSpPr>
              <p:cNvPr id="65" name="Oval 64">
                <a:extLst>
                  <a:ext uri="{FF2B5EF4-FFF2-40B4-BE49-F238E27FC236}">
                    <a16:creationId xmlns:a16="http://schemas.microsoft.com/office/drawing/2014/main" id="{4D9C1225-BF5E-DC5C-BF4F-3C488C29BA28}"/>
                  </a:ext>
                </a:extLst>
              </p:cNvPr>
              <p:cNvSpPr>
                <a:spLocks noRot="1" noChangeAspect="1" noMove="1" noResize="1" noEditPoints="1" noAdjustHandles="1" noChangeArrowheads="1" noChangeShapeType="1" noTextEdit="1"/>
              </p:cNvSpPr>
              <p:nvPr/>
            </p:nvSpPr>
            <p:spPr>
              <a:xfrm>
                <a:off x="1521042" y="1265780"/>
                <a:ext cx="685800" cy="685800"/>
              </a:xfrm>
              <a:prstGeom prst="ellipse">
                <a:avLst/>
              </a:prstGeom>
              <a:blipFill>
                <a:blip r:embed="rId10"/>
                <a:stretch>
                  <a:fillRect l="-26786" b="-19643"/>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Oval 65">
                <a:extLst>
                  <a:ext uri="{FF2B5EF4-FFF2-40B4-BE49-F238E27FC236}">
                    <a16:creationId xmlns:a16="http://schemas.microsoft.com/office/drawing/2014/main" id="{BF20705F-5C91-123B-197B-D46C9ADD807A}"/>
                  </a:ext>
                </a:extLst>
              </p:cNvPr>
              <p:cNvSpPr/>
              <p:nvPr/>
            </p:nvSpPr>
            <p:spPr>
              <a:xfrm>
                <a:off x="2942524" y="1265780"/>
                <a:ext cx="685800" cy="6858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b="0" i="1" smtClean="0">
                              <a:solidFill>
                                <a:schemeClr val="tx1"/>
                              </a:solidFill>
                              <a:latin typeface="Cambria Math" panose="02040503050406030204" pitchFamily="18" charset="0"/>
                            </a:rPr>
                            <m:t>𝜀</m:t>
                          </m:r>
                        </m:e>
                        <m:sub>
                          <m:r>
                            <a:rPr lang="en-US" sz="3600" b="0" i="1" smtClean="0">
                              <a:solidFill>
                                <a:schemeClr val="tx1"/>
                              </a:solidFill>
                              <a:latin typeface="Cambria Math" panose="02040503050406030204" pitchFamily="18" charset="0"/>
                            </a:rPr>
                            <m:t>3</m:t>
                          </m:r>
                        </m:sub>
                      </m:sSub>
                    </m:oMath>
                  </m:oMathPara>
                </a14:m>
                <a:endParaRPr lang="en-US" sz="3600" i="1" dirty="0">
                  <a:solidFill>
                    <a:schemeClr val="tx1"/>
                  </a:solidFill>
                  <a:latin typeface="Cambria Math" panose="02040503050406030204" pitchFamily="18" charset="0"/>
                </a:endParaRPr>
              </a:p>
            </p:txBody>
          </p:sp>
        </mc:Choice>
        <mc:Fallback xmlns="">
          <p:sp>
            <p:nvSpPr>
              <p:cNvPr id="66" name="Oval 65">
                <a:extLst>
                  <a:ext uri="{FF2B5EF4-FFF2-40B4-BE49-F238E27FC236}">
                    <a16:creationId xmlns:a16="http://schemas.microsoft.com/office/drawing/2014/main" id="{BF20705F-5C91-123B-197B-D46C9ADD807A}"/>
                  </a:ext>
                </a:extLst>
              </p:cNvPr>
              <p:cNvSpPr>
                <a:spLocks noRot="1" noChangeAspect="1" noMove="1" noResize="1" noEditPoints="1" noAdjustHandles="1" noChangeArrowheads="1" noChangeShapeType="1" noTextEdit="1"/>
              </p:cNvSpPr>
              <p:nvPr/>
            </p:nvSpPr>
            <p:spPr>
              <a:xfrm>
                <a:off x="2942524" y="1265780"/>
                <a:ext cx="685800" cy="685800"/>
              </a:xfrm>
              <a:prstGeom prst="ellipse">
                <a:avLst/>
              </a:prstGeom>
              <a:blipFill>
                <a:blip r:embed="rId11"/>
                <a:stretch>
                  <a:fillRect l="-26786" b="-19643"/>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Oval 66">
                <a:extLst>
                  <a:ext uri="{FF2B5EF4-FFF2-40B4-BE49-F238E27FC236}">
                    <a16:creationId xmlns:a16="http://schemas.microsoft.com/office/drawing/2014/main" id="{EB80FC67-470F-C34D-405E-1FD0C26F3893}"/>
                  </a:ext>
                </a:extLst>
              </p:cNvPr>
              <p:cNvSpPr/>
              <p:nvPr/>
            </p:nvSpPr>
            <p:spPr>
              <a:xfrm>
                <a:off x="4364006" y="1265780"/>
                <a:ext cx="685800" cy="6858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b="0" i="1" smtClean="0">
                              <a:solidFill>
                                <a:schemeClr val="tx1"/>
                              </a:solidFill>
                              <a:latin typeface="Cambria Math" panose="02040503050406030204" pitchFamily="18" charset="0"/>
                            </a:rPr>
                            <m:t>𝜀</m:t>
                          </m:r>
                        </m:e>
                        <m:sub>
                          <m:r>
                            <a:rPr lang="en-US" sz="3600" b="0" i="1" smtClean="0">
                              <a:solidFill>
                                <a:schemeClr val="tx1"/>
                              </a:solidFill>
                              <a:latin typeface="Cambria Math" panose="02040503050406030204" pitchFamily="18" charset="0"/>
                            </a:rPr>
                            <m:t>4</m:t>
                          </m:r>
                        </m:sub>
                      </m:sSub>
                    </m:oMath>
                  </m:oMathPara>
                </a14:m>
                <a:endParaRPr lang="en-US" sz="3600" i="1" dirty="0">
                  <a:solidFill>
                    <a:schemeClr val="tx1"/>
                  </a:solidFill>
                  <a:latin typeface="Cambria Math" panose="02040503050406030204" pitchFamily="18" charset="0"/>
                </a:endParaRPr>
              </a:p>
            </p:txBody>
          </p:sp>
        </mc:Choice>
        <mc:Fallback xmlns="">
          <p:sp>
            <p:nvSpPr>
              <p:cNvPr id="67" name="Oval 66">
                <a:extLst>
                  <a:ext uri="{FF2B5EF4-FFF2-40B4-BE49-F238E27FC236}">
                    <a16:creationId xmlns:a16="http://schemas.microsoft.com/office/drawing/2014/main" id="{EB80FC67-470F-C34D-405E-1FD0C26F3893}"/>
                  </a:ext>
                </a:extLst>
              </p:cNvPr>
              <p:cNvSpPr>
                <a:spLocks noRot="1" noChangeAspect="1" noMove="1" noResize="1" noEditPoints="1" noAdjustHandles="1" noChangeArrowheads="1" noChangeShapeType="1" noTextEdit="1"/>
              </p:cNvSpPr>
              <p:nvPr/>
            </p:nvSpPr>
            <p:spPr>
              <a:xfrm>
                <a:off x="4364006" y="1265780"/>
                <a:ext cx="685800" cy="685800"/>
              </a:xfrm>
              <a:prstGeom prst="ellipse">
                <a:avLst/>
              </a:prstGeom>
              <a:blipFill>
                <a:blip r:embed="rId12"/>
                <a:stretch>
                  <a:fillRect l="-26786" b="-19643"/>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Oval 67">
                <a:extLst>
                  <a:ext uri="{FF2B5EF4-FFF2-40B4-BE49-F238E27FC236}">
                    <a16:creationId xmlns:a16="http://schemas.microsoft.com/office/drawing/2014/main" id="{713F4AAE-9D93-F287-964A-7224C666504F}"/>
                  </a:ext>
                </a:extLst>
              </p:cNvPr>
              <p:cNvSpPr/>
              <p:nvPr/>
            </p:nvSpPr>
            <p:spPr>
              <a:xfrm>
                <a:off x="5785493" y="1265780"/>
                <a:ext cx="685800" cy="6858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b="0" i="1" smtClean="0">
                              <a:solidFill>
                                <a:schemeClr val="tx1"/>
                              </a:solidFill>
                              <a:latin typeface="Cambria Math" panose="02040503050406030204" pitchFamily="18" charset="0"/>
                            </a:rPr>
                            <m:t>𝜀</m:t>
                          </m:r>
                        </m:e>
                        <m:sub>
                          <m:r>
                            <a:rPr lang="en-US" sz="3600" b="0" i="1" smtClean="0">
                              <a:solidFill>
                                <a:schemeClr val="tx1"/>
                              </a:solidFill>
                              <a:latin typeface="Cambria Math" panose="02040503050406030204" pitchFamily="18" charset="0"/>
                            </a:rPr>
                            <m:t>5</m:t>
                          </m:r>
                        </m:sub>
                      </m:sSub>
                    </m:oMath>
                  </m:oMathPara>
                </a14:m>
                <a:endParaRPr lang="en-US" sz="3600" i="1" dirty="0">
                  <a:solidFill>
                    <a:schemeClr val="tx1"/>
                  </a:solidFill>
                  <a:latin typeface="Cambria Math" panose="02040503050406030204" pitchFamily="18" charset="0"/>
                </a:endParaRPr>
              </a:p>
            </p:txBody>
          </p:sp>
        </mc:Choice>
        <mc:Fallback xmlns="">
          <p:sp>
            <p:nvSpPr>
              <p:cNvPr id="68" name="Oval 67">
                <a:extLst>
                  <a:ext uri="{FF2B5EF4-FFF2-40B4-BE49-F238E27FC236}">
                    <a16:creationId xmlns:a16="http://schemas.microsoft.com/office/drawing/2014/main" id="{713F4AAE-9D93-F287-964A-7224C666504F}"/>
                  </a:ext>
                </a:extLst>
              </p:cNvPr>
              <p:cNvSpPr>
                <a:spLocks noRot="1" noChangeAspect="1" noMove="1" noResize="1" noEditPoints="1" noAdjustHandles="1" noChangeArrowheads="1" noChangeShapeType="1" noTextEdit="1"/>
              </p:cNvSpPr>
              <p:nvPr/>
            </p:nvSpPr>
            <p:spPr>
              <a:xfrm>
                <a:off x="5785493" y="1265780"/>
                <a:ext cx="685800" cy="685800"/>
              </a:xfrm>
              <a:prstGeom prst="ellipse">
                <a:avLst/>
              </a:prstGeom>
              <a:blipFill>
                <a:blip r:embed="rId13"/>
                <a:stretch>
                  <a:fillRect l="-26786" b="-19643"/>
                </a:stretch>
              </a:blipFill>
              <a:ln w="19050">
                <a:solidFill>
                  <a:schemeClr val="tx1"/>
                </a:solidFill>
              </a:ln>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8199B6CE-8EF7-4D7B-B772-04831A50C48A}"/>
              </a:ext>
            </a:extLst>
          </p:cNvPr>
          <p:cNvCxnSpPr>
            <a:cxnSpLocks/>
            <a:stCxn id="64" idx="4"/>
            <a:endCxn id="24" idx="0"/>
          </p:cNvCxnSpPr>
          <p:nvPr/>
        </p:nvCxnSpPr>
        <p:spPr>
          <a:xfrm>
            <a:off x="442458" y="1951580"/>
            <a:ext cx="1" cy="673265"/>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72" name="Straight Arrow Connector 71">
            <a:extLst>
              <a:ext uri="{FF2B5EF4-FFF2-40B4-BE49-F238E27FC236}">
                <a16:creationId xmlns:a16="http://schemas.microsoft.com/office/drawing/2014/main" id="{DD1D9A4D-52AE-1174-5ACF-46D587B0D138}"/>
              </a:ext>
            </a:extLst>
          </p:cNvPr>
          <p:cNvCxnSpPr>
            <a:cxnSpLocks/>
            <a:stCxn id="65" idx="4"/>
            <a:endCxn id="25" idx="0"/>
          </p:cNvCxnSpPr>
          <p:nvPr/>
        </p:nvCxnSpPr>
        <p:spPr>
          <a:xfrm>
            <a:off x="1863942" y="1951580"/>
            <a:ext cx="0" cy="673265"/>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76" name="Straight Arrow Connector 75">
            <a:extLst>
              <a:ext uri="{FF2B5EF4-FFF2-40B4-BE49-F238E27FC236}">
                <a16:creationId xmlns:a16="http://schemas.microsoft.com/office/drawing/2014/main" id="{05604197-684C-481C-2D2D-D598C289C5DC}"/>
              </a:ext>
            </a:extLst>
          </p:cNvPr>
          <p:cNvCxnSpPr>
            <a:cxnSpLocks/>
            <a:stCxn id="66" idx="4"/>
            <a:endCxn id="26" idx="0"/>
          </p:cNvCxnSpPr>
          <p:nvPr/>
        </p:nvCxnSpPr>
        <p:spPr>
          <a:xfrm>
            <a:off x="3285424" y="1951580"/>
            <a:ext cx="2" cy="673265"/>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80" name="Straight Arrow Connector 79">
            <a:extLst>
              <a:ext uri="{FF2B5EF4-FFF2-40B4-BE49-F238E27FC236}">
                <a16:creationId xmlns:a16="http://schemas.microsoft.com/office/drawing/2014/main" id="{25822D4B-9AF9-4D2D-9011-2002DB4F6314}"/>
              </a:ext>
            </a:extLst>
          </p:cNvPr>
          <p:cNvCxnSpPr>
            <a:cxnSpLocks/>
            <a:stCxn id="67" idx="4"/>
            <a:endCxn id="27" idx="0"/>
          </p:cNvCxnSpPr>
          <p:nvPr/>
        </p:nvCxnSpPr>
        <p:spPr>
          <a:xfrm>
            <a:off x="4706906" y="1951580"/>
            <a:ext cx="3" cy="67001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cxnSp>
        <p:nvCxnSpPr>
          <p:cNvPr id="84" name="Straight Arrow Connector 83">
            <a:extLst>
              <a:ext uri="{FF2B5EF4-FFF2-40B4-BE49-F238E27FC236}">
                <a16:creationId xmlns:a16="http://schemas.microsoft.com/office/drawing/2014/main" id="{7D488D03-C5AC-2A0A-9B1C-F790F27FFA5E}"/>
              </a:ext>
            </a:extLst>
          </p:cNvPr>
          <p:cNvCxnSpPr>
            <a:cxnSpLocks/>
            <a:stCxn id="68" idx="4"/>
            <a:endCxn id="28" idx="0"/>
          </p:cNvCxnSpPr>
          <p:nvPr/>
        </p:nvCxnSpPr>
        <p:spPr>
          <a:xfrm>
            <a:off x="6128393" y="1951580"/>
            <a:ext cx="0" cy="670010"/>
          </a:xfrm>
          <a:prstGeom prst="straightConnector1">
            <a:avLst/>
          </a:prstGeom>
          <a:solidFill>
            <a:schemeClr val="bg1"/>
          </a:solidFill>
          <a:ln w="571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cxnSp>
      <p:sp>
        <p:nvSpPr>
          <p:cNvPr id="92" name="Right Brace 91">
            <a:extLst>
              <a:ext uri="{FF2B5EF4-FFF2-40B4-BE49-F238E27FC236}">
                <a16:creationId xmlns:a16="http://schemas.microsoft.com/office/drawing/2014/main" id="{D01EE579-1134-7243-C885-246C1241841A}"/>
              </a:ext>
            </a:extLst>
          </p:cNvPr>
          <p:cNvSpPr/>
          <p:nvPr/>
        </p:nvSpPr>
        <p:spPr>
          <a:xfrm>
            <a:off x="6701936" y="3393069"/>
            <a:ext cx="468351" cy="1473060"/>
          </a:xfrm>
          <a:prstGeom prst="rightBrace">
            <a:avLst>
              <a:gd name="adj1" fmla="val 8333"/>
              <a:gd name="adj2" fmla="val 52479"/>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B5D7C93A-53F3-5CEB-7F01-052BA1844778}"/>
                  </a:ext>
                </a:extLst>
              </p:cNvPr>
              <p:cNvSpPr txBox="1"/>
              <p:nvPr/>
            </p:nvSpPr>
            <p:spPr>
              <a:xfrm>
                <a:off x="7466056" y="3867989"/>
                <a:ext cx="3068982" cy="557910"/>
              </a:xfrm>
              <a:prstGeom prst="rect">
                <a:avLst/>
              </a:prstGeom>
              <a:noFill/>
            </p:spPr>
            <p:txBody>
              <a:bodyPr wrap="none" rtlCol="0">
                <a:spAutoFit/>
              </a:bodyPr>
              <a:lstStyle/>
              <a:p>
                <a:r>
                  <a:rPr lang="en-US" sz="2800" dirty="0">
                    <a:latin typeface="Minion Pro" panose="02040503050201020203" pitchFamily="18" charset="0"/>
                  </a:rPr>
                  <a:t>Factor loadings </a:t>
                </a:r>
                <a14:m>
                  <m:oMath xmlns:m="http://schemas.openxmlformats.org/officeDocument/2006/math">
                    <m:sSub>
                      <m:sSubPr>
                        <m:ctrlPr>
                          <a:rPr lang="nl-NL" sz="2800" b="1" i="1" smtClean="0">
                            <a:latin typeface="Cambria Math" panose="02040503050406030204" pitchFamily="18" charset="0"/>
                          </a:rPr>
                        </m:ctrlPr>
                      </m:sSubPr>
                      <m:e>
                        <m:r>
                          <a:rPr lang="en-US" sz="2800" b="1" i="0" smtClean="0">
                            <a:latin typeface="Cambria Math" panose="02040503050406030204" pitchFamily="18" charset="0"/>
                          </a:rPr>
                          <m:t>𝚲</m:t>
                        </m:r>
                      </m:e>
                      <m:sub>
                        <m:r>
                          <a:rPr lang="nl-NL" sz="2800" b="0" i="1" smtClean="0">
                            <a:latin typeface="Cambria Math" panose="02040503050406030204" pitchFamily="18" charset="0"/>
                          </a:rPr>
                          <m:t>𝑗𝑘</m:t>
                        </m:r>
                      </m:sub>
                    </m:sSub>
                  </m:oMath>
                </a14:m>
                <a:r>
                  <a:rPr lang="en-US" sz="2800" b="1" dirty="0">
                    <a:latin typeface="Minion Pro" panose="02040503050201020203" pitchFamily="18" charset="0"/>
                  </a:rPr>
                  <a:t> </a:t>
                </a:r>
              </a:p>
            </p:txBody>
          </p:sp>
        </mc:Choice>
        <mc:Fallback xmlns="">
          <p:sp>
            <p:nvSpPr>
              <p:cNvPr id="93" name="TextBox 92">
                <a:extLst>
                  <a:ext uri="{FF2B5EF4-FFF2-40B4-BE49-F238E27FC236}">
                    <a16:creationId xmlns:a16="http://schemas.microsoft.com/office/drawing/2014/main" id="{B5D7C93A-53F3-5CEB-7F01-052BA1844778}"/>
                  </a:ext>
                </a:extLst>
              </p:cNvPr>
              <p:cNvSpPr txBox="1">
                <a:spLocks noRot="1" noChangeAspect="1" noMove="1" noResize="1" noEditPoints="1" noAdjustHandles="1" noChangeArrowheads="1" noChangeShapeType="1" noTextEdit="1"/>
              </p:cNvSpPr>
              <p:nvPr/>
            </p:nvSpPr>
            <p:spPr>
              <a:xfrm>
                <a:off x="7466056" y="3867989"/>
                <a:ext cx="3068982" cy="557910"/>
              </a:xfrm>
              <a:prstGeom prst="rect">
                <a:avLst/>
              </a:prstGeom>
              <a:blipFill>
                <a:blip r:embed="rId14"/>
                <a:stretch>
                  <a:fillRect l="-4175" t="-10989" b="-25275"/>
                </a:stretch>
              </a:blipFill>
            </p:spPr>
            <p:txBody>
              <a:bodyPr/>
              <a:lstStyle/>
              <a:p>
                <a:r>
                  <a:rPr lang="nl-NL">
                    <a:noFill/>
                  </a:rPr>
                  <a:t> </a:t>
                </a:r>
              </a:p>
            </p:txBody>
          </p:sp>
        </mc:Fallback>
      </mc:AlternateContent>
      <p:sp>
        <p:nvSpPr>
          <p:cNvPr id="94" name="Right Brace 93">
            <a:extLst>
              <a:ext uri="{FF2B5EF4-FFF2-40B4-BE49-F238E27FC236}">
                <a16:creationId xmlns:a16="http://schemas.microsoft.com/office/drawing/2014/main" id="{A3541441-E3B4-ADB6-557F-5387C986AB6E}"/>
              </a:ext>
            </a:extLst>
          </p:cNvPr>
          <p:cNvSpPr/>
          <p:nvPr/>
        </p:nvSpPr>
        <p:spPr>
          <a:xfrm>
            <a:off x="6693315" y="2621590"/>
            <a:ext cx="468351" cy="694636"/>
          </a:xfrm>
          <a:prstGeom prst="rightBrace">
            <a:avLst>
              <a:gd name="adj1" fmla="val 8333"/>
              <a:gd name="adj2" fmla="val 52479"/>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7BDEE931-8B29-AA7E-367D-1D2D8A7837A0}"/>
                  </a:ext>
                </a:extLst>
              </p:cNvPr>
              <p:cNvSpPr txBox="1"/>
              <p:nvPr/>
            </p:nvSpPr>
            <p:spPr>
              <a:xfrm>
                <a:off x="7466056" y="2707298"/>
                <a:ext cx="4282967" cy="557910"/>
              </a:xfrm>
              <a:prstGeom prst="rect">
                <a:avLst/>
              </a:prstGeom>
              <a:noFill/>
            </p:spPr>
            <p:txBody>
              <a:bodyPr wrap="none" rtlCol="0">
                <a:spAutoFit/>
              </a:bodyPr>
              <a:lstStyle/>
              <a:p>
                <a:r>
                  <a:rPr lang="en-US" sz="2800" dirty="0">
                    <a:latin typeface="Minion Pro" panose="02040503050201020203" pitchFamily="18" charset="0"/>
                  </a:rPr>
                  <a:t>Observed item responses </a:t>
                </a:r>
                <a14:m>
                  <m:oMath xmlns:m="http://schemas.openxmlformats.org/officeDocument/2006/math">
                    <m:sSub>
                      <m:sSubPr>
                        <m:ctrlPr>
                          <a:rPr lang="nl-NL" sz="2800" b="1" i="1" smtClean="0">
                            <a:latin typeface="Cambria Math" panose="02040503050406030204" pitchFamily="18" charset="0"/>
                          </a:rPr>
                        </m:ctrlPr>
                      </m:sSubPr>
                      <m:e>
                        <m:r>
                          <a:rPr lang="en-US" sz="2800" b="1" i="0" smtClean="0">
                            <a:latin typeface="Cambria Math" panose="02040503050406030204" pitchFamily="18" charset="0"/>
                          </a:rPr>
                          <m:t>𝐲</m:t>
                        </m:r>
                      </m:e>
                      <m:sub>
                        <m:r>
                          <a:rPr lang="nl-NL" sz="2800" b="0" i="1" smtClean="0">
                            <a:latin typeface="Cambria Math" panose="02040503050406030204" pitchFamily="18" charset="0"/>
                          </a:rPr>
                          <m:t>𝑗</m:t>
                        </m:r>
                      </m:sub>
                    </m:sSub>
                  </m:oMath>
                </a14:m>
                <a:endParaRPr lang="en-US" sz="2800" b="1" dirty="0">
                  <a:latin typeface="Minion Pro" panose="02040503050201020203" pitchFamily="18" charset="0"/>
                </a:endParaRPr>
              </a:p>
            </p:txBody>
          </p:sp>
        </mc:Choice>
        <mc:Fallback xmlns="">
          <p:sp>
            <p:nvSpPr>
              <p:cNvPr id="95" name="TextBox 94">
                <a:extLst>
                  <a:ext uri="{FF2B5EF4-FFF2-40B4-BE49-F238E27FC236}">
                    <a16:creationId xmlns:a16="http://schemas.microsoft.com/office/drawing/2014/main" id="{7BDEE931-8B29-AA7E-367D-1D2D8A7837A0}"/>
                  </a:ext>
                </a:extLst>
              </p:cNvPr>
              <p:cNvSpPr txBox="1">
                <a:spLocks noRot="1" noChangeAspect="1" noMove="1" noResize="1" noEditPoints="1" noAdjustHandles="1" noChangeArrowheads="1" noChangeShapeType="1" noTextEdit="1"/>
              </p:cNvSpPr>
              <p:nvPr/>
            </p:nvSpPr>
            <p:spPr>
              <a:xfrm>
                <a:off x="7466056" y="2707298"/>
                <a:ext cx="4282967" cy="557910"/>
              </a:xfrm>
              <a:prstGeom prst="rect">
                <a:avLst/>
              </a:prstGeom>
              <a:blipFill>
                <a:blip r:embed="rId15"/>
                <a:stretch>
                  <a:fillRect l="-2991" t="-9783" b="-23913"/>
                </a:stretch>
              </a:blipFill>
            </p:spPr>
            <p:txBody>
              <a:bodyPr/>
              <a:lstStyle/>
              <a:p>
                <a:r>
                  <a:rPr lang="nl-NL">
                    <a:noFill/>
                  </a:rPr>
                  <a:t> </a:t>
                </a:r>
              </a:p>
            </p:txBody>
          </p:sp>
        </mc:Fallback>
      </mc:AlternateContent>
      <p:sp>
        <p:nvSpPr>
          <p:cNvPr id="96" name="Right Brace 95">
            <a:extLst>
              <a:ext uri="{FF2B5EF4-FFF2-40B4-BE49-F238E27FC236}">
                <a16:creationId xmlns:a16="http://schemas.microsoft.com/office/drawing/2014/main" id="{4B7BB7E0-E4DE-2404-3E56-ECCED8A1B982}"/>
              </a:ext>
            </a:extLst>
          </p:cNvPr>
          <p:cNvSpPr/>
          <p:nvPr/>
        </p:nvSpPr>
        <p:spPr>
          <a:xfrm>
            <a:off x="6693314" y="4942972"/>
            <a:ext cx="468351" cy="1277503"/>
          </a:xfrm>
          <a:prstGeom prst="rightBrace">
            <a:avLst>
              <a:gd name="adj1" fmla="val 8333"/>
              <a:gd name="adj2" fmla="val 52479"/>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7F0206DE-3CC5-1445-E9F5-F1788F97F7FF}"/>
                  </a:ext>
                </a:extLst>
              </p:cNvPr>
              <p:cNvSpPr txBox="1"/>
              <p:nvPr/>
            </p:nvSpPr>
            <p:spPr>
              <a:xfrm>
                <a:off x="7466056" y="1642921"/>
                <a:ext cx="4313360" cy="557910"/>
              </a:xfrm>
              <a:prstGeom prst="rect">
                <a:avLst/>
              </a:prstGeom>
              <a:noFill/>
            </p:spPr>
            <p:txBody>
              <a:bodyPr wrap="none" rtlCol="0">
                <a:spAutoFit/>
              </a:bodyPr>
              <a:lstStyle/>
              <a:p>
                <a:r>
                  <a:rPr lang="en-US" sz="2800" dirty="0">
                    <a:latin typeface="Minion Pro" panose="02040503050201020203" pitchFamily="18" charset="0"/>
                  </a:rPr>
                  <a:t>Residuals (unique factors) </a:t>
                </a:r>
                <a14:m>
                  <m:oMath xmlns:m="http://schemas.openxmlformats.org/officeDocument/2006/math">
                    <m:sSub>
                      <m:sSubPr>
                        <m:ctrlPr>
                          <a:rPr lang="en-US" sz="2800" b="1" i="1" smtClean="0">
                            <a:latin typeface="Cambria Math" panose="02040503050406030204" pitchFamily="18" charset="0"/>
                          </a:rPr>
                        </m:ctrlPr>
                      </m:sSubPr>
                      <m:e>
                        <m:r>
                          <a:rPr lang="en-US" sz="2800" b="1" i="0" smtClean="0">
                            <a:latin typeface="Cambria Math" panose="02040503050406030204" pitchFamily="18" charset="0"/>
                          </a:rPr>
                          <m:t>𝛆</m:t>
                        </m:r>
                      </m:e>
                      <m:sub>
                        <m:r>
                          <a:rPr lang="nl-NL" sz="2800" b="0" i="1" smtClean="0">
                            <a:latin typeface="Cambria Math" panose="02040503050406030204" pitchFamily="18" charset="0"/>
                          </a:rPr>
                          <m:t>𝑗</m:t>
                        </m:r>
                      </m:sub>
                    </m:sSub>
                  </m:oMath>
                </a14:m>
                <a:endParaRPr lang="en-US" sz="2800" b="1" dirty="0">
                  <a:latin typeface="Minion Pro" panose="02040503050201020203" pitchFamily="18" charset="0"/>
                </a:endParaRPr>
              </a:p>
            </p:txBody>
          </p:sp>
        </mc:Choice>
        <mc:Fallback xmlns="">
          <p:sp>
            <p:nvSpPr>
              <p:cNvPr id="97" name="TextBox 96">
                <a:extLst>
                  <a:ext uri="{FF2B5EF4-FFF2-40B4-BE49-F238E27FC236}">
                    <a16:creationId xmlns:a16="http://schemas.microsoft.com/office/drawing/2014/main" id="{7F0206DE-3CC5-1445-E9F5-F1788F97F7FF}"/>
                  </a:ext>
                </a:extLst>
              </p:cNvPr>
              <p:cNvSpPr txBox="1">
                <a:spLocks noRot="1" noChangeAspect="1" noMove="1" noResize="1" noEditPoints="1" noAdjustHandles="1" noChangeArrowheads="1" noChangeShapeType="1" noTextEdit="1"/>
              </p:cNvSpPr>
              <p:nvPr/>
            </p:nvSpPr>
            <p:spPr>
              <a:xfrm>
                <a:off x="7466056" y="1642921"/>
                <a:ext cx="4313360" cy="557910"/>
              </a:xfrm>
              <a:prstGeom prst="rect">
                <a:avLst/>
              </a:prstGeom>
              <a:blipFill>
                <a:blip r:embed="rId16"/>
                <a:stretch>
                  <a:fillRect l="-2970" t="-10989" b="-25275"/>
                </a:stretch>
              </a:blipFill>
            </p:spPr>
            <p:txBody>
              <a:bodyPr/>
              <a:lstStyle/>
              <a:p>
                <a:r>
                  <a:rPr lang="nl-NL">
                    <a:noFill/>
                  </a:rPr>
                  <a:t> </a:t>
                </a:r>
              </a:p>
            </p:txBody>
          </p:sp>
        </mc:Fallback>
      </mc:AlternateContent>
      <p:sp>
        <p:nvSpPr>
          <p:cNvPr id="98" name="Right Brace 97">
            <a:extLst>
              <a:ext uri="{FF2B5EF4-FFF2-40B4-BE49-F238E27FC236}">
                <a16:creationId xmlns:a16="http://schemas.microsoft.com/office/drawing/2014/main" id="{5A42BFBB-12DA-D23E-87C0-6E383B7AFE13}"/>
              </a:ext>
            </a:extLst>
          </p:cNvPr>
          <p:cNvSpPr/>
          <p:nvPr/>
        </p:nvSpPr>
        <p:spPr>
          <a:xfrm>
            <a:off x="6700598" y="1265780"/>
            <a:ext cx="468351" cy="1277503"/>
          </a:xfrm>
          <a:prstGeom prst="rightBrace">
            <a:avLst>
              <a:gd name="adj1" fmla="val 8333"/>
              <a:gd name="adj2" fmla="val 52479"/>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834C52B-B418-FD0F-65D2-5E9BCB7281A3}"/>
                  </a:ext>
                </a:extLst>
              </p:cNvPr>
              <p:cNvSpPr txBox="1"/>
              <p:nvPr/>
            </p:nvSpPr>
            <p:spPr>
              <a:xfrm>
                <a:off x="7466056" y="5320113"/>
                <a:ext cx="3328219" cy="954107"/>
              </a:xfrm>
              <a:prstGeom prst="rect">
                <a:avLst/>
              </a:prstGeom>
              <a:noFill/>
            </p:spPr>
            <p:txBody>
              <a:bodyPr wrap="none" rtlCol="0">
                <a:spAutoFit/>
              </a:bodyPr>
              <a:lstStyle/>
              <a:p>
                <a:r>
                  <a:rPr lang="en-US" sz="2800" dirty="0">
                    <a:latin typeface="Minion Pro" panose="02040503050201020203" pitchFamily="18" charset="0"/>
                  </a:rPr>
                  <a:t>Latent variables </a:t>
                </a:r>
              </a:p>
              <a:p>
                <a:r>
                  <a:rPr lang="en-US" sz="2800" dirty="0">
                    <a:latin typeface="Minion Pro" panose="02040503050201020203" pitchFamily="18" charset="0"/>
                  </a:rPr>
                  <a:t>(common factors) </a:t>
                </a:r>
                <a14:m>
                  <m:oMath xmlns:m="http://schemas.openxmlformats.org/officeDocument/2006/math">
                    <m:sSub>
                      <m:sSubPr>
                        <m:ctrlPr>
                          <a:rPr lang="en-US" sz="2800" b="1" i="1" smtClean="0">
                            <a:latin typeface="Cambria Math" panose="02040503050406030204" pitchFamily="18" charset="0"/>
                          </a:rPr>
                        </m:ctrlPr>
                      </m:sSubPr>
                      <m:e>
                        <m:r>
                          <a:rPr lang="en-US" sz="2800" b="1" i="0" smtClean="0">
                            <a:latin typeface="Cambria Math" panose="02040503050406030204" pitchFamily="18" charset="0"/>
                          </a:rPr>
                          <m:t>𝛈</m:t>
                        </m:r>
                      </m:e>
                      <m:sub>
                        <m:r>
                          <a:rPr lang="nl-NL" sz="2800" b="0" i="1" smtClean="0">
                            <a:latin typeface="Cambria Math" panose="02040503050406030204" pitchFamily="18" charset="0"/>
                          </a:rPr>
                          <m:t>𝑘</m:t>
                        </m:r>
                      </m:sub>
                    </m:sSub>
                  </m:oMath>
                </a14:m>
                <a:endParaRPr lang="en-US" sz="2800" b="1" dirty="0">
                  <a:latin typeface="Minion Pro" panose="02040503050201020203" pitchFamily="18" charset="0"/>
                </a:endParaRPr>
              </a:p>
            </p:txBody>
          </p:sp>
        </mc:Choice>
        <mc:Fallback xmlns="">
          <p:sp>
            <p:nvSpPr>
              <p:cNvPr id="99" name="TextBox 98">
                <a:extLst>
                  <a:ext uri="{FF2B5EF4-FFF2-40B4-BE49-F238E27FC236}">
                    <a16:creationId xmlns:a16="http://schemas.microsoft.com/office/drawing/2014/main" id="{3834C52B-B418-FD0F-65D2-5E9BCB7281A3}"/>
                  </a:ext>
                </a:extLst>
              </p:cNvPr>
              <p:cNvSpPr txBox="1">
                <a:spLocks noRot="1" noChangeAspect="1" noMove="1" noResize="1" noEditPoints="1" noAdjustHandles="1" noChangeArrowheads="1" noChangeShapeType="1" noTextEdit="1"/>
              </p:cNvSpPr>
              <p:nvPr/>
            </p:nvSpPr>
            <p:spPr>
              <a:xfrm>
                <a:off x="7466056" y="5320113"/>
                <a:ext cx="3328219" cy="954107"/>
              </a:xfrm>
              <a:prstGeom prst="rect">
                <a:avLst/>
              </a:prstGeom>
              <a:blipFill>
                <a:blip r:embed="rId17"/>
                <a:stretch>
                  <a:fillRect l="-3846" t="-6410" b="-17949"/>
                </a:stretch>
              </a:blipFill>
            </p:spPr>
            <p:txBody>
              <a:bodyPr/>
              <a:lstStyle/>
              <a:p>
                <a:r>
                  <a:rPr lang="nl-NL">
                    <a:noFill/>
                  </a:rPr>
                  <a:t> </a:t>
                </a:r>
              </a:p>
            </p:txBody>
          </p:sp>
        </mc:Fallback>
      </mc:AlternateContent>
    </p:spTree>
    <p:extLst>
      <p:ext uri="{BB962C8B-B14F-4D97-AF65-F5344CB8AC3E}">
        <p14:creationId xmlns:p14="http://schemas.microsoft.com/office/powerpoint/2010/main" val="276502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8653-2F66-A523-4848-71B0DCC355E2}"/>
              </a:ext>
            </a:extLst>
          </p:cNvPr>
          <p:cNvSpPr>
            <a:spLocks noGrp="1"/>
          </p:cNvSpPr>
          <p:nvPr>
            <p:ph type="title"/>
          </p:nvPr>
        </p:nvSpPr>
        <p:spPr/>
        <p:txBody>
          <a:bodyPr>
            <a:normAutofit/>
          </a:bodyPr>
          <a:lstStyle/>
          <a:p>
            <a:r>
              <a:rPr lang="en-US" dirty="0"/>
              <a:t>Exploratory Factor Analysis</a:t>
            </a:r>
          </a:p>
        </p:txBody>
      </p:sp>
      <p:sp>
        <p:nvSpPr>
          <p:cNvPr id="3" name="Content Placeholder 2">
            <a:extLst>
              <a:ext uri="{FF2B5EF4-FFF2-40B4-BE49-F238E27FC236}">
                <a16:creationId xmlns:a16="http://schemas.microsoft.com/office/drawing/2014/main" id="{DDBAA832-3F7D-3084-1396-686DE00AD9BA}"/>
              </a:ext>
            </a:extLst>
          </p:cNvPr>
          <p:cNvSpPr>
            <a:spLocks noGrp="1"/>
          </p:cNvSpPr>
          <p:nvPr>
            <p:ph idx="1"/>
          </p:nvPr>
        </p:nvSpPr>
        <p:spPr/>
        <p:txBody>
          <a:bodyPr/>
          <a:lstStyle/>
          <a:p>
            <a:pPr marL="0" indent="0">
              <a:buNone/>
            </a:pPr>
            <a:r>
              <a:rPr lang="en-US" dirty="0"/>
              <a:t>While methodologically distinct, Exploratory Factor Analysis (EFA) shares many of the same goals and approaches as PCA</a:t>
            </a:r>
          </a:p>
          <a:p>
            <a:pPr lvl="1"/>
            <a:r>
              <a:rPr lang="en-US" dirty="0"/>
              <a:t>Determine the number and nature of a set of lower-dimensional components (or factors) that explains “enough” of the variation in a set of items</a:t>
            </a:r>
          </a:p>
          <a:p>
            <a:pPr lvl="1"/>
            <a:r>
              <a:rPr lang="en-US" dirty="0"/>
              <a:t>How do we choose the number of factors?</a:t>
            </a:r>
          </a:p>
          <a:p>
            <a:pPr lvl="1"/>
            <a:endParaRPr lang="en-US" dirty="0"/>
          </a:p>
          <a:p>
            <a:pPr marL="0" indent="0">
              <a:buNone/>
            </a:pPr>
            <a:r>
              <a:rPr lang="en-US" dirty="0"/>
              <a:t>The biggest difference is now we partition variance into two sources</a:t>
            </a:r>
          </a:p>
          <a:p>
            <a:pPr marL="514350" indent="-514350">
              <a:buFont typeface="+mj-lt"/>
              <a:buAutoNum type="arabicPeriod"/>
            </a:pPr>
            <a:r>
              <a:rPr lang="en-US" dirty="0"/>
              <a:t>Common variance: captured by the latent factors</a:t>
            </a:r>
          </a:p>
          <a:p>
            <a:pPr marL="514350" indent="-514350">
              <a:buFont typeface="+mj-lt"/>
              <a:buAutoNum type="arabicPeriod"/>
            </a:pPr>
            <a:r>
              <a:rPr lang="en-US" dirty="0"/>
              <a:t>Unique variance: captured by the item residuals (noise/measurement error)</a:t>
            </a:r>
          </a:p>
          <a:p>
            <a:pPr marL="742950" lvl="1" indent="-514350"/>
            <a:r>
              <a:rPr lang="en-US" dirty="0"/>
              <a:t>The unique factors (residuals) allow us to get measures of fit</a:t>
            </a:r>
          </a:p>
        </p:txBody>
      </p:sp>
      <p:sp>
        <p:nvSpPr>
          <p:cNvPr id="6" name="Slide Number Placeholder 5">
            <a:extLst>
              <a:ext uri="{FF2B5EF4-FFF2-40B4-BE49-F238E27FC236}">
                <a16:creationId xmlns:a16="http://schemas.microsoft.com/office/drawing/2014/main" id="{B6A317D4-FE3F-9013-7F78-64065F835C2F}"/>
              </a:ext>
            </a:extLst>
          </p:cNvPr>
          <p:cNvSpPr>
            <a:spLocks noGrp="1"/>
          </p:cNvSpPr>
          <p:nvPr>
            <p:ph type="sldNum" sz="quarter" idx="12"/>
          </p:nvPr>
        </p:nvSpPr>
        <p:spPr/>
        <p:txBody>
          <a:bodyPr/>
          <a:lstStyle/>
          <a:p>
            <a:fld id="{0BD1E4AD-7C3E-1942-9738-052155FA6AEF}" type="slidenum">
              <a:rPr lang="en-US" smtClean="0"/>
              <a:pPr/>
              <a:t>7</a:t>
            </a:fld>
            <a:endParaRPr lang="en-US" dirty="0"/>
          </a:p>
        </p:txBody>
      </p:sp>
    </p:spTree>
    <p:extLst>
      <p:ext uri="{BB962C8B-B14F-4D97-AF65-F5344CB8AC3E}">
        <p14:creationId xmlns:p14="http://schemas.microsoft.com/office/powerpoint/2010/main" val="420014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D5FE-ED54-EBB8-D808-30D8884C7F31}"/>
              </a:ext>
            </a:extLst>
          </p:cNvPr>
          <p:cNvSpPr>
            <a:spLocks noGrp="1"/>
          </p:cNvSpPr>
          <p:nvPr>
            <p:ph type="title"/>
          </p:nvPr>
        </p:nvSpPr>
        <p:spPr/>
        <p:txBody>
          <a:bodyPr>
            <a:normAutofit/>
          </a:bodyPr>
          <a:lstStyle/>
          <a:p>
            <a:r>
              <a:rPr lang="en-US" dirty="0"/>
              <a:t>Exploratory Factor Analysis</a:t>
            </a:r>
          </a:p>
        </p:txBody>
      </p:sp>
      <p:sp>
        <p:nvSpPr>
          <p:cNvPr id="3" name="Content Placeholder 2">
            <a:extLst>
              <a:ext uri="{FF2B5EF4-FFF2-40B4-BE49-F238E27FC236}">
                <a16:creationId xmlns:a16="http://schemas.microsoft.com/office/drawing/2014/main" id="{8878B0A5-52D4-41A9-D0F5-08363930FA3C}"/>
              </a:ext>
            </a:extLst>
          </p:cNvPr>
          <p:cNvSpPr>
            <a:spLocks noGrp="1"/>
          </p:cNvSpPr>
          <p:nvPr>
            <p:ph idx="1"/>
          </p:nvPr>
        </p:nvSpPr>
        <p:spPr>
          <a:xfrm>
            <a:off x="176048" y="1073984"/>
            <a:ext cx="5399562" cy="5127119"/>
          </a:xfrm>
        </p:spPr>
        <p:txBody>
          <a:bodyPr>
            <a:normAutofit/>
          </a:bodyPr>
          <a:lstStyle/>
          <a:p>
            <a:pPr marL="0" indent="0">
              <a:buNone/>
            </a:pPr>
            <a:r>
              <a:rPr lang="en-US" dirty="0"/>
              <a:t>Procedurally, very similar to PCA </a:t>
            </a:r>
          </a:p>
          <a:p>
            <a:pPr lvl="1"/>
            <a:r>
              <a:rPr lang="en-US" dirty="0"/>
              <a:t>Select the number of factors and fit the model</a:t>
            </a:r>
          </a:p>
          <a:p>
            <a:pPr lvl="1"/>
            <a:r>
              <a:rPr lang="en-US" dirty="0"/>
              <a:t>Examine fit indices (this is different)</a:t>
            </a:r>
          </a:p>
          <a:p>
            <a:pPr lvl="1"/>
            <a:r>
              <a:rPr lang="en-US" dirty="0"/>
              <a:t>Examine the proportion of variance explained by the common factor (scree plot, parallel analysis)</a:t>
            </a:r>
          </a:p>
          <a:p>
            <a:pPr lvl="1"/>
            <a:r>
              <a:rPr lang="en-US" dirty="0"/>
              <a:t>Refit the model based on the indicated number of factors as needed</a:t>
            </a:r>
          </a:p>
          <a:p>
            <a:pPr lvl="1"/>
            <a:r>
              <a:rPr lang="en-US" dirty="0"/>
              <a:t>Substantive interpretation</a:t>
            </a:r>
          </a:p>
        </p:txBody>
      </p:sp>
      <p:sp>
        <p:nvSpPr>
          <p:cNvPr id="6" name="Slide Number Placeholder 5">
            <a:extLst>
              <a:ext uri="{FF2B5EF4-FFF2-40B4-BE49-F238E27FC236}">
                <a16:creationId xmlns:a16="http://schemas.microsoft.com/office/drawing/2014/main" id="{2C037A80-0190-8EDE-477D-7E8F15C6F473}"/>
              </a:ext>
            </a:extLst>
          </p:cNvPr>
          <p:cNvSpPr>
            <a:spLocks noGrp="1"/>
          </p:cNvSpPr>
          <p:nvPr>
            <p:ph type="sldNum" sz="quarter" idx="12"/>
          </p:nvPr>
        </p:nvSpPr>
        <p:spPr/>
        <p:txBody>
          <a:bodyPr/>
          <a:lstStyle/>
          <a:p>
            <a:fld id="{0BD1E4AD-7C3E-1942-9738-052155FA6AEF}" type="slidenum">
              <a:rPr lang="en-US" smtClean="0"/>
              <a:pPr/>
              <a:t>8</a:t>
            </a:fld>
            <a:endParaRPr lang="en-US" dirty="0"/>
          </a:p>
        </p:txBody>
      </p:sp>
      <p:pic>
        <p:nvPicPr>
          <p:cNvPr id="7" name="Picture 6">
            <a:extLst>
              <a:ext uri="{FF2B5EF4-FFF2-40B4-BE49-F238E27FC236}">
                <a16:creationId xmlns:a16="http://schemas.microsoft.com/office/drawing/2014/main" id="{B73B8208-E009-BF43-1899-324B478D71B0}"/>
              </a:ext>
            </a:extLst>
          </p:cNvPr>
          <p:cNvPicPr>
            <a:picLocks noChangeAspect="1"/>
          </p:cNvPicPr>
          <p:nvPr/>
        </p:nvPicPr>
        <p:blipFill>
          <a:blip r:embed="rId2"/>
          <a:stretch>
            <a:fillRect/>
          </a:stretch>
        </p:blipFill>
        <p:spPr>
          <a:xfrm>
            <a:off x="6058954" y="1523906"/>
            <a:ext cx="5964154" cy="4260110"/>
          </a:xfrm>
          <a:prstGeom prst="rect">
            <a:avLst/>
          </a:prstGeom>
        </p:spPr>
      </p:pic>
    </p:spTree>
    <p:extLst>
      <p:ext uri="{BB962C8B-B14F-4D97-AF65-F5344CB8AC3E}">
        <p14:creationId xmlns:p14="http://schemas.microsoft.com/office/powerpoint/2010/main" val="80921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9790-91BA-1326-98AA-540605BDE0C9}"/>
              </a:ext>
            </a:extLst>
          </p:cNvPr>
          <p:cNvSpPr>
            <a:spLocks noGrp="1"/>
          </p:cNvSpPr>
          <p:nvPr>
            <p:ph type="title"/>
          </p:nvPr>
        </p:nvSpPr>
        <p:spPr/>
        <p:txBody>
          <a:bodyPr>
            <a:normAutofit/>
          </a:bodyPr>
          <a:lstStyle/>
          <a:p>
            <a:r>
              <a:rPr lang="en-US" dirty="0"/>
              <a:t>Fit Measures in Factor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2EE12-253F-D6A4-6421-CDEC6AF647C7}"/>
                  </a:ext>
                </a:extLst>
              </p:cNvPr>
              <p:cNvSpPr>
                <a:spLocks noGrp="1"/>
              </p:cNvSpPr>
              <p:nvPr>
                <p:ph idx="1"/>
              </p:nvPr>
            </p:nvSpPr>
            <p:spPr/>
            <p:txBody>
              <a:bodyPr>
                <a:normAutofit fontScale="92500" lnSpcReduction="10000"/>
              </a:bodyPr>
              <a:lstStyle/>
              <a:p>
                <a:pPr marL="0" indent="0">
                  <a:buNone/>
                </a:pPr>
                <a:r>
                  <a:rPr lang="en-US" dirty="0"/>
                  <a:t>A wide range of fit measures have been developed in factor analysis to assess whether the factor model reproduces the observed data well</a:t>
                </a:r>
              </a:p>
              <a:p>
                <a:pPr marL="0" indent="0">
                  <a:buNone/>
                </a:pPr>
                <a:endParaRPr lang="en-US" dirty="0"/>
              </a:p>
              <a:p>
                <a:pPr marL="0" indent="0">
                  <a:buNone/>
                </a:pPr>
                <a:r>
                  <a:rPr lang="en-US" b="0" dirty="0"/>
                  <a:t>Most are based on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test of fit (</a:t>
                </a:r>
                <a14:m>
                  <m:oMath xmlns:m="http://schemas.openxmlformats.org/officeDocument/2006/math">
                    <m:r>
                      <a:rPr lang="en-US" b="0" i="1" smtClean="0">
                        <a:latin typeface="Cambria Math" panose="02040503050406030204" pitchFamily="18" charset="0"/>
                      </a:rPr>
                      <m:t>𝑇</m:t>
                    </m:r>
                  </m:oMath>
                </a14:m>
                <a:r>
                  <a:rPr lang="en-US" dirty="0"/>
                  <a:t>):</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r>
                          <a:rPr lang="en-US" i="1">
                            <a:latin typeface="Cambria Math" panose="02040503050406030204" pitchFamily="18" charset="0"/>
                          </a:rPr>
                          <m:t>2</m:t>
                        </m:r>
                      </m:sup>
                    </m:sSup>
                  </m:oMath>
                </a14:m>
                <a:r>
                  <a:rPr lang="nl-NL" baseline="30000" dirty="0">
                    <a:cs typeface="Arial"/>
                  </a:rPr>
                  <a:t> </a:t>
                </a:r>
                <a:r>
                  <a:rPr lang="nl-NL" dirty="0" err="1">
                    <a:cs typeface="Arial"/>
                  </a:rPr>
                  <a:t>value</a:t>
                </a:r>
                <a:r>
                  <a:rPr lang="nl-NL" dirty="0">
                    <a:cs typeface="Arial"/>
                  </a:rPr>
                  <a:t> </a:t>
                </a:r>
                <a:r>
                  <a:rPr lang="nl-NL" dirty="0" err="1">
                    <a:cs typeface="Arial"/>
                  </a:rPr>
                  <a:t>quantifies</a:t>
                </a:r>
                <a:r>
                  <a:rPr lang="nl-NL" dirty="0">
                    <a:cs typeface="Arial"/>
                  </a:rPr>
                  <a:t> </a:t>
                </a:r>
                <a:r>
                  <a:rPr lang="nl-NL" dirty="0" err="1">
                    <a:cs typeface="Arial"/>
                  </a:rPr>
                  <a:t>the</a:t>
                </a:r>
                <a:r>
                  <a:rPr lang="nl-NL" dirty="0">
                    <a:cs typeface="Arial"/>
                  </a:rPr>
                  <a:t> </a:t>
                </a:r>
                <a:r>
                  <a:rPr lang="nl-NL" dirty="0" err="1">
                    <a:cs typeface="Arial"/>
                  </a:rPr>
                  <a:t>difference</a:t>
                </a:r>
                <a:r>
                  <a:rPr lang="nl-NL" dirty="0">
                    <a:cs typeface="Arial"/>
                  </a:rPr>
                  <a:t> </a:t>
                </a:r>
                <a:r>
                  <a:rPr lang="nl-NL" dirty="0" err="1">
                    <a:cs typeface="Arial"/>
                  </a:rPr>
                  <a:t>between</a:t>
                </a:r>
                <a:r>
                  <a:rPr lang="nl-NL" dirty="0">
                    <a:cs typeface="Arial"/>
                  </a:rPr>
                  <a:t> </a:t>
                </a:r>
                <a:r>
                  <a:rPr lang="nl-NL" dirty="0" err="1">
                    <a:cs typeface="Arial"/>
                  </a:rPr>
                  <a:t>observed</a:t>
                </a:r>
                <a:r>
                  <a:rPr lang="nl-NL" dirty="0">
                    <a:cs typeface="Arial"/>
                  </a:rPr>
                  <a:t> (</a:t>
                </a:r>
                <a:r>
                  <a:rPr lang="en-US" dirty="0"/>
                  <a:t>sample) covariance matrix </a:t>
                </a:r>
                <a14:m>
                  <m:oMath xmlns:m="http://schemas.openxmlformats.org/officeDocument/2006/math">
                    <m:r>
                      <a:rPr lang="en-US" b="1" i="1" smtClean="0">
                        <a:latin typeface="Cambria Math"/>
                      </a:rPr>
                      <m:t>𝑺</m:t>
                    </m:r>
                  </m:oMath>
                </a14:m>
                <a:r>
                  <a:rPr lang="en-US" dirty="0"/>
                  <a:t> and model-implied (population) covariance matrix </a:t>
                </a:r>
                <a14:m>
                  <m:oMath xmlns:m="http://schemas.openxmlformats.org/officeDocument/2006/math">
                    <m:acc>
                      <m:accPr>
                        <m:chr m:val="̂"/>
                        <m:ctrlPr>
                          <a:rPr lang="en-US" i="1">
                            <a:latin typeface="Cambria Math" panose="02040503050406030204" pitchFamily="18" charset="0"/>
                          </a:rPr>
                        </m:ctrlPr>
                      </m:accPr>
                      <m:e>
                        <m:r>
                          <a:rPr lang="en-US" b="1">
                            <a:latin typeface="Cambria Math"/>
                          </a:rPr>
                          <m:t>𝚺</m:t>
                        </m:r>
                      </m:e>
                    </m:acc>
                  </m:oMath>
                </a14:m>
                <a:endParaRPr lang="nl-NL" b="1" dirty="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r>
                          <a:rPr lang="en-US" i="1">
                            <a:latin typeface="Cambria Math" panose="02040503050406030204" pitchFamily="18" charset="0"/>
                          </a:rPr>
                          <m:t>2</m:t>
                        </m:r>
                      </m:sup>
                    </m:sSup>
                    <m:r>
                      <a:rPr lang="nl-NL" b="0" i="1" smtClean="0">
                        <a:latin typeface="Cambria Math" panose="02040503050406030204" pitchFamily="18" charset="0"/>
                      </a:rPr>
                      <m:t>=0</m:t>
                    </m:r>
                  </m:oMath>
                </a14:m>
                <a:r>
                  <a:rPr lang="en-US" dirty="0"/>
                  <a:t> implies perfect model fit; the larger the difference between </a:t>
                </a:r>
                <a14:m>
                  <m:oMath xmlns:m="http://schemas.openxmlformats.org/officeDocument/2006/math">
                    <m:acc>
                      <m:accPr>
                        <m:chr m:val="̂"/>
                        <m:ctrlPr>
                          <a:rPr lang="en-US" i="1">
                            <a:latin typeface="Cambria Math" panose="02040503050406030204" pitchFamily="18" charset="0"/>
                          </a:rPr>
                        </m:ctrlPr>
                      </m:accPr>
                      <m:e>
                        <m:r>
                          <a:rPr lang="en-US" b="1">
                            <a:latin typeface="Cambria Math"/>
                          </a:rPr>
                          <m:t>𝚺</m:t>
                        </m:r>
                      </m:e>
                    </m:acc>
                    <m:r>
                      <a:rPr lang="en-US" b="1" i="1">
                        <a:latin typeface="Cambria Math"/>
                      </a:rPr>
                      <m:t> </m:t>
                    </m:r>
                  </m:oMath>
                </a14:m>
                <a:r>
                  <a:rPr lang="en-US" dirty="0"/>
                  <a:t>and </a:t>
                </a:r>
                <a14:m>
                  <m:oMath xmlns:m="http://schemas.openxmlformats.org/officeDocument/2006/math">
                    <m:r>
                      <a:rPr lang="en-US" b="1" i="1">
                        <a:latin typeface="Cambria Math"/>
                      </a:rPr>
                      <m:t>𝑺</m:t>
                    </m:r>
                  </m:oMath>
                </a14:m>
                <a:r>
                  <a:rPr lang="en-US" dirty="0"/>
                  <a:t>, the larger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r>
                          <a:rPr lang="en-US" i="1">
                            <a:latin typeface="Cambria Math" panose="02040503050406030204" pitchFamily="18" charset="0"/>
                          </a:rPr>
                          <m:t>2</m:t>
                        </m:r>
                      </m:sup>
                    </m:sSup>
                  </m:oMath>
                </a14:m>
                <a:r>
                  <a:rPr lang="en-US" dirty="0"/>
                  <a:t> </a:t>
                </a:r>
              </a:p>
              <a:p>
                <a:pPr lvl="1"/>
                <a:r>
                  <a:rPr lang="en-US" dirty="0"/>
                  <a:t>This test statistic follows a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r>
                          <a:rPr lang="en-US" i="1">
                            <a:latin typeface="Cambria Math" panose="02040503050406030204" pitchFamily="18" charset="0"/>
                          </a:rPr>
                          <m:t>2</m:t>
                        </m:r>
                      </m:sup>
                    </m:sSup>
                  </m:oMath>
                </a14:m>
                <a:r>
                  <a:rPr lang="en-US" dirty="0"/>
                  <a:t> distribution with degrees of freedom for </a:t>
                </a:r>
                <a14:m>
                  <m:oMath xmlns:m="http://schemas.openxmlformats.org/officeDocument/2006/math">
                    <m:r>
                      <a:rPr lang="en-US" b="0" i="1" smtClean="0">
                        <a:latin typeface="Cambria Math" panose="02040503050406030204" pitchFamily="18" charset="0"/>
                      </a:rPr>
                      <m:t>𝑝</m:t>
                    </m:r>
                  </m:oMath>
                </a14:m>
                <a:r>
                  <a:rPr lang="en-US" dirty="0"/>
                  <a:t> items and </a:t>
                </a:r>
                <a14:m>
                  <m:oMath xmlns:m="http://schemas.openxmlformats.org/officeDocument/2006/math">
                    <m:r>
                      <a:rPr lang="en-US" b="0" i="1" smtClean="0">
                        <a:latin typeface="Cambria Math" panose="02040503050406030204" pitchFamily="18" charset="0"/>
                      </a:rPr>
                      <m:t>𝑚</m:t>
                    </m:r>
                  </m:oMath>
                </a14:m>
                <a:r>
                  <a:rPr lang="en-US" dirty="0"/>
                  <a:t> common factors given by:</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𝑇</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m:t>
                          </m:r>
                        </m:num>
                        <m:den>
                          <m:r>
                            <a:rPr lang="en-US" b="0" i="1" smtClean="0">
                              <a:latin typeface="Cambria Math" panose="02040503050406030204" pitchFamily="18" charset="0"/>
                            </a:rPr>
                            <m:t>2</m:t>
                          </m:r>
                        </m:den>
                      </m:f>
                    </m:oMath>
                  </m:oMathPara>
                </a14:m>
                <a:endParaRPr lang="en-US" dirty="0"/>
              </a:p>
              <a:p>
                <a:pPr lvl="1"/>
                <a:r>
                  <a:rPr lang="en-US" dirty="0"/>
                  <a:t>A significant test statistic indicates that our model fits significantly </a:t>
                </a:r>
                <a:r>
                  <a:rPr lang="en-US" i="1" dirty="0"/>
                  <a:t>worse</a:t>
                </a:r>
                <a:r>
                  <a:rPr lang="en-US" dirty="0"/>
                  <a:t> than we would expect by chance</a:t>
                </a:r>
              </a:p>
              <a:p>
                <a:pPr lvl="1"/>
                <a:r>
                  <a:rPr lang="en-US" dirty="0"/>
                  <a:t>Tends to be over-powered (higher chance of false positives, especially at large </a:t>
                </a:r>
                <a:r>
                  <a:rPr lang="en-US" i="1" dirty="0"/>
                  <a:t>N</a:t>
                </a:r>
                <a:r>
                  <a:rPr lang="en-US" dirty="0"/>
                  <a:t>)</a:t>
                </a:r>
              </a:p>
              <a:p>
                <a:pPr lvl="2"/>
                <a:r>
                  <a:rPr lang="en-US" dirty="0"/>
                  <a:t>Other measures will be covered in SEM topics</a:t>
                </a:r>
              </a:p>
              <a:p>
                <a:pPr lvl="1"/>
                <a:endParaRPr lang="en-US" dirty="0"/>
              </a:p>
              <a:p>
                <a:pPr marL="228600" indent="0">
                  <a:buNone/>
                </a:pPr>
                <a:endParaRPr lang="en-US" dirty="0"/>
              </a:p>
            </p:txBody>
          </p:sp>
        </mc:Choice>
        <mc:Fallback xmlns="">
          <p:sp>
            <p:nvSpPr>
              <p:cNvPr id="3" name="Content Placeholder 2">
                <a:extLst>
                  <a:ext uri="{FF2B5EF4-FFF2-40B4-BE49-F238E27FC236}">
                    <a16:creationId xmlns:a16="http://schemas.microsoft.com/office/drawing/2014/main" id="{55E2EE12-253F-D6A4-6421-CDEC6AF647C7}"/>
                  </a:ext>
                </a:extLst>
              </p:cNvPr>
              <p:cNvSpPr>
                <a:spLocks noGrp="1" noRot="1" noChangeAspect="1" noMove="1" noResize="1" noEditPoints="1" noAdjustHandles="1" noChangeArrowheads="1" noChangeShapeType="1" noTextEdit="1"/>
              </p:cNvSpPr>
              <p:nvPr>
                <p:ph idx="1"/>
              </p:nvPr>
            </p:nvSpPr>
            <p:spPr>
              <a:blipFill>
                <a:blip r:embed="rId2"/>
                <a:stretch>
                  <a:fillRect l="-930" t="-2378" r="-1034"/>
                </a:stretch>
              </a:blipFill>
            </p:spPr>
            <p:txBody>
              <a:bodyPr/>
              <a:lstStyle/>
              <a:p>
                <a:r>
                  <a:rPr lang="nl-NL">
                    <a:noFill/>
                  </a:rPr>
                  <a:t> </a:t>
                </a:r>
              </a:p>
            </p:txBody>
          </p:sp>
        </mc:Fallback>
      </mc:AlternateContent>
      <p:sp>
        <p:nvSpPr>
          <p:cNvPr id="6" name="Slide Number Placeholder 5">
            <a:extLst>
              <a:ext uri="{FF2B5EF4-FFF2-40B4-BE49-F238E27FC236}">
                <a16:creationId xmlns:a16="http://schemas.microsoft.com/office/drawing/2014/main" id="{BFF4DA2C-E20A-99B4-6E41-39969ABA7DA7}"/>
              </a:ext>
            </a:extLst>
          </p:cNvPr>
          <p:cNvSpPr>
            <a:spLocks noGrp="1"/>
          </p:cNvSpPr>
          <p:nvPr>
            <p:ph type="sldNum" sz="quarter" idx="12"/>
          </p:nvPr>
        </p:nvSpPr>
        <p:spPr/>
        <p:txBody>
          <a:bodyPr/>
          <a:lstStyle/>
          <a:p>
            <a:fld id="{0BD1E4AD-7C3E-1942-9738-052155FA6AEF}" type="slidenum">
              <a:rPr lang="en-US" smtClean="0"/>
              <a:pPr/>
              <a:t>9</a:t>
            </a:fld>
            <a:endParaRPr lang="en-US" dirty="0"/>
          </a:p>
        </p:txBody>
      </p:sp>
    </p:spTree>
    <p:extLst>
      <p:ext uri="{BB962C8B-B14F-4D97-AF65-F5344CB8AC3E}">
        <p14:creationId xmlns:p14="http://schemas.microsoft.com/office/powerpoint/2010/main" val="195119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18607</TotalTime>
  <Words>1706</Words>
  <Application>Microsoft Office PowerPoint</Application>
  <PresentationFormat>Breedbeeld</PresentationFormat>
  <Paragraphs>244</Paragraphs>
  <Slides>21</Slides>
  <Notes>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21</vt:i4>
      </vt:variant>
    </vt:vector>
  </HeadingPairs>
  <TitlesOfParts>
    <vt:vector size="27" baseType="lpstr">
      <vt:lpstr>Aptos</vt:lpstr>
      <vt:lpstr>Arial</vt:lpstr>
      <vt:lpstr>Cambria Math</vt:lpstr>
      <vt:lpstr>CMU Serif Roman</vt:lpstr>
      <vt:lpstr>Minion Pro</vt:lpstr>
      <vt:lpstr>Office Theme</vt:lpstr>
      <vt:lpstr>Factor Analysis</vt:lpstr>
      <vt:lpstr>The History of Factor Analysis</vt:lpstr>
      <vt:lpstr>The History of Factor Analysis</vt:lpstr>
      <vt:lpstr>Latent Variables in Factor Analysis</vt:lpstr>
      <vt:lpstr>The Factor Analytic Model</vt:lpstr>
      <vt:lpstr>The Factor Analytic Model: Path Model</vt:lpstr>
      <vt:lpstr>Exploratory Factor Analysis</vt:lpstr>
      <vt:lpstr>Exploratory Factor Analysis</vt:lpstr>
      <vt:lpstr>Fit Measures in Factor Analysis</vt:lpstr>
      <vt:lpstr>Exploratory Factor Analysis</vt:lpstr>
      <vt:lpstr>Confirmatory Factor Analysis</vt:lpstr>
      <vt:lpstr>Confirmatory Factor Analysis</vt:lpstr>
      <vt:lpstr>Confirmatory Factor Analysis</vt:lpstr>
      <vt:lpstr>Confirmatory Factor Analysis</vt:lpstr>
      <vt:lpstr>Classical Test Theory as Factor Analysis</vt:lpstr>
      <vt:lpstr>Classical Test Theory as Factor Analysis</vt:lpstr>
      <vt:lpstr>“All models are wrong, but some are useful”</vt:lpstr>
      <vt:lpstr>Reliability in Factor Analysis</vt:lpstr>
      <vt:lpstr>Types of Reliability Models</vt:lpstr>
      <vt:lpstr>Reliability and Test Lengthening</vt:lpstr>
      <vt:lpstr>Lengthening a Test to Achieve a Desired 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Psychometrics and Structural Equation Modeling</dc:title>
  <dc:creator>Ethan McCormick</dc:creator>
  <cp:lastModifiedBy>Fokkema, M. (Marjolein)</cp:lastModifiedBy>
  <cp:revision>68</cp:revision>
  <cp:lastPrinted>2024-09-06T22:17:29Z</cp:lastPrinted>
  <dcterms:created xsi:type="dcterms:W3CDTF">2024-07-03T01:08:32Z</dcterms:created>
  <dcterms:modified xsi:type="dcterms:W3CDTF">2024-09-11T10:37:36Z</dcterms:modified>
</cp:coreProperties>
</file>