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99" r:id="rId2"/>
    <p:sldId id="300" r:id="rId3"/>
    <p:sldId id="302" r:id="rId4"/>
    <p:sldId id="388" r:id="rId5"/>
    <p:sldId id="390" r:id="rId6"/>
    <p:sldId id="427" r:id="rId7"/>
    <p:sldId id="392" r:id="rId8"/>
    <p:sldId id="398" r:id="rId9"/>
    <p:sldId id="399" r:id="rId10"/>
    <p:sldId id="393" r:id="rId11"/>
    <p:sldId id="395" r:id="rId12"/>
    <p:sldId id="397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6" r:id="rId25"/>
    <p:sldId id="429" r:id="rId26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74D"/>
    <a:srgbClr val="40754C"/>
    <a:srgbClr val="808080"/>
    <a:srgbClr val="8592BD"/>
    <a:srgbClr val="AE2C18"/>
    <a:srgbClr val="00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16"/>
    <p:restoredTop sz="93169"/>
  </p:normalViewPr>
  <p:slideViewPr>
    <p:cSldViewPr snapToGrid="0">
      <p:cViewPr varScale="1">
        <p:scale>
          <a:sx n="77" d="100"/>
          <a:sy n="77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25" tIns="56163" rIns="112325" bIns="56163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6" y="0"/>
            <a:ext cx="3169920" cy="619364"/>
          </a:xfrm>
          <a:prstGeom prst="rect">
            <a:avLst/>
          </a:prstGeom>
        </p:spPr>
        <p:txBody>
          <a:bodyPr vert="horz" lIns="112325" tIns="56163" rIns="112325" bIns="56163" rtlCol="0"/>
          <a:lstStyle>
            <a:lvl1pPr algn="r">
              <a:defRPr sz="1500"/>
            </a:lvl1pPr>
          </a:lstStyle>
          <a:p>
            <a:fld id="{44832FD7-9243-7A4E-8ED4-1500D6C910A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25" tIns="56163" rIns="112325" bIns="5616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25" tIns="56163" rIns="112325" bIns="5616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25" tIns="56163" rIns="112325" bIns="56163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6" y="11725038"/>
            <a:ext cx="3169920" cy="619362"/>
          </a:xfrm>
          <a:prstGeom prst="rect">
            <a:avLst/>
          </a:prstGeom>
        </p:spPr>
        <p:txBody>
          <a:bodyPr vert="horz" lIns="112325" tIns="56163" rIns="112325" bIns="56163" rtlCol="0" anchor="b"/>
          <a:lstStyle>
            <a:lvl1pPr algn="r">
              <a:defRPr sz="1500"/>
            </a:lvl1pPr>
          </a:lstStyle>
          <a:p>
            <a:fld id="{574D9EFC-05FF-604D-8853-54F12C28EC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tekst 5">
            <a:extLst>
              <a:ext uri="{FF2B5EF4-FFF2-40B4-BE49-F238E27FC236}">
                <a16:creationId xmlns:a16="http://schemas.microsoft.com/office/drawing/2014/main" id="{A442B7FF-7E7C-1C53-9121-04E2DE9E4F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635000"/>
            <a:ext cx="12191999" cy="2649538"/>
          </a:xfrm>
          <a:solidFill>
            <a:srgbClr val="808080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7" name="Tijdelijke aanduiding voor tekst 5">
            <a:extLst>
              <a:ext uri="{FF2B5EF4-FFF2-40B4-BE49-F238E27FC236}">
                <a16:creationId xmlns:a16="http://schemas.microsoft.com/office/drawing/2014/main" id="{F993CDE9-DFE9-2FDE-1375-75FA834DF1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3284538"/>
            <a:ext cx="12191999" cy="899672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0172C-9A12-501F-DFAA-EEAB6A4C5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10569"/>
          </a:xfrm>
        </p:spPr>
        <p:txBody>
          <a:bodyPr anchor="b"/>
          <a:lstStyle>
            <a:lvl1pPr algn="ctr">
              <a:defRPr sz="60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64AF3-5FFC-1E2C-B147-26B01AF01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6144"/>
            <a:ext cx="7620000" cy="39646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09811-7E19-BC60-4C8A-11D3A76A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6400" y="3536144"/>
            <a:ext cx="2743200" cy="39646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fld id="{BC029FB6-B610-F649-BA7D-2FB945D369B5}" type="datetime1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FC96-D1EE-E1E5-7B9C-B13F9941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US"/>
              <a:t>Psychometrics and SEM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79BEE-02A8-CA53-86DE-2F6300DC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fld id="{0BD1E4AD-7C3E-1942-9738-052155FA6AE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Picture 71">
            <a:extLst>
              <a:ext uri="{FF2B5EF4-FFF2-40B4-BE49-F238E27FC236}">
                <a16:creationId xmlns:a16="http://schemas.microsoft.com/office/drawing/2014/main" id="{A95BD78B-FE87-0EB6-17C9-348F37CACE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725" y="4938323"/>
            <a:ext cx="2295899" cy="107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17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7BC0-15CF-3356-0B7B-DF68B67B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28EBF-626E-C125-512B-8F1B4358D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2BE16-8097-777C-AB91-19B62E0D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30" y="6493254"/>
            <a:ext cx="2743200" cy="365125"/>
          </a:xfrm>
          <a:prstGeom prst="rect">
            <a:avLst/>
          </a:prstGeom>
        </p:spPr>
        <p:txBody>
          <a:bodyPr/>
          <a:lstStyle/>
          <a:p>
            <a:fld id="{DA7327DA-6A2F-7D48-8D59-109A08AAFAAF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0887-B88A-93DE-4778-19FB04D5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9165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Psychometrics and SEM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E751-9552-152B-88CC-CE1C4222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BABD4-68E1-1623-17F9-B3F523CF189F}"/>
              </a:ext>
            </a:extLst>
          </p:cNvPr>
          <p:cNvSpPr txBox="1"/>
          <p:nvPr userDrawn="1"/>
        </p:nvSpPr>
        <p:spPr>
          <a:xfrm>
            <a:off x="0" y="123938"/>
            <a:ext cx="1760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  <a:latin typeface="Minion Pro" panose="02040503050201020203" pitchFamily="18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27786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5E7D6-546A-4CE2-1663-EA07BB2A3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42FBE-EFF1-8222-7D0A-9A155CCBC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2342B-C25D-ACE0-FBE0-3C7CCFBF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30" y="6493254"/>
            <a:ext cx="2743200" cy="365125"/>
          </a:xfrm>
          <a:prstGeom prst="rect">
            <a:avLst/>
          </a:prstGeom>
        </p:spPr>
        <p:txBody>
          <a:bodyPr/>
          <a:lstStyle/>
          <a:p>
            <a:fld id="{2FCB470F-B4DA-4547-973C-9681F6B9425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398BC-2D2A-5B23-D80F-F3789609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274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Psychometrics and SEM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7F2CB-ABEF-C604-1A09-E458DE83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8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E125-FEB7-CC60-33C2-CBB46E39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9007-7B13-376A-31A2-A65F671E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  <a:lvl2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2pPr>
            <a:lvl3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3pPr>
            <a:lvl4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4pPr>
            <a:lvl5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ACC26-9BC8-9815-50B5-D971F7A5143B}"/>
              </a:ext>
            </a:extLst>
          </p:cNvPr>
          <p:cNvSpPr txBox="1"/>
          <p:nvPr userDrawn="1"/>
        </p:nvSpPr>
        <p:spPr>
          <a:xfrm>
            <a:off x="0" y="123938"/>
            <a:ext cx="1760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8592BD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|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89BAAE9-EDA5-0577-23D7-23442D6D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fld id="{9E756332-974E-044C-8086-B9FF85E4896B}" type="datetime1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DDA05BE-5B99-28C3-D004-59AA8372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US"/>
              <a:t>Psychometrics and SEM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B0E86F-A299-F447-58D5-97F60BEA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fld id="{0BD1E4AD-7C3E-1942-9738-052155FA6AE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9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FA45-BF28-D256-1DB7-6B733590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F8A21-1E48-616A-B032-2E92C9C83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7ED94-C834-51C2-1479-8AC648B9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30" y="649325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fld id="{0A209AA9-4501-D44E-8EE5-FD9C04645BF1}" type="datetime1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3EAB9-92C0-1986-88D5-15966BA4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325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US"/>
              <a:t>Psychometrics and SEM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B3385-1DED-27AA-319E-7F9AC33F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fld id="{0BD1E4AD-7C3E-1942-9738-052155FA6A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0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8435-8639-2ABA-0328-28E493DE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1E32-A34C-9DEB-036C-668CD13FD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9280B-FADC-2E64-CF44-2C8446AC6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818A5-CB66-4230-A052-99CE9615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30" y="6493254"/>
            <a:ext cx="2743200" cy="365125"/>
          </a:xfrm>
          <a:prstGeom prst="rect">
            <a:avLst/>
          </a:prstGeom>
        </p:spPr>
        <p:txBody>
          <a:bodyPr/>
          <a:lstStyle/>
          <a:p>
            <a:fld id="{C4DF92C6-F2EB-0044-8B32-7805D63971B0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E857F-14D4-39A2-F631-D777678C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376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Psychometrics and SEM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70E6D-A865-8FFF-30DE-5FA0BFF0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0BC3A-1833-2EA0-DF41-7A1AEDA2A123}"/>
              </a:ext>
            </a:extLst>
          </p:cNvPr>
          <p:cNvSpPr txBox="1"/>
          <p:nvPr userDrawn="1"/>
        </p:nvSpPr>
        <p:spPr>
          <a:xfrm>
            <a:off x="0" y="123938"/>
            <a:ext cx="1760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  <a:latin typeface="Minion Pro" panose="02040503050201020203" pitchFamily="18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6047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3BDE-B34D-F591-94C7-244142D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48037-3BFC-D5C4-0629-02EDAF39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3CA37-D222-EBCD-1768-56D0ACF54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BFE1A-BF7A-C005-9958-5278B2BD5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B9037-99C5-47A4-736B-40D574206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1E840-3010-4DDD-CF1F-986F70FC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30" y="6493254"/>
            <a:ext cx="2743200" cy="365125"/>
          </a:xfrm>
          <a:prstGeom prst="rect">
            <a:avLst/>
          </a:prstGeom>
        </p:spPr>
        <p:txBody>
          <a:bodyPr/>
          <a:lstStyle/>
          <a:p>
            <a:fld id="{261B2843-00F3-6A4E-961A-D8C3A4326CA1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F4933-8EE3-08AE-0297-51C373A8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Psychometrics and SEM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C94A9-210F-A2DD-09F1-346950F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D99E-E6C4-A94C-005C-542D6076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07B6F-57B6-B4B0-FEB8-9C7D4DA5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30" y="6493254"/>
            <a:ext cx="2743200" cy="365125"/>
          </a:xfrm>
          <a:prstGeom prst="rect">
            <a:avLst/>
          </a:prstGeom>
        </p:spPr>
        <p:txBody>
          <a:bodyPr/>
          <a:lstStyle/>
          <a:p>
            <a:fld id="{721DBE05-79FC-784D-BC8E-ED19BBFF1A0C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06E00-6AB0-4493-D9EC-5D85BFAF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Psychometrics and SEM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E8242-3D38-F7AA-5524-46BB5B3D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8C8EF-8236-3285-CA56-45E2F9CD35C1}"/>
              </a:ext>
            </a:extLst>
          </p:cNvPr>
          <p:cNvSpPr txBox="1"/>
          <p:nvPr userDrawn="1"/>
        </p:nvSpPr>
        <p:spPr>
          <a:xfrm>
            <a:off x="0" y="123938"/>
            <a:ext cx="1760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  <a:latin typeface="Minion Pro" panose="02040503050201020203" pitchFamily="18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92476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D3A60-7B7A-CA21-C5B0-81BAB2E3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30" y="6493254"/>
            <a:ext cx="2743200" cy="365125"/>
          </a:xfrm>
          <a:prstGeom prst="rect">
            <a:avLst/>
          </a:prstGeom>
        </p:spPr>
        <p:txBody>
          <a:bodyPr/>
          <a:lstStyle/>
          <a:p>
            <a:fld id="{DD128AC1-1D68-0947-9AAB-BDF4DC093532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6BC61-8B50-8CA9-AF64-B4E4BF61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27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Psychometrics and SEM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10BA5-4C27-E798-0153-D408B73B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1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EBF8-132F-536A-9F7A-DA4041E7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10DD-3309-3A45-B9A6-BD2CA725E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39869-01A9-D935-E486-710ADB91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6BD54-A417-B51C-9028-507CA4F4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30" y="6493254"/>
            <a:ext cx="2743200" cy="365125"/>
          </a:xfrm>
          <a:prstGeom prst="rect">
            <a:avLst/>
          </a:prstGeom>
        </p:spPr>
        <p:txBody>
          <a:bodyPr/>
          <a:lstStyle/>
          <a:p>
            <a:fld id="{6177826A-2174-234B-B270-A1D3D42C450B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D8D8B-8822-EF19-384D-50FE0CE6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376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Psychometrics and SEM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92C64-52F8-E129-8AD6-B5FD5464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3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48A6-0D8F-2264-17B8-548636ED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EFA24-F06D-8021-CF77-EF5D4B1B4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C173-36C3-85DD-601E-7B876CCBC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49C02-917A-B297-114D-F55BA5AB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930" y="6493254"/>
            <a:ext cx="2743200" cy="365125"/>
          </a:xfrm>
          <a:prstGeom prst="rect">
            <a:avLst/>
          </a:prstGeom>
        </p:spPr>
        <p:txBody>
          <a:bodyPr/>
          <a:lstStyle/>
          <a:p>
            <a:fld id="{A39F7E44-2DD2-C14E-8888-47C25C80D97E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0EB52-AA24-7DD8-9BEA-0D69321C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Psychometrics and SEM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87908-7AFC-B150-D5E6-71D83BF4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object 7">
            <a:extLst>
              <a:ext uri="{FF2B5EF4-FFF2-40B4-BE49-F238E27FC236}">
                <a16:creationId xmlns:a16="http://schemas.microsoft.com/office/drawing/2014/main" id="{BEAE0892-4331-06AC-BA23-7E0968A46F1A}"/>
              </a:ext>
            </a:extLst>
          </p:cNvPr>
          <p:cNvGrpSpPr/>
          <p:nvPr userDrawn="1"/>
        </p:nvGrpSpPr>
        <p:grpSpPr>
          <a:xfrm>
            <a:off x="0" y="6492875"/>
            <a:ext cx="12192212" cy="365125"/>
            <a:chOff x="0" y="3131959"/>
            <a:chExt cx="5760185" cy="108585"/>
          </a:xfrm>
        </p:grpSpPr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383FEEF1-CFD9-5D7E-5BD9-6649B53D7AA1}"/>
                </a:ext>
              </a:extLst>
            </p:cNvPr>
            <p:cNvSpPr/>
            <p:nvPr/>
          </p:nvSpPr>
          <p:spPr>
            <a:xfrm>
              <a:off x="0" y="3131959"/>
              <a:ext cx="1920239" cy="108585"/>
            </a:xfrm>
            <a:custGeom>
              <a:avLst/>
              <a:gdLst/>
              <a:ahLst/>
              <a:cxnLst/>
              <a:rect l="l" t="t" r="r" b="b"/>
              <a:pathLst>
                <a:path w="1920239" h="108585">
                  <a:moveTo>
                    <a:pt x="1919973" y="0"/>
                  </a:moveTo>
                  <a:lnTo>
                    <a:pt x="0" y="0"/>
                  </a:lnTo>
                  <a:lnTo>
                    <a:pt x="0" y="108064"/>
                  </a:lnTo>
                  <a:lnTo>
                    <a:pt x="1919973" y="10806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Minion Pro" panose="02040503050201020203" pitchFamily="18" charset="0"/>
              </a:endParaRPr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3F3180E7-47CA-706F-B65A-0E106FDCAF0C}"/>
                </a:ext>
              </a:extLst>
            </p:cNvPr>
            <p:cNvSpPr/>
            <p:nvPr/>
          </p:nvSpPr>
          <p:spPr>
            <a:xfrm>
              <a:off x="1919973" y="3131959"/>
              <a:ext cx="1920239" cy="108585"/>
            </a:xfrm>
            <a:custGeom>
              <a:avLst/>
              <a:gdLst/>
              <a:ahLst/>
              <a:cxnLst/>
              <a:rect l="l" t="t" r="r" b="b"/>
              <a:pathLst>
                <a:path w="1920239" h="108585">
                  <a:moveTo>
                    <a:pt x="1919973" y="0"/>
                  </a:moveTo>
                  <a:lnTo>
                    <a:pt x="0" y="0"/>
                  </a:lnTo>
                  <a:lnTo>
                    <a:pt x="0" y="108064"/>
                  </a:lnTo>
                  <a:lnTo>
                    <a:pt x="1919973" y="10806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8592BD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Minion Pro" panose="02040503050201020203" pitchFamily="18" charset="0"/>
              </a:endParaRPr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446D104B-A2E6-22EF-6C17-6D18C458748F}"/>
                </a:ext>
              </a:extLst>
            </p:cNvPr>
            <p:cNvSpPr/>
            <p:nvPr/>
          </p:nvSpPr>
          <p:spPr>
            <a:xfrm>
              <a:off x="3839946" y="3131959"/>
              <a:ext cx="1920239" cy="108585"/>
            </a:xfrm>
            <a:custGeom>
              <a:avLst/>
              <a:gdLst/>
              <a:ahLst/>
              <a:cxnLst/>
              <a:rect l="l" t="t" r="r" b="b"/>
              <a:pathLst>
                <a:path w="1920239" h="108585">
                  <a:moveTo>
                    <a:pt x="1919973" y="0"/>
                  </a:moveTo>
                  <a:lnTo>
                    <a:pt x="0" y="0"/>
                  </a:lnTo>
                  <a:lnTo>
                    <a:pt x="0" y="108064"/>
                  </a:lnTo>
                  <a:lnTo>
                    <a:pt x="1919973" y="10806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Minion Pro" panose="02040503050201020203" pitchFamily="18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91686-E202-5F93-AD21-E9E31404E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048" y="1073984"/>
            <a:ext cx="11795234" cy="5127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54BF-6BF4-A93F-836F-6321E0BD0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930" y="6493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Minion Pro" panose="02040503050201020203" pitchFamily="18" charset="0"/>
              </a:defRPr>
            </a:lvl1pPr>
          </a:lstStyle>
          <a:p>
            <a:fld id="{C90EA0A8-EE19-6E4C-9D5C-D31BFFB0A052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A1BE6-FFC2-0C01-B1A9-2C11B97D2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787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inion Pro" panose="02040503050201020203" pitchFamily="18" charset="0"/>
              </a:defRPr>
            </a:lvl1pPr>
          </a:lstStyle>
          <a:p>
            <a:fld id="{0BD1E4AD-7C3E-1942-9738-052155FA6AE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50E4A273-E54A-41CE-8A40-0876536C516D}"/>
              </a:ext>
            </a:extLst>
          </p:cNvPr>
          <p:cNvGrpSpPr/>
          <p:nvPr userDrawn="1"/>
        </p:nvGrpSpPr>
        <p:grpSpPr>
          <a:xfrm>
            <a:off x="0" y="0"/>
            <a:ext cx="12192241" cy="893379"/>
            <a:chOff x="0" y="25"/>
            <a:chExt cx="5760199" cy="444500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86A2E0C9-4E83-735B-CC2D-7E58E9942CC9}"/>
                </a:ext>
              </a:extLst>
            </p:cNvPr>
            <p:cNvSpPr/>
            <p:nvPr/>
          </p:nvSpPr>
          <p:spPr>
            <a:xfrm>
              <a:off x="0" y="25"/>
              <a:ext cx="5760199" cy="91440"/>
            </a:xfrm>
            <a:custGeom>
              <a:avLst/>
              <a:gdLst/>
              <a:ahLst/>
              <a:cxnLst/>
              <a:rect l="l" t="t" r="r" b="b"/>
              <a:pathLst>
                <a:path w="4608195" h="91440">
                  <a:moveTo>
                    <a:pt x="0" y="91439"/>
                  </a:moveTo>
                  <a:lnTo>
                    <a:pt x="4607991" y="91439"/>
                  </a:lnTo>
                  <a:lnTo>
                    <a:pt x="4607991" y="0"/>
                  </a:lnTo>
                  <a:lnTo>
                    <a:pt x="0" y="0"/>
                  </a:lnTo>
                  <a:lnTo>
                    <a:pt x="0" y="9143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8583D070-A2A2-76A8-82E7-A3DC07E25E02}"/>
                </a:ext>
              </a:extLst>
            </p:cNvPr>
            <p:cNvSpPr/>
            <p:nvPr/>
          </p:nvSpPr>
          <p:spPr>
            <a:xfrm>
              <a:off x="0" y="91465"/>
              <a:ext cx="5760085" cy="353060"/>
            </a:xfrm>
            <a:custGeom>
              <a:avLst/>
              <a:gdLst/>
              <a:ahLst/>
              <a:cxnLst/>
              <a:rect l="l" t="t" r="r" b="b"/>
              <a:pathLst>
                <a:path w="5760085" h="353059">
                  <a:moveTo>
                    <a:pt x="5759996" y="0"/>
                  </a:moveTo>
                  <a:lnTo>
                    <a:pt x="0" y="0"/>
                  </a:lnTo>
                  <a:lnTo>
                    <a:pt x="0" y="352463"/>
                  </a:lnTo>
                  <a:lnTo>
                    <a:pt x="5759996" y="352463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C2605-F7E7-BDAE-762A-B3AD4E04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29" y="183781"/>
            <a:ext cx="11971069" cy="70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E15A5CD-C01D-DED2-5F9E-D45A801DE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Psychometrics and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inion Pro" panose="020405030502010202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C49F7F-4980-B92C-5135-AAE54EA7E4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29567-F4DC-93B1-9E7D-E8A6346FF5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1F4251-8AF1-5C2B-26CA-6B3FB8F90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Psychometrics and Structural Equation Modeling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8C2B71-3449-73A0-45FE-42F5B47A9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56170"/>
            <a:ext cx="7620000" cy="556405"/>
          </a:xfrm>
        </p:spPr>
        <p:txBody>
          <a:bodyPr>
            <a:normAutofit/>
          </a:bodyPr>
          <a:lstStyle/>
          <a:p>
            <a:r>
              <a:rPr lang="en-US" dirty="0"/>
              <a:t>Item Response Theory 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09B668-EA2A-5F61-B6FA-ACC977F4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7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5701E22-BAFE-0901-C275-2D8ED943E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0" b="11740"/>
          <a:stretch/>
        </p:blipFill>
        <p:spPr>
          <a:xfrm>
            <a:off x="6306620" y="893000"/>
            <a:ext cx="5885378" cy="3475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EE14F9-7D70-CE5A-E27B-79D02AB6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Threshold (Guttman)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72DA-9951-2C1C-B14A-426BF476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1073984"/>
            <a:ext cx="5885378" cy="578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Simplest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threshold is known as the “</a:t>
            </a:r>
            <a:r>
              <a:rPr lang="en-US" b="1" dirty="0"/>
              <a:t>Difficulty</a:t>
            </a:r>
            <a:r>
              <a:rPr lang="en-US" dirty="0"/>
              <a:t>” of the test item</a:t>
            </a:r>
          </a:p>
          <a:p>
            <a:pPr lvl="1"/>
            <a:r>
              <a:rPr lang="en-US" dirty="0"/>
              <a:t>Originally developed in ability tests where the term makes most sense – less so with other traits</a:t>
            </a:r>
          </a:p>
          <a:p>
            <a:pPr lvl="1"/>
            <a:r>
              <a:rPr lang="en-US" dirty="0"/>
              <a:t>Also know as the location parameter</a:t>
            </a:r>
          </a:p>
          <a:p>
            <a:pPr lvl="1"/>
            <a:r>
              <a:rPr lang="en-US" dirty="0"/>
              <a:t>Does this model allow for measurement errors?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13DFA-B0C4-78F6-D941-4F692579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6144D-F8A1-3F1E-CF45-6AFB6905553E}"/>
                  </a:ext>
                </a:extLst>
              </p:cNvPr>
              <p:cNvSpPr txBox="1"/>
              <p:nvPr/>
            </p:nvSpPr>
            <p:spPr>
              <a:xfrm>
                <a:off x="7016517" y="4972767"/>
                <a:ext cx="4501810" cy="91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6144D-F8A1-3F1E-CF45-6AFB69055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517" y="4972767"/>
                <a:ext cx="4501810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53D07A8-522A-4756-C116-6F7BEC801858}"/>
              </a:ext>
            </a:extLst>
          </p:cNvPr>
          <p:cNvCxnSpPr>
            <a:cxnSpLocks/>
          </p:cNvCxnSpPr>
          <p:nvPr/>
        </p:nvCxnSpPr>
        <p:spPr>
          <a:xfrm flipV="1">
            <a:off x="6970734" y="1162050"/>
            <a:ext cx="5000336" cy="2789912"/>
          </a:xfrm>
          <a:prstGeom prst="bentConnector3">
            <a:avLst>
              <a:gd name="adj1" fmla="val 52004"/>
            </a:avLst>
          </a:prstGeom>
          <a:ln w="28575">
            <a:solidFill>
              <a:schemeClr val="accent1">
                <a:alpha val="50444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A3F7CDA3-B230-2FC7-957D-23980C2FD20C}"/>
              </a:ext>
            </a:extLst>
          </p:cNvPr>
          <p:cNvSpPr txBox="1"/>
          <p:nvPr/>
        </p:nvSpPr>
        <p:spPr>
          <a:xfrm rot="16200000">
            <a:off x="5142330" y="1869499"/>
            <a:ext cx="19073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i="1" dirty="0"/>
              <a:t>P</a:t>
            </a:r>
            <a:r>
              <a:rPr lang="nl-NL" sz="2600" dirty="0"/>
              <a:t>(</a:t>
            </a:r>
            <a:r>
              <a:rPr lang="nl-NL" sz="2600" i="1" dirty="0"/>
              <a:t>Y</a:t>
            </a:r>
            <a:r>
              <a:rPr lang="nl-NL" sz="2600" dirty="0"/>
              <a:t>=1) </a:t>
            </a:r>
            <a:endParaRPr lang="nl-NL" sz="2600" i="1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C5D7A02-3079-74D1-E95A-1A63DDD2086C}"/>
              </a:ext>
            </a:extLst>
          </p:cNvPr>
          <p:cNvSpPr txBox="1"/>
          <p:nvPr/>
        </p:nvSpPr>
        <p:spPr>
          <a:xfrm>
            <a:off x="9157178" y="4309700"/>
            <a:ext cx="18682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i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8882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728E680D-7C5B-D4CE-393D-B15E7DA32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7" t="4454" b="12442"/>
          <a:stretch/>
        </p:blipFill>
        <p:spPr>
          <a:xfrm>
            <a:off x="1490869" y="1120607"/>
            <a:ext cx="9171961" cy="5101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EE14F9-7D70-CE5A-E27B-79D02AB6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Threshold (Guttman)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13DFA-B0C4-78F6-D941-4F692579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53D07A8-522A-4756-C116-6F7BEC801858}"/>
              </a:ext>
            </a:extLst>
          </p:cNvPr>
          <p:cNvCxnSpPr>
            <a:cxnSpLocks/>
          </p:cNvCxnSpPr>
          <p:nvPr/>
        </p:nvCxnSpPr>
        <p:spPr>
          <a:xfrm flipV="1">
            <a:off x="2699253" y="1236641"/>
            <a:ext cx="7640197" cy="4368188"/>
          </a:xfrm>
          <a:prstGeom prst="bentConnector3">
            <a:avLst>
              <a:gd name="adj1" fmla="val 51082"/>
            </a:avLst>
          </a:prstGeom>
          <a:ln w="28575">
            <a:solidFill>
              <a:schemeClr val="accent1">
                <a:alpha val="50444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ED3D87-DADE-53E4-3616-E92E8EF43763}"/>
                  </a:ext>
                </a:extLst>
              </p:cNvPr>
              <p:cNvSpPr txBox="1"/>
              <p:nvPr/>
            </p:nvSpPr>
            <p:spPr>
              <a:xfrm>
                <a:off x="8150811" y="3914607"/>
                <a:ext cx="292432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“Difficulty” Threshold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), </a:t>
                </a:r>
              </a:p>
              <a:p>
                <a:pPr algn="ctr"/>
                <a:r>
                  <a:rPr lang="en-US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location of the curve on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𝐹</m:t>
                    </m:r>
                  </m:oMath>
                </a14:m>
                <a:endParaRPr lang="en-US" sz="2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ED3D87-DADE-53E4-3616-E92E8EF43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811" y="3914607"/>
                <a:ext cx="2924326" cy="707886"/>
              </a:xfrm>
              <a:prstGeom prst="rect">
                <a:avLst/>
              </a:prstGeom>
              <a:blipFill>
                <a:blip r:embed="rId3"/>
                <a:stretch>
                  <a:fillRect l="-1667" t="-4310" r="-1667" b="-146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F5896E-1644-D46B-DC10-B1E560308158}"/>
              </a:ext>
            </a:extLst>
          </p:cNvPr>
          <p:cNvCxnSpPr>
            <a:cxnSpLocks/>
          </p:cNvCxnSpPr>
          <p:nvPr/>
        </p:nvCxnSpPr>
        <p:spPr>
          <a:xfrm flipH="1">
            <a:off x="6623917" y="4268550"/>
            <a:ext cx="1457960" cy="14509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E478EFC6-5F79-E038-4E20-A37BD6B74248}"/>
              </a:ext>
            </a:extLst>
          </p:cNvPr>
          <p:cNvSpPr/>
          <p:nvPr/>
        </p:nvSpPr>
        <p:spPr>
          <a:xfrm rot="5400000">
            <a:off x="6502578" y="4408494"/>
            <a:ext cx="194151" cy="428017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837CFB7-E0A6-9563-D249-758A19E5D23D}"/>
                  </a:ext>
                </a:extLst>
              </p:cNvPr>
              <p:cNvSpPr txBox="1"/>
              <p:nvPr/>
            </p:nvSpPr>
            <p:spPr>
              <a:xfrm>
                <a:off x="2888552" y="3560664"/>
                <a:ext cx="304673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Slope is infinite at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𝐹</m:t>
                    </m:r>
                    <m:r>
                      <a:rPr lang="nl-NL" sz="2000" b="0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=</m:t>
                    </m:r>
                    <m:r>
                      <a:rPr lang="nl-NL" sz="2000" b="0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𝑎</m:t>
                    </m:r>
                  </m:oMath>
                </a14:m>
                <a:r>
                  <a:rPr lang="nl-NL" sz="2000" b="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.</a:t>
                </a:r>
              </a:p>
              <a:p>
                <a:pPr algn="ctr"/>
                <a:r>
                  <a:rPr lang="en-US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Item is only “informative”</a:t>
                </a:r>
              </a:p>
              <a:p>
                <a:pPr algn="ctr"/>
                <a:r>
                  <a:rPr lang="en-US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within a very narrow range.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837CFB7-E0A6-9563-D249-758A19E5D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52" y="3560664"/>
                <a:ext cx="3046731" cy="1015663"/>
              </a:xfrm>
              <a:prstGeom prst="rect">
                <a:avLst/>
              </a:prstGeom>
              <a:blipFill>
                <a:blip r:embed="rId4"/>
                <a:stretch>
                  <a:fillRect l="-2000" t="-2994" r="-1600" b="-958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6B2B9E-4784-7877-BF46-8C36D9200106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5935283" y="4068496"/>
            <a:ext cx="664370" cy="4569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EFD1F728-0532-ACDB-736F-B873D3C25E77}"/>
              </a:ext>
            </a:extLst>
          </p:cNvPr>
          <p:cNvSpPr txBox="1"/>
          <p:nvPr/>
        </p:nvSpPr>
        <p:spPr>
          <a:xfrm rot="16200000">
            <a:off x="245474" y="2763050"/>
            <a:ext cx="1907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i="1" dirty="0"/>
              <a:t>P</a:t>
            </a:r>
            <a:r>
              <a:rPr lang="nl-NL" sz="3000" dirty="0"/>
              <a:t>(</a:t>
            </a:r>
            <a:r>
              <a:rPr lang="nl-NL" sz="3000" i="1" dirty="0"/>
              <a:t>Y</a:t>
            </a:r>
            <a:r>
              <a:rPr lang="nl-NL" sz="3000" dirty="0"/>
              <a:t>=1) </a:t>
            </a:r>
            <a:endParaRPr lang="nl-NL" sz="3000" i="1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A976FBF-10BB-B4FC-545D-C0AD7438B12C}"/>
              </a:ext>
            </a:extLst>
          </p:cNvPr>
          <p:cNvSpPr txBox="1"/>
          <p:nvPr/>
        </p:nvSpPr>
        <p:spPr>
          <a:xfrm>
            <a:off x="6059142" y="6269152"/>
            <a:ext cx="1868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i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15872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0E7F-1994-B75F-AE1D-992A4266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1-Parameter Logistic (Rasch)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7D24E6-7CF6-3A20-A095-AC696B936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Models the location (difficulty) of the item with a fixed slope (discrimination)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*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item-specific difficulty parameter,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the discrimination parameter for all items in the test.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Generally,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estimated, but in the Rasch Model,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fixed to 1 for all items (and the variance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not fixed to 1, but freely estimated)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7D24E6-7CF6-3A20-A095-AC696B936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26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622FD-91C7-93B5-EDAC-F917C78B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28898-1CA0-5B7A-0812-849F168512F3}"/>
              </a:ext>
            </a:extLst>
          </p:cNvPr>
          <p:cNvSpPr txBox="1"/>
          <p:nvPr/>
        </p:nvSpPr>
        <p:spPr>
          <a:xfrm>
            <a:off x="4910810" y="6123543"/>
            <a:ext cx="730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*For these models we use 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j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instead of 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 avoid confusion with probabilities</a:t>
            </a:r>
          </a:p>
        </p:txBody>
      </p:sp>
    </p:spTree>
    <p:extLst>
      <p:ext uri="{BB962C8B-B14F-4D97-AF65-F5344CB8AC3E}">
        <p14:creationId xmlns:p14="http://schemas.microsoft.com/office/powerpoint/2010/main" val="397220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0E7F-1994-B75F-AE1D-992A4266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1-Parameter Logistic: Item Characteristic Curves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7D24E6-7CF6-3A20-A095-AC696B936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estimated, we can plot the probabilities of a correct answer across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for all items</a:t>
                </a:r>
                <a:endParaRPr lang="en-US" b="1" dirty="0"/>
              </a:p>
              <a:p>
                <a:pPr lvl="1"/>
                <a:r>
                  <a:rPr lang="en-US" dirty="0"/>
                  <a:t>Ideally, we want these curves spread out across the space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Cf. CTT, where different levels of difficulty would </a:t>
                </a:r>
                <a:r>
                  <a:rPr lang="en-US" i="1" dirty="0"/>
                  <a:t>reduce </a:t>
                </a:r>
                <a:r>
                  <a:rPr lang="en-US" dirty="0"/>
                  <a:t>reliability / precision!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7D24E6-7CF6-3A20-A095-AC696B936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6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622FD-91C7-93B5-EDAC-F917C78B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A1E35D-D925-8C63-6C51-B82B279252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56" t="8560" r="6250" b="16743"/>
          <a:stretch/>
        </p:blipFill>
        <p:spPr>
          <a:xfrm>
            <a:off x="2922103" y="2797867"/>
            <a:ext cx="6102627" cy="3235186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419411AD-6BA3-2438-A5A5-5A5E3F13E074}"/>
              </a:ext>
            </a:extLst>
          </p:cNvPr>
          <p:cNvSpPr txBox="1"/>
          <p:nvPr/>
        </p:nvSpPr>
        <p:spPr>
          <a:xfrm rot="16200000">
            <a:off x="1691434" y="3963517"/>
            <a:ext cx="19073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i="1" dirty="0"/>
              <a:t>P</a:t>
            </a:r>
            <a:r>
              <a:rPr lang="nl-NL" sz="2600" dirty="0"/>
              <a:t>(</a:t>
            </a:r>
            <a:r>
              <a:rPr lang="nl-NL" sz="2600" i="1" dirty="0"/>
              <a:t>Y</a:t>
            </a:r>
            <a:r>
              <a:rPr lang="nl-NL" sz="2600" dirty="0"/>
              <a:t>=1) </a:t>
            </a:r>
            <a:endParaRPr lang="nl-NL" sz="2600" i="1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9582824-A8AD-DC43-EACA-4A01588E0A68}"/>
              </a:ext>
            </a:extLst>
          </p:cNvPr>
          <p:cNvSpPr txBox="1"/>
          <p:nvPr/>
        </p:nvSpPr>
        <p:spPr>
          <a:xfrm>
            <a:off x="5973416" y="6008129"/>
            <a:ext cx="18682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i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26803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217B5968-6767-D4A5-B3F1-D9E5FE68D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14" t="8698" r="6363" b="17605"/>
          <a:stretch/>
        </p:blipFill>
        <p:spPr>
          <a:xfrm>
            <a:off x="2964130" y="2454275"/>
            <a:ext cx="6730622" cy="3519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DE0E7F-1994-B75F-AE1D-992A4266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1-Parameter Logistic: Item Characteristic Curves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622FD-91C7-93B5-EDAC-F917C78B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7E1BD8-6B85-BE25-AFCA-69023D78201C}"/>
              </a:ext>
            </a:extLst>
          </p:cNvPr>
          <p:cNvCxnSpPr>
            <a:cxnSpLocks/>
          </p:cNvCxnSpPr>
          <p:nvPr/>
        </p:nvCxnSpPr>
        <p:spPr>
          <a:xfrm>
            <a:off x="3559863" y="4305867"/>
            <a:ext cx="60515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0050EA-1B67-547E-2885-D2AD2F228E66}"/>
              </a:ext>
            </a:extLst>
          </p:cNvPr>
          <p:cNvCxnSpPr/>
          <p:nvPr/>
        </p:nvCxnSpPr>
        <p:spPr>
          <a:xfrm>
            <a:off x="8343475" y="4305867"/>
            <a:ext cx="0" cy="1143000"/>
          </a:xfrm>
          <a:prstGeom prst="line">
            <a:avLst/>
          </a:prstGeom>
          <a:ln w="28575">
            <a:solidFill>
              <a:srgbClr val="E6174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603791-D6F5-B976-DAA6-B66C49B4F4B8}"/>
              </a:ext>
            </a:extLst>
          </p:cNvPr>
          <p:cNvCxnSpPr/>
          <p:nvPr/>
        </p:nvCxnSpPr>
        <p:spPr>
          <a:xfrm>
            <a:off x="6818616" y="4305867"/>
            <a:ext cx="0" cy="11430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9CB7C5C7-5CEF-308D-BC5C-49A3057FFE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048" y="1073984"/>
                <a:ext cx="11795234" cy="512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difficulty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is where the logistic curve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, while the discrimination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 represents the steepness of the curve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9CB7C5C7-5CEF-308D-BC5C-49A3057FF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8" y="1073984"/>
                <a:ext cx="11795234" cy="5127119"/>
              </a:xfrm>
              <a:prstGeom prst="rect">
                <a:avLst/>
              </a:prstGeom>
              <a:blipFill>
                <a:blip r:embed="rId3"/>
                <a:stretch>
                  <a:fillRect l="-1085" t="-118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AE71B1-ECA7-CD14-4019-16222FBD8046}"/>
                  </a:ext>
                </a:extLst>
              </p:cNvPr>
              <p:cNvSpPr txBox="1"/>
              <p:nvPr/>
            </p:nvSpPr>
            <p:spPr>
              <a:xfrm>
                <a:off x="8153399" y="5410087"/>
                <a:ext cx="1293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AE71B1-ECA7-CD14-4019-16222FBD8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99" y="5410087"/>
                <a:ext cx="12933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D2B87A-251B-97B1-2501-6F53FF8024E4}"/>
                  </a:ext>
                </a:extLst>
              </p:cNvPr>
              <p:cNvSpPr txBox="1"/>
              <p:nvPr/>
            </p:nvSpPr>
            <p:spPr>
              <a:xfrm>
                <a:off x="6605292" y="5410087"/>
                <a:ext cx="1200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D2B87A-251B-97B1-2501-6F53FF802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292" y="5410087"/>
                <a:ext cx="12009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F6F175-F5B4-7458-E35B-88CDB4847865}"/>
                  </a:ext>
                </a:extLst>
              </p:cNvPr>
              <p:cNvSpPr txBox="1"/>
              <p:nvPr/>
            </p:nvSpPr>
            <p:spPr>
              <a:xfrm>
                <a:off x="6073664" y="3508461"/>
                <a:ext cx="1095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=1.38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F6F175-F5B4-7458-E35B-88CDB4847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664" y="3508461"/>
                <a:ext cx="10954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9079A1-21BD-7B13-EC56-2E0CDE87A9F9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621378" y="3877793"/>
            <a:ext cx="197238" cy="397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26E3FE-F260-2CA1-1BEA-F386FAEAB854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621378" y="3877793"/>
            <a:ext cx="1622622" cy="340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94632E-8068-4375-A894-0C9E88EF2281}"/>
              </a:ext>
            </a:extLst>
          </p:cNvPr>
          <p:cNvCxnSpPr>
            <a:cxnSpLocks/>
          </p:cNvCxnSpPr>
          <p:nvPr/>
        </p:nvCxnSpPr>
        <p:spPr>
          <a:xfrm flipV="1">
            <a:off x="6191269" y="3669840"/>
            <a:ext cx="1227089" cy="13097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57ED51-C43A-0011-1C44-D6F0E5AFB5D5}"/>
              </a:ext>
            </a:extLst>
          </p:cNvPr>
          <p:cNvCxnSpPr>
            <a:cxnSpLocks/>
          </p:cNvCxnSpPr>
          <p:nvPr/>
        </p:nvCxnSpPr>
        <p:spPr>
          <a:xfrm flipV="1">
            <a:off x="7662833" y="3728721"/>
            <a:ext cx="1227089" cy="13097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0878180E-C89D-BDE0-38B5-759987D92394}"/>
              </a:ext>
            </a:extLst>
          </p:cNvPr>
          <p:cNvSpPr txBox="1"/>
          <p:nvPr/>
        </p:nvSpPr>
        <p:spPr>
          <a:xfrm rot="16200000">
            <a:off x="1749125" y="3677476"/>
            <a:ext cx="19073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i="1" dirty="0"/>
              <a:t>P</a:t>
            </a:r>
            <a:r>
              <a:rPr lang="nl-NL" sz="2600" dirty="0"/>
              <a:t>(</a:t>
            </a:r>
            <a:r>
              <a:rPr lang="nl-NL" sz="2600" i="1" dirty="0"/>
              <a:t>Y</a:t>
            </a:r>
            <a:r>
              <a:rPr lang="nl-NL" sz="2600" dirty="0"/>
              <a:t>=1) </a:t>
            </a:r>
            <a:endParaRPr lang="nl-NL" sz="2600" i="1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3A9DD51-E8DF-E528-5EC4-6D28F6180D9A}"/>
              </a:ext>
            </a:extLst>
          </p:cNvPr>
          <p:cNvSpPr txBox="1"/>
          <p:nvPr/>
        </p:nvSpPr>
        <p:spPr>
          <a:xfrm>
            <a:off x="6386869" y="5985481"/>
            <a:ext cx="18682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i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626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9CEE-C435-36E2-EBA0-05B93EF2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1-Parameter Logistic: Item Information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96B6C-25B7-EB57-8264-5D180D3A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Indicate how much </a:t>
            </a:r>
            <a:r>
              <a:rPr lang="en-US" i="1" dirty="0"/>
              <a:t>information</a:t>
            </a:r>
            <a:r>
              <a:rPr lang="en-US" dirty="0"/>
              <a:t> the item provides at each level of the latent trait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E4E4B-160C-10B4-BD97-35E10C81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FD321-8E40-BDC7-7621-39A019390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2" t="8178" b="16989"/>
          <a:stretch/>
        </p:blipFill>
        <p:spPr>
          <a:xfrm>
            <a:off x="2560994" y="2534973"/>
            <a:ext cx="7217493" cy="3573446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39734BED-C167-BBDD-9D61-A04A1D263553}"/>
              </a:ext>
            </a:extLst>
          </p:cNvPr>
          <p:cNvSpPr txBox="1"/>
          <p:nvPr/>
        </p:nvSpPr>
        <p:spPr>
          <a:xfrm rot="16200000">
            <a:off x="1361103" y="4193426"/>
            <a:ext cx="19073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dirty="0"/>
              <a:t>Information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8C9060E-08AD-6D37-1F6A-02F26E0A2F4C}"/>
              </a:ext>
            </a:extLst>
          </p:cNvPr>
          <p:cNvSpPr txBox="1"/>
          <p:nvPr/>
        </p:nvSpPr>
        <p:spPr>
          <a:xfrm>
            <a:off x="5933672" y="6089883"/>
            <a:ext cx="18682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i="1" dirty="0"/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A2204CD3-1C64-BF1C-8F5C-9F4587FA2D21}"/>
                  </a:ext>
                </a:extLst>
              </p:cNvPr>
              <p:cNvSpPr txBox="1"/>
              <p:nvPr/>
            </p:nvSpPr>
            <p:spPr>
              <a:xfrm>
                <a:off x="2368842" y="1751995"/>
                <a:ext cx="7409645" cy="531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nl-NL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nl-NL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3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nl-NL" sz="3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NL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nl-NL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sz="3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l-NL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3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nl-NL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nl-NL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nl-NL" sz="3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nl-NL" sz="3000" b="0" i="1" smtClean="0">
                          <a:latin typeface="Cambria Math" panose="02040503050406030204" pitchFamily="18" charset="0"/>
                        </a:rPr>
                        <m:t>⋅(1−</m:t>
                      </m:r>
                      <m:r>
                        <a:rPr lang="nl-NL" sz="3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l-NL" sz="3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l-NL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l-NL" sz="3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nl-NL" sz="3000" i="1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nl-NL" sz="3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l-NL" sz="3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nl-NL" sz="3000" dirty="0"/>
              </a:p>
            </p:txBody>
          </p:sp>
        </mc:Choice>
        <mc:Fallback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A2204CD3-1C64-BF1C-8F5C-9F4587FA2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842" y="1751995"/>
                <a:ext cx="7409645" cy="531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10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878E3F-90EE-2CF5-E3E8-BB2A10329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46" b="14200"/>
          <a:stretch/>
        </p:blipFill>
        <p:spPr>
          <a:xfrm>
            <a:off x="2325785" y="2965844"/>
            <a:ext cx="7309590" cy="35270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09CEE-C435-36E2-EBA0-05B93EF2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1-Parameter Logistic: Test Information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96B6C-25B7-EB57-8264-5D180D3A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sum of the item information curves yields the test information curve</a:t>
            </a:r>
          </a:p>
          <a:p>
            <a:pPr lvl="1"/>
            <a:r>
              <a:rPr lang="en-US" dirty="0"/>
              <a:t>Useful for guiding users in choosing a test for a specific aim</a:t>
            </a:r>
          </a:p>
          <a:p>
            <a:pPr lvl="1"/>
            <a:r>
              <a:rPr lang="en-US" dirty="0"/>
              <a:t>Useful for guiding test developers on where additional items might be necessary, or where items might be removed for shortening tests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E4E4B-160C-10B4-BD97-35E10C81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F5167F0-55D9-A65A-2A13-23F75C916CDA}"/>
              </a:ext>
            </a:extLst>
          </p:cNvPr>
          <p:cNvSpPr txBox="1"/>
          <p:nvPr/>
        </p:nvSpPr>
        <p:spPr>
          <a:xfrm>
            <a:off x="6053787" y="6266531"/>
            <a:ext cx="1868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i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78249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2636-AC20-1D45-A6BA-3AA11F05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2-Parameter Logistic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3777DB-6899-ED88-4238-115DA94D62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Extends the 1-PL by allowing the discrimination to vary across items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- probably the most common IRT model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item-specific difficulty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the item-specific discrimination parameter.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3777DB-6899-ED88-4238-115DA94D62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6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325D-3154-ABF0-2B65-9194A6E8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3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2636-AC20-1D45-A6BA-3AA11F05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2-Parameter Logistic model: Characteristic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7DB-6899-ED88-4238-115DA94D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different items can be more/less sensitive to changes in 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325D-3154-ABF0-2B65-9194A6E8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D9C50E-C2B6-1324-19FE-ADDFBDD97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" t="7646" r="5541" b="16573"/>
          <a:stretch/>
        </p:blipFill>
        <p:spPr>
          <a:xfrm>
            <a:off x="2852530" y="2374573"/>
            <a:ext cx="6874027" cy="3618724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9BDF502E-FC8F-2610-4BD0-CE33A969A266}"/>
              </a:ext>
            </a:extLst>
          </p:cNvPr>
          <p:cNvSpPr txBox="1"/>
          <p:nvPr/>
        </p:nvSpPr>
        <p:spPr>
          <a:xfrm>
            <a:off x="6354417" y="5954881"/>
            <a:ext cx="18682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i="1" dirty="0"/>
              <a:t>F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B88C856E-A6CE-2BCE-5FA6-B0648B650486}"/>
              </a:ext>
            </a:extLst>
          </p:cNvPr>
          <p:cNvSpPr txBox="1"/>
          <p:nvPr/>
        </p:nvSpPr>
        <p:spPr>
          <a:xfrm rot="16200000">
            <a:off x="1749125" y="3677476"/>
            <a:ext cx="19073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i="1" dirty="0"/>
              <a:t>P</a:t>
            </a:r>
            <a:r>
              <a:rPr lang="nl-NL" sz="2600" dirty="0"/>
              <a:t>(</a:t>
            </a:r>
            <a:r>
              <a:rPr lang="nl-NL" sz="2600" i="1" dirty="0"/>
              <a:t>Y</a:t>
            </a:r>
            <a:r>
              <a:rPr lang="nl-NL" sz="2600" dirty="0"/>
              <a:t>=1) </a:t>
            </a:r>
            <a:endParaRPr lang="nl-NL" sz="2600" i="1" dirty="0"/>
          </a:p>
        </p:txBody>
      </p:sp>
    </p:spTree>
    <p:extLst>
      <p:ext uri="{BB962C8B-B14F-4D97-AF65-F5344CB8AC3E}">
        <p14:creationId xmlns:p14="http://schemas.microsoft.com/office/powerpoint/2010/main" val="24871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2636-AC20-1D45-A6BA-3AA11F05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1- vs. 2-PL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325D-3154-ABF0-2B65-9194A6E8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D9C50E-C2B6-1324-19FE-ADDFBDD97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9" t="7646" r="5541" b="15722"/>
          <a:stretch/>
        </p:blipFill>
        <p:spPr>
          <a:xfrm>
            <a:off x="6450495" y="2621971"/>
            <a:ext cx="5741503" cy="3043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90782-EB87-86F8-F38A-1712A62EFA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2" t="8560" r="6250" b="15633"/>
          <a:stretch/>
        </p:blipFill>
        <p:spPr>
          <a:xfrm>
            <a:off x="354496" y="2621971"/>
            <a:ext cx="5741504" cy="30433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798D84-B815-0DE7-99B8-1C72F8B25E9B}"/>
              </a:ext>
            </a:extLst>
          </p:cNvPr>
          <p:cNvSpPr txBox="1"/>
          <p:nvPr/>
        </p:nvSpPr>
        <p:spPr>
          <a:xfrm>
            <a:off x="2488679" y="2005098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1-PL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D13C0C-2B6E-46BE-02EB-1E515A882C78}"/>
              </a:ext>
            </a:extLst>
          </p:cNvPr>
          <p:cNvSpPr txBox="1"/>
          <p:nvPr/>
        </p:nvSpPr>
        <p:spPr>
          <a:xfrm>
            <a:off x="8752419" y="2005098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2-PL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395C8F71-EC56-69D1-7B7A-72B44EC54C1B}"/>
              </a:ext>
            </a:extLst>
          </p:cNvPr>
          <p:cNvSpPr txBox="1"/>
          <p:nvPr/>
        </p:nvSpPr>
        <p:spPr>
          <a:xfrm>
            <a:off x="3260500" y="5577765"/>
            <a:ext cx="1868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i="1" dirty="0"/>
              <a:t>F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34322A73-C739-4E9D-CC5A-E2F56B6DD1A5}"/>
              </a:ext>
            </a:extLst>
          </p:cNvPr>
          <p:cNvSpPr txBox="1"/>
          <p:nvPr/>
        </p:nvSpPr>
        <p:spPr>
          <a:xfrm rot="16200000">
            <a:off x="-676018" y="3519411"/>
            <a:ext cx="1907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i="1" dirty="0"/>
              <a:t>P</a:t>
            </a:r>
            <a:r>
              <a:rPr lang="nl-NL" sz="2200" dirty="0"/>
              <a:t>(</a:t>
            </a:r>
            <a:r>
              <a:rPr lang="nl-NL" sz="2200" i="1" dirty="0"/>
              <a:t>Y</a:t>
            </a:r>
            <a:r>
              <a:rPr lang="nl-NL" sz="2200" dirty="0"/>
              <a:t>=1) </a:t>
            </a:r>
            <a:endParaRPr lang="nl-NL" sz="2200" i="1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C096B2E-A047-3C83-6834-0DF03F3D9B59}"/>
              </a:ext>
            </a:extLst>
          </p:cNvPr>
          <p:cNvSpPr txBox="1"/>
          <p:nvPr/>
        </p:nvSpPr>
        <p:spPr>
          <a:xfrm>
            <a:off x="9346207" y="5568812"/>
            <a:ext cx="1868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i="1" dirty="0"/>
              <a:t>F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AC637A9A-E833-F1E1-14F8-4B696D0C0892}"/>
              </a:ext>
            </a:extLst>
          </p:cNvPr>
          <p:cNvSpPr txBox="1"/>
          <p:nvPr/>
        </p:nvSpPr>
        <p:spPr>
          <a:xfrm rot="16200000">
            <a:off x="5490198" y="3545086"/>
            <a:ext cx="1907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i="1" dirty="0"/>
              <a:t>P</a:t>
            </a:r>
            <a:r>
              <a:rPr lang="nl-NL" sz="2200" dirty="0"/>
              <a:t>(</a:t>
            </a:r>
            <a:r>
              <a:rPr lang="nl-NL" sz="2200" i="1" dirty="0"/>
              <a:t>Y</a:t>
            </a:r>
            <a:r>
              <a:rPr lang="nl-NL" sz="2200" dirty="0"/>
              <a:t>=1) </a:t>
            </a:r>
            <a:endParaRPr lang="nl-NL" sz="2200" i="1" dirty="0"/>
          </a:p>
        </p:txBody>
      </p:sp>
    </p:spTree>
    <p:extLst>
      <p:ext uri="{BB962C8B-B14F-4D97-AF65-F5344CB8AC3E}">
        <p14:creationId xmlns:p14="http://schemas.microsoft.com/office/powerpoint/2010/main" val="338926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CEBC-4392-74D8-2C83-47427682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CB52-9431-B33A-1F61-0B759348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7870" y="6492875"/>
            <a:ext cx="2743200" cy="365125"/>
          </a:xfrm>
        </p:spPr>
        <p:txBody>
          <a:bodyPr/>
          <a:lstStyle/>
          <a:p>
            <a:fld id="{0BD1E4AD-7C3E-1942-9738-052155FA6AEF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35B7C8-D261-0856-C933-CEEE210BC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Item Response Theory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Models for Binary Items</a:t>
            </a:r>
          </a:p>
          <a:p>
            <a:pPr marL="742950" lvl="1" indent="-514350"/>
            <a:r>
              <a:rPr lang="en-US" dirty="0"/>
              <a:t>Latent traits</a:t>
            </a:r>
          </a:p>
          <a:p>
            <a:pPr marL="742950" lvl="1" indent="-514350"/>
            <a:r>
              <a:rPr lang="en-US" dirty="0"/>
              <a:t>Linear Probability Model vs. Probit and 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Item Response Models (binary items)</a:t>
            </a:r>
          </a:p>
          <a:p>
            <a:pPr marL="742950" lvl="1" indent="-514350"/>
            <a:r>
              <a:rPr lang="en-US" dirty="0"/>
              <a:t>1-3 Parameter Logistic Model</a:t>
            </a:r>
          </a:p>
          <a:p>
            <a:pPr marL="742950" lvl="1" indent="-514350"/>
            <a:r>
              <a:rPr lang="en-US" dirty="0"/>
              <a:t>Item and Test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Item Response Models (ordinal items)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58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2636-AC20-1D45-A6BA-3AA11F05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2-Parameter Logistic model: Item Information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7DB-6899-ED88-4238-115DA94D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325D-3154-ABF0-2B65-9194A6E8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EC4D7D-298E-13F4-FD9C-111FE1B5F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9" t="8112" b="17185"/>
          <a:stretch/>
        </p:blipFill>
        <p:spPr>
          <a:xfrm>
            <a:off x="2623929" y="2416175"/>
            <a:ext cx="7339219" cy="35671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6EF17E6D-B60E-82D0-E549-449977BCA221}"/>
                  </a:ext>
                </a:extLst>
              </p:cNvPr>
              <p:cNvSpPr txBox="1"/>
              <p:nvPr/>
            </p:nvSpPr>
            <p:spPr>
              <a:xfrm>
                <a:off x="2553503" y="1324613"/>
                <a:ext cx="7409645" cy="5473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nl-NL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nl-NL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3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nl-NL" sz="30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NL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nl-NL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nl-NL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nl-NL" sz="3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l-NL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3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nl-NL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nl-NL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nl-NL" sz="3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nl-NL" sz="3000" b="0" i="1" smtClean="0">
                          <a:latin typeface="Cambria Math" panose="02040503050406030204" pitchFamily="18" charset="0"/>
                        </a:rPr>
                        <m:t>⋅(1−</m:t>
                      </m:r>
                      <m:r>
                        <a:rPr lang="nl-NL" sz="3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l-NL" sz="3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l-NL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nl-NL" sz="3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nl-NL" sz="3000" i="1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nl-NL" sz="3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l-NL" sz="3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nl-NL" sz="3000" dirty="0"/>
              </a:p>
            </p:txBody>
          </p:sp>
        </mc:Choice>
        <mc:Fallback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6EF17E6D-B60E-82D0-E549-449977BCA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503" y="1324613"/>
                <a:ext cx="7409645" cy="547329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kstvak 11">
            <a:extLst>
              <a:ext uri="{FF2B5EF4-FFF2-40B4-BE49-F238E27FC236}">
                <a16:creationId xmlns:a16="http://schemas.microsoft.com/office/drawing/2014/main" id="{D5FCFD0B-E18E-D552-9DCF-8A4E667B5976}"/>
              </a:ext>
            </a:extLst>
          </p:cNvPr>
          <p:cNvSpPr txBox="1"/>
          <p:nvPr/>
        </p:nvSpPr>
        <p:spPr>
          <a:xfrm rot="16200000">
            <a:off x="1423184" y="4020407"/>
            <a:ext cx="19073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dirty="0"/>
              <a:t>Information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2863FF2-A301-A86A-115E-B6337A5AA7B5}"/>
              </a:ext>
            </a:extLst>
          </p:cNvPr>
          <p:cNvSpPr txBox="1"/>
          <p:nvPr/>
        </p:nvSpPr>
        <p:spPr>
          <a:xfrm>
            <a:off x="6167641" y="5954881"/>
            <a:ext cx="18682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i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03679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74EC-C369-879E-D0E4-7EBEBDC8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3-Parameter Logistic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BF6E7-9E1F-881B-F469-DC7DCF41A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6048" y="1073984"/>
                <a:ext cx="11795234" cy="54188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Adds a “guessing” parameter that alters the lower asymptote of the curve</a:t>
                </a:r>
              </a:p>
              <a:p>
                <a:pPr lvl="1"/>
                <a:r>
                  <a:rPr lang="en-US" dirty="0"/>
                  <a:t>Developed for tests where the probability of guessing correctly is &gt; 0 – e.g., multiple choice</a:t>
                </a:r>
              </a:p>
              <a:p>
                <a:pPr lvl="1"/>
                <a:r>
                  <a:rPr lang="en-US" dirty="0"/>
                  <a:t>The guessing parameter makes sure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never falls below some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item-specific difficulty,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item-specific discrimination,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item-specific guessing parameter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BF6E7-9E1F-881B-F469-DC7DCF41A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048" y="1073984"/>
                <a:ext cx="11795234" cy="5418891"/>
              </a:xfrm>
              <a:blipFill>
                <a:blip r:embed="rId2"/>
                <a:stretch>
                  <a:fillRect l="-1085" t="-1800" r="-827" b="-78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6D8B-E83E-2A7E-C127-01FF354B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81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B6C66E-2C6E-3F83-298D-AEBD33210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0" t="7114" r="5705" b="15568"/>
          <a:stretch/>
        </p:blipFill>
        <p:spPr>
          <a:xfrm>
            <a:off x="5532784" y="918372"/>
            <a:ext cx="6268276" cy="33713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286DB3-3660-9DBE-348C-AA914ACA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3-Parameter Logistic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F11B02-0173-2C3B-54FE-E9FF241E4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6048" y="1073985"/>
                <a:ext cx="5151326" cy="50485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Items vary in their difficulty (7 &lt; 2 &lt; 10)</a:t>
                </a:r>
              </a:p>
              <a:p>
                <a:r>
                  <a:rPr lang="en-US" dirty="0"/>
                  <a:t>Items vary in their discrimination (10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2 &gt; 7)</a:t>
                </a:r>
              </a:p>
              <a:p>
                <a:r>
                  <a:rPr lang="en-US" dirty="0"/>
                  <a:t>Items vary in their lower asymptote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can be fixed to a pre-specified value (e.g., 1/# of response options)</a:t>
                </a:r>
              </a:p>
              <a:p>
                <a:pPr lvl="1"/>
                <a:r>
                  <a:rPr lang="en-US" dirty="0">
                    <a:latin typeface="CMU Serif Roman" panose="02000603000000000000"/>
                  </a:rPr>
                  <a:t>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CMU Serif Roman" panose="02000603000000000000"/>
                  </a:rPr>
                  <a:t> can be difficult: requires enough observations with very low </a:t>
                </a:r>
                <a:r>
                  <a:rPr lang="en-US" i="1" dirty="0">
                    <a:latin typeface="CMU Serif Roman" panose="02000603000000000000"/>
                  </a:rPr>
                  <a:t>F</a:t>
                </a:r>
                <a:r>
                  <a:rPr lang="en-US" dirty="0">
                    <a:latin typeface="CMU Serif Roman" panose="02000603000000000000"/>
                  </a:rPr>
                  <a:t> values. Such observations are rare with normally distributed latent trait.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F11B02-0173-2C3B-54FE-E9FF241E4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048" y="1073985"/>
                <a:ext cx="5151326" cy="5048520"/>
              </a:xfrm>
              <a:blipFill>
                <a:blip r:embed="rId3"/>
                <a:stretch>
                  <a:fillRect l="-2130" t="-2657" r="-355" b="-72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845EF-E8A7-7CFD-B9D6-9E086DE2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022573D2-05EB-6197-C2AF-2AB161D7AC5F}"/>
                  </a:ext>
                </a:extLst>
              </p:cNvPr>
              <p:cNvSpPr txBox="1"/>
              <p:nvPr/>
            </p:nvSpPr>
            <p:spPr>
              <a:xfrm>
                <a:off x="4461813" y="5585270"/>
                <a:ext cx="9201175" cy="796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nl-NL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d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⋅(1−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022573D2-05EB-6197-C2AF-2AB161D7A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813" y="5585270"/>
                <a:ext cx="9201175" cy="796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71ED780D-00AA-292F-E0D0-6AD85BE3C5F2}"/>
                  </a:ext>
                </a:extLst>
              </p:cNvPr>
              <p:cNvSpPr txBox="1"/>
              <p:nvPr/>
            </p:nvSpPr>
            <p:spPr>
              <a:xfrm>
                <a:off x="5048467" y="4657825"/>
                <a:ext cx="6892786" cy="698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71ED780D-00AA-292F-E0D0-6AD85BE3C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67" y="4657825"/>
                <a:ext cx="6892786" cy="698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kstvak 9">
            <a:extLst>
              <a:ext uri="{FF2B5EF4-FFF2-40B4-BE49-F238E27FC236}">
                <a16:creationId xmlns:a16="http://schemas.microsoft.com/office/drawing/2014/main" id="{7C4F24AB-7F21-56E2-6C58-1376D7A614CC}"/>
              </a:ext>
            </a:extLst>
          </p:cNvPr>
          <p:cNvSpPr txBox="1"/>
          <p:nvPr/>
        </p:nvSpPr>
        <p:spPr>
          <a:xfrm>
            <a:off x="8765429" y="4177453"/>
            <a:ext cx="18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/>
              <a:t>F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DAD3DF6-DEBF-4186-3586-5570E28C7230}"/>
              </a:ext>
            </a:extLst>
          </p:cNvPr>
          <p:cNvSpPr txBox="1"/>
          <p:nvPr/>
        </p:nvSpPr>
        <p:spPr>
          <a:xfrm rot="16200000">
            <a:off x="4502915" y="1870757"/>
            <a:ext cx="190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/>
              <a:t>P</a:t>
            </a:r>
            <a:r>
              <a:rPr lang="nl-NL" dirty="0"/>
              <a:t>(</a:t>
            </a:r>
            <a:r>
              <a:rPr lang="nl-NL" i="1" dirty="0"/>
              <a:t>Y</a:t>
            </a:r>
            <a:r>
              <a:rPr lang="nl-NL" dirty="0"/>
              <a:t>=1) 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40124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4265-345E-3654-8AC6-1AD240AD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Logistics with More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D520D-7B26-62DC-9967-F7F0C9A5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few years, a paper comes out with a new logistic function with additional that model additional features of the curve</a:t>
            </a:r>
          </a:p>
          <a:p>
            <a:pPr lvl="1"/>
            <a:r>
              <a:rPr lang="en-US" dirty="0"/>
              <a:t>4-PL: upper asymptote (no matter how high ability, there is an upper bound to performance)</a:t>
            </a:r>
          </a:p>
          <a:p>
            <a:pPr lvl="1"/>
            <a:r>
              <a:rPr lang="en-US" dirty="0"/>
              <a:t>5-PL: allows for asymmetries before and after inflection point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We will not address these models in depth for 2 reasons</a:t>
            </a:r>
          </a:p>
          <a:p>
            <a:pPr lvl="1"/>
            <a:r>
              <a:rPr lang="en-US" dirty="0"/>
              <a:t>They are rarely used in practice except in specialized cases</a:t>
            </a:r>
          </a:p>
          <a:p>
            <a:pPr lvl="1"/>
            <a:r>
              <a:rPr lang="en-US" dirty="0"/>
              <a:t>They become increasingly computationally- and data-demanding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FC9F1-1427-6800-63B5-508B320E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5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3193-6861-09E2-9C1D-F2A21070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Logistic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BD7C5-7A4F-82A5-367D-E5E776B91B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All models thus far depend only on one latent ability dimension</a:t>
                </a:r>
              </a:p>
              <a:p>
                <a:pPr lvl="1"/>
                <a:r>
                  <a:rPr lang="en-US" dirty="0"/>
                  <a:t>This is fine for a wide array of applications because we often construct unidimensional tests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 multidimensional IRT model, we multiply a </a:t>
                </a:r>
                <a:r>
                  <a:rPr lang="en-US" i="1" dirty="0"/>
                  <a:t>vector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with a </a:t>
                </a:r>
                <a:r>
                  <a:rPr lang="en-US" i="1" dirty="0"/>
                  <a:t>vector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dirty="0"/>
                  <a:t> (of the same length) for item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nl-NL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nl-NL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nl-NL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Analogous to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-factor CFA in factor analysis (also covered in SEM lectures)</a:t>
                </a: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BD7C5-7A4F-82A5-367D-E5E776B91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90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78DDF-C31E-056A-5A5C-06E7D0D7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8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794A7-41D3-D4B9-FC00-F95BEE1F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6F798B-1660-E416-A4CE-01D775FE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Next week:</a:t>
            </a:r>
          </a:p>
          <a:p>
            <a:r>
              <a:rPr lang="nl-NL" dirty="0" err="1"/>
              <a:t>Polytomous</a:t>
            </a:r>
            <a:r>
              <a:rPr lang="nl-NL" dirty="0"/>
              <a:t> IRT </a:t>
            </a:r>
            <a:r>
              <a:rPr lang="nl-NL" dirty="0" err="1"/>
              <a:t>models</a:t>
            </a:r>
            <a:r>
              <a:rPr lang="nl-NL" dirty="0"/>
              <a:t> (</a:t>
            </a:r>
            <a:r>
              <a:rPr lang="nl-NL" dirty="0" err="1"/>
              <a:t>ordered-categorical</a:t>
            </a:r>
            <a:r>
              <a:rPr lang="nl-NL" dirty="0"/>
              <a:t>, </a:t>
            </a:r>
            <a:r>
              <a:rPr lang="nl-NL" dirty="0" err="1"/>
              <a:t>Likert</a:t>
            </a:r>
            <a:r>
              <a:rPr lang="nl-NL" dirty="0"/>
              <a:t> items)</a:t>
            </a:r>
          </a:p>
          <a:p>
            <a:r>
              <a:rPr lang="nl-NL" dirty="0" err="1"/>
              <a:t>Estimation</a:t>
            </a:r>
            <a:r>
              <a:rPr lang="nl-NL" dirty="0"/>
              <a:t> of item and person parameters</a:t>
            </a:r>
          </a:p>
          <a:p>
            <a:r>
              <a:rPr lang="nl-NL" dirty="0"/>
              <a:t>More </a:t>
            </a:r>
            <a:r>
              <a:rPr lang="nl-NL" dirty="0" err="1"/>
              <a:t>about</a:t>
            </a:r>
            <a:r>
              <a:rPr lang="nl-NL" dirty="0"/>
              <a:t> item and test </a:t>
            </a:r>
            <a:r>
              <a:rPr lang="nl-NL" i="1" dirty="0"/>
              <a:t>information</a:t>
            </a:r>
          </a:p>
          <a:p>
            <a:r>
              <a:rPr lang="nl-NL" dirty="0" err="1"/>
              <a:t>Computerized</a:t>
            </a:r>
            <a:r>
              <a:rPr lang="nl-NL" dirty="0"/>
              <a:t> </a:t>
            </a:r>
            <a:r>
              <a:rPr lang="nl-NL" dirty="0" err="1"/>
              <a:t>adaptive</a:t>
            </a:r>
            <a:r>
              <a:rPr lang="nl-NL" dirty="0"/>
              <a:t>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 err="1"/>
              <a:t>Differential</a:t>
            </a:r>
            <a:r>
              <a:rPr lang="nl-NL" dirty="0"/>
              <a:t> item </a:t>
            </a:r>
            <a:r>
              <a:rPr lang="nl-NL" dirty="0" err="1"/>
              <a:t>functioning</a:t>
            </a:r>
            <a:r>
              <a:rPr lang="nl-NL" dirty="0"/>
              <a:t> (test bias)</a:t>
            </a:r>
          </a:p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1BFBF1-9ED6-59D4-58C6-873E01E5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0E87B-9257-C15B-758C-CAB44D5D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A06515-76B0-7479-8E5D-21A9FA0A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8510DBC-3AB6-407D-7521-A2A165C71A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classic ability tests, responses can either be correct or incorrect (i.e., binary;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want to be able to use these binary responses to estimate a continuous ability (e.g., math or reading)</a:t>
                </a:r>
              </a:p>
              <a:p>
                <a:pPr marL="457200" lvl="1" indent="0">
                  <a:buNone/>
                </a:pPr>
                <a:r>
                  <a:rPr lang="en-US" dirty="0"/>
                  <a:t>Two Issues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We merely assume and cannot observe this continuous latent ability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Our predictions of responses need to respect the boundaries of the binary variable probabilities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8510DBC-3AB6-407D-7521-A2A165C71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90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35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4F81202-D867-8943-4EA6-D0E43FB21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3" b="12100"/>
          <a:stretch/>
        </p:blipFill>
        <p:spPr>
          <a:xfrm>
            <a:off x="5943600" y="2281928"/>
            <a:ext cx="6248400" cy="3701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078FC-03AD-C25C-5C2C-C69E6267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Probability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C5E3B-4AC7-EAB9-E2EB-93AB0F2D39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CTT, we were able to model a continuous true score using CFA – can we adopt this approach and model 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C5E3B-4AC7-EAB9-E2EB-93AB0F2D3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5" t="-1902" r="-129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33FE-DDA8-8FE5-D0DD-4C4ABAF3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6A9D9CE-4C5C-9050-3545-6212FBC25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048" y="2281928"/>
                <a:ext cx="4970383" cy="42109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Here we plot the probability of Y=1 for binary data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the ability (true) score </a:t>
                </a:r>
                <a:endParaRPr lang="en-US" i="1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6A9D9CE-4C5C-9050-3545-6212FBC25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8" y="2281928"/>
                <a:ext cx="4970383" cy="4210947"/>
              </a:xfrm>
              <a:prstGeom prst="rect">
                <a:avLst/>
              </a:prstGeom>
              <a:blipFill>
                <a:blip r:embed="rId4"/>
                <a:stretch>
                  <a:fillRect l="-2577" t="-23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vak 7">
            <a:extLst>
              <a:ext uri="{FF2B5EF4-FFF2-40B4-BE49-F238E27FC236}">
                <a16:creationId xmlns:a16="http://schemas.microsoft.com/office/drawing/2014/main" id="{036D7C45-2B63-C887-CD74-4DF056C1D336}"/>
              </a:ext>
            </a:extLst>
          </p:cNvPr>
          <p:cNvSpPr txBox="1"/>
          <p:nvPr/>
        </p:nvSpPr>
        <p:spPr>
          <a:xfrm rot="16200000">
            <a:off x="4693586" y="3510590"/>
            <a:ext cx="19460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i="1" dirty="0"/>
              <a:t>P</a:t>
            </a:r>
            <a:r>
              <a:rPr lang="nl-NL" sz="2600" dirty="0"/>
              <a:t>(</a:t>
            </a:r>
            <a:r>
              <a:rPr lang="nl-NL" sz="2600" i="1" dirty="0"/>
              <a:t>Y</a:t>
            </a:r>
            <a:r>
              <a:rPr lang="nl-NL" sz="2600" dirty="0"/>
              <a:t>=1) </a:t>
            </a:r>
            <a:endParaRPr lang="nl-NL" sz="2600" i="1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B0A74AE-10F8-5BBA-C31D-1E6B7547CB47}"/>
              </a:ext>
            </a:extLst>
          </p:cNvPr>
          <p:cNvSpPr txBox="1"/>
          <p:nvPr/>
        </p:nvSpPr>
        <p:spPr>
          <a:xfrm>
            <a:off x="9007152" y="6032977"/>
            <a:ext cx="19460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i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75923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A3D9B9-DB8B-DD74-B8D4-F42D53868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78" b="11617"/>
          <a:stretch/>
        </p:blipFill>
        <p:spPr>
          <a:xfrm>
            <a:off x="5883964" y="2281168"/>
            <a:ext cx="6308035" cy="3722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078FC-03AD-C25C-5C2C-C69E6267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Probability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C5E3B-4AC7-EAB9-E2EB-93AB0F2D39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CTT, we were able to model a continuous true score using CFA – can we adapt this approach and model 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C5E3B-4AC7-EAB9-E2EB-93AB0F2D3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5" t="-1902" r="-11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33FE-DDA8-8FE5-D0DD-4C4ABAF3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A9D9CE-4C5C-9050-3545-6212FBC25B01}"/>
              </a:ext>
            </a:extLst>
          </p:cNvPr>
          <p:cNvSpPr txBox="1">
            <a:spLocks/>
          </p:cNvSpPr>
          <p:nvPr/>
        </p:nvSpPr>
        <p:spPr>
          <a:xfrm>
            <a:off x="176048" y="2281928"/>
            <a:ext cx="5568260" cy="421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Issues arising with a linear model</a:t>
            </a:r>
          </a:p>
          <a:p>
            <a:r>
              <a:rPr lang="en-US" dirty="0"/>
              <a:t>Impossible predicted values</a:t>
            </a:r>
          </a:p>
          <a:p>
            <a:r>
              <a:rPr lang="en-US" dirty="0"/>
              <a:t>Variance likely not constant 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D40D220-1D81-DA5F-BFCA-15520A86D68D}"/>
              </a:ext>
            </a:extLst>
          </p:cNvPr>
          <p:cNvSpPr txBox="1"/>
          <p:nvPr/>
        </p:nvSpPr>
        <p:spPr>
          <a:xfrm rot="16200000">
            <a:off x="4693586" y="3510590"/>
            <a:ext cx="19460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i="1" dirty="0"/>
              <a:t>P</a:t>
            </a:r>
            <a:r>
              <a:rPr lang="nl-NL" sz="2600" dirty="0"/>
              <a:t>(</a:t>
            </a:r>
            <a:r>
              <a:rPr lang="nl-NL" sz="2600" i="1" dirty="0"/>
              <a:t>Y</a:t>
            </a:r>
            <a:r>
              <a:rPr lang="nl-NL" sz="2600" dirty="0"/>
              <a:t>=1) </a:t>
            </a:r>
            <a:endParaRPr lang="nl-NL" sz="2600" i="1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964F12E-A258-C049-5ABA-C3DAA3DD02BB}"/>
              </a:ext>
            </a:extLst>
          </p:cNvPr>
          <p:cNvSpPr txBox="1"/>
          <p:nvPr/>
        </p:nvSpPr>
        <p:spPr>
          <a:xfrm>
            <a:off x="9007152" y="6032977"/>
            <a:ext cx="19460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i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3366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78FC-03AD-C25C-5C2C-C69E6267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Probability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C5E3B-4AC7-EAB9-E2EB-93AB0F2D39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CTT, we were able to model a continuous true score using CFA – can we adapt this approach and model 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C5E3B-4AC7-EAB9-E2EB-93AB0F2D3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902" r="-11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33FE-DDA8-8FE5-D0DD-4C4ABAF3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6A9D9CE-4C5C-9050-3545-6212FBC25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048" y="2281928"/>
                <a:ext cx="5568260" cy="42109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If we instead plot the % of responses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then we get a rough S-shaped curve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From generalized linear regression, we know that we can fit this type of data with a probit or a logistic model instead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6A9D9CE-4C5C-9050-3545-6212FBC25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8" y="2281928"/>
                <a:ext cx="5568260" cy="4210947"/>
              </a:xfrm>
              <a:prstGeom prst="rect">
                <a:avLst/>
              </a:prstGeom>
              <a:blipFill>
                <a:blip r:embed="rId3"/>
                <a:stretch>
                  <a:fillRect l="-2300" t="-2315" r="-219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vak 6">
            <a:extLst>
              <a:ext uri="{FF2B5EF4-FFF2-40B4-BE49-F238E27FC236}">
                <a16:creationId xmlns:a16="http://schemas.microsoft.com/office/drawing/2014/main" id="{BD40D220-1D81-DA5F-BFCA-15520A86D68D}"/>
              </a:ext>
            </a:extLst>
          </p:cNvPr>
          <p:cNvSpPr txBox="1"/>
          <p:nvPr/>
        </p:nvSpPr>
        <p:spPr>
          <a:xfrm rot="16200000">
            <a:off x="4693586" y="3510590"/>
            <a:ext cx="19460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i="1" dirty="0"/>
              <a:t>P</a:t>
            </a:r>
            <a:r>
              <a:rPr lang="nl-NL" sz="2600" dirty="0"/>
              <a:t>(</a:t>
            </a:r>
            <a:r>
              <a:rPr lang="nl-NL" sz="2600" i="1" dirty="0"/>
              <a:t>Y</a:t>
            </a:r>
            <a:r>
              <a:rPr lang="nl-NL" sz="2600" dirty="0"/>
              <a:t>=1) </a:t>
            </a:r>
            <a:endParaRPr lang="nl-NL" sz="2600" i="1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964F12E-A258-C049-5ABA-C3DAA3DD02BB}"/>
              </a:ext>
            </a:extLst>
          </p:cNvPr>
          <p:cNvSpPr txBox="1"/>
          <p:nvPr/>
        </p:nvSpPr>
        <p:spPr>
          <a:xfrm>
            <a:off x="9007152" y="6032977"/>
            <a:ext cx="19460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i="1" dirty="0"/>
              <a:t>F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F079656E-F850-2359-429A-0668261A5D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04" b="10910"/>
          <a:stretch/>
        </p:blipFill>
        <p:spPr>
          <a:xfrm>
            <a:off x="5844209" y="2280789"/>
            <a:ext cx="6347790" cy="37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1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14F9-7D70-CE5A-E27B-79D02AB6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Latent Traits in IRT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72DA-9951-2C1C-B14A-426BF476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1073984"/>
            <a:ext cx="5350109" cy="5127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Latent traits in IRT are the same as latent traits in factor analysis</a:t>
            </a:r>
          </a:p>
          <a:p>
            <a:pPr lvl="1"/>
            <a:r>
              <a:rPr lang="en-US" dirty="0"/>
              <a:t>Unobserved, Gaussian-distributed, random variables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With binary responses, we need a non-linear link function between the continuous latent trait and the discrete observed response</a:t>
            </a:r>
          </a:p>
          <a:p>
            <a:pPr lvl="1"/>
            <a:r>
              <a:rPr lang="en-US" dirty="0"/>
              <a:t>Popular choices are probit (inverse normal CDF) and logistic</a:t>
            </a:r>
          </a:p>
          <a:p>
            <a:pPr lvl="1"/>
            <a:r>
              <a:rPr lang="en-US" dirty="0"/>
              <a:t>We focus more on the logistic, book focusses more on probit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13DFA-B0C4-78F6-D941-4F692579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E4B8971-EC07-3F27-321E-C6084DD204A6}"/>
              </a:ext>
            </a:extLst>
          </p:cNvPr>
          <p:cNvSpPr txBox="1"/>
          <p:nvPr/>
        </p:nvSpPr>
        <p:spPr>
          <a:xfrm rot="16200000">
            <a:off x="5269052" y="3136739"/>
            <a:ext cx="1907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i="1" dirty="0"/>
              <a:t>P</a:t>
            </a:r>
            <a:r>
              <a:rPr lang="nl-NL" sz="2200" dirty="0"/>
              <a:t>(</a:t>
            </a:r>
            <a:r>
              <a:rPr lang="nl-NL" sz="2200" i="1" dirty="0"/>
              <a:t>Y</a:t>
            </a:r>
            <a:r>
              <a:rPr lang="nl-NL" sz="2200" dirty="0"/>
              <a:t>=1) </a:t>
            </a:r>
            <a:endParaRPr lang="nl-NL" sz="2200" i="1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6CF1D6F-A691-3CD0-CBBF-92BACD136DAA}"/>
              </a:ext>
            </a:extLst>
          </p:cNvPr>
          <p:cNvSpPr txBox="1"/>
          <p:nvPr/>
        </p:nvSpPr>
        <p:spPr>
          <a:xfrm>
            <a:off x="9257020" y="5499266"/>
            <a:ext cx="1868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i="1" dirty="0"/>
              <a:t>F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F395CDFB-58D3-F2E4-FF0C-436F1C233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4" b="11289"/>
          <a:stretch/>
        </p:blipFill>
        <p:spPr>
          <a:xfrm>
            <a:off x="6524105" y="2230262"/>
            <a:ext cx="5667895" cy="335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F6F2-5594-57E5-1B6A-1BA4A79F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and Probit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978573-D3FE-A356-553A-479612FDFC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Both logistic and probit models transform a linear function into a sigmoid curve bounded between 0 and 1.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Probit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nl-NL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𝑏𝐹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Logistic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𝑏𝐹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978573-D3FE-A356-553A-479612FDF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902" r="-1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89B88-4CAF-7D9B-4E55-AD5FED89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08DAB-4D03-D3B7-9BAD-EE1ED2AAB31A}"/>
              </a:ext>
            </a:extLst>
          </p:cNvPr>
          <p:cNvSpPr txBox="1"/>
          <p:nvPr/>
        </p:nvSpPr>
        <p:spPr>
          <a:xfrm>
            <a:off x="7408806" y="4583687"/>
            <a:ext cx="4416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Basically 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Allows for maximum likelihood estimation</a:t>
            </a:r>
          </a:p>
        </p:txBody>
      </p:sp>
    </p:spTree>
    <p:extLst>
      <p:ext uri="{BB962C8B-B14F-4D97-AF65-F5344CB8AC3E}">
        <p14:creationId xmlns:p14="http://schemas.microsoft.com/office/powerpoint/2010/main" val="414218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F6F2-5594-57E5-1B6A-1BA4A79F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and Probit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89B88-4CAF-7D9B-4E55-AD5FED89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4AD-7C3E-1942-9738-052155FA6AE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0E5540F5-5EBB-B950-3337-785700247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92" b="12111"/>
          <a:stretch/>
        </p:blipFill>
        <p:spPr>
          <a:xfrm>
            <a:off x="2566554" y="1233763"/>
            <a:ext cx="7652055" cy="450518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2843F4A6-3517-3EDC-C0EE-184E13AE8BBA}"/>
              </a:ext>
            </a:extLst>
          </p:cNvPr>
          <p:cNvSpPr txBox="1"/>
          <p:nvPr/>
        </p:nvSpPr>
        <p:spPr>
          <a:xfrm rot="16200000">
            <a:off x="1335885" y="2741768"/>
            <a:ext cx="1907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i="1" dirty="0"/>
              <a:t>P</a:t>
            </a:r>
            <a:r>
              <a:rPr lang="nl-NL" sz="3000" dirty="0"/>
              <a:t>(</a:t>
            </a:r>
            <a:r>
              <a:rPr lang="nl-NL" sz="3000" i="1" dirty="0"/>
              <a:t>Y</a:t>
            </a:r>
            <a:r>
              <a:rPr lang="nl-NL" sz="3000" dirty="0"/>
              <a:t>=1) </a:t>
            </a:r>
            <a:endParaRPr lang="nl-NL" sz="3000" i="1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11F71E6-F0A7-8FEF-42F4-9C0BD5F4A6C8}"/>
              </a:ext>
            </a:extLst>
          </p:cNvPr>
          <p:cNvSpPr txBox="1"/>
          <p:nvPr/>
        </p:nvSpPr>
        <p:spPr>
          <a:xfrm>
            <a:off x="6423917" y="5851650"/>
            <a:ext cx="1868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i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4900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83649514-26E3-D843-A515-914706032F6C}" vid="{5A4326D5-CEEF-0045-9144-358F79927F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2661</TotalTime>
  <Words>1396</Words>
  <Application>Microsoft Office PowerPoint</Application>
  <PresentationFormat>Breedbeeld</PresentationFormat>
  <Paragraphs>203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2" baseType="lpstr">
      <vt:lpstr>Aptos</vt:lpstr>
      <vt:lpstr>Arial</vt:lpstr>
      <vt:lpstr>Cambria Math</vt:lpstr>
      <vt:lpstr>CMU Serif Roman</vt:lpstr>
      <vt:lpstr>CMU Serif Roman</vt:lpstr>
      <vt:lpstr>Minion Pro</vt:lpstr>
      <vt:lpstr>Office Theme</vt:lpstr>
      <vt:lpstr>Psychometrics and Structural Equation Modeling</vt:lpstr>
      <vt:lpstr>Topic Overview</vt:lpstr>
      <vt:lpstr>Motivation</vt:lpstr>
      <vt:lpstr>Linear Probability Model</vt:lpstr>
      <vt:lpstr>Linear Probability Model</vt:lpstr>
      <vt:lpstr>Linear Probability Model</vt:lpstr>
      <vt:lpstr>Latent Traits in IRT</vt:lpstr>
      <vt:lpstr>Logistic and Probit Regression</vt:lpstr>
      <vt:lpstr>Logistic and Probit Regression</vt:lpstr>
      <vt:lpstr>Threshold (Guttman) Model</vt:lpstr>
      <vt:lpstr>Threshold (Guttman) Model</vt:lpstr>
      <vt:lpstr>1-Parameter Logistic (Rasch) model</vt:lpstr>
      <vt:lpstr>1-Parameter Logistic: Item Characteristic Curves</vt:lpstr>
      <vt:lpstr>1-Parameter Logistic: Item Characteristic Curves</vt:lpstr>
      <vt:lpstr>1-Parameter Logistic: Item Information Curves</vt:lpstr>
      <vt:lpstr>1-Parameter Logistic: Test Information Curve</vt:lpstr>
      <vt:lpstr>2-Parameter Logistic model</vt:lpstr>
      <vt:lpstr>2-Parameter Logistic model: Characteristic Curves</vt:lpstr>
      <vt:lpstr>1- vs. 2-PL</vt:lpstr>
      <vt:lpstr>2-Parameter Logistic model: Item Information Curves</vt:lpstr>
      <vt:lpstr>3-Parameter Logistic model</vt:lpstr>
      <vt:lpstr>3-Parameter Logistic model</vt:lpstr>
      <vt:lpstr>Logistics with More Parameters</vt:lpstr>
      <vt:lpstr>Multidimensional Logistic Models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McCormick</dc:creator>
  <cp:lastModifiedBy>Fokkema, M. (Marjolein)</cp:lastModifiedBy>
  <cp:revision>21</cp:revision>
  <cp:lastPrinted>2024-09-11T10:42:44Z</cp:lastPrinted>
  <dcterms:created xsi:type="dcterms:W3CDTF">2024-07-07T19:48:57Z</dcterms:created>
  <dcterms:modified xsi:type="dcterms:W3CDTF">2024-09-11T10:43:09Z</dcterms:modified>
</cp:coreProperties>
</file>