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3" r:id="rId3"/>
    <p:sldId id="267" r:id="rId4"/>
    <p:sldId id="265" r:id="rId5"/>
    <p:sldId id="314" r:id="rId6"/>
    <p:sldId id="346" r:id="rId7"/>
    <p:sldId id="340" r:id="rId8"/>
    <p:sldId id="347" r:id="rId9"/>
    <p:sldId id="348" r:id="rId10"/>
    <p:sldId id="358" r:id="rId11"/>
    <p:sldId id="359" r:id="rId12"/>
    <p:sldId id="370" r:id="rId13"/>
    <p:sldId id="371" r:id="rId14"/>
    <p:sldId id="287" r:id="rId15"/>
    <p:sldId id="288" r:id="rId16"/>
    <p:sldId id="289" r:id="rId17"/>
    <p:sldId id="290" r:id="rId18"/>
    <p:sldId id="291" r:id="rId19"/>
    <p:sldId id="296" r:id="rId20"/>
    <p:sldId id="356" r:id="rId21"/>
    <p:sldId id="299" r:id="rId22"/>
    <p:sldId id="332" r:id="rId23"/>
    <p:sldId id="357" r:id="rId24"/>
    <p:sldId id="303" r:id="rId25"/>
    <p:sldId id="305" r:id="rId26"/>
    <p:sldId id="372" r:id="rId27"/>
    <p:sldId id="373" r:id="rId28"/>
    <p:sldId id="374" r:id="rId29"/>
    <p:sldId id="375" r:id="rId30"/>
    <p:sldId id="368" r:id="rId3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43A04-CDEA-449E-B2E3-6EF5974CF39D}" type="datetimeFigureOut">
              <a:rPr lang="nl-NL" smtClean="0"/>
              <a:t>31-1-2020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4A1BC-8E83-4AD4-89E6-5F18FD3B13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028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DB0BA-B8E9-454B-B6E9-4635A1D316CC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A014-72F8-4460-94B7-42F7EE4692D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00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A014-72F8-4460-94B7-42F7EE4692DA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A014-72F8-4460-94B7-42F7EE4692DA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A014-72F8-4460-94B7-42F7EE4692DA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E652-3735-4870-B5EF-F938612E393B}" type="datetimeFigureOut">
              <a:rPr lang="nl-NL" smtClean="0"/>
              <a:pPr/>
              <a:t>31-1-2020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topepo.github.io/caret/train-models-by-ta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maths.bris.ac.uk/~sw15190/talks/snw-Koln.pdf" TargetMode="External"/><Relationship Id="rId2" Type="http://schemas.openxmlformats.org/officeDocument/2006/relationships/hyperlink" Target="https://webmail.campus.leidenuniv.nl/owa/redir.aspx?C=GNVj_ILG5gLw9nYhRwEnMCEX_N4mxy0rrPDxmz478AqL1_4I52PVCA..&amp;URL=https://doi.org/10.3758/s13428-017-0971-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and </a:t>
            </a:r>
            <a:r>
              <a:rPr lang="nl-NL" dirty="0" err="1" smtClean="0"/>
              <a:t>prediction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Tree and ensemble methods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Variable selection bias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LcParenR"/>
            </a:pPr>
            <a:r>
              <a:rPr lang="en-US" dirty="0" smtClean="0"/>
              <a:t>Set </a:t>
            </a:r>
            <a:r>
              <a:rPr lang="en-US" dirty="0"/>
              <a:t>the random seed and generate 200 observations from independent variables x1, x2 and e (you are free to choose the shape and parameters of the distribution yourself).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Create </a:t>
            </a:r>
            <a:r>
              <a:rPr lang="en-US" dirty="0"/>
              <a:t>two datasets consisting of x1, x2 and y: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where </a:t>
            </a: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smtClean="0"/>
              <a:t>e </a:t>
            </a:r>
            <a:r>
              <a:rPr lang="en-US" dirty="0"/>
              <a:t>(the 'independent' dataset), and </a:t>
            </a:r>
            <a:endParaRPr lang="en-US" dirty="0" smtClean="0"/>
          </a:p>
          <a:p>
            <a:pPr lvl="1"/>
            <a:r>
              <a:rPr lang="en-US" dirty="0" smtClean="0"/>
              <a:t>one where y </a:t>
            </a:r>
            <a:r>
              <a:rPr lang="en-US" dirty="0"/>
              <a:t>= x2 + </a:t>
            </a:r>
            <a:r>
              <a:rPr lang="en-US" dirty="0" smtClean="0"/>
              <a:t>e</a:t>
            </a:r>
            <a:r>
              <a:rPr lang="en-US" dirty="0"/>
              <a:t> </a:t>
            </a:r>
            <a:r>
              <a:rPr lang="en-US" dirty="0" smtClean="0"/>
              <a:t>(the </a:t>
            </a:r>
            <a:r>
              <a:rPr lang="en-US" dirty="0"/>
              <a:t>'dependent' dataset</a:t>
            </a:r>
            <a:r>
              <a:rPr lang="en-US" dirty="0" smtClean="0"/>
              <a:t>).</a:t>
            </a:r>
          </a:p>
          <a:p>
            <a:pPr marL="514350" indent="-514350">
              <a:buAutoNum type="alphaLcParenR"/>
            </a:pPr>
            <a:r>
              <a:rPr lang="en-US" dirty="0" smtClean="0"/>
              <a:t>Using function tree() from the tree library, fit </a:t>
            </a:r>
            <a:r>
              <a:rPr lang="en-US" dirty="0"/>
              <a:t>a regression tree using x1 and x2 to predict y, using each dataset.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Inspect the results using the plot()</a:t>
            </a:r>
            <a:r>
              <a:rPr lang="en-US" dirty="0"/>
              <a:t> </a:t>
            </a:r>
            <a:r>
              <a:rPr lang="en-US" dirty="0" smtClean="0"/>
              <a:t>and text() functions. Which </a:t>
            </a:r>
            <a:r>
              <a:rPr lang="en-US" dirty="0"/>
              <a:t>variable is most often selected for splitting? Is that what you would expect?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Variable selection bias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 startAt="4"/>
            </a:pPr>
            <a:r>
              <a:rPr lang="en-US" dirty="0"/>
              <a:t>Find the optimal number of nodes using the </a:t>
            </a:r>
            <a:r>
              <a:rPr lang="en-US" dirty="0" err="1"/>
              <a:t>cv.tree</a:t>
            </a:r>
            <a:r>
              <a:rPr lang="en-US" dirty="0"/>
              <a:t>() function</a:t>
            </a:r>
            <a:r>
              <a:rPr lang="en-US" dirty="0" smtClean="0"/>
              <a:t>. Plot the results. </a:t>
            </a:r>
            <a:r>
              <a:rPr lang="en-US" dirty="0"/>
              <a:t>Prune the trees using function </a:t>
            </a:r>
            <a:r>
              <a:rPr lang="en-US" dirty="0" err="1"/>
              <a:t>prune.tree</a:t>
            </a:r>
            <a:r>
              <a:rPr lang="en-US" dirty="0"/>
              <a:t>(). Are there any splits left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lphaLcParenR" startAt="4"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err="1" smtClean="0"/>
              <a:t>ctree</a:t>
            </a:r>
            <a:r>
              <a:rPr lang="en-US" dirty="0" smtClean="0"/>
              <a:t>() </a:t>
            </a:r>
            <a:r>
              <a:rPr lang="en-US" dirty="0"/>
              <a:t>function from the </a:t>
            </a:r>
            <a:r>
              <a:rPr lang="en-US" b="1" dirty="0" err="1" smtClean="0"/>
              <a:t>partykit</a:t>
            </a:r>
            <a:r>
              <a:rPr lang="en-US" b="1" dirty="0" smtClean="0"/>
              <a:t> </a:t>
            </a:r>
            <a:r>
              <a:rPr lang="en-US" dirty="0"/>
              <a:t>package to fit a conditional inference tree to the independent and dependent data. Also plot the resulting conditional inference tree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LcParenR" startAt="4"/>
            </a:pPr>
            <a:r>
              <a:rPr lang="en-US" dirty="0" smtClean="0"/>
              <a:t>Compare </a:t>
            </a:r>
            <a:r>
              <a:rPr lang="en-US" dirty="0"/>
              <a:t>the results you obtained in </a:t>
            </a:r>
            <a:r>
              <a:rPr lang="en-US" dirty="0" smtClean="0"/>
              <a:t>parts </a:t>
            </a:r>
            <a:r>
              <a:rPr lang="en-US" dirty="0"/>
              <a:t>a, </a:t>
            </a:r>
            <a:r>
              <a:rPr lang="en-US" dirty="0" smtClean="0"/>
              <a:t>b, c and d.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08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Dataset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Download the file MASQ.txt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Read it into R using: </a:t>
            </a:r>
            <a:r>
              <a:rPr lang="nl-NL" dirty="0" err="1" smtClean="0"/>
              <a:t>read.table</a:t>
            </a:r>
            <a:r>
              <a:rPr lang="nl-NL" dirty="0"/>
              <a:t>("MASQ.txt", header=TRUE)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It contains subscale scores of the Mood and Anxiety Symptom Questionnaire:</a:t>
            </a:r>
          </a:p>
          <a:p>
            <a:pPr lvl="1">
              <a:buFontTx/>
              <a:buChar char="-"/>
            </a:pPr>
            <a:r>
              <a:rPr lang="en-US" sz="2400" dirty="0" err="1" smtClean="0"/>
              <a:t>Anhedonic</a:t>
            </a:r>
            <a:r>
              <a:rPr lang="en-US" sz="2400" dirty="0" smtClean="0"/>
              <a:t> </a:t>
            </a:r>
            <a:r>
              <a:rPr lang="en-US" sz="2400" dirty="0"/>
              <a:t>Depression </a:t>
            </a:r>
            <a:r>
              <a:rPr lang="en-US" sz="2400" dirty="0" smtClean="0"/>
              <a:t>(22 items):</a:t>
            </a:r>
          </a:p>
          <a:p>
            <a:pPr lvl="1">
              <a:buFontTx/>
              <a:buChar char="-"/>
            </a:pPr>
            <a:r>
              <a:rPr lang="en-US" sz="2400" dirty="0" smtClean="0"/>
              <a:t>Anxious </a:t>
            </a:r>
            <a:r>
              <a:rPr lang="en-US" sz="2400" dirty="0"/>
              <a:t>Arousal items (</a:t>
            </a:r>
            <a:r>
              <a:rPr lang="en-US" sz="2400" dirty="0" smtClean="0"/>
              <a:t>17 items):        </a:t>
            </a:r>
          </a:p>
          <a:p>
            <a:pPr lvl="1">
              <a:buFontTx/>
              <a:buChar char="-"/>
            </a:pPr>
            <a:r>
              <a:rPr lang="en-US" sz="2400" dirty="0" smtClean="0"/>
              <a:t>General </a:t>
            </a:r>
            <a:r>
              <a:rPr lang="en-US" sz="2400" dirty="0"/>
              <a:t>Distress Depression </a:t>
            </a:r>
            <a:r>
              <a:rPr lang="en-US" sz="2400" dirty="0" smtClean="0"/>
              <a:t>(12 items)</a:t>
            </a:r>
          </a:p>
          <a:p>
            <a:pPr lvl="1">
              <a:buFontTx/>
              <a:buChar char="-"/>
            </a:pPr>
            <a:r>
              <a:rPr lang="en-US" sz="2400" dirty="0" smtClean="0"/>
              <a:t>General </a:t>
            </a:r>
            <a:r>
              <a:rPr lang="en-US" sz="2400" dirty="0"/>
              <a:t>Distress </a:t>
            </a:r>
            <a:r>
              <a:rPr lang="en-US" sz="2400" dirty="0" smtClean="0"/>
              <a:t>Anxiety </a:t>
            </a:r>
            <a:r>
              <a:rPr lang="en-US" sz="2400" dirty="0"/>
              <a:t>(</a:t>
            </a:r>
            <a:r>
              <a:rPr lang="en-US" sz="2400" dirty="0" smtClean="0"/>
              <a:t>11 items):</a:t>
            </a:r>
          </a:p>
          <a:p>
            <a:pPr lvl="1">
              <a:buFontTx/>
              <a:buChar char="-"/>
            </a:pPr>
            <a:r>
              <a:rPr lang="en-US" sz="2400" dirty="0" smtClean="0"/>
              <a:t>General </a:t>
            </a:r>
            <a:r>
              <a:rPr lang="en-US" sz="2400" dirty="0"/>
              <a:t>Distress </a:t>
            </a:r>
            <a:r>
              <a:rPr lang="en-US" sz="2400" dirty="0" smtClean="0"/>
              <a:t>Mixed </a:t>
            </a:r>
            <a:r>
              <a:rPr lang="en-US" sz="2400" dirty="0"/>
              <a:t>(</a:t>
            </a:r>
            <a:r>
              <a:rPr lang="en-US" sz="2400" dirty="0" smtClean="0"/>
              <a:t>15 items):</a:t>
            </a:r>
            <a:endParaRPr lang="en-US" sz="2400" dirty="0"/>
          </a:p>
          <a:p>
            <a:pPr>
              <a:buFontTx/>
              <a:buChar char="-"/>
            </a:pPr>
            <a:r>
              <a:rPr lang="en-US" dirty="0" smtClean="0"/>
              <a:t>It also contains:</a:t>
            </a:r>
          </a:p>
          <a:p>
            <a:pPr lvl="1">
              <a:buFontTx/>
              <a:buChar char="-"/>
            </a:pPr>
            <a:r>
              <a:rPr lang="en-US" sz="2400" dirty="0" smtClean="0"/>
              <a:t>D_TOT (the total number of diagnoses present)</a:t>
            </a:r>
          </a:p>
          <a:p>
            <a:pPr lvl="1">
              <a:buFontTx/>
              <a:buChar char="-"/>
            </a:pPr>
            <a:r>
              <a:rPr lang="en-US" sz="2400" dirty="0" smtClean="0"/>
              <a:t>D_DEPDYS (whether a depressive or dysthymic disorder is present; make sure it is coded as a factor)</a:t>
            </a:r>
          </a:p>
          <a:p>
            <a:pPr lvl="1">
              <a:buFontTx/>
              <a:buChar char="-"/>
            </a:pPr>
            <a:r>
              <a:rPr lang="en-US" sz="2400" dirty="0" err="1" smtClean="0"/>
              <a:t>leeftijd</a:t>
            </a:r>
            <a:r>
              <a:rPr lang="en-US" sz="2400" dirty="0" smtClean="0"/>
              <a:t> (age)</a:t>
            </a:r>
          </a:p>
          <a:p>
            <a:pPr lvl="1">
              <a:buFontTx/>
              <a:buChar char="-"/>
            </a:pPr>
            <a:r>
              <a:rPr lang="en-US" sz="2400" dirty="0" err="1" smtClean="0"/>
              <a:t>geslacht</a:t>
            </a:r>
            <a:r>
              <a:rPr lang="en-US" sz="2400" dirty="0" smtClean="0"/>
              <a:t> (gender)</a:t>
            </a:r>
            <a:endParaRPr lang="en-US" dirty="0" smtClean="0"/>
          </a:p>
          <a:p>
            <a:pPr marL="514350" indent="-457200">
              <a:buFontTx/>
              <a:buChar char="-"/>
            </a:pPr>
            <a:r>
              <a:rPr lang="en-US" dirty="0" smtClean="0"/>
              <a:t>Separate data into 80% training and 20% test observations</a:t>
            </a:r>
          </a:p>
        </p:txBody>
      </p:sp>
    </p:spTree>
    <p:extLst>
      <p:ext uri="{BB962C8B-B14F-4D97-AF65-F5344CB8AC3E}">
        <p14:creationId xmlns:p14="http://schemas.microsoft.com/office/powerpoint/2010/main" val="41386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Regression tree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55000" lnSpcReduction="20000"/>
          </a:bodyPr>
          <a:lstStyle/>
          <a:p>
            <a:pPr marL="571500" indent="-514350">
              <a:buFont typeface="+mj-lt"/>
              <a:buAutoNum type="alphaLcParenR"/>
            </a:pPr>
            <a:r>
              <a:rPr lang="en-US" dirty="0" smtClean="0"/>
              <a:t>Fit a tree with </a:t>
            </a:r>
            <a:r>
              <a:rPr lang="en-US" dirty="0" smtClean="0">
                <a:latin typeface="+mj-lt"/>
              </a:rPr>
              <a:t>function tree</a:t>
            </a:r>
            <a:r>
              <a:rPr lang="en-US" dirty="0">
                <a:latin typeface="+mj-lt"/>
              </a:rPr>
              <a:t>() </a:t>
            </a:r>
            <a:r>
              <a:rPr lang="en-US" dirty="0"/>
              <a:t>from package </a:t>
            </a:r>
            <a:r>
              <a:rPr lang="en-US" b="1" dirty="0" smtClean="0"/>
              <a:t>tree</a:t>
            </a:r>
            <a:r>
              <a:rPr lang="en-US" dirty="0" smtClean="0"/>
              <a:t>:</a:t>
            </a:r>
          </a:p>
          <a:p>
            <a:pPr marL="914400" lvl="1" indent="-457200">
              <a:buFontTx/>
              <a:buChar char="-"/>
            </a:pPr>
            <a:r>
              <a:rPr lang="en-US" dirty="0" smtClean="0"/>
              <a:t>Predict D_TOT using all other variables as predictors, except D_DEPDYS</a:t>
            </a:r>
          </a:p>
          <a:p>
            <a:pPr marL="914400" lvl="1" indent="-457200">
              <a:buFontTx/>
              <a:buChar char="-"/>
            </a:pPr>
            <a:r>
              <a:rPr lang="en-US" dirty="0" smtClean="0"/>
              <a:t>Add </a:t>
            </a:r>
            <a:r>
              <a:rPr lang="en-US" dirty="0" err="1" smtClean="0"/>
              <a:t>min.dev</a:t>
            </a:r>
            <a:r>
              <a:rPr lang="en-US" dirty="0" smtClean="0"/>
              <a:t> = .002 as an argument (type ?</a:t>
            </a:r>
            <a:r>
              <a:rPr lang="en-US" dirty="0" err="1" smtClean="0"/>
              <a:t>tree.control</a:t>
            </a:r>
            <a:r>
              <a:rPr lang="en-US" dirty="0" smtClean="0"/>
              <a:t> to see what this does)</a:t>
            </a:r>
          </a:p>
          <a:p>
            <a:pPr marL="914400" lvl="1" indent="-457200">
              <a:buFontTx/>
              <a:buChar char="-"/>
            </a:pPr>
            <a:r>
              <a:rPr lang="en-US" dirty="0" smtClean="0"/>
              <a:t>Inspect </a:t>
            </a:r>
            <a:r>
              <a:rPr lang="en-US" dirty="0"/>
              <a:t>the tree using the print() function; plot the tree using the plot() and text() </a:t>
            </a:r>
            <a:r>
              <a:rPr lang="en-US" dirty="0" smtClean="0"/>
              <a:t>functions</a:t>
            </a:r>
          </a:p>
          <a:p>
            <a:pPr marL="571500" indent="-514350">
              <a:buFont typeface="+mj-lt"/>
              <a:buAutoNum type="alphaLcParenR" startAt="2"/>
            </a:pPr>
            <a:r>
              <a:rPr lang="en-US" dirty="0" smtClean="0"/>
              <a:t>Prune the tree:</a:t>
            </a:r>
            <a:endParaRPr lang="en-US" dirty="0"/>
          </a:p>
          <a:p>
            <a:pPr marL="914400" lvl="1" indent="-457200">
              <a:buFontTx/>
              <a:buChar char="-"/>
            </a:pPr>
            <a:r>
              <a:rPr lang="en-US" dirty="0"/>
              <a:t>Set the random seed and apply the </a:t>
            </a:r>
            <a:r>
              <a:rPr lang="en-US" dirty="0" err="1"/>
              <a:t>cv.tree</a:t>
            </a:r>
            <a:r>
              <a:rPr lang="en-US" dirty="0"/>
              <a:t>() </a:t>
            </a:r>
            <a:r>
              <a:rPr lang="en-US" dirty="0" smtClean="0"/>
              <a:t>function </a:t>
            </a:r>
            <a:r>
              <a:rPr lang="en-US" dirty="0"/>
              <a:t>to obtain the optimal number of terminal </a:t>
            </a:r>
            <a:r>
              <a:rPr lang="en-US" dirty="0" smtClean="0"/>
              <a:t>nodes, inspect the CV results using plot(). What do the values on the x-axis and upper and lower y-axes represent?</a:t>
            </a:r>
            <a:endParaRPr lang="en-US" dirty="0"/>
          </a:p>
          <a:p>
            <a:pPr marL="914400" lvl="1" indent="-457200">
              <a:buFontTx/>
              <a:buChar char="-"/>
            </a:pPr>
            <a:r>
              <a:rPr lang="en-US" dirty="0"/>
              <a:t>Prune the tree using the </a:t>
            </a:r>
            <a:r>
              <a:rPr lang="en-US" dirty="0" err="1" smtClean="0"/>
              <a:t>prune.tree</a:t>
            </a:r>
            <a:r>
              <a:rPr lang="en-US" dirty="0" smtClean="0"/>
              <a:t>() function</a:t>
            </a:r>
          </a:p>
          <a:p>
            <a:pPr marL="914400" lvl="1" indent="-457200">
              <a:buFontTx/>
              <a:buChar char="-"/>
            </a:pPr>
            <a:r>
              <a:rPr lang="en-US" dirty="0" smtClean="0"/>
              <a:t>Inspect the pruned tree using print(), plot() and text()</a:t>
            </a:r>
            <a:endParaRPr lang="en-US" dirty="0"/>
          </a:p>
          <a:p>
            <a:pPr marL="571500" indent="-514350">
              <a:buFont typeface="+mj-lt"/>
              <a:buAutoNum type="alphaLcParenR" startAt="3"/>
            </a:pPr>
            <a:r>
              <a:rPr lang="en-US" dirty="0" smtClean="0"/>
              <a:t>Compare performance:</a:t>
            </a:r>
            <a:endParaRPr lang="en-US" dirty="0"/>
          </a:p>
          <a:p>
            <a:pPr marL="914400" lvl="1" indent="-457200">
              <a:buFontTx/>
              <a:buChar char="-"/>
            </a:pPr>
            <a:r>
              <a:rPr lang="en-US" dirty="0"/>
              <a:t>Using the predict() function, compare the training and test </a:t>
            </a:r>
            <a:r>
              <a:rPr lang="en-US" dirty="0" smtClean="0"/>
              <a:t>MSEs </a:t>
            </a:r>
            <a:r>
              <a:rPr lang="en-US" dirty="0"/>
              <a:t>of the unpruned and pruned </a:t>
            </a:r>
            <a:r>
              <a:rPr lang="en-US" dirty="0" smtClean="0"/>
              <a:t>trees</a:t>
            </a:r>
          </a:p>
          <a:p>
            <a:pPr marL="571500" indent="-514350">
              <a:buFont typeface="+mj-lt"/>
              <a:buAutoNum type="alphaLcParenR" startAt="4"/>
            </a:pPr>
            <a:r>
              <a:rPr lang="en-US" dirty="0" smtClean="0"/>
              <a:t>Note that D_TOT is a count variable. If you would model such a response with a linear regression model, which assumption would be violated? How would we fix that? Did we violate any assumptions by fitting a regression tree to a count response?</a:t>
            </a:r>
          </a:p>
          <a:p>
            <a:pPr marL="571500" indent="-514350">
              <a:buFont typeface="+mj-lt"/>
              <a:buAutoNum type="alphaLcParenR" startAt="4"/>
            </a:pPr>
            <a:r>
              <a:rPr lang="en-US" dirty="0" smtClean="0"/>
              <a:t>Fit a conditional inference tree to predict D_TOT, using the </a:t>
            </a:r>
            <a:r>
              <a:rPr lang="en-US" dirty="0" err="1" smtClean="0"/>
              <a:t>ctree</a:t>
            </a:r>
            <a:r>
              <a:rPr lang="en-US" dirty="0" smtClean="0"/>
              <a:t>() function from package </a:t>
            </a:r>
            <a:r>
              <a:rPr lang="en-US" b="1" dirty="0" err="1" smtClean="0"/>
              <a:t>partykit</a:t>
            </a:r>
            <a:r>
              <a:rPr lang="en-US" dirty="0" smtClean="0"/>
              <a:t>. Plot the results, and compare with the tree fitted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Tree ensembles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dirty="0" smtClean="0"/>
              <a:t>Single trees</a:t>
            </a:r>
          </a:p>
          <a:p>
            <a:pPr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Small</a:t>
            </a:r>
            <a:r>
              <a:rPr lang="nl-NL" dirty="0" smtClean="0"/>
              <a:t> trees have low </a:t>
            </a:r>
            <a:r>
              <a:rPr lang="nl-NL" dirty="0" err="1" smtClean="0"/>
              <a:t>variance</a:t>
            </a:r>
            <a:r>
              <a:rPr lang="nl-NL" dirty="0" smtClean="0"/>
              <a:t>, </a:t>
            </a:r>
            <a:r>
              <a:rPr lang="nl-NL" dirty="0" err="1" smtClean="0"/>
              <a:t>but</a:t>
            </a:r>
            <a:r>
              <a:rPr lang="nl-NL" dirty="0" smtClean="0"/>
              <a:t> high bias</a:t>
            </a:r>
          </a:p>
          <a:p>
            <a:pPr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Large</a:t>
            </a:r>
            <a:r>
              <a:rPr lang="nl-NL" dirty="0" smtClean="0"/>
              <a:t> trees have low bias, </a:t>
            </a:r>
            <a:r>
              <a:rPr lang="nl-NL" dirty="0" err="1" smtClean="0"/>
              <a:t>but</a:t>
            </a:r>
            <a:r>
              <a:rPr lang="nl-NL" dirty="0" smtClean="0"/>
              <a:t> high </a:t>
            </a:r>
            <a:r>
              <a:rPr lang="nl-NL" dirty="0" err="1" smtClean="0"/>
              <a:t>variance</a:t>
            </a: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smtClean="0"/>
              <a:t>Tree ensembles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By </a:t>
            </a:r>
            <a:r>
              <a:rPr lang="en-US" dirty="0"/>
              <a:t>c</a:t>
            </a:r>
            <a:r>
              <a:rPr lang="en-US" dirty="0" smtClean="0"/>
              <a:t>ombining the fitted (predicted) values from a large number of single trees, variance is reduced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A price is paid in interpretability: instead of a single tree, we get a large number of trees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34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 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 Predictions </a:t>
            </a:r>
            <a:r>
              <a:rPr lang="en-US" dirty="0"/>
              <a:t>of a large number of </a:t>
            </a:r>
            <a:r>
              <a:rPr lang="en-US" i="1" dirty="0"/>
              <a:t>weak learners  </a:t>
            </a:r>
            <a:r>
              <a:rPr lang="en-US" dirty="0"/>
              <a:t>(e.g., single trees) are combined to create a </a:t>
            </a:r>
            <a:r>
              <a:rPr lang="en-US" i="1" dirty="0"/>
              <a:t>strong learner </a:t>
            </a:r>
            <a:r>
              <a:rPr lang="en-US" dirty="0"/>
              <a:t>(e.g., ensemble of trees</a:t>
            </a:r>
            <a:r>
              <a:rPr lang="en-US" dirty="0" smtClean="0"/>
              <a:t>)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Other learners than trees may be </a:t>
            </a:r>
            <a:r>
              <a:rPr lang="en-US" dirty="0" err="1" smtClean="0"/>
              <a:t>ensembled</a:t>
            </a:r>
            <a:r>
              <a:rPr lang="en-US" dirty="0" smtClean="0"/>
              <a:t>, too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 smtClean="0"/>
              <a:t> A </a:t>
            </a:r>
            <a:r>
              <a:rPr lang="en-US" dirty="0"/>
              <a:t>weak learner is a method that has at </a:t>
            </a:r>
            <a:r>
              <a:rPr lang="en-US" dirty="0" smtClean="0"/>
              <a:t>least </a:t>
            </a:r>
            <a:r>
              <a:rPr lang="en-US" dirty="0"/>
              <a:t>some predictive ability, that is at least better than random guessing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Predictive </a:t>
            </a:r>
            <a:r>
              <a:rPr lang="en-US" dirty="0"/>
              <a:t>accuracy of </a:t>
            </a:r>
            <a:r>
              <a:rPr lang="en-US" dirty="0" smtClean="0"/>
              <a:t>the full ensemble is always equal or better than that of any </a:t>
            </a:r>
            <a:r>
              <a:rPr lang="en-US" dirty="0"/>
              <a:t>of its </a:t>
            </a:r>
            <a:r>
              <a:rPr lang="en-US" dirty="0" smtClean="0"/>
              <a:t>constituent members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1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Ensemble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>
              <a:buBlip>
                <a:blip r:embed="rId2"/>
              </a:buBlip>
            </a:pPr>
            <a:r>
              <a:rPr lang="nl-NL" u="sng" dirty="0" err="1"/>
              <a:t>Ensembling</a:t>
            </a:r>
            <a:r>
              <a:rPr lang="nl-NL" u="sng" dirty="0"/>
              <a:t> </a:t>
            </a:r>
            <a:r>
              <a:rPr lang="nl-NL" u="sng" dirty="0" err="1" smtClean="0"/>
              <a:t>works</a:t>
            </a:r>
            <a:r>
              <a:rPr lang="nl-NL" u="sng" dirty="0" smtClean="0"/>
              <a:t> </a:t>
            </a:r>
            <a:r>
              <a:rPr lang="nl-NL" u="sng" dirty="0"/>
              <a:t>well </a:t>
            </a:r>
            <a:r>
              <a:rPr lang="nl-NL" u="sng" dirty="0" err="1"/>
              <a:t>for</a:t>
            </a:r>
            <a:r>
              <a:rPr lang="nl-NL" u="sng" dirty="0"/>
              <a:t> </a:t>
            </a:r>
            <a:r>
              <a:rPr lang="nl-NL" u="sng" dirty="0" err="1"/>
              <a:t>unstable</a:t>
            </a:r>
            <a:r>
              <a:rPr lang="nl-NL" u="sng" dirty="0"/>
              <a:t> </a:t>
            </a:r>
            <a:r>
              <a:rPr lang="nl-NL" u="sng" dirty="0" err="1"/>
              <a:t>learning</a:t>
            </a:r>
            <a:r>
              <a:rPr lang="nl-NL" u="sng" dirty="0"/>
              <a:t> </a:t>
            </a:r>
            <a:r>
              <a:rPr lang="nl-NL" u="sng" dirty="0" err="1" smtClean="0"/>
              <a:t>algorithms</a:t>
            </a:r>
            <a:endParaRPr lang="nl-NL" u="sng" dirty="0" smtClean="0"/>
          </a:p>
          <a:p>
            <a:pPr marL="400050" lvl="1" indent="0">
              <a:buNone/>
            </a:pPr>
            <a:r>
              <a:rPr lang="nl-NL" dirty="0" smtClean="0"/>
              <a:t>(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/>
              <a:t>whose</a:t>
            </a:r>
            <a:r>
              <a:rPr lang="nl-NL" dirty="0"/>
              <a:t> output </a:t>
            </a:r>
            <a:r>
              <a:rPr lang="nl-NL" dirty="0" err="1"/>
              <a:t>undergoes</a:t>
            </a:r>
            <a:r>
              <a:rPr lang="nl-NL" dirty="0"/>
              <a:t> major changes in response </a:t>
            </a:r>
            <a:r>
              <a:rPr lang="nl-NL" dirty="0" err="1"/>
              <a:t>to</a:t>
            </a:r>
            <a:r>
              <a:rPr lang="nl-NL" dirty="0"/>
              <a:t> small changes in the training </a:t>
            </a:r>
            <a:r>
              <a:rPr lang="nl-NL" dirty="0" smtClean="0"/>
              <a:t>data)</a:t>
            </a:r>
            <a:endParaRPr lang="nl-NL" dirty="0"/>
          </a:p>
          <a:p>
            <a:pPr lvl="1"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Unstable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r>
              <a:rPr lang="nl-NL" dirty="0" smtClean="0"/>
              <a:t> (</a:t>
            </a:r>
            <a:r>
              <a:rPr lang="nl-NL" dirty="0" err="1" smtClean="0"/>
              <a:t>generally</a:t>
            </a:r>
            <a:r>
              <a:rPr lang="nl-NL" dirty="0" smtClean="0"/>
              <a:t>, </a:t>
            </a:r>
            <a:r>
              <a:rPr lang="nl-NL" dirty="0" err="1" smtClean="0"/>
              <a:t>relatively</a:t>
            </a:r>
            <a:r>
              <a:rPr lang="nl-NL" dirty="0" smtClean="0"/>
              <a:t>): e.g.,  </a:t>
            </a:r>
            <a:r>
              <a:rPr lang="nl-NL" dirty="0" err="1" smtClean="0"/>
              <a:t>decision</a:t>
            </a:r>
            <a:r>
              <a:rPr lang="nl-NL" dirty="0" smtClean="0"/>
              <a:t> </a:t>
            </a:r>
            <a:r>
              <a:rPr lang="nl-NL" dirty="0"/>
              <a:t>trees,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r>
              <a:rPr lang="nl-NL" dirty="0"/>
              <a:t>, </a:t>
            </a:r>
            <a:r>
              <a:rPr lang="nl-NL" dirty="0" err="1"/>
              <a:t>rule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, OLS </a:t>
            </a:r>
            <a:r>
              <a:rPr lang="nl-NL" dirty="0" err="1" smtClean="0"/>
              <a:t>regression</a:t>
            </a:r>
            <a:endParaRPr lang="nl-NL" dirty="0"/>
          </a:p>
          <a:p>
            <a:pPr lvl="1"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Stable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r>
              <a:rPr lang="nl-NL" dirty="0" smtClean="0"/>
              <a:t> (</a:t>
            </a:r>
            <a:r>
              <a:rPr lang="nl-NL" dirty="0" err="1" smtClean="0"/>
              <a:t>generally</a:t>
            </a:r>
            <a:r>
              <a:rPr lang="nl-NL" dirty="0" smtClean="0"/>
              <a:t>, </a:t>
            </a:r>
            <a:r>
              <a:rPr lang="nl-NL" dirty="0" err="1" smtClean="0"/>
              <a:t>relatively</a:t>
            </a:r>
            <a:r>
              <a:rPr lang="nl-NL" dirty="0" smtClean="0"/>
              <a:t>): e.g., </a:t>
            </a:r>
            <a:r>
              <a:rPr lang="nl-NL" dirty="0" err="1" smtClean="0"/>
              <a:t>penalized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/>
              <a:t>, 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neighbour</a:t>
            </a:r>
            <a:r>
              <a:rPr lang="nl-NL" dirty="0" smtClean="0"/>
              <a:t>,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/>
              <a:t>threshold</a:t>
            </a:r>
            <a:r>
              <a:rPr lang="nl-NL" dirty="0"/>
              <a:t> </a:t>
            </a:r>
            <a:r>
              <a:rPr lang="nl-NL" dirty="0" err="1" smtClean="0"/>
              <a:t>algorithms</a:t>
            </a:r>
            <a:endParaRPr lang="en-US" dirty="0" smtClean="0"/>
          </a:p>
          <a:p>
            <a:pPr>
              <a:buBlip>
                <a:blip r:embed="rId2"/>
              </a:buBlip>
            </a:pPr>
            <a:endParaRPr lang="nl-NL" dirty="0"/>
          </a:p>
          <a:p>
            <a:pPr>
              <a:buBlip>
                <a:blip r:embed="rId2"/>
              </a:buBlip>
            </a:pPr>
            <a:r>
              <a:rPr lang="nl-NL" dirty="0"/>
              <a:t> </a:t>
            </a:r>
            <a:r>
              <a:rPr lang="nl-NL" dirty="0" err="1"/>
              <a:t>P</a:t>
            </a:r>
            <a:r>
              <a:rPr lang="nl-NL" dirty="0" err="1" smtClean="0"/>
              <a:t>opular</a:t>
            </a:r>
            <a:r>
              <a:rPr lang="nl-NL" dirty="0" smtClean="0"/>
              <a:t> tree ensemble </a:t>
            </a:r>
            <a:r>
              <a:rPr lang="nl-NL" dirty="0" err="1" smtClean="0"/>
              <a:t>methods</a:t>
            </a:r>
            <a:r>
              <a:rPr lang="nl-NL" dirty="0" smtClean="0"/>
              <a:t> :</a:t>
            </a:r>
          </a:p>
          <a:p>
            <a:pPr lvl="1">
              <a:buBlip>
                <a:blip r:embed="rId2"/>
              </a:buBlip>
            </a:pPr>
            <a:r>
              <a:rPr lang="nl-NL" dirty="0" smtClean="0"/>
              <a:t> Bootstrap </a:t>
            </a:r>
            <a:r>
              <a:rPr lang="nl-NL" dirty="0" err="1" smtClean="0"/>
              <a:t>aggregation</a:t>
            </a:r>
            <a:r>
              <a:rPr lang="nl-NL" dirty="0" smtClean="0"/>
              <a:t> (</a:t>
            </a:r>
            <a:r>
              <a:rPr lang="nl-NL" dirty="0" err="1" smtClean="0"/>
              <a:t>bagging</a:t>
            </a:r>
            <a:r>
              <a:rPr lang="nl-NL" dirty="0" smtClean="0"/>
              <a:t>)</a:t>
            </a:r>
          </a:p>
          <a:p>
            <a:pPr lvl="1">
              <a:buBlip>
                <a:blip r:embed="rId2"/>
              </a:buBlip>
            </a:pPr>
            <a:r>
              <a:rPr lang="nl-NL" dirty="0" smtClean="0"/>
              <a:t> Random </a:t>
            </a:r>
            <a:r>
              <a:rPr lang="nl-NL" dirty="0" err="1" smtClean="0"/>
              <a:t>forests</a:t>
            </a:r>
            <a:endParaRPr lang="nl-NL" dirty="0" smtClean="0"/>
          </a:p>
          <a:p>
            <a:pPr lvl="1"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Boosting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9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Bagging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A </a:t>
            </a:r>
            <a:r>
              <a:rPr lang="nl-NL" dirty="0" err="1" smtClean="0"/>
              <a:t>bagged</a:t>
            </a:r>
            <a:r>
              <a:rPr lang="nl-NL" dirty="0" smtClean="0"/>
              <a:t> tree ensemble is </a:t>
            </a:r>
            <a:r>
              <a:rPr lang="nl-NL" dirty="0" err="1" smtClean="0"/>
              <a:t>constructed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Taking</a:t>
            </a:r>
            <a:r>
              <a:rPr lang="nl-NL" dirty="0" smtClean="0"/>
              <a:t> bootstrap samples </a:t>
            </a:r>
            <a:r>
              <a:rPr lang="nl-NL" dirty="0" err="1" smtClean="0"/>
              <a:t>from</a:t>
            </a:r>
            <a:r>
              <a:rPr lang="nl-NL" dirty="0" smtClean="0"/>
              <a:t> the training data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Fitting a tree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of the bootstrap samples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Combining</a:t>
            </a:r>
            <a:r>
              <a:rPr lang="nl-NL" dirty="0" smtClean="0"/>
              <a:t> the trees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ensemble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5" name="Right Arrow 4"/>
          <p:cNvSpPr/>
          <p:nvPr/>
        </p:nvSpPr>
        <p:spPr>
          <a:xfrm rot="19801369" flipH="1">
            <a:off x="6169871" y="975638"/>
            <a:ext cx="2873669" cy="1120382"/>
          </a:xfrm>
          <a:prstGeom prst="rightArrow">
            <a:avLst>
              <a:gd name="adj1" fmla="val 4262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 rows of X </a:t>
            </a:r>
            <a:r>
              <a:rPr lang="en-US" dirty="0" err="1" smtClean="0"/>
              <a:t>decorrelates</a:t>
            </a:r>
            <a:r>
              <a:rPr lang="en-US" dirty="0" smtClean="0"/>
              <a:t> trees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 smtClean="0"/>
              <a:t>A random </a:t>
            </a:r>
            <a:r>
              <a:rPr lang="nl-NL" dirty="0" err="1" smtClean="0"/>
              <a:t>forest</a:t>
            </a:r>
            <a:r>
              <a:rPr lang="nl-NL" dirty="0" smtClean="0"/>
              <a:t> is </a:t>
            </a:r>
            <a:r>
              <a:rPr lang="nl-NL" dirty="0" err="1" smtClean="0"/>
              <a:t>constructed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Taking</a:t>
            </a:r>
            <a:r>
              <a:rPr lang="nl-NL" dirty="0" smtClean="0"/>
              <a:t> bootstrap samples </a:t>
            </a:r>
            <a:r>
              <a:rPr lang="nl-NL" dirty="0" err="1" smtClean="0"/>
              <a:t>from</a:t>
            </a:r>
            <a:r>
              <a:rPr lang="nl-NL" dirty="0" smtClean="0"/>
              <a:t> the training dataset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Fitting a tree on </a:t>
            </a:r>
            <a:r>
              <a:rPr lang="nl-NL" dirty="0" err="1" smtClean="0"/>
              <a:t>each</a:t>
            </a:r>
            <a:r>
              <a:rPr lang="nl-NL" dirty="0" smtClean="0"/>
              <a:t> of the bootstrap samples, </a:t>
            </a:r>
            <a:r>
              <a:rPr lang="nl-NL" dirty="0" err="1" smtClean="0"/>
              <a:t>using</a:t>
            </a:r>
            <a:r>
              <a:rPr lang="nl-NL" dirty="0" smtClean="0"/>
              <a:t> a random subset of predictor variables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split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Combining</a:t>
            </a:r>
            <a:r>
              <a:rPr lang="nl-NL" dirty="0" smtClean="0"/>
              <a:t> the trees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ensemble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5" name="Right Arrow 4"/>
          <p:cNvSpPr/>
          <p:nvPr/>
        </p:nvSpPr>
        <p:spPr>
          <a:xfrm rot="20464735" flipH="1">
            <a:off x="6295172" y="1525584"/>
            <a:ext cx="2592288" cy="720080"/>
          </a:xfrm>
          <a:prstGeom prst="rightArrow">
            <a:avLst>
              <a:gd name="adj1" fmla="val 462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 rows of X</a:t>
            </a:r>
            <a:endParaRPr lang="nl-NL" dirty="0"/>
          </a:p>
        </p:txBody>
      </p:sp>
      <p:sp>
        <p:nvSpPr>
          <p:cNvPr id="6" name="Right Arrow 5"/>
          <p:cNvSpPr/>
          <p:nvPr/>
        </p:nvSpPr>
        <p:spPr>
          <a:xfrm rot="1561086" flipH="1">
            <a:off x="6570530" y="4441329"/>
            <a:ext cx="2592288" cy="821002"/>
          </a:xfrm>
          <a:prstGeom prst="rightArrow">
            <a:avLst>
              <a:gd name="adj1" fmla="val 462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 columns of X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608" y="5789290"/>
            <a:ext cx="5688632" cy="52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decorrelation</a:t>
            </a:r>
            <a:r>
              <a:rPr lang="en-US" dirty="0" smtClean="0"/>
              <a:t> of trees and reduction of variance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67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Tuning</a:t>
            </a:r>
            <a:r>
              <a:rPr lang="nl-NL" dirty="0" smtClean="0"/>
              <a:t> parameters (</a:t>
            </a:r>
            <a:r>
              <a:rPr lang="nl-NL" dirty="0" err="1" smtClean="0"/>
              <a:t>bagging</a:t>
            </a:r>
            <a:r>
              <a:rPr lang="nl-NL" dirty="0" smtClean="0"/>
              <a:t> and random </a:t>
            </a:r>
            <a:r>
              <a:rPr lang="nl-NL" dirty="0" err="1" smtClean="0"/>
              <a:t>forests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dirty="0" err="1"/>
              <a:t>ntrees</a:t>
            </a:r>
            <a:r>
              <a:rPr lang="en-US" sz="2400" dirty="0"/>
              <a:t> (# of </a:t>
            </a:r>
            <a:r>
              <a:rPr lang="en-US" sz="2400" dirty="0" smtClean="0"/>
              <a:t>trees / samples)</a:t>
            </a:r>
          </a:p>
          <a:p>
            <a:pPr marL="457200" lvl="1" indent="0">
              <a:buNone/>
            </a:pPr>
            <a:r>
              <a:rPr lang="en-US" sz="1800" dirty="0" smtClean="0"/>
              <a:t>Sensible </a:t>
            </a:r>
            <a:r>
              <a:rPr lang="en-US" sz="1800" dirty="0"/>
              <a:t>default: 500 </a:t>
            </a:r>
            <a:r>
              <a:rPr lang="en-US" sz="1800" dirty="0" smtClean="0"/>
              <a:t>(bagged </a:t>
            </a:r>
            <a:r>
              <a:rPr lang="en-US" sz="1800" dirty="0"/>
              <a:t>and RF ensembles hardly </a:t>
            </a:r>
            <a:r>
              <a:rPr lang="en-US" sz="1800" dirty="0" err="1" smtClean="0"/>
              <a:t>overfit</a:t>
            </a:r>
            <a:r>
              <a:rPr lang="en-US" sz="1800" dirty="0" smtClean="0"/>
              <a:t>)</a:t>
            </a:r>
            <a:endParaRPr lang="nl-NL" sz="18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nodesize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maxnodes</a:t>
            </a:r>
            <a:r>
              <a:rPr lang="en-US" sz="2400" dirty="0" smtClean="0"/>
              <a:t> (</a:t>
            </a:r>
            <a:r>
              <a:rPr lang="en-US" sz="2400" dirty="0" err="1" smtClean="0"/>
              <a:t>treesize</a:t>
            </a:r>
            <a:r>
              <a:rPr lang="en-US" sz="2400" dirty="0" smtClean="0"/>
              <a:t>)</a:t>
            </a:r>
          </a:p>
          <a:p>
            <a:pPr marL="457200" lvl="2" indent="0">
              <a:spcBef>
                <a:spcPts val="384"/>
              </a:spcBef>
              <a:buNone/>
            </a:pPr>
            <a:r>
              <a:rPr lang="en-US" sz="1800" dirty="0" smtClean="0"/>
              <a:t>S</a:t>
            </a:r>
            <a:r>
              <a:rPr lang="nl-NL" sz="1800" dirty="0" err="1" smtClean="0"/>
              <a:t>ensible</a:t>
            </a:r>
            <a:r>
              <a:rPr lang="nl-NL" sz="1800" dirty="0" smtClean="0"/>
              <a:t> </a:t>
            </a:r>
            <a:r>
              <a:rPr lang="nl-NL" sz="1800" dirty="0" err="1" smtClean="0"/>
              <a:t>defaults</a:t>
            </a:r>
            <a:r>
              <a:rPr lang="nl-NL" sz="1800" dirty="0" smtClean="0"/>
              <a:t>: </a:t>
            </a:r>
          </a:p>
          <a:p>
            <a:pPr marL="742950" lvl="2" indent="-285750">
              <a:spcBef>
                <a:spcPts val="384"/>
              </a:spcBef>
              <a:buFontTx/>
              <a:buChar char="-"/>
            </a:pPr>
            <a:r>
              <a:rPr lang="nl-NL" sz="1800" dirty="0" err="1" smtClean="0"/>
              <a:t>nodesize</a:t>
            </a:r>
            <a:r>
              <a:rPr lang="nl-NL" sz="1800" dirty="0" smtClean="0"/>
              <a:t>: 1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classification</a:t>
            </a:r>
            <a:r>
              <a:rPr lang="nl-NL" sz="1800" dirty="0" smtClean="0"/>
              <a:t>, 5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regression</a:t>
            </a:r>
            <a:endParaRPr lang="nl-NL" sz="1800" dirty="0" smtClean="0"/>
          </a:p>
          <a:p>
            <a:pPr marL="742950" lvl="2" indent="-285750">
              <a:spcBef>
                <a:spcPts val="384"/>
              </a:spcBef>
              <a:buFontTx/>
              <a:buChar char="-"/>
            </a:pPr>
            <a:r>
              <a:rPr lang="nl-NL" sz="1800" dirty="0" err="1" smtClean="0"/>
              <a:t>maxnodes</a:t>
            </a:r>
            <a:r>
              <a:rPr lang="nl-NL" sz="1800" dirty="0" smtClean="0"/>
              <a:t>: no limit (</a:t>
            </a:r>
            <a:r>
              <a:rPr lang="nl-NL" sz="1800" dirty="0" err="1" smtClean="0"/>
              <a:t>ensembling</a:t>
            </a:r>
            <a:r>
              <a:rPr lang="nl-NL" sz="1800" dirty="0" smtClean="0"/>
              <a:t> trees </a:t>
            </a:r>
            <a:r>
              <a:rPr lang="nl-NL" sz="1800" dirty="0" err="1" smtClean="0"/>
              <a:t>reduces</a:t>
            </a:r>
            <a:r>
              <a:rPr lang="nl-NL" sz="1800" dirty="0" smtClean="0"/>
              <a:t>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, </a:t>
            </a:r>
            <a:r>
              <a:rPr lang="nl-NL" sz="1800" dirty="0" err="1" smtClean="0"/>
              <a:t>so</a:t>
            </a:r>
            <a:r>
              <a:rPr lang="nl-NL" sz="1800" dirty="0" smtClean="0"/>
              <a:t> trees </a:t>
            </a:r>
            <a:r>
              <a:rPr lang="nl-NL" sz="1800" dirty="0" err="1" smtClean="0"/>
              <a:t>may</a:t>
            </a:r>
            <a:r>
              <a:rPr lang="nl-NL" sz="1800" dirty="0" smtClean="0"/>
              <a:t> as well </a:t>
            </a:r>
            <a:r>
              <a:rPr lang="nl-NL" sz="1800" dirty="0" err="1" smtClean="0"/>
              <a:t>be</a:t>
            </a:r>
            <a:r>
              <a:rPr lang="nl-NL" sz="1800" dirty="0" smtClean="0"/>
              <a:t> large,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low bias) </a:t>
            </a:r>
          </a:p>
          <a:p>
            <a:pPr>
              <a:buFontTx/>
              <a:buChar char="-"/>
            </a:pPr>
            <a:r>
              <a:rPr lang="nl-NL" sz="2400" dirty="0" err="1" smtClean="0"/>
              <a:t>mtry</a:t>
            </a:r>
            <a:r>
              <a:rPr lang="nl-NL" sz="2400" dirty="0" smtClean="0"/>
              <a:t> (# of predictor </a:t>
            </a:r>
            <a:r>
              <a:rPr lang="nl-NL" sz="2400" dirty="0" err="1" smtClean="0"/>
              <a:t>vars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split </a:t>
            </a:r>
            <a:r>
              <a:rPr lang="nl-NL" sz="2400" dirty="0" err="1" smtClean="0"/>
              <a:t>selection</a:t>
            </a:r>
            <a:r>
              <a:rPr lang="nl-NL" sz="2400" dirty="0" smtClean="0"/>
              <a:t>) </a:t>
            </a:r>
          </a:p>
          <a:p>
            <a:pPr marL="457200" lvl="1" indent="0">
              <a:spcBef>
                <a:spcPts val="384"/>
              </a:spcBef>
              <a:buNone/>
            </a:pPr>
            <a:r>
              <a:rPr lang="en-US" sz="1800" dirty="0" smtClean="0"/>
              <a:t>Sensible default: </a:t>
            </a:r>
            <a:r>
              <a:rPr lang="en-US" sz="1800" dirty="0" err="1" smtClean="0"/>
              <a:t>mtry</a:t>
            </a:r>
            <a:r>
              <a:rPr lang="en-US" sz="1800" dirty="0" smtClean="0"/>
              <a:t> = p for bagging, </a:t>
            </a:r>
            <a:r>
              <a:rPr lang="en-US" sz="1800" dirty="0" err="1" smtClean="0"/>
              <a:t>mtry</a:t>
            </a:r>
            <a:r>
              <a:rPr lang="en-US" sz="1800" dirty="0" smtClean="0"/>
              <a:t> = </a:t>
            </a:r>
            <a:r>
              <a:rPr lang="en-US" sz="1800" dirty="0" err="1" smtClean="0"/>
              <a:t>srtq</a:t>
            </a:r>
            <a:r>
              <a:rPr lang="en-US" sz="1800" dirty="0" smtClean="0"/>
              <a:t>(p) for RF</a:t>
            </a:r>
            <a:endParaRPr lang="nl-NL" sz="1800" dirty="0"/>
          </a:p>
          <a:p>
            <a:pPr>
              <a:buFontTx/>
              <a:buChar char="-"/>
            </a:pPr>
            <a:r>
              <a:rPr lang="en-US" sz="2400" dirty="0" smtClean="0"/>
              <a:t>replace (sampling with or without replacement) </a:t>
            </a:r>
          </a:p>
          <a:p>
            <a:pPr marL="457200" lvl="1" indent="0">
              <a:buNone/>
            </a:pPr>
            <a:r>
              <a:rPr lang="en-US" sz="1800" dirty="0" smtClean="0"/>
              <a:t>Sensible default: Bootstrap sampling (replace = TRUE)</a:t>
            </a:r>
          </a:p>
          <a:p>
            <a:pPr marL="457200" lvl="1" indent="0">
              <a:buNone/>
            </a:pPr>
            <a:r>
              <a:rPr lang="en-US" sz="1800" dirty="0" err="1" smtClean="0"/>
              <a:t>Bootrapping</a:t>
            </a:r>
            <a:r>
              <a:rPr lang="en-US" sz="1800" dirty="0" smtClean="0"/>
              <a:t> increases likelihood of noise variables being selected. Subsampling (replace = FALSE) may perform better in </a:t>
            </a:r>
            <a:r>
              <a:rPr lang="en-US" sz="1800" dirty="0"/>
              <a:t>terms of variable inclusion frequencies </a:t>
            </a:r>
            <a:r>
              <a:rPr lang="en-US" sz="1800" dirty="0" smtClean="0"/>
              <a:t> (De Bin et al., 2014).</a:t>
            </a:r>
            <a:endParaRPr lang="nl-NL" sz="2200" dirty="0"/>
          </a:p>
          <a:p>
            <a:pPr marL="857250" lvl="2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1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Tree-</a:t>
            </a:r>
            <a:r>
              <a:rPr lang="nl-NL" dirty="0" err="1" smtClean="0"/>
              <a:t>growing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sz="3300" dirty="0" smtClean="0"/>
              <a:t>(e.g., CART)</a:t>
            </a:r>
            <a:endParaRPr lang="nl-NL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nl-NL" dirty="0" smtClean="0"/>
                  <a:t>A </a:t>
                </a:r>
                <a:r>
                  <a:rPr lang="nl-NL" dirty="0" err="1" smtClean="0"/>
                  <a:t>decision</a:t>
                </a:r>
                <a:r>
                  <a:rPr lang="nl-NL" dirty="0" smtClean="0"/>
                  <a:t> tree </a:t>
                </a:r>
                <a:r>
                  <a:rPr lang="nl-NL" dirty="0" err="1" smtClean="0"/>
                  <a:t>divides</a:t>
                </a:r>
                <a:r>
                  <a:rPr lang="nl-NL" dirty="0" smtClean="0"/>
                  <a:t> {X</a:t>
                </a:r>
                <a:r>
                  <a:rPr lang="nl-NL" baseline="-25000" dirty="0" smtClean="0"/>
                  <a:t>1</a:t>
                </a:r>
                <a:r>
                  <a:rPr lang="nl-NL" dirty="0" smtClean="0"/>
                  <a:t>, X</a:t>
                </a:r>
                <a:r>
                  <a:rPr lang="nl-NL" baseline="-25000" dirty="0" smtClean="0"/>
                  <a:t>2</a:t>
                </a:r>
                <a:r>
                  <a:rPr lang="nl-NL" dirty="0" smtClean="0"/>
                  <a:t>, …, X</a:t>
                </a:r>
                <a:r>
                  <a:rPr lang="nl-NL" baseline="-25000" dirty="0" smtClean="0"/>
                  <a:t>P</a:t>
                </a:r>
                <a:r>
                  <a:rPr lang="nl-NL" dirty="0" smtClean="0"/>
                  <a:t>} </a:t>
                </a:r>
                <a:r>
                  <a:rPr lang="nl-NL" dirty="0" err="1" smtClean="0"/>
                  <a:t>into</a:t>
                </a:r>
                <a:r>
                  <a:rPr lang="nl-NL" dirty="0" smtClean="0"/>
                  <a:t> a set of </a:t>
                </a:r>
                <a:r>
                  <a:rPr lang="nl-NL" dirty="0" err="1" smtClean="0"/>
                  <a:t>distinct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regions</a:t>
                </a:r>
                <a:r>
                  <a:rPr lang="nl-NL" dirty="0" smtClean="0"/>
                  <a:t> {R</a:t>
                </a:r>
                <a:r>
                  <a:rPr lang="nl-NL" baseline="-25000" dirty="0" smtClean="0"/>
                  <a:t>1</a:t>
                </a:r>
                <a:r>
                  <a:rPr lang="nl-NL" dirty="0" smtClean="0"/>
                  <a:t>, R</a:t>
                </a:r>
                <a:r>
                  <a:rPr lang="nl-NL" baseline="-25000" dirty="0" smtClean="0"/>
                  <a:t>2</a:t>
                </a:r>
                <a:r>
                  <a:rPr lang="nl-NL" dirty="0" smtClean="0"/>
                  <a:t>, …, R</a:t>
                </a:r>
                <a:r>
                  <a:rPr lang="nl-NL" baseline="-25000" dirty="0" smtClean="0"/>
                  <a:t>J</a:t>
                </a:r>
                <a:r>
                  <a:rPr lang="nl-NL" dirty="0" smtClean="0"/>
                  <a:t>}, </a:t>
                </a:r>
                <a:r>
                  <a:rPr lang="nl-NL" dirty="0" err="1" smtClean="0"/>
                  <a:t>corresponding</a:t>
                </a:r>
                <a:r>
                  <a:rPr lang="nl-NL" dirty="0" smtClean="0"/>
                  <a:t> to the terminal </a:t>
                </a:r>
                <a:r>
                  <a:rPr lang="nl-NL" dirty="0" err="1" smtClean="0"/>
                  <a:t>nodes</a:t>
                </a:r>
                <a:r>
                  <a:rPr lang="nl-NL" dirty="0" smtClean="0"/>
                  <a:t> of the tree</a:t>
                </a:r>
                <a:endParaRPr lang="en-US" dirty="0" smtClean="0"/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Regions should be as similar (pure) as possible with respect to the outcome Y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  <a:buFontTx/>
                  <a:buChar char="-"/>
                </a:pPr>
                <a:r>
                  <a:rPr lang="en-US" dirty="0"/>
                  <a:t>T</a:t>
                </a:r>
                <a:r>
                  <a:rPr lang="en-US" dirty="0" smtClean="0"/>
                  <a:t>hat is: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(Y) should be as small as possible within each region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 smtClean="0"/>
                  <a:t>Finding regions </a:t>
                </a:r>
                <a:r>
                  <a:rPr lang="nl-NL" dirty="0" smtClean="0"/>
                  <a:t>{R</a:t>
                </a:r>
                <a:r>
                  <a:rPr lang="nl-NL" baseline="-25000" dirty="0" smtClean="0"/>
                  <a:t>1</a:t>
                </a:r>
                <a:r>
                  <a:rPr lang="nl-NL" dirty="0" smtClean="0"/>
                  <a:t>, R</a:t>
                </a:r>
                <a:r>
                  <a:rPr lang="nl-NL" baseline="-25000" dirty="0" smtClean="0"/>
                  <a:t>2</a:t>
                </a:r>
                <a:r>
                  <a:rPr lang="nl-NL" dirty="0" smtClean="0"/>
                  <a:t>, …, R</a:t>
                </a:r>
                <a:r>
                  <a:rPr lang="nl-NL" baseline="-25000" dirty="0" smtClean="0"/>
                  <a:t>J</a:t>
                </a:r>
                <a:r>
                  <a:rPr lang="en-US" dirty="0" smtClean="0"/>
                  <a:t>} that provide a global optimum is computationally difficult (or infeasible)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Most tree-growing algorithms turn it into a feasible task by employing:</a:t>
                </a:r>
                <a:endParaRPr lang="nl-NL" dirty="0" smtClean="0"/>
              </a:p>
              <a:p>
                <a:pPr lvl="1">
                  <a:spcBef>
                    <a:spcPts val="600"/>
                  </a:spcBef>
                  <a:buFontTx/>
                  <a:buChar char="-"/>
                </a:pPr>
                <a:r>
                  <a:rPr lang="nl-NL" dirty="0" err="1" smtClean="0"/>
                  <a:t>Rectangular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regions</a:t>
                </a:r>
                <a:r>
                  <a:rPr lang="nl-NL" dirty="0" smtClean="0"/>
                  <a:t> (i.e., </a:t>
                </a:r>
                <a:r>
                  <a:rPr lang="nl-NL" dirty="0" err="1" smtClean="0"/>
                  <a:t>each</a:t>
                </a:r>
                <a:r>
                  <a:rPr lang="nl-NL" dirty="0" smtClean="0"/>
                  <a:t> split </a:t>
                </a:r>
                <a:r>
                  <a:rPr lang="nl-NL" dirty="0" err="1" smtClean="0"/>
                  <a:t>defined</a:t>
                </a:r>
                <a:r>
                  <a:rPr lang="nl-NL" dirty="0" smtClean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a single </a:t>
                </a:r>
                <a:r>
                  <a:rPr lang="nl-NL" dirty="0" err="1" smtClean="0"/>
                  <a:t>variable</a:t>
                </a:r>
                <a:r>
                  <a:rPr lang="nl-NL" dirty="0"/>
                  <a:t>)</a:t>
                </a:r>
                <a:endParaRPr lang="nl-NL" dirty="0" smtClean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/>
                  <a:t>Only t</a:t>
                </a:r>
                <a:r>
                  <a:rPr lang="nl-NL" dirty="0" smtClean="0"/>
                  <a:t>wo-way splits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  <a:buFontTx/>
                  <a:buChar char="-"/>
                </a:pPr>
                <a:r>
                  <a:rPr lang="nl-NL" dirty="0" err="1" smtClean="0"/>
                  <a:t>Greedy</a:t>
                </a:r>
                <a:r>
                  <a:rPr lang="nl-NL" dirty="0" smtClean="0"/>
                  <a:t> search (</a:t>
                </a:r>
                <a:r>
                  <a:rPr lang="nl-NL" i="1" dirty="0" err="1" smtClean="0"/>
                  <a:t>current</a:t>
                </a:r>
                <a:r>
                  <a:rPr lang="nl-NL" i="1" dirty="0" smtClean="0"/>
                  <a:t> </a:t>
                </a:r>
                <a:r>
                  <a:rPr lang="nl-NL" dirty="0" smtClean="0"/>
                  <a:t>best split is </a:t>
                </a:r>
                <a:r>
                  <a:rPr lang="nl-NL" dirty="0" err="1" smtClean="0"/>
                  <a:t>selected</a:t>
                </a:r>
                <a:r>
                  <a:rPr lang="nl-NL" dirty="0" smtClean="0"/>
                  <a:t> in </a:t>
                </a:r>
                <a:r>
                  <a:rPr lang="nl-NL" dirty="0" err="1" smtClean="0"/>
                  <a:t>each</a:t>
                </a:r>
                <a:r>
                  <a:rPr lang="nl-NL" dirty="0" smtClean="0"/>
                  <a:t> step, no </a:t>
                </a:r>
                <a:r>
                  <a:rPr lang="nl-NL" dirty="0" err="1" smtClean="0"/>
                  <a:t>looking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ahead</a:t>
                </a:r>
                <a:r>
                  <a:rPr lang="nl-NL" dirty="0" smtClean="0"/>
                  <a:t>)</a:t>
                </a:r>
                <a:endParaRPr lang="en-US" dirty="0" smtClean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 smtClean="0"/>
                  <a:t>Once tree is constructed, the </a:t>
                </a:r>
                <a:r>
                  <a:rPr lang="en-US" dirty="0"/>
                  <a:t>mean </a:t>
                </a:r>
                <a:r>
                  <a:rPr lang="en-US" dirty="0" smtClean="0"/>
                  <a:t>of </a:t>
                </a:r>
                <a:r>
                  <a:rPr lang="en-US" dirty="0"/>
                  <a:t>the outcome variable Y in region </a:t>
                </a:r>
                <a:r>
                  <a:rPr lang="nl-NL" dirty="0" err="1"/>
                  <a:t>R</a:t>
                </a:r>
                <a:r>
                  <a:rPr lang="nl-NL" baseline="-25000" dirty="0" err="1"/>
                  <a:t>j</a:t>
                </a:r>
                <a:r>
                  <a:rPr lang="nl-NL" baseline="-25000" dirty="0"/>
                  <a:t> </a:t>
                </a:r>
                <a:r>
                  <a:rPr lang="en-US" dirty="0"/>
                  <a:t>gives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for new observations (sometimes, median may be preferred)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3"/>
                <a:stretch>
                  <a:fillRect l="-667" t="-18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Out-of-bag error estimation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/>
              <a:t>trees are </a:t>
            </a:r>
            <a:r>
              <a:rPr lang="nl-NL" dirty="0" err="1"/>
              <a:t>grown</a:t>
            </a:r>
            <a:r>
              <a:rPr lang="nl-NL" dirty="0"/>
              <a:t> on bootstrap or sub samples of the data, we </a:t>
            </a:r>
            <a:r>
              <a:rPr lang="nl-NL" dirty="0" smtClean="0"/>
              <a:t>do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separate test data </a:t>
            </a:r>
            <a:r>
              <a:rPr lang="nl-NL" dirty="0" err="1" smtClean="0"/>
              <a:t>for</a:t>
            </a:r>
            <a:r>
              <a:rPr lang="nl-NL" dirty="0" smtClean="0"/>
              <a:t> error </a:t>
            </a:r>
            <a:r>
              <a:rPr lang="nl-NL" dirty="0" err="1"/>
              <a:t>estimation</a:t>
            </a:r>
            <a:r>
              <a:rPr lang="nl-NL" dirty="0"/>
              <a:t>:</a:t>
            </a:r>
          </a:p>
          <a:p>
            <a:pPr>
              <a:buFontTx/>
              <a:buChar char="-"/>
            </a:pPr>
            <a:r>
              <a:rPr lang="nl-NL" dirty="0" smtClean="0"/>
              <a:t>For </a:t>
            </a:r>
            <a:r>
              <a:rPr lang="nl-NL" dirty="0" err="1"/>
              <a:t>each</a:t>
            </a:r>
            <a:r>
              <a:rPr lang="nl-NL" dirty="0"/>
              <a:t> training </a:t>
            </a:r>
            <a:r>
              <a:rPr lang="nl-NL" dirty="0" err="1"/>
              <a:t>observation</a:t>
            </a:r>
            <a:r>
              <a:rPr lang="nl-NL" dirty="0"/>
              <a:t> </a:t>
            </a:r>
            <a:r>
              <a:rPr lang="nl-NL" i="1" dirty="0"/>
              <a:t>i</a:t>
            </a:r>
            <a:r>
              <a:rPr lang="nl-NL" dirty="0"/>
              <a:t>,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i="1" dirty="0" smtClean="0"/>
              <a:t>Y</a:t>
            </a:r>
            <a:r>
              <a:rPr lang="nl-NL" dirty="0" smtClean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smtClean="0"/>
              <a:t>trees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grown</a:t>
            </a:r>
            <a:r>
              <a:rPr lang="nl-NL" dirty="0"/>
              <a:t> </a:t>
            </a:r>
            <a:r>
              <a:rPr lang="nl-NL" dirty="0" smtClean="0"/>
              <a:t>on </a:t>
            </a:r>
            <a:r>
              <a:rPr lang="nl-NL" dirty="0"/>
              <a:t>samples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observation</a:t>
            </a:r>
            <a:r>
              <a:rPr lang="nl-NL" dirty="0"/>
              <a:t> </a:t>
            </a:r>
            <a:r>
              <a:rPr lang="nl-NL" i="1" dirty="0" smtClean="0"/>
              <a:t>i </a:t>
            </a:r>
            <a:r>
              <a:rPr lang="nl-NL" dirty="0" smtClean="0"/>
              <a:t>(out-of-bag)</a:t>
            </a:r>
            <a:endParaRPr lang="nl-NL" i="1" dirty="0" smtClean="0"/>
          </a:p>
          <a:p>
            <a:pPr>
              <a:buFontTx/>
              <a:buChar char="-"/>
            </a:pP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/>
              <a:t>as </a:t>
            </a:r>
            <a:r>
              <a:rPr lang="nl-NL" dirty="0" err="1"/>
              <a:t>usual</a:t>
            </a:r>
            <a:r>
              <a:rPr lang="nl-NL" dirty="0"/>
              <a:t>:     </a:t>
            </a:r>
          </a:p>
          <a:p>
            <a:pPr>
              <a:buNone/>
            </a:pPr>
            <a:r>
              <a:rPr lang="nl-NL" dirty="0"/>
              <a:t>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8641"/>
              </p:ext>
            </p:extLst>
          </p:nvPr>
        </p:nvGraphicFramePr>
        <p:xfrm>
          <a:off x="4716016" y="4653136"/>
          <a:ext cx="25463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Vergelijking" r:id="rId3" imgW="1371600" imgH="419100" progId="Equation.3">
                  <p:embed/>
                </p:oleObj>
              </mc:Choice>
              <mc:Fallback>
                <p:oleObj name="Vergelijking" r:id="rId3" imgW="1371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653136"/>
                        <a:ext cx="25463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1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Interpretation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Blip>
                <a:blip r:embed="rId2"/>
              </a:buBlip>
            </a:pPr>
            <a:r>
              <a:rPr lang="nl-NL" dirty="0" smtClean="0"/>
              <a:t>The </a:t>
            </a:r>
            <a:r>
              <a:rPr lang="nl-NL" dirty="0" err="1" smtClean="0"/>
              <a:t>price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predictive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of ensembles, </a:t>
            </a:r>
            <a:r>
              <a:rPr lang="nl-NL" dirty="0" err="1" smtClean="0"/>
              <a:t>compared</a:t>
            </a:r>
            <a:r>
              <a:rPr lang="nl-NL" dirty="0" smtClean="0"/>
              <a:t> to single trees, is </a:t>
            </a:r>
            <a:r>
              <a:rPr lang="nl-NL" dirty="0" err="1" smtClean="0"/>
              <a:t>interpretability</a:t>
            </a:r>
            <a:endParaRPr lang="nl-NL" dirty="0" smtClean="0"/>
          </a:p>
          <a:p>
            <a:pPr>
              <a:buBlip>
                <a:blip r:embed="rId2"/>
              </a:buBlip>
            </a:pP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importances</a:t>
            </a:r>
            <a:r>
              <a:rPr lang="nl-NL" dirty="0" smtClean="0"/>
              <a:t> </a:t>
            </a:r>
            <a:r>
              <a:rPr lang="nl-NL" dirty="0" err="1" smtClean="0"/>
              <a:t>aid</a:t>
            </a:r>
            <a:r>
              <a:rPr lang="nl-NL" dirty="0" smtClean="0"/>
              <a:t> in </a:t>
            </a:r>
            <a:r>
              <a:rPr lang="nl-NL" dirty="0" err="1" smtClean="0"/>
              <a:t>interpretation</a:t>
            </a:r>
            <a:r>
              <a:rPr lang="nl-NL" dirty="0" smtClean="0"/>
              <a:t> of the model</a:t>
            </a:r>
          </a:p>
          <a:p>
            <a:pPr>
              <a:buBlip>
                <a:blip r:embed="rId2"/>
              </a:buBlip>
            </a:pPr>
            <a:r>
              <a:rPr lang="nl-NL" dirty="0" smtClean="0"/>
              <a:t>For </a:t>
            </a:r>
            <a:r>
              <a:rPr lang="nl-NL" dirty="0" err="1" smtClean="0"/>
              <a:t>bagging</a:t>
            </a:r>
            <a:r>
              <a:rPr lang="nl-NL" dirty="0" smtClean="0"/>
              <a:t> and random </a:t>
            </a:r>
            <a:r>
              <a:rPr lang="nl-NL" dirty="0" err="1" smtClean="0"/>
              <a:t>forests</a:t>
            </a:r>
            <a:r>
              <a:rPr lang="nl-NL" dirty="0" smtClean="0"/>
              <a:t>,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importance</a:t>
            </a:r>
            <a:r>
              <a:rPr lang="nl-NL" dirty="0" smtClean="0"/>
              <a:t> of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X</a:t>
            </a:r>
            <a:r>
              <a:rPr lang="nl-NL" baseline="-25000" dirty="0" err="1" smtClean="0"/>
              <a:t>j</a:t>
            </a:r>
            <a:r>
              <a:rPr lang="nl-NL" dirty="0" smtClean="0"/>
              <a:t> is </a:t>
            </a:r>
            <a:r>
              <a:rPr lang="nl-NL" dirty="0" err="1" smtClean="0"/>
              <a:t>assessed</a:t>
            </a:r>
            <a:r>
              <a:rPr lang="nl-NL" dirty="0" smtClean="0"/>
              <a:t> as </a:t>
            </a:r>
            <a:r>
              <a:rPr lang="nl-NL" dirty="0" err="1" smtClean="0"/>
              <a:t>follows</a:t>
            </a:r>
            <a:r>
              <a:rPr lang="nl-NL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nl-NL" dirty="0" smtClean="0"/>
              <a:t>For </a:t>
            </a:r>
            <a:r>
              <a:rPr lang="nl-NL" dirty="0" err="1" smtClean="0"/>
              <a:t>every</a:t>
            </a:r>
            <a:r>
              <a:rPr lang="nl-NL" dirty="0" smtClean="0"/>
              <a:t> tree in the ensemble:</a:t>
            </a:r>
          </a:p>
          <a:p>
            <a:pPr lvl="2">
              <a:buNone/>
            </a:pPr>
            <a:r>
              <a:rPr lang="nl-NL" dirty="0" smtClean="0"/>
              <a:t>1) </a:t>
            </a:r>
            <a:r>
              <a:rPr lang="nl-NL" dirty="0" err="1" smtClean="0"/>
              <a:t>Predictive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OOB </a:t>
            </a:r>
            <a:r>
              <a:rPr lang="nl-NL" dirty="0" err="1" smtClean="0"/>
              <a:t>observations</a:t>
            </a:r>
            <a:r>
              <a:rPr lang="nl-NL" dirty="0" smtClean="0"/>
              <a:t> is </a:t>
            </a:r>
            <a:r>
              <a:rPr lang="nl-NL" dirty="0" err="1" smtClean="0"/>
              <a:t>computed</a:t>
            </a:r>
            <a:endParaRPr lang="nl-NL" dirty="0" smtClean="0"/>
          </a:p>
          <a:p>
            <a:pPr lvl="2">
              <a:buNone/>
            </a:pPr>
            <a:r>
              <a:rPr lang="nl-NL" dirty="0" smtClean="0"/>
              <a:t>2) </a:t>
            </a:r>
            <a:r>
              <a:rPr lang="nl-NL" dirty="0" err="1" smtClean="0"/>
              <a:t>Predictive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OOB </a:t>
            </a:r>
            <a:r>
              <a:rPr lang="nl-NL" dirty="0" err="1" smtClean="0"/>
              <a:t>observations</a:t>
            </a:r>
            <a:r>
              <a:rPr lang="nl-NL" dirty="0" smtClean="0"/>
              <a:t>,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 of </a:t>
            </a:r>
            <a:r>
              <a:rPr lang="nl-NL" dirty="0" err="1" smtClean="0"/>
              <a:t>Xj</a:t>
            </a:r>
            <a:r>
              <a:rPr lang="nl-NL" dirty="0" smtClean="0"/>
              <a:t> </a:t>
            </a:r>
            <a:r>
              <a:rPr lang="nl-NL" dirty="0" err="1" smtClean="0"/>
              <a:t>randomly</a:t>
            </a:r>
            <a:r>
              <a:rPr lang="nl-NL" dirty="0" smtClean="0"/>
              <a:t> </a:t>
            </a:r>
            <a:r>
              <a:rPr lang="nl-NL" dirty="0" err="1" smtClean="0"/>
              <a:t>permuted</a:t>
            </a:r>
            <a:r>
              <a:rPr lang="nl-NL" dirty="0" smtClean="0"/>
              <a:t> are </a:t>
            </a:r>
            <a:r>
              <a:rPr lang="nl-NL" dirty="0" err="1" smtClean="0"/>
              <a:t>computed</a:t>
            </a:r>
            <a:endParaRPr lang="nl-NL" dirty="0" smtClean="0"/>
          </a:p>
          <a:p>
            <a:pPr lvl="1">
              <a:buBlip>
                <a:blip r:embed="rId2"/>
              </a:buBlip>
            </a:pPr>
            <a:r>
              <a:rPr lang="nl-NL" dirty="0" err="1" smtClean="0"/>
              <a:t>Difference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accuracies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1) and 2), </a:t>
            </a:r>
            <a:r>
              <a:rPr lang="nl-NL" dirty="0" err="1" smtClean="0"/>
              <a:t>averaged</a:t>
            </a:r>
            <a:r>
              <a:rPr lang="nl-NL" dirty="0" smtClean="0"/>
              <a:t> over all trees in the ensemble, is </a:t>
            </a:r>
            <a:r>
              <a:rPr lang="nl-NL" dirty="0" err="1" smtClean="0"/>
              <a:t>used</a:t>
            </a:r>
            <a:r>
              <a:rPr lang="nl-NL" dirty="0" smtClean="0"/>
              <a:t> to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importance</a:t>
            </a:r>
            <a:r>
              <a:rPr lang="nl-NL" dirty="0" smtClean="0"/>
              <a:t> of </a:t>
            </a:r>
            <a:r>
              <a:rPr lang="nl-NL" dirty="0" err="1" smtClean="0"/>
              <a:t>X</a:t>
            </a:r>
            <a:r>
              <a:rPr lang="nl-NL" baseline="-25000" dirty="0" err="1" smtClean="0"/>
              <a:t>j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1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nl-NL" dirty="0"/>
              <a:t> </a:t>
            </a:r>
            <a:r>
              <a:rPr lang="nl-NL" dirty="0" smtClean="0"/>
              <a:t>The </a:t>
            </a:r>
            <a:r>
              <a:rPr lang="nl-NL" dirty="0" err="1" smtClean="0"/>
              <a:t>variance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ensemble is </a:t>
            </a:r>
            <a:r>
              <a:rPr lang="nl-NL" dirty="0" err="1" smtClean="0"/>
              <a:t>reduced</a:t>
            </a:r>
            <a:r>
              <a:rPr lang="nl-NL" dirty="0" smtClean="0"/>
              <a:t> more </a:t>
            </a:r>
            <a:r>
              <a:rPr lang="nl-NL" dirty="0" err="1" smtClean="0"/>
              <a:t>when</a:t>
            </a:r>
            <a:r>
              <a:rPr lang="nl-NL" dirty="0" smtClean="0"/>
              <a:t> trees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predictions</a:t>
            </a:r>
            <a:r>
              <a:rPr lang="nl-NL" dirty="0" smtClean="0"/>
              <a:t>) are </a:t>
            </a:r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correlated</a:t>
            </a:r>
            <a:endParaRPr lang="nl-NL" dirty="0" smtClean="0"/>
          </a:p>
          <a:p>
            <a:pPr lvl="1">
              <a:buBlip>
                <a:blip r:embed="rId2"/>
              </a:buBlip>
            </a:pPr>
            <a:r>
              <a:rPr lang="en-US" dirty="0" smtClean="0"/>
              <a:t>  Bagged ensembles </a:t>
            </a:r>
            <a:r>
              <a:rPr lang="en-US" dirty="0" err="1" smtClean="0"/>
              <a:t>decorrelate</a:t>
            </a:r>
            <a:r>
              <a:rPr lang="en-US" dirty="0" smtClean="0"/>
              <a:t> through sampling of observations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 Random forests doubly </a:t>
            </a:r>
            <a:r>
              <a:rPr lang="en-US" dirty="0" err="1" smtClean="0"/>
              <a:t>decorrelate</a:t>
            </a:r>
            <a:r>
              <a:rPr lang="en-US" dirty="0" smtClean="0"/>
              <a:t> through sampling observations as well as variables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 Boosting </a:t>
            </a:r>
            <a:r>
              <a:rPr lang="en-US" dirty="0" err="1" smtClean="0"/>
              <a:t>decorrelates</a:t>
            </a:r>
            <a:r>
              <a:rPr lang="en-US" dirty="0" smtClean="0"/>
              <a:t> trees through growing them sequentially: each tree is grown on the residuals of earlier trees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84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 response variable in boosting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In every step </a:t>
                </a:r>
                <a:r>
                  <a:rPr lang="en-US" sz="2800" i="1" dirty="0"/>
                  <a:t>b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of the boosting algorithm, a tree is fitted on </a:t>
                </a:r>
                <a:r>
                  <a:rPr lang="en-US" sz="2800" dirty="0" smtClean="0"/>
                  <a:t>pseudo </a:t>
                </a:r>
                <a:r>
                  <a:rPr lang="en-US" sz="2800" dirty="0"/>
                  <a:t>response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instead </a:t>
                </a:r>
                <a:r>
                  <a:rPr lang="en-US" sz="2800" dirty="0" smtClean="0"/>
                  <a:t>of the </a:t>
                </a:r>
                <a:r>
                  <a:rPr lang="en-US" sz="2800" dirty="0"/>
                  <a:t>original response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 smtClean="0"/>
                  <a:t>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𝑦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80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𝜈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/>
                            </a:rPr>
                            <m:t>x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nl-NL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nl-NL" sz="2800" dirty="0" smtClean="0"/>
                  <a:t> is the </a:t>
                </a:r>
                <a:r>
                  <a:rPr lang="nl-NL" sz="2800" dirty="0" err="1" smtClean="0"/>
                  <a:t>learning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rate</a:t>
                </a:r>
                <a:endParaRPr lang="nl-NL" sz="2800" dirty="0" smtClean="0"/>
              </a:p>
              <a:p>
                <a:pPr marL="0" indent="0">
                  <a:buNone/>
                </a:pPr>
                <a:endParaRPr lang="nl-NL" sz="2800" dirty="0"/>
              </a:p>
              <a:p>
                <a:endParaRPr lang="nl-NL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 r="-23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Tuning</a:t>
            </a:r>
            <a:r>
              <a:rPr lang="nl-NL" dirty="0" smtClean="0"/>
              <a:t> parameters (</a:t>
            </a:r>
            <a:r>
              <a:rPr lang="nl-NL" dirty="0" err="1" smtClean="0"/>
              <a:t>boosting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spcAft>
                <a:spcPts val="600"/>
              </a:spcAft>
              <a:buNone/>
            </a:pPr>
            <a:r>
              <a:rPr lang="nl-NL" sz="4000" dirty="0" err="1"/>
              <a:t>Boosting</a:t>
            </a:r>
            <a:r>
              <a:rPr lang="nl-NL" sz="4000" dirty="0"/>
              <a:t> </a:t>
            </a:r>
            <a:r>
              <a:rPr lang="nl-NL" sz="4000" dirty="0" err="1" smtClean="0"/>
              <a:t>can</a:t>
            </a:r>
            <a:r>
              <a:rPr lang="nl-NL" sz="4000" dirty="0" smtClean="0"/>
              <a:t> </a:t>
            </a:r>
            <a:r>
              <a:rPr lang="nl-NL" sz="4000" dirty="0" err="1"/>
              <a:t>overfit</a:t>
            </a:r>
            <a:r>
              <a:rPr lang="nl-NL" sz="4000" dirty="0"/>
              <a:t>, </a:t>
            </a:r>
            <a:r>
              <a:rPr lang="nl-NL" sz="4000" dirty="0" smtClean="0"/>
              <a:t>have </a:t>
            </a: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determine</a:t>
            </a:r>
            <a:r>
              <a:rPr lang="nl-NL" sz="4000" dirty="0" smtClean="0"/>
              <a:t> </a:t>
            </a:r>
            <a:r>
              <a:rPr lang="nl-NL" sz="4000" dirty="0" err="1" smtClean="0"/>
              <a:t>optimal</a:t>
            </a:r>
            <a:r>
              <a:rPr lang="nl-NL" sz="4000" dirty="0" smtClean="0"/>
              <a:t> parameter </a:t>
            </a:r>
            <a:r>
              <a:rPr lang="nl-NL" sz="4000" dirty="0" err="1" smtClean="0"/>
              <a:t>values</a:t>
            </a:r>
            <a:r>
              <a:rPr lang="nl-NL" sz="4000" dirty="0" smtClean="0"/>
              <a:t> </a:t>
            </a:r>
            <a:r>
              <a:rPr lang="nl-NL" sz="4000" dirty="0" err="1" smtClean="0"/>
              <a:t>by</a:t>
            </a:r>
            <a:r>
              <a:rPr lang="nl-NL" sz="4000" dirty="0" smtClean="0"/>
              <a:t> CV!</a:t>
            </a:r>
            <a:endParaRPr lang="nl-NL" dirty="0" smtClean="0"/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nl-NL" dirty="0" err="1" smtClean="0"/>
              <a:t>interaction.depth</a:t>
            </a:r>
            <a:r>
              <a:rPr lang="nl-NL" dirty="0" smtClean="0"/>
              <a:t> (tree </a:t>
            </a:r>
            <a:r>
              <a:rPr lang="nl-NL" dirty="0" err="1" smtClean="0"/>
              <a:t>depth</a:t>
            </a:r>
            <a:r>
              <a:rPr lang="nl-NL" dirty="0" smtClean="0"/>
              <a:t>):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relatively</a:t>
            </a:r>
            <a:r>
              <a:rPr lang="nl-NL" dirty="0" smtClean="0"/>
              <a:t> low (</a:t>
            </a:r>
            <a:r>
              <a:rPr lang="nl-NL" dirty="0" err="1" smtClean="0"/>
              <a:t>boosting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r>
              <a:rPr lang="nl-NL" dirty="0" smtClean="0"/>
              <a:t> best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weak</a:t>
            </a:r>
            <a:r>
              <a:rPr lang="nl-NL" dirty="0" smtClean="0"/>
              <a:t> </a:t>
            </a:r>
            <a:r>
              <a:rPr lang="nl-NL" dirty="0" err="1" smtClean="0"/>
              <a:t>learners</a:t>
            </a:r>
            <a:r>
              <a:rPr lang="nl-NL" dirty="0" smtClean="0"/>
              <a:t>)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err="1" smtClean="0"/>
              <a:t>Rule</a:t>
            </a:r>
            <a:r>
              <a:rPr lang="nl-NL" dirty="0" smtClean="0"/>
              <a:t> of </a:t>
            </a:r>
            <a:r>
              <a:rPr lang="nl-NL" dirty="0" err="1" smtClean="0"/>
              <a:t>thumb</a:t>
            </a:r>
            <a:r>
              <a:rPr lang="nl-NL" dirty="0" smtClean="0"/>
              <a:t>: </a:t>
            </a:r>
            <a:r>
              <a:rPr lang="nl-NL" dirty="0" err="1" smtClean="0"/>
              <a:t>interaction.depth</a:t>
            </a:r>
            <a:r>
              <a:rPr lang="nl-NL" dirty="0" smtClean="0"/>
              <a:t> = 4</a:t>
            </a:r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nl-NL" dirty="0" err="1" smtClean="0"/>
              <a:t>n.trees</a:t>
            </a:r>
            <a:r>
              <a:rPr lang="nl-NL" dirty="0" smtClean="0"/>
              <a:t> (# of trees):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err="1"/>
              <a:t>R</a:t>
            </a:r>
            <a:r>
              <a:rPr lang="nl-NL" dirty="0" err="1" smtClean="0"/>
              <a:t>ule</a:t>
            </a:r>
            <a:r>
              <a:rPr lang="nl-NL" dirty="0" smtClean="0"/>
              <a:t> of </a:t>
            </a:r>
            <a:r>
              <a:rPr lang="nl-NL" dirty="0" err="1" smtClean="0"/>
              <a:t>thumb</a:t>
            </a:r>
            <a:r>
              <a:rPr lang="nl-NL" dirty="0" smtClean="0"/>
              <a:t>: at </a:t>
            </a:r>
            <a:r>
              <a:rPr lang="nl-NL" dirty="0" err="1" smtClean="0"/>
              <a:t>least</a:t>
            </a:r>
            <a:r>
              <a:rPr lang="nl-NL" dirty="0" smtClean="0"/>
              <a:t> 1 / </a:t>
            </a:r>
            <a:r>
              <a:rPr lang="nl-NL" dirty="0" err="1" smtClean="0"/>
              <a:t>shrinkage</a:t>
            </a:r>
            <a:endParaRPr lang="nl-NL" dirty="0" smtClean="0"/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nl-NL" dirty="0" err="1" smtClean="0"/>
              <a:t>shrinkage</a:t>
            </a:r>
            <a:r>
              <a:rPr lang="nl-NL" dirty="0" smtClean="0"/>
              <a:t> (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):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smtClean="0"/>
              <a:t>At </a:t>
            </a:r>
            <a:r>
              <a:rPr lang="nl-NL" dirty="0" err="1" smtClean="0"/>
              <a:t>least</a:t>
            </a:r>
            <a:r>
              <a:rPr lang="nl-NL" dirty="0" smtClean="0"/>
              <a:t> 1 / </a:t>
            </a:r>
            <a:r>
              <a:rPr lang="nl-NL" dirty="0" err="1" smtClean="0"/>
              <a:t>n.trees</a:t>
            </a:r>
            <a:endParaRPr lang="nl-NL" dirty="0"/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en-US" dirty="0" err="1" smtClean="0"/>
              <a:t>bag.fraction</a:t>
            </a:r>
            <a:r>
              <a:rPr lang="en-US" dirty="0" smtClean="0"/>
              <a:t> (fraction of training </a:t>
            </a:r>
            <a:r>
              <a:rPr lang="en-US" dirty="0"/>
              <a:t>observations randomly selected </a:t>
            </a:r>
            <a:r>
              <a:rPr lang="en-US" dirty="0" smtClean="0"/>
              <a:t>for each sample)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 smtClean="0"/>
              <a:t>Bootstrap sampling (</a:t>
            </a:r>
            <a:r>
              <a:rPr lang="en-US" dirty="0" err="1" smtClean="0"/>
              <a:t>bag.fraction</a:t>
            </a:r>
            <a:r>
              <a:rPr lang="en-US" dirty="0" smtClean="0"/>
              <a:t> &lt; 1) or no sampling (</a:t>
            </a:r>
            <a:r>
              <a:rPr lang="en-US" dirty="0" err="1" smtClean="0"/>
              <a:t>bag.fraction</a:t>
            </a:r>
            <a:r>
              <a:rPr lang="en-US" dirty="0" smtClean="0"/>
              <a:t> = 1)</a:t>
            </a:r>
          </a:p>
          <a:p>
            <a:pPr marL="57150" indent="0">
              <a:spcAft>
                <a:spcPts val="600"/>
              </a:spcAft>
              <a:buNone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3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Trees </a:t>
            </a:r>
            <a:r>
              <a:rPr lang="nl-NL" dirty="0" err="1" smtClean="0"/>
              <a:t>and</a:t>
            </a:r>
            <a:r>
              <a:rPr lang="nl-NL" smtClean="0"/>
              <a:t> ensembles: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Concluding</a:t>
            </a:r>
            <a:r>
              <a:rPr lang="nl-NL" dirty="0" smtClean="0"/>
              <a:t> </a:t>
            </a:r>
            <a:r>
              <a:rPr lang="nl-NL" dirty="0" err="1" smtClean="0"/>
              <a:t>remarks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>
              <a:buBlip>
                <a:blip r:embed="rId2"/>
              </a:buBlip>
            </a:pPr>
            <a:r>
              <a:rPr lang="en-US" dirty="0"/>
              <a:t>With a single tree, we trade in some predictive accuracy for interpretability</a:t>
            </a:r>
          </a:p>
          <a:p>
            <a:pPr>
              <a:buBlip>
                <a:blip r:embed="rId2"/>
              </a:buBlip>
            </a:pPr>
            <a:r>
              <a:rPr lang="en-US" dirty="0"/>
              <a:t>Depends on the context of the application if this is worth </a:t>
            </a:r>
            <a:r>
              <a:rPr lang="en-US" dirty="0" smtClean="0"/>
              <a:t>it, e.g. 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/>
              <a:t>Simple decision trees are pre-eminently suited as tools for human decision making (i.e., </a:t>
            </a:r>
            <a:r>
              <a:rPr lang="en-US" dirty="0" smtClean="0"/>
              <a:t>their use requires limited time </a:t>
            </a:r>
            <a:r>
              <a:rPr lang="en-US" dirty="0"/>
              <a:t>and computational </a:t>
            </a:r>
            <a:r>
              <a:rPr lang="en-US" dirty="0" smtClean="0"/>
              <a:t>power)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Tree ensembles generally use all of the predictor variables: evaluation of all variables for new cases may be expensive / infeasible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If we have lots of data and computation power available, tree ensembles provide very good predictive accuracy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Boosting requires careful parameter tuning to perform well, random forest works well out-of-the-box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551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Bagging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Download last week’s MASQ.txt dataset from </a:t>
            </a:r>
            <a:r>
              <a:rPr lang="en-US" dirty="0" err="1" smtClean="0"/>
              <a:t>BlackBoard</a:t>
            </a:r>
            <a:r>
              <a:rPr lang="en-US" dirty="0" smtClean="0"/>
              <a:t>, use the same train and test sets as last week</a:t>
            </a:r>
          </a:p>
          <a:p>
            <a:pPr>
              <a:buFontTx/>
              <a:buChar char="-"/>
            </a:pPr>
            <a:r>
              <a:rPr lang="en-US" dirty="0" smtClean="0"/>
              <a:t>Fit a bagged ensemble to the D_TOT outcome 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package and function</a:t>
            </a:r>
          </a:p>
          <a:p>
            <a:pPr>
              <a:buFontTx/>
              <a:buChar char="-"/>
            </a:pPr>
            <a:r>
              <a:rPr lang="en-US" dirty="0" smtClean="0"/>
              <a:t>Make sure D_DEPDYS is not included as a predictor</a:t>
            </a:r>
          </a:p>
          <a:p>
            <a:pPr>
              <a:buFontTx/>
              <a:buChar char="-"/>
            </a:pPr>
            <a:r>
              <a:rPr lang="en-US" dirty="0" smtClean="0"/>
              <a:t>Make sure to set the random seed first</a:t>
            </a:r>
          </a:p>
          <a:p>
            <a:pPr>
              <a:buFontTx/>
              <a:buChar char="-"/>
            </a:pPr>
            <a:r>
              <a:rPr lang="en-US" dirty="0" smtClean="0"/>
              <a:t>For a bagged ensemble, set </a:t>
            </a:r>
            <a:r>
              <a:rPr lang="en-US" dirty="0" err="1" smtClean="0"/>
              <a:t>mtry</a:t>
            </a:r>
            <a:r>
              <a:rPr lang="en-US" dirty="0"/>
              <a:t> </a:t>
            </a:r>
            <a:r>
              <a:rPr lang="en-US" dirty="0" smtClean="0"/>
              <a:t>= p</a:t>
            </a:r>
          </a:p>
          <a:p>
            <a:pPr>
              <a:buFontTx/>
              <a:buChar char="-"/>
            </a:pPr>
            <a:r>
              <a:rPr lang="en-US" dirty="0" smtClean="0"/>
              <a:t>Check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to figure out: </a:t>
            </a:r>
          </a:p>
          <a:p>
            <a:pPr lvl="1">
              <a:buFontTx/>
              <a:buChar char="-"/>
            </a:pPr>
            <a:r>
              <a:rPr lang="en-US" dirty="0" smtClean="0"/>
              <a:t>How many trees are generated by default? </a:t>
            </a:r>
          </a:p>
          <a:p>
            <a:pPr lvl="1">
              <a:buFontTx/>
              <a:buChar char="-"/>
            </a:pPr>
            <a:r>
              <a:rPr lang="en-US" dirty="0" smtClean="0"/>
              <a:t>Is bootstrap or subsampling employed by default? How can you change this?</a:t>
            </a:r>
          </a:p>
          <a:p>
            <a:pPr lvl="1">
              <a:buFontTx/>
              <a:buChar char="-"/>
            </a:pPr>
            <a:r>
              <a:rPr lang="en-US" dirty="0" smtClean="0"/>
              <a:t>Which arguments are used to control tree depth and what are the defaults?</a:t>
            </a:r>
          </a:p>
          <a:p>
            <a:pPr>
              <a:buFontTx/>
              <a:buChar char="-"/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importance()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varImpPlot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to see which variables are most important for predicting the outcome</a:t>
            </a:r>
          </a:p>
          <a:p>
            <a:pPr>
              <a:buFontTx/>
              <a:buChar char="-"/>
            </a:pPr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to obtain partial dependence plots for AD, GDD and </a:t>
            </a:r>
            <a:r>
              <a:rPr lang="en-US" dirty="0" err="1" smtClean="0"/>
              <a:t>geslacht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US" dirty="0"/>
              <a:t>to </a:t>
            </a:r>
            <a:r>
              <a:rPr lang="en-US" dirty="0" smtClean="0"/>
              <a:t>see how the OOB error decreases as a function of the number of trees</a:t>
            </a:r>
          </a:p>
          <a:p>
            <a:pPr>
              <a:buFontTx/>
              <a:buChar char="-"/>
            </a:pPr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predict() </a:t>
            </a:r>
            <a:r>
              <a:rPr lang="en-US" dirty="0" smtClean="0"/>
              <a:t>to assess the train and test MSE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52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Random 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Fit </a:t>
            </a:r>
            <a:r>
              <a:rPr lang="en-US" dirty="0"/>
              <a:t>a </a:t>
            </a:r>
            <a:r>
              <a:rPr lang="en-US" dirty="0" smtClean="0"/>
              <a:t>random forest to D_TOT using </a:t>
            </a:r>
            <a:r>
              <a:rPr lang="en-US" dirty="0"/>
              <a:t>the </a:t>
            </a:r>
            <a:r>
              <a:rPr lang="en-US" dirty="0" err="1" smtClean="0"/>
              <a:t>randomForest</a:t>
            </a:r>
            <a:r>
              <a:rPr lang="en-US" dirty="0" smtClean="0"/>
              <a:t> function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random forest, </a:t>
            </a:r>
            <a:r>
              <a:rPr lang="en-US" dirty="0"/>
              <a:t>set </a:t>
            </a:r>
            <a:r>
              <a:rPr lang="en-US" dirty="0" err="1"/>
              <a:t>mtry</a:t>
            </a:r>
            <a:r>
              <a:rPr lang="en-US" dirty="0"/>
              <a:t> = </a:t>
            </a:r>
            <a:r>
              <a:rPr lang="en-US" dirty="0" err="1" smtClean="0"/>
              <a:t>sqrt</a:t>
            </a:r>
            <a:r>
              <a:rPr lang="en-US" dirty="0" smtClean="0"/>
              <a:t>(p)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importance()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varImpPlot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to see which variables are most important for predicting the outcome</a:t>
            </a:r>
          </a:p>
          <a:p>
            <a:pPr>
              <a:buFontTx/>
              <a:buChar char="-"/>
            </a:pPr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to obtain partial dependence plots for AD, GDD and </a:t>
            </a:r>
            <a:r>
              <a:rPr lang="en-US" dirty="0" err="1"/>
              <a:t>geslacht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/>
              <a:t> to see how </a:t>
            </a:r>
            <a:r>
              <a:rPr lang="en-US" dirty="0" smtClean="0"/>
              <a:t>the OOB </a:t>
            </a:r>
            <a:r>
              <a:rPr lang="en-US" dirty="0"/>
              <a:t>error decreases as a function of the number of </a:t>
            </a:r>
            <a:r>
              <a:rPr lang="en-US" dirty="0" smtClean="0"/>
              <a:t>trees</a:t>
            </a:r>
          </a:p>
          <a:p>
            <a:pPr>
              <a:buFontTx/>
              <a:buChar char="-"/>
            </a:pPr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predict() </a:t>
            </a:r>
            <a:r>
              <a:rPr lang="en-US" dirty="0" smtClean="0"/>
              <a:t>to assess the test MSE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2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Boosting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Fit </a:t>
            </a:r>
            <a:r>
              <a:rPr lang="en-US" dirty="0"/>
              <a:t>a </a:t>
            </a:r>
            <a:r>
              <a:rPr lang="en-US" dirty="0" smtClean="0"/>
              <a:t>boosted </a:t>
            </a:r>
            <a:r>
              <a:rPr lang="en-US" dirty="0"/>
              <a:t>ensemble to the </a:t>
            </a:r>
            <a:r>
              <a:rPr lang="en-US" dirty="0" smtClean="0"/>
              <a:t>D_TOT </a:t>
            </a:r>
            <a:r>
              <a:rPr lang="en-US" dirty="0"/>
              <a:t>outcome using </a:t>
            </a:r>
            <a:r>
              <a:rPr lang="en-US" dirty="0" smtClean="0"/>
              <a:t>the </a:t>
            </a:r>
            <a:r>
              <a:rPr lang="en-US" dirty="0" err="1" smtClean="0"/>
              <a:t>gbm</a:t>
            </a:r>
            <a:r>
              <a:rPr lang="en-US" dirty="0" smtClean="0"/>
              <a:t> package </a:t>
            </a:r>
            <a:r>
              <a:rPr lang="en-US" dirty="0"/>
              <a:t>and function</a:t>
            </a:r>
          </a:p>
          <a:p>
            <a:pPr>
              <a:buFontTx/>
              <a:buChar char="-"/>
            </a:pPr>
            <a:r>
              <a:rPr lang="en-US" dirty="0" smtClean="0"/>
              <a:t>Make sure to set the random seed first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Check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gbm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figure out: </a:t>
            </a:r>
          </a:p>
          <a:p>
            <a:pPr lvl="1">
              <a:buFontTx/>
              <a:buChar char="-"/>
            </a:pPr>
            <a:r>
              <a:rPr lang="en-US" dirty="0"/>
              <a:t>How many trees are generated by default? </a:t>
            </a:r>
          </a:p>
          <a:p>
            <a:pPr lvl="1">
              <a:buFontTx/>
              <a:buChar char="-"/>
            </a:pPr>
            <a:r>
              <a:rPr lang="en-US" dirty="0" smtClean="0"/>
              <a:t>Which argument is used to control the observation sampling strategy employed for fitting each tree? What is the default of this argument?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Which </a:t>
            </a:r>
            <a:r>
              <a:rPr lang="en-US" dirty="0" smtClean="0"/>
              <a:t>argument is </a:t>
            </a:r>
            <a:r>
              <a:rPr lang="en-US" dirty="0"/>
              <a:t>used to control tree depth and what </a:t>
            </a:r>
            <a:r>
              <a:rPr lang="en-US" dirty="0" smtClean="0"/>
              <a:t>is the default?</a:t>
            </a:r>
          </a:p>
          <a:p>
            <a:pPr lvl="1">
              <a:buFontTx/>
              <a:buChar char="-"/>
            </a:pPr>
            <a:r>
              <a:rPr lang="en-US" dirty="0" smtClean="0"/>
              <a:t>Which argument is used to control the learning rate or shrinkage?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Fit a boosted ensemble with a learning rate of 0.01, the default tree depth, and 1,000 trees</a:t>
            </a:r>
          </a:p>
          <a:p>
            <a:pPr>
              <a:buFontTx/>
              <a:buChar char="-"/>
            </a:pPr>
            <a:r>
              <a:rPr lang="en-US" dirty="0"/>
              <a:t>Fit a </a:t>
            </a:r>
            <a:r>
              <a:rPr lang="en-US" dirty="0" smtClean="0"/>
              <a:t>second boosted </a:t>
            </a:r>
            <a:r>
              <a:rPr lang="en-US" dirty="0"/>
              <a:t>ensemble with a learning rate of </a:t>
            </a:r>
            <a:r>
              <a:rPr lang="en-US" dirty="0" smtClean="0"/>
              <a:t>0.1</a:t>
            </a:r>
            <a:r>
              <a:rPr lang="en-US" dirty="0"/>
              <a:t>, the default tree depth, and 1,000 </a:t>
            </a:r>
            <a:r>
              <a:rPr lang="en-US" dirty="0" smtClean="0"/>
              <a:t>trees</a:t>
            </a:r>
          </a:p>
          <a:p>
            <a:pPr>
              <a:buFontTx/>
              <a:buChar char="-"/>
            </a:pPr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gbm.perf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with argument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oobag.curve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dirty="0" smtClean="0"/>
              <a:t> to see how OOB error decreases as a function of the number of trees, for the two boosted ensembles</a:t>
            </a:r>
          </a:p>
          <a:p>
            <a:pPr>
              <a:buFontTx/>
              <a:buChar char="-"/>
            </a:pPr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US" dirty="0" smtClean="0"/>
              <a:t>with argument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i.var</a:t>
            </a:r>
            <a:r>
              <a:rPr lang="en-US" dirty="0" smtClean="0"/>
              <a:t> </a:t>
            </a:r>
            <a:r>
              <a:rPr lang="en-US" dirty="0"/>
              <a:t>to obtain partial dependence plots for AD, GDD and </a:t>
            </a:r>
            <a:r>
              <a:rPr lang="en-US" dirty="0" err="1" smtClean="0"/>
              <a:t>geslacht</a:t>
            </a:r>
            <a:r>
              <a:rPr lang="en-US" dirty="0" smtClean="0"/>
              <a:t>, for the two boosted ensembles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 smtClean="0"/>
              <a:t>to obtain variable </a:t>
            </a:r>
            <a:r>
              <a:rPr lang="en-US" dirty="0" err="1" smtClean="0"/>
              <a:t>importances</a:t>
            </a:r>
            <a:r>
              <a:rPr lang="en-US" dirty="0" smtClean="0"/>
              <a:t>, for the two boosted ensembles</a:t>
            </a:r>
          </a:p>
          <a:p>
            <a:pPr>
              <a:buFontTx/>
              <a:buChar char="-"/>
            </a:pPr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predict() </a:t>
            </a:r>
            <a:r>
              <a:rPr lang="en-US" dirty="0" smtClean="0"/>
              <a:t>to assess the test MSE, for the two boosted ensembles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56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Parameter tuning through CV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With the following code we can estimate which parameter settings can be expected to yield the best predictive accuracy for the boosted ensemble:</a:t>
            </a:r>
          </a:p>
          <a:p>
            <a:pPr marL="0" indent="0">
              <a:buNone/>
            </a:pPr>
            <a:endParaRPr lang="nl-NL" dirty="0" smtClean="0"/>
          </a:p>
          <a:p>
            <a:pPr marL="400050" lvl="1" indent="0">
              <a:buNone/>
            </a:pPr>
            <a:r>
              <a:rPr lang="nl-NL" sz="2100" dirty="0" err="1" smtClean="0">
                <a:latin typeface="Lucida Console" panose="020B0609040504020204" pitchFamily="49" charset="0"/>
              </a:rPr>
              <a:t>library</a:t>
            </a:r>
            <a:r>
              <a:rPr lang="nl-NL" sz="2100" dirty="0">
                <a:latin typeface="Lucida Console" panose="020B0609040504020204" pitchFamily="49" charset="0"/>
              </a:rPr>
              <a:t>("</a:t>
            </a:r>
            <a:r>
              <a:rPr lang="nl-NL" sz="2100" dirty="0" err="1">
                <a:latin typeface="Lucida Console" panose="020B0609040504020204" pitchFamily="49" charset="0"/>
              </a:rPr>
              <a:t>caret</a:t>
            </a:r>
            <a:r>
              <a:rPr lang="nl-NL" sz="2100" dirty="0">
                <a:latin typeface="Lucida Console" panose="020B0609040504020204" pitchFamily="49" charset="0"/>
              </a:rPr>
              <a:t>")</a:t>
            </a:r>
          </a:p>
          <a:p>
            <a:pPr marL="400050" lvl="1" indent="0">
              <a:buNone/>
            </a:pPr>
            <a:r>
              <a:rPr lang="nl-NL" sz="2100" dirty="0" err="1">
                <a:latin typeface="Lucida Console" panose="020B0609040504020204" pitchFamily="49" charset="0"/>
              </a:rPr>
              <a:t>grid</a:t>
            </a:r>
            <a:r>
              <a:rPr lang="nl-NL" sz="2100" dirty="0">
                <a:latin typeface="Lucida Console" panose="020B0609040504020204" pitchFamily="49" charset="0"/>
              </a:rPr>
              <a:t> &lt;- </a:t>
            </a:r>
            <a:r>
              <a:rPr lang="nl-NL" sz="2100" dirty="0" err="1">
                <a:latin typeface="Lucida Console" panose="020B0609040504020204" pitchFamily="49" charset="0"/>
              </a:rPr>
              <a:t>expand.grid</a:t>
            </a:r>
            <a:r>
              <a:rPr lang="nl-NL" sz="2100" dirty="0">
                <a:latin typeface="Lucida Console" panose="020B0609040504020204" pitchFamily="49" charset="0"/>
              </a:rPr>
              <a:t>(</a:t>
            </a:r>
            <a:r>
              <a:rPr lang="nl-NL" sz="2100" dirty="0" err="1">
                <a:latin typeface="Lucida Console" panose="020B0609040504020204" pitchFamily="49" charset="0"/>
              </a:rPr>
              <a:t>shrinkage</a:t>
            </a:r>
            <a:r>
              <a:rPr lang="nl-NL" sz="2100" dirty="0">
                <a:latin typeface="Lucida Console" panose="020B0609040504020204" pitchFamily="49" charset="0"/>
              </a:rPr>
              <a:t> = c(.1, .01, .001), </a:t>
            </a:r>
          </a:p>
          <a:p>
            <a:pPr marL="400050" lvl="1" indent="0">
              <a:buNone/>
            </a:pPr>
            <a:r>
              <a:rPr lang="nl-NL" sz="2100" dirty="0">
                <a:latin typeface="Lucida Console" panose="020B0609040504020204" pitchFamily="49" charset="0"/>
              </a:rPr>
              <a:t>                    </a:t>
            </a:r>
            <a:r>
              <a:rPr lang="nl-NL" sz="2100" dirty="0" err="1">
                <a:latin typeface="Lucida Console" panose="020B0609040504020204" pitchFamily="49" charset="0"/>
              </a:rPr>
              <a:t>n.trees</a:t>
            </a:r>
            <a:r>
              <a:rPr lang="nl-NL" sz="2100" dirty="0">
                <a:latin typeface="Lucida Console" panose="020B0609040504020204" pitchFamily="49" charset="0"/>
              </a:rPr>
              <a:t> = c(10, 100, 1000), </a:t>
            </a:r>
          </a:p>
          <a:p>
            <a:pPr marL="400050" lvl="1" indent="0">
              <a:buNone/>
            </a:pPr>
            <a:r>
              <a:rPr lang="nl-NL" sz="2100" dirty="0">
                <a:latin typeface="Lucida Console" panose="020B0609040504020204" pitchFamily="49" charset="0"/>
              </a:rPr>
              <a:t>                    </a:t>
            </a:r>
            <a:r>
              <a:rPr lang="nl-NL" sz="2100" dirty="0" err="1">
                <a:latin typeface="Lucida Console" panose="020B0609040504020204" pitchFamily="49" charset="0"/>
              </a:rPr>
              <a:t>interaction.depth</a:t>
            </a:r>
            <a:r>
              <a:rPr lang="nl-NL" sz="2100" dirty="0">
                <a:latin typeface="Lucida Console" panose="020B0609040504020204" pitchFamily="49" charset="0"/>
              </a:rPr>
              <a:t> = 1:4, </a:t>
            </a:r>
          </a:p>
          <a:p>
            <a:pPr marL="400050" lvl="1" indent="0">
              <a:buNone/>
            </a:pPr>
            <a:r>
              <a:rPr lang="nl-NL" sz="2100" dirty="0">
                <a:latin typeface="Lucida Console" panose="020B0609040504020204" pitchFamily="49" charset="0"/>
              </a:rPr>
              <a:t>                    </a:t>
            </a:r>
            <a:r>
              <a:rPr lang="nl-NL" sz="2100" dirty="0" err="1">
                <a:latin typeface="Lucida Console" panose="020B0609040504020204" pitchFamily="49" charset="0"/>
              </a:rPr>
              <a:t>n.minobsinnode</a:t>
            </a:r>
            <a:r>
              <a:rPr lang="nl-NL" sz="2100" dirty="0">
                <a:latin typeface="Lucida Console" panose="020B0609040504020204" pitchFamily="49" charset="0"/>
              </a:rPr>
              <a:t> = 10</a:t>
            </a:r>
            <a:r>
              <a:rPr lang="nl-NL" sz="2100" dirty="0" smtClean="0">
                <a:latin typeface="Lucida Console" panose="020B060904050402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100" dirty="0" smtClean="0">
                <a:latin typeface="Lucida Console" panose="020B0609040504020204" pitchFamily="49" charset="0"/>
              </a:rPr>
              <a:t>grid</a:t>
            </a:r>
            <a:endParaRPr lang="nl-NL" sz="2100" dirty="0">
              <a:latin typeface="Lucida Console" panose="020B0609040504020204" pitchFamily="49" charset="0"/>
            </a:endParaRPr>
          </a:p>
          <a:p>
            <a:pPr marL="400050" lvl="1" indent="0">
              <a:buNone/>
            </a:pPr>
            <a:r>
              <a:rPr lang="nl-NL" sz="2100" dirty="0" err="1">
                <a:latin typeface="Lucida Console" panose="020B0609040504020204" pitchFamily="49" charset="0"/>
              </a:rPr>
              <a:t>set.seed</a:t>
            </a:r>
            <a:r>
              <a:rPr lang="nl-NL" sz="2100" dirty="0">
                <a:latin typeface="Lucida Console" panose="020B0609040504020204" pitchFamily="49" charset="0"/>
              </a:rPr>
              <a:t>(3)</a:t>
            </a:r>
          </a:p>
          <a:p>
            <a:pPr marL="400050" lvl="1" indent="0">
              <a:buNone/>
            </a:pPr>
            <a:r>
              <a:rPr lang="nl-NL" sz="2100" dirty="0" err="1">
                <a:latin typeface="Lucida Console" panose="020B0609040504020204" pitchFamily="49" charset="0"/>
              </a:rPr>
              <a:t>gbmFit</a:t>
            </a:r>
            <a:r>
              <a:rPr lang="nl-NL" sz="2100" dirty="0">
                <a:latin typeface="Lucida Console" panose="020B0609040504020204" pitchFamily="49" charset="0"/>
              </a:rPr>
              <a:t> &lt;- train(D_TOT ~ ., data = MASQ[train,], </a:t>
            </a:r>
          </a:p>
          <a:p>
            <a:pPr marL="400050" lvl="1" indent="0">
              <a:buNone/>
            </a:pPr>
            <a:r>
              <a:rPr lang="nl-NL" sz="2100" dirty="0">
                <a:latin typeface="Lucida Console" panose="020B0609040504020204" pitchFamily="49" charset="0"/>
              </a:rPr>
              <a:t>                 </a:t>
            </a:r>
            <a:r>
              <a:rPr lang="nl-NL" sz="2100" dirty="0" err="1">
                <a:latin typeface="Lucida Console" panose="020B0609040504020204" pitchFamily="49" charset="0"/>
              </a:rPr>
              <a:t>method</a:t>
            </a:r>
            <a:r>
              <a:rPr lang="nl-NL" sz="2100" dirty="0">
                <a:latin typeface="Lucida Console" panose="020B0609040504020204" pitchFamily="49" charset="0"/>
              </a:rPr>
              <a:t> = "</a:t>
            </a:r>
            <a:r>
              <a:rPr lang="nl-NL" sz="2100" dirty="0" err="1">
                <a:latin typeface="Lucida Console" panose="020B0609040504020204" pitchFamily="49" charset="0"/>
              </a:rPr>
              <a:t>gbm</a:t>
            </a:r>
            <a:r>
              <a:rPr lang="nl-NL" sz="2100" dirty="0">
                <a:latin typeface="Lucida Console" panose="020B0609040504020204" pitchFamily="49" charset="0"/>
              </a:rPr>
              <a:t>", </a:t>
            </a:r>
            <a:r>
              <a:rPr lang="nl-NL" sz="2100" dirty="0" err="1">
                <a:latin typeface="Lucida Console" panose="020B0609040504020204" pitchFamily="49" charset="0"/>
              </a:rPr>
              <a:t>tuneGrid</a:t>
            </a:r>
            <a:r>
              <a:rPr lang="nl-NL" sz="2100" dirty="0">
                <a:latin typeface="Lucida Console" panose="020B0609040504020204" pitchFamily="49" charset="0"/>
              </a:rPr>
              <a:t> = </a:t>
            </a:r>
            <a:r>
              <a:rPr lang="nl-NL" sz="2100" dirty="0" err="1" smtClean="0">
                <a:latin typeface="Lucida Console" panose="020B0609040504020204" pitchFamily="49" charset="0"/>
              </a:rPr>
              <a:t>grid</a:t>
            </a:r>
            <a:r>
              <a:rPr lang="nl-NL" sz="2100" dirty="0" smtClean="0">
                <a:latin typeface="Lucida Console" panose="020B0609040504020204" pitchFamily="49" charset="0"/>
              </a:rPr>
              <a:t>)</a:t>
            </a:r>
            <a:endParaRPr lang="nl-NL" sz="2100" dirty="0">
              <a:latin typeface="Lucida Console" panose="020B0609040504020204" pitchFamily="49" charset="0"/>
            </a:endParaRPr>
          </a:p>
          <a:p>
            <a:pPr marL="400050" lvl="1" indent="0">
              <a:buNone/>
            </a:pPr>
            <a:r>
              <a:rPr lang="nl-NL" sz="2100" dirty="0" err="1">
                <a:latin typeface="Lucida Console" panose="020B0609040504020204" pitchFamily="49" charset="0"/>
              </a:rPr>
              <a:t>gbmFit</a:t>
            </a:r>
            <a:endParaRPr lang="nl-NL" sz="2100" dirty="0">
              <a:latin typeface="Lucida Console" panose="020B0609040504020204" pitchFamily="49" charset="0"/>
            </a:endParaRPr>
          </a:p>
          <a:p>
            <a:pPr marL="400050" lvl="1" indent="0">
              <a:buNone/>
            </a:pPr>
            <a:r>
              <a:rPr lang="nl-NL" sz="2100" dirty="0" err="1" smtClean="0">
                <a:latin typeface="Lucida Console" panose="020B0609040504020204" pitchFamily="49" charset="0"/>
              </a:rPr>
              <a:t>gbmFit$bestTune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best parameter values differ from those you used before to fit the boosted ensemble, refit the ensemble using the best parameter values and again assess test MSE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/>
              <a:t>NB1: Parameter values for the </a:t>
            </a:r>
            <a:r>
              <a:rPr lang="en-US" sz="2200" dirty="0" err="1" smtClean="0"/>
              <a:t>r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andomForest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 smtClean="0"/>
              <a:t> function can also be tuned using </a:t>
            </a:r>
            <a:r>
              <a:rPr lang="nl-NL" sz="2200" dirty="0" err="1" smtClean="0"/>
              <a:t>method</a:t>
            </a:r>
            <a:r>
              <a:rPr lang="nl-NL" sz="2200" dirty="0" smtClean="0"/>
              <a:t> </a:t>
            </a:r>
            <a:r>
              <a:rPr lang="nl-NL" sz="2200" dirty="0"/>
              <a:t>= </a:t>
            </a:r>
            <a:r>
              <a:rPr lang="nl-NL" sz="2200" dirty="0" smtClean="0"/>
              <a:t>'</a:t>
            </a:r>
            <a:r>
              <a:rPr lang="nl-NL" sz="2200" dirty="0" err="1" smtClean="0"/>
              <a:t>rf</a:t>
            </a:r>
            <a:r>
              <a:rPr lang="nl-NL" sz="2200" dirty="0" smtClean="0"/>
              <a:t>’ </a:t>
            </a:r>
            <a:r>
              <a:rPr lang="nl-NL" sz="2200" dirty="0" err="1" smtClean="0"/>
              <a:t>with</a:t>
            </a:r>
            <a:r>
              <a:rPr lang="nl-NL" sz="2200" dirty="0" smtClean="0"/>
              <a:t> </a:t>
            </a:r>
            <a:r>
              <a:rPr lang="nl-NL" sz="2200" dirty="0" err="1" smtClean="0"/>
              <a:t>caret</a:t>
            </a:r>
            <a:endParaRPr lang="nl-NL" sz="2200" dirty="0" smtClean="0"/>
          </a:p>
          <a:p>
            <a:pPr marL="0" indent="0">
              <a:buNone/>
            </a:pPr>
            <a:r>
              <a:rPr lang="en-US" sz="2200" dirty="0" smtClean="0"/>
              <a:t>NB2: See </a:t>
            </a:r>
            <a:r>
              <a:rPr lang="en-US" sz="2200" dirty="0">
                <a:hlinkClick r:id="rId2"/>
              </a:rPr>
              <a:t>http://topepo.github.io/caret/train-models-by-tag.html</a:t>
            </a:r>
            <a:r>
              <a:rPr lang="en-US" sz="2200" dirty="0" smtClean="0">
                <a:hlinkClick r:id="rId2"/>
              </a:rPr>
              <a:t>#</a:t>
            </a:r>
            <a:r>
              <a:rPr lang="en-US" sz="2200" dirty="0" smtClean="0"/>
              <a:t> for all models that can be tuned using caret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28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Splitting</a:t>
            </a:r>
            <a:r>
              <a:rPr lang="nl-NL" dirty="0" smtClean="0"/>
              <a:t> criteria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nl-NL" dirty="0" smtClean="0"/>
              <a:t>At </a:t>
            </a:r>
            <a:r>
              <a:rPr lang="nl-NL" dirty="0" err="1" smtClean="0"/>
              <a:t>each</a:t>
            </a:r>
            <a:r>
              <a:rPr lang="nl-NL" dirty="0" smtClean="0"/>
              <a:t> step, we </a:t>
            </a:r>
            <a:r>
              <a:rPr lang="nl-NL" dirty="0" err="1" smtClean="0"/>
              <a:t>seek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i="1" dirty="0" smtClean="0"/>
              <a:t>j</a:t>
            </a:r>
            <a:r>
              <a:rPr lang="nl-NL" dirty="0" smtClean="0"/>
              <a:t> and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i="1" dirty="0" smtClean="0"/>
              <a:t>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define</a:t>
            </a:r>
            <a:r>
              <a:rPr lang="nl-NL" dirty="0" smtClean="0"/>
              <a:t> </a:t>
            </a:r>
          </a:p>
          <a:p>
            <a:pPr>
              <a:buNone/>
            </a:pPr>
            <a:r>
              <a:rPr lang="nl-NL" dirty="0" smtClean="0"/>
              <a:t>	</a:t>
            </a:r>
            <a:r>
              <a:rPr lang="nl-NL" dirty="0" err="1" smtClean="0"/>
              <a:t>R</a:t>
            </a:r>
            <a:r>
              <a:rPr lang="nl-NL" baseline="-25000" dirty="0" err="1" smtClean="0"/>
              <a:t>left</a:t>
            </a:r>
            <a:r>
              <a:rPr lang="nl-NL" dirty="0" smtClean="0"/>
              <a:t>(</a:t>
            </a:r>
            <a:r>
              <a:rPr lang="nl-NL" i="1" dirty="0" smtClean="0"/>
              <a:t>j</a:t>
            </a:r>
            <a:r>
              <a:rPr lang="nl-NL" dirty="0" smtClean="0"/>
              <a:t>,</a:t>
            </a:r>
            <a:r>
              <a:rPr lang="nl-NL" i="1" dirty="0" smtClean="0"/>
              <a:t>s</a:t>
            </a:r>
            <a:r>
              <a:rPr lang="nl-NL" dirty="0" smtClean="0"/>
              <a:t>) = { </a:t>
            </a:r>
            <a:r>
              <a:rPr lang="nl-NL" i="1" dirty="0" smtClean="0"/>
              <a:t>X</a:t>
            </a:r>
            <a:r>
              <a:rPr lang="nl-NL" dirty="0" smtClean="0"/>
              <a:t> | </a:t>
            </a:r>
            <a:r>
              <a:rPr lang="nl-NL" i="1" dirty="0" err="1" smtClean="0"/>
              <a:t>X</a:t>
            </a:r>
            <a:r>
              <a:rPr lang="nl-NL" i="1" baseline="-25000" dirty="0" err="1" smtClean="0"/>
              <a:t>j</a:t>
            </a:r>
            <a:r>
              <a:rPr lang="nl-NL" dirty="0" smtClean="0"/>
              <a:t> &lt; </a:t>
            </a:r>
            <a:r>
              <a:rPr lang="nl-NL" i="1" dirty="0" smtClean="0"/>
              <a:t>s </a:t>
            </a:r>
            <a:r>
              <a:rPr lang="nl-NL" dirty="0" smtClean="0"/>
              <a:t>} and </a:t>
            </a:r>
            <a:r>
              <a:rPr lang="nl-NL" dirty="0" err="1" smtClean="0"/>
              <a:t>R</a:t>
            </a:r>
            <a:r>
              <a:rPr lang="nl-NL" baseline="-25000" dirty="0" err="1" smtClean="0"/>
              <a:t>right</a:t>
            </a:r>
            <a:r>
              <a:rPr lang="nl-NL" dirty="0" smtClean="0"/>
              <a:t>(</a:t>
            </a:r>
            <a:r>
              <a:rPr lang="nl-NL" i="1" dirty="0" smtClean="0"/>
              <a:t>j</a:t>
            </a:r>
            <a:r>
              <a:rPr lang="nl-NL" dirty="0" smtClean="0"/>
              <a:t>,</a:t>
            </a:r>
            <a:r>
              <a:rPr lang="nl-NL" i="1" dirty="0" smtClean="0"/>
              <a:t>s</a:t>
            </a:r>
            <a:r>
              <a:rPr lang="nl-NL" dirty="0" smtClean="0"/>
              <a:t>) = { </a:t>
            </a:r>
            <a:r>
              <a:rPr lang="nl-NL" i="1" dirty="0" smtClean="0"/>
              <a:t>X</a:t>
            </a:r>
            <a:r>
              <a:rPr lang="nl-NL" dirty="0" smtClean="0"/>
              <a:t> | </a:t>
            </a:r>
            <a:r>
              <a:rPr lang="nl-NL" i="1" dirty="0" err="1" smtClean="0"/>
              <a:t>X</a:t>
            </a:r>
            <a:r>
              <a:rPr lang="nl-NL" i="1" baseline="-25000" dirty="0" err="1" smtClean="0"/>
              <a:t>j</a:t>
            </a:r>
            <a:r>
              <a:rPr lang="nl-NL" dirty="0" smtClean="0"/>
              <a:t> </a:t>
            </a:r>
            <a:r>
              <a:rPr lang="nl-NL" dirty="0" smtClean="0">
                <a:latin typeface="Arial"/>
                <a:cs typeface="Arial"/>
              </a:rPr>
              <a:t>≥</a:t>
            </a:r>
            <a:r>
              <a:rPr lang="nl-NL" dirty="0" smtClean="0"/>
              <a:t> </a:t>
            </a:r>
            <a:r>
              <a:rPr lang="nl-NL" i="1" dirty="0" smtClean="0"/>
              <a:t>s </a:t>
            </a:r>
            <a:r>
              <a:rPr lang="nl-NL" dirty="0" smtClean="0"/>
              <a:t>} , </a:t>
            </a:r>
          </a:p>
          <a:p>
            <a:pPr>
              <a:buNone/>
            </a:pPr>
            <a:r>
              <a:rPr lang="nl-NL" dirty="0" smtClean="0"/>
              <a:t>	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minimize</a:t>
            </a:r>
            <a:r>
              <a:rPr lang="nl-NL" dirty="0" smtClean="0"/>
              <a:t> the </a:t>
            </a:r>
            <a:r>
              <a:rPr lang="nl-NL" dirty="0" err="1" smtClean="0"/>
              <a:t>sum</a:t>
            </a:r>
            <a:r>
              <a:rPr lang="nl-NL" dirty="0" smtClean="0"/>
              <a:t> of the </a:t>
            </a:r>
            <a:r>
              <a:rPr lang="nl-NL" b="1" dirty="0" smtClean="0"/>
              <a:t>loss </a:t>
            </a:r>
            <a:r>
              <a:rPr lang="nl-NL" b="1" dirty="0" err="1" smtClean="0"/>
              <a:t>function</a:t>
            </a:r>
            <a:r>
              <a:rPr lang="nl-NL" b="1" dirty="0" smtClean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both</a:t>
            </a:r>
            <a:r>
              <a:rPr lang="nl-NL" dirty="0" smtClean="0"/>
              <a:t> </a:t>
            </a:r>
            <a:r>
              <a:rPr lang="nl-NL" dirty="0" err="1" smtClean="0"/>
              <a:t>regions</a:t>
            </a:r>
            <a:endParaRPr lang="nl-NL" dirty="0" smtClean="0"/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Different loss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, e.g.,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</a:t>
            </a:r>
            <a:r>
              <a:rPr lang="nl-NL" dirty="0" err="1" smtClean="0"/>
              <a:t>Regression</a:t>
            </a:r>
            <a:r>
              <a:rPr lang="nl-NL" dirty="0" smtClean="0"/>
              <a:t> trees: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Absolute loss: 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b="1" dirty="0" err="1" smtClean="0"/>
              <a:t>Squared</a:t>
            </a:r>
            <a:r>
              <a:rPr lang="nl-NL" b="1" dirty="0" smtClean="0"/>
              <a:t> </a:t>
            </a:r>
            <a:r>
              <a:rPr lang="nl-NL" b="1" dirty="0" err="1" smtClean="0"/>
              <a:t>error</a:t>
            </a:r>
            <a:r>
              <a:rPr lang="nl-NL" b="1" dirty="0" smtClean="0"/>
              <a:t> loss</a:t>
            </a:r>
            <a:r>
              <a:rPr lang="nl-NL" dirty="0" smtClean="0"/>
              <a:t>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</a:t>
            </a:r>
            <a:r>
              <a:rPr lang="nl-NL" dirty="0" err="1" smtClean="0"/>
              <a:t>Classification</a:t>
            </a:r>
            <a:r>
              <a:rPr lang="nl-NL" dirty="0" smtClean="0"/>
              <a:t> trees: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dirty="0" err="1" smtClean="0"/>
              <a:t>Classification</a:t>
            </a:r>
            <a:r>
              <a:rPr lang="nl-NL" dirty="0" smtClean="0"/>
              <a:t> </a:t>
            </a:r>
            <a:r>
              <a:rPr lang="nl-NL" dirty="0" err="1" smtClean="0"/>
              <a:t>error</a:t>
            </a:r>
            <a:r>
              <a:rPr lang="nl-NL" dirty="0" smtClean="0"/>
              <a:t>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b="1" dirty="0" smtClean="0"/>
              <a:t>Gini index</a:t>
            </a:r>
            <a:r>
              <a:rPr lang="nl-NL" dirty="0" smtClean="0"/>
              <a:t>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dirty="0" err="1" smtClean="0"/>
              <a:t>Cross-entropy</a:t>
            </a:r>
            <a:r>
              <a:rPr lang="nl-NL" dirty="0" smtClean="0"/>
              <a:t>: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07904" y="5085184"/>
          <a:ext cx="1809513" cy="46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Vergelijking" r:id="rId3" imgW="1091880" imgH="279360" progId="Equation.3">
                  <p:embed/>
                </p:oleObj>
              </mc:Choice>
              <mc:Fallback>
                <p:oleObj name="Vergelijking" r:id="rId3" imgW="10918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085184"/>
                        <a:ext cx="1809513" cy="462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699792" y="5373216"/>
          <a:ext cx="1870050" cy="655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Vergelijking" r:id="rId5" imgW="1231560" imgH="431640" progId="Equation.3">
                  <p:embed/>
                </p:oleObj>
              </mc:Choice>
              <mc:Fallback>
                <p:oleObj name="Vergelijking" r:id="rId5" imgW="12315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373216"/>
                        <a:ext cx="1870050" cy="655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275856" y="5877272"/>
          <a:ext cx="184891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Vergelijking" r:id="rId7" imgW="1231560" imgH="431640" progId="Equation.3">
                  <p:embed/>
                </p:oleObj>
              </mc:Choice>
              <mc:Fallback>
                <p:oleObj name="Vergelijking" r:id="rId7" imgW="12315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877272"/>
                        <a:ext cx="1848911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635896" y="4005064"/>
          <a:ext cx="15827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Vergelijking" r:id="rId9" imgW="939600" imgH="368280" progId="Equation.3">
                  <p:embed/>
                </p:oleObj>
              </mc:Choice>
              <mc:Fallback>
                <p:oleObj name="Vergelijking" r:id="rId9" imgW="93960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05064"/>
                        <a:ext cx="1582738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987824" y="3501008"/>
          <a:ext cx="14763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Vergelijking" r:id="rId11" imgW="876240" imgH="368280" progId="Equation.3">
                  <p:embed/>
                </p:oleObj>
              </mc:Choice>
              <mc:Fallback>
                <p:oleObj name="Vergelijking" r:id="rId11" imgW="87624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01008"/>
                        <a:ext cx="1476375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hoek 9"/>
          <p:cNvSpPr/>
          <p:nvPr/>
        </p:nvSpPr>
        <p:spPr>
          <a:xfrm>
            <a:off x="5652120" y="3212976"/>
            <a:ext cx="3312368" cy="158417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nl-NL" dirty="0" err="1" smtClean="0"/>
              <a:t>Squared</a:t>
            </a:r>
            <a:r>
              <a:rPr lang="nl-NL" dirty="0" smtClean="0"/>
              <a:t> error </a:t>
            </a:r>
            <a:r>
              <a:rPr lang="nl-NL" dirty="0" err="1" smtClean="0"/>
              <a:t>loss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Gini index are most </a:t>
            </a:r>
            <a:r>
              <a:rPr lang="nl-NL" dirty="0" err="1" smtClean="0"/>
              <a:t>often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endParaRPr lang="nl-NL" dirty="0" smtClean="0"/>
          </a:p>
          <a:p>
            <a:pPr algn="ctr">
              <a:spcAft>
                <a:spcPts val="600"/>
              </a:spcAft>
            </a:pPr>
            <a:r>
              <a:rPr lang="nl-NL" dirty="0" smtClean="0"/>
              <a:t>Both </a:t>
            </a:r>
            <a:r>
              <a:rPr lang="nl-NL" dirty="0" err="1" smtClean="0"/>
              <a:t>minimize</a:t>
            </a:r>
            <a:r>
              <a:rPr lang="nl-NL" dirty="0" smtClean="0"/>
              <a:t> </a:t>
            </a:r>
            <a:r>
              <a:rPr lang="nl-NL" u="sng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among</a:t>
            </a:r>
            <a:r>
              <a:rPr lang="nl-NL" dirty="0" smtClean="0"/>
              <a:t> </a:t>
            </a:r>
            <a:r>
              <a:rPr lang="nl-NL" dirty="0" err="1" smtClean="0"/>
              <a:t>observations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every</a:t>
            </a:r>
            <a:r>
              <a:rPr lang="nl-NL" dirty="0" smtClean="0"/>
              <a:t> terminal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Suggested further </a:t>
            </a:r>
            <a:r>
              <a:rPr lang="en-US" b="1" dirty="0" smtClean="0"/>
              <a:t>reading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en-US" b="1" i="1" dirty="0" smtClean="0"/>
              <a:t>Introduction </a:t>
            </a:r>
            <a:r>
              <a:rPr lang="en-US" b="1" i="1" dirty="0"/>
              <a:t>to trees and </a:t>
            </a:r>
            <a:r>
              <a:rPr lang="en-US" b="1" i="1" dirty="0" smtClean="0"/>
              <a:t>random forests:</a:t>
            </a:r>
            <a:endParaRPr lang="en-US" b="1" i="1" dirty="0"/>
          </a:p>
          <a:p>
            <a:pPr marL="457200" indent="-457200">
              <a:spcBef>
                <a:spcPts val="600"/>
              </a:spcBef>
              <a:buNone/>
            </a:pPr>
            <a:r>
              <a:rPr lang="en-US" dirty="0" err="1"/>
              <a:t>Strobl</a:t>
            </a:r>
            <a:r>
              <a:rPr lang="en-US" dirty="0"/>
              <a:t>, C., </a:t>
            </a:r>
            <a:r>
              <a:rPr lang="en-US" dirty="0" err="1"/>
              <a:t>Malley</a:t>
            </a:r>
            <a:r>
              <a:rPr lang="en-US" dirty="0"/>
              <a:t>, J., &amp; </a:t>
            </a:r>
            <a:r>
              <a:rPr lang="en-US" dirty="0" err="1"/>
              <a:t>Tutz</a:t>
            </a:r>
            <a:r>
              <a:rPr lang="en-US" dirty="0"/>
              <a:t>, G. (2009). An introduction to recursive partitioning: rationale, application, and characteristics of classification and regression trees, bagging, and random forests. </a:t>
            </a:r>
            <a:r>
              <a:rPr lang="en-US" i="1" dirty="0"/>
              <a:t>Psychological Methods</a:t>
            </a:r>
            <a:r>
              <a:rPr lang="en-US" dirty="0"/>
              <a:t>, </a:t>
            </a:r>
            <a:r>
              <a:rPr lang="en-US" i="1" dirty="0"/>
              <a:t>14</a:t>
            </a:r>
            <a:r>
              <a:rPr lang="en-US" dirty="0"/>
              <a:t>(4), 323</a:t>
            </a:r>
            <a:r>
              <a:rPr lang="en-US" dirty="0" smtClean="0"/>
              <a:t>.</a:t>
            </a:r>
            <a:endParaRPr lang="en-US" i="1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b="1" i="1" dirty="0" smtClean="0"/>
              <a:t>Unbiased </a:t>
            </a:r>
            <a:r>
              <a:rPr lang="en-US" b="1" i="1" dirty="0"/>
              <a:t>recursive partitioning: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dirty="0" err="1"/>
              <a:t>Hothorn</a:t>
            </a:r>
            <a:r>
              <a:rPr lang="en-US" dirty="0"/>
              <a:t>, T., </a:t>
            </a:r>
            <a:r>
              <a:rPr lang="en-US" dirty="0" err="1"/>
              <a:t>Hornik</a:t>
            </a:r>
            <a:r>
              <a:rPr lang="en-US" dirty="0"/>
              <a:t>, K., &amp; </a:t>
            </a:r>
            <a:r>
              <a:rPr lang="en-US" dirty="0" err="1"/>
              <a:t>Zeileis</a:t>
            </a:r>
            <a:r>
              <a:rPr lang="en-US" dirty="0"/>
              <a:t>, A. (2006). Unbiased recursive partitioning: A conditional inference framework. </a:t>
            </a:r>
            <a:r>
              <a:rPr lang="en-US" i="1" dirty="0"/>
              <a:t>Journal of Computational and Graphical statistics</a:t>
            </a:r>
            <a:r>
              <a:rPr lang="en-US" dirty="0"/>
              <a:t>, </a:t>
            </a:r>
            <a:r>
              <a:rPr lang="en-US" i="1" dirty="0"/>
              <a:t>15</a:t>
            </a:r>
            <a:r>
              <a:rPr lang="en-US" dirty="0"/>
              <a:t>(3), 651-674</a:t>
            </a:r>
            <a:r>
              <a:rPr lang="en-US" dirty="0" smtClean="0"/>
              <a:t>.</a:t>
            </a:r>
            <a:endParaRPr lang="en-US" i="1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b="1" i="1" dirty="0" smtClean="0"/>
              <a:t>Boosting </a:t>
            </a:r>
            <a:r>
              <a:rPr lang="en-US" b="1" i="1" dirty="0"/>
              <a:t>and ensemble learning: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dirty="0" err="1"/>
              <a:t>Bühlmann</a:t>
            </a:r>
            <a:r>
              <a:rPr lang="en-US" dirty="0"/>
              <a:t>, P., &amp; </a:t>
            </a:r>
            <a:r>
              <a:rPr lang="en-US" dirty="0" err="1"/>
              <a:t>Hothorn</a:t>
            </a:r>
            <a:r>
              <a:rPr lang="en-US" dirty="0"/>
              <a:t>, T. (2007). Boosting algorithms: Regularization, prediction and model fitting. </a:t>
            </a:r>
            <a:r>
              <a:rPr lang="en-US" i="1" dirty="0"/>
              <a:t>Statistical Science 22</a:t>
            </a:r>
            <a:r>
              <a:rPr lang="en-US" dirty="0"/>
              <a:t>(4), 477-505</a:t>
            </a:r>
            <a:r>
              <a:rPr lang="en-US" dirty="0" smtClean="0"/>
              <a:t>.</a:t>
            </a:r>
            <a:endParaRPr lang="en-US" i="1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b="1" i="1" dirty="0" smtClean="0"/>
              <a:t>Trees </a:t>
            </a:r>
            <a:r>
              <a:rPr lang="en-US" b="1" i="1" dirty="0"/>
              <a:t>for multilevel data:</a:t>
            </a:r>
          </a:p>
          <a:p>
            <a:pPr marL="457200" indent="-457200">
              <a:buNone/>
            </a:pPr>
            <a:r>
              <a:rPr lang="nl-NL" dirty="0"/>
              <a:t>Fokkema, M., Smits, N., </a:t>
            </a:r>
            <a:r>
              <a:rPr lang="nl-NL" dirty="0" err="1"/>
              <a:t>Zeileis</a:t>
            </a:r>
            <a:r>
              <a:rPr lang="nl-NL" dirty="0"/>
              <a:t>, A. , </a:t>
            </a:r>
            <a:r>
              <a:rPr lang="nl-NL" dirty="0" err="1"/>
              <a:t>Hothorn</a:t>
            </a:r>
            <a:r>
              <a:rPr lang="nl-NL" dirty="0"/>
              <a:t>, T. &amp; Kelderman, H. (2018). </a:t>
            </a:r>
            <a:r>
              <a:rPr lang="nl-NL" dirty="0" err="1"/>
              <a:t>Detecting</a:t>
            </a:r>
            <a:r>
              <a:rPr lang="nl-NL" dirty="0"/>
              <a:t> treatment-</a:t>
            </a:r>
            <a:r>
              <a:rPr lang="nl-NL" dirty="0" err="1"/>
              <a:t>subgroup</a:t>
            </a:r>
            <a:r>
              <a:rPr lang="nl-NL" dirty="0"/>
              <a:t> </a:t>
            </a:r>
            <a:r>
              <a:rPr lang="nl-NL" dirty="0" err="1"/>
              <a:t>interactions</a:t>
            </a:r>
            <a:r>
              <a:rPr lang="nl-NL" dirty="0"/>
              <a:t> in </a:t>
            </a:r>
            <a:r>
              <a:rPr lang="nl-NL" dirty="0" err="1"/>
              <a:t>clustered</a:t>
            </a:r>
            <a:r>
              <a:rPr lang="nl-NL" dirty="0"/>
              <a:t> data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generalized</a:t>
            </a:r>
            <a:r>
              <a:rPr lang="nl-NL" dirty="0"/>
              <a:t> </a:t>
            </a:r>
            <a:r>
              <a:rPr lang="nl-NL" dirty="0" err="1"/>
              <a:t>linear</a:t>
            </a:r>
            <a:r>
              <a:rPr lang="nl-NL" dirty="0"/>
              <a:t> mixed-</a:t>
            </a:r>
            <a:r>
              <a:rPr lang="nl-NL" dirty="0" err="1"/>
              <a:t>effects</a:t>
            </a:r>
            <a:r>
              <a:rPr lang="nl-NL" dirty="0"/>
              <a:t> model trees. </a:t>
            </a:r>
            <a:r>
              <a:rPr lang="nl-NL" i="1" dirty="0" err="1"/>
              <a:t>Behavior</a:t>
            </a:r>
            <a:r>
              <a:rPr lang="nl-NL" i="1" dirty="0"/>
              <a:t> Research </a:t>
            </a:r>
            <a:r>
              <a:rPr lang="nl-NL" i="1" dirty="0" err="1"/>
              <a:t>Methods</a:t>
            </a:r>
            <a:r>
              <a:rPr lang="nl-NL" dirty="0"/>
              <a:t>, </a:t>
            </a:r>
            <a:r>
              <a:rPr lang="nl-NL" dirty="0">
                <a:hlinkClick r:id="rId2"/>
              </a:rPr>
              <a:t>https://doi.org/10.3758/s13428-017-0971-x</a:t>
            </a:r>
            <a:r>
              <a:rPr lang="nl-NL" dirty="0"/>
              <a:t> </a:t>
            </a:r>
            <a:endParaRPr lang="en-US" dirty="0" smtClean="0"/>
          </a:p>
          <a:p>
            <a:pPr marL="457200" indent="-457200">
              <a:buNone/>
            </a:pPr>
            <a:r>
              <a:rPr lang="en-US" b="1" i="1" dirty="0" smtClean="0"/>
              <a:t>GAMs:</a:t>
            </a:r>
          </a:p>
          <a:p>
            <a:pPr marL="457200" indent="-457200">
              <a:buNone/>
            </a:pPr>
            <a:r>
              <a:rPr lang="en-US" dirty="0" smtClean="0"/>
              <a:t>An </a:t>
            </a:r>
            <a:r>
              <a:rPr lang="en-US" dirty="0"/>
              <a:t>introduction to GAMs by </a:t>
            </a:r>
            <a:r>
              <a:rPr lang="en-US" dirty="0" err="1"/>
              <a:t>simon</a:t>
            </a:r>
            <a:r>
              <a:rPr lang="en-US" dirty="0"/>
              <a:t> wood (author of </a:t>
            </a:r>
            <a:r>
              <a:rPr lang="en-US" dirty="0" err="1"/>
              <a:t>mgcv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https://people.maths.bris.ac.uk/~sw15190/talks/snw-Koln.pdf</a:t>
            </a:r>
            <a:endParaRPr lang="en-US" i="1" dirty="0"/>
          </a:p>
          <a:p>
            <a:pPr marL="457200" indent="-45720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919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Trees do not provide optimal predictive accuracy, because:</a:t>
            </a: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Small trees have low </a:t>
            </a:r>
            <a:r>
              <a:rPr lang="nl-NL" dirty="0" err="1" smtClean="0"/>
              <a:t>variance</a:t>
            </a:r>
            <a:r>
              <a:rPr lang="nl-NL" dirty="0" smtClean="0"/>
              <a:t>, but (</a:t>
            </a:r>
            <a:r>
              <a:rPr lang="nl-NL" dirty="0" err="1" smtClean="0"/>
              <a:t>likely</a:t>
            </a:r>
            <a:r>
              <a:rPr lang="nl-NL" dirty="0" smtClean="0"/>
              <a:t>) high bias</a:t>
            </a:r>
          </a:p>
          <a:p>
            <a:pPr>
              <a:buFontTx/>
              <a:buChar char="-"/>
            </a:pPr>
            <a:r>
              <a:rPr lang="nl-NL" dirty="0" smtClean="0"/>
              <a:t>Large trees have low bias, but high </a:t>
            </a:r>
            <a:r>
              <a:rPr lang="nl-NL" dirty="0" err="1" smtClean="0"/>
              <a:t>variance</a:t>
            </a:r>
            <a:endParaRPr lang="nl-NL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31818" t="58314" r="32762" b="10797"/>
          <a:stretch>
            <a:fillRect/>
          </a:stretch>
        </p:blipFill>
        <p:spPr bwMode="auto">
          <a:xfrm>
            <a:off x="4391471" y="3749439"/>
            <a:ext cx="4752529" cy="233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Bias-</a:t>
            </a:r>
            <a:r>
              <a:rPr lang="nl-NL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trade</a:t>
            </a:r>
            <a:r>
              <a:rPr lang="nl-NL" dirty="0" smtClean="0"/>
              <a:t>-off</a:t>
            </a:r>
            <a:endParaRPr lang="nl-NL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31818" t="28172" r="33277" b="40480"/>
          <a:stretch>
            <a:fillRect/>
          </a:stretch>
        </p:blipFill>
        <p:spPr bwMode="auto">
          <a:xfrm>
            <a:off x="0" y="3789040"/>
            <a:ext cx="4536504" cy="22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Instability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Trees have high variance, a.k.a. instability: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A split may come out different due to minor sampling variations. Further splits are conditional on earlier splits -&gt; Minor sampling variations may greatly affect the tree structure.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Looks very ugly if you look at the tree structure (e.g., add </a:t>
            </a:r>
            <a:r>
              <a:rPr lang="en-US" dirty="0"/>
              <a:t>o</a:t>
            </a:r>
            <a:r>
              <a:rPr lang="en-US" dirty="0" smtClean="0"/>
              <a:t>r remove only a few observations to the data and the whole tree may be different).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But note, very different tree structure may provide very similar predictions, due to correlated covariates. Instability may look worse than it is.</a:t>
            </a:r>
          </a:p>
        </p:txBody>
      </p:sp>
    </p:spTree>
    <p:extLst>
      <p:ext uri="{BB962C8B-B14F-4D97-AF65-F5344CB8AC3E}">
        <p14:creationId xmlns:p14="http://schemas.microsoft.com/office/powerpoint/2010/main" val="38228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bias and variance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u="sng" dirty="0" smtClean="0"/>
              <a:t>Solution 1</a:t>
            </a:r>
            <a:r>
              <a:rPr lang="en-US" dirty="0" smtClean="0"/>
              <a:t>: Pruning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tree should not be too small, nor too large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How?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NL" dirty="0" err="1" smtClean="0"/>
              <a:t>grow</a:t>
            </a:r>
            <a:r>
              <a:rPr lang="nl-NL" dirty="0" smtClean="0"/>
              <a:t> full tree </a:t>
            </a:r>
            <a:r>
              <a:rPr lang="nl-NL" dirty="0" err="1" smtClean="0"/>
              <a:t>untill</a:t>
            </a:r>
            <a:r>
              <a:rPr lang="nl-NL" dirty="0"/>
              <a:t> </a:t>
            </a:r>
            <a:r>
              <a:rPr lang="nl-NL" dirty="0" err="1" smtClean="0"/>
              <a:t>impurity</a:t>
            </a:r>
            <a:r>
              <a:rPr lang="nl-NL" dirty="0" smtClean="0"/>
              <a:t> </a:t>
            </a:r>
            <a:r>
              <a:rPr lang="nl-NL" dirty="0" err="1" smtClean="0"/>
              <a:t>cannot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reduced</a:t>
            </a:r>
            <a:endParaRPr lang="nl-NL" dirty="0" smtClean="0"/>
          </a:p>
          <a:p>
            <a:pPr marL="914400" lvl="1" indent="-514350">
              <a:buFont typeface="+mj-lt"/>
              <a:buAutoNum type="arabicPeriod"/>
            </a:pPr>
            <a:r>
              <a:rPr lang="nl-NL" dirty="0" smtClean="0"/>
              <a:t>cut of branches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selecting</a:t>
            </a:r>
            <a:r>
              <a:rPr lang="nl-NL" dirty="0" smtClean="0"/>
              <a:t> the tree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>
                <a:latin typeface="+mj-lt"/>
              </a:rPr>
              <a:t>minimizes</a:t>
            </a:r>
            <a:r>
              <a:rPr lang="nl-NL" dirty="0" smtClean="0">
                <a:latin typeface="+mj-lt"/>
              </a:rPr>
              <a:t> the </a:t>
            </a:r>
            <a:r>
              <a:rPr lang="nl-NL" dirty="0" err="1" smtClean="0">
                <a:latin typeface="+mj-lt"/>
              </a:rPr>
              <a:t>penalized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loss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function</a:t>
            </a:r>
            <a:r>
              <a:rPr lang="nl-NL" dirty="0" smtClean="0">
                <a:latin typeface="+mj-lt"/>
              </a:rPr>
              <a:t>:				</a:t>
            </a:r>
          </a:p>
          <a:p>
            <a:pPr marL="914400" lvl="1" indent="-514350">
              <a:buNone/>
            </a:pPr>
            <a:r>
              <a:rPr lang="nl-NL" dirty="0" smtClean="0">
                <a:latin typeface="+mj-lt"/>
              </a:rPr>
              <a:t>	</a:t>
            </a:r>
          </a:p>
          <a:p>
            <a:pPr marL="914400" lvl="1" indent="-514350">
              <a:buNone/>
            </a:pPr>
            <a:endParaRPr lang="nl-NL" dirty="0" smtClean="0">
              <a:latin typeface="+mj-lt"/>
            </a:endParaRPr>
          </a:p>
          <a:p>
            <a:pPr marL="914400" lvl="1" indent="-514350">
              <a:buNone/>
            </a:pPr>
            <a:r>
              <a:rPr lang="nl-NL" dirty="0" smtClean="0">
                <a:latin typeface="+mj-lt"/>
              </a:rPr>
              <a:t>	</a:t>
            </a:r>
            <a:r>
              <a:rPr lang="nl-NL" dirty="0" err="1">
                <a:latin typeface="+mj-lt"/>
              </a:rPr>
              <a:t>w</a:t>
            </a:r>
            <a:r>
              <a:rPr lang="nl-NL" dirty="0" err="1" smtClean="0">
                <a:latin typeface="+mj-lt"/>
              </a:rPr>
              <a:t>here</a:t>
            </a:r>
            <a:r>
              <a:rPr lang="nl-NL" dirty="0" smtClean="0">
                <a:latin typeface="+mj-lt"/>
              </a:rPr>
              <a:t> T </a:t>
            </a:r>
            <a:r>
              <a:rPr lang="nl-NL" dirty="0" err="1" smtClean="0">
                <a:latin typeface="+mj-lt"/>
              </a:rPr>
              <a:t>equals</a:t>
            </a:r>
            <a:r>
              <a:rPr lang="nl-NL" dirty="0" smtClean="0">
                <a:latin typeface="+mj-lt"/>
              </a:rPr>
              <a:t> the # of terminal </a:t>
            </a:r>
            <a:r>
              <a:rPr lang="nl-NL" dirty="0" err="1" smtClean="0">
                <a:latin typeface="+mj-lt"/>
              </a:rPr>
              <a:t>nodes</a:t>
            </a:r>
            <a:r>
              <a:rPr lang="nl-NL" dirty="0" smtClean="0">
                <a:latin typeface="+mj-lt"/>
              </a:rPr>
              <a:t>; </a:t>
            </a:r>
            <a:r>
              <a:rPr lang="el-GR" dirty="0" smtClean="0">
                <a:latin typeface="+mj-lt"/>
                <a:cs typeface="Arial"/>
              </a:rPr>
              <a:t>α</a:t>
            </a:r>
            <a:r>
              <a:rPr lang="nl-NL" dirty="0" smtClean="0">
                <a:latin typeface="+mj-lt"/>
                <a:cs typeface="Arial"/>
              </a:rPr>
              <a:t> </a:t>
            </a:r>
            <a:r>
              <a:rPr lang="nl-NL" dirty="0" err="1" smtClean="0">
                <a:latin typeface="+mj-lt"/>
                <a:cs typeface="Arial"/>
              </a:rPr>
              <a:t>should</a:t>
            </a:r>
            <a:r>
              <a:rPr lang="nl-NL" dirty="0" smtClean="0">
                <a:latin typeface="+mj-lt"/>
                <a:cs typeface="Arial"/>
              </a:rPr>
              <a:t> </a:t>
            </a:r>
            <a:r>
              <a:rPr lang="nl-NL" dirty="0" err="1" smtClean="0">
                <a:latin typeface="+mj-lt"/>
                <a:cs typeface="Arial"/>
              </a:rPr>
              <a:t>be</a:t>
            </a:r>
            <a:r>
              <a:rPr lang="nl-NL" dirty="0" smtClean="0">
                <a:latin typeface="+mj-lt"/>
                <a:cs typeface="Arial"/>
              </a:rPr>
              <a:t> </a:t>
            </a:r>
            <a:r>
              <a:rPr lang="nl-NL" dirty="0" err="1" smtClean="0">
                <a:latin typeface="+mj-lt"/>
              </a:rPr>
              <a:t>determined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/>
              <a:t>by</a:t>
            </a:r>
            <a:r>
              <a:rPr lang="nl-NL" dirty="0" smtClean="0"/>
              <a:t> k-</a:t>
            </a:r>
            <a:r>
              <a:rPr lang="nl-NL" dirty="0" err="1" smtClean="0"/>
              <a:t>fold</a:t>
            </a:r>
            <a:r>
              <a:rPr lang="nl-NL" dirty="0" smtClean="0"/>
              <a:t> CV</a:t>
            </a:r>
          </a:p>
          <a:p>
            <a:pPr>
              <a:buNone/>
            </a:pPr>
            <a:endParaRPr lang="nl-NL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063217"/>
              </p:ext>
            </p:extLst>
          </p:nvPr>
        </p:nvGraphicFramePr>
        <p:xfrm>
          <a:off x="3203848" y="4581128"/>
          <a:ext cx="2812023" cy="80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Vergelijking" r:id="rId4" imgW="1587240" imgH="457200" progId="Equation.3">
                  <p:embed/>
                </p:oleObj>
              </mc:Choice>
              <mc:Fallback>
                <p:oleObj name="Vergelijking" r:id="rId4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581128"/>
                        <a:ext cx="2812023" cy="8093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4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ariable selection bias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CART performs exhaustive search: for every split, all possible splitting values are considered</a:t>
            </a:r>
          </a:p>
          <a:p>
            <a:pPr marL="400050" lvl="1" indent="0">
              <a:buNone/>
            </a:pPr>
            <a:r>
              <a:rPr lang="en-US" dirty="0" smtClean="0"/>
              <a:t>-&gt; biased variable selection: given two (or more) variables who are equally predictive of the outcome, variable with largest number of possible splitting values has higher probability of being selected for splitting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First select splitting variable, then select splitting value</a:t>
            </a:r>
          </a:p>
          <a:p>
            <a:pPr marL="400050" lvl="1" indent="0">
              <a:buNone/>
            </a:pPr>
            <a:r>
              <a:rPr lang="en-US" dirty="0" smtClean="0"/>
              <a:t>-&gt; unbiased variable selection: variables with equal predictive power have equal probability of being selected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20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Unbiased</a:t>
            </a:r>
            <a:r>
              <a:rPr lang="nl-NL" dirty="0" smtClean="0"/>
              <a:t> </a:t>
            </a:r>
            <a:r>
              <a:rPr lang="nl-NL" dirty="0" err="1" smtClean="0"/>
              <a:t>recursive</a:t>
            </a:r>
            <a:r>
              <a:rPr lang="nl-NL" dirty="0" smtClean="0"/>
              <a:t> </a:t>
            </a:r>
            <a:r>
              <a:rPr lang="nl-NL" dirty="0" err="1" smtClean="0"/>
              <a:t>partitioning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Conditional inference trees: Select splitting variable based on statistical tests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nl-NL" dirty="0" err="1" smtClean="0"/>
              <a:t>Separates</a:t>
            </a:r>
            <a:r>
              <a:rPr lang="nl-NL" dirty="0" smtClean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cutpoint</a:t>
            </a:r>
            <a:r>
              <a:rPr lang="nl-NL" dirty="0"/>
              <a:t> </a:t>
            </a:r>
            <a:r>
              <a:rPr lang="nl-NL" dirty="0" err="1" smtClean="0"/>
              <a:t>selection</a:t>
            </a:r>
            <a:endParaRPr lang="nl-NL" dirty="0" smtClean="0"/>
          </a:p>
          <a:p>
            <a:pPr>
              <a:buNone/>
            </a:pPr>
            <a:r>
              <a:rPr lang="nl-NL" dirty="0"/>
              <a:t>	</a:t>
            </a:r>
            <a:r>
              <a:rPr lang="nl-NL" dirty="0" smtClean="0"/>
              <a:t>	-&gt; </a:t>
            </a:r>
            <a:r>
              <a:rPr lang="nl-NL" dirty="0"/>
              <a:t>no </a:t>
            </a:r>
            <a:r>
              <a:rPr lang="nl-NL" dirty="0" err="1" smtClean="0"/>
              <a:t>selection</a:t>
            </a:r>
            <a:r>
              <a:rPr lang="nl-NL" dirty="0" smtClean="0"/>
              <a:t> bias </a:t>
            </a:r>
            <a:r>
              <a:rPr lang="nl-NL" dirty="0" err="1" smtClean="0"/>
              <a:t>towards</a:t>
            </a:r>
            <a:r>
              <a:rPr lang="nl-NL" dirty="0" smtClean="0"/>
              <a:t> variables </a:t>
            </a:r>
            <a:r>
              <a:rPr lang="nl-NL" dirty="0" err="1" smtClean="0"/>
              <a:t>with</a:t>
            </a:r>
            <a:r>
              <a:rPr lang="nl-NL" dirty="0" smtClean="0"/>
              <a:t> 		</a:t>
            </a:r>
            <a:r>
              <a:rPr lang="nl-NL" dirty="0" err="1" smtClean="0"/>
              <a:t>larger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values</a:t>
            </a:r>
            <a:endParaRPr lang="nl-NL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u="sng" dirty="0" smtClean="0"/>
              <a:t>Solution 2</a:t>
            </a:r>
            <a:r>
              <a:rPr lang="en-US" dirty="0" smtClean="0"/>
              <a:t> for balancing bias and variance: Yields natural stopping criterion: Significance level</a:t>
            </a:r>
            <a:endParaRPr lang="nl-NL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719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Conditional</a:t>
            </a:r>
            <a:r>
              <a:rPr lang="nl-NL" dirty="0" smtClean="0"/>
              <a:t> </a:t>
            </a:r>
            <a:r>
              <a:rPr lang="nl-NL" dirty="0" err="1" smtClean="0"/>
              <a:t>inference</a:t>
            </a:r>
            <a:r>
              <a:rPr lang="nl-NL" dirty="0" smtClean="0"/>
              <a:t> trees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nl-NL" dirty="0"/>
              <a:t>S</a:t>
            </a:r>
            <a:r>
              <a:rPr lang="nl-NL" dirty="0" smtClean="0"/>
              <a:t>tatistical </a:t>
            </a:r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select </a:t>
            </a:r>
            <a:r>
              <a:rPr lang="nl-NL" dirty="0" err="1" smtClean="0"/>
              <a:t>splitting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</a:t>
            </a:r>
          </a:p>
          <a:p>
            <a:pPr lvl="1">
              <a:buNone/>
            </a:pPr>
            <a:r>
              <a:rPr lang="nl-NL" dirty="0" smtClean="0"/>
              <a:t>H0</a:t>
            </a:r>
            <a:r>
              <a:rPr lang="nl-NL" baseline="-25000" dirty="0" smtClean="0"/>
              <a:t>j</a:t>
            </a:r>
            <a:r>
              <a:rPr lang="nl-NL" dirty="0" smtClean="0"/>
              <a:t>: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i="1" dirty="0" err="1" smtClean="0"/>
              <a:t>X</a:t>
            </a:r>
            <a:r>
              <a:rPr lang="nl-NL" i="1" baseline="-25000" dirty="0" err="1" smtClean="0"/>
              <a:t>j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response </a:t>
            </a:r>
            <a:r>
              <a:rPr lang="nl-NL" i="1" dirty="0" smtClean="0"/>
              <a:t>Y </a:t>
            </a:r>
            <a:r>
              <a:rPr lang="nl-NL" dirty="0" smtClean="0"/>
              <a:t>are independent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endParaRPr lang="nl-NL" i="1" dirty="0" smtClean="0"/>
          </a:p>
          <a:p>
            <a:pPr lvl="1">
              <a:buNone/>
            </a:pPr>
            <a:r>
              <a:rPr lang="nl-NL" dirty="0" err="1" smtClean="0"/>
              <a:t>HA</a:t>
            </a:r>
            <a:r>
              <a:rPr lang="nl-NL" baseline="-25000" dirty="0" err="1" smtClean="0"/>
              <a:t>j</a:t>
            </a:r>
            <a:r>
              <a:rPr lang="nl-NL" dirty="0" smtClean="0"/>
              <a:t>: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i="1" dirty="0" err="1"/>
              <a:t>X</a:t>
            </a:r>
            <a:r>
              <a:rPr lang="nl-NL" i="1" baseline="-25000" dirty="0" err="1"/>
              <a:t>j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response </a:t>
            </a:r>
            <a:r>
              <a:rPr lang="nl-NL" i="1" dirty="0"/>
              <a:t>Y </a:t>
            </a:r>
            <a:r>
              <a:rPr lang="nl-NL" dirty="0"/>
              <a:t>are </a:t>
            </a:r>
            <a:r>
              <a:rPr lang="nl-NL" dirty="0" err="1" smtClean="0"/>
              <a:t>dependent</a:t>
            </a:r>
            <a:r>
              <a:rPr lang="nl-NL" dirty="0" smtClean="0"/>
              <a:t> </a:t>
            </a:r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 smtClean="0"/>
              <a:t>population</a:t>
            </a:r>
            <a:endParaRPr lang="nl-NL" i="1" baseline="-25000" dirty="0" smtClean="0"/>
          </a:p>
          <a:p>
            <a:pPr lvl="1">
              <a:buNone/>
            </a:pPr>
            <a:endParaRPr lang="nl-NL" dirty="0" smtClean="0"/>
          </a:p>
          <a:p>
            <a:pPr lvl="1">
              <a:buNone/>
            </a:pPr>
            <a:r>
              <a:rPr lang="nl-NL" dirty="0" err="1" smtClean="0"/>
              <a:t>Thus</a:t>
            </a:r>
            <a:r>
              <a:rPr lang="nl-NL" dirty="0" smtClean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i="1" dirty="0" err="1" smtClean="0"/>
              <a:t>X</a:t>
            </a:r>
            <a:r>
              <a:rPr lang="nl-NL" i="1" baseline="-25000" dirty="0" err="1" smtClean="0"/>
              <a:t>j</a:t>
            </a:r>
            <a:r>
              <a:rPr lang="nl-NL" dirty="0" smtClean="0"/>
              <a:t> a </a:t>
            </a:r>
            <a:r>
              <a:rPr lang="nl-NL" i="1" dirty="0" smtClean="0"/>
              <a:t>p</a:t>
            </a:r>
            <a:r>
              <a:rPr lang="nl-NL" dirty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H0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calculated</a:t>
            </a:r>
            <a:r>
              <a:rPr lang="nl-NL" dirty="0" smtClean="0"/>
              <a:t>, </a:t>
            </a:r>
            <a:r>
              <a:rPr lang="nl-NL" dirty="0" err="1" smtClean="0"/>
              <a:t>based</a:t>
            </a:r>
            <a:r>
              <a:rPr lang="nl-NL" dirty="0" smtClean="0"/>
              <a:t> on the </a:t>
            </a:r>
            <a:r>
              <a:rPr lang="nl-NL" dirty="0" err="1" smtClean="0"/>
              <a:t>observations</a:t>
            </a:r>
            <a:r>
              <a:rPr lang="nl-NL" dirty="0" smtClean="0"/>
              <a:t> in the </a:t>
            </a:r>
            <a:r>
              <a:rPr lang="nl-NL" dirty="0" err="1" smtClean="0"/>
              <a:t>current</a:t>
            </a:r>
            <a:r>
              <a:rPr lang="nl-NL" dirty="0" smtClean="0"/>
              <a:t> node</a:t>
            </a:r>
          </a:p>
          <a:p>
            <a:pPr lvl="1">
              <a:buNone/>
            </a:pPr>
            <a:r>
              <a:rPr lang="nl-NL" dirty="0" err="1"/>
              <a:t>V</a:t>
            </a:r>
            <a:r>
              <a:rPr lang="nl-NL" dirty="0" err="1" smtClean="0"/>
              <a:t>ariable</a:t>
            </a:r>
            <a:r>
              <a:rPr lang="nl-NL" dirty="0" smtClean="0"/>
              <a:t> </a:t>
            </a:r>
            <a:r>
              <a:rPr lang="nl-NL" i="1" dirty="0" err="1"/>
              <a:t>X</a:t>
            </a:r>
            <a:r>
              <a:rPr lang="nl-NL" i="1" baseline="-25000" dirty="0" err="1"/>
              <a:t>j</a:t>
            </a:r>
            <a:r>
              <a:rPr lang="nl-NL" dirty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lowest</a:t>
            </a:r>
            <a:r>
              <a:rPr lang="nl-NL" dirty="0" smtClean="0"/>
              <a:t> </a:t>
            </a:r>
            <a:r>
              <a:rPr lang="nl-NL" i="1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is </a:t>
            </a:r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splitting</a:t>
            </a:r>
            <a:r>
              <a:rPr lang="nl-NL" dirty="0" smtClean="0"/>
              <a:t> the </a:t>
            </a:r>
            <a:r>
              <a:rPr lang="nl-NL" dirty="0" err="1" smtClean="0"/>
              <a:t>observations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daughter</a:t>
            </a:r>
            <a:r>
              <a:rPr lang="nl-NL" dirty="0" smtClean="0"/>
              <a:t> </a:t>
            </a:r>
            <a:r>
              <a:rPr lang="nl-NL" dirty="0" err="1" smtClean="0"/>
              <a:t>nodes</a:t>
            </a:r>
            <a:endParaRPr lang="nl-NL" dirty="0" smtClean="0"/>
          </a:p>
          <a:p>
            <a:pPr lvl="1">
              <a:buNone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i="1" dirty="0" smtClean="0"/>
              <a:t>p </a:t>
            </a:r>
            <a:r>
              <a:rPr lang="nl-NL" dirty="0" err="1" smtClean="0"/>
              <a:t>values</a:t>
            </a:r>
            <a:r>
              <a:rPr lang="nl-NL" dirty="0" smtClean="0"/>
              <a:t> in </a:t>
            </a:r>
            <a:r>
              <a:rPr lang="nl-NL" dirty="0" err="1" smtClean="0"/>
              <a:t>current</a:t>
            </a:r>
            <a:r>
              <a:rPr lang="nl-NL" dirty="0" smtClean="0"/>
              <a:t> node &gt; pre-</a:t>
            </a:r>
            <a:r>
              <a:rPr lang="nl-NL" dirty="0" err="1" smtClean="0"/>
              <a:t>specified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el-GR" dirty="0" smtClean="0">
                <a:cs typeface="Arial"/>
              </a:rPr>
              <a:t>α</a:t>
            </a:r>
            <a:r>
              <a:rPr lang="nl-NL" dirty="0" smtClean="0">
                <a:cs typeface="Arial"/>
              </a:rPr>
              <a:t>, no </a:t>
            </a:r>
            <a:r>
              <a:rPr lang="nl-NL" dirty="0" err="1" smtClean="0">
                <a:cs typeface="Arial"/>
              </a:rPr>
              <a:t>further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splitting</a:t>
            </a:r>
            <a:r>
              <a:rPr lang="nl-NL" dirty="0" smtClean="0">
                <a:cs typeface="Arial"/>
              </a:rPr>
              <a:t> is </a:t>
            </a:r>
            <a:r>
              <a:rPr lang="nl-NL" dirty="0" err="1" smtClean="0">
                <a:cs typeface="Arial"/>
              </a:rPr>
              <a:t>performed</a:t>
            </a:r>
            <a:endParaRPr lang="nl-NL" dirty="0" smtClean="0">
              <a:cs typeface="Arial"/>
            </a:endParaRPr>
          </a:p>
          <a:p>
            <a:pPr lvl="1">
              <a:buNone/>
            </a:pPr>
            <a:endParaRPr lang="en-US" dirty="0" smtClean="0">
              <a:cs typeface="Arial"/>
            </a:endParaRPr>
          </a:p>
          <a:p>
            <a:pPr>
              <a:buNone/>
            </a:pPr>
            <a:r>
              <a:rPr lang="en-US" dirty="0" smtClean="0">
                <a:cs typeface="Arial"/>
              </a:rPr>
              <a:t>After selecting splitting variable, select </a:t>
            </a:r>
            <a:r>
              <a:rPr lang="en-US" dirty="0" err="1" smtClean="0">
                <a:cs typeface="Arial"/>
              </a:rPr>
              <a:t>cutpoint</a:t>
            </a:r>
            <a:r>
              <a:rPr lang="en-US" dirty="0" smtClean="0">
                <a:cs typeface="Arial"/>
              </a:rPr>
              <a:t> as with CART (i.e., take splitting value that yields minimum value of sum of loss functions in the two </a:t>
            </a:r>
            <a:r>
              <a:rPr lang="en-US" dirty="0" err="1" smtClean="0">
                <a:cs typeface="Arial"/>
              </a:rPr>
              <a:t>daugthernodes</a:t>
            </a:r>
            <a:r>
              <a:rPr lang="en-US" dirty="0" smtClean="0">
                <a:cs typeface="Arial"/>
              </a:rPr>
              <a:t>)</a:t>
            </a:r>
          </a:p>
          <a:p>
            <a:pPr>
              <a:buNone/>
            </a:pPr>
            <a:endParaRPr lang="nl-NL" dirty="0" smtClean="0">
              <a:cs typeface="Arial"/>
            </a:endParaRPr>
          </a:p>
          <a:p>
            <a:pPr>
              <a:buNone/>
            </a:pPr>
            <a:r>
              <a:rPr lang="nl-NL" dirty="0" err="1" smtClean="0">
                <a:cs typeface="Arial"/>
              </a:rPr>
              <a:t>Implemented</a:t>
            </a:r>
            <a:r>
              <a:rPr lang="nl-NL" dirty="0" smtClean="0">
                <a:cs typeface="Arial"/>
              </a:rPr>
              <a:t> in R in </a:t>
            </a:r>
            <a:r>
              <a:rPr lang="nl-NL" dirty="0" err="1" smtClean="0">
                <a:cs typeface="Arial"/>
              </a:rPr>
              <a:t>ctree</a:t>
            </a:r>
            <a:r>
              <a:rPr lang="nl-NL" dirty="0" smtClean="0">
                <a:cs typeface="Arial"/>
              </a:rPr>
              <a:t>() </a:t>
            </a:r>
            <a:r>
              <a:rPr lang="nl-NL" dirty="0" err="1" smtClean="0">
                <a:cs typeface="Arial"/>
              </a:rPr>
              <a:t>function</a:t>
            </a:r>
            <a:r>
              <a:rPr lang="nl-NL" dirty="0" smtClean="0">
                <a:cs typeface="Arial"/>
              </a:rPr>
              <a:t> of package ‘partykit’</a:t>
            </a:r>
          </a:p>
        </p:txBody>
      </p:sp>
    </p:spTree>
    <p:extLst>
      <p:ext uri="{BB962C8B-B14F-4D97-AF65-F5344CB8AC3E}">
        <p14:creationId xmlns:p14="http://schemas.microsoft.com/office/powerpoint/2010/main" val="22032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3079</Words>
  <Application>Microsoft Office PowerPoint</Application>
  <PresentationFormat>On-screen Show (4:3)</PresentationFormat>
  <Paragraphs>283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Lucida Console</vt:lpstr>
      <vt:lpstr>Office-thema</vt:lpstr>
      <vt:lpstr>Vergelijking</vt:lpstr>
      <vt:lpstr>Statistical learning and prediction</vt:lpstr>
      <vt:lpstr>Tree-growing algorithms  (e.g., CART)</vt:lpstr>
      <vt:lpstr>Splitting criteria</vt:lpstr>
      <vt:lpstr>Bias-variance trade-off</vt:lpstr>
      <vt:lpstr>Instability </vt:lpstr>
      <vt:lpstr>Balancing bias and variance</vt:lpstr>
      <vt:lpstr>Variable selection bias</vt:lpstr>
      <vt:lpstr>Unbiased recursive partitioning</vt:lpstr>
      <vt:lpstr>Conditional inference trees</vt:lpstr>
      <vt:lpstr>Exercise: Variable selection bias</vt:lpstr>
      <vt:lpstr>Exercise: Variable selection bias</vt:lpstr>
      <vt:lpstr>Exercise: Dataset</vt:lpstr>
      <vt:lpstr>Exercise: Regression tree</vt:lpstr>
      <vt:lpstr>Tree ensembles</vt:lpstr>
      <vt:lpstr>Ensemble learning</vt:lpstr>
      <vt:lpstr>Ensemble learning</vt:lpstr>
      <vt:lpstr>Bagging</vt:lpstr>
      <vt:lpstr>Random forests</vt:lpstr>
      <vt:lpstr>Tuning parameters (bagging and random forests)</vt:lpstr>
      <vt:lpstr>Out-of-bag error estimation</vt:lpstr>
      <vt:lpstr>Interpretation</vt:lpstr>
      <vt:lpstr>Boosting</vt:lpstr>
      <vt:lpstr>Pseudo response variable in boosting</vt:lpstr>
      <vt:lpstr>Tuning parameters (boosting)</vt:lpstr>
      <vt:lpstr>Trees and ensembles: Concluding remarks</vt:lpstr>
      <vt:lpstr>Exercise: Bagging</vt:lpstr>
      <vt:lpstr>Exercise: Random forest</vt:lpstr>
      <vt:lpstr>Exercise: Boosting</vt:lpstr>
      <vt:lpstr>Exercise: Parameter tuning through CV</vt:lpstr>
      <vt:lpstr>Suggested further reading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and prediction</dc:title>
  <dc:creator>User</dc:creator>
  <cp:lastModifiedBy>Fokkema, M.</cp:lastModifiedBy>
  <cp:revision>130</cp:revision>
  <dcterms:created xsi:type="dcterms:W3CDTF">2015-11-06T18:03:15Z</dcterms:created>
  <dcterms:modified xsi:type="dcterms:W3CDTF">2020-01-31T11:29:19Z</dcterms:modified>
</cp:coreProperties>
</file>