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7" r:id="rId3"/>
    <p:sldId id="258" r:id="rId4"/>
    <p:sldId id="262" r:id="rId5"/>
    <p:sldId id="259" r:id="rId6"/>
    <p:sldId id="260" r:id="rId7"/>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64" d="100"/>
          <a:sy n="6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D8BF85-FB28-883B-23D7-01828BAAB47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D63738DD-C7B9-2CFD-1442-C5476C69B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2002DB3C-24F5-1E60-9F37-E0F27F10940C}"/>
              </a:ext>
            </a:extLst>
          </p:cNvPr>
          <p:cNvSpPr>
            <a:spLocks noGrp="1"/>
          </p:cNvSpPr>
          <p:nvPr>
            <p:ph type="dt" sz="half" idx="10"/>
          </p:nvPr>
        </p:nvSpPr>
        <p:spPr/>
        <p:txBody>
          <a:bodyPr/>
          <a:lstStyle/>
          <a:p>
            <a:fld id="{0FE7E669-A2F3-4B20-8718-E7E3E2BEC923}" type="datetimeFigureOut">
              <a:rPr lang="es-PE" smtClean="0"/>
              <a:t>11/07/2023</a:t>
            </a:fld>
            <a:endParaRPr lang="es-PE"/>
          </a:p>
        </p:txBody>
      </p:sp>
      <p:sp>
        <p:nvSpPr>
          <p:cNvPr id="5" name="Marcador de pie de página 4">
            <a:extLst>
              <a:ext uri="{FF2B5EF4-FFF2-40B4-BE49-F238E27FC236}">
                <a16:creationId xmlns:a16="http://schemas.microsoft.com/office/drawing/2014/main" id="{F7A3446C-74DF-6D8F-3077-04C56E26B6A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CE37AA1-8676-AE93-627D-66A9C16E6B98}"/>
              </a:ext>
            </a:extLst>
          </p:cNvPr>
          <p:cNvSpPr>
            <a:spLocks noGrp="1"/>
          </p:cNvSpPr>
          <p:nvPr>
            <p:ph type="sldNum" sz="quarter" idx="12"/>
          </p:nvPr>
        </p:nvSpPr>
        <p:spPr/>
        <p:txBody>
          <a:bodyPr/>
          <a:lstStyle/>
          <a:p>
            <a:fld id="{42721F9F-B29E-4334-9DA1-7183B8540C38}" type="slidenum">
              <a:rPr lang="es-PE" smtClean="0"/>
              <a:t>‹Nº›</a:t>
            </a:fld>
            <a:endParaRPr lang="es-PE"/>
          </a:p>
        </p:txBody>
      </p:sp>
    </p:spTree>
    <p:extLst>
      <p:ext uri="{BB962C8B-B14F-4D97-AF65-F5344CB8AC3E}">
        <p14:creationId xmlns:p14="http://schemas.microsoft.com/office/powerpoint/2010/main" val="3105437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8A044C-2DFC-9D3D-A4E6-0BEA589C6FE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06BD6E2-D6F3-4CA6-B31E-3F585BAFE19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B2720AA-6433-81FE-2B68-638348472580}"/>
              </a:ext>
            </a:extLst>
          </p:cNvPr>
          <p:cNvSpPr>
            <a:spLocks noGrp="1"/>
          </p:cNvSpPr>
          <p:nvPr>
            <p:ph type="dt" sz="half" idx="10"/>
          </p:nvPr>
        </p:nvSpPr>
        <p:spPr/>
        <p:txBody>
          <a:bodyPr/>
          <a:lstStyle/>
          <a:p>
            <a:fld id="{0FE7E669-A2F3-4B20-8718-E7E3E2BEC923}" type="datetimeFigureOut">
              <a:rPr lang="es-PE" smtClean="0"/>
              <a:t>11/07/2023</a:t>
            </a:fld>
            <a:endParaRPr lang="es-PE"/>
          </a:p>
        </p:txBody>
      </p:sp>
      <p:sp>
        <p:nvSpPr>
          <p:cNvPr id="5" name="Marcador de pie de página 4">
            <a:extLst>
              <a:ext uri="{FF2B5EF4-FFF2-40B4-BE49-F238E27FC236}">
                <a16:creationId xmlns:a16="http://schemas.microsoft.com/office/drawing/2014/main" id="{9E277EE3-90BD-8524-4D9F-E5EBC789D72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31CE90A-9657-8CFC-3F63-458F4D15A755}"/>
              </a:ext>
            </a:extLst>
          </p:cNvPr>
          <p:cNvSpPr>
            <a:spLocks noGrp="1"/>
          </p:cNvSpPr>
          <p:nvPr>
            <p:ph type="sldNum" sz="quarter" idx="12"/>
          </p:nvPr>
        </p:nvSpPr>
        <p:spPr/>
        <p:txBody>
          <a:bodyPr/>
          <a:lstStyle/>
          <a:p>
            <a:fld id="{42721F9F-B29E-4334-9DA1-7183B8540C38}" type="slidenum">
              <a:rPr lang="es-PE" smtClean="0"/>
              <a:t>‹Nº›</a:t>
            </a:fld>
            <a:endParaRPr lang="es-PE"/>
          </a:p>
        </p:txBody>
      </p:sp>
    </p:spTree>
    <p:extLst>
      <p:ext uri="{BB962C8B-B14F-4D97-AF65-F5344CB8AC3E}">
        <p14:creationId xmlns:p14="http://schemas.microsoft.com/office/powerpoint/2010/main" val="3540728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5019D62-2C54-2BB9-163B-243943AFEDE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51BEF3D-DFA0-F713-F886-5A45EBE5FC2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C4F4B53-FE69-18CE-E12C-F5E2AC3C2A31}"/>
              </a:ext>
            </a:extLst>
          </p:cNvPr>
          <p:cNvSpPr>
            <a:spLocks noGrp="1"/>
          </p:cNvSpPr>
          <p:nvPr>
            <p:ph type="dt" sz="half" idx="10"/>
          </p:nvPr>
        </p:nvSpPr>
        <p:spPr/>
        <p:txBody>
          <a:bodyPr/>
          <a:lstStyle/>
          <a:p>
            <a:fld id="{0FE7E669-A2F3-4B20-8718-E7E3E2BEC923}" type="datetimeFigureOut">
              <a:rPr lang="es-PE" smtClean="0"/>
              <a:t>11/07/2023</a:t>
            </a:fld>
            <a:endParaRPr lang="es-PE"/>
          </a:p>
        </p:txBody>
      </p:sp>
      <p:sp>
        <p:nvSpPr>
          <p:cNvPr id="5" name="Marcador de pie de página 4">
            <a:extLst>
              <a:ext uri="{FF2B5EF4-FFF2-40B4-BE49-F238E27FC236}">
                <a16:creationId xmlns:a16="http://schemas.microsoft.com/office/drawing/2014/main" id="{E7614949-2D00-08DC-FCCF-7A3A4B07651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D4EA7D1-AC8C-62EF-1D63-8AAE53BE5852}"/>
              </a:ext>
            </a:extLst>
          </p:cNvPr>
          <p:cNvSpPr>
            <a:spLocks noGrp="1"/>
          </p:cNvSpPr>
          <p:nvPr>
            <p:ph type="sldNum" sz="quarter" idx="12"/>
          </p:nvPr>
        </p:nvSpPr>
        <p:spPr/>
        <p:txBody>
          <a:bodyPr/>
          <a:lstStyle/>
          <a:p>
            <a:fld id="{42721F9F-B29E-4334-9DA1-7183B8540C38}" type="slidenum">
              <a:rPr lang="es-PE" smtClean="0"/>
              <a:t>‹Nº›</a:t>
            </a:fld>
            <a:endParaRPr lang="es-PE"/>
          </a:p>
        </p:txBody>
      </p:sp>
    </p:spTree>
    <p:extLst>
      <p:ext uri="{BB962C8B-B14F-4D97-AF65-F5344CB8AC3E}">
        <p14:creationId xmlns:p14="http://schemas.microsoft.com/office/powerpoint/2010/main" val="129782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BDEE9-73F1-625A-EC4E-FD4F01CD1F7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75C2E768-6F07-30EA-460B-40B83263801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5728DD47-DE8D-476B-E393-EC39BCB988B0}"/>
              </a:ext>
            </a:extLst>
          </p:cNvPr>
          <p:cNvSpPr>
            <a:spLocks noGrp="1"/>
          </p:cNvSpPr>
          <p:nvPr>
            <p:ph type="dt" sz="half" idx="10"/>
          </p:nvPr>
        </p:nvSpPr>
        <p:spPr/>
        <p:txBody>
          <a:bodyPr/>
          <a:lstStyle/>
          <a:p>
            <a:fld id="{0FE7E669-A2F3-4B20-8718-E7E3E2BEC923}" type="datetimeFigureOut">
              <a:rPr lang="es-PE" smtClean="0"/>
              <a:t>11/07/2023</a:t>
            </a:fld>
            <a:endParaRPr lang="es-PE"/>
          </a:p>
        </p:txBody>
      </p:sp>
      <p:sp>
        <p:nvSpPr>
          <p:cNvPr id="5" name="Marcador de pie de página 4">
            <a:extLst>
              <a:ext uri="{FF2B5EF4-FFF2-40B4-BE49-F238E27FC236}">
                <a16:creationId xmlns:a16="http://schemas.microsoft.com/office/drawing/2014/main" id="{CED82A76-554D-009A-B910-5FF2EEA5582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8F966B1-2BC0-B38F-F245-73E94A98B82E}"/>
              </a:ext>
            </a:extLst>
          </p:cNvPr>
          <p:cNvSpPr>
            <a:spLocks noGrp="1"/>
          </p:cNvSpPr>
          <p:nvPr>
            <p:ph type="sldNum" sz="quarter" idx="12"/>
          </p:nvPr>
        </p:nvSpPr>
        <p:spPr/>
        <p:txBody>
          <a:bodyPr/>
          <a:lstStyle/>
          <a:p>
            <a:fld id="{42721F9F-B29E-4334-9DA1-7183B8540C38}" type="slidenum">
              <a:rPr lang="es-PE" smtClean="0"/>
              <a:t>‹Nº›</a:t>
            </a:fld>
            <a:endParaRPr lang="es-PE"/>
          </a:p>
        </p:txBody>
      </p:sp>
    </p:spTree>
    <p:extLst>
      <p:ext uri="{BB962C8B-B14F-4D97-AF65-F5344CB8AC3E}">
        <p14:creationId xmlns:p14="http://schemas.microsoft.com/office/powerpoint/2010/main" val="624108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A4C17A-D8E8-ABBE-D96A-25D089C035A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A8052709-9D60-2059-B420-1AFC0E79C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A21E606D-7130-F62E-17C8-BEFDD22BF809}"/>
              </a:ext>
            </a:extLst>
          </p:cNvPr>
          <p:cNvSpPr>
            <a:spLocks noGrp="1"/>
          </p:cNvSpPr>
          <p:nvPr>
            <p:ph type="dt" sz="half" idx="10"/>
          </p:nvPr>
        </p:nvSpPr>
        <p:spPr/>
        <p:txBody>
          <a:bodyPr/>
          <a:lstStyle/>
          <a:p>
            <a:fld id="{0FE7E669-A2F3-4B20-8718-E7E3E2BEC923}" type="datetimeFigureOut">
              <a:rPr lang="es-PE" smtClean="0"/>
              <a:t>11/07/2023</a:t>
            </a:fld>
            <a:endParaRPr lang="es-PE"/>
          </a:p>
        </p:txBody>
      </p:sp>
      <p:sp>
        <p:nvSpPr>
          <p:cNvPr id="5" name="Marcador de pie de página 4">
            <a:extLst>
              <a:ext uri="{FF2B5EF4-FFF2-40B4-BE49-F238E27FC236}">
                <a16:creationId xmlns:a16="http://schemas.microsoft.com/office/drawing/2014/main" id="{0325A61E-92C7-0F79-C285-591D00E2B5E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0071824-165E-6F29-6906-A8D29A3CC2B2}"/>
              </a:ext>
            </a:extLst>
          </p:cNvPr>
          <p:cNvSpPr>
            <a:spLocks noGrp="1"/>
          </p:cNvSpPr>
          <p:nvPr>
            <p:ph type="sldNum" sz="quarter" idx="12"/>
          </p:nvPr>
        </p:nvSpPr>
        <p:spPr/>
        <p:txBody>
          <a:bodyPr/>
          <a:lstStyle/>
          <a:p>
            <a:fld id="{42721F9F-B29E-4334-9DA1-7183B8540C38}" type="slidenum">
              <a:rPr lang="es-PE" smtClean="0"/>
              <a:t>‹Nº›</a:t>
            </a:fld>
            <a:endParaRPr lang="es-PE"/>
          </a:p>
        </p:txBody>
      </p:sp>
    </p:spTree>
    <p:extLst>
      <p:ext uri="{BB962C8B-B14F-4D97-AF65-F5344CB8AC3E}">
        <p14:creationId xmlns:p14="http://schemas.microsoft.com/office/powerpoint/2010/main" val="168546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B54B92-7A0E-8EF8-7E5A-C9383C8FFF9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93B20394-E7C0-7F4B-C4E3-B4BA9506D0C4}"/>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D6D0FCAE-3550-8866-C878-76E7E6BEA94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C8C59BB2-A85C-D472-841C-A1BBEE0096C2}"/>
              </a:ext>
            </a:extLst>
          </p:cNvPr>
          <p:cNvSpPr>
            <a:spLocks noGrp="1"/>
          </p:cNvSpPr>
          <p:nvPr>
            <p:ph type="dt" sz="half" idx="10"/>
          </p:nvPr>
        </p:nvSpPr>
        <p:spPr/>
        <p:txBody>
          <a:bodyPr/>
          <a:lstStyle/>
          <a:p>
            <a:fld id="{0FE7E669-A2F3-4B20-8718-E7E3E2BEC923}" type="datetimeFigureOut">
              <a:rPr lang="es-PE" smtClean="0"/>
              <a:t>11/07/2023</a:t>
            </a:fld>
            <a:endParaRPr lang="es-PE"/>
          </a:p>
        </p:txBody>
      </p:sp>
      <p:sp>
        <p:nvSpPr>
          <p:cNvPr id="6" name="Marcador de pie de página 5">
            <a:extLst>
              <a:ext uri="{FF2B5EF4-FFF2-40B4-BE49-F238E27FC236}">
                <a16:creationId xmlns:a16="http://schemas.microsoft.com/office/drawing/2014/main" id="{F312341A-F957-800D-D79A-65BCF448366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CB6FE7A-DA2D-8B3F-DFC8-CCD824A57275}"/>
              </a:ext>
            </a:extLst>
          </p:cNvPr>
          <p:cNvSpPr>
            <a:spLocks noGrp="1"/>
          </p:cNvSpPr>
          <p:nvPr>
            <p:ph type="sldNum" sz="quarter" idx="12"/>
          </p:nvPr>
        </p:nvSpPr>
        <p:spPr/>
        <p:txBody>
          <a:bodyPr/>
          <a:lstStyle/>
          <a:p>
            <a:fld id="{42721F9F-B29E-4334-9DA1-7183B8540C38}" type="slidenum">
              <a:rPr lang="es-PE" smtClean="0"/>
              <a:t>‹Nº›</a:t>
            </a:fld>
            <a:endParaRPr lang="es-PE"/>
          </a:p>
        </p:txBody>
      </p:sp>
    </p:spTree>
    <p:extLst>
      <p:ext uri="{BB962C8B-B14F-4D97-AF65-F5344CB8AC3E}">
        <p14:creationId xmlns:p14="http://schemas.microsoft.com/office/powerpoint/2010/main" val="3315209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65ED20-E003-B58C-9CBD-0F963D58AEE7}"/>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ACEED7D-8105-5C94-C5C6-34467A1B6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37CFD8B-5698-120C-0740-2EDBAF1A81C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FE066639-B0B7-8548-1DFA-20CE9AF9C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41E95D6-1C8C-668C-D6B2-732E4C98338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31271266-FA80-3326-95A0-F9866ACB9F02}"/>
              </a:ext>
            </a:extLst>
          </p:cNvPr>
          <p:cNvSpPr>
            <a:spLocks noGrp="1"/>
          </p:cNvSpPr>
          <p:nvPr>
            <p:ph type="dt" sz="half" idx="10"/>
          </p:nvPr>
        </p:nvSpPr>
        <p:spPr/>
        <p:txBody>
          <a:bodyPr/>
          <a:lstStyle/>
          <a:p>
            <a:fld id="{0FE7E669-A2F3-4B20-8718-E7E3E2BEC923}" type="datetimeFigureOut">
              <a:rPr lang="es-PE" smtClean="0"/>
              <a:t>11/07/2023</a:t>
            </a:fld>
            <a:endParaRPr lang="es-PE"/>
          </a:p>
        </p:txBody>
      </p:sp>
      <p:sp>
        <p:nvSpPr>
          <p:cNvPr id="8" name="Marcador de pie de página 7">
            <a:extLst>
              <a:ext uri="{FF2B5EF4-FFF2-40B4-BE49-F238E27FC236}">
                <a16:creationId xmlns:a16="http://schemas.microsoft.com/office/drawing/2014/main" id="{E234CF75-4BBE-D640-E6AE-3517BC21C243}"/>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F5EC8541-BE3E-D81A-E7DF-9410C5CC72AF}"/>
              </a:ext>
            </a:extLst>
          </p:cNvPr>
          <p:cNvSpPr>
            <a:spLocks noGrp="1"/>
          </p:cNvSpPr>
          <p:nvPr>
            <p:ph type="sldNum" sz="quarter" idx="12"/>
          </p:nvPr>
        </p:nvSpPr>
        <p:spPr/>
        <p:txBody>
          <a:bodyPr/>
          <a:lstStyle/>
          <a:p>
            <a:fld id="{42721F9F-B29E-4334-9DA1-7183B8540C38}" type="slidenum">
              <a:rPr lang="es-PE" smtClean="0"/>
              <a:t>‹Nº›</a:t>
            </a:fld>
            <a:endParaRPr lang="es-PE"/>
          </a:p>
        </p:txBody>
      </p:sp>
    </p:spTree>
    <p:extLst>
      <p:ext uri="{BB962C8B-B14F-4D97-AF65-F5344CB8AC3E}">
        <p14:creationId xmlns:p14="http://schemas.microsoft.com/office/powerpoint/2010/main" val="2655650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EFDF4A-818E-852D-971D-45FC82CEACE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23C52B2B-F4B4-418E-BD50-5FD1F427D2F5}"/>
              </a:ext>
            </a:extLst>
          </p:cNvPr>
          <p:cNvSpPr>
            <a:spLocks noGrp="1"/>
          </p:cNvSpPr>
          <p:nvPr>
            <p:ph type="dt" sz="half" idx="10"/>
          </p:nvPr>
        </p:nvSpPr>
        <p:spPr/>
        <p:txBody>
          <a:bodyPr/>
          <a:lstStyle/>
          <a:p>
            <a:fld id="{0FE7E669-A2F3-4B20-8718-E7E3E2BEC923}" type="datetimeFigureOut">
              <a:rPr lang="es-PE" smtClean="0"/>
              <a:t>11/07/2023</a:t>
            </a:fld>
            <a:endParaRPr lang="es-PE"/>
          </a:p>
        </p:txBody>
      </p:sp>
      <p:sp>
        <p:nvSpPr>
          <p:cNvPr id="4" name="Marcador de pie de página 3">
            <a:extLst>
              <a:ext uri="{FF2B5EF4-FFF2-40B4-BE49-F238E27FC236}">
                <a16:creationId xmlns:a16="http://schemas.microsoft.com/office/drawing/2014/main" id="{76E65263-CA71-5642-3D38-975EE9EC053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532CD23-62CF-D2C4-56CF-59E0FFD771CE}"/>
              </a:ext>
            </a:extLst>
          </p:cNvPr>
          <p:cNvSpPr>
            <a:spLocks noGrp="1"/>
          </p:cNvSpPr>
          <p:nvPr>
            <p:ph type="sldNum" sz="quarter" idx="12"/>
          </p:nvPr>
        </p:nvSpPr>
        <p:spPr/>
        <p:txBody>
          <a:bodyPr/>
          <a:lstStyle/>
          <a:p>
            <a:fld id="{42721F9F-B29E-4334-9DA1-7183B8540C38}" type="slidenum">
              <a:rPr lang="es-PE" smtClean="0"/>
              <a:t>‹Nº›</a:t>
            </a:fld>
            <a:endParaRPr lang="es-PE"/>
          </a:p>
        </p:txBody>
      </p:sp>
    </p:spTree>
    <p:extLst>
      <p:ext uri="{BB962C8B-B14F-4D97-AF65-F5344CB8AC3E}">
        <p14:creationId xmlns:p14="http://schemas.microsoft.com/office/powerpoint/2010/main" val="2761825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BDD933F-22E7-2D8E-BAF2-16E5C01918EB}"/>
              </a:ext>
            </a:extLst>
          </p:cNvPr>
          <p:cNvSpPr>
            <a:spLocks noGrp="1"/>
          </p:cNvSpPr>
          <p:nvPr>
            <p:ph type="dt" sz="half" idx="10"/>
          </p:nvPr>
        </p:nvSpPr>
        <p:spPr/>
        <p:txBody>
          <a:bodyPr/>
          <a:lstStyle/>
          <a:p>
            <a:fld id="{0FE7E669-A2F3-4B20-8718-E7E3E2BEC923}" type="datetimeFigureOut">
              <a:rPr lang="es-PE" smtClean="0"/>
              <a:t>11/07/2023</a:t>
            </a:fld>
            <a:endParaRPr lang="es-PE"/>
          </a:p>
        </p:txBody>
      </p:sp>
      <p:sp>
        <p:nvSpPr>
          <p:cNvPr id="3" name="Marcador de pie de página 2">
            <a:extLst>
              <a:ext uri="{FF2B5EF4-FFF2-40B4-BE49-F238E27FC236}">
                <a16:creationId xmlns:a16="http://schemas.microsoft.com/office/drawing/2014/main" id="{F0CEB2A4-AA42-8C38-D4F1-DEA0B2A4BBA8}"/>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2A3828F4-B170-6ACE-C7A3-9CDE850D3FC7}"/>
              </a:ext>
            </a:extLst>
          </p:cNvPr>
          <p:cNvSpPr>
            <a:spLocks noGrp="1"/>
          </p:cNvSpPr>
          <p:nvPr>
            <p:ph type="sldNum" sz="quarter" idx="12"/>
          </p:nvPr>
        </p:nvSpPr>
        <p:spPr/>
        <p:txBody>
          <a:bodyPr/>
          <a:lstStyle/>
          <a:p>
            <a:fld id="{42721F9F-B29E-4334-9DA1-7183B8540C38}" type="slidenum">
              <a:rPr lang="es-PE" smtClean="0"/>
              <a:t>‹Nº›</a:t>
            </a:fld>
            <a:endParaRPr lang="es-PE"/>
          </a:p>
        </p:txBody>
      </p:sp>
    </p:spTree>
    <p:extLst>
      <p:ext uri="{BB962C8B-B14F-4D97-AF65-F5344CB8AC3E}">
        <p14:creationId xmlns:p14="http://schemas.microsoft.com/office/powerpoint/2010/main" val="1517174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26438D-E1AA-2A3C-C477-601A2941457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F20749B-157E-B10E-BA29-EB9FF7F00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91290DC5-E730-57EE-334A-5B3BE894CE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E199070-BBAB-9FC6-AAE3-A8092DC29DBC}"/>
              </a:ext>
            </a:extLst>
          </p:cNvPr>
          <p:cNvSpPr>
            <a:spLocks noGrp="1"/>
          </p:cNvSpPr>
          <p:nvPr>
            <p:ph type="dt" sz="half" idx="10"/>
          </p:nvPr>
        </p:nvSpPr>
        <p:spPr/>
        <p:txBody>
          <a:bodyPr/>
          <a:lstStyle/>
          <a:p>
            <a:fld id="{0FE7E669-A2F3-4B20-8718-E7E3E2BEC923}" type="datetimeFigureOut">
              <a:rPr lang="es-PE" smtClean="0"/>
              <a:t>11/07/2023</a:t>
            </a:fld>
            <a:endParaRPr lang="es-PE"/>
          </a:p>
        </p:txBody>
      </p:sp>
      <p:sp>
        <p:nvSpPr>
          <p:cNvPr id="6" name="Marcador de pie de página 5">
            <a:extLst>
              <a:ext uri="{FF2B5EF4-FFF2-40B4-BE49-F238E27FC236}">
                <a16:creationId xmlns:a16="http://schemas.microsoft.com/office/drawing/2014/main" id="{7B8A707B-1449-EBA6-F6FC-F166283FA98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1914F30-4466-FFE3-9C0C-1A192643B995}"/>
              </a:ext>
            </a:extLst>
          </p:cNvPr>
          <p:cNvSpPr>
            <a:spLocks noGrp="1"/>
          </p:cNvSpPr>
          <p:nvPr>
            <p:ph type="sldNum" sz="quarter" idx="12"/>
          </p:nvPr>
        </p:nvSpPr>
        <p:spPr/>
        <p:txBody>
          <a:bodyPr/>
          <a:lstStyle/>
          <a:p>
            <a:fld id="{42721F9F-B29E-4334-9DA1-7183B8540C38}" type="slidenum">
              <a:rPr lang="es-PE" smtClean="0"/>
              <a:t>‹Nº›</a:t>
            </a:fld>
            <a:endParaRPr lang="es-PE"/>
          </a:p>
        </p:txBody>
      </p:sp>
    </p:spTree>
    <p:extLst>
      <p:ext uri="{BB962C8B-B14F-4D97-AF65-F5344CB8AC3E}">
        <p14:creationId xmlns:p14="http://schemas.microsoft.com/office/powerpoint/2010/main" val="3304026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8E5C4A-C264-DA11-BF55-A5B7F63B874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08E4E3C8-3D07-8D99-4775-0F1DAF67BD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754FF1D6-440E-8B99-E029-7381DC0237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FF1135E-C1D1-1AD3-929B-CDC59931A78C}"/>
              </a:ext>
            </a:extLst>
          </p:cNvPr>
          <p:cNvSpPr>
            <a:spLocks noGrp="1"/>
          </p:cNvSpPr>
          <p:nvPr>
            <p:ph type="dt" sz="half" idx="10"/>
          </p:nvPr>
        </p:nvSpPr>
        <p:spPr/>
        <p:txBody>
          <a:bodyPr/>
          <a:lstStyle/>
          <a:p>
            <a:fld id="{0FE7E669-A2F3-4B20-8718-E7E3E2BEC923}" type="datetimeFigureOut">
              <a:rPr lang="es-PE" smtClean="0"/>
              <a:t>11/07/2023</a:t>
            </a:fld>
            <a:endParaRPr lang="es-PE"/>
          </a:p>
        </p:txBody>
      </p:sp>
      <p:sp>
        <p:nvSpPr>
          <p:cNvPr id="6" name="Marcador de pie de página 5">
            <a:extLst>
              <a:ext uri="{FF2B5EF4-FFF2-40B4-BE49-F238E27FC236}">
                <a16:creationId xmlns:a16="http://schemas.microsoft.com/office/drawing/2014/main" id="{DB2E8941-16AF-16BE-15A9-550BFD3F3C0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2C5BA7C8-0DEF-1A57-4EB2-1F41C0A52147}"/>
              </a:ext>
            </a:extLst>
          </p:cNvPr>
          <p:cNvSpPr>
            <a:spLocks noGrp="1"/>
          </p:cNvSpPr>
          <p:nvPr>
            <p:ph type="sldNum" sz="quarter" idx="12"/>
          </p:nvPr>
        </p:nvSpPr>
        <p:spPr/>
        <p:txBody>
          <a:bodyPr/>
          <a:lstStyle/>
          <a:p>
            <a:fld id="{42721F9F-B29E-4334-9DA1-7183B8540C38}" type="slidenum">
              <a:rPr lang="es-PE" smtClean="0"/>
              <a:t>‹Nº›</a:t>
            </a:fld>
            <a:endParaRPr lang="es-PE"/>
          </a:p>
        </p:txBody>
      </p:sp>
    </p:spTree>
    <p:extLst>
      <p:ext uri="{BB962C8B-B14F-4D97-AF65-F5344CB8AC3E}">
        <p14:creationId xmlns:p14="http://schemas.microsoft.com/office/powerpoint/2010/main" val="303056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4EF55AC-A976-55B5-E33E-647A3B7B3E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6F0435D-9C2C-BEC1-842E-4202318E63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4571DAF-CD5C-2CD3-79BD-5DBB4B16A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7E669-A2F3-4B20-8718-E7E3E2BEC923}" type="datetimeFigureOut">
              <a:rPr lang="es-PE" smtClean="0"/>
              <a:t>11/07/2023</a:t>
            </a:fld>
            <a:endParaRPr lang="es-PE"/>
          </a:p>
        </p:txBody>
      </p:sp>
      <p:sp>
        <p:nvSpPr>
          <p:cNvPr id="5" name="Marcador de pie de página 4">
            <a:extLst>
              <a:ext uri="{FF2B5EF4-FFF2-40B4-BE49-F238E27FC236}">
                <a16:creationId xmlns:a16="http://schemas.microsoft.com/office/drawing/2014/main" id="{498DB9BF-ED49-4CC5-9DA1-6CC85F854F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DBF0E51-0F47-76B2-8435-7C6EEBE2AC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721F9F-B29E-4334-9DA1-7183B8540C38}" type="slidenum">
              <a:rPr lang="es-PE" smtClean="0"/>
              <a:t>‹Nº›</a:t>
            </a:fld>
            <a:endParaRPr lang="es-PE"/>
          </a:p>
        </p:txBody>
      </p:sp>
    </p:spTree>
    <p:extLst>
      <p:ext uri="{BB962C8B-B14F-4D97-AF65-F5344CB8AC3E}">
        <p14:creationId xmlns:p14="http://schemas.microsoft.com/office/powerpoint/2010/main" val="3079566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cre – Wikipédia, a enciclopédia livre">
            <a:extLst>
              <a:ext uri="{FF2B5EF4-FFF2-40B4-BE49-F238E27FC236}">
                <a16:creationId xmlns:a16="http://schemas.microsoft.com/office/drawing/2014/main" id="{B8DD4BE3-70D5-B709-EF43-4CF87B5F69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9563"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170210E-93C2-3475-E074-FC5F523EAC97}"/>
              </a:ext>
            </a:extLst>
          </p:cNvPr>
          <p:cNvSpPr>
            <a:spLocks noGrp="1"/>
          </p:cNvSpPr>
          <p:nvPr>
            <p:ph type="ctrTitle"/>
          </p:nvPr>
        </p:nvSpPr>
        <p:spPr>
          <a:xfrm>
            <a:off x="477981" y="1122363"/>
            <a:ext cx="4023360" cy="3204134"/>
          </a:xfrm>
        </p:spPr>
        <p:txBody>
          <a:bodyPr anchor="b">
            <a:normAutofit/>
          </a:bodyPr>
          <a:lstStyle/>
          <a:p>
            <a:pPr algn="l"/>
            <a:r>
              <a:rPr lang="pt-BR" sz="4800"/>
              <a:t>ESTADO DE ACRE</a:t>
            </a:r>
          </a:p>
        </p:txBody>
      </p:sp>
      <p:sp>
        <p:nvSpPr>
          <p:cNvPr id="1035" name="Rectangle 103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7" name="Rectangle 103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4672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B6E52F-AFF9-CB25-613D-2FDD59AD2966}"/>
              </a:ext>
            </a:extLst>
          </p:cNvPr>
          <p:cNvSpPr txBox="1"/>
          <p:nvPr/>
        </p:nvSpPr>
        <p:spPr>
          <a:xfrm>
            <a:off x="446670" y="550602"/>
            <a:ext cx="8315324" cy="5262979"/>
          </a:xfrm>
          <a:prstGeom prst="rect">
            <a:avLst/>
          </a:prstGeom>
          <a:noFill/>
        </p:spPr>
        <p:txBody>
          <a:bodyPr wrap="square" rtlCol="0">
            <a:spAutoFit/>
          </a:bodyPr>
          <a:lstStyle/>
          <a:p>
            <a:r>
              <a:rPr lang="pt-BR" sz="1600" b="1" dirty="0"/>
              <a:t>Relevo da sua região</a:t>
            </a:r>
          </a:p>
          <a:p>
            <a:pPr marL="285750" indent="-285750" algn="just">
              <a:buFont typeface="Arial" panose="020B0604020202020204" pitchFamily="34" charset="0"/>
              <a:buChar char="•"/>
            </a:pPr>
            <a:r>
              <a:rPr lang="pt-BR" sz="1600" dirty="0"/>
              <a:t>Tem uma área de 152 581 km², é no extremo oeste do Brasil e tem fronteira com dois países: Peru e Bolívia.</a:t>
            </a:r>
          </a:p>
          <a:p>
            <a:pPr marL="285750" indent="-285750" algn="just">
              <a:buFont typeface="Arial" panose="020B0604020202020204" pitchFamily="34" charset="0"/>
              <a:buChar char="•"/>
            </a:pPr>
            <a:r>
              <a:rPr lang="pt-BR" sz="1600" dirty="0"/>
              <a:t>O relevo se integra no baixo platô arenítico, ou terra firme. Tem uma topografia tabular. Ao longo da fronteira ocidental estão as maiores altitudes do estado com 609 m. Cerca de 63% da superfície estadual fica entre 200 e 300 m de altitude; 16% entre 300 e 609; e 21% entre 200 e 135. </a:t>
            </a:r>
          </a:p>
          <a:p>
            <a:pPr marL="285750" indent="-285750" algn="just">
              <a:buFont typeface="Arial" panose="020B0604020202020204" pitchFamily="34" charset="0"/>
              <a:buChar char="•"/>
            </a:pPr>
            <a:r>
              <a:rPr lang="pt-BR" sz="1600" dirty="0"/>
              <a:t>Os rios principais são Juruá, Tarauacá, Envira, Purus, Iaco e Acre, atravessam o estado com cursos quase paralelos e que só vão confluir fora de seu território.</a:t>
            </a:r>
          </a:p>
          <a:p>
            <a:endParaRPr lang="pt-BR" sz="1600" b="1" dirty="0"/>
          </a:p>
          <a:p>
            <a:r>
              <a:rPr lang="pt-BR" sz="1600" b="1" dirty="0"/>
              <a:t>Economia de Estado e da principal cidade</a:t>
            </a:r>
          </a:p>
          <a:p>
            <a:pPr marL="285750" indent="-285750">
              <a:buFont typeface="Arial" panose="020B0604020202020204" pitchFamily="34" charset="0"/>
              <a:buChar char="•"/>
            </a:pPr>
            <a:r>
              <a:rPr lang="pt-BR" sz="1600" dirty="0"/>
              <a:t>A principal cidade é Rio Branco seguido de Cruzeiro do Sul.</a:t>
            </a:r>
          </a:p>
          <a:p>
            <a:pPr marL="285750" indent="-285750">
              <a:buFont typeface="Arial" panose="020B0604020202020204" pitchFamily="34" charset="0"/>
              <a:buChar char="•"/>
            </a:pPr>
            <a:r>
              <a:rPr lang="pt-BR" sz="1600" dirty="0"/>
              <a:t>Sua economia é baseada em a exploração de recursos naturais e no setor primário.</a:t>
            </a:r>
          </a:p>
          <a:p>
            <a:pPr marL="285750" indent="-285750">
              <a:buFont typeface="Arial" panose="020B0604020202020204" pitchFamily="34" charset="0"/>
              <a:buChar char="•"/>
            </a:pPr>
            <a:r>
              <a:rPr lang="pt-BR" sz="1600" dirty="0"/>
              <a:t>Os principais setores industriais são: Construção (47,6%), Serviços Industriais de Utilidade Pública, como Energia Elétrica e Água (24,6%), Alimentos (18,8%), Minerais não metálicos (2,0%) e Madeira (1,5%). Estes 5 setores concentram 94,5% da indústria do estado.</a:t>
            </a:r>
          </a:p>
          <a:p>
            <a:pPr marL="285750" indent="-285750">
              <a:buFont typeface="Arial" panose="020B0604020202020204" pitchFamily="34" charset="0"/>
              <a:buChar char="•"/>
            </a:pPr>
            <a:r>
              <a:rPr lang="pt-BR" sz="1600" dirty="0"/>
              <a:t>É o segundo produtor de borracha no país, o Acre apresentou em 2008 a produção de 845 t representando pouco mais de um quarto do total nacional. </a:t>
            </a:r>
          </a:p>
          <a:p>
            <a:pPr marL="285750" indent="-285750">
              <a:buFont typeface="Arial" panose="020B0604020202020204" pitchFamily="34" charset="0"/>
              <a:buChar char="•"/>
            </a:pPr>
            <a:r>
              <a:rPr lang="pt-BR" sz="1600" dirty="0"/>
              <a:t>As exportações são principalmente, por coco, castanha e caju (29,80%), madeira serrada (23,34%), madeira perfilada (19,71%), madeira compensada (9,31%) e produtos farmacêuticos de origem animal (4,97%).</a:t>
            </a:r>
          </a:p>
        </p:txBody>
      </p:sp>
      <p:pic>
        <p:nvPicPr>
          <p:cNvPr id="3074" name="Picture 2" descr="Geografia do Brasil/Acre - Wikilivros">
            <a:extLst>
              <a:ext uri="{FF2B5EF4-FFF2-40B4-BE49-F238E27FC236}">
                <a16:creationId xmlns:a16="http://schemas.microsoft.com/office/drawing/2014/main" id="{6DD3E450-0021-C4A0-983E-19DCC0BC0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4547" y="782932"/>
            <a:ext cx="2563231" cy="15763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7AA455C-7C4D-C154-D6F9-895D8DD60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1309" y="3102682"/>
            <a:ext cx="2476469" cy="2421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23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E59D3FE-69CE-79DD-B2D1-87431C6B402A}"/>
              </a:ext>
            </a:extLst>
          </p:cNvPr>
          <p:cNvSpPr txBox="1"/>
          <p:nvPr/>
        </p:nvSpPr>
        <p:spPr>
          <a:xfrm>
            <a:off x="592207" y="197346"/>
            <a:ext cx="6544090" cy="4801314"/>
          </a:xfrm>
          <a:prstGeom prst="rect">
            <a:avLst/>
          </a:prstGeom>
          <a:noFill/>
        </p:spPr>
        <p:txBody>
          <a:bodyPr wrap="square" rtlCol="0">
            <a:spAutoFit/>
          </a:bodyPr>
          <a:lstStyle/>
          <a:p>
            <a:endParaRPr lang="pt-BR" dirty="0"/>
          </a:p>
          <a:p>
            <a:r>
              <a:rPr lang="pt-BR" b="1" dirty="0"/>
              <a:t>Turismo</a:t>
            </a:r>
          </a:p>
          <a:p>
            <a:r>
              <a:rPr lang="pt-BR" dirty="0"/>
              <a:t>Embora não esteja entre os destinos brasileiros mais procurados pelos viajantes, há muitos pontos turísticos no Acre.</a:t>
            </a:r>
          </a:p>
          <a:p>
            <a:endParaRPr lang="pt-BR" b="1" dirty="0"/>
          </a:p>
          <a:p>
            <a:pPr marL="285750" indent="-285750">
              <a:buFont typeface="Arial" panose="020B0604020202020204" pitchFamily="34" charset="0"/>
              <a:buChar char="•"/>
            </a:pPr>
            <a:r>
              <a:rPr lang="pt-BR" dirty="0"/>
              <a:t>Museu da Borracha</a:t>
            </a:r>
          </a:p>
          <a:p>
            <a:pPr marL="285750" indent="-285750">
              <a:buFont typeface="Arial" panose="020B0604020202020204" pitchFamily="34" charset="0"/>
              <a:buChar char="•"/>
            </a:pPr>
            <a:r>
              <a:rPr lang="pt-BR" dirty="0"/>
              <a:t>Palácio Rio Branco</a:t>
            </a:r>
          </a:p>
          <a:p>
            <a:pPr marL="285750" indent="-285750">
              <a:buFont typeface="Arial" panose="020B0604020202020204" pitchFamily="34" charset="0"/>
              <a:buChar char="•"/>
            </a:pPr>
            <a:r>
              <a:rPr lang="pt-BR" dirty="0"/>
              <a:t>Parque Nacional da Serra do Divisor</a:t>
            </a:r>
          </a:p>
          <a:p>
            <a:pPr marL="285750" indent="-285750">
              <a:buFont typeface="Arial" panose="020B0604020202020204" pitchFamily="34" charset="0"/>
              <a:buChar char="•"/>
            </a:pPr>
            <a:r>
              <a:rPr lang="pt-BR" dirty="0"/>
              <a:t>Casa de Chico Mendes</a:t>
            </a:r>
          </a:p>
          <a:p>
            <a:pPr marL="285750" indent="-285750">
              <a:buFont typeface="Arial" panose="020B0604020202020204" pitchFamily="34" charset="0"/>
              <a:buChar char="•"/>
            </a:pPr>
            <a:r>
              <a:rPr lang="pt-BR" dirty="0"/>
              <a:t>Catedral Nossa Senhora de Nazaré</a:t>
            </a:r>
          </a:p>
          <a:p>
            <a:pPr marL="285750" indent="-285750">
              <a:buFont typeface="Arial" panose="020B0604020202020204" pitchFamily="34" charset="0"/>
              <a:buChar char="•"/>
            </a:pPr>
            <a:r>
              <a:rPr lang="pt-BR" dirty="0"/>
              <a:t>Ponte da Integração Brasil-Peru</a:t>
            </a:r>
          </a:p>
          <a:p>
            <a:endParaRPr lang="pt-BR" b="1" dirty="0"/>
          </a:p>
          <a:p>
            <a:r>
              <a:rPr lang="pt-BR" b="1" dirty="0"/>
              <a:t>Bioma</a:t>
            </a:r>
          </a:p>
          <a:p>
            <a:r>
              <a:rPr lang="pt-BR" dirty="0"/>
              <a:t>A Floresta Amazônica recobre todo o território estadual. O território tem uma porção considerável da extensa floresta tropical. Tem uma Floresta Aberta com bambu e com palmeiras, abrange 35,2% do Estado. A floresta densa, ocupa 12,12% da área.</a:t>
            </a:r>
          </a:p>
        </p:txBody>
      </p:sp>
      <p:pic>
        <p:nvPicPr>
          <p:cNvPr id="4098" name="Picture 2" descr="Río Branco (Acre) - Wikipedia, la enciclopedia libre">
            <a:extLst>
              <a:ext uri="{FF2B5EF4-FFF2-40B4-BE49-F238E27FC236}">
                <a16:creationId xmlns:a16="http://schemas.microsoft.com/office/drawing/2014/main" id="{0CA0120B-A924-C99C-CAB9-A200E49DF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1425" y="493643"/>
            <a:ext cx="3561521" cy="3561521"/>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91A541F2-77FD-8E63-2091-3C260612185E}"/>
              </a:ext>
            </a:extLst>
          </p:cNvPr>
          <p:cNvSpPr txBox="1"/>
          <p:nvPr/>
        </p:nvSpPr>
        <p:spPr>
          <a:xfrm>
            <a:off x="592208" y="5164028"/>
            <a:ext cx="8283436" cy="1200329"/>
          </a:xfrm>
          <a:prstGeom prst="rect">
            <a:avLst/>
          </a:prstGeom>
          <a:noFill/>
        </p:spPr>
        <p:txBody>
          <a:bodyPr wrap="square">
            <a:spAutoFit/>
          </a:bodyPr>
          <a:lstStyle/>
          <a:p>
            <a:r>
              <a:rPr lang="pt-BR" b="1" dirty="0"/>
              <a:t>Climas</a:t>
            </a:r>
          </a:p>
          <a:p>
            <a:r>
              <a:rPr lang="pt-BR" dirty="0"/>
              <a:t>O clima é quente e muito úmido. As temperaturas médias mensais variam entre 24 °C e 27 °C, sendo a menor média da Região Norte. As chuvas atingem o total anual de 2 100 mm, com uma nítida estação seca nos meses de junho, julho e agosto. </a:t>
            </a:r>
            <a:endParaRPr lang="pt-BR" b="1" dirty="0"/>
          </a:p>
        </p:txBody>
      </p:sp>
      <p:pic>
        <p:nvPicPr>
          <p:cNvPr id="4100" name="Picture 4" descr="Acre Hoteles: Compara hoteles en Acre desde S/ 79/noche con KAYAK">
            <a:extLst>
              <a:ext uri="{FF2B5EF4-FFF2-40B4-BE49-F238E27FC236}">
                <a16:creationId xmlns:a16="http://schemas.microsoft.com/office/drawing/2014/main" id="{1F704FDE-F86D-F370-B23A-155E2368B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8861" y="4424894"/>
            <a:ext cx="2421835" cy="1816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857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Bandera de Amazonas (Brasil) - Wikipedia, la enciclopedia libre">
            <a:extLst>
              <a:ext uri="{FF2B5EF4-FFF2-40B4-BE49-F238E27FC236}">
                <a16:creationId xmlns:a16="http://schemas.microsoft.com/office/drawing/2014/main" id="{6F5168E5-8C7C-AB72-D79D-320334BEB57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7840" b="909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170210E-93C2-3475-E074-FC5F523EAC97}"/>
              </a:ext>
            </a:extLst>
          </p:cNvPr>
          <p:cNvSpPr>
            <a:spLocks noGrp="1"/>
          </p:cNvSpPr>
          <p:nvPr>
            <p:ph type="ctrTitle"/>
          </p:nvPr>
        </p:nvSpPr>
        <p:spPr>
          <a:xfrm>
            <a:off x="477981" y="1122363"/>
            <a:ext cx="4023360" cy="3204134"/>
          </a:xfrm>
        </p:spPr>
        <p:txBody>
          <a:bodyPr anchor="b">
            <a:normAutofit/>
          </a:bodyPr>
          <a:lstStyle/>
          <a:p>
            <a:pPr algn="l"/>
            <a:r>
              <a:rPr lang="pt-BR" sz="4800"/>
              <a:t>ESTADO DE AMAZONAS</a:t>
            </a:r>
          </a:p>
        </p:txBody>
      </p:sp>
      <p:sp>
        <p:nvSpPr>
          <p:cNvPr id="2059" name="Rectangle 205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107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B6E52F-AFF9-CB25-613D-2FDD59AD2966}"/>
              </a:ext>
            </a:extLst>
          </p:cNvPr>
          <p:cNvSpPr txBox="1"/>
          <p:nvPr/>
        </p:nvSpPr>
        <p:spPr>
          <a:xfrm>
            <a:off x="545823" y="410626"/>
            <a:ext cx="7395541" cy="6247864"/>
          </a:xfrm>
          <a:prstGeom prst="rect">
            <a:avLst/>
          </a:prstGeom>
          <a:noFill/>
        </p:spPr>
        <p:txBody>
          <a:bodyPr wrap="square" rtlCol="0">
            <a:spAutoFit/>
          </a:bodyPr>
          <a:lstStyle/>
          <a:p>
            <a:r>
              <a:rPr lang="pt-BR" sz="1600" b="1" dirty="0"/>
              <a:t>Relevo da sua região</a:t>
            </a:r>
          </a:p>
          <a:p>
            <a:pPr marL="285750" indent="-285750">
              <a:buFont typeface="Arial" panose="020B0604020202020204" pitchFamily="34" charset="0"/>
              <a:buChar char="•"/>
            </a:pPr>
            <a:r>
              <a:rPr lang="pt-BR" sz="1600" dirty="0"/>
              <a:t>É a mais extensa das unidades federativas do Brasil, com uma superfície atual de 1 559 146,876 km². Grande parte dele é ocupado pela Floresta Amazônica e pelos rios.</a:t>
            </a:r>
          </a:p>
          <a:p>
            <a:pPr marL="285750" indent="-285750">
              <a:buFont typeface="Arial" panose="020B0604020202020204" pitchFamily="34" charset="0"/>
              <a:buChar char="•"/>
            </a:pPr>
            <a:r>
              <a:rPr lang="pt-BR" sz="1600" dirty="0"/>
              <a:t>O acesso à região é feito principalmente por via fluvial ou aérea.</a:t>
            </a:r>
          </a:p>
          <a:p>
            <a:pPr marL="285750" indent="-285750">
              <a:buFont typeface="Arial" panose="020B0604020202020204" pitchFamily="34" charset="0"/>
              <a:buChar char="•"/>
            </a:pPr>
            <a:r>
              <a:rPr lang="pt-BR" sz="1600" dirty="0"/>
              <a:t>Apresenta um relevo relativamente baixo, já que 85% de sua superfície está abaixo de cem metros de altitude.</a:t>
            </a:r>
          </a:p>
          <a:p>
            <a:pPr marL="285750" indent="-285750">
              <a:buFont typeface="Arial" panose="020B0604020202020204" pitchFamily="34" charset="0"/>
              <a:buChar char="•"/>
            </a:pPr>
            <a:r>
              <a:rPr lang="pt-BR" sz="1600" dirty="0"/>
              <a:t>Está situado sobre uma ampla depressão, com cerca de 600 km de extensão no sentido sudeste-noroeste, orlado a leste por uma estreita planície litorânea de aproximadamente 40 km de largura média. Isso faz do estado o maior em relação à terras baixas no Brasil.</a:t>
            </a:r>
          </a:p>
          <a:p>
            <a:endParaRPr lang="pt-BR" sz="1600" dirty="0"/>
          </a:p>
          <a:p>
            <a:r>
              <a:rPr lang="pt-BR" sz="1600" b="1" dirty="0"/>
              <a:t>Economia de Estado e da principal cidade</a:t>
            </a:r>
          </a:p>
          <a:p>
            <a:pPr marL="285750" indent="-285750">
              <a:buFont typeface="Arial" panose="020B0604020202020204" pitchFamily="34" charset="0"/>
              <a:buChar char="•"/>
            </a:pPr>
            <a:r>
              <a:rPr lang="pt-BR" sz="1600" dirty="0"/>
              <a:t>Pará e Amazonas respondem juntos por aproximadamente 70% da economia da Região Norte do Brasil. </a:t>
            </a:r>
          </a:p>
          <a:p>
            <a:pPr marL="285750" indent="-285750">
              <a:buFont typeface="Arial" panose="020B0604020202020204" pitchFamily="34" charset="0"/>
              <a:buChar char="•"/>
            </a:pPr>
            <a:r>
              <a:rPr lang="pt-BR" sz="1600" dirty="0"/>
              <a:t>As principais atividades econômicas praticadas no Estado são: extração vegetal, mineral e animal. </a:t>
            </a:r>
          </a:p>
          <a:p>
            <a:pPr marL="285750" indent="-285750">
              <a:buFont typeface="Arial" panose="020B0604020202020204" pitchFamily="34" charset="0"/>
              <a:buChar char="•"/>
            </a:pPr>
            <a:r>
              <a:rPr lang="pt-BR" sz="1600" dirty="0"/>
              <a:t>Na extração mineral são obtidos, principalmente, calcário e estanho, na extração vegetal existe a atividade madeireira, retirada de castanha-do-pará, coletas de frutas regionais, borracha e na extração animal, a pesca. </a:t>
            </a:r>
          </a:p>
          <a:p>
            <a:pPr marL="285750" indent="-285750">
              <a:buFont typeface="Arial" panose="020B0604020202020204" pitchFamily="34" charset="0"/>
              <a:buChar char="•"/>
            </a:pPr>
            <a:r>
              <a:rPr lang="pt-BR" sz="1600" dirty="0"/>
              <a:t>Na capital do Estado concentra o principal centro industrial, a Zona Franca de Manaus, nesse setor produtivo amazonense destaca-se principalmente a produção de eletroeletrônicos, motocicletas, além do beneficiamento de alguns minérios e alimentos. </a:t>
            </a:r>
          </a:p>
          <a:p>
            <a:pPr marL="285750" indent="-285750">
              <a:buFont typeface="Arial" panose="020B0604020202020204" pitchFamily="34" charset="0"/>
              <a:buChar char="•"/>
            </a:pPr>
            <a:r>
              <a:rPr lang="pt-BR" sz="1600" dirty="0"/>
              <a:t>Na agricultura são produzidos, entre outros, arroz, banana, laranja e mandioca.</a:t>
            </a:r>
          </a:p>
        </p:txBody>
      </p:sp>
      <p:pic>
        <p:nvPicPr>
          <p:cNvPr id="5122" name="Picture 2" descr="Manaos, capital de estado de Amazonas | Guia sobre Brasil">
            <a:extLst>
              <a:ext uri="{FF2B5EF4-FFF2-40B4-BE49-F238E27FC236}">
                <a16:creationId xmlns:a16="http://schemas.microsoft.com/office/drawing/2014/main" id="{4B6B0A9E-A23D-20F6-CA3A-AACBE6477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3946" y="576470"/>
            <a:ext cx="3810001" cy="249078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Amazonas (Brasil) - Wikipedia, la enciclopedia libre">
            <a:extLst>
              <a:ext uri="{FF2B5EF4-FFF2-40B4-BE49-F238E27FC236}">
                <a16:creationId xmlns:a16="http://schemas.microsoft.com/office/drawing/2014/main" id="{3A0F7EF8-6540-B214-2694-FF8501DEE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122" y="3634202"/>
            <a:ext cx="2867025" cy="2832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76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B6E52F-AFF9-CB25-613D-2FDD59AD2966}"/>
              </a:ext>
            </a:extLst>
          </p:cNvPr>
          <p:cNvSpPr txBox="1"/>
          <p:nvPr/>
        </p:nvSpPr>
        <p:spPr>
          <a:xfrm>
            <a:off x="503168" y="406484"/>
            <a:ext cx="10628658" cy="3785652"/>
          </a:xfrm>
          <a:prstGeom prst="rect">
            <a:avLst/>
          </a:prstGeom>
          <a:noFill/>
        </p:spPr>
        <p:txBody>
          <a:bodyPr wrap="square" rtlCol="0">
            <a:spAutoFit/>
          </a:bodyPr>
          <a:lstStyle/>
          <a:p>
            <a:r>
              <a:rPr lang="pt-BR" sz="1600" b="1" dirty="0"/>
              <a:t>Turismo</a:t>
            </a:r>
          </a:p>
          <a:p>
            <a:pPr marL="285750" indent="-285750">
              <a:buFont typeface="Arial" panose="020B0604020202020204" pitchFamily="34" charset="0"/>
              <a:buChar char="•"/>
            </a:pPr>
            <a:r>
              <a:rPr lang="pt-BR" sz="1600" dirty="0"/>
              <a:t>Manaus, Amazonas.</a:t>
            </a:r>
          </a:p>
          <a:p>
            <a:pPr marL="285750" indent="-285750">
              <a:buFont typeface="Arial" panose="020B0604020202020204" pitchFamily="34" charset="0"/>
              <a:buChar char="•"/>
            </a:pPr>
            <a:r>
              <a:rPr lang="pt-BR" sz="1600" dirty="0"/>
              <a:t>Belém, Pará</a:t>
            </a:r>
          </a:p>
          <a:p>
            <a:pPr marL="285750" indent="-285750">
              <a:buFont typeface="Arial" panose="020B0604020202020204" pitchFamily="34" charset="0"/>
              <a:buChar char="•"/>
            </a:pPr>
            <a:r>
              <a:rPr lang="pt-BR" sz="1600" dirty="0"/>
              <a:t>Parintins, Amazonas.</a:t>
            </a:r>
          </a:p>
          <a:p>
            <a:pPr marL="285750" indent="-285750">
              <a:buFont typeface="Arial" panose="020B0604020202020204" pitchFamily="34" charset="0"/>
              <a:buChar char="•"/>
            </a:pPr>
            <a:r>
              <a:rPr lang="pt-BR" sz="1600" dirty="0"/>
              <a:t>Arquipélago de </a:t>
            </a:r>
            <a:r>
              <a:rPr lang="pt-BR" sz="1600" dirty="0" err="1"/>
              <a:t>Anavilhanas</a:t>
            </a:r>
            <a:r>
              <a:rPr lang="pt-BR" sz="1600" dirty="0"/>
              <a:t>.</a:t>
            </a:r>
          </a:p>
          <a:p>
            <a:pPr marL="285750" indent="-285750">
              <a:buFont typeface="Arial" panose="020B0604020202020204" pitchFamily="34" charset="0"/>
              <a:buChar char="•"/>
            </a:pPr>
            <a:r>
              <a:rPr lang="pt-BR" sz="1600" dirty="0"/>
              <a:t>Cachoeiras de Presidente Figueiredo.</a:t>
            </a:r>
          </a:p>
          <a:p>
            <a:pPr marL="285750" indent="-285750">
              <a:buFont typeface="Arial" panose="020B0604020202020204" pitchFamily="34" charset="0"/>
              <a:buChar char="•"/>
            </a:pPr>
            <a:r>
              <a:rPr lang="pt-BR" sz="1600" dirty="0"/>
              <a:t>Museu do Seringal.</a:t>
            </a:r>
          </a:p>
          <a:p>
            <a:pPr marL="285750" indent="-285750">
              <a:buFont typeface="Arial" panose="020B0604020202020204" pitchFamily="34" charset="0"/>
              <a:buChar char="•"/>
            </a:pPr>
            <a:r>
              <a:rPr lang="pt-BR" sz="1600" dirty="0"/>
              <a:t>Encontro das Águas.</a:t>
            </a:r>
          </a:p>
          <a:p>
            <a:pPr marL="285750" indent="-285750">
              <a:buFont typeface="Arial" panose="020B0604020202020204" pitchFamily="34" charset="0"/>
              <a:buChar char="•"/>
            </a:pPr>
            <a:r>
              <a:rPr lang="pt-BR" sz="1600" dirty="0"/>
              <a:t>Ilha do Marajó</a:t>
            </a:r>
          </a:p>
          <a:p>
            <a:endParaRPr lang="pt-BR" sz="1600" b="1" dirty="0"/>
          </a:p>
          <a:p>
            <a:r>
              <a:rPr lang="pt-BR" sz="1600" b="1" dirty="0"/>
              <a:t>Bioma</a:t>
            </a:r>
          </a:p>
          <a:p>
            <a:pPr marL="285750" indent="-285750">
              <a:buFont typeface="Arial" panose="020B0604020202020204" pitchFamily="34" charset="0"/>
              <a:buChar char="•"/>
            </a:pPr>
            <a:r>
              <a:rPr lang="pt-BR" sz="1600" dirty="0"/>
              <a:t>É considerada a maior floresta tropical do mundo, abrangendo uma área de mais de 5 milhões de km2. </a:t>
            </a:r>
          </a:p>
          <a:p>
            <a:pPr marL="285750" indent="-285750">
              <a:buFont typeface="Arial" panose="020B0604020202020204" pitchFamily="34" charset="0"/>
              <a:buChar char="•"/>
            </a:pPr>
            <a:r>
              <a:rPr lang="pt-BR" sz="1600" dirty="0"/>
              <a:t>A floresta conta com um elevado número de espécies (animais e vegetais), é, então, rica em biodiversidade. </a:t>
            </a:r>
          </a:p>
          <a:p>
            <a:pPr marL="285750" indent="-285750">
              <a:buFont typeface="Arial" panose="020B0604020202020204" pitchFamily="34" charset="0"/>
              <a:buChar char="•"/>
            </a:pPr>
            <a:r>
              <a:rPr lang="pt-BR" sz="1600" dirty="0"/>
              <a:t>A vegetação é caracterizada por uma floresta densa e pela presença de árvores de grande porte. </a:t>
            </a:r>
          </a:p>
          <a:p>
            <a:pPr marL="285750" indent="-285750">
              <a:buFont typeface="Arial" panose="020B0604020202020204" pitchFamily="34" charset="0"/>
              <a:buChar char="•"/>
            </a:pPr>
            <a:r>
              <a:rPr lang="pt-BR" sz="1600" dirty="0"/>
              <a:t>O bioma possui cerca de 3.650.000 km² de florestas contínuas.</a:t>
            </a:r>
          </a:p>
        </p:txBody>
      </p:sp>
      <p:pic>
        <p:nvPicPr>
          <p:cNvPr id="6146" name="Picture 2" descr="Lo mejor del turismo en Amazonas, Brasil: Descubriendo la selva y s...">
            <a:extLst>
              <a:ext uri="{FF2B5EF4-FFF2-40B4-BE49-F238E27FC236}">
                <a16:creationId xmlns:a16="http://schemas.microsoft.com/office/drawing/2014/main" id="{920D09AC-6296-9441-CAF6-4F6A300FC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5026" y="406484"/>
            <a:ext cx="3594527" cy="239635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urismo en Amazonas, Brasil - Embajada de Brasil">
            <a:extLst>
              <a:ext uri="{FF2B5EF4-FFF2-40B4-BE49-F238E27FC236}">
                <a16:creationId xmlns:a16="http://schemas.microsoft.com/office/drawing/2014/main" id="{4644FC43-5810-142F-FC55-2DA5833EF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9553" y="3703983"/>
            <a:ext cx="3067360" cy="1851991"/>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62926EB5-16EC-C0EF-DECB-071D6AB0CB34}"/>
              </a:ext>
            </a:extLst>
          </p:cNvPr>
          <p:cNvSpPr txBox="1"/>
          <p:nvPr/>
        </p:nvSpPr>
        <p:spPr>
          <a:xfrm>
            <a:off x="503168" y="4333461"/>
            <a:ext cx="8263145" cy="2308324"/>
          </a:xfrm>
          <a:prstGeom prst="rect">
            <a:avLst/>
          </a:prstGeom>
          <a:noFill/>
        </p:spPr>
        <p:txBody>
          <a:bodyPr wrap="square">
            <a:spAutoFit/>
          </a:bodyPr>
          <a:lstStyle/>
          <a:p>
            <a:r>
              <a:rPr lang="pt-BR" sz="1600" b="1" dirty="0"/>
              <a:t>Clima</a:t>
            </a:r>
          </a:p>
          <a:p>
            <a:pPr marL="285750" indent="-285750">
              <a:buFont typeface="Arial" panose="020B0604020202020204" pitchFamily="34" charset="0"/>
              <a:buChar char="•"/>
            </a:pPr>
            <a:r>
              <a:rPr lang="pt-BR" sz="1600" dirty="0"/>
              <a:t>O Amazonas é dominado pelo clima equatorial. As estações do ano apresentam-se bastante diferenciadas e o clima é caracterizado por elevadas temperaturas e altos índices pluviométricos, principalmente pela proximidade com a Linha do Equador. </a:t>
            </a:r>
          </a:p>
          <a:p>
            <a:pPr marL="285750" indent="-285750">
              <a:buFont typeface="Arial" panose="020B0604020202020204" pitchFamily="34" charset="0"/>
              <a:buChar char="•"/>
            </a:pPr>
            <a:r>
              <a:rPr lang="pt-BR" sz="1600" dirty="0"/>
              <a:t>A temperatura média no estado é elevada, atingindo 31,4 °C. Em alguns pontos da porção oeste a temperatura média é entre 25 °C e 27 °C e em outros pontos da porção leste essa média de 26 °C. A menor temperatura já registrada foi de 7,0 °C, em Boca do Acre, em 1975.</a:t>
            </a:r>
          </a:p>
          <a:p>
            <a:pPr marL="285750" indent="-285750">
              <a:buFont typeface="Arial" panose="020B0604020202020204" pitchFamily="34" charset="0"/>
              <a:buChar char="•"/>
            </a:pPr>
            <a:r>
              <a:rPr lang="pt-BR" sz="1600" dirty="0"/>
              <a:t>A umidade relativa do ar varia de 80% a 90% anualmente, uma das maiores registradas no Brasil.</a:t>
            </a:r>
          </a:p>
        </p:txBody>
      </p:sp>
    </p:spTree>
    <p:extLst>
      <p:ext uri="{BB962C8B-B14F-4D97-AF65-F5344CB8AC3E}">
        <p14:creationId xmlns:p14="http://schemas.microsoft.com/office/powerpoint/2010/main" val="19708960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907</Words>
  <Application>Microsoft Office PowerPoint</Application>
  <PresentationFormat>Panorámica</PresentationFormat>
  <Paragraphs>59</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ESTADO DE ACRE</vt:lpstr>
      <vt:lpstr>Presentación de PowerPoint</vt:lpstr>
      <vt:lpstr>Presentación de PowerPoint</vt:lpstr>
      <vt:lpstr>ESTADO DE AMAZONAS</vt:lpstr>
      <vt:lpstr>Presentación de PowerPoint</vt:lpstr>
      <vt:lpstr>Presentación de PowerPoint</vt:lpstr>
    </vt:vector>
  </TitlesOfParts>
  <Company>Olam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ESTADO DE ACRE</dc:title>
  <dc:creator>Marjorie Nakama</dc:creator>
  <cp:lastModifiedBy>Marjorie Nakama</cp:lastModifiedBy>
  <cp:revision>1</cp:revision>
  <dcterms:created xsi:type="dcterms:W3CDTF">2023-07-11T15:09:16Z</dcterms:created>
  <dcterms:modified xsi:type="dcterms:W3CDTF">2023-07-11T16:30:44Z</dcterms:modified>
</cp:coreProperties>
</file>