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33C516-A807-495B-811F-FAD7FF18BA2F}">
  <a:tblStyle styleId="{6E33C516-A807-495B-811F-FAD7FF18BA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0a5ba52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90a5ba52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90a5ba5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90a5ba5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0a5ba52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0a5ba52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0a5ba5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0a5ba5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e82b7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e82b7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e82b7a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e82b7a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states’ GDP or political preference as a control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e82b7ac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e82b7a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90a5ba52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90a5ba52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e82b7ac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e82b7a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56e82b7a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56e82b7a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provide counseling around an unintended pregnancy which is typically directed at convincing the person not to get an abortion. CPCs may provide some services, such as pregnancy testing, some provide ultrasounds, referrals for adoption, resources to help parents raise children (free diapers, etc).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590a5ba52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90a5ba52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590a5ba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590a5ba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90a5ba5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90a5ba5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90a5ba5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90a5ba5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0a5ba5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0a5ba5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0a5ba5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0a5ba5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90a5ba52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90a5ba52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 name="Shape 8"/>
        <p:cNvGrpSpPr/>
        <p:nvPr/>
      </p:nvGrpSpPr>
      <p:grpSpPr>
        <a:xfrm>
          <a:off x="0" y="0"/>
          <a:ext cx="0" cy="0"/>
          <a:chOff x="0" y="0"/>
          <a:chExt cx="0" cy="0"/>
        </a:xfrm>
      </p:grpSpPr>
      <p:sp>
        <p:nvSpPr>
          <p:cNvPr id="9" name="Google Shape;9;p2"/>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rgbClr val="3F3F3F"/>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 name="Google Shape;10;p2"/>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3"/>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rgbClr val="3F3F3F"/>
              </a:buClr>
              <a:buSzPts val="1800"/>
              <a:buChar char="•"/>
              <a:defRPr/>
            </a:lvl1pPr>
            <a:lvl2pPr indent="-342900" lvl="1" marL="914400" rtl="0" algn="l">
              <a:spcBef>
                <a:spcPts val="360"/>
              </a:spcBef>
              <a:spcAft>
                <a:spcPts val="0"/>
              </a:spcAft>
              <a:buClr>
                <a:srgbClr val="3F3F3F"/>
              </a:buClr>
              <a:buSzPts val="1800"/>
              <a:buChar char="–"/>
              <a:defRPr/>
            </a:lvl2pPr>
            <a:lvl3pPr indent="-342900" lvl="2" marL="1371600" rtl="0" algn="l">
              <a:spcBef>
                <a:spcPts val="360"/>
              </a:spcBef>
              <a:spcAft>
                <a:spcPts val="0"/>
              </a:spcAft>
              <a:buClr>
                <a:srgbClr val="3F3F3F"/>
              </a:buClr>
              <a:buSzPts val="1800"/>
              <a:buChar char="•"/>
              <a:defRPr/>
            </a:lvl3pPr>
            <a:lvl4pPr indent="-342900" lvl="3" marL="1828800" rtl="0" algn="l">
              <a:spcBef>
                <a:spcPts val="360"/>
              </a:spcBef>
              <a:spcAft>
                <a:spcPts val="0"/>
              </a:spcAft>
              <a:buClr>
                <a:srgbClr val="3F3F3F"/>
              </a:buClr>
              <a:buSzPts val="1800"/>
              <a:buChar char="–"/>
              <a:defRPr/>
            </a:lvl4pPr>
            <a:lvl5pPr indent="-342900" lvl="4" marL="2286000" rtl="0" algn="l">
              <a:spcBef>
                <a:spcPts val="360"/>
              </a:spcBef>
              <a:spcAft>
                <a:spcPts val="0"/>
              </a:spcAft>
              <a:buClr>
                <a:srgbClr val="3F3F3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4"/>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5"/>
          <p:cNvSpPr txBox="1"/>
          <p:nvPr>
            <p:ph idx="1" type="body"/>
          </p:nvPr>
        </p:nvSpPr>
        <p:spPr>
          <a:xfrm>
            <a:off x="457200" y="1749028"/>
            <a:ext cx="4038600" cy="31086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rgbClr val="3F3F3F"/>
              </a:buClr>
              <a:buSzPts val="2800"/>
              <a:buChar char="•"/>
              <a:defRPr sz="2800"/>
            </a:lvl1pPr>
            <a:lvl2pPr indent="-381000" lvl="1" marL="914400" rtl="0" algn="l">
              <a:spcBef>
                <a:spcPts val="480"/>
              </a:spcBef>
              <a:spcAft>
                <a:spcPts val="0"/>
              </a:spcAft>
              <a:buClr>
                <a:srgbClr val="3F3F3F"/>
              </a:buClr>
              <a:buSzPts val="2400"/>
              <a:buChar char="–"/>
              <a:defRPr sz="2400"/>
            </a:lvl2pPr>
            <a:lvl3pPr indent="-355600" lvl="2" marL="1371600" rtl="0" algn="l">
              <a:spcBef>
                <a:spcPts val="400"/>
              </a:spcBef>
              <a:spcAft>
                <a:spcPts val="0"/>
              </a:spcAft>
              <a:buClr>
                <a:srgbClr val="3F3F3F"/>
              </a:buClr>
              <a:buSzPts val="2000"/>
              <a:buChar char="•"/>
              <a:defRPr sz="2000"/>
            </a:lvl3pPr>
            <a:lvl4pPr indent="-342900" lvl="3" marL="1828800" rtl="0" algn="l">
              <a:spcBef>
                <a:spcPts val="360"/>
              </a:spcBef>
              <a:spcAft>
                <a:spcPts val="0"/>
              </a:spcAft>
              <a:buClr>
                <a:srgbClr val="3F3F3F"/>
              </a:buClr>
              <a:buSzPts val="1800"/>
              <a:buChar char="–"/>
              <a:defRPr sz="1800"/>
            </a:lvl4pPr>
            <a:lvl5pPr indent="-342900" lvl="4" marL="2286000" rtl="0" algn="l">
              <a:spcBef>
                <a:spcPts val="360"/>
              </a:spcBef>
              <a:spcAft>
                <a:spcPts val="0"/>
              </a:spcAft>
              <a:buClr>
                <a:srgbClr val="3F3F3F"/>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0" name="Google Shape;20;p5"/>
          <p:cNvSpPr txBox="1"/>
          <p:nvPr>
            <p:ph idx="2" type="body"/>
          </p:nvPr>
        </p:nvSpPr>
        <p:spPr>
          <a:xfrm>
            <a:off x="4648200" y="1749028"/>
            <a:ext cx="4038600" cy="31086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rgbClr val="3F3F3F"/>
              </a:buClr>
              <a:buSzPts val="2800"/>
              <a:buChar char="•"/>
              <a:defRPr sz="2800"/>
            </a:lvl1pPr>
            <a:lvl2pPr indent="-381000" lvl="1" marL="914400" rtl="0" algn="l">
              <a:spcBef>
                <a:spcPts val="480"/>
              </a:spcBef>
              <a:spcAft>
                <a:spcPts val="0"/>
              </a:spcAft>
              <a:buClr>
                <a:srgbClr val="3F3F3F"/>
              </a:buClr>
              <a:buSzPts val="2400"/>
              <a:buChar char="–"/>
              <a:defRPr sz="2400"/>
            </a:lvl2pPr>
            <a:lvl3pPr indent="-355600" lvl="2" marL="1371600" rtl="0" algn="l">
              <a:spcBef>
                <a:spcPts val="400"/>
              </a:spcBef>
              <a:spcAft>
                <a:spcPts val="0"/>
              </a:spcAft>
              <a:buClr>
                <a:srgbClr val="3F3F3F"/>
              </a:buClr>
              <a:buSzPts val="2000"/>
              <a:buChar char="•"/>
              <a:defRPr sz="2000"/>
            </a:lvl3pPr>
            <a:lvl4pPr indent="-342900" lvl="3" marL="1828800" rtl="0" algn="l">
              <a:spcBef>
                <a:spcPts val="360"/>
              </a:spcBef>
              <a:spcAft>
                <a:spcPts val="0"/>
              </a:spcAft>
              <a:buClr>
                <a:srgbClr val="3F3F3F"/>
              </a:buClr>
              <a:buSzPts val="1800"/>
              <a:buChar char="–"/>
              <a:defRPr sz="1800"/>
            </a:lvl4pPr>
            <a:lvl5pPr indent="-342900" lvl="4" marL="2286000" rtl="0" algn="l">
              <a:spcBef>
                <a:spcPts val="360"/>
              </a:spcBef>
              <a:spcAft>
                <a:spcPts val="0"/>
              </a:spcAft>
              <a:buClr>
                <a:srgbClr val="3F3F3F"/>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21" name="Shape 21"/>
        <p:cNvGrpSpPr/>
        <p:nvPr/>
      </p:nvGrpSpPr>
      <p:grpSpPr>
        <a:xfrm>
          <a:off x="0" y="0"/>
          <a:ext cx="0" cy="0"/>
          <a:chOff x="0" y="0"/>
          <a:chExt cx="0" cy="0"/>
        </a:xfrm>
      </p:grpSpPr>
      <p:sp>
        <p:nvSpPr>
          <p:cNvPr id="22" name="Google Shape;22;p6"/>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rgbClr val="3F3F3F"/>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6"/>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lstStyle>
            <a:lvl1pPr indent="-431800" lvl="0" marL="457200" rtl="0" algn="l">
              <a:spcBef>
                <a:spcPts val="640"/>
              </a:spcBef>
              <a:spcAft>
                <a:spcPts val="0"/>
              </a:spcAft>
              <a:buClr>
                <a:srgbClr val="3F3F3F"/>
              </a:buClr>
              <a:buSzPts val="3200"/>
              <a:buChar char="•"/>
              <a:defRPr sz="3200"/>
            </a:lvl1pPr>
            <a:lvl2pPr indent="-406400" lvl="1" marL="914400" rtl="0" algn="l">
              <a:spcBef>
                <a:spcPts val="560"/>
              </a:spcBef>
              <a:spcAft>
                <a:spcPts val="0"/>
              </a:spcAft>
              <a:buClr>
                <a:srgbClr val="3F3F3F"/>
              </a:buClr>
              <a:buSzPts val="2800"/>
              <a:buChar char="–"/>
              <a:defRPr sz="2800"/>
            </a:lvl2pPr>
            <a:lvl3pPr indent="-381000" lvl="2" marL="1371600" rtl="0" algn="l">
              <a:spcBef>
                <a:spcPts val="480"/>
              </a:spcBef>
              <a:spcAft>
                <a:spcPts val="0"/>
              </a:spcAft>
              <a:buClr>
                <a:srgbClr val="3F3F3F"/>
              </a:buClr>
              <a:buSzPts val="2400"/>
              <a:buChar char="•"/>
              <a:defRPr sz="2400"/>
            </a:lvl3pPr>
            <a:lvl4pPr indent="-355600" lvl="3" marL="1828800" rtl="0" algn="l">
              <a:spcBef>
                <a:spcPts val="400"/>
              </a:spcBef>
              <a:spcAft>
                <a:spcPts val="0"/>
              </a:spcAft>
              <a:buClr>
                <a:srgbClr val="3F3F3F"/>
              </a:buClr>
              <a:buSzPts val="2000"/>
              <a:buChar char="–"/>
              <a:defRPr sz="2000"/>
            </a:lvl4pPr>
            <a:lvl5pPr indent="-355600" lvl="4" marL="2286000" rtl="0" algn="l">
              <a:spcBef>
                <a:spcPts val="400"/>
              </a:spcBef>
              <a:spcAft>
                <a:spcPts val="0"/>
              </a:spcAft>
              <a:buClr>
                <a:srgbClr val="3F3F3F"/>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24" name="Google Shape;24;p6"/>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rgbClr val="3F3F3F"/>
              </a:buClr>
              <a:buSzPts val="1400"/>
              <a:buNone/>
              <a:defRPr sz="1400"/>
            </a:lvl1pPr>
            <a:lvl2pPr indent="-228600" lvl="1" marL="914400" rtl="0" algn="l">
              <a:spcBef>
                <a:spcPts val="240"/>
              </a:spcBef>
              <a:spcAft>
                <a:spcPts val="0"/>
              </a:spcAft>
              <a:buClr>
                <a:srgbClr val="3F3F3F"/>
              </a:buClr>
              <a:buSzPts val="1200"/>
              <a:buNone/>
              <a:defRPr sz="1200"/>
            </a:lvl2pPr>
            <a:lvl3pPr indent="-228600" lvl="2" marL="1371600" rtl="0" algn="l">
              <a:spcBef>
                <a:spcPts val="200"/>
              </a:spcBef>
              <a:spcAft>
                <a:spcPts val="0"/>
              </a:spcAft>
              <a:buClr>
                <a:srgbClr val="3F3F3F"/>
              </a:buClr>
              <a:buSzPts val="1000"/>
              <a:buNone/>
              <a:defRPr sz="1000"/>
            </a:lvl3pPr>
            <a:lvl4pPr indent="-228600" lvl="3" marL="1828800" rtl="0" algn="l">
              <a:spcBef>
                <a:spcPts val="180"/>
              </a:spcBef>
              <a:spcAft>
                <a:spcPts val="0"/>
              </a:spcAft>
              <a:buClr>
                <a:srgbClr val="3F3F3F"/>
              </a:buClr>
              <a:buSzPts val="900"/>
              <a:buNone/>
              <a:defRPr sz="900"/>
            </a:lvl4pPr>
            <a:lvl5pPr indent="-228600" lvl="4" marL="2286000" rtl="0" algn="l">
              <a:spcBef>
                <a:spcPts val="180"/>
              </a:spcBef>
              <a:spcAft>
                <a:spcPts val="0"/>
              </a:spcAft>
              <a:buClr>
                <a:srgbClr val="3F3F3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25" name="Shape 25"/>
        <p:cNvGrpSpPr/>
        <p:nvPr/>
      </p:nvGrpSpPr>
      <p:grpSpPr>
        <a:xfrm>
          <a:off x="0" y="0"/>
          <a:ext cx="0" cy="0"/>
          <a:chOff x="0" y="0"/>
          <a:chExt cx="0" cy="0"/>
        </a:xfrm>
      </p:grpSpPr>
      <p:sp>
        <p:nvSpPr>
          <p:cNvPr id="26" name="Google Shape;26;p7"/>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rgbClr val="3F3F3F"/>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7"/>
          <p:cNvSpPr/>
          <p:nvPr>
            <p:ph idx="2" type="pic"/>
          </p:nvPr>
        </p:nvSpPr>
        <p:spPr>
          <a:xfrm>
            <a:off x="1792288" y="685800"/>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 name="Google Shape;28;p7"/>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rgbClr val="3F3F3F"/>
              </a:buClr>
              <a:buSzPts val="1400"/>
              <a:buNone/>
              <a:defRPr sz="1400"/>
            </a:lvl1pPr>
            <a:lvl2pPr indent="-228600" lvl="1" marL="914400" rtl="0" algn="l">
              <a:spcBef>
                <a:spcPts val="240"/>
              </a:spcBef>
              <a:spcAft>
                <a:spcPts val="0"/>
              </a:spcAft>
              <a:buClr>
                <a:srgbClr val="3F3F3F"/>
              </a:buClr>
              <a:buSzPts val="1200"/>
              <a:buNone/>
              <a:defRPr sz="1200"/>
            </a:lvl2pPr>
            <a:lvl3pPr indent="-228600" lvl="2" marL="1371600" rtl="0" algn="l">
              <a:spcBef>
                <a:spcPts val="200"/>
              </a:spcBef>
              <a:spcAft>
                <a:spcPts val="0"/>
              </a:spcAft>
              <a:buClr>
                <a:srgbClr val="3F3F3F"/>
              </a:buClr>
              <a:buSzPts val="1000"/>
              <a:buNone/>
              <a:defRPr sz="1000"/>
            </a:lvl3pPr>
            <a:lvl4pPr indent="-228600" lvl="3" marL="1828800" rtl="0" algn="l">
              <a:spcBef>
                <a:spcPts val="180"/>
              </a:spcBef>
              <a:spcAft>
                <a:spcPts val="0"/>
              </a:spcAft>
              <a:buClr>
                <a:srgbClr val="3F3F3F"/>
              </a:buClr>
              <a:buSzPts val="900"/>
              <a:buNone/>
              <a:defRPr sz="900"/>
            </a:lvl4pPr>
            <a:lvl5pPr indent="-228600" lvl="4" marL="2286000" rtl="0" algn="l">
              <a:spcBef>
                <a:spcPts val="180"/>
              </a:spcBef>
              <a:spcAft>
                <a:spcPts val="0"/>
              </a:spcAft>
              <a:buClr>
                <a:srgbClr val="3F3F3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79972"/>
            <a:ext cx="8229600" cy="29145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8"/>
          <p:cNvSpPr txBox="1"/>
          <p:nvPr>
            <p:ph type="ctrTitle"/>
          </p:nvPr>
        </p:nvSpPr>
        <p:spPr>
          <a:xfrm>
            <a:off x="685800" y="1597819"/>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Using Abortion Provision and Health Care Coverage to Predict the Number of Crisis Pregnancy Centers in a State</a:t>
            </a:r>
            <a:endParaRPr/>
          </a:p>
        </p:txBody>
      </p:sp>
      <p:sp>
        <p:nvSpPr>
          <p:cNvPr id="34" name="Google Shape;34;p8"/>
          <p:cNvSpPr txBox="1"/>
          <p:nvPr>
            <p:ph idx="1" type="subTitle"/>
          </p:nvPr>
        </p:nvSpPr>
        <p:spPr>
          <a:xfrm>
            <a:off x="1371600" y="4289550"/>
            <a:ext cx="6400800" cy="4920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
                <a:latin typeface="Arial"/>
                <a:ea typeface="Arial"/>
                <a:cs typeface="Arial"/>
                <a:sym typeface="Arial"/>
              </a:rPr>
              <a:t>Marjorie Crowell</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sources for independent variables</a:t>
            </a:r>
            <a:endParaRPr/>
          </a:p>
        </p:txBody>
      </p:sp>
      <p:graphicFrame>
        <p:nvGraphicFramePr>
          <p:cNvPr id="89" name="Google Shape;89;p17"/>
          <p:cNvGraphicFramePr/>
          <p:nvPr/>
        </p:nvGraphicFramePr>
        <p:xfrm>
          <a:off x="457200" y="2073125"/>
          <a:ext cx="3000000" cy="3000000"/>
        </p:xfrm>
        <a:graphic>
          <a:graphicData uri="http://schemas.openxmlformats.org/drawingml/2006/table">
            <a:tbl>
              <a:tblPr>
                <a:noFill/>
                <a:tableStyleId>{6E33C516-A807-495B-811F-FAD7FF18BA2F}</a:tableStyleId>
              </a:tblPr>
              <a:tblGrid>
                <a:gridCol w="2743200"/>
                <a:gridCol w="2743200"/>
                <a:gridCol w="2743200"/>
              </a:tblGrid>
              <a:tr h="680000">
                <a:tc>
                  <a:txBody>
                    <a:bodyPr>
                      <a:noAutofit/>
                    </a:bodyPr>
                    <a:lstStyle/>
                    <a:p>
                      <a:pPr indent="0" lvl="0" marL="0" rtl="0" algn="l">
                        <a:spcBef>
                          <a:spcPts val="0"/>
                        </a:spcBef>
                        <a:spcAft>
                          <a:spcPts val="0"/>
                        </a:spcAft>
                        <a:buNone/>
                      </a:pPr>
                      <a:r>
                        <a:rPr b="1" lang="en" sz="1800"/>
                        <a:t>Variable</a:t>
                      </a:r>
                      <a:endParaRPr b="1" sz="1800"/>
                    </a:p>
                  </a:txBody>
                  <a:tcPr marT="91425" marB="91425" marR="91425" marL="91425"/>
                </a:tc>
                <a:tc>
                  <a:txBody>
                    <a:bodyPr>
                      <a:noAutofit/>
                    </a:bodyPr>
                    <a:lstStyle/>
                    <a:p>
                      <a:pPr indent="0" lvl="0" marL="0" rtl="0" algn="l">
                        <a:spcBef>
                          <a:spcPts val="0"/>
                        </a:spcBef>
                        <a:spcAft>
                          <a:spcPts val="0"/>
                        </a:spcAft>
                        <a:buNone/>
                      </a:pPr>
                      <a:r>
                        <a:rPr b="1" lang="en" sz="1800"/>
                        <a:t>Source</a:t>
                      </a:r>
                      <a:endParaRPr b="1" sz="1800"/>
                    </a:p>
                  </a:txBody>
                  <a:tcPr marT="91425" marB="91425" marR="91425" marL="91425"/>
                </a:tc>
                <a:tc>
                  <a:txBody>
                    <a:bodyPr>
                      <a:noAutofit/>
                    </a:bodyPr>
                    <a:lstStyle/>
                    <a:p>
                      <a:pPr indent="0" lvl="0" marL="0" rtl="0" algn="l">
                        <a:spcBef>
                          <a:spcPts val="0"/>
                        </a:spcBef>
                        <a:spcAft>
                          <a:spcPts val="0"/>
                        </a:spcAft>
                        <a:buNone/>
                      </a:pPr>
                      <a:r>
                        <a:rPr b="1" lang="en" sz="1800"/>
                        <a:t>Year of data</a:t>
                      </a:r>
                      <a:endParaRPr b="1" sz="1800"/>
                    </a:p>
                  </a:txBody>
                  <a:tcPr marT="91425" marB="91425" marR="91425" marL="91425"/>
                </a:tc>
              </a:tr>
              <a:tr h="695650">
                <a:tc>
                  <a:txBody>
                    <a:bodyPr>
                      <a:noAutofit/>
                    </a:bodyPr>
                    <a:lstStyle/>
                    <a:p>
                      <a:pPr indent="0" lvl="0" marL="0" rtl="0" algn="l">
                        <a:spcBef>
                          <a:spcPts val="0"/>
                        </a:spcBef>
                        <a:spcAft>
                          <a:spcPts val="0"/>
                        </a:spcAft>
                        <a:buNone/>
                      </a:pPr>
                      <a:r>
                        <a:rPr lang="en" sz="1800"/>
                        <a:t>Medicaid expanded</a:t>
                      </a:r>
                      <a:endParaRPr sz="1800"/>
                    </a:p>
                  </a:txBody>
                  <a:tcPr marT="91425" marB="91425" marR="91425" marL="91425"/>
                </a:tc>
                <a:tc>
                  <a:txBody>
                    <a:bodyPr>
                      <a:noAutofit/>
                    </a:bodyPr>
                    <a:lstStyle/>
                    <a:p>
                      <a:pPr indent="0" lvl="0" marL="0" rtl="0" algn="l">
                        <a:spcBef>
                          <a:spcPts val="0"/>
                        </a:spcBef>
                        <a:spcAft>
                          <a:spcPts val="0"/>
                        </a:spcAft>
                        <a:buNone/>
                      </a:pPr>
                      <a:r>
                        <a:rPr lang="en" sz="1800"/>
                        <a:t>Kaiser Family Foundation</a:t>
                      </a:r>
                      <a:endParaRPr sz="1800"/>
                    </a:p>
                  </a:txBody>
                  <a:tcPr marT="91425" marB="91425" marR="91425" marL="91425"/>
                </a:tc>
                <a:tc>
                  <a:txBody>
                    <a:bodyPr>
                      <a:noAutofit/>
                    </a:bodyPr>
                    <a:lstStyle/>
                    <a:p>
                      <a:pPr indent="0" lvl="0" marL="0" rtl="0" algn="l">
                        <a:spcBef>
                          <a:spcPts val="0"/>
                        </a:spcBef>
                        <a:spcAft>
                          <a:spcPts val="0"/>
                        </a:spcAft>
                        <a:buNone/>
                      </a:pPr>
                      <a:r>
                        <a:rPr lang="en" sz="1800"/>
                        <a:t>2019</a:t>
                      </a:r>
                      <a:endParaRPr sz="1800"/>
                    </a:p>
                  </a:txBody>
                  <a:tcPr marT="91425" marB="91425" marR="91425" marL="91425"/>
                </a:tc>
              </a:tr>
              <a:tr h="1179975">
                <a:tc>
                  <a:txBody>
                    <a:bodyPr>
                      <a:noAutofit/>
                    </a:bodyPr>
                    <a:lstStyle/>
                    <a:p>
                      <a:pPr indent="0" lvl="0" marL="0" rtl="0" algn="l">
                        <a:spcBef>
                          <a:spcPts val="0"/>
                        </a:spcBef>
                        <a:spcAft>
                          <a:spcPts val="0"/>
                        </a:spcAft>
                        <a:buNone/>
                      </a:pPr>
                      <a:r>
                        <a:rPr lang="en" sz="1800"/>
                        <a:t>Uninsured rate</a:t>
                      </a:r>
                      <a:endParaRPr sz="1800"/>
                    </a:p>
                  </a:txBody>
                  <a:tcPr marT="91425" marB="91425" marR="91425" marL="91425"/>
                </a:tc>
                <a:tc>
                  <a:txBody>
                    <a:bodyPr>
                      <a:noAutofit/>
                    </a:bodyPr>
                    <a:lstStyle/>
                    <a:p>
                      <a:pPr indent="0" lvl="0" marL="0" rtl="0" algn="l">
                        <a:spcBef>
                          <a:spcPts val="0"/>
                        </a:spcBef>
                        <a:spcAft>
                          <a:spcPts val="0"/>
                        </a:spcAft>
                        <a:buNone/>
                      </a:pPr>
                      <a:r>
                        <a:rPr lang="en" sz="1800"/>
                        <a:t>Kaggle: U.S. Department of Health and Human Services, Census</a:t>
                      </a:r>
                      <a:endParaRPr sz="1800"/>
                    </a:p>
                  </a:txBody>
                  <a:tcPr marT="91425" marB="91425" marR="91425" marL="91425"/>
                </a:tc>
                <a:tc>
                  <a:txBody>
                    <a:bodyPr>
                      <a:noAutofit/>
                    </a:bodyPr>
                    <a:lstStyle/>
                    <a:p>
                      <a:pPr indent="0" lvl="0" marL="0" rtl="0" algn="l">
                        <a:spcBef>
                          <a:spcPts val="0"/>
                        </a:spcBef>
                        <a:spcAft>
                          <a:spcPts val="0"/>
                        </a:spcAft>
                        <a:buNone/>
                      </a:pPr>
                      <a:r>
                        <a:rPr lang="en" sz="1800"/>
                        <a:t>2015</a:t>
                      </a:r>
                      <a:endParaRPr sz="1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86250" y="451153"/>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Control variables</a:t>
            </a:r>
            <a:endParaRPr/>
          </a:p>
        </p:txBody>
      </p:sp>
      <p:sp>
        <p:nvSpPr>
          <p:cNvPr id="95" name="Google Shape;95;p18"/>
          <p:cNvSpPr txBox="1"/>
          <p:nvPr>
            <p:ph idx="1" type="body"/>
          </p:nvPr>
        </p:nvSpPr>
        <p:spPr>
          <a:xfrm>
            <a:off x="457200" y="1308550"/>
            <a:ext cx="8229600" cy="35619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Clr>
                <a:srgbClr val="3F3F3F"/>
              </a:buClr>
              <a:buSzPts val="1800"/>
              <a:buFont typeface="Arial"/>
              <a:buChar char="•"/>
            </a:pPr>
            <a:r>
              <a:rPr lang="en"/>
              <a:t>Political and demographic factors within the state</a:t>
            </a:r>
            <a:endParaRPr/>
          </a:p>
          <a:p>
            <a:pPr indent="-342900" lvl="1" marL="914400" marR="0" rtl="0" algn="l">
              <a:lnSpc>
                <a:spcPct val="100000"/>
              </a:lnSpc>
              <a:spcBef>
                <a:spcPts val="360"/>
              </a:spcBef>
              <a:spcAft>
                <a:spcPts val="0"/>
              </a:spcAft>
              <a:buSzPts val="1800"/>
              <a:buChar char="–"/>
            </a:pPr>
            <a:r>
              <a:rPr lang="en"/>
              <a:t>Voting behavior (2012, 2016)</a:t>
            </a:r>
            <a:endParaRPr/>
          </a:p>
          <a:p>
            <a:pPr indent="-342900" lvl="1" marL="914400" marR="0" rtl="0" algn="l">
              <a:lnSpc>
                <a:spcPct val="100000"/>
              </a:lnSpc>
              <a:spcBef>
                <a:spcPts val="360"/>
              </a:spcBef>
              <a:spcAft>
                <a:spcPts val="0"/>
              </a:spcAft>
              <a:buSzPts val="1800"/>
              <a:buChar char="–"/>
            </a:pPr>
            <a:r>
              <a:rPr lang="en"/>
              <a:t>State population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sources for control variables</a:t>
            </a:r>
            <a:endParaRPr/>
          </a:p>
        </p:txBody>
      </p:sp>
      <p:graphicFrame>
        <p:nvGraphicFramePr>
          <p:cNvPr id="101" name="Google Shape;101;p19"/>
          <p:cNvGraphicFramePr/>
          <p:nvPr/>
        </p:nvGraphicFramePr>
        <p:xfrm>
          <a:off x="457200" y="2073125"/>
          <a:ext cx="3000000" cy="3000000"/>
        </p:xfrm>
        <a:graphic>
          <a:graphicData uri="http://schemas.openxmlformats.org/drawingml/2006/table">
            <a:tbl>
              <a:tblPr>
                <a:noFill/>
                <a:tableStyleId>{6E33C516-A807-495B-811F-FAD7FF18BA2F}</a:tableStyleId>
              </a:tblPr>
              <a:tblGrid>
                <a:gridCol w="2703200"/>
                <a:gridCol w="2703200"/>
                <a:gridCol w="2703200"/>
              </a:tblGrid>
              <a:tr h="588400">
                <a:tc>
                  <a:txBody>
                    <a:bodyPr>
                      <a:noAutofit/>
                    </a:bodyPr>
                    <a:lstStyle/>
                    <a:p>
                      <a:pPr indent="0" lvl="0" marL="0" rtl="0" algn="l">
                        <a:spcBef>
                          <a:spcPts val="0"/>
                        </a:spcBef>
                        <a:spcAft>
                          <a:spcPts val="0"/>
                        </a:spcAft>
                        <a:buNone/>
                      </a:pPr>
                      <a:r>
                        <a:rPr b="1" lang="en" sz="1800"/>
                        <a:t>Variable</a:t>
                      </a:r>
                      <a:endParaRPr b="1" sz="1800"/>
                    </a:p>
                  </a:txBody>
                  <a:tcPr marT="91425" marB="91425" marR="91425" marL="91425"/>
                </a:tc>
                <a:tc>
                  <a:txBody>
                    <a:bodyPr>
                      <a:noAutofit/>
                    </a:bodyPr>
                    <a:lstStyle/>
                    <a:p>
                      <a:pPr indent="0" lvl="0" marL="0" rtl="0" algn="l">
                        <a:spcBef>
                          <a:spcPts val="0"/>
                        </a:spcBef>
                        <a:spcAft>
                          <a:spcPts val="0"/>
                        </a:spcAft>
                        <a:buNone/>
                      </a:pPr>
                      <a:r>
                        <a:rPr b="1" lang="en" sz="1800"/>
                        <a:t>Source</a:t>
                      </a:r>
                      <a:endParaRPr b="1" sz="1800"/>
                    </a:p>
                  </a:txBody>
                  <a:tcPr marT="91425" marB="91425" marR="91425" marL="91425"/>
                </a:tc>
                <a:tc>
                  <a:txBody>
                    <a:bodyPr>
                      <a:noAutofit/>
                    </a:bodyPr>
                    <a:lstStyle/>
                    <a:p>
                      <a:pPr indent="0" lvl="0" marL="0" rtl="0" algn="l">
                        <a:spcBef>
                          <a:spcPts val="0"/>
                        </a:spcBef>
                        <a:spcAft>
                          <a:spcPts val="0"/>
                        </a:spcAft>
                        <a:buNone/>
                      </a:pPr>
                      <a:r>
                        <a:rPr b="1" lang="en" sz="1800"/>
                        <a:t>Year of data</a:t>
                      </a:r>
                      <a:endParaRPr b="1" sz="1800"/>
                    </a:p>
                  </a:txBody>
                  <a:tcPr marT="91425" marB="91425" marR="91425" marL="91425"/>
                </a:tc>
              </a:tr>
              <a:tr h="571300">
                <a:tc>
                  <a:txBody>
                    <a:bodyPr>
                      <a:noAutofit/>
                    </a:bodyPr>
                    <a:lstStyle/>
                    <a:p>
                      <a:pPr indent="0" lvl="0" marL="0" rtl="0" algn="l">
                        <a:spcBef>
                          <a:spcPts val="0"/>
                        </a:spcBef>
                        <a:spcAft>
                          <a:spcPts val="0"/>
                        </a:spcAft>
                        <a:buNone/>
                      </a:pPr>
                      <a:r>
                        <a:rPr lang="en" sz="1800"/>
                        <a:t>Voting behavior</a:t>
                      </a:r>
                      <a:endParaRPr sz="1800"/>
                    </a:p>
                  </a:txBody>
                  <a:tcPr marT="91425" marB="91425" marR="91425" marL="91425"/>
                </a:tc>
                <a:tc>
                  <a:txBody>
                    <a:bodyPr>
                      <a:noAutofit/>
                    </a:bodyPr>
                    <a:lstStyle/>
                    <a:p>
                      <a:pPr indent="0" lvl="0" marL="0" rtl="0" algn="l">
                        <a:spcBef>
                          <a:spcPts val="0"/>
                        </a:spcBef>
                        <a:spcAft>
                          <a:spcPts val="0"/>
                        </a:spcAft>
                        <a:buNone/>
                      </a:pPr>
                      <a:r>
                        <a:rPr lang="en" sz="1800"/>
                        <a:t>Federal Elections Commission</a:t>
                      </a:r>
                      <a:endParaRPr sz="1800"/>
                    </a:p>
                  </a:txBody>
                  <a:tcPr marT="91425" marB="91425" marR="91425" marL="91425"/>
                </a:tc>
                <a:tc>
                  <a:txBody>
                    <a:bodyPr>
                      <a:noAutofit/>
                    </a:bodyPr>
                    <a:lstStyle/>
                    <a:p>
                      <a:pPr indent="0" lvl="0" marL="0" rtl="0" algn="l">
                        <a:spcBef>
                          <a:spcPts val="0"/>
                        </a:spcBef>
                        <a:spcAft>
                          <a:spcPts val="0"/>
                        </a:spcAft>
                        <a:buNone/>
                      </a:pPr>
                      <a:r>
                        <a:rPr lang="en" sz="1800"/>
                        <a:t>2012, 2016</a:t>
                      </a:r>
                      <a:endParaRPr sz="1800"/>
                    </a:p>
                  </a:txBody>
                  <a:tcPr marT="91425" marB="91425" marR="91425" marL="91425"/>
                </a:tc>
              </a:tr>
              <a:tr h="571300">
                <a:tc>
                  <a:txBody>
                    <a:bodyPr>
                      <a:noAutofit/>
                    </a:bodyPr>
                    <a:lstStyle/>
                    <a:p>
                      <a:pPr indent="0" lvl="0" marL="0" rtl="0" algn="l">
                        <a:spcBef>
                          <a:spcPts val="0"/>
                        </a:spcBef>
                        <a:spcAft>
                          <a:spcPts val="0"/>
                        </a:spcAft>
                        <a:buNone/>
                      </a:pPr>
                      <a:r>
                        <a:rPr lang="en" sz="1800"/>
                        <a:t>State population</a:t>
                      </a:r>
                      <a:endParaRPr sz="1800"/>
                    </a:p>
                  </a:txBody>
                  <a:tcPr marT="91425" marB="91425" marR="91425" marL="91425"/>
                </a:tc>
                <a:tc>
                  <a:txBody>
                    <a:bodyPr>
                      <a:noAutofit/>
                    </a:bodyPr>
                    <a:lstStyle/>
                    <a:p>
                      <a:pPr indent="0" lvl="0" marL="0" rtl="0" algn="l">
                        <a:spcBef>
                          <a:spcPts val="0"/>
                        </a:spcBef>
                        <a:spcAft>
                          <a:spcPts val="0"/>
                        </a:spcAft>
                        <a:buNone/>
                      </a:pPr>
                      <a:r>
                        <a:rPr lang="en" sz="1800"/>
                        <a:t>Kaiser Family Foundation (uses data from Census Bureau’s American Communities Survey)</a:t>
                      </a:r>
                      <a:endParaRPr sz="1800"/>
                    </a:p>
                  </a:txBody>
                  <a:tcPr marT="91425" marB="91425" marR="91425" marL="91425"/>
                </a:tc>
                <a:tc>
                  <a:txBody>
                    <a:bodyPr>
                      <a:noAutofit/>
                    </a:bodyPr>
                    <a:lstStyle/>
                    <a:p>
                      <a:pPr indent="0" lvl="0" marL="0" rtl="0" algn="l">
                        <a:spcBef>
                          <a:spcPts val="0"/>
                        </a:spcBef>
                        <a:spcAft>
                          <a:spcPts val="0"/>
                        </a:spcAft>
                        <a:buNone/>
                      </a:pPr>
                      <a:r>
                        <a:rPr lang="en" sz="1800"/>
                        <a:t>2017</a:t>
                      </a:r>
                      <a:endParaRPr sz="18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45025" y="565653"/>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management</a:t>
            </a:r>
            <a:endParaRPr/>
          </a:p>
        </p:txBody>
      </p:sp>
      <p:sp>
        <p:nvSpPr>
          <p:cNvPr id="107" name="Google Shape;107;p20"/>
          <p:cNvSpPr txBox="1"/>
          <p:nvPr>
            <p:ph idx="1" type="body"/>
          </p:nvPr>
        </p:nvSpPr>
        <p:spPr>
          <a:xfrm>
            <a:off x="457200" y="1494450"/>
            <a:ext cx="4549800" cy="3561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360"/>
              </a:spcBef>
              <a:spcAft>
                <a:spcPts val="0"/>
              </a:spcAft>
              <a:buClr>
                <a:srgbClr val="3F3F3F"/>
              </a:buClr>
              <a:buSzPts val="3000"/>
              <a:buFont typeface="Arial"/>
              <a:buChar char="•"/>
            </a:pPr>
            <a:r>
              <a:rPr lang="en" sz="3000"/>
              <a:t>All data publicly available</a:t>
            </a:r>
            <a:endParaRPr sz="3000"/>
          </a:p>
          <a:p>
            <a:pPr indent="-419100" lvl="0" marL="457200" marR="0" rtl="0" algn="l">
              <a:lnSpc>
                <a:spcPct val="100000"/>
              </a:lnSpc>
              <a:spcBef>
                <a:spcPts val="0"/>
              </a:spcBef>
              <a:spcAft>
                <a:spcPts val="0"/>
              </a:spcAft>
              <a:buSzPts val="3000"/>
              <a:buChar char="•"/>
            </a:pPr>
            <a:r>
              <a:rPr lang="en" sz="3000"/>
              <a:t>Saving code, data, and output separately</a:t>
            </a:r>
            <a:endParaRPr sz="3000"/>
          </a:p>
          <a:p>
            <a:pPr indent="-419100" lvl="0" marL="457200" marR="0" rtl="0" algn="l">
              <a:lnSpc>
                <a:spcPct val="100000"/>
              </a:lnSpc>
              <a:spcBef>
                <a:spcPts val="0"/>
              </a:spcBef>
              <a:spcAft>
                <a:spcPts val="0"/>
              </a:spcAft>
              <a:buSzPts val="3000"/>
              <a:buChar char="•"/>
            </a:pPr>
            <a:r>
              <a:rPr lang="en" sz="3000"/>
              <a:t>I annotate my code clearly and separate files based on objective</a:t>
            </a:r>
            <a:endParaRPr sz="3000"/>
          </a:p>
        </p:txBody>
      </p:sp>
      <p:pic>
        <p:nvPicPr>
          <p:cNvPr id="108" name="Google Shape;108;p20"/>
          <p:cNvPicPr preferRelativeResize="0"/>
          <p:nvPr/>
        </p:nvPicPr>
        <p:blipFill>
          <a:blip r:embed="rId3">
            <a:alphaModFix/>
          </a:blip>
          <a:stretch>
            <a:fillRect/>
          </a:stretch>
        </p:blipFill>
        <p:spPr>
          <a:xfrm>
            <a:off x="5159400" y="565650"/>
            <a:ext cx="3941075" cy="442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699375" y="117075"/>
            <a:ext cx="5614500" cy="502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Findings</a:t>
            </a:r>
            <a:endParaRPr/>
          </a:p>
        </p:txBody>
      </p:sp>
      <p:sp>
        <p:nvSpPr>
          <p:cNvPr id="119" name="Google Shape;119;p22"/>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State election result in 2012 and 2016 </a:t>
            </a:r>
            <a:endParaRPr/>
          </a:p>
          <a:p>
            <a:pPr indent="-342900" lvl="0" marL="457200" rtl="0" algn="l">
              <a:spcBef>
                <a:spcPts val="0"/>
              </a:spcBef>
              <a:spcAft>
                <a:spcPts val="0"/>
              </a:spcAft>
              <a:buSzPts val="1800"/>
              <a:buChar char="•"/>
            </a:pPr>
            <a:r>
              <a:rPr lang="en"/>
              <a:t>Number of abortions provided and number of providers </a:t>
            </a:r>
            <a:endParaRPr/>
          </a:p>
          <a:p>
            <a:pPr indent="-342900" lvl="0" marL="457200" rtl="0" algn="l">
              <a:spcBef>
                <a:spcPts val="0"/>
              </a:spcBef>
              <a:spcAft>
                <a:spcPts val="0"/>
              </a:spcAft>
              <a:buSzPts val="1800"/>
              <a:buChar char="•"/>
            </a:pPr>
            <a:r>
              <a:rPr lang="en"/>
              <a:t>Regulations not significant on their own but correlated with one another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Limitations</a:t>
            </a:r>
            <a:endParaRPr/>
          </a:p>
        </p:txBody>
      </p:sp>
      <p:sp>
        <p:nvSpPr>
          <p:cNvPr id="125" name="Google Shape;125;p23"/>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Number CPCs by state </a:t>
            </a:r>
            <a:endParaRPr/>
          </a:p>
          <a:p>
            <a:pPr indent="-342900" lvl="0" marL="457200" rtl="0" algn="l">
              <a:spcBef>
                <a:spcPts val="0"/>
              </a:spcBef>
              <a:spcAft>
                <a:spcPts val="0"/>
              </a:spcAft>
              <a:buSzPts val="1800"/>
              <a:buChar char="•"/>
            </a:pPr>
            <a:r>
              <a:rPr lang="en"/>
              <a:t>Laws not static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Discussion</a:t>
            </a:r>
            <a:endParaRPr/>
          </a:p>
        </p:txBody>
      </p:sp>
      <p:sp>
        <p:nvSpPr>
          <p:cNvPr id="131" name="Google Shape;131;p24"/>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Appears that CPCs are more prevalent in states with more abortion providers</a:t>
            </a:r>
            <a:endParaRPr/>
          </a:p>
          <a:p>
            <a:pPr indent="-342900" lvl="0" marL="457200" rtl="0" algn="l">
              <a:spcBef>
                <a:spcPts val="0"/>
              </a:spcBef>
              <a:spcAft>
                <a:spcPts val="0"/>
              </a:spcAft>
              <a:buSzPts val="1800"/>
              <a:buChar char="•"/>
            </a:pPr>
            <a:r>
              <a:rPr lang="en"/>
              <a:t>Lack of regulations on CPCs makes them hard to measure</a:t>
            </a:r>
            <a:endParaRPr/>
          </a:p>
          <a:p>
            <a:pPr indent="-342900" lvl="0" marL="457200" rtl="0" algn="l">
              <a:spcBef>
                <a:spcPts val="0"/>
              </a:spcBef>
              <a:spcAft>
                <a:spcPts val="0"/>
              </a:spcAft>
              <a:buSzPts val="1800"/>
              <a:buChar char="•"/>
            </a:pPr>
            <a:r>
              <a:rPr lang="en"/>
              <a:t>Next steps: composite measure for abortion regulation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9"/>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Background</a:t>
            </a:r>
            <a:endParaRPr/>
          </a:p>
        </p:txBody>
      </p:sp>
      <p:sp>
        <p:nvSpPr>
          <p:cNvPr id="40" name="Google Shape;40;p9"/>
          <p:cNvSpPr txBox="1"/>
          <p:nvPr>
            <p:ph idx="1" type="body"/>
          </p:nvPr>
        </p:nvSpPr>
        <p:spPr>
          <a:xfrm>
            <a:off x="457200" y="1771650"/>
            <a:ext cx="4462200" cy="291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CPCs are non-medical facilities which aim to prevent people from accessing an abortion</a:t>
            </a:r>
            <a:endParaRPr/>
          </a:p>
          <a:p>
            <a:pPr indent="-342900" lvl="0" marL="457200" rtl="0" algn="l">
              <a:spcBef>
                <a:spcPts val="0"/>
              </a:spcBef>
              <a:spcAft>
                <a:spcPts val="0"/>
              </a:spcAft>
              <a:buSzPts val="1800"/>
              <a:buChar char="•"/>
            </a:pPr>
            <a:r>
              <a:rPr lang="en"/>
              <a:t>Provide some services</a:t>
            </a:r>
            <a:endParaRPr/>
          </a:p>
          <a:p>
            <a:pPr indent="-342900" lvl="0" marL="457200" rtl="0" algn="l">
              <a:spcBef>
                <a:spcPts val="0"/>
              </a:spcBef>
              <a:spcAft>
                <a:spcPts val="0"/>
              </a:spcAft>
              <a:buSzPts val="1800"/>
              <a:buChar char="•"/>
            </a:pPr>
            <a:r>
              <a:rPr lang="en"/>
              <a:t>Some misinformation</a:t>
            </a:r>
            <a:endParaRPr/>
          </a:p>
        </p:txBody>
      </p:sp>
      <p:pic>
        <p:nvPicPr>
          <p:cNvPr id="41" name="Google Shape;41;p9"/>
          <p:cNvPicPr preferRelativeResize="0"/>
          <p:nvPr/>
        </p:nvPicPr>
        <p:blipFill>
          <a:blip r:embed="rId3">
            <a:alphaModFix/>
          </a:blip>
          <a:stretch>
            <a:fillRect/>
          </a:stretch>
        </p:blipFill>
        <p:spPr>
          <a:xfrm>
            <a:off x="4919375" y="1787274"/>
            <a:ext cx="4072224" cy="229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 name="Shape 45"/>
        <p:cNvGrpSpPr/>
        <p:nvPr/>
      </p:nvGrpSpPr>
      <p:grpSpPr>
        <a:xfrm>
          <a:off x="0" y="0"/>
          <a:ext cx="0" cy="0"/>
          <a:chOff x="0" y="0"/>
          <a:chExt cx="0" cy="0"/>
        </a:xfrm>
      </p:grpSpPr>
      <p:pic>
        <p:nvPicPr>
          <p:cNvPr id="46" name="Google Shape;46;p10"/>
          <p:cNvPicPr preferRelativeResize="0"/>
          <p:nvPr/>
        </p:nvPicPr>
        <p:blipFill>
          <a:blip r:embed="rId3">
            <a:alphaModFix/>
          </a:blip>
          <a:stretch>
            <a:fillRect/>
          </a:stretch>
        </p:blipFill>
        <p:spPr>
          <a:xfrm>
            <a:off x="1548238" y="152400"/>
            <a:ext cx="6047515" cy="48386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1"/>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Research Question</a:t>
            </a:r>
            <a:endParaRPr/>
          </a:p>
        </p:txBody>
      </p:sp>
      <p:sp>
        <p:nvSpPr>
          <p:cNvPr id="52" name="Google Shape;52;p11"/>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How is the number of crisis pregnancy centers in a state affected by abortion provision within the state and health care coverage, controlling for political and demographic factors?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Validation</a:t>
            </a:r>
            <a:endParaRPr/>
          </a:p>
        </p:txBody>
      </p:sp>
      <p:sp>
        <p:nvSpPr>
          <p:cNvPr id="58" name="Google Shape;58;p12"/>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Validating variables</a:t>
            </a:r>
            <a:endParaRPr/>
          </a:p>
          <a:p>
            <a:pPr indent="-342900" lvl="0" marL="457200" rtl="0" algn="l">
              <a:spcBef>
                <a:spcPts val="0"/>
              </a:spcBef>
              <a:spcAft>
                <a:spcPts val="0"/>
              </a:spcAft>
              <a:buSzPts val="1800"/>
              <a:buChar char="•"/>
            </a:pPr>
            <a:r>
              <a:rPr lang="en"/>
              <a:t>Validating findings: regression and robustness check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224275" y="869453"/>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t>Dependent variable</a:t>
            </a:r>
            <a:r>
              <a:rPr lang="en" sz="3600"/>
              <a:t>: number of crisis pregnancy centers in a state</a:t>
            </a:r>
            <a:endParaRPr sz="3600"/>
          </a:p>
        </p:txBody>
      </p:sp>
      <p:sp>
        <p:nvSpPr>
          <p:cNvPr id="64" name="Google Shape;64;p13"/>
          <p:cNvSpPr txBox="1"/>
          <p:nvPr>
            <p:ph idx="1" type="body"/>
          </p:nvPr>
        </p:nvSpPr>
        <p:spPr>
          <a:xfrm>
            <a:off x="4579350" y="2082600"/>
            <a:ext cx="4375200" cy="2617200"/>
          </a:xfrm>
          <a:prstGeom prst="rect">
            <a:avLst/>
          </a:prstGeom>
        </p:spPr>
        <p:txBody>
          <a:bodyPr anchorCtr="0" anchor="t" bIns="45700" lIns="91425" spcFirstLastPara="1" rIns="91425" wrap="square" tIns="45700">
            <a:noAutofit/>
          </a:bodyPr>
          <a:lstStyle/>
          <a:p>
            <a:pPr indent="-406400" lvl="0" marL="457200" rtl="0" algn="l">
              <a:spcBef>
                <a:spcPts val="360"/>
              </a:spcBef>
              <a:spcAft>
                <a:spcPts val="0"/>
              </a:spcAft>
              <a:buSzPts val="2800"/>
              <a:buChar char="•"/>
            </a:pPr>
            <a:r>
              <a:rPr lang="en" sz="2800"/>
              <a:t>Open source database with name, address, social media links</a:t>
            </a:r>
            <a:endParaRPr sz="2800"/>
          </a:p>
          <a:p>
            <a:pPr indent="-406400" lvl="0" marL="457200" rtl="0" algn="l">
              <a:spcBef>
                <a:spcPts val="360"/>
              </a:spcBef>
              <a:spcAft>
                <a:spcPts val="0"/>
              </a:spcAft>
              <a:buSzPts val="2800"/>
              <a:buChar char="•"/>
            </a:pPr>
            <a:r>
              <a:rPr lang="en" sz="2800"/>
              <a:t>Only source I could find on CPCS: validation an issue</a:t>
            </a:r>
            <a:endParaRPr sz="2800"/>
          </a:p>
        </p:txBody>
      </p:sp>
      <p:pic>
        <p:nvPicPr>
          <p:cNvPr id="65" name="Google Shape;65;p13"/>
          <p:cNvPicPr preferRelativeResize="0"/>
          <p:nvPr/>
        </p:nvPicPr>
        <p:blipFill>
          <a:blip r:embed="rId3">
            <a:alphaModFix/>
          </a:blip>
          <a:stretch>
            <a:fillRect/>
          </a:stretch>
        </p:blipFill>
        <p:spPr>
          <a:xfrm>
            <a:off x="224272" y="2230897"/>
            <a:ext cx="4375225" cy="217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86250" y="71452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t>Independent variables</a:t>
            </a:r>
            <a:endParaRPr sz="3600"/>
          </a:p>
        </p:txBody>
      </p:sp>
      <p:sp>
        <p:nvSpPr>
          <p:cNvPr id="71" name="Google Shape;71;p14"/>
          <p:cNvSpPr txBox="1"/>
          <p:nvPr>
            <p:ph idx="1" type="body"/>
          </p:nvPr>
        </p:nvSpPr>
        <p:spPr>
          <a:xfrm>
            <a:off x="457200" y="1494450"/>
            <a:ext cx="8229600" cy="3561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360"/>
              </a:spcBef>
              <a:spcAft>
                <a:spcPts val="0"/>
              </a:spcAft>
              <a:buSzPts val="3000"/>
              <a:buChar char="•"/>
            </a:pPr>
            <a:r>
              <a:rPr lang="en" sz="3000"/>
              <a:t>Abortion provision within the state</a:t>
            </a:r>
            <a:endParaRPr sz="3000"/>
          </a:p>
          <a:p>
            <a:pPr indent="-342900" lvl="1" marL="914400" marR="0" rtl="0" algn="l">
              <a:lnSpc>
                <a:spcPct val="100000"/>
              </a:lnSpc>
              <a:spcBef>
                <a:spcPts val="360"/>
              </a:spcBef>
              <a:spcAft>
                <a:spcPts val="0"/>
              </a:spcAft>
              <a:buSzPts val="1800"/>
              <a:buChar char="–"/>
            </a:pPr>
            <a:r>
              <a:rPr lang="en"/>
              <a:t>Presence/absence of laws regarding abortion </a:t>
            </a:r>
            <a:endParaRPr/>
          </a:p>
          <a:p>
            <a:pPr indent="-342900" lvl="1" marL="914400" marR="0" rtl="0" algn="l">
              <a:lnSpc>
                <a:spcPct val="100000"/>
              </a:lnSpc>
              <a:spcBef>
                <a:spcPts val="360"/>
              </a:spcBef>
              <a:spcAft>
                <a:spcPts val="0"/>
              </a:spcAft>
              <a:buSzPts val="1800"/>
              <a:buChar char="–"/>
            </a:pPr>
            <a:r>
              <a:rPr lang="en"/>
              <a:t>Number of abortion providers </a:t>
            </a:r>
            <a:endParaRPr/>
          </a:p>
          <a:p>
            <a:pPr indent="-342900" lvl="1" marL="914400" marR="0" rtl="0" algn="l">
              <a:lnSpc>
                <a:spcPct val="100000"/>
              </a:lnSpc>
              <a:spcBef>
                <a:spcPts val="360"/>
              </a:spcBef>
              <a:spcAft>
                <a:spcPts val="0"/>
              </a:spcAft>
              <a:buSzPts val="1800"/>
              <a:buChar char="–"/>
            </a:pPr>
            <a:r>
              <a:rPr lang="en"/>
              <a:t>Number of abortions provided </a:t>
            </a:r>
            <a:endParaRPr/>
          </a:p>
          <a:p>
            <a:pPr indent="-419100" lvl="0" marL="457200" marR="0" rtl="0" algn="l">
              <a:lnSpc>
                <a:spcPct val="100000"/>
              </a:lnSpc>
              <a:spcBef>
                <a:spcPts val="360"/>
              </a:spcBef>
              <a:spcAft>
                <a:spcPts val="0"/>
              </a:spcAft>
              <a:buSzPts val="3000"/>
              <a:buChar char="•"/>
            </a:pPr>
            <a:r>
              <a:rPr lang="en" sz="3000"/>
              <a:t>Health care coverage within the state</a:t>
            </a:r>
            <a:endParaRPr sz="3000"/>
          </a:p>
          <a:p>
            <a:pPr indent="-342900" lvl="1" marL="914400" marR="0" rtl="0" algn="l">
              <a:lnSpc>
                <a:spcPct val="100000"/>
              </a:lnSpc>
              <a:spcBef>
                <a:spcPts val="360"/>
              </a:spcBef>
              <a:spcAft>
                <a:spcPts val="0"/>
              </a:spcAft>
              <a:buSzPts val="1800"/>
              <a:buChar char="–"/>
            </a:pPr>
            <a:r>
              <a:rPr lang="en"/>
              <a:t>Medicaid expansion</a:t>
            </a:r>
            <a:endParaRPr/>
          </a:p>
          <a:p>
            <a:pPr indent="-342900" lvl="1" marL="914400" marR="0" rtl="0" algn="l">
              <a:lnSpc>
                <a:spcPct val="100000"/>
              </a:lnSpc>
              <a:spcBef>
                <a:spcPts val="360"/>
              </a:spcBef>
              <a:spcAft>
                <a:spcPts val="0"/>
              </a:spcAft>
              <a:buSzPts val="1800"/>
              <a:buChar char="–"/>
            </a:pPr>
            <a:r>
              <a:rPr lang="en"/>
              <a:t>Percent uninsured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sources for independent variables</a:t>
            </a:r>
            <a:endParaRPr/>
          </a:p>
        </p:txBody>
      </p:sp>
      <p:graphicFrame>
        <p:nvGraphicFramePr>
          <p:cNvPr id="77" name="Google Shape;77;p15"/>
          <p:cNvGraphicFramePr/>
          <p:nvPr/>
        </p:nvGraphicFramePr>
        <p:xfrm>
          <a:off x="457200" y="2073125"/>
          <a:ext cx="3000000" cy="3000000"/>
        </p:xfrm>
        <a:graphic>
          <a:graphicData uri="http://schemas.openxmlformats.org/drawingml/2006/table">
            <a:tbl>
              <a:tblPr>
                <a:noFill/>
                <a:tableStyleId>{6E33C516-A807-495B-811F-FAD7FF18BA2F}</a:tableStyleId>
              </a:tblPr>
              <a:tblGrid>
                <a:gridCol w="2679675"/>
                <a:gridCol w="2679675"/>
                <a:gridCol w="2679675"/>
              </a:tblGrid>
              <a:tr h="828900">
                <a:tc>
                  <a:txBody>
                    <a:bodyPr>
                      <a:noAutofit/>
                    </a:bodyPr>
                    <a:lstStyle/>
                    <a:p>
                      <a:pPr indent="0" lvl="0" marL="0" rtl="0" algn="l">
                        <a:spcBef>
                          <a:spcPts val="0"/>
                        </a:spcBef>
                        <a:spcAft>
                          <a:spcPts val="0"/>
                        </a:spcAft>
                        <a:buNone/>
                      </a:pPr>
                      <a:r>
                        <a:rPr b="1" lang="en" sz="1800"/>
                        <a:t>Variable</a:t>
                      </a:r>
                      <a:endParaRPr b="1" sz="1800"/>
                    </a:p>
                  </a:txBody>
                  <a:tcPr marT="91425" marB="91425" marR="91425" marL="91425"/>
                </a:tc>
                <a:tc>
                  <a:txBody>
                    <a:bodyPr>
                      <a:noAutofit/>
                    </a:bodyPr>
                    <a:lstStyle/>
                    <a:p>
                      <a:pPr indent="0" lvl="0" marL="0" rtl="0" algn="l">
                        <a:spcBef>
                          <a:spcPts val="0"/>
                        </a:spcBef>
                        <a:spcAft>
                          <a:spcPts val="0"/>
                        </a:spcAft>
                        <a:buNone/>
                      </a:pPr>
                      <a:r>
                        <a:rPr b="1" lang="en" sz="1800"/>
                        <a:t>Source</a:t>
                      </a:r>
                      <a:endParaRPr b="1" sz="1800"/>
                    </a:p>
                  </a:txBody>
                  <a:tcPr marT="91425" marB="91425" marR="91425" marL="91425"/>
                </a:tc>
                <a:tc>
                  <a:txBody>
                    <a:bodyPr>
                      <a:noAutofit/>
                    </a:bodyPr>
                    <a:lstStyle/>
                    <a:p>
                      <a:pPr indent="0" lvl="0" marL="0" rtl="0" algn="l">
                        <a:spcBef>
                          <a:spcPts val="0"/>
                        </a:spcBef>
                        <a:spcAft>
                          <a:spcPts val="0"/>
                        </a:spcAft>
                        <a:buNone/>
                      </a:pPr>
                      <a:r>
                        <a:rPr b="1" lang="en" sz="1800"/>
                        <a:t>Year of data</a:t>
                      </a:r>
                      <a:endParaRPr b="1" sz="1800"/>
                    </a:p>
                  </a:txBody>
                  <a:tcPr marT="91425" marB="91425" marR="91425" marL="91425"/>
                </a:tc>
              </a:tr>
              <a:tr h="848000">
                <a:tc>
                  <a:txBody>
                    <a:bodyPr>
                      <a:noAutofit/>
                    </a:bodyPr>
                    <a:lstStyle/>
                    <a:p>
                      <a:pPr indent="0" lvl="0" marL="0" rtl="0" algn="l">
                        <a:spcBef>
                          <a:spcPts val="0"/>
                        </a:spcBef>
                        <a:spcAft>
                          <a:spcPts val="0"/>
                        </a:spcAft>
                        <a:buNone/>
                      </a:pPr>
                      <a:r>
                        <a:rPr lang="en" sz="1800"/>
                        <a:t>Number of abortions provided by state</a:t>
                      </a:r>
                      <a:endParaRPr sz="1800"/>
                    </a:p>
                  </a:txBody>
                  <a:tcPr marT="91425" marB="91425" marR="91425" marL="91425"/>
                </a:tc>
                <a:tc>
                  <a:txBody>
                    <a:bodyPr>
                      <a:noAutofit/>
                    </a:bodyPr>
                    <a:lstStyle/>
                    <a:p>
                      <a:pPr indent="0" lvl="0" marL="0" rtl="0" algn="l">
                        <a:spcBef>
                          <a:spcPts val="0"/>
                        </a:spcBef>
                        <a:spcAft>
                          <a:spcPts val="0"/>
                        </a:spcAft>
                        <a:buNone/>
                      </a:pPr>
                      <a:r>
                        <a:rPr lang="en" sz="1800"/>
                        <a:t>Guttmacher Institute</a:t>
                      </a:r>
                      <a:endParaRPr sz="1800"/>
                    </a:p>
                  </a:txBody>
                  <a:tcPr marT="91425" marB="91425" marR="91425" marL="91425"/>
                </a:tc>
                <a:tc>
                  <a:txBody>
                    <a:bodyPr>
                      <a:noAutofit/>
                    </a:bodyPr>
                    <a:lstStyle/>
                    <a:p>
                      <a:pPr indent="0" lvl="0" marL="0" rtl="0" algn="l">
                        <a:spcBef>
                          <a:spcPts val="0"/>
                        </a:spcBef>
                        <a:spcAft>
                          <a:spcPts val="0"/>
                        </a:spcAft>
                        <a:buNone/>
                      </a:pPr>
                      <a:r>
                        <a:rPr lang="en" sz="1800"/>
                        <a:t>2014</a:t>
                      </a:r>
                      <a:endParaRPr sz="1800"/>
                    </a:p>
                  </a:txBody>
                  <a:tcPr marT="91425" marB="91425" marR="91425" marL="91425"/>
                </a:tc>
              </a:tr>
              <a:tr h="848000">
                <a:tc>
                  <a:txBody>
                    <a:bodyPr>
                      <a:noAutofit/>
                    </a:bodyPr>
                    <a:lstStyle/>
                    <a:p>
                      <a:pPr indent="0" lvl="0" marL="0" rtl="0" algn="l">
                        <a:spcBef>
                          <a:spcPts val="0"/>
                        </a:spcBef>
                        <a:spcAft>
                          <a:spcPts val="0"/>
                        </a:spcAft>
                        <a:buNone/>
                      </a:pPr>
                      <a:r>
                        <a:rPr lang="en" sz="1800"/>
                        <a:t>Number of abortion providers within state</a:t>
                      </a:r>
                      <a:endParaRPr sz="1800"/>
                    </a:p>
                  </a:txBody>
                  <a:tcPr marT="91425" marB="91425" marR="91425" marL="91425"/>
                </a:tc>
                <a:tc>
                  <a:txBody>
                    <a:bodyPr>
                      <a:noAutofit/>
                    </a:bodyPr>
                    <a:lstStyle/>
                    <a:p>
                      <a:pPr indent="0" lvl="0" marL="0" rtl="0" algn="l">
                        <a:spcBef>
                          <a:spcPts val="0"/>
                        </a:spcBef>
                        <a:spcAft>
                          <a:spcPts val="0"/>
                        </a:spcAft>
                        <a:buNone/>
                      </a:pPr>
                      <a:r>
                        <a:rPr lang="en" sz="1800"/>
                        <a:t>Guttmacher Institute</a:t>
                      </a:r>
                      <a:endParaRPr sz="1800"/>
                    </a:p>
                  </a:txBody>
                  <a:tcPr marT="91425" marB="91425" marR="91425" marL="91425"/>
                </a:tc>
                <a:tc>
                  <a:txBody>
                    <a:bodyPr>
                      <a:noAutofit/>
                    </a:bodyPr>
                    <a:lstStyle/>
                    <a:p>
                      <a:pPr indent="0" lvl="0" marL="0" rtl="0" algn="l">
                        <a:spcBef>
                          <a:spcPts val="0"/>
                        </a:spcBef>
                        <a:spcAft>
                          <a:spcPts val="0"/>
                        </a:spcAft>
                        <a:buNone/>
                      </a:pPr>
                      <a:r>
                        <a:rPr lang="en" sz="1800"/>
                        <a:t>2014</a:t>
                      </a:r>
                      <a:endParaRPr sz="18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sources for independent variables</a:t>
            </a:r>
            <a:endParaRPr/>
          </a:p>
        </p:txBody>
      </p:sp>
      <p:graphicFrame>
        <p:nvGraphicFramePr>
          <p:cNvPr id="83" name="Google Shape;83;p16"/>
          <p:cNvGraphicFramePr/>
          <p:nvPr/>
        </p:nvGraphicFramePr>
        <p:xfrm>
          <a:off x="552488" y="2110850"/>
          <a:ext cx="3000000" cy="3000000"/>
        </p:xfrm>
        <a:graphic>
          <a:graphicData uri="http://schemas.openxmlformats.org/drawingml/2006/table">
            <a:tbl>
              <a:tblPr>
                <a:noFill/>
                <a:tableStyleId>{6E33C516-A807-495B-811F-FAD7FF18BA2F}</a:tableStyleId>
              </a:tblPr>
              <a:tblGrid>
                <a:gridCol w="3149200"/>
                <a:gridCol w="2337200"/>
                <a:gridCol w="2743200"/>
              </a:tblGrid>
              <a:tr h="396575">
                <a:tc>
                  <a:txBody>
                    <a:bodyPr>
                      <a:noAutofit/>
                    </a:bodyPr>
                    <a:lstStyle/>
                    <a:p>
                      <a:pPr indent="0" lvl="0" marL="0" rtl="0" algn="l">
                        <a:spcBef>
                          <a:spcPts val="0"/>
                        </a:spcBef>
                        <a:spcAft>
                          <a:spcPts val="0"/>
                        </a:spcAft>
                        <a:buNone/>
                      </a:pPr>
                      <a:r>
                        <a:rPr b="1" lang="en" sz="1600"/>
                        <a:t>Variable</a:t>
                      </a:r>
                      <a:endParaRPr b="1" sz="1600"/>
                    </a:p>
                  </a:txBody>
                  <a:tcPr marT="91425" marB="91425" marR="91425" marL="91425"/>
                </a:tc>
                <a:tc>
                  <a:txBody>
                    <a:bodyPr>
                      <a:noAutofit/>
                    </a:bodyPr>
                    <a:lstStyle/>
                    <a:p>
                      <a:pPr indent="0" lvl="0" marL="0" rtl="0" algn="l">
                        <a:spcBef>
                          <a:spcPts val="0"/>
                        </a:spcBef>
                        <a:spcAft>
                          <a:spcPts val="0"/>
                        </a:spcAft>
                        <a:buNone/>
                      </a:pPr>
                      <a:r>
                        <a:rPr b="1" lang="en" sz="1600"/>
                        <a:t>Source</a:t>
                      </a:r>
                      <a:endParaRPr b="1" sz="1600"/>
                    </a:p>
                  </a:txBody>
                  <a:tcPr marT="91425" marB="91425" marR="91425" marL="91425"/>
                </a:tc>
                <a:tc>
                  <a:txBody>
                    <a:bodyPr>
                      <a:noAutofit/>
                    </a:bodyPr>
                    <a:lstStyle/>
                    <a:p>
                      <a:pPr indent="0" lvl="0" marL="0" rtl="0" algn="l">
                        <a:spcBef>
                          <a:spcPts val="0"/>
                        </a:spcBef>
                        <a:spcAft>
                          <a:spcPts val="0"/>
                        </a:spcAft>
                        <a:buNone/>
                      </a:pPr>
                      <a:r>
                        <a:rPr b="1" lang="en" sz="1600"/>
                        <a:t>Year of data</a:t>
                      </a:r>
                      <a:endParaRPr b="1" sz="1600"/>
                    </a:p>
                  </a:txBody>
                  <a:tcPr marT="91425" marB="91425" marR="91425" marL="91425"/>
                </a:tc>
              </a:tr>
              <a:tr h="405725">
                <a:tc>
                  <a:txBody>
                    <a:bodyPr>
                      <a:noAutofit/>
                    </a:bodyPr>
                    <a:lstStyle/>
                    <a:p>
                      <a:pPr indent="0" lvl="0" marL="0" rtl="0" algn="l">
                        <a:spcBef>
                          <a:spcPts val="0"/>
                        </a:spcBef>
                        <a:spcAft>
                          <a:spcPts val="0"/>
                        </a:spcAft>
                        <a:buNone/>
                      </a:pPr>
                      <a:r>
                        <a:rPr lang="en" sz="1600"/>
                        <a:t>Facility requirements</a:t>
                      </a:r>
                      <a:endParaRPr sz="1600"/>
                    </a:p>
                  </a:txBody>
                  <a:tcPr marT="91425" marB="91425" marR="91425" marL="91425"/>
                </a:tc>
                <a:tc rowSpan="5">
                  <a:txBody>
                    <a:bodyPr>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KFF (Guttmacher data)</a:t>
                      </a:r>
                      <a:endParaRPr sz="1600"/>
                    </a:p>
                  </a:txBody>
                  <a:tcPr marT="91425" marB="91425" marR="91425" marL="91425"/>
                </a:tc>
                <a:tc>
                  <a:txBody>
                    <a:bodyPr>
                      <a:noAutofit/>
                    </a:bodyPr>
                    <a:lstStyle/>
                    <a:p>
                      <a:pPr indent="0" lvl="0" marL="0" rtl="0" algn="l">
                        <a:spcBef>
                          <a:spcPts val="0"/>
                        </a:spcBef>
                        <a:spcAft>
                          <a:spcPts val="0"/>
                        </a:spcAft>
                        <a:buNone/>
                      </a:pPr>
                      <a:r>
                        <a:rPr lang="en" sz="1600"/>
                        <a:t>2018</a:t>
                      </a:r>
                      <a:endParaRPr sz="1600"/>
                    </a:p>
                  </a:txBody>
                  <a:tcPr marT="91425" marB="91425" marR="91425" marL="91425"/>
                </a:tc>
              </a:tr>
              <a:tr h="534150">
                <a:tc>
                  <a:txBody>
                    <a:bodyPr>
                      <a:noAutofit/>
                    </a:bodyPr>
                    <a:lstStyle/>
                    <a:p>
                      <a:pPr indent="0" lvl="0" marL="0" rtl="0" algn="l">
                        <a:spcBef>
                          <a:spcPts val="0"/>
                        </a:spcBef>
                        <a:spcAft>
                          <a:spcPts val="0"/>
                        </a:spcAft>
                        <a:buNone/>
                      </a:pPr>
                      <a:r>
                        <a:rPr lang="en" sz="1600"/>
                        <a:t>Restrictions on gestational age</a:t>
                      </a:r>
                      <a:endParaRPr sz="1600"/>
                    </a:p>
                  </a:txBody>
                  <a:tcPr marT="91425" marB="91425" marR="91425" marL="91425"/>
                </a:tc>
                <a:tc vMerge="1"/>
                <a:tc>
                  <a:txBody>
                    <a:bodyPr>
                      <a:noAutofit/>
                    </a:bodyPr>
                    <a:lstStyle/>
                    <a:p>
                      <a:pPr indent="0" lvl="0" marL="0" rtl="0" algn="l">
                        <a:spcBef>
                          <a:spcPts val="0"/>
                        </a:spcBef>
                        <a:spcAft>
                          <a:spcPts val="0"/>
                        </a:spcAft>
                        <a:buNone/>
                      </a:pPr>
                      <a:r>
                        <a:rPr lang="en" sz="1600"/>
                        <a:t>2019</a:t>
                      </a:r>
                      <a:endParaRPr sz="1600"/>
                    </a:p>
                  </a:txBody>
                  <a:tcPr marT="91425" marB="91425" marR="91425" marL="91425"/>
                </a:tc>
              </a:tr>
              <a:tr h="405725">
                <a:tc>
                  <a:txBody>
                    <a:bodyPr>
                      <a:noAutofit/>
                    </a:bodyPr>
                    <a:lstStyle/>
                    <a:p>
                      <a:pPr indent="0" lvl="0" marL="0" rtl="0" algn="l">
                        <a:spcBef>
                          <a:spcPts val="0"/>
                        </a:spcBef>
                        <a:spcAft>
                          <a:spcPts val="0"/>
                        </a:spcAft>
                        <a:buNone/>
                      </a:pPr>
                      <a:r>
                        <a:rPr lang="en" sz="1600"/>
                        <a:t>Mandatory ultrasounds</a:t>
                      </a:r>
                      <a:endParaRPr sz="1600"/>
                    </a:p>
                  </a:txBody>
                  <a:tcPr marT="91425" marB="91425" marR="91425" marL="91425"/>
                </a:tc>
                <a:tc vMerge="1"/>
                <a:tc>
                  <a:txBody>
                    <a:bodyPr>
                      <a:noAutofit/>
                    </a:bodyPr>
                    <a:lstStyle/>
                    <a:p>
                      <a:pPr indent="0" lvl="0" marL="0" rtl="0" algn="l">
                        <a:spcBef>
                          <a:spcPts val="0"/>
                        </a:spcBef>
                        <a:spcAft>
                          <a:spcPts val="0"/>
                        </a:spcAft>
                        <a:buNone/>
                      </a:pPr>
                      <a:r>
                        <a:rPr lang="en" sz="1600"/>
                        <a:t>2017</a:t>
                      </a:r>
                      <a:endParaRPr sz="1600"/>
                    </a:p>
                  </a:txBody>
                  <a:tcPr marT="91425" marB="91425" marR="91425" marL="91425"/>
                </a:tc>
              </a:tr>
              <a:tr h="405725">
                <a:tc>
                  <a:txBody>
                    <a:bodyPr>
                      <a:noAutofit/>
                    </a:bodyPr>
                    <a:lstStyle/>
                    <a:p>
                      <a:pPr indent="0" lvl="0" marL="0" rtl="0" algn="l">
                        <a:spcBef>
                          <a:spcPts val="0"/>
                        </a:spcBef>
                        <a:spcAft>
                          <a:spcPts val="0"/>
                        </a:spcAft>
                        <a:buNone/>
                      </a:pPr>
                      <a:r>
                        <a:rPr lang="en" sz="1600"/>
                        <a:t>State policies</a:t>
                      </a:r>
                      <a:endParaRPr sz="1600"/>
                    </a:p>
                  </a:txBody>
                  <a:tcPr marT="91425" marB="91425" marR="91425" marL="91425"/>
                </a:tc>
                <a:tc vMerge="1"/>
                <a:tc>
                  <a:txBody>
                    <a:bodyPr>
                      <a:noAutofit/>
                    </a:bodyPr>
                    <a:lstStyle/>
                    <a:p>
                      <a:pPr indent="0" lvl="0" marL="0" rtl="0" algn="l">
                        <a:spcBef>
                          <a:spcPts val="0"/>
                        </a:spcBef>
                        <a:spcAft>
                          <a:spcPts val="0"/>
                        </a:spcAft>
                        <a:buNone/>
                      </a:pPr>
                      <a:r>
                        <a:rPr lang="en" sz="1600"/>
                        <a:t>2018</a:t>
                      </a:r>
                      <a:endParaRPr sz="1600"/>
                    </a:p>
                  </a:txBody>
                  <a:tcPr marT="91425" marB="91425" marR="91425" marL="91425"/>
                </a:tc>
              </a:tr>
              <a:tr h="405725">
                <a:tc>
                  <a:txBody>
                    <a:bodyPr>
                      <a:noAutofit/>
                    </a:bodyPr>
                    <a:lstStyle/>
                    <a:p>
                      <a:pPr indent="0" lvl="0" marL="0" rtl="0" algn="l">
                        <a:spcBef>
                          <a:spcPts val="0"/>
                        </a:spcBef>
                        <a:spcAft>
                          <a:spcPts val="0"/>
                        </a:spcAft>
                        <a:buNone/>
                      </a:pPr>
                      <a:r>
                        <a:rPr lang="en" sz="1600"/>
                        <a:t>Waiting periods</a:t>
                      </a:r>
                      <a:endParaRPr sz="1600"/>
                    </a:p>
                  </a:txBody>
                  <a:tcPr marT="91425" marB="91425" marR="91425" marL="91425"/>
                </a:tc>
                <a:tc vMerge="1"/>
                <a:tc>
                  <a:txBody>
                    <a:bodyPr>
                      <a:noAutofit/>
                    </a:bodyPr>
                    <a:lstStyle/>
                    <a:p>
                      <a:pPr indent="0" lvl="0" marL="0" rtl="0" algn="l">
                        <a:spcBef>
                          <a:spcPts val="0"/>
                        </a:spcBef>
                        <a:spcAft>
                          <a:spcPts val="0"/>
                        </a:spcAft>
                        <a:buNone/>
                      </a:pPr>
                      <a:r>
                        <a:rPr lang="en" sz="1600"/>
                        <a:t>2018</a:t>
                      </a:r>
                      <a:endParaRPr sz="16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