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338" r:id="rId4"/>
    <p:sldId id="258" r:id="rId5"/>
    <p:sldId id="262" r:id="rId6"/>
    <p:sldId id="265" r:id="rId7"/>
    <p:sldId id="334" r:id="rId8"/>
    <p:sldId id="260" r:id="rId9"/>
    <p:sldId id="336" r:id="rId10"/>
    <p:sldId id="264" r:id="rId11"/>
    <p:sldId id="337" r:id="rId12"/>
    <p:sldId id="340" r:id="rId13"/>
    <p:sldId id="333" r:id="rId14"/>
    <p:sldId id="341" r:id="rId15"/>
    <p:sldId id="335" r:id="rId16"/>
    <p:sldId id="342" r:id="rId17"/>
    <p:sldId id="344" r:id="rId18"/>
  </p:sldIdLst>
  <p:sldSz cx="15544800" cy="10058400"/>
  <p:notesSz cx="155448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52F3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163"/>
    <p:restoredTop sz="91403"/>
  </p:normalViewPr>
  <p:slideViewPr>
    <p:cSldViewPr>
      <p:cViewPr>
        <p:scale>
          <a:sx n="69" d="100"/>
          <a:sy n="69" d="100"/>
        </p:scale>
        <p:origin x="488" y="17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6735763"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8805863" y="0"/>
            <a:ext cx="6735762" cy="504825"/>
          </a:xfrm>
          <a:prstGeom prst="rect">
            <a:avLst/>
          </a:prstGeom>
        </p:spPr>
        <p:txBody>
          <a:bodyPr vert="horz" lIns="91440" tIns="45720" rIns="91440" bIns="45720" rtlCol="0"/>
          <a:lstStyle>
            <a:lvl1pPr algn="r">
              <a:defRPr sz="1200"/>
            </a:lvl1pPr>
          </a:lstStyle>
          <a:p>
            <a:fld id="{ECBE99F3-E977-C740-AEB4-73E528DF13A0}" type="datetimeFigureOut">
              <a:rPr lang="en-US" smtClean="0"/>
              <a:t>4/30/18</a:t>
            </a:fld>
            <a:endParaRPr lang="en-US"/>
          </a:p>
        </p:txBody>
      </p:sp>
      <p:sp>
        <p:nvSpPr>
          <p:cNvPr id="4" name="Slide Image Placeholder 3"/>
          <p:cNvSpPr>
            <a:spLocks noGrp="1" noRot="1" noChangeAspect="1"/>
          </p:cNvSpPr>
          <p:nvPr>
            <p:ph type="sldImg" idx="2"/>
          </p:nvPr>
        </p:nvSpPr>
        <p:spPr>
          <a:xfrm>
            <a:off x="5149850" y="1257300"/>
            <a:ext cx="524510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54163" y="4840288"/>
            <a:ext cx="12436475" cy="39608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6735763"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8805863" y="9553575"/>
            <a:ext cx="6735762" cy="504825"/>
          </a:xfrm>
          <a:prstGeom prst="rect">
            <a:avLst/>
          </a:prstGeom>
        </p:spPr>
        <p:txBody>
          <a:bodyPr vert="horz" lIns="91440" tIns="45720" rIns="91440" bIns="45720" rtlCol="0" anchor="b"/>
          <a:lstStyle>
            <a:lvl1pPr algn="r">
              <a:defRPr sz="1200"/>
            </a:lvl1pPr>
          </a:lstStyle>
          <a:p>
            <a:fld id="{3A63AB2A-A2C5-8C49-B011-820397707F02}" type="slidenum">
              <a:rPr lang="en-US" smtClean="0"/>
              <a:t>‹#›</a:t>
            </a:fld>
            <a:endParaRPr lang="en-US"/>
          </a:p>
        </p:txBody>
      </p:sp>
    </p:spTree>
    <p:extLst>
      <p:ext uri="{BB962C8B-B14F-4D97-AF65-F5344CB8AC3E}">
        <p14:creationId xmlns:p14="http://schemas.microsoft.com/office/powerpoint/2010/main" val="2981163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Done</a:t>
            </a:r>
          </a:p>
        </p:txBody>
      </p:sp>
      <p:sp>
        <p:nvSpPr>
          <p:cNvPr id="4" name="Slide Number Placeholder 3"/>
          <p:cNvSpPr>
            <a:spLocks noGrp="1"/>
          </p:cNvSpPr>
          <p:nvPr>
            <p:ph type="sldNum" sz="quarter" idx="10"/>
          </p:nvPr>
        </p:nvSpPr>
        <p:spPr/>
        <p:txBody>
          <a:bodyPr/>
          <a:lstStyle/>
          <a:p>
            <a:fld id="{3A63AB2A-A2C5-8C49-B011-820397707F02}" type="slidenum">
              <a:rPr lang="en-US" smtClean="0"/>
              <a:t>1</a:t>
            </a:fld>
            <a:endParaRPr lang="en-US"/>
          </a:p>
        </p:txBody>
      </p:sp>
    </p:spTree>
    <p:extLst>
      <p:ext uri="{BB962C8B-B14F-4D97-AF65-F5344CB8AC3E}">
        <p14:creationId xmlns:p14="http://schemas.microsoft.com/office/powerpoint/2010/main" val="8216103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to insert pie chart and complete sentence describing it</a:t>
            </a:r>
          </a:p>
        </p:txBody>
      </p:sp>
      <p:sp>
        <p:nvSpPr>
          <p:cNvPr id="4" name="Slide Number Placeholder 3"/>
          <p:cNvSpPr>
            <a:spLocks noGrp="1"/>
          </p:cNvSpPr>
          <p:nvPr>
            <p:ph type="sldNum" sz="quarter" idx="10"/>
          </p:nvPr>
        </p:nvSpPr>
        <p:spPr/>
        <p:txBody>
          <a:bodyPr/>
          <a:lstStyle/>
          <a:p>
            <a:fld id="{3A63AB2A-A2C5-8C49-B011-820397707F02}" type="slidenum">
              <a:rPr lang="en-US" smtClean="0"/>
              <a:t>10</a:t>
            </a:fld>
            <a:endParaRPr lang="en-US"/>
          </a:p>
        </p:txBody>
      </p:sp>
    </p:spTree>
    <p:extLst>
      <p:ext uri="{BB962C8B-B14F-4D97-AF65-F5344CB8AC3E}">
        <p14:creationId xmlns:p14="http://schemas.microsoft.com/office/powerpoint/2010/main" val="13709462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done</a:t>
            </a:r>
          </a:p>
        </p:txBody>
      </p:sp>
      <p:sp>
        <p:nvSpPr>
          <p:cNvPr id="4" name="Slide Number Placeholder 3"/>
          <p:cNvSpPr>
            <a:spLocks noGrp="1"/>
          </p:cNvSpPr>
          <p:nvPr>
            <p:ph type="sldNum" sz="quarter" idx="10"/>
          </p:nvPr>
        </p:nvSpPr>
        <p:spPr/>
        <p:txBody>
          <a:bodyPr/>
          <a:lstStyle/>
          <a:p>
            <a:fld id="{3A63AB2A-A2C5-8C49-B011-820397707F02}" type="slidenum">
              <a:rPr lang="en-US" smtClean="0"/>
              <a:t>11</a:t>
            </a:fld>
            <a:endParaRPr lang="en-US"/>
          </a:p>
        </p:txBody>
      </p:sp>
    </p:spTree>
    <p:extLst>
      <p:ext uri="{BB962C8B-B14F-4D97-AF65-F5344CB8AC3E}">
        <p14:creationId xmlns:p14="http://schemas.microsoft.com/office/powerpoint/2010/main" val="38210817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help.citibikenyc.com</a:t>
            </a:r>
            <a:r>
              <a:rPr lang="en-US" dirty="0"/>
              <a:t>/</a:t>
            </a:r>
            <a:r>
              <a:rPr lang="en-US" dirty="0" err="1"/>
              <a:t>hc</a:t>
            </a:r>
            <a:r>
              <a:rPr lang="en-US" dirty="0"/>
              <a:t>/</a:t>
            </a:r>
            <a:r>
              <a:rPr lang="en-US" dirty="0" err="1"/>
              <a:t>en</a:t>
            </a:r>
            <a:r>
              <a:rPr lang="en-US" dirty="0"/>
              <a:t>-us/articles/115007344188-How-old-do-you-have-to-be-to-ride-</a:t>
            </a:r>
          </a:p>
          <a:p>
            <a:r>
              <a:rPr lang="en-US" dirty="0"/>
              <a:t>done</a:t>
            </a:r>
          </a:p>
        </p:txBody>
      </p:sp>
      <p:sp>
        <p:nvSpPr>
          <p:cNvPr id="4" name="Slide Number Placeholder 3"/>
          <p:cNvSpPr>
            <a:spLocks noGrp="1"/>
          </p:cNvSpPr>
          <p:nvPr>
            <p:ph type="sldNum" sz="quarter" idx="10"/>
          </p:nvPr>
        </p:nvSpPr>
        <p:spPr/>
        <p:txBody>
          <a:bodyPr/>
          <a:lstStyle/>
          <a:p>
            <a:fld id="{3A63AB2A-A2C5-8C49-B011-820397707F02}" type="slidenum">
              <a:rPr lang="en-US" smtClean="0"/>
              <a:t>12</a:t>
            </a:fld>
            <a:endParaRPr lang="en-US"/>
          </a:p>
        </p:txBody>
      </p:sp>
    </p:spTree>
    <p:extLst>
      <p:ext uri="{BB962C8B-B14F-4D97-AF65-F5344CB8AC3E}">
        <p14:creationId xmlns:p14="http://schemas.microsoft.com/office/powerpoint/2010/main" val="22442904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done</a:t>
            </a:r>
          </a:p>
        </p:txBody>
      </p:sp>
      <p:sp>
        <p:nvSpPr>
          <p:cNvPr id="4" name="Slide Number Placeholder 3"/>
          <p:cNvSpPr>
            <a:spLocks noGrp="1"/>
          </p:cNvSpPr>
          <p:nvPr>
            <p:ph type="sldNum" sz="quarter" idx="10"/>
          </p:nvPr>
        </p:nvSpPr>
        <p:spPr/>
        <p:txBody>
          <a:bodyPr/>
          <a:lstStyle/>
          <a:p>
            <a:fld id="{3A63AB2A-A2C5-8C49-B011-820397707F02}" type="slidenum">
              <a:rPr lang="en-US" smtClean="0"/>
              <a:t>13</a:t>
            </a:fld>
            <a:endParaRPr lang="en-US"/>
          </a:p>
        </p:txBody>
      </p:sp>
    </p:spTree>
    <p:extLst>
      <p:ext uri="{BB962C8B-B14F-4D97-AF65-F5344CB8AC3E}">
        <p14:creationId xmlns:p14="http://schemas.microsoft.com/office/powerpoint/2010/main" val="80506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done</a:t>
            </a:r>
          </a:p>
        </p:txBody>
      </p:sp>
      <p:sp>
        <p:nvSpPr>
          <p:cNvPr id="4" name="Slide Number Placeholder 3"/>
          <p:cNvSpPr>
            <a:spLocks noGrp="1"/>
          </p:cNvSpPr>
          <p:nvPr>
            <p:ph type="sldNum" sz="quarter" idx="10"/>
          </p:nvPr>
        </p:nvSpPr>
        <p:spPr/>
        <p:txBody>
          <a:bodyPr/>
          <a:lstStyle/>
          <a:p>
            <a:fld id="{3A63AB2A-A2C5-8C49-B011-820397707F02}" type="slidenum">
              <a:rPr lang="en-US" smtClean="0"/>
              <a:t>14</a:t>
            </a:fld>
            <a:endParaRPr lang="en-US"/>
          </a:p>
        </p:txBody>
      </p:sp>
    </p:spTree>
    <p:extLst>
      <p:ext uri="{BB962C8B-B14F-4D97-AF65-F5344CB8AC3E}">
        <p14:creationId xmlns:p14="http://schemas.microsoft.com/office/powerpoint/2010/main" val="13837248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63AB2A-A2C5-8C49-B011-820397707F02}" type="slidenum">
              <a:rPr lang="en-US" smtClean="0"/>
              <a:t>15</a:t>
            </a:fld>
            <a:endParaRPr lang="en-US"/>
          </a:p>
        </p:txBody>
      </p:sp>
    </p:spTree>
    <p:extLst>
      <p:ext uri="{BB962C8B-B14F-4D97-AF65-F5344CB8AC3E}">
        <p14:creationId xmlns:p14="http://schemas.microsoft.com/office/powerpoint/2010/main" val="35466238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63AB2A-A2C5-8C49-B011-820397707F02}" type="slidenum">
              <a:rPr lang="en-US" smtClean="0"/>
              <a:t>16</a:t>
            </a:fld>
            <a:endParaRPr lang="en-US"/>
          </a:p>
        </p:txBody>
      </p:sp>
    </p:spTree>
    <p:extLst>
      <p:ext uri="{BB962C8B-B14F-4D97-AF65-F5344CB8AC3E}">
        <p14:creationId xmlns:p14="http://schemas.microsoft.com/office/powerpoint/2010/main" val="10073723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Done</a:t>
            </a:r>
          </a:p>
        </p:txBody>
      </p:sp>
      <p:sp>
        <p:nvSpPr>
          <p:cNvPr id="4" name="Slide Number Placeholder 3"/>
          <p:cNvSpPr>
            <a:spLocks noGrp="1"/>
          </p:cNvSpPr>
          <p:nvPr>
            <p:ph type="sldNum" sz="quarter" idx="10"/>
          </p:nvPr>
        </p:nvSpPr>
        <p:spPr/>
        <p:txBody>
          <a:bodyPr/>
          <a:lstStyle/>
          <a:p>
            <a:fld id="{3A63AB2A-A2C5-8C49-B011-820397707F02}" type="slidenum">
              <a:rPr lang="en-US" smtClean="0"/>
              <a:t>17</a:t>
            </a:fld>
            <a:endParaRPr lang="en-US"/>
          </a:p>
        </p:txBody>
      </p:sp>
    </p:spTree>
    <p:extLst>
      <p:ext uri="{BB962C8B-B14F-4D97-AF65-F5344CB8AC3E}">
        <p14:creationId xmlns:p14="http://schemas.microsoft.com/office/powerpoint/2010/main" val="73903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Done</a:t>
            </a:r>
          </a:p>
        </p:txBody>
      </p:sp>
      <p:sp>
        <p:nvSpPr>
          <p:cNvPr id="4" name="Slide Number Placeholder 3"/>
          <p:cNvSpPr>
            <a:spLocks noGrp="1"/>
          </p:cNvSpPr>
          <p:nvPr>
            <p:ph type="sldNum" sz="quarter" idx="10"/>
          </p:nvPr>
        </p:nvSpPr>
        <p:spPr/>
        <p:txBody>
          <a:bodyPr/>
          <a:lstStyle/>
          <a:p>
            <a:fld id="{3A63AB2A-A2C5-8C49-B011-820397707F02}" type="slidenum">
              <a:rPr lang="en-US" smtClean="0"/>
              <a:t>2</a:t>
            </a:fld>
            <a:endParaRPr lang="en-US"/>
          </a:p>
        </p:txBody>
      </p:sp>
    </p:spTree>
    <p:extLst>
      <p:ext uri="{BB962C8B-B14F-4D97-AF65-F5344CB8AC3E}">
        <p14:creationId xmlns:p14="http://schemas.microsoft.com/office/powerpoint/2010/main" val="2523901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Done</a:t>
            </a:r>
          </a:p>
        </p:txBody>
      </p:sp>
      <p:sp>
        <p:nvSpPr>
          <p:cNvPr id="4" name="Slide Number Placeholder 3"/>
          <p:cNvSpPr>
            <a:spLocks noGrp="1"/>
          </p:cNvSpPr>
          <p:nvPr>
            <p:ph type="sldNum" sz="quarter" idx="10"/>
          </p:nvPr>
        </p:nvSpPr>
        <p:spPr/>
        <p:txBody>
          <a:bodyPr/>
          <a:lstStyle/>
          <a:p>
            <a:fld id="{3A63AB2A-A2C5-8C49-B011-820397707F02}" type="slidenum">
              <a:rPr lang="en-US" smtClean="0"/>
              <a:t>3</a:t>
            </a:fld>
            <a:endParaRPr lang="en-US"/>
          </a:p>
        </p:txBody>
      </p:sp>
    </p:spTree>
    <p:extLst>
      <p:ext uri="{BB962C8B-B14F-4D97-AF65-F5344CB8AC3E}">
        <p14:creationId xmlns:p14="http://schemas.microsoft.com/office/powerpoint/2010/main" val="3386025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a:t>
            </a:r>
            <a:r>
              <a:rPr lang="en-US" dirty="0" err="1"/>
              <a:t>www.citibikenyc.com</a:t>
            </a:r>
            <a:r>
              <a:rPr lang="en-US" dirty="0"/>
              <a:t>/system-data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https://s3.amazonaws.com/</a:t>
            </a:r>
            <a:r>
              <a:rPr lang="en-US" dirty="0" err="1"/>
              <a:t>tripdata</a:t>
            </a:r>
            <a:r>
              <a:rPr lang="en-US" dirty="0"/>
              <a:t>/</a:t>
            </a:r>
            <a:r>
              <a:rPr lang="en-US" dirty="0" err="1"/>
              <a:t>index.html</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Done</a:t>
            </a:r>
          </a:p>
          <a:p>
            <a:endParaRPr lang="en-US" dirty="0"/>
          </a:p>
        </p:txBody>
      </p:sp>
      <p:sp>
        <p:nvSpPr>
          <p:cNvPr id="4" name="Slide Number Placeholder 3"/>
          <p:cNvSpPr>
            <a:spLocks noGrp="1"/>
          </p:cNvSpPr>
          <p:nvPr>
            <p:ph type="sldNum" sz="quarter" idx="10"/>
          </p:nvPr>
        </p:nvSpPr>
        <p:spPr/>
        <p:txBody>
          <a:bodyPr/>
          <a:lstStyle/>
          <a:p>
            <a:fld id="{3A63AB2A-A2C5-8C49-B011-820397707F02}" type="slidenum">
              <a:rPr lang="en-US" smtClean="0"/>
              <a:t>4</a:t>
            </a:fld>
            <a:endParaRPr lang="en-US"/>
          </a:p>
        </p:txBody>
      </p:sp>
    </p:spTree>
    <p:extLst>
      <p:ext uri="{BB962C8B-B14F-4D97-AF65-F5344CB8AC3E}">
        <p14:creationId xmlns:p14="http://schemas.microsoft.com/office/powerpoint/2010/main" val="1504324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Done</a:t>
            </a:r>
          </a:p>
        </p:txBody>
      </p:sp>
      <p:sp>
        <p:nvSpPr>
          <p:cNvPr id="4" name="Slide Number Placeholder 3"/>
          <p:cNvSpPr>
            <a:spLocks noGrp="1"/>
          </p:cNvSpPr>
          <p:nvPr>
            <p:ph type="sldNum" sz="quarter" idx="10"/>
          </p:nvPr>
        </p:nvSpPr>
        <p:spPr/>
        <p:txBody>
          <a:bodyPr/>
          <a:lstStyle/>
          <a:p>
            <a:fld id="{3A63AB2A-A2C5-8C49-B011-820397707F02}" type="slidenum">
              <a:rPr lang="en-US" smtClean="0"/>
              <a:t>5</a:t>
            </a:fld>
            <a:endParaRPr lang="en-US"/>
          </a:p>
        </p:txBody>
      </p:sp>
    </p:spTree>
    <p:extLst>
      <p:ext uri="{BB962C8B-B14F-4D97-AF65-F5344CB8AC3E}">
        <p14:creationId xmlns:p14="http://schemas.microsoft.com/office/powerpoint/2010/main" val="3119730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done</a:t>
            </a:r>
          </a:p>
        </p:txBody>
      </p:sp>
      <p:sp>
        <p:nvSpPr>
          <p:cNvPr id="4" name="Slide Number Placeholder 3"/>
          <p:cNvSpPr>
            <a:spLocks noGrp="1"/>
          </p:cNvSpPr>
          <p:nvPr>
            <p:ph type="sldNum" sz="quarter" idx="10"/>
          </p:nvPr>
        </p:nvSpPr>
        <p:spPr/>
        <p:txBody>
          <a:bodyPr/>
          <a:lstStyle/>
          <a:p>
            <a:fld id="{3A63AB2A-A2C5-8C49-B011-820397707F02}" type="slidenum">
              <a:rPr lang="en-US" smtClean="0"/>
              <a:t>6</a:t>
            </a:fld>
            <a:endParaRPr lang="en-US"/>
          </a:p>
        </p:txBody>
      </p:sp>
    </p:spTree>
    <p:extLst>
      <p:ext uri="{BB962C8B-B14F-4D97-AF65-F5344CB8AC3E}">
        <p14:creationId xmlns:p14="http://schemas.microsoft.com/office/powerpoint/2010/main" val="12273659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Done</a:t>
            </a:r>
          </a:p>
        </p:txBody>
      </p:sp>
      <p:sp>
        <p:nvSpPr>
          <p:cNvPr id="4" name="Slide Number Placeholder 3"/>
          <p:cNvSpPr>
            <a:spLocks noGrp="1"/>
          </p:cNvSpPr>
          <p:nvPr>
            <p:ph type="sldNum" sz="quarter" idx="10"/>
          </p:nvPr>
        </p:nvSpPr>
        <p:spPr/>
        <p:txBody>
          <a:bodyPr/>
          <a:lstStyle/>
          <a:p>
            <a:fld id="{3A63AB2A-A2C5-8C49-B011-820397707F02}" type="slidenum">
              <a:rPr lang="en-US" smtClean="0"/>
              <a:t>7</a:t>
            </a:fld>
            <a:endParaRPr lang="en-US"/>
          </a:p>
        </p:txBody>
      </p:sp>
    </p:spTree>
    <p:extLst>
      <p:ext uri="{BB962C8B-B14F-4D97-AF65-F5344CB8AC3E}">
        <p14:creationId xmlns:p14="http://schemas.microsoft.com/office/powerpoint/2010/main" val="678816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to finish writing what the data shows and complete the bar graph</a:t>
            </a:r>
          </a:p>
        </p:txBody>
      </p:sp>
      <p:sp>
        <p:nvSpPr>
          <p:cNvPr id="4" name="Slide Number Placeholder 3"/>
          <p:cNvSpPr>
            <a:spLocks noGrp="1"/>
          </p:cNvSpPr>
          <p:nvPr>
            <p:ph type="sldNum" sz="quarter" idx="10"/>
          </p:nvPr>
        </p:nvSpPr>
        <p:spPr/>
        <p:txBody>
          <a:bodyPr/>
          <a:lstStyle/>
          <a:p>
            <a:fld id="{3A63AB2A-A2C5-8C49-B011-820397707F02}" type="slidenum">
              <a:rPr lang="en-US" smtClean="0"/>
              <a:t>8</a:t>
            </a:fld>
            <a:endParaRPr lang="en-US"/>
          </a:p>
        </p:txBody>
      </p:sp>
    </p:spTree>
    <p:extLst>
      <p:ext uri="{BB962C8B-B14F-4D97-AF65-F5344CB8AC3E}">
        <p14:creationId xmlns:p14="http://schemas.microsoft.com/office/powerpoint/2010/main" val="2463381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done</a:t>
            </a:r>
          </a:p>
        </p:txBody>
      </p:sp>
      <p:sp>
        <p:nvSpPr>
          <p:cNvPr id="4" name="Slide Number Placeholder 3"/>
          <p:cNvSpPr>
            <a:spLocks noGrp="1"/>
          </p:cNvSpPr>
          <p:nvPr>
            <p:ph type="sldNum" sz="quarter" idx="10"/>
          </p:nvPr>
        </p:nvSpPr>
        <p:spPr/>
        <p:txBody>
          <a:bodyPr/>
          <a:lstStyle/>
          <a:p>
            <a:fld id="{3A63AB2A-A2C5-8C49-B011-820397707F02}" type="slidenum">
              <a:rPr lang="en-US" smtClean="0"/>
              <a:t>9</a:t>
            </a:fld>
            <a:endParaRPr lang="en-US"/>
          </a:p>
        </p:txBody>
      </p:sp>
    </p:spTree>
    <p:extLst>
      <p:ext uri="{BB962C8B-B14F-4D97-AF65-F5344CB8AC3E}">
        <p14:creationId xmlns:p14="http://schemas.microsoft.com/office/powerpoint/2010/main" val="3679356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microsoft.com/office/2007/relationships/hdphoto" Target="NULL"/></Relationships>
</file>

<file path=ppt/slides/_rels/slide12.xml.rels><?xml version="1.0" encoding="UTF-8" standalone="yes"?>
<Relationships xmlns="http://schemas.openxmlformats.org/package/2006/relationships"><Relationship Id="rId3" Type="http://schemas.openxmlformats.org/officeDocument/2006/relationships/hyperlink" Target="https://help.citibikenyc.com/hc/en-us/articles/115007344188-How-old-do-you-have-to-be-to-ride-" TargetMode="External"/><Relationship Id="rId7"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NULL"/></Relationships>
</file>

<file path=ppt/slides/_rels/slide1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microsoft.com/office/2007/relationships/hdphoto" Target="NULL"/></Relationships>
</file>

<file path=ppt/slides/_rels/slide1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microsoft.com/office/2007/relationships/hdphoto" Target="NULL"/></Relationships>
</file>

<file path=ppt/slides/_rels/slide1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4.png"/><Relationship Id="rId4" Type="http://schemas.microsoft.com/office/2007/relationships/hdphoto" Target="NULL"/></Relationships>
</file>

<file path=ppt/slides/_rels/slide1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microsoft.com/office/2007/relationships/hdphoto" Target="NULL"/></Relationships>
</file>

<file path=ppt/slides/_rels/slide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s3.amazonaws.com/tripdata/index.html" TargetMode="External"/><Relationship Id="rId4" Type="http://schemas.openxmlformats.org/officeDocument/2006/relationships/hyperlink" Target="https://www.citibikenyc.com/system-data"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microsoft.com/office/2007/relationships/hdphoto" Target="NULL"/></Relationships>
</file>

<file path=ppt/slides/_rels/slide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microsoft.com/office/2007/relationships/hdphoto" Target="NULL"/></Relationships>
</file>

<file path=ppt/slides/_rels/slide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07/relationships/hdphoto" Target="NUL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847DD7C4-37DD-D141-B773-40B0CC5340AC}"/>
              </a:ext>
            </a:extLst>
          </p:cNvPr>
          <p:cNvPicPr>
            <a:picLocks noChangeAspect="1"/>
          </p:cNvPicPr>
          <p:nvPr/>
        </p:nvPicPr>
        <p:blipFill rotWithShape="1">
          <a:blip r:embed="rId3"/>
          <a:srcRect t="2838"/>
          <a:stretch/>
        </p:blipFill>
        <p:spPr>
          <a:xfrm>
            <a:off x="0" y="178"/>
            <a:ext cx="15544800" cy="10058400"/>
          </a:xfrm>
          <a:prstGeom prst="rect">
            <a:avLst/>
          </a:prstGeom>
        </p:spPr>
      </p:pic>
      <p:sp>
        <p:nvSpPr>
          <p:cNvPr id="36" name="Rectangle 35">
            <a:extLst>
              <a:ext uri="{FF2B5EF4-FFF2-40B4-BE49-F238E27FC236}">
                <a16:creationId xmlns:a16="http://schemas.microsoft.com/office/drawing/2014/main" id="{584FF43E-7AE6-AD44-8648-88D94155D935}"/>
              </a:ext>
            </a:extLst>
          </p:cNvPr>
          <p:cNvSpPr/>
          <p:nvPr/>
        </p:nvSpPr>
        <p:spPr>
          <a:xfrm>
            <a:off x="12877800" y="9372600"/>
            <a:ext cx="2038139" cy="457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1" name="Rectangle 30">
            <a:extLst>
              <a:ext uri="{FF2B5EF4-FFF2-40B4-BE49-F238E27FC236}">
                <a16:creationId xmlns:a16="http://schemas.microsoft.com/office/drawing/2014/main" id="{59BD4A4D-8148-9245-A16B-022C63056890}"/>
              </a:ext>
            </a:extLst>
          </p:cNvPr>
          <p:cNvSpPr/>
          <p:nvPr/>
        </p:nvSpPr>
        <p:spPr>
          <a:xfrm>
            <a:off x="2514600" y="838200"/>
            <a:ext cx="4950386" cy="95375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3" name="object 23"/>
          <p:cNvSpPr txBox="1">
            <a:spLocks noGrp="1"/>
          </p:cNvSpPr>
          <p:nvPr>
            <p:ph type="title" idx="4294967295"/>
          </p:nvPr>
        </p:nvSpPr>
        <p:spPr>
          <a:xfrm>
            <a:off x="2514600" y="1057725"/>
            <a:ext cx="4950386" cy="363882"/>
          </a:xfrm>
          <a:prstGeom prst="rect">
            <a:avLst/>
          </a:prstGeom>
          <a:solidFill>
            <a:srgbClr val="FFFFFF"/>
          </a:solidFill>
        </p:spPr>
        <p:txBody>
          <a:bodyPr vert="horz" wrap="square" lIns="0" tIns="0" rIns="0" bIns="0" rtlCol="0">
            <a:spAutoFit/>
          </a:bodyPr>
          <a:lstStyle/>
          <a:p>
            <a:pPr marL="161925" algn="l">
              <a:lnSpc>
                <a:spcPts val="2670"/>
              </a:lnSpc>
            </a:pPr>
            <a:r>
              <a:rPr lang="en-US" sz="3200" b="1" spc="-5" dirty="0"/>
              <a:t>Citi Bikes in New York</a:t>
            </a:r>
            <a:endParaRPr sz="3200" b="1" dirty="0"/>
          </a:p>
        </p:txBody>
      </p:sp>
      <p:sp>
        <p:nvSpPr>
          <p:cNvPr id="38" name="Rectangle 37">
            <a:extLst>
              <a:ext uri="{FF2B5EF4-FFF2-40B4-BE49-F238E27FC236}">
                <a16:creationId xmlns:a16="http://schemas.microsoft.com/office/drawing/2014/main" id="{AEEE5302-3F1F-1342-93A1-879CD12A67CB}"/>
              </a:ext>
            </a:extLst>
          </p:cNvPr>
          <p:cNvSpPr/>
          <p:nvPr/>
        </p:nvSpPr>
        <p:spPr>
          <a:xfrm>
            <a:off x="2531248" y="1854125"/>
            <a:ext cx="2497952" cy="43187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4" name="object 24"/>
          <p:cNvSpPr txBox="1"/>
          <p:nvPr/>
        </p:nvSpPr>
        <p:spPr>
          <a:xfrm>
            <a:off x="2520105" y="1403973"/>
            <a:ext cx="4716281" cy="302455"/>
          </a:xfrm>
          <a:prstGeom prst="rect">
            <a:avLst/>
          </a:prstGeom>
          <a:solidFill>
            <a:srgbClr val="FFFFFF"/>
          </a:solidFill>
        </p:spPr>
        <p:txBody>
          <a:bodyPr vert="horz" wrap="square" lIns="0" tIns="0" rIns="0" bIns="0" rtlCol="0">
            <a:spAutoFit/>
          </a:bodyPr>
          <a:lstStyle/>
          <a:p>
            <a:pPr marL="161925">
              <a:lnSpc>
                <a:spcPts val="2340"/>
              </a:lnSpc>
            </a:pPr>
            <a:r>
              <a:rPr lang="en-US" sz="2400" dirty="0">
                <a:solidFill>
                  <a:srgbClr val="231F20"/>
                </a:solidFill>
                <a:latin typeface="Calibri Light" panose="020F0302020204030204" pitchFamily="34" charset="0"/>
                <a:cs typeface="Calibri Light" panose="020F0302020204030204" pitchFamily="34" charset="0"/>
              </a:rPr>
              <a:t>DevUp Capstone Project</a:t>
            </a:r>
            <a:endParaRPr sz="2400" dirty="0">
              <a:latin typeface="Calibri Light" panose="020F0302020204030204" pitchFamily="34" charset="0"/>
              <a:cs typeface="Calibri Light" panose="020F0302020204030204" pitchFamily="34" charset="0"/>
            </a:endParaRPr>
          </a:p>
        </p:txBody>
      </p:sp>
      <p:sp>
        <p:nvSpPr>
          <p:cNvPr id="25" name="object 25"/>
          <p:cNvSpPr txBox="1"/>
          <p:nvPr/>
        </p:nvSpPr>
        <p:spPr>
          <a:xfrm>
            <a:off x="2531248" y="1854125"/>
            <a:ext cx="2038138" cy="303929"/>
          </a:xfrm>
          <a:prstGeom prst="rect">
            <a:avLst/>
          </a:prstGeom>
          <a:solidFill>
            <a:srgbClr val="FFFFFF"/>
          </a:solidFill>
        </p:spPr>
        <p:txBody>
          <a:bodyPr vert="horz" wrap="square" lIns="0" tIns="26670" rIns="0" bIns="0" rtlCol="0">
            <a:spAutoFit/>
          </a:bodyPr>
          <a:lstStyle/>
          <a:p>
            <a:pPr marL="187325">
              <a:lnSpc>
                <a:spcPct val="100000"/>
              </a:lnSpc>
              <a:spcBef>
                <a:spcPts val="210"/>
              </a:spcBef>
            </a:pPr>
            <a:r>
              <a:rPr lang="en-US" dirty="0">
                <a:solidFill>
                  <a:srgbClr val="231F20"/>
                </a:solidFill>
                <a:cs typeface="Calibri Light" panose="020F0302020204030204" pitchFamily="34" charset="0"/>
              </a:rPr>
              <a:t>April 30</a:t>
            </a:r>
            <a:r>
              <a:rPr dirty="0">
                <a:solidFill>
                  <a:srgbClr val="231F20"/>
                </a:solidFill>
                <a:cs typeface="Calibri Light" panose="020F0302020204030204" pitchFamily="34" charset="0"/>
              </a:rPr>
              <a:t>,</a:t>
            </a:r>
            <a:r>
              <a:rPr spc="-25" dirty="0">
                <a:solidFill>
                  <a:srgbClr val="231F20"/>
                </a:solidFill>
                <a:cs typeface="Calibri Light" panose="020F0302020204030204" pitchFamily="34" charset="0"/>
              </a:rPr>
              <a:t> </a:t>
            </a:r>
            <a:r>
              <a:rPr dirty="0">
                <a:solidFill>
                  <a:srgbClr val="231F20"/>
                </a:solidFill>
                <a:cs typeface="Calibri Light" panose="020F0302020204030204" pitchFamily="34" charset="0"/>
              </a:rPr>
              <a:t>2018</a:t>
            </a:r>
            <a:endParaRPr dirty="0">
              <a:cs typeface="Calibri Light" panose="020F0302020204030204" pitchFamily="34" charset="0"/>
            </a:endParaRPr>
          </a:p>
        </p:txBody>
      </p:sp>
      <p:sp>
        <p:nvSpPr>
          <p:cNvPr id="27" name="object 27"/>
          <p:cNvSpPr/>
          <p:nvPr/>
        </p:nvSpPr>
        <p:spPr>
          <a:xfrm>
            <a:off x="457200" y="152400"/>
            <a:ext cx="896981" cy="392430"/>
          </a:xfrm>
          <a:prstGeom prst="rect">
            <a:avLst/>
          </a:prstGeom>
          <a:blipFill>
            <a:blip r:embed="rId3" cstate="print">
              <a:lum bright="70000" contrast="-70000"/>
            </a:blip>
            <a:stretch>
              <a:fillRect/>
            </a:stretch>
          </a:blipFill>
        </p:spPr>
        <p:txBody>
          <a:bodyPr wrap="square" lIns="0" tIns="0" rIns="0" bIns="0" rtlCol="0"/>
          <a:lstStyle/>
          <a:p>
            <a:endParaRPr/>
          </a:p>
        </p:txBody>
      </p:sp>
      <p:sp>
        <p:nvSpPr>
          <p:cNvPr id="32" name="object 25">
            <a:extLst>
              <a:ext uri="{FF2B5EF4-FFF2-40B4-BE49-F238E27FC236}">
                <a16:creationId xmlns:a16="http://schemas.microsoft.com/office/drawing/2014/main" id="{9743FDFB-C00E-E541-9C04-3B0D6958D7B8}"/>
              </a:ext>
            </a:extLst>
          </p:cNvPr>
          <p:cNvSpPr txBox="1"/>
          <p:nvPr/>
        </p:nvSpPr>
        <p:spPr>
          <a:xfrm>
            <a:off x="12973262" y="9418893"/>
            <a:ext cx="1961938" cy="334707"/>
          </a:xfrm>
          <a:prstGeom prst="rect">
            <a:avLst/>
          </a:prstGeom>
          <a:noFill/>
        </p:spPr>
        <p:txBody>
          <a:bodyPr vert="horz" wrap="square" lIns="0" tIns="26670" rIns="0" bIns="0" rtlCol="0">
            <a:spAutoFit/>
          </a:bodyPr>
          <a:lstStyle/>
          <a:p>
            <a:pPr marL="187325">
              <a:lnSpc>
                <a:spcPct val="100000"/>
              </a:lnSpc>
              <a:spcBef>
                <a:spcPts val="210"/>
              </a:spcBef>
            </a:pPr>
            <a:r>
              <a:rPr lang="en-US" sz="2000" dirty="0">
                <a:solidFill>
                  <a:srgbClr val="231F20"/>
                </a:solidFill>
                <a:latin typeface="+mj-lt"/>
                <a:cs typeface="IBMPlexSans-Medium"/>
              </a:rPr>
              <a:t>Marcus Joseph</a:t>
            </a:r>
            <a:endParaRPr sz="2000" dirty="0">
              <a:latin typeface="+mj-lt"/>
              <a:cs typeface="IBMPlexSans-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9" name="Picture 58">
            <a:extLst>
              <a:ext uri="{FF2B5EF4-FFF2-40B4-BE49-F238E27FC236}">
                <a16:creationId xmlns:a16="http://schemas.microsoft.com/office/drawing/2014/main" id="{259710E4-0AFF-EB4B-A884-E4FCDD34D1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9400" y="5199325"/>
            <a:ext cx="5029200" cy="3860912"/>
          </a:xfrm>
          <a:prstGeom prst="rect">
            <a:avLst/>
          </a:prstGeom>
        </p:spPr>
      </p:pic>
      <p:sp>
        <p:nvSpPr>
          <p:cNvPr id="2" name="object 2"/>
          <p:cNvSpPr/>
          <p:nvPr/>
        </p:nvSpPr>
        <p:spPr>
          <a:xfrm>
            <a:off x="0" y="0"/>
            <a:ext cx="7772400" cy="10058400"/>
          </a:xfrm>
          <a:custGeom>
            <a:avLst/>
            <a:gdLst/>
            <a:ahLst/>
            <a:cxnLst/>
            <a:rect l="l" t="t" r="r" b="b"/>
            <a:pathLst>
              <a:path w="3886200" h="9144000">
                <a:moveTo>
                  <a:pt x="0" y="9144000"/>
                </a:moveTo>
                <a:lnTo>
                  <a:pt x="3886200" y="9144000"/>
                </a:lnTo>
                <a:lnTo>
                  <a:pt x="3886200" y="0"/>
                </a:lnTo>
                <a:lnTo>
                  <a:pt x="0" y="0"/>
                </a:lnTo>
                <a:lnTo>
                  <a:pt x="0" y="9144000"/>
                </a:lnTo>
                <a:close/>
              </a:path>
            </a:pathLst>
          </a:custGeom>
          <a:solidFill>
            <a:srgbClr val="F1F2F2"/>
          </a:solidFill>
        </p:spPr>
        <p:txBody>
          <a:bodyPr wrap="square" lIns="0" tIns="0" rIns="0" bIns="0" rtlCol="0"/>
          <a:lstStyle/>
          <a:p>
            <a:endParaRPr/>
          </a:p>
        </p:txBody>
      </p:sp>
      <p:sp>
        <p:nvSpPr>
          <p:cNvPr id="32" name="object 41">
            <a:extLst>
              <a:ext uri="{FF2B5EF4-FFF2-40B4-BE49-F238E27FC236}">
                <a16:creationId xmlns:a16="http://schemas.microsoft.com/office/drawing/2014/main" id="{FD7CA8D8-69B8-074A-AC4A-30507500B1FF}"/>
              </a:ext>
            </a:extLst>
          </p:cNvPr>
          <p:cNvSpPr txBox="1"/>
          <p:nvPr/>
        </p:nvSpPr>
        <p:spPr>
          <a:xfrm>
            <a:off x="304800" y="9630171"/>
            <a:ext cx="927100" cy="164788"/>
          </a:xfrm>
          <a:prstGeom prst="rect">
            <a:avLst/>
          </a:prstGeom>
        </p:spPr>
        <p:txBody>
          <a:bodyPr vert="horz" wrap="square" lIns="0" tIns="26034" rIns="0" bIns="0" rtlCol="0">
            <a:spAutoFit/>
          </a:bodyPr>
          <a:lstStyle/>
          <a:p>
            <a:pPr marL="12700">
              <a:lnSpc>
                <a:spcPct val="100000"/>
              </a:lnSpc>
              <a:spcBef>
                <a:spcPts val="204"/>
              </a:spcBef>
            </a:pPr>
            <a:fld id="{8CE11C71-D016-5B4A-9ABE-B3BD6B5A065D}" type="slidenum">
              <a:rPr lang="en-US" sz="900" smtClean="0">
                <a:latin typeface="+mj-lt"/>
                <a:cs typeface="IBMPlexSans-Medium"/>
              </a:rPr>
              <a:t>10</a:t>
            </a:fld>
            <a:r>
              <a:rPr sz="900" dirty="0">
                <a:latin typeface="+mj-lt"/>
                <a:cs typeface="IBMPlexSans-Medium"/>
              </a:rPr>
              <a:t> | </a:t>
            </a:r>
            <a:r>
              <a:rPr lang="en-US" sz="900" spc="15" dirty="0">
                <a:latin typeface="+mj-lt"/>
                <a:cs typeface="IBMPlexSans-Medium"/>
              </a:rPr>
              <a:t>NY Citi </a:t>
            </a:r>
            <a:r>
              <a:rPr lang="en-US" sz="900" spc="15" dirty="0">
                <a:latin typeface="+mj-lt"/>
                <a:cs typeface="Calibri" panose="020F0502020204030204" pitchFamily="34" charset="0"/>
              </a:rPr>
              <a:t>Bike</a:t>
            </a:r>
            <a:endParaRPr sz="900" dirty="0">
              <a:latin typeface="+mj-lt"/>
              <a:cs typeface="Calibri" panose="020F0502020204030204" pitchFamily="34" charset="0"/>
            </a:endParaRPr>
          </a:p>
        </p:txBody>
      </p:sp>
      <p:sp>
        <p:nvSpPr>
          <p:cNvPr id="33" name="TextBox 32">
            <a:extLst>
              <a:ext uri="{FF2B5EF4-FFF2-40B4-BE49-F238E27FC236}">
                <a16:creationId xmlns:a16="http://schemas.microsoft.com/office/drawing/2014/main" id="{752F2642-2AE8-7D45-9A74-D7F988F2B814}"/>
              </a:ext>
            </a:extLst>
          </p:cNvPr>
          <p:cNvSpPr txBox="1"/>
          <p:nvPr/>
        </p:nvSpPr>
        <p:spPr>
          <a:xfrm>
            <a:off x="14432787" y="9558676"/>
            <a:ext cx="865943" cy="307777"/>
          </a:xfrm>
          <a:prstGeom prst="rect">
            <a:avLst/>
          </a:prstGeom>
          <a:noFill/>
        </p:spPr>
        <p:txBody>
          <a:bodyPr wrap="none" rtlCol="0">
            <a:spAutoFit/>
          </a:bodyPr>
          <a:lstStyle/>
          <a:p>
            <a:r>
              <a:rPr lang="en-US" sz="1400" dirty="0">
                <a:solidFill>
                  <a:schemeClr val="tx1">
                    <a:lumMod val="65000"/>
                    <a:lumOff val="35000"/>
                  </a:schemeClr>
                </a:solidFill>
              </a:rPr>
              <a:t>Section V</a:t>
            </a:r>
          </a:p>
        </p:txBody>
      </p:sp>
      <p:sp>
        <p:nvSpPr>
          <p:cNvPr id="36" name="Rectangle 35">
            <a:extLst>
              <a:ext uri="{FF2B5EF4-FFF2-40B4-BE49-F238E27FC236}">
                <a16:creationId xmlns:a16="http://schemas.microsoft.com/office/drawing/2014/main" id="{21384791-527D-3245-B243-E90C4725F0D0}"/>
              </a:ext>
            </a:extLst>
          </p:cNvPr>
          <p:cNvSpPr/>
          <p:nvPr/>
        </p:nvSpPr>
        <p:spPr>
          <a:xfrm>
            <a:off x="386661" y="518898"/>
            <a:ext cx="3804339" cy="10813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7" name="object 23">
            <a:extLst>
              <a:ext uri="{FF2B5EF4-FFF2-40B4-BE49-F238E27FC236}">
                <a16:creationId xmlns:a16="http://schemas.microsoft.com/office/drawing/2014/main" id="{C888BC97-22C7-8943-AD52-0549B6DCE773}"/>
              </a:ext>
            </a:extLst>
          </p:cNvPr>
          <p:cNvSpPr txBox="1">
            <a:spLocks/>
          </p:cNvSpPr>
          <p:nvPr/>
        </p:nvSpPr>
        <p:spPr>
          <a:xfrm>
            <a:off x="386661" y="814623"/>
            <a:ext cx="3499539" cy="381515"/>
          </a:xfrm>
          <a:prstGeom prst="rect">
            <a:avLst/>
          </a:prstGeom>
          <a:solidFill>
            <a:srgbClr val="FFFFFF"/>
          </a:solidFill>
        </p:spPr>
        <p:txBody>
          <a:bodyPr vert="horz" wrap="square" lIns="0" tIns="0" rIns="0" bIns="0" rtlCol="0">
            <a:spAutoFit/>
          </a:bodyPr>
          <a:lstStyle>
            <a:lvl1pPr>
              <a:defRPr>
                <a:latin typeface="+mj-lt"/>
                <a:ea typeface="+mj-ea"/>
                <a:cs typeface="+mj-cs"/>
              </a:defRPr>
            </a:lvl1pPr>
          </a:lstStyle>
          <a:p>
            <a:pPr marL="161925" algn="ctr">
              <a:lnSpc>
                <a:spcPts val="2670"/>
              </a:lnSpc>
            </a:pPr>
            <a:r>
              <a:rPr lang="en-US" sz="3200" b="1" spc="-20" dirty="0"/>
              <a:t>Most Popular Trips</a:t>
            </a:r>
            <a:endParaRPr lang="en-US" sz="3200" b="1" kern="0" dirty="0">
              <a:solidFill>
                <a:sysClr val="windowText" lastClr="000000"/>
              </a:solidFill>
            </a:endParaRPr>
          </a:p>
        </p:txBody>
      </p:sp>
      <p:pic>
        <p:nvPicPr>
          <p:cNvPr id="38" name="Picture 37" descr="architecture, blurry, building">
            <a:extLst>
              <a:ext uri="{FF2B5EF4-FFF2-40B4-BE49-F238E27FC236}">
                <a16:creationId xmlns:a16="http://schemas.microsoft.com/office/drawing/2014/main" id="{0E855D47-EC5D-E64B-A362-94E5AD4D149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941" t="4410" r="3166" b="8872"/>
          <a:stretch/>
        </p:blipFill>
        <p:spPr bwMode="auto">
          <a:xfrm>
            <a:off x="8001000" y="228601"/>
            <a:ext cx="7297730" cy="4495800"/>
          </a:xfrm>
          <a:prstGeom prst="rect">
            <a:avLst/>
          </a:prstGeom>
          <a:noFill/>
          <a:extLst>
            <a:ext uri="{909E8E84-426E-40DD-AFC4-6F175D3DCCD1}">
              <a14:hiddenFill xmlns:a14="http://schemas.microsoft.com/office/drawing/2010/main">
                <a:solidFill>
                  <a:srgbClr val="FFFFFF"/>
                </a:solidFill>
              </a14:hiddenFill>
            </a:ext>
          </a:extLst>
        </p:spPr>
      </p:pic>
      <p:sp>
        <p:nvSpPr>
          <p:cNvPr id="40" name="object 9">
            <a:extLst>
              <a:ext uri="{FF2B5EF4-FFF2-40B4-BE49-F238E27FC236}">
                <a16:creationId xmlns:a16="http://schemas.microsoft.com/office/drawing/2014/main" id="{8FE60D7C-AB34-7549-969D-7769DD078BF7}"/>
              </a:ext>
            </a:extLst>
          </p:cNvPr>
          <p:cNvSpPr txBox="1"/>
          <p:nvPr/>
        </p:nvSpPr>
        <p:spPr>
          <a:xfrm>
            <a:off x="386660" y="2226954"/>
            <a:ext cx="6318940" cy="492955"/>
          </a:xfrm>
          <a:prstGeom prst="rect">
            <a:avLst/>
          </a:prstGeom>
        </p:spPr>
        <p:txBody>
          <a:bodyPr vert="horz" wrap="square" lIns="0" tIns="12700" rIns="0" bIns="0" rtlCol="0">
            <a:spAutoFit/>
          </a:bodyPr>
          <a:lstStyle/>
          <a:p>
            <a:pPr marL="12700" marR="5080">
              <a:lnSpc>
                <a:spcPct val="129700"/>
              </a:lnSpc>
              <a:spcBef>
                <a:spcPts val="100"/>
              </a:spcBef>
            </a:pPr>
            <a:r>
              <a:rPr lang="en-US" sz="1200" spc="-5" dirty="0">
                <a:solidFill>
                  <a:srgbClr val="352F38"/>
                </a:solidFill>
                <a:latin typeface="+mj-lt"/>
              </a:rPr>
              <a:t>A similar method to find the top 5 Citi Bike stations was also used to find the most popular trips taken by riders. The process is as follows:</a:t>
            </a:r>
            <a:endParaRPr sz="1200" spc="-5" dirty="0">
              <a:solidFill>
                <a:srgbClr val="352F38"/>
              </a:solidFill>
              <a:latin typeface="+mj-lt"/>
            </a:endParaRPr>
          </a:p>
        </p:txBody>
      </p:sp>
      <p:sp>
        <p:nvSpPr>
          <p:cNvPr id="41" name="object 9">
            <a:extLst>
              <a:ext uri="{FF2B5EF4-FFF2-40B4-BE49-F238E27FC236}">
                <a16:creationId xmlns:a16="http://schemas.microsoft.com/office/drawing/2014/main" id="{02DE6151-990B-5D4C-ACF0-4A5FEAFA1508}"/>
              </a:ext>
            </a:extLst>
          </p:cNvPr>
          <p:cNvSpPr txBox="1"/>
          <p:nvPr/>
        </p:nvSpPr>
        <p:spPr>
          <a:xfrm>
            <a:off x="386660" y="2978462"/>
            <a:ext cx="6852340" cy="1517338"/>
          </a:xfrm>
          <a:prstGeom prst="rect">
            <a:avLst/>
          </a:prstGeom>
        </p:spPr>
        <p:txBody>
          <a:bodyPr vert="horz" wrap="square" lIns="0" tIns="12700" rIns="0" bIns="0" rtlCol="0">
            <a:spAutoFit/>
          </a:bodyPr>
          <a:lstStyle/>
          <a:p>
            <a:pPr marL="184150" marR="5080" indent="-171450">
              <a:lnSpc>
                <a:spcPct val="129700"/>
              </a:lnSpc>
              <a:spcBef>
                <a:spcPts val="100"/>
              </a:spcBef>
              <a:buFont typeface="Arial" panose="020B0604020202020204" pitchFamily="34" charset="0"/>
              <a:buChar char="•"/>
            </a:pPr>
            <a:r>
              <a:rPr lang="en-US" sz="1200" spc="-5" dirty="0">
                <a:solidFill>
                  <a:srgbClr val="352F38"/>
                </a:solidFill>
              </a:rPr>
              <a:t>The ”start station name” column and the “end station name” column are combined</a:t>
            </a:r>
          </a:p>
          <a:p>
            <a:pPr marL="184150" marR="5080" indent="-171450">
              <a:lnSpc>
                <a:spcPct val="129700"/>
              </a:lnSpc>
              <a:spcBef>
                <a:spcPts val="100"/>
              </a:spcBef>
              <a:buFont typeface="Arial" panose="020B0604020202020204" pitchFamily="34" charset="0"/>
              <a:buChar char="•"/>
            </a:pPr>
            <a:r>
              <a:rPr lang="en-US" sz="1200" spc="-5" dirty="0">
                <a:solidFill>
                  <a:srgbClr val="352F38"/>
                </a:solidFill>
              </a:rPr>
              <a:t>While pasting the 2 columns together, a “|” is added to separate the columns</a:t>
            </a:r>
          </a:p>
          <a:p>
            <a:pPr marL="184150" marR="5080" indent="-171450">
              <a:lnSpc>
                <a:spcPct val="129700"/>
              </a:lnSpc>
              <a:spcBef>
                <a:spcPts val="100"/>
              </a:spcBef>
              <a:buFont typeface="Arial" panose="020B0604020202020204" pitchFamily="34" charset="0"/>
              <a:buChar char="•"/>
            </a:pPr>
            <a:r>
              <a:rPr lang="en-US" sz="1200" spc="-5" dirty="0">
                <a:solidFill>
                  <a:srgbClr val="352F38"/>
                </a:solidFill>
              </a:rPr>
              <a:t>The new column of the pasted start/end stations is put into a table and saved as a data frame</a:t>
            </a:r>
          </a:p>
          <a:p>
            <a:pPr marL="184150" marR="5080" indent="-171450">
              <a:lnSpc>
                <a:spcPct val="129700"/>
              </a:lnSpc>
              <a:spcBef>
                <a:spcPts val="100"/>
              </a:spcBef>
              <a:buFont typeface="Arial" panose="020B0604020202020204" pitchFamily="34" charset="0"/>
              <a:buChar char="•"/>
            </a:pPr>
            <a:r>
              <a:rPr lang="en-US" sz="1200" spc="-5" dirty="0">
                <a:solidFill>
                  <a:srgbClr val="352F38"/>
                </a:solidFill>
              </a:rPr>
              <a:t>The data frame is sorted by most frequent to least frequent</a:t>
            </a:r>
          </a:p>
          <a:p>
            <a:pPr marL="184150" marR="5080" indent="-171450">
              <a:lnSpc>
                <a:spcPct val="129700"/>
              </a:lnSpc>
              <a:spcBef>
                <a:spcPts val="100"/>
              </a:spcBef>
              <a:buFont typeface="Arial" panose="020B0604020202020204" pitchFamily="34" charset="0"/>
              <a:buChar char="•"/>
            </a:pPr>
            <a:r>
              <a:rPr lang="en-US" sz="1200" spc="-5" dirty="0">
                <a:solidFill>
                  <a:srgbClr val="352F38"/>
                </a:solidFill>
              </a:rPr>
              <a:t>The top 5 stations are saved into a separate data frame</a:t>
            </a:r>
          </a:p>
          <a:p>
            <a:pPr marL="184150" marR="5080" indent="-171450">
              <a:lnSpc>
                <a:spcPct val="129700"/>
              </a:lnSpc>
              <a:spcBef>
                <a:spcPts val="100"/>
              </a:spcBef>
              <a:buFont typeface="Arial" panose="020B0604020202020204" pitchFamily="34" charset="0"/>
              <a:buChar char="•"/>
            </a:pPr>
            <a:r>
              <a:rPr lang="en-US" sz="1200" spc="-5" dirty="0">
                <a:solidFill>
                  <a:srgbClr val="352F38"/>
                </a:solidFill>
              </a:rPr>
              <a:t>The start/end stations column is separated back into 2 columns</a:t>
            </a:r>
          </a:p>
        </p:txBody>
      </p:sp>
      <p:sp>
        <p:nvSpPr>
          <p:cNvPr id="42" name="object 37">
            <a:extLst>
              <a:ext uri="{FF2B5EF4-FFF2-40B4-BE49-F238E27FC236}">
                <a16:creationId xmlns:a16="http://schemas.microsoft.com/office/drawing/2014/main" id="{F133AE73-07DE-854D-8880-B0F44688E0CF}"/>
              </a:ext>
            </a:extLst>
          </p:cNvPr>
          <p:cNvSpPr txBox="1"/>
          <p:nvPr/>
        </p:nvSpPr>
        <p:spPr>
          <a:xfrm>
            <a:off x="386660" y="1736799"/>
            <a:ext cx="3342406" cy="320601"/>
          </a:xfrm>
          <a:prstGeom prst="rect">
            <a:avLst/>
          </a:prstGeom>
        </p:spPr>
        <p:txBody>
          <a:bodyPr vert="horz" wrap="square" lIns="0" tIns="12700" rIns="0" bIns="0" rtlCol="0">
            <a:spAutoFit/>
          </a:bodyPr>
          <a:lstStyle/>
          <a:p>
            <a:pPr marL="12700">
              <a:lnSpc>
                <a:spcPct val="100000"/>
              </a:lnSpc>
              <a:spcBef>
                <a:spcPts val="100"/>
              </a:spcBef>
            </a:pPr>
            <a:r>
              <a:rPr lang="en-US" sz="2000" spc="-5" dirty="0">
                <a:solidFill>
                  <a:srgbClr val="352F38"/>
                </a:solidFill>
                <a:latin typeface="+mj-lt"/>
                <a:ea typeface="+mj-ea"/>
              </a:rPr>
              <a:t>Initial Analysis</a:t>
            </a:r>
            <a:endParaRPr sz="2000" spc="-5" dirty="0">
              <a:solidFill>
                <a:srgbClr val="352F38"/>
              </a:solidFill>
              <a:latin typeface="+mj-lt"/>
              <a:ea typeface="+mj-ea"/>
            </a:endParaRPr>
          </a:p>
        </p:txBody>
      </p:sp>
      <p:pic>
        <p:nvPicPr>
          <p:cNvPr id="44" name="Picture 43">
            <a:extLst>
              <a:ext uri="{FF2B5EF4-FFF2-40B4-BE49-F238E27FC236}">
                <a16:creationId xmlns:a16="http://schemas.microsoft.com/office/drawing/2014/main" id="{CA0CE17A-EF5C-FC48-89A9-49A3ACA446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450" y="7370720"/>
            <a:ext cx="6159500" cy="1828800"/>
          </a:xfrm>
          <a:prstGeom prst="rect">
            <a:avLst/>
          </a:prstGeom>
        </p:spPr>
      </p:pic>
      <p:pic>
        <p:nvPicPr>
          <p:cNvPr id="46" name="Picture 45">
            <a:extLst>
              <a:ext uri="{FF2B5EF4-FFF2-40B4-BE49-F238E27FC236}">
                <a16:creationId xmlns:a16="http://schemas.microsoft.com/office/drawing/2014/main" id="{5C86D324-553A-2741-8BCD-33EA89530C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1250" y="4926554"/>
            <a:ext cx="5549900" cy="1790700"/>
          </a:xfrm>
          <a:prstGeom prst="rect">
            <a:avLst/>
          </a:prstGeom>
        </p:spPr>
      </p:pic>
      <p:sp>
        <p:nvSpPr>
          <p:cNvPr id="47" name="object 4">
            <a:extLst>
              <a:ext uri="{FF2B5EF4-FFF2-40B4-BE49-F238E27FC236}">
                <a16:creationId xmlns:a16="http://schemas.microsoft.com/office/drawing/2014/main" id="{9598F381-D91E-264D-9C11-3AE509B16721}"/>
              </a:ext>
            </a:extLst>
          </p:cNvPr>
          <p:cNvSpPr txBox="1"/>
          <p:nvPr/>
        </p:nvSpPr>
        <p:spPr>
          <a:xfrm>
            <a:off x="1111250" y="6731419"/>
            <a:ext cx="5549900" cy="182101"/>
          </a:xfrm>
          <a:prstGeom prst="rect">
            <a:avLst/>
          </a:prstGeom>
        </p:spPr>
        <p:txBody>
          <a:bodyPr vert="horz" wrap="square" lIns="0" tIns="12700" rIns="0" bIns="0" rtlCol="0">
            <a:spAutoFit/>
          </a:bodyPr>
          <a:lstStyle/>
          <a:p>
            <a:pPr marL="12700" algn="ctr">
              <a:lnSpc>
                <a:spcPct val="100000"/>
              </a:lnSpc>
              <a:spcBef>
                <a:spcPts val="100"/>
              </a:spcBef>
            </a:pPr>
            <a:r>
              <a:rPr lang="en-US" sz="1100" spc="-5" dirty="0">
                <a:solidFill>
                  <a:srgbClr val="352F38"/>
                </a:solidFill>
                <a:latin typeface="+mj-lt"/>
              </a:rPr>
              <a:t>Start/End Stations Pasted into one Column</a:t>
            </a:r>
            <a:endParaRPr sz="1100" spc="-5" dirty="0">
              <a:solidFill>
                <a:srgbClr val="352F38"/>
              </a:solidFill>
              <a:latin typeface="+mj-lt"/>
            </a:endParaRPr>
          </a:p>
        </p:txBody>
      </p:sp>
      <p:sp>
        <p:nvSpPr>
          <p:cNvPr id="48" name="object 4">
            <a:extLst>
              <a:ext uri="{FF2B5EF4-FFF2-40B4-BE49-F238E27FC236}">
                <a16:creationId xmlns:a16="http://schemas.microsoft.com/office/drawing/2014/main" id="{DABF18CD-92CC-524E-A0F1-8C7052169B62}"/>
              </a:ext>
            </a:extLst>
          </p:cNvPr>
          <p:cNvSpPr txBox="1"/>
          <p:nvPr/>
        </p:nvSpPr>
        <p:spPr>
          <a:xfrm>
            <a:off x="806450" y="9266699"/>
            <a:ext cx="6159500" cy="182101"/>
          </a:xfrm>
          <a:prstGeom prst="rect">
            <a:avLst/>
          </a:prstGeom>
        </p:spPr>
        <p:txBody>
          <a:bodyPr vert="horz" wrap="square" lIns="0" tIns="12700" rIns="0" bIns="0" rtlCol="0">
            <a:spAutoFit/>
          </a:bodyPr>
          <a:lstStyle/>
          <a:p>
            <a:pPr marL="12700" algn="ctr">
              <a:lnSpc>
                <a:spcPct val="100000"/>
              </a:lnSpc>
              <a:spcBef>
                <a:spcPts val="100"/>
              </a:spcBef>
            </a:pPr>
            <a:r>
              <a:rPr lang="en-US" sz="1100" spc="-5" dirty="0">
                <a:solidFill>
                  <a:srgbClr val="352F38"/>
                </a:solidFill>
                <a:latin typeface="+mj-lt"/>
              </a:rPr>
              <a:t>Start/End Stations Separated Back into 2 Columns</a:t>
            </a:r>
            <a:endParaRPr sz="1100" spc="-5" dirty="0">
              <a:solidFill>
                <a:srgbClr val="352F38"/>
              </a:solidFill>
              <a:latin typeface="+mj-lt"/>
            </a:endParaRPr>
          </a:p>
        </p:txBody>
      </p:sp>
      <p:sp>
        <p:nvSpPr>
          <p:cNvPr id="50" name="object 4">
            <a:extLst>
              <a:ext uri="{FF2B5EF4-FFF2-40B4-BE49-F238E27FC236}">
                <a16:creationId xmlns:a16="http://schemas.microsoft.com/office/drawing/2014/main" id="{F9B6F58A-EA72-C24C-B337-1987AF1C1306}"/>
              </a:ext>
            </a:extLst>
          </p:cNvPr>
          <p:cNvSpPr txBox="1"/>
          <p:nvPr/>
        </p:nvSpPr>
        <p:spPr>
          <a:xfrm>
            <a:off x="9296400" y="9165683"/>
            <a:ext cx="6159500" cy="182101"/>
          </a:xfrm>
          <a:prstGeom prst="rect">
            <a:avLst/>
          </a:prstGeom>
        </p:spPr>
        <p:txBody>
          <a:bodyPr vert="horz" wrap="square" lIns="0" tIns="12700" rIns="0" bIns="0" rtlCol="0">
            <a:spAutoFit/>
          </a:bodyPr>
          <a:lstStyle/>
          <a:p>
            <a:pPr marL="12700" algn="ctr">
              <a:lnSpc>
                <a:spcPct val="100000"/>
              </a:lnSpc>
              <a:spcBef>
                <a:spcPts val="100"/>
              </a:spcBef>
            </a:pPr>
            <a:r>
              <a:rPr lang="en-US" sz="1100" spc="-5" dirty="0">
                <a:solidFill>
                  <a:srgbClr val="352F38"/>
                </a:solidFill>
                <a:latin typeface="+mj-lt"/>
              </a:rPr>
              <a:t>Pie Chart of Top 5 Trips vs. All Others</a:t>
            </a:r>
            <a:endParaRPr sz="1100" spc="-5" dirty="0">
              <a:solidFill>
                <a:srgbClr val="352F38"/>
              </a:solidFill>
              <a:latin typeface="+mj-lt"/>
            </a:endParaRPr>
          </a:p>
        </p:txBody>
      </p:sp>
      <p:sp>
        <p:nvSpPr>
          <p:cNvPr id="52" name="object 9">
            <a:extLst>
              <a:ext uri="{FF2B5EF4-FFF2-40B4-BE49-F238E27FC236}">
                <a16:creationId xmlns:a16="http://schemas.microsoft.com/office/drawing/2014/main" id="{ADDC952B-0B5A-4C4D-B5E7-4B3AE76D0DE3}"/>
              </a:ext>
            </a:extLst>
          </p:cNvPr>
          <p:cNvSpPr txBox="1"/>
          <p:nvPr/>
        </p:nvSpPr>
        <p:spPr>
          <a:xfrm>
            <a:off x="8064500" y="5867400"/>
            <a:ext cx="2298700" cy="2173415"/>
          </a:xfrm>
          <a:prstGeom prst="rect">
            <a:avLst/>
          </a:prstGeom>
        </p:spPr>
        <p:txBody>
          <a:bodyPr vert="horz" wrap="square" lIns="0" tIns="12700" rIns="0" bIns="0" rtlCol="0">
            <a:spAutoFit/>
          </a:bodyPr>
          <a:lstStyle/>
          <a:p>
            <a:pPr marL="12700" marR="5080">
              <a:lnSpc>
                <a:spcPct val="129700"/>
              </a:lnSpc>
              <a:spcBef>
                <a:spcPts val="100"/>
              </a:spcBef>
            </a:pPr>
            <a:r>
              <a:rPr lang="en-US" sz="1200" spc="-5" dirty="0">
                <a:solidFill>
                  <a:srgbClr val="352F38"/>
                </a:solidFill>
                <a:latin typeface="+mj-lt"/>
              </a:rPr>
              <a:t>The most frequented trip is </a:t>
            </a:r>
            <a:r>
              <a:rPr lang="en-US" sz="1200" b="1" u="sng" spc="-5" dirty="0">
                <a:solidFill>
                  <a:srgbClr val="352F38"/>
                </a:solidFill>
                <a:latin typeface="+mj-lt"/>
              </a:rPr>
              <a:t>Central Park S &amp; 6 Ave</a:t>
            </a:r>
            <a:r>
              <a:rPr lang="en-US" sz="1200" spc="-5" dirty="0">
                <a:solidFill>
                  <a:srgbClr val="352F38"/>
                </a:solidFill>
                <a:latin typeface="+mj-lt"/>
              </a:rPr>
              <a:t> to </a:t>
            </a:r>
            <a:r>
              <a:rPr lang="en-US" sz="1200" b="1" u="sng" spc="-5" dirty="0">
                <a:solidFill>
                  <a:srgbClr val="352F38"/>
                </a:solidFill>
                <a:latin typeface="+mj-lt"/>
              </a:rPr>
              <a:t>Central Park S &amp; 6 Ave</a:t>
            </a:r>
            <a:r>
              <a:rPr lang="en-US" sz="1200" spc="-5" dirty="0">
                <a:solidFill>
                  <a:srgbClr val="352F38"/>
                </a:solidFill>
                <a:latin typeface="+mj-lt"/>
              </a:rPr>
              <a:t>. This infers that users checked out and returned the bikes to the same station (likely to ride around Central Park). This is also observed in the 4</a:t>
            </a:r>
            <a:r>
              <a:rPr lang="en-US" sz="1200" spc="-5" baseline="30000" dirty="0">
                <a:solidFill>
                  <a:srgbClr val="352F38"/>
                </a:solidFill>
                <a:latin typeface="+mj-lt"/>
              </a:rPr>
              <a:t>th</a:t>
            </a:r>
            <a:r>
              <a:rPr lang="en-US" sz="1200" spc="-5" dirty="0">
                <a:solidFill>
                  <a:srgbClr val="352F38"/>
                </a:solidFill>
                <a:latin typeface="+mj-lt"/>
              </a:rPr>
              <a:t> most popular trip, starting and ending at </a:t>
            </a:r>
            <a:r>
              <a:rPr lang="en-US" sz="1200" b="1" u="sng" spc="-5" dirty="0">
                <a:solidFill>
                  <a:srgbClr val="352F38"/>
                </a:solidFill>
                <a:latin typeface="+mj-lt"/>
              </a:rPr>
              <a:t>Grand Army Plaza &amp; Central Park S</a:t>
            </a:r>
            <a:endParaRPr sz="1200" spc="-5" dirty="0">
              <a:solidFill>
                <a:srgbClr val="352F38"/>
              </a:solidFill>
              <a:latin typeface="+mj-lt"/>
            </a:endParaRPr>
          </a:p>
        </p:txBody>
      </p:sp>
      <p:sp>
        <p:nvSpPr>
          <p:cNvPr id="53" name="object 9">
            <a:extLst>
              <a:ext uri="{FF2B5EF4-FFF2-40B4-BE49-F238E27FC236}">
                <a16:creationId xmlns:a16="http://schemas.microsoft.com/office/drawing/2014/main" id="{CDC0F3CE-B443-7E4B-80FE-3DF486D6696C}"/>
              </a:ext>
            </a:extLst>
          </p:cNvPr>
          <p:cNvSpPr txBox="1"/>
          <p:nvPr/>
        </p:nvSpPr>
        <p:spPr>
          <a:xfrm>
            <a:off x="8064500" y="8323313"/>
            <a:ext cx="2298700" cy="1453218"/>
          </a:xfrm>
          <a:prstGeom prst="rect">
            <a:avLst/>
          </a:prstGeom>
        </p:spPr>
        <p:txBody>
          <a:bodyPr vert="horz" wrap="square" lIns="0" tIns="12700" rIns="0" bIns="0" rtlCol="0">
            <a:spAutoFit/>
          </a:bodyPr>
          <a:lstStyle/>
          <a:p>
            <a:pPr marL="12700" marR="5080">
              <a:lnSpc>
                <a:spcPct val="129700"/>
              </a:lnSpc>
              <a:spcBef>
                <a:spcPts val="100"/>
              </a:spcBef>
            </a:pPr>
            <a:r>
              <a:rPr lang="en-US" sz="1200" spc="-5" dirty="0">
                <a:solidFill>
                  <a:srgbClr val="352F38"/>
                </a:solidFill>
                <a:latin typeface="+mj-lt"/>
              </a:rPr>
              <a:t>Shown right is a pie chart of the top 5 Citi Bike trips and how they compare to the rest of the trips. </a:t>
            </a:r>
            <a:r>
              <a:rPr lang="en-US" sz="1200" b="1" spc="-5" dirty="0">
                <a:solidFill>
                  <a:srgbClr val="352F38"/>
                </a:solidFill>
                <a:latin typeface="+mj-lt"/>
              </a:rPr>
              <a:t>This visual shows that the top 5 trips are a very small (&lt; 0%) portion of the total amount of bike trips.</a:t>
            </a:r>
            <a:endParaRPr sz="1200" b="1" spc="-5" dirty="0">
              <a:solidFill>
                <a:srgbClr val="352F38"/>
              </a:solidFill>
              <a:latin typeface="+mj-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24" descr="Brooklyn Bridge">
            <a:extLst>
              <a:ext uri="{FF2B5EF4-FFF2-40B4-BE49-F238E27FC236}">
                <a16:creationId xmlns:a16="http://schemas.microsoft.com/office/drawing/2014/main" id="{C29BCF6D-0454-624A-AF71-688C07F97202}"/>
              </a:ext>
            </a:extLst>
          </p:cNvPr>
          <p:cNvPicPr>
            <a:picLocks noChangeAspect="1" noChangeArrowheads="1"/>
          </p:cNvPicPr>
          <p:nvPr/>
        </p:nvPicPr>
        <p:blipFill rotWithShape="1">
          <a:blip r:embed="rId3">
            <a:grayscl/>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t="2943"/>
          <a:stretch/>
        </p:blipFill>
        <p:spPr bwMode="auto">
          <a:xfrm>
            <a:off x="-1" y="0"/>
            <a:ext cx="15621001" cy="10053918"/>
          </a:xfrm>
          <a:prstGeom prst="rect">
            <a:avLst/>
          </a:prstGeom>
          <a:noFill/>
          <a:extLst>
            <a:ext uri="{909E8E84-426E-40DD-AFC4-6F175D3DCCD1}">
              <a14:hiddenFill xmlns:a14="http://schemas.microsoft.com/office/drawing/2010/main">
                <a:solidFill>
                  <a:srgbClr val="FFFFFF"/>
                </a:solidFill>
              </a14:hiddenFill>
            </a:ext>
          </a:extLst>
        </p:spPr>
      </p:pic>
      <p:sp>
        <p:nvSpPr>
          <p:cNvPr id="3" name="object 3"/>
          <p:cNvSpPr/>
          <p:nvPr/>
        </p:nvSpPr>
        <p:spPr>
          <a:xfrm>
            <a:off x="461482" y="722362"/>
            <a:ext cx="6548917" cy="2397131"/>
          </a:xfrm>
          <a:custGeom>
            <a:avLst/>
            <a:gdLst/>
            <a:ahLst/>
            <a:cxnLst/>
            <a:rect l="l" t="t" r="r" b="b"/>
            <a:pathLst>
              <a:path w="7772400" h="8083550">
                <a:moveTo>
                  <a:pt x="0" y="8083296"/>
                </a:moveTo>
                <a:lnTo>
                  <a:pt x="7772400" y="8083296"/>
                </a:lnTo>
                <a:lnTo>
                  <a:pt x="7772400" y="0"/>
                </a:lnTo>
                <a:lnTo>
                  <a:pt x="0" y="0"/>
                </a:lnTo>
                <a:lnTo>
                  <a:pt x="0" y="8083296"/>
                </a:lnTo>
                <a:close/>
              </a:path>
            </a:pathLst>
          </a:custGeom>
          <a:solidFill>
            <a:srgbClr val="FFFFFF"/>
          </a:solidFill>
        </p:spPr>
        <p:txBody>
          <a:bodyPr wrap="square" lIns="0" tIns="0" rIns="0" bIns="0" rtlCol="0"/>
          <a:lstStyle/>
          <a:p>
            <a:endParaRPr/>
          </a:p>
        </p:txBody>
      </p:sp>
      <p:sp>
        <p:nvSpPr>
          <p:cNvPr id="11" name="object 11"/>
          <p:cNvSpPr txBox="1">
            <a:spLocks noGrp="1"/>
          </p:cNvSpPr>
          <p:nvPr>
            <p:ph type="title" idx="4294967295"/>
          </p:nvPr>
        </p:nvSpPr>
        <p:spPr>
          <a:xfrm>
            <a:off x="461482" y="990600"/>
            <a:ext cx="6548917" cy="546175"/>
          </a:xfrm>
          <a:prstGeom prst="rect">
            <a:avLst/>
          </a:prstGeom>
        </p:spPr>
        <p:txBody>
          <a:bodyPr vert="horz" wrap="square" lIns="0" tIns="5080" rIns="0" bIns="0" rtlCol="0">
            <a:spAutoFit/>
          </a:bodyPr>
          <a:lstStyle/>
          <a:p>
            <a:pPr marL="12700" marR="5080" algn="ctr">
              <a:lnSpc>
                <a:spcPct val="102299"/>
              </a:lnSpc>
              <a:spcBef>
                <a:spcPts val="40"/>
              </a:spcBef>
            </a:pPr>
            <a:r>
              <a:rPr lang="en-US" sz="3600" b="1" spc="-20" dirty="0"/>
              <a:t>Rider Performance</a:t>
            </a:r>
            <a:endParaRPr sz="3600" b="1" spc="-5" dirty="0"/>
          </a:p>
        </p:txBody>
      </p:sp>
      <p:sp>
        <p:nvSpPr>
          <p:cNvPr id="15" name="object 11">
            <a:extLst>
              <a:ext uri="{FF2B5EF4-FFF2-40B4-BE49-F238E27FC236}">
                <a16:creationId xmlns:a16="http://schemas.microsoft.com/office/drawing/2014/main" id="{52AB01D0-D1BD-DC44-8935-8886FE028EA3}"/>
              </a:ext>
            </a:extLst>
          </p:cNvPr>
          <p:cNvSpPr txBox="1">
            <a:spLocks/>
          </p:cNvSpPr>
          <p:nvPr/>
        </p:nvSpPr>
        <p:spPr>
          <a:xfrm>
            <a:off x="762000" y="1981200"/>
            <a:ext cx="6019800" cy="1018997"/>
          </a:xfrm>
          <a:prstGeom prst="rect">
            <a:avLst/>
          </a:prstGeom>
        </p:spPr>
        <p:txBody>
          <a:bodyPr vert="horz" wrap="square" lIns="0" tIns="5080" rIns="0" bIns="0" rtlCol="0">
            <a:spAutoFit/>
          </a:bodyPr>
          <a:lstStyle>
            <a:lvl1pPr>
              <a:defRPr sz="2200" b="0" i="0">
                <a:solidFill>
                  <a:srgbClr val="231F20"/>
                </a:solidFill>
                <a:latin typeface="IBM Plex Sans"/>
                <a:ea typeface="+mj-ea"/>
                <a:cs typeface="IBM Plex Sans"/>
              </a:defRPr>
            </a:lvl1pPr>
          </a:lstStyle>
          <a:p>
            <a:pPr marL="12700" marR="5080" algn="ctr">
              <a:lnSpc>
                <a:spcPct val="102299"/>
              </a:lnSpc>
              <a:spcBef>
                <a:spcPts val="40"/>
              </a:spcBef>
            </a:pPr>
            <a:r>
              <a:rPr lang="en-US" sz="3300" kern="0" spc="-20" dirty="0">
                <a:latin typeface="Calibri Light" panose="020F0302020204030204" pitchFamily="34" charset="0"/>
                <a:cs typeface="Calibri Light" panose="020F0302020204030204" pitchFamily="34" charset="0"/>
              </a:rPr>
              <a:t>How does trip distance &amp; speed differ with gender &amp; age?</a:t>
            </a:r>
            <a:endParaRPr lang="en-US" sz="3300" kern="0" spc="-5" dirty="0">
              <a:latin typeface="Calibri Light" panose="020F0302020204030204" pitchFamily="34" charset="0"/>
              <a:cs typeface="Calibri Light" panose="020F0302020204030204" pitchFamily="34" charset="0"/>
            </a:endParaRPr>
          </a:p>
        </p:txBody>
      </p:sp>
      <p:sp>
        <p:nvSpPr>
          <p:cNvPr id="9" name="object 41">
            <a:extLst>
              <a:ext uri="{FF2B5EF4-FFF2-40B4-BE49-F238E27FC236}">
                <a16:creationId xmlns:a16="http://schemas.microsoft.com/office/drawing/2014/main" id="{5701158B-92F8-F848-B0E5-AB1F6610E2A4}"/>
              </a:ext>
            </a:extLst>
          </p:cNvPr>
          <p:cNvSpPr txBox="1"/>
          <p:nvPr/>
        </p:nvSpPr>
        <p:spPr>
          <a:xfrm>
            <a:off x="304800" y="9630171"/>
            <a:ext cx="927100" cy="164788"/>
          </a:xfrm>
          <a:prstGeom prst="rect">
            <a:avLst/>
          </a:prstGeom>
        </p:spPr>
        <p:txBody>
          <a:bodyPr vert="horz" wrap="square" lIns="0" tIns="26034" rIns="0" bIns="0" rtlCol="0">
            <a:spAutoFit/>
          </a:bodyPr>
          <a:lstStyle/>
          <a:p>
            <a:pPr marL="12700">
              <a:lnSpc>
                <a:spcPct val="100000"/>
              </a:lnSpc>
              <a:spcBef>
                <a:spcPts val="204"/>
              </a:spcBef>
            </a:pPr>
            <a:fld id="{8CE11C71-D016-5B4A-9ABE-B3BD6B5A065D}" type="slidenum">
              <a:rPr lang="en-US" sz="900" smtClean="0">
                <a:solidFill>
                  <a:srgbClr val="FFFFFF"/>
                </a:solidFill>
                <a:latin typeface="+mj-lt"/>
                <a:cs typeface="IBMPlexSans-Medium"/>
              </a:rPr>
              <a:t>11</a:t>
            </a:fld>
            <a:r>
              <a:rPr sz="900" dirty="0">
                <a:solidFill>
                  <a:srgbClr val="FFFFFF"/>
                </a:solidFill>
                <a:latin typeface="+mj-lt"/>
                <a:cs typeface="IBMPlexSans-Medium"/>
              </a:rPr>
              <a:t> | </a:t>
            </a:r>
            <a:r>
              <a:rPr lang="en-US" sz="900" spc="15" dirty="0">
                <a:solidFill>
                  <a:srgbClr val="FFFFFF"/>
                </a:solidFill>
                <a:latin typeface="+mj-lt"/>
                <a:cs typeface="IBMPlexSans-Medium"/>
              </a:rPr>
              <a:t>NY Citi </a:t>
            </a:r>
            <a:r>
              <a:rPr lang="en-US" sz="900" spc="15" dirty="0">
                <a:solidFill>
                  <a:srgbClr val="FFFFFF"/>
                </a:solidFill>
                <a:latin typeface="+mj-lt"/>
                <a:cs typeface="Calibri" panose="020F0502020204030204" pitchFamily="34" charset="0"/>
              </a:rPr>
              <a:t>Bike</a:t>
            </a:r>
            <a:endParaRPr sz="900" dirty="0">
              <a:latin typeface="+mj-lt"/>
              <a:cs typeface="Calibri" panose="020F0502020204030204" pitchFamily="34" charset="0"/>
            </a:endParaRPr>
          </a:p>
        </p:txBody>
      </p:sp>
      <p:sp>
        <p:nvSpPr>
          <p:cNvPr id="14" name="Rectangle 13">
            <a:extLst>
              <a:ext uri="{FF2B5EF4-FFF2-40B4-BE49-F238E27FC236}">
                <a16:creationId xmlns:a16="http://schemas.microsoft.com/office/drawing/2014/main" id="{1DF46C45-DF60-4F48-A279-D151BD280550}"/>
              </a:ext>
            </a:extLst>
          </p:cNvPr>
          <p:cNvSpPr/>
          <p:nvPr/>
        </p:nvSpPr>
        <p:spPr>
          <a:xfrm>
            <a:off x="461482" y="3270693"/>
            <a:ext cx="6540896" cy="61550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BE3470D-C8E3-E14A-B869-9A9FC144CD75}"/>
              </a:ext>
            </a:extLst>
          </p:cNvPr>
          <p:cNvSpPr txBox="1"/>
          <p:nvPr/>
        </p:nvSpPr>
        <p:spPr>
          <a:xfrm>
            <a:off x="3176331" y="3365668"/>
            <a:ext cx="1119217" cy="369332"/>
          </a:xfrm>
          <a:prstGeom prst="rect">
            <a:avLst/>
          </a:prstGeom>
          <a:noFill/>
        </p:spPr>
        <p:txBody>
          <a:bodyPr wrap="none" rtlCol="0">
            <a:spAutoFit/>
          </a:bodyPr>
          <a:lstStyle/>
          <a:p>
            <a:r>
              <a:rPr lang="en-US" dirty="0">
                <a:latin typeface="Calibri Light" panose="020F0302020204030204" pitchFamily="34" charset="0"/>
                <a:cs typeface="Calibri Light" panose="020F0302020204030204" pitchFamily="34" charset="0"/>
              </a:rPr>
              <a:t>Section VI</a:t>
            </a:r>
          </a:p>
        </p:txBody>
      </p:sp>
      <p:sp>
        <p:nvSpPr>
          <p:cNvPr id="12" name="TextBox 11">
            <a:extLst>
              <a:ext uri="{FF2B5EF4-FFF2-40B4-BE49-F238E27FC236}">
                <a16:creationId xmlns:a16="http://schemas.microsoft.com/office/drawing/2014/main" id="{E2951CD9-C638-9A4A-95C9-65C13EEA3D02}"/>
              </a:ext>
            </a:extLst>
          </p:cNvPr>
          <p:cNvSpPr txBox="1"/>
          <p:nvPr/>
        </p:nvSpPr>
        <p:spPr>
          <a:xfrm>
            <a:off x="14432787" y="9558676"/>
            <a:ext cx="910827" cy="307777"/>
          </a:xfrm>
          <a:prstGeom prst="rect">
            <a:avLst/>
          </a:prstGeom>
          <a:noFill/>
        </p:spPr>
        <p:txBody>
          <a:bodyPr wrap="none" rtlCol="0">
            <a:spAutoFit/>
          </a:bodyPr>
          <a:lstStyle/>
          <a:p>
            <a:r>
              <a:rPr lang="en-US" sz="1400" dirty="0">
                <a:solidFill>
                  <a:schemeClr val="bg1">
                    <a:lumMod val="95000"/>
                  </a:schemeClr>
                </a:solidFill>
              </a:rPr>
              <a:t>Section VI</a:t>
            </a:r>
          </a:p>
        </p:txBody>
      </p:sp>
    </p:spTree>
    <p:extLst>
      <p:ext uri="{BB962C8B-B14F-4D97-AF65-F5344CB8AC3E}">
        <p14:creationId xmlns:p14="http://schemas.microsoft.com/office/powerpoint/2010/main" val="3894102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 name="object 2">
            <a:extLst>
              <a:ext uri="{FF2B5EF4-FFF2-40B4-BE49-F238E27FC236}">
                <a16:creationId xmlns:a16="http://schemas.microsoft.com/office/drawing/2014/main" id="{DCF5D61B-B39C-0F4E-B146-0CE7C8C65E5D}"/>
              </a:ext>
            </a:extLst>
          </p:cNvPr>
          <p:cNvSpPr/>
          <p:nvPr/>
        </p:nvSpPr>
        <p:spPr>
          <a:xfrm>
            <a:off x="1" y="0"/>
            <a:ext cx="7772400" cy="10058400"/>
          </a:xfrm>
          <a:custGeom>
            <a:avLst/>
            <a:gdLst/>
            <a:ahLst/>
            <a:cxnLst/>
            <a:rect l="l" t="t" r="r" b="b"/>
            <a:pathLst>
              <a:path w="7772400" h="3816985">
                <a:moveTo>
                  <a:pt x="0" y="3816477"/>
                </a:moveTo>
                <a:lnTo>
                  <a:pt x="7772400" y="3816477"/>
                </a:lnTo>
                <a:lnTo>
                  <a:pt x="7772400" y="0"/>
                </a:lnTo>
                <a:lnTo>
                  <a:pt x="0" y="0"/>
                </a:lnTo>
                <a:lnTo>
                  <a:pt x="0" y="3816477"/>
                </a:lnTo>
                <a:close/>
              </a:path>
            </a:pathLst>
          </a:custGeom>
          <a:solidFill>
            <a:srgbClr val="352F38"/>
          </a:solidFill>
        </p:spPr>
        <p:txBody>
          <a:bodyPr wrap="square" lIns="0" tIns="0" rIns="0" bIns="0" rtlCol="0"/>
          <a:lstStyle/>
          <a:p>
            <a:endParaRPr/>
          </a:p>
        </p:txBody>
      </p:sp>
      <p:sp>
        <p:nvSpPr>
          <p:cNvPr id="42" name="object 41">
            <a:extLst>
              <a:ext uri="{FF2B5EF4-FFF2-40B4-BE49-F238E27FC236}">
                <a16:creationId xmlns:a16="http://schemas.microsoft.com/office/drawing/2014/main" id="{AC410570-C96A-D547-B848-E60B95969D31}"/>
              </a:ext>
            </a:extLst>
          </p:cNvPr>
          <p:cNvSpPr txBox="1"/>
          <p:nvPr/>
        </p:nvSpPr>
        <p:spPr>
          <a:xfrm>
            <a:off x="304800" y="9630171"/>
            <a:ext cx="927100" cy="164788"/>
          </a:xfrm>
          <a:prstGeom prst="rect">
            <a:avLst/>
          </a:prstGeom>
        </p:spPr>
        <p:txBody>
          <a:bodyPr vert="horz" wrap="square" lIns="0" tIns="26034" rIns="0" bIns="0" rtlCol="0">
            <a:spAutoFit/>
          </a:bodyPr>
          <a:lstStyle/>
          <a:p>
            <a:pPr marL="12700">
              <a:lnSpc>
                <a:spcPct val="100000"/>
              </a:lnSpc>
              <a:spcBef>
                <a:spcPts val="204"/>
              </a:spcBef>
            </a:pPr>
            <a:fld id="{8CE11C71-D016-5B4A-9ABE-B3BD6B5A065D}" type="slidenum">
              <a:rPr lang="en-US" sz="900" smtClean="0">
                <a:solidFill>
                  <a:schemeClr val="bg1"/>
                </a:solidFill>
                <a:latin typeface="+mj-lt"/>
                <a:cs typeface="IBMPlexSans-Medium"/>
              </a:rPr>
              <a:t>12</a:t>
            </a:fld>
            <a:r>
              <a:rPr sz="900" dirty="0">
                <a:solidFill>
                  <a:schemeClr val="bg1"/>
                </a:solidFill>
                <a:latin typeface="+mj-lt"/>
                <a:cs typeface="IBMPlexSans-Medium"/>
              </a:rPr>
              <a:t> | </a:t>
            </a:r>
            <a:r>
              <a:rPr lang="en-US" sz="900" spc="15" dirty="0">
                <a:solidFill>
                  <a:schemeClr val="bg1"/>
                </a:solidFill>
                <a:latin typeface="+mj-lt"/>
                <a:cs typeface="IBMPlexSans-Medium"/>
              </a:rPr>
              <a:t>NY Citi </a:t>
            </a:r>
            <a:r>
              <a:rPr lang="en-US" sz="900" spc="15" dirty="0">
                <a:solidFill>
                  <a:schemeClr val="bg1"/>
                </a:solidFill>
                <a:latin typeface="+mj-lt"/>
                <a:cs typeface="Calibri" panose="020F0502020204030204" pitchFamily="34" charset="0"/>
              </a:rPr>
              <a:t>Bike</a:t>
            </a:r>
            <a:endParaRPr sz="900" dirty="0">
              <a:solidFill>
                <a:schemeClr val="bg1"/>
              </a:solidFill>
              <a:latin typeface="+mj-lt"/>
              <a:cs typeface="Calibri" panose="020F0502020204030204" pitchFamily="34" charset="0"/>
            </a:endParaRPr>
          </a:p>
        </p:txBody>
      </p:sp>
      <p:sp>
        <p:nvSpPr>
          <p:cNvPr id="28" name="object 9">
            <a:extLst>
              <a:ext uri="{FF2B5EF4-FFF2-40B4-BE49-F238E27FC236}">
                <a16:creationId xmlns:a16="http://schemas.microsoft.com/office/drawing/2014/main" id="{498C038F-1856-9A42-B9CB-CC1BA60091B6}"/>
              </a:ext>
            </a:extLst>
          </p:cNvPr>
          <p:cNvSpPr txBox="1"/>
          <p:nvPr/>
        </p:nvSpPr>
        <p:spPr>
          <a:xfrm>
            <a:off x="386660" y="3335659"/>
            <a:ext cx="2764433" cy="2173415"/>
          </a:xfrm>
          <a:prstGeom prst="rect">
            <a:avLst/>
          </a:prstGeom>
        </p:spPr>
        <p:txBody>
          <a:bodyPr vert="horz" wrap="square" lIns="0" tIns="12700" rIns="0" bIns="0" rtlCol="0">
            <a:spAutoFit/>
          </a:bodyPr>
          <a:lstStyle/>
          <a:p>
            <a:pPr marL="12700" marR="5080">
              <a:lnSpc>
                <a:spcPct val="129700"/>
              </a:lnSpc>
              <a:spcBef>
                <a:spcPts val="100"/>
              </a:spcBef>
            </a:pPr>
            <a:r>
              <a:rPr lang="en-US" sz="1200" spc="-5" dirty="0">
                <a:solidFill>
                  <a:schemeClr val="bg1"/>
                </a:solidFill>
                <a:latin typeface="+mj-lt"/>
              </a:rPr>
              <a:t>Additionally, there are extreme outliers in the data. Because there is a minimum age to reserve a Citi Bike (</a:t>
            </a:r>
            <a:r>
              <a:rPr lang="en-US" sz="1200" spc="-5" dirty="0">
                <a:solidFill>
                  <a:schemeClr val="bg1"/>
                </a:solidFill>
                <a:latin typeface="+mj-lt"/>
                <a:hlinkClick r:id="rId3"/>
              </a:rPr>
              <a:t>16 years old</a:t>
            </a:r>
            <a:r>
              <a:rPr lang="en-US" sz="1200" spc="-5" dirty="0">
                <a:solidFill>
                  <a:schemeClr val="bg1"/>
                </a:solidFill>
                <a:latin typeface="+mj-lt"/>
              </a:rPr>
              <a:t>), the outliers are primarily on the lower end. For example, the oldest birth year in the data is </a:t>
            </a:r>
            <a:r>
              <a:rPr lang="en-US" sz="1200" b="1" spc="-5" dirty="0">
                <a:solidFill>
                  <a:schemeClr val="bg1"/>
                </a:solidFill>
                <a:latin typeface="+mj-lt"/>
              </a:rPr>
              <a:t>1858</a:t>
            </a:r>
            <a:r>
              <a:rPr lang="en-US" sz="1200" spc="-5" dirty="0">
                <a:solidFill>
                  <a:schemeClr val="bg1"/>
                </a:solidFill>
                <a:latin typeface="+mj-lt"/>
              </a:rPr>
              <a:t>. Shown right is a visual of the birth years with the red dotted line showing the median year (1982) – note the small number of users claiming their birth year as 1900.</a:t>
            </a:r>
            <a:endParaRPr sz="1200" spc="-5" dirty="0">
              <a:solidFill>
                <a:schemeClr val="bg1"/>
              </a:solidFill>
              <a:latin typeface="+mj-lt"/>
            </a:endParaRPr>
          </a:p>
        </p:txBody>
      </p:sp>
      <p:sp>
        <p:nvSpPr>
          <p:cNvPr id="8" name="TextBox 7">
            <a:extLst>
              <a:ext uri="{FF2B5EF4-FFF2-40B4-BE49-F238E27FC236}">
                <a16:creationId xmlns:a16="http://schemas.microsoft.com/office/drawing/2014/main" id="{EBEFAE29-C32A-994E-A94A-C4662006D031}"/>
              </a:ext>
            </a:extLst>
          </p:cNvPr>
          <p:cNvSpPr txBox="1"/>
          <p:nvPr/>
        </p:nvSpPr>
        <p:spPr>
          <a:xfrm>
            <a:off x="3542749" y="5410200"/>
            <a:ext cx="4077251" cy="261610"/>
          </a:xfrm>
          <a:prstGeom prst="rect">
            <a:avLst/>
          </a:prstGeom>
          <a:noFill/>
        </p:spPr>
        <p:txBody>
          <a:bodyPr wrap="square" rtlCol="0">
            <a:spAutoFit/>
          </a:bodyPr>
          <a:lstStyle/>
          <a:p>
            <a:pPr algn="ctr"/>
            <a:r>
              <a:rPr lang="en-US" sz="1100" spc="-5" dirty="0">
                <a:solidFill>
                  <a:schemeClr val="bg1"/>
                </a:solidFill>
                <a:latin typeface="+mj-lt"/>
              </a:rPr>
              <a:t>Visualization Showing the Spread of Birth Years Among Riders</a:t>
            </a:r>
          </a:p>
        </p:txBody>
      </p:sp>
      <p:grpSp>
        <p:nvGrpSpPr>
          <p:cNvPr id="10" name="Group 9">
            <a:extLst>
              <a:ext uri="{FF2B5EF4-FFF2-40B4-BE49-F238E27FC236}">
                <a16:creationId xmlns:a16="http://schemas.microsoft.com/office/drawing/2014/main" id="{21164DBE-D87A-0B4E-9BBD-982E1DB056B7}"/>
              </a:ext>
            </a:extLst>
          </p:cNvPr>
          <p:cNvGrpSpPr/>
          <p:nvPr/>
        </p:nvGrpSpPr>
        <p:grpSpPr>
          <a:xfrm>
            <a:off x="3542751" y="1752600"/>
            <a:ext cx="4077249" cy="3620521"/>
            <a:chOff x="3466551" y="1911882"/>
            <a:chExt cx="4077249" cy="3620521"/>
          </a:xfrm>
        </p:grpSpPr>
        <p:pic>
          <p:nvPicPr>
            <p:cNvPr id="7" name="Picture 6">
              <a:extLst>
                <a:ext uri="{FF2B5EF4-FFF2-40B4-BE49-F238E27FC236}">
                  <a16:creationId xmlns:a16="http://schemas.microsoft.com/office/drawing/2014/main" id="{66EA72D9-91E4-5E40-B9AE-56241EC30BF0}"/>
                </a:ext>
              </a:extLst>
            </p:cNvPr>
            <p:cNvPicPr>
              <a:picLocks noChangeAspect="1"/>
            </p:cNvPicPr>
            <p:nvPr/>
          </p:nvPicPr>
          <p:blipFill>
            <a:blip r:embed="rId4"/>
            <a:stretch>
              <a:fillRect/>
            </a:stretch>
          </p:blipFill>
          <p:spPr>
            <a:xfrm>
              <a:off x="3466551" y="1911882"/>
              <a:ext cx="4077249" cy="3620521"/>
            </a:xfrm>
            <a:prstGeom prst="rect">
              <a:avLst/>
            </a:prstGeom>
          </p:spPr>
        </p:pic>
        <p:sp>
          <p:nvSpPr>
            <p:cNvPr id="9" name="TextBox 8">
              <a:extLst>
                <a:ext uri="{FF2B5EF4-FFF2-40B4-BE49-F238E27FC236}">
                  <a16:creationId xmlns:a16="http://schemas.microsoft.com/office/drawing/2014/main" id="{C4EB1D32-E12E-3F45-92D6-D3E2E5B3264F}"/>
                </a:ext>
              </a:extLst>
            </p:cNvPr>
            <p:cNvSpPr txBox="1"/>
            <p:nvPr/>
          </p:nvSpPr>
          <p:spPr>
            <a:xfrm>
              <a:off x="4239544" y="2053759"/>
              <a:ext cx="1928990" cy="276999"/>
            </a:xfrm>
            <a:prstGeom prst="rect">
              <a:avLst/>
            </a:prstGeom>
            <a:noFill/>
          </p:spPr>
          <p:txBody>
            <a:bodyPr wrap="none" rtlCol="0">
              <a:spAutoFit/>
            </a:bodyPr>
            <a:lstStyle/>
            <a:p>
              <a:r>
                <a:rPr lang="en-US" sz="1200" b="1" dirty="0"/>
                <a:t>Density of Rider Birth Years</a:t>
              </a:r>
            </a:p>
          </p:txBody>
        </p:sp>
      </p:grpSp>
      <p:sp>
        <p:nvSpPr>
          <p:cNvPr id="33" name="object 37">
            <a:extLst>
              <a:ext uri="{FF2B5EF4-FFF2-40B4-BE49-F238E27FC236}">
                <a16:creationId xmlns:a16="http://schemas.microsoft.com/office/drawing/2014/main" id="{85D3DA85-5E54-8642-A77B-EBB021B5B0CB}"/>
              </a:ext>
            </a:extLst>
          </p:cNvPr>
          <p:cNvSpPr txBox="1"/>
          <p:nvPr/>
        </p:nvSpPr>
        <p:spPr>
          <a:xfrm>
            <a:off x="386660" y="5697859"/>
            <a:ext cx="3342406" cy="320601"/>
          </a:xfrm>
          <a:prstGeom prst="rect">
            <a:avLst/>
          </a:prstGeom>
        </p:spPr>
        <p:txBody>
          <a:bodyPr vert="horz" wrap="square" lIns="0" tIns="12700" rIns="0" bIns="0" rtlCol="0">
            <a:spAutoFit/>
          </a:bodyPr>
          <a:lstStyle/>
          <a:p>
            <a:pPr marL="12700">
              <a:lnSpc>
                <a:spcPct val="100000"/>
              </a:lnSpc>
              <a:spcBef>
                <a:spcPts val="100"/>
              </a:spcBef>
            </a:pPr>
            <a:r>
              <a:rPr lang="en-US" sz="2000" spc="-5" dirty="0">
                <a:solidFill>
                  <a:schemeClr val="bg1"/>
                </a:solidFill>
                <a:latin typeface="+mj-lt"/>
                <a:ea typeface="+mj-ea"/>
              </a:rPr>
              <a:t>Remedy for NA’s &amp; Outliers</a:t>
            </a:r>
            <a:endParaRPr sz="2000" spc="-5" dirty="0">
              <a:solidFill>
                <a:schemeClr val="bg1"/>
              </a:solidFill>
              <a:latin typeface="+mj-lt"/>
              <a:ea typeface="+mj-ea"/>
            </a:endParaRPr>
          </a:p>
        </p:txBody>
      </p:sp>
      <p:sp>
        <p:nvSpPr>
          <p:cNvPr id="34" name="object 9">
            <a:extLst>
              <a:ext uri="{FF2B5EF4-FFF2-40B4-BE49-F238E27FC236}">
                <a16:creationId xmlns:a16="http://schemas.microsoft.com/office/drawing/2014/main" id="{7B385199-8922-9241-AB7C-4107BF213694}"/>
              </a:ext>
            </a:extLst>
          </p:cNvPr>
          <p:cNvSpPr txBox="1"/>
          <p:nvPr/>
        </p:nvSpPr>
        <p:spPr>
          <a:xfrm>
            <a:off x="386660" y="6155059"/>
            <a:ext cx="7004739" cy="973087"/>
          </a:xfrm>
          <a:prstGeom prst="rect">
            <a:avLst/>
          </a:prstGeom>
        </p:spPr>
        <p:txBody>
          <a:bodyPr vert="horz" wrap="square" lIns="0" tIns="12700" rIns="0" bIns="0" rtlCol="0">
            <a:spAutoFit/>
          </a:bodyPr>
          <a:lstStyle/>
          <a:p>
            <a:pPr marL="12700" marR="5080">
              <a:lnSpc>
                <a:spcPct val="129700"/>
              </a:lnSpc>
              <a:spcBef>
                <a:spcPts val="100"/>
              </a:spcBef>
            </a:pPr>
            <a:r>
              <a:rPr lang="en-US" sz="1200" spc="-5" dirty="0">
                <a:solidFill>
                  <a:schemeClr val="bg1"/>
                </a:solidFill>
                <a:latin typeface="+mj-lt"/>
              </a:rPr>
              <a:t>In addition to the missing birth years, the data has 0’s for about </a:t>
            </a:r>
            <a:r>
              <a:rPr lang="en-US" sz="1200" b="1" spc="-5" dirty="0">
                <a:solidFill>
                  <a:schemeClr val="bg1"/>
                </a:solidFill>
                <a:latin typeface="+mj-lt"/>
              </a:rPr>
              <a:t>10.36% </a:t>
            </a:r>
            <a:r>
              <a:rPr lang="en-US" sz="1200" spc="-5" dirty="0">
                <a:solidFill>
                  <a:schemeClr val="bg1"/>
                </a:solidFill>
                <a:latin typeface="+mj-lt"/>
              </a:rPr>
              <a:t>of the </a:t>
            </a:r>
            <a:r>
              <a:rPr lang="en-US" sz="1200" i="1" spc="-5" dirty="0">
                <a:solidFill>
                  <a:schemeClr val="bg1"/>
                </a:solidFill>
                <a:latin typeface="+mj-lt"/>
              </a:rPr>
              <a:t>Gender</a:t>
            </a:r>
            <a:r>
              <a:rPr lang="en-US" sz="1200" spc="-5" dirty="0">
                <a:solidFill>
                  <a:schemeClr val="bg1"/>
                </a:solidFill>
                <a:latin typeface="+mj-lt"/>
              </a:rPr>
              <a:t> entries. However, about </a:t>
            </a:r>
            <a:r>
              <a:rPr lang="en-US" sz="1200" b="1" spc="-5" dirty="0">
                <a:solidFill>
                  <a:schemeClr val="bg1"/>
                </a:solidFill>
                <a:latin typeface="+mj-lt"/>
              </a:rPr>
              <a:t>95.92%</a:t>
            </a:r>
            <a:r>
              <a:rPr lang="en-US" sz="1200" spc="-5" dirty="0">
                <a:solidFill>
                  <a:schemeClr val="bg1"/>
                </a:solidFill>
                <a:latin typeface="+mj-lt"/>
              </a:rPr>
              <a:t> of the </a:t>
            </a:r>
            <a:r>
              <a:rPr lang="en-US" sz="1200" i="1" spc="-5" dirty="0">
                <a:solidFill>
                  <a:schemeClr val="bg1"/>
                </a:solidFill>
                <a:latin typeface="+mj-lt"/>
              </a:rPr>
              <a:t>Gender</a:t>
            </a:r>
            <a:r>
              <a:rPr lang="en-US" sz="1200" spc="-5" dirty="0">
                <a:solidFill>
                  <a:schemeClr val="bg1"/>
                </a:solidFill>
                <a:latin typeface="+mj-lt"/>
              </a:rPr>
              <a:t> 0’s were from the same users as a “NA” entries. Thus, it makes sense to simply remove these entries for the analysis because of the high correlation of the erroneous data. Also, birth years before 1917 (+100 year old riders) were removed to alleviate some of the skewing coming from the extreme </a:t>
            </a:r>
            <a:r>
              <a:rPr lang="en-US" sz="1200" i="1" spc="-5" dirty="0">
                <a:solidFill>
                  <a:schemeClr val="bg1"/>
                </a:solidFill>
                <a:latin typeface="+mj-lt"/>
              </a:rPr>
              <a:t>Birth Year</a:t>
            </a:r>
            <a:r>
              <a:rPr lang="en-US" sz="1200" spc="-5" dirty="0">
                <a:solidFill>
                  <a:schemeClr val="bg1"/>
                </a:solidFill>
                <a:latin typeface="+mj-lt"/>
              </a:rPr>
              <a:t> entries. </a:t>
            </a:r>
            <a:endParaRPr sz="1200" spc="-5" dirty="0">
              <a:solidFill>
                <a:schemeClr val="bg1"/>
              </a:solidFill>
              <a:latin typeface="+mj-lt"/>
            </a:endParaRPr>
          </a:p>
        </p:txBody>
      </p:sp>
      <p:sp>
        <p:nvSpPr>
          <p:cNvPr id="36" name="object 37">
            <a:extLst>
              <a:ext uri="{FF2B5EF4-FFF2-40B4-BE49-F238E27FC236}">
                <a16:creationId xmlns:a16="http://schemas.microsoft.com/office/drawing/2014/main" id="{0884E7F2-1AE5-8D44-B675-85CA169C8AF6}"/>
              </a:ext>
            </a:extLst>
          </p:cNvPr>
          <p:cNvSpPr txBox="1"/>
          <p:nvPr/>
        </p:nvSpPr>
        <p:spPr>
          <a:xfrm>
            <a:off x="8159061" y="314102"/>
            <a:ext cx="3342406" cy="320601"/>
          </a:xfrm>
          <a:prstGeom prst="rect">
            <a:avLst/>
          </a:prstGeom>
        </p:spPr>
        <p:txBody>
          <a:bodyPr vert="horz" wrap="square" lIns="0" tIns="12700" rIns="0" bIns="0" rtlCol="0">
            <a:spAutoFit/>
          </a:bodyPr>
          <a:lstStyle/>
          <a:p>
            <a:pPr marL="12700">
              <a:lnSpc>
                <a:spcPct val="100000"/>
              </a:lnSpc>
              <a:spcBef>
                <a:spcPts val="100"/>
              </a:spcBef>
            </a:pPr>
            <a:r>
              <a:rPr lang="en-US" sz="2000" spc="-5" dirty="0">
                <a:solidFill>
                  <a:srgbClr val="352F38"/>
                </a:solidFill>
                <a:latin typeface="+mj-lt"/>
                <a:ea typeface="+mj-ea"/>
              </a:rPr>
              <a:t>Analysis &amp; Insights</a:t>
            </a:r>
            <a:endParaRPr sz="2000" spc="-5" dirty="0">
              <a:solidFill>
                <a:srgbClr val="352F38"/>
              </a:solidFill>
              <a:latin typeface="+mj-lt"/>
              <a:ea typeface="+mj-ea"/>
            </a:endParaRPr>
          </a:p>
        </p:txBody>
      </p:sp>
      <p:sp>
        <p:nvSpPr>
          <p:cNvPr id="39" name="object 9">
            <a:extLst>
              <a:ext uri="{FF2B5EF4-FFF2-40B4-BE49-F238E27FC236}">
                <a16:creationId xmlns:a16="http://schemas.microsoft.com/office/drawing/2014/main" id="{73A9D065-DA31-9A41-8ABB-BDE1BD5B196C}"/>
              </a:ext>
            </a:extLst>
          </p:cNvPr>
          <p:cNvSpPr txBox="1"/>
          <p:nvPr/>
        </p:nvSpPr>
        <p:spPr>
          <a:xfrm>
            <a:off x="8159060" y="832782"/>
            <a:ext cx="4490140" cy="2679195"/>
          </a:xfrm>
          <a:prstGeom prst="rect">
            <a:avLst/>
          </a:prstGeom>
        </p:spPr>
        <p:txBody>
          <a:bodyPr vert="horz" wrap="square" lIns="0" tIns="12700" rIns="0" bIns="0" rtlCol="0">
            <a:spAutoFit/>
          </a:bodyPr>
          <a:lstStyle/>
          <a:p>
            <a:pPr marL="12700" marR="5080">
              <a:lnSpc>
                <a:spcPct val="129700"/>
              </a:lnSpc>
              <a:spcBef>
                <a:spcPts val="100"/>
              </a:spcBef>
            </a:pPr>
            <a:r>
              <a:rPr lang="en-US" sz="1200" spc="-5" dirty="0">
                <a:solidFill>
                  <a:srgbClr val="352F38"/>
                </a:solidFill>
              </a:rPr>
              <a:t>The scatter plot below shows the relationship between </a:t>
            </a:r>
            <a:r>
              <a:rPr lang="en-US" sz="1200" i="1" spc="-5" dirty="0">
                <a:solidFill>
                  <a:srgbClr val="352F38"/>
                </a:solidFill>
              </a:rPr>
              <a:t>Distance </a:t>
            </a:r>
            <a:r>
              <a:rPr lang="en-US" sz="1200" spc="-5" dirty="0">
                <a:solidFill>
                  <a:srgbClr val="352F38"/>
                </a:solidFill>
              </a:rPr>
              <a:t>and </a:t>
            </a:r>
            <a:r>
              <a:rPr lang="en-US" sz="1200" i="1" spc="-5" dirty="0">
                <a:solidFill>
                  <a:srgbClr val="352F38"/>
                </a:solidFill>
              </a:rPr>
              <a:t>Birth Year</a:t>
            </a:r>
            <a:r>
              <a:rPr lang="en-US" sz="1200" spc="-5" dirty="0">
                <a:solidFill>
                  <a:srgbClr val="352F38"/>
                </a:solidFill>
              </a:rPr>
              <a:t> with </a:t>
            </a:r>
            <a:r>
              <a:rPr lang="en-US" sz="1200" i="1" spc="-5" dirty="0">
                <a:solidFill>
                  <a:srgbClr val="352F38"/>
                </a:solidFill>
              </a:rPr>
              <a:t>Gender</a:t>
            </a:r>
            <a:r>
              <a:rPr lang="en-US" sz="1200" spc="-5" dirty="0">
                <a:solidFill>
                  <a:srgbClr val="352F38"/>
                </a:solidFill>
              </a:rPr>
              <a:t> being represented by the color of the points. The mean (shown by the red line) reveals that </a:t>
            </a:r>
            <a:r>
              <a:rPr lang="en-US" sz="1200" b="1" spc="-5" dirty="0">
                <a:solidFill>
                  <a:srgbClr val="352F38"/>
                </a:solidFill>
              </a:rPr>
              <a:t>age and gender does not have a noticeable effect on biking distance</a:t>
            </a:r>
            <a:r>
              <a:rPr lang="en-US" sz="1200" spc="-5" dirty="0">
                <a:solidFill>
                  <a:srgbClr val="352F38"/>
                </a:solidFill>
              </a:rPr>
              <a:t>. To further prove this, the correlation between </a:t>
            </a:r>
            <a:r>
              <a:rPr lang="en-US" sz="1200" i="1" spc="-5" dirty="0">
                <a:solidFill>
                  <a:srgbClr val="352F38"/>
                </a:solidFill>
              </a:rPr>
              <a:t>Distance </a:t>
            </a:r>
            <a:r>
              <a:rPr lang="en-US" sz="1200" spc="-5" dirty="0">
                <a:solidFill>
                  <a:srgbClr val="352F38"/>
                </a:solidFill>
              </a:rPr>
              <a:t>and </a:t>
            </a:r>
            <a:r>
              <a:rPr lang="en-US" sz="1200" i="1" spc="-5" dirty="0">
                <a:solidFill>
                  <a:srgbClr val="352F38"/>
                </a:solidFill>
              </a:rPr>
              <a:t>Birth Year</a:t>
            </a:r>
            <a:r>
              <a:rPr lang="en-US" sz="1200" spc="-5" dirty="0">
                <a:solidFill>
                  <a:srgbClr val="352F38"/>
                </a:solidFill>
              </a:rPr>
              <a:t> is </a:t>
            </a:r>
            <a:r>
              <a:rPr lang="en-US" sz="1200" b="1" spc="-5" dirty="0">
                <a:solidFill>
                  <a:srgbClr val="352F38"/>
                </a:solidFill>
              </a:rPr>
              <a:t>0.01439575. </a:t>
            </a:r>
            <a:r>
              <a:rPr lang="en-US" sz="1200" spc="-5" dirty="0">
                <a:solidFill>
                  <a:srgbClr val="352F38"/>
                </a:solidFill>
              </a:rPr>
              <a:t>The correlation between </a:t>
            </a:r>
            <a:r>
              <a:rPr lang="en-US" sz="1200" i="1" spc="-5" dirty="0">
                <a:solidFill>
                  <a:srgbClr val="352F38"/>
                </a:solidFill>
              </a:rPr>
              <a:t>Distance</a:t>
            </a:r>
            <a:r>
              <a:rPr lang="en-US" sz="1200" spc="-5" dirty="0">
                <a:solidFill>
                  <a:srgbClr val="352F38"/>
                </a:solidFill>
              </a:rPr>
              <a:t> and </a:t>
            </a:r>
            <a:r>
              <a:rPr lang="en-US" sz="1200" i="1" spc="-5" dirty="0">
                <a:solidFill>
                  <a:srgbClr val="352F38"/>
                </a:solidFill>
              </a:rPr>
              <a:t>Gender</a:t>
            </a:r>
            <a:r>
              <a:rPr lang="en-US" sz="1200" spc="-5" dirty="0">
                <a:solidFill>
                  <a:srgbClr val="352F38"/>
                </a:solidFill>
              </a:rPr>
              <a:t> is </a:t>
            </a:r>
            <a:r>
              <a:rPr lang="en-US" sz="1200" b="1" spc="-5" dirty="0">
                <a:solidFill>
                  <a:srgbClr val="352F38"/>
                </a:solidFill>
              </a:rPr>
              <a:t>0.02510722</a:t>
            </a:r>
            <a:r>
              <a:rPr lang="en-US" sz="1200" spc="-5" dirty="0">
                <a:solidFill>
                  <a:srgbClr val="352F38"/>
                </a:solidFill>
              </a:rPr>
              <a:t>.</a:t>
            </a:r>
          </a:p>
          <a:p>
            <a:pPr marL="12700" marR="5080">
              <a:lnSpc>
                <a:spcPct val="129700"/>
              </a:lnSpc>
              <a:spcBef>
                <a:spcPts val="100"/>
              </a:spcBef>
            </a:pPr>
            <a:endParaRPr lang="en-US" sz="1200" spc="-5" dirty="0">
              <a:solidFill>
                <a:srgbClr val="352F38"/>
              </a:solidFill>
            </a:endParaRPr>
          </a:p>
          <a:p>
            <a:pPr marL="12700" marR="5080">
              <a:lnSpc>
                <a:spcPct val="129700"/>
              </a:lnSpc>
              <a:spcBef>
                <a:spcPts val="100"/>
              </a:spcBef>
            </a:pPr>
            <a:r>
              <a:rPr lang="en-US" sz="1200" spc="-5" dirty="0">
                <a:solidFill>
                  <a:srgbClr val="352F38"/>
                </a:solidFill>
              </a:rPr>
              <a:t>The speed column is made by dividing the trip duration and the distance traveled. However, like before. </a:t>
            </a:r>
            <a:r>
              <a:rPr lang="en-US" sz="1200" b="1" spc="-5" dirty="0">
                <a:solidFill>
                  <a:srgbClr val="352F38"/>
                </a:solidFill>
              </a:rPr>
              <a:t>There is not a noticeable relationship between gender, birth year, and speed </a:t>
            </a:r>
            <a:r>
              <a:rPr lang="en-US" sz="1200" spc="-5" dirty="0">
                <a:solidFill>
                  <a:srgbClr val="352F38"/>
                </a:solidFill>
              </a:rPr>
              <a:t>(as shown by the correlations below).</a:t>
            </a:r>
          </a:p>
        </p:txBody>
      </p:sp>
      <p:sp>
        <p:nvSpPr>
          <p:cNvPr id="47" name="TextBox 46">
            <a:extLst>
              <a:ext uri="{FF2B5EF4-FFF2-40B4-BE49-F238E27FC236}">
                <a16:creationId xmlns:a16="http://schemas.microsoft.com/office/drawing/2014/main" id="{3A0D8D82-8CE1-6840-B5C0-F218D6A85CDA}"/>
              </a:ext>
            </a:extLst>
          </p:cNvPr>
          <p:cNvSpPr txBox="1"/>
          <p:nvPr/>
        </p:nvSpPr>
        <p:spPr>
          <a:xfrm>
            <a:off x="12749066" y="3581400"/>
            <a:ext cx="2768514" cy="230832"/>
          </a:xfrm>
          <a:prstGeom prst="rect">
            <a:avLst/>
          </a:prstGeom>
          <a:noFill/>
        </p:spPr>
        <p:txBody>
          <a:bodyPr wrap="square" rtlCol="0">
            <a:spAutoFit/>
          </a:bodyPr>
          <a:lstStyle/>
          <a:p>
            <a:pPr algn="ctr"/>
            <a:r>
              <a:rPr lang="en-US" sz="900" spc="-5" dirty="0">
                <a:solidFill>
                  <a:srgbClr val="352F38"/>
                </a:solidFill>
                <a:latin typeface="+mj-lt"/>
              </a:rPr>
              <a:t>Data Frame with the new Distance &amp; Speed Columns</a:t>
            </a:r>
          </a:p>
        </p:txBody>
      </p:sp>
      <p:sp>
        <p:nvSpPr>
          <p:cNvPr id="44" name="Rectangle 43">
            <a:extLst>
              <a:ext uri="{FF2B5EF4-FFF2-40B4-BE49-F238E27FC236}">
                <a16:creationId xmlns:a16="http://schemas.microsoft.com/office/drawing/2014/main" id="{B879DD38-6C4F-2144-B1C2-D2D9557125A2}"/>
              </a:ext>
            </a:extLst>
          </p:cNvPr>
          <p:cNvSpPr/>
          <p:nvPr/>
        </p:nvSpPr>
        <p:spPr>
          <a:xfrm>
            <a:off x="386661" y="518898"/>
            <a:ext cx="3804339" cy="10813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5" name="object 23">
            <a:extLst>
              <a:ext uri="{FF2B5EF4-FFF2-40B4-BE49-F238E27FC236}">
                <a16:creationId xmlns:a16="http://schemas.microsoft.com/office/drawing/2014/main" id="{F1E278A5-6E96-7B42-AF61-92CFE60FBFE1}"/>
              </a:ext>
            </a:extLst>
          </p:cNvPr>
          <p:cNvSpPr txBox="1">
            <a:spLocks/>
          </p:cNvSpPr>
          <p:nvPr/>
        </p:nvSpPr>
        <p:spPr>
          <a:xfrm>
            <a:off x="386661" y="814623"/>
            <a:ext cx="3499539" cy="381515"/>
          </a:xfrm>
          <a:prstGeom prst="rect">
            <a:avLst/>
          </a:prstGeom>
          <a:solidFill>
            <a:srgbClr val="FFFFFF"/>
          </a:solidFill>
        </p:spPr>
        <p:txBody>
          <a:bodyPr vert="horz" wrap="square" lIns="0" tIns="0" rIns="0" bIns="0" rtlCol="0">
            <a:spAutoFit/>
          </a:bodyPr>
          <a:lstStyle>
            <a:lvl1pPr>
              <a:defRPr>
                <a:latin typeface="+mj-lt"/>
                <a:ea typeface="+mj-ea"/>
                <a:cs typeface="+mj-cs"/>
              </a:defRPr>
            </a:lvl1pPr>
          </a:lstStyle>
          <a:p>
            <a:pPr marL="161925" algn="ctr">
              <a:lnSpc>
                <a:spcPts val="2670"/>
              </a:lnSpc>
            </a:pPr>
            <a:r>
              <a:rPr lang="en-US" sz="3200" b="1" spc="-20" dirty="0"/>
              <a:t>Rider Performance</a:t>
            </a:r>
            <a:endParaRPr lang="en-US" sz="3200" b="1" kern="0" dirty="0">
              <a:solidFill>
                <a:sysClr val="windowText" lastClr="000000"/>
              </a:solidFill>
            </a:endParaRPr>
          </a:p>
        </p:txBody>
      </p:sp>
      <p:sp>
        <p:nvSpPr>
          <p:cNvPr id="46" name="object 24">
            <a:extLst>
              <a:ext uri="{FF2B5EF4-FFF2-40B4-BE49-F238E27FC236}">
                <a16:creationId xmlns:a16="http://schemas.microsoft.com/office/drawing/2014/main" id="{CFB62C4B-9C21-E048-9C31-31B936088296}"/>
              </a:ext>
            </a:extLst>
          </p:cNvPr>
          <p:cNvSpPr txBox="1"/>
          <p:nvPr/>
        </p:nvSpPr>
        <p:spPr>
          <a:xfrm>
            <a:off x="392166" y="1160871"/>
            <a:ext cx="3334045" cy="302455"/>
          </a:xfrm>
          <a:prstGeom prst="rect">
            <a:avLst/>
          </a:prstGeom>
          <a:solidFill>
            <a:srgbClr val="FFFFFF"/>
          </a:solidFill>
        </p:spPr>
        <p:txBody>
          <a:bodyPr vert="horz" wrap="square" lIns="0" tIns="0" rIns="0" bIns="0" rtlCol="0">
            <a:spAutoFit/>
          </a:bodyPr>
          <a:lstStyle/>
          <a:p>
            <a:pPr marL="161925" algn="ctr">
              <a:lnSpc>
                <a:spcPts val="2340"/>
              </a:lnSpc>
            </a:pPr>
            <a:r>
              <a:rPr lang="en-US" sz="2400" dirty="0">
                <a:solidFill>
                  <a:srgbClr val="231F20"/>
                </a:solidFill>
                <a:latin typeface="Calibri Light" panose="020F0302020204030204" pitchFamily="34" charset="0"/>
                <a:cs typeface="Calibri Light" panose="020F0302020204030204" pitchFamily="34" charset="0"/>
              </a:rPr>
              <a:t>Section VI</a:t>
            </a:r>
            <a:endParaRPr sz="2400" dirty="0">
              <a:latin typeface="Calibri Light" panose="020F0302020204030204" pitchFamily="34" charset="0"/>
              <a:cs typeface="Calibri Light" panose="020F0302020204030204" pitchFamily="34" charset="0"/>
            </a:endParaRPr>
          </a:p>
        </p:txBody>
      </p:sp>
      <p:sp>
        <p:nvSpPr>
          <p:cNvPr id="53" name="object 9">
            <a:extLst>
              <a:ext uri="{FF2B5EF4-FFF2-40B4-BE49-F238E27FC236}">
                <a16:creationId xmlns:a16="http://schemas.microsoft.com/office/drawing/2014/main" id="{87894126-09D9-9545-9642-0CF6225847F9}"/>
              </a:ext>
            </a:extLst>
          </p:cNvPr>
          <p:cNvSpPr txBox="1"/>
          <p:nvPr/>
        </p:nvSpPr>
        <p:spPr>
          <a:xfrm>
            <a:off x="386661" y="2209800"/>
            <a:ext cx="2693228" cy="973087"/>
          </a:xfrm>
          <a:prstGeom prst="rect">
            <a:avLst/>
          </a:prstGeom>
        </p:spPr>
        <p:txBody>
          <a:bodyPr vert="horz" wrap="square" lIns="0" tIns="12700" rIns="0" bIns="0" rtlCol="0">
            <a:spAutoFit/>
          </a:bodyPr>
          <a:lstStyle/>
          <a:p>
            <a:pPr marL="12700" marR="5080">
              <a:lnSpc>
                <a:spcPct val="129700"/>
              </a:lnSpc>
              <a:spcBef>
                <a:spcPts val="100"/>
              </a:spcBef>
            </a:pPr>
            <a:r>
              <a:rPr lang="en-US" sz="1200" spc="-5" dirty="0">
                <a:solidFill>
                  <a:schemeClr val="bg1"/>
                </a:solidFill>
                <a:latin typeface="+mj-lt"/>
              </a:rPr>
              <a:t>With the initial look at the data, it is apparent that </a:t>
            </a:r>
            <a:r>
              <a:rPr lang="en-US" sz="1200" b="1" spc="-5" dirty="0">
                <a:solidFill>
                  <a:schemeClr val="bg1"/>
                </a:solidFill>
                <a:latin typeface="+mj-lt"/>
              </a:rPr>
              <a:t>111,245</a:t>
            </a:r>
            <a:r>
              <a:rPr lang="en-US" sz="1200" spc="-5" dirty="0">
                <a:solidFill>
                  <a:schemeClr val="bg1"/>
                </a:solidFill>
                <a:latin typeface="+mj-lt"/>
              </a:rPr>
              <a:t> of the </a:t>
            </a:r>
            <a:r>
              <a:rPr lang="en-US" sz="1200" i="1" spc="-5" dirty="0">
                <a:solidFill>
                  <a:schemeClr val="bg1"/>
                </a:solidFill>
                <a:latin typeface="+mj-lt"/>
              </a:rPr>
              <a:t>Birth Year</a:t>
            </a:r>
            <a:r>
              <a:rPr lang="en-US" sz="1200" spc="-5" dirty="0">
                <a:solidFill>
                  <a:schemeClr val="bg1"/>
                </a:solidFill>
                <a:latin typeface="+mj-lt"/>
              </a:rPr>
              <a:t> data entries are NA. This is </a:t>
            </a:r>
            <a:r>
              <a:rPr lang="en-US" sz="1200" b="1" spc="-5" dirty="0">
                <a:solidFill>
                  <a:schemeClr val="bg1"/>
                </a:solidFill>
                <a:latin typeface="+mj-lt"/>
              </a:rPr>
              <a:t>.6797882% </a:t>
            </a:r>
            <a:r>
              <a:rPr lang="en-US" sz="1200" spc="-5" dirty="0">
                <a:solidFill>
                  <a:schemeClr val="bg1"/>
                </a:solidFill>
                <a:latin typeface="+mj-lt"/>
              </a:rPr>
              <a:t>of the </a:t>
            </a:r>
            <a:r>
              <a:rPr lang="en-US" sz="1200" i="1" spc="-5" dirty="0">
                <a:solidFill>
                  <a:schemeClr val="bg1"/>
                </a:solidFill>
                <a:latin typeface="+mj-lt"/>
              </a:rPr>
              <a:t>Birth Year </a:t>
            </a:r>
            <a:r>
              <a:rPr lang="en-US" sz="1200" spc="-5" dirty="0">
                <a:solidFill>
                  <a:schemeClr val="bg1"/>
                </a:solidFill>
                <a:latin typeface="+mj-lt"/>
              </a:rPr>
              <a:t>data.</a:t>
            </a:r>
            <a:endParaRPr sz="1200" spc="-5" dirty="0">
              <a:solidFill>
                <a:schemeClr val="bg1"/>
              </a:solidFill>
              <a:latin typeface="+mj-lt"/>
            </a:endParaRPr>
          </a:p>
        </p:txBody>
      </p:sp>
      <p:sp>
        <p:nvSpPr>
          <p:cNvPr id="55" name="object 37">
            <a:extLst>
              <a:ext uri="{FF2B5EF4-FFF2-40B4-BE49-F238E27FC236}">
                <a16:creationId xmlns:a16="http://schemas.microsoft.com/office/drawing/2014/main" id="{E25CCFDA-A79B-C946-AA05-B5E0328C5AD7}"/>
              </a:ext>
            </a:extLst>
          </p:cNvPr>
          <p:cNvSpPr txBox="1"/>
          <p:nvPr/>
        </p:nvSpPr>
        <p:spPr>
          <a:xfrm>
            <a:off x="386660" y="1736799"/>
            <a:ext cx="3342406" cy="320601"/>
          </a:xfrm>
          <a:prstGeom prst="rect">
            <a:avLst/>
          </a:prstGeom>
        </p:spPr>
        <p:txBody>
          <a:bodyPr vert="horz" wrap="square" lIns="0" tIns="12700" rIns="0" bIns="0" rtlCol="0">
            <a:spAutoFit/>
          </a:bodyPr>
          <a:lstStyle/>
          <a:p>
            <a:pPr marL="12700">
              <a:lnSpc>
                <a:spcPct val="100000"/>
              </a:lnSpc>
              <a:spcBef>
                <a:spcPts val="100"/>
              </a:spcBef>
            </a:pPr>
            <a:r>
              <a:rPr lang="en-US" sz="2000" spc="-5" dirty="0">
                <a:solidFill>
                  <a:schemeClr val="bg1"/>
                </a:solidFill>
                <a:latin typeface="+mj-lt"/>
                <a:ea typeface="+mj-ea"/>
              </a:rPr>
              <a:t>Missing Data &amp; Outliers</a:t>
            </a:r>
            <a:endParaRPr sz="2000" spc="-5" dirty="0">
              <a:solidFill>
                <a:schemeClr val="bg1"/>
              </a:solidFill>
              <a:latin typeface="+mj-lt"/>
              <a:ea typeface="+mj-ea"/>
            </a:endParaRPr>
          </a:p>
        </p:txBody>
      </p:sp>
      <p:sp>
        <p:nvSpPr>
          <p:cNvPr id="43" name="TextBox 42">
            <a:extLst>
              <a:ext uri="{FF2B5EF4-FFF2-40B4-BE49-F238E27FC236}">
                <a16:creationId xmlns:a16="http://schemas.microsoft.com/office/drawing/2014/main" id="{182CA120-4469-1D4B-B01A-7168BBF860E8}"/>
              </a:ext>
            </a:extLst>
          </p:cNvPr>
          <p:cNvSpPr txBox="1"/>
          <p:nvPr/>
        </p:nvSpPr>
        <p:spPr>
          <a:xfrm>
            <a:off x="14432787" y="9558676"/>
            <a:ext cx="910827" cy="307777"/>
          </a:xfrm>
          <a:prstGeom prst="rect">
            <a:avLst/>
          </a:prstGeom>
          <a:noFill/>
        </p:spPr>
        <p:txBody>
          <a:bodyPr wrap="none" rtlCol="0">
            <a:spAutoFit/>
          </a:bodyPr>
          <a:lstStyle/>
          <a:p>
            <a:r>
              <a:rPr lang="en-US" sz="1400" dirty="0">
                <a:solidFill>
                  <a:schemeClr val="tx1">
                    <a:lumMod val="65000"/>
                    <a:lumOff val="35000"/>
                  </a:schemeClr>
                </a:solidFill>
              </a:rPr>
              <a:t>Section VI</a:t>
            </a:r>
          </a:p>
        </p:txBody>
      </p:sp>
      <p:sp>
        <p:nvSpPr>
          <p:cNvPr id="63" name="TextBox 62">
            <a:extLst>
              <a:ext uri="{FF2B5EF4-FFF2-40B4-BE49-F238E27FC236}">
                <a16:creationId xmlns:a16="http://schemas.microsoft.com/office/drawing/2014/main" id="{73C2ACFE-91FB-F144-9CE3-1188437DD7B0}"/>
              </a:ext>
            </a:extLst>
          </p:cNvPr>
          <p:cNvSpPr txBox="1"/>
          <p:nvPr/>
        </p:nvSpPr>
        <p:spPr>
          <a:xfrm>
            <a:off x="8308630" y="9332141"/>
            <a:ext cx="6852340" cy="261610"/>
          </a:xfrm>
          <a:prstGeom prst="rect">
            <a:avLst/>
          </a:prstGeom>
          <a:noFill/>
        </p:spPr>
        <p:txBody>
          <a:bodyPr wrap="square" rtlCol="0">
            <a:spAutoFit/>
          </a:bodyPr>
          <a:lstStyle/>
          <a:p>
            <a:pPr algn="ctr"/>
            <a:r>
              <a:rPr lang="en-US" sz="1100" spc="-5" dirty="0">
                <a:solidFill>
                  <a:srgbClr val="352F38"/>
                </a:solidFill>
                <a:latin typeface="+mj-lt"/>
              </a:rPr>
              <a:t>Scatter Plot of Distance vs Birth Year (with Gender coloring) </a:t>
            </a:r>
          </a:p>
        </p:txBody>
      </p:sp>
      <p:sp>
        <p:nvSpPr>
          <p:cNvPr id="64" name="object 37">
            <a:extLst>
              <a:ext uri="{FF2B5EF4-FFF2-40B4-BE49-F238E27FC236}">
                <a16:creationId xmlns:a16="http://schemas.microsoft.com/office/drawing/2014/main" id="{D76BA355-1ACD-7B4E-97D6-542416CD3839}"/>
              </a:ext>
            </a:extLst>
          </p:cNvPr>
          <p:cNvSpPr txBox="1"/>
          <p:nvPr/>
        </p:nvSpPr>
        <p:spPr>
          <a:xfrm>
            <a:off x="386661" y="7374259"/>
            <a:ext cx="3342406" cy="320601"/>
          </a:xfrm>
          <a:prstGeom prst="rect">
            <a:avLst/>
          </a:prstGeom>
        </p:spPr>
        <p:txBody>
          <a:bodyPr vert="horz" wrap="square" lIns="0" tIns="12700" rIns="0" bIns="0" rtlCol="0">
            <a:spAutoFit/>
          </a:bodyPr>
          <a:lstStyle/>
          <a:p>
            <a:pPr marL="12700">
              <a:lnSpc>
                <a:spcPct val="100000"/>
              </a:lnSpc>
              <a:spcBef>
                <a:spcPts val="100"/>
              </a:spcBef>
            </a:pPr>
            <a:r>
              <a:rPr lang="en-US" sz="2000" spc="-5" dirty="0">
                <a:solidFill>
                  <a:schemeClr val="bg1"/>
                </a:solidFill>
                <a:latin typeface="+mj-lt"/>
                <a:ea typeface="+mj-ea"/>
              </a:rPr>
              <a:t>Calculating Distance Traveled</a:t>
            </a:r>
            <a:endParaRPr sz="2000" spc="-5" dirty="0">
              <a:solidFill>
                <a:schemeClr val="bg1"/>
              </a:solidFill>
              <a:latin typeface="+mj-lt"/>
              <a:ea typeface="+mj-ea"/>
            </a:endParaRPr>
          </a:p>
        </p:txBody>
      </p:sp>
      <p:sp>
        <p:nvSpPr>
          <p:cNvPr id="65" name="object 9">
            <a:extLst>
              <a:ext uri="{FF2B5EF4-FFF2-40B4-BE49-F238E27FC236}">
                <a16:creationId xmlns:a16="http://schemas.microsoft.com/office/drawing/2014/main" id="{56699181-BC3C-1842-848E-B4DDD2651732}"/>
              </a:ext>
            </a:extLst>
          </p:cNvPr>
          <p:cNvSpPr txBox="1"/>
          <p:nvPr/>
        </p:nvSpPr>
        <p:spPr>
          <a:xfrm>
            <a:off x="386659" y="7831762"/>
            <a:ext cx="7004739" cy="733021"/>
          </a:xfrm>
          <a:prstGeom prst="rect">
            <a:avLst/>
          </a:prstGeom>
        </p:spPr>
        <p:txBody>
          <a:bodyPr vert="horz" wrap="square" lIns="0" tIns="12700" rIns="0" bIns="0" rtlCol="0">
            <a:spAutoFit/>
          </a:bodyPr>
          <a:lstStyle/>
          <a:p>
            <a:pPr marL="12700" marR="5080">
              <a:lnSpc>
                <a:spcPct val="129700"/>
              </a:lnSpc>
              <a:spcBef>
                <a:spcPts val="100"/>
              </a:spcBef>
            </a:pPr>
            <a:r>
              <a:rPr lang="en-US" sz="1200" spc="-5" dirty="0">
                <a:solidFill>
                  <a:schemeClr val="bg1"/>
                </a:solidFill>
              </a:rPr>
              <a:t>To calculate the distance between the start/end Citi Bike stations, the “geosphere” package for R was used. This package utilizes the Haversine formula published by R.W Sinnott to calculate the distance between 2 points in meters. This method incorporates the spherical curve of the Earth in its calculation.</a:t>
            </a:r>
          </a:p>
        </p:txBody>
      </p:sp>
      <p:grpSp>
        <p:nvGrpSpPr>
          <p:cNvPr id="24" name="Group 23">
            <a:extLst>
              <a:ext uri="{FF2B5EF4-FFF2-40B4-BE49-F238E27FC236}">
                <a16:creationId xmlns:a16="http://schemas.microsoft.com/office/drawing/2014/main" id="{4E49FE26-D884-CA43-935B-34C13F1D56F9}"/>
              </a:ext>
            </a:extLst>
          </p:cNvPr>
          <p:cNvGrpSpPr/>
          <p:nvPr/>
        </p:nvGrpSpPr>
        <p:grpSpPr>
          <a:xfrm>
            <a:off x="7799622" y="5105400"/>
            <a:ext cx="7745178" cy="4218895"/>
            <a:chOff x="7799622" y="5529842"/>
            <a:chExt cx="7745178" cy="4218895"/>
          </a:xfrm>
        </p:grpSpPr>
        <p:pic>
          <p:nvPicPr>
            <p:cNvPr id="18" name="Picture 17">
              <a:extLst>
                <a:ext uri="{FF2B5EF4-FFF2-40B4-BE49-F238E27FC236}">
                  <a16:creationId xmlns:a16="http://schemas.microsoft.com/office/drawing/2014/main" id="{BFE513B6-019C-5349-AA11-C62311FEEF0B}"/>
                </a:ext>
              </a:extLst>
            </p:cNvPr>
            <p:cNvPicPr>
              <a:picLocks noChangeAspect="1"/>
            </p:cNvPicPr>
            <p:nvPr/>
          </p:nvPicPr>
          <p:blipFill>
            <a:blip r:embed="rId4"/>
            <a:stretch>
              <a:fillRect/>
            </a:stretch>
          </p:blipFill>
          <p:spPr>
            <a:xfrm>
              <a:off x="7799622" y="5562600"/>
              <a:ext cx="7745178" cy="4186137"/>
            </a:xfrm>
            <a:prstGeom prst="rect">
              <a:avLst/>
            </a:prstGeom>
          </p:spPr>
        </p:pic>
        <p:sp>
          <p:nvSpPr>
            <p:cNvPr id="19" name="TextBox 18">
              <a:extLst>
                <a:ext uri="{FF2B5EF4-FFF2-40B4-BE49-F238E27FC236}">
                  <a16:creationId xmlns:a16="http://schemas.microsoft.com/office/drawing/2014/main" id="{ABA048FA-5846-2242-BB8B-7C35F2D9F6A7}"/>
                </a:ext>
              </a:extLst>
            </p:cNvPr>
            <p:cNvSpPr txBox="1"/>
            <p:nvPr/>
          </p:nvSpPr>
          <p:spPr>
            <a:xfrm>
              <a:off x="10061230" y="5529842"/>
              <a:ext cx="219932" cy="230832"/>
            </a:xfrm>
            <a:prstGeom prst="rect">
              <a:avLst/>
            </a:prstGeom>
            <a:noFill/>
          </p:spPr>
          <p:txBody>
            <a:bodyPr wrap="none" rtlCol="0">
              <a:spAutoFit/>
            </a:bodyPr>
            <a:lstStyle/>
            <a:p>
              <a:r>
                <a:rPr lang="en-US" sz="900" dirty="0">
                  <a:solidFill>
                    <a:schemeClr val="tx1">
                      <a:lumMod val="65000"/>
                      <a:lumOff val="35000"/>
                    </a:schemeClr>
                  </a:solidFill>
                </a:rPr>
                <a:t>)</a:t>
              </a:r>
            </a:p>
          </p:txBody>
        </p:sp>
      </p:grpSp>
      <p:sp>
        <p:nvSpPr>
          <p:cNvPr id="37" name="object 9">
            <a:extLst>
              <a:ext uri="{FF2B5EF4-FFF2-40B4-BE49-F238E27FC236}">
                <a16:creationId xmlns:a16="http://schemas.microsoft.com/office/drawing/2014/main" id="{B545DDB2-D630-2D44-9AF3-2DD33929506D}"/>
              </a:ext>
            </a:extLst>
          </p:cNvPr>
          <p:cNvSpPr txBox="1"/>
          <p:nvPr/>
        </p:nvSpPr>
        <p:spPr>
          <a:xfrm>
            <a:off x="386658" y="8593459"/>
            <a:ext cx="7004740" cy="973087"/>
          </a:xfrm>
          <a:prstGeom prst="rect">
            <a:avLst/>
          </a:prstGeom>
        </p:spPr>
        <p:txBody>
          <a:bodyPr vert="horz" wrap="square" lIns="0" tIns="12700" rIns="0" bIns="0" rtlCol="0">
            <a:spAutoFit/>
          </a:bodyPr>
          <a:lstStyle/>
          <a:p>
            <a:pPr marL="12700" marR="5080">
              <a:lnSpc>
                <a:spcPct val="129700"/>
              </a:lnSpc>
              <a:spcBef>
                <a:spcPts val="100"/>
              </a:spcBef>
            </a:pPr>
            <a:r>
              <a:rPr lang="en-US" sz="1200" spc="-5" dirty="0">
                <a:solidFill>
                  <a:schemeClr val="bg1"/>
                </a:solidFill>
              </a:rPr>
              <a:t>Using a random sample of data, the 16,624 rows (mentioned on page 4), the longitude and latitude of the start/end bike stations were both bound into 2 separate data frames. These 2 data frames were then run through the ”geosphere” algorithm. The distance output was then saved as a new column to our original data frame of 16,624 rows (shown far top right).</a:t>
            </a:r>
          </a:p>
        </p:txBody>
      </p:sp>
      <p:pic>
        <p:nvPicPr>
          <p:cNvPr id="5" name="Picture 4">
            <a:extLst>
              <a:ext uri="{FF2B5EF4-FFF2-40B4-BE49-F238E27FC236}">
                <a16:creationId xmlns:a16="http://schemas.microsoft.com/office/drawing/2014/main" id="{72D94769-2281-AF4F-BBAE-FB68423B62B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039469" y="240566"/>
            <a:ext cx="2187707" cy="3340834"/>
          </a:xfrm>
          <a:prstGeom prst="rect">
            <a:avLst/>
          </a:prstGeom>
        </p:spPr>
      </p:pic>
      <p:grpSp>
        <p:nvGrpSpPr>
          <p:cNvPr id="17" name="Group 16">
            <a:extLst>
              <a:ext uri="{FF2B5EF4-FFF2-40B4-BE49-F238E27FC236}">
                <a16:creationId xmlns:a16="http://schemas.microsoft.com/office/drawing/2014/main" id="{A9B7F477-16B0-874C-9C53-CB650915A0CC}"/>
              </a:ext>
            </a:extLst>
          </p:cNvPr>
          <p:cNvGrpSpPr/>
          <p:nvPr/>
        </p:nvGrpSpPr>
        <p:grpSpPr>
          <a:xfrm>
            <a:off x="8001000" y="4178015"/>
            <a:ext cx="7189703" cy="774985"/>
            <a:chOff x="8082862" y="4042553"/>
            <a:chExt cx="7189703" cy="774985"/>
          </a:xfrm>
        </p:grpSpPr>
        <p:pic>
          <p:nvPicPr>
            <p:cNvPr id="26" name="Picture 25">
              <a:extLst>
                <a:ext uri="{FF2B5EF4-FFF2-40B4-BE49-F238E27FC236}">
                  <a16:creationId xmlns:a16="http://schemas.microsoft.com/office/drawing/2014/main" id="{98AD69EC-1D47-6C4A-A656-22176557BB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1256" y="4053969"/>
              <a:ext cx="1221243" cy="499529"/>
            </a:xfrm>
            <a:prstGeom prst="rect">
              <a:avLst/>
            </a:prstGeom>
          </p:spPr>
        </p:pic>
        <p:pic>
          <p:nvPicPr>
            <p:cNvPr id="29" name="Picture 28">
              <a:extLst>
                <a:ext uri="{FF2B5EF4-FFF2-40B4-BE49-F238E27FC236}">
                  <a16:creationId xmlns:a16="http://schemas.microsoft.com/office/drawing/2014/main" id="{06581483-5E41-024F-90F7-5BF81818CD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0" y="4042553"/>
              <a:ext cx="1423953" cy="510945"/>
            </a:xfrm>
            <a:prstGeom prst="rect">
              <a:avLst/>
            </a:prstGeom>
          </p:spPr>
        </p:pic>
        <p:pic>
          <p:nvPicPr>
            <p:cNvPr id="11" name="Picture 10">
              <a:extLst>
                <a:ext uri="{FF2B5EF4-FFF2-40B4-BE49-F238E27FC236}">
                  <a16:creationId xmlns:a16="http://schemas.microsoft.com/office/drawing/2014/main" id="{68146F61-5BA7-E343-B0F0-C230E7570F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632360" y="4056163"/>
              <a:ext cx="1946093" cy="497335"/>
            </a:xfrm>
            <a:prstGeom prst="rect">
              <a:avLst/>
            </a:prstGeom>
          </p:spPr>
        </p:pic>
        <p:pic>
          <p:nvPicPr>
            <p:cNvPr id="16" name="Picture 15">
              <a:extLst>
                <a:ext uri="{FF2B5EF4-FFF2-40B4-BE49-F238E27FC236}">
                  <a16:creationId xmlns:a16="http://schemas.microsoft.com/office/drawing/2014/main" id="{08769A1F-B784-8C40-82D4-2B06735EEBF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571970" y="4042553"/>
              <a:ext cx="1700595" cy="493382"/>
            </a:xfrm>
            <a:prstGeom prst="rect">
              <a:avLst/>
            </a:prstGeom>
          </p:spPr>
        </p:pic>
        <p:sp>
          <p:nvSpPr>
            <p:cNvPr id="41" name="TextBox 40">
              <a:extLst>
                <a:ext uri="{FF2B5EF4-FFF2-40B4-BE49-F238E27FC236}">
                  <a16:creationId xmlns:a16="http://schemas.microsoft.com/office/drawing/2014/main" id="{8459B3AC-7E58-1246-88E2-1CDBB3A9C1DB}"/>
                </a:ext>
              </a:extLst>
            </p:cNvPr>
            <p:cNvSpPr txBox="1"/>
            <p:nvPr/>
          </p:nvSpPr>
          <p:spPr>
            <a:xfrm>
              <a:off x="8082862" y="4553498"/>
              <a:ext cx="3232289" cy="261610"/>
            </a:xfrm>
            <a:prstGeom prst="rect">
              <a:avLst/>
            </a:prstGeom>
            <a:noFill/>
          </p:spPr>
          <p:txBody>
            <a:bodyPr wrap="square" rtlCol="0">
              <a:spAutoFit/>
            </a:bodyPr>
            <a:lstStyle/>
            <a:p>
              <a:pPr algn="ctr"/>
              <a:r>
                <a:rPr lang="en-US" sz="1100" spc="-5" dirty="0">
                  <a:solidFill>
                    <a:srgbClr val="352F38"/>
                  </a:solidFill>
                  <a:latin typeface="+mj-lt"/>
                </a:rPr>
                <a:t>Correlations between Birth Year, Gender, &amp; Distance</a:t>
              </a:r>
            </a:p>
          </p:txBody>
        </p:sp>
        <p:sp>
          <p:nvSpPr>
            <p:cNvPr id="48" name="TextBox 47">
              <a:extLst>
                <a:ext uri="{FF2B5EF4-FFF2-40B4-BE49-F238E27FC236}">
                  <a16:creationId xmlns:a16="http://schemas.microsoft.com/office/drawing/2014/main" id="{B945EAAC-67CF-F448-9638-F9A3241FD30D}"/>
                </a:ext>
              </a:extLst>
            </p:cNvPr>
            <p:cNvSpPr txBox="1"/>
            <p:nvPr/>
          </p:nvSpPr>
          <p:spPr>
            <a:xfrm>
              <a:off x="11848879" y="4555928"/>
              <a:ext cx="3232289" cy="261610"/>
            </a:xfrm>
            <a:prstGeom prst="rect">
              <a:avLst/>
            </a:prstGeom>
            <a:noFill/>
          </p:spPr>
          <p:txBody>
            <a:bodyPr wrap="square" rtlCol="0">
              <a:spAutoFit/>
            </a:bodyPr>
            <a:lstStyle/>
            <a:p>
              <a:pPr algn="ctr"/>
              <a:r>
                <a:rPr lang="en-US" sz="1100" spc="-5" dirty="0">
                  <a:solidFill>
                    <a:srgbClr val="352F38"/>
                  </a:solidFill>
                  <a:latin typeface="+mj-lt"/>
                </a:rPr>
                <a:t>Correlations between Birth Year, Gender, &amp; Speed</a:t>
              </a:r>
            </a:p>
          </p:txBody>
        </p:sp>
      </p:grpSp>
    </p:spTree>
    <p:extLst>
      <p:ext uri="{BB962C8B-B14F-4D97-AF65-F5344CB8AC3E}">
        <p14:creationId xmlns:p14="http://schemas.microsoft.com/office/powerpoint/2010/main" val="4136485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32" descr="Bicycle on Snow Covered Street">
            <a:extLst>
              <a:ext uri="{FF2B5EF4-FFF2-40B4-BE49-F238E27FC236}">
                <a16:creationId xmlns:a16="http://schemas.microsoft.com/office/drawing/2014/main" id="{683B6EC5-3DE9-4245-A9AA-4DCE3AE0FA8C}"/>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b="2943"/>
          <a:stretch/>
        </p:blipFill>
        <p:spPr bwMode="auto">
          <a:xfrm flipH="1">
            <a:off x="0" y="4011"/>
            <a:ext cx="15536779" cy="10058400"/>
          </a:xfrm>
          <a:prstGeom prst="rect">
            <a:avLst/>
          </a:prstGeom>
          <a:noFill/>
          <a:extLst>
            <a:ext uri="{909E8E84-426E-40DD-AFC4-6F175D3DCCD1}">
              <a14:hiddenFill xmlns:a14="http://schemas.microsoft.com/office/drawing/2010/main">
                <a:solidFill>
                  <a:srgbClr val="FFFFFF"/>
                </a:solidFill>
              </a14:hiddenFill>
            </a:ext>
          </a:extLst>
        </p:spPr>
      </p:pic>
      <p:sp>
        <p:nvSpPr>
          <p:cNvPr id="3" name="object 3"/>
          <p:cNvSpPr/>
          <p:nvPr/>
        </p:nvSpPr>
        <p:spPr>
          <a:xfrm>
            <a:off x="461482" y="722362"/>
            <a:ext cx="6548917" cy="2375504"/>
          </a:xfrm>
          <a:custGeom>
            <a:avLst/>
            <a:gdLst/>
            <a:ahLst/>
            <a:cxnLst/>
            <a:rect l="l" t="t" r="r" b="b"/>
            <a:pathLst>
              <a:path w="7772400" h="8083550">
                <a:moveTo>
                  <a:pt x="0" y="8083296"/>
                </a:moveTo>
                <a:lnTo>
                  <a:pt x="7772400" y="8083296"/>
                </a:lnTo>
                <a:lnTo>
                  <a:pt x="7772400" y="0"/>
                </a:lnTo>
                <a:lnTo>
                  <a:pt x="0" y="0"/>
                </a:lnTo>
                <a:lnTo>
                  <a:pt x="0" y="8083296"/>
                </a:lnTo>
                <a:close/>
              </a:path>
            </a:pathLst>
          </a:custGeom>
          <a:solidFill>
            <a:srgbClr val="FFFFFF"/>
          </a:solidFill>
        </p:spPr>
        <p:txBody>
          <a:bodyPr wrap="square" lIns="0" tIns="0" rIns="0" bIns="0" rtlCol="0"/>
          <a:lstStyle/>
          <a:p>
            <a:endParaRPr/>
          </a:p>
        </p:txBody>
      </p:sp>
      <p:sp>
        <p:nvSpPr>
          <p:cNvPr id="11" name="object 11"/>
          <p:cNvSpPr txBox="1">
            <a:spLocks noGrp="1"/>
          </p:cNvSpPr>
          <p:nvPr>
            <p:ph type="title" idx="4294967295"/>
          </p:nvPr>
        </p:nvSpPr>
        <p:spPr>
          <a:xfrm>
            <a:off x="461482" y="990600"/>
            <a:ext cx="6548917" cy="546175"/>
          </a:xfrm>
          <a:prstGeom prst="rect">
            <a:avLst/>
          </a:prstGeom>
        </p:spPr>
        <p:txBody>
          <a:bodyPr vert="horz" wrap="square" lIns="0" tIns="5080" rIns="0" bIns="0" rtlCol="0">
            <a:spAutoFit/>
          </a:bodyPr>
          <a:lstStyle/>
          <a:p>
            <a:pPr marL="12700" marR="5080" algn="ctr">
              <a:lnSpc>
                <a:spcPct val="102299"/>
              </a:lnSpc>
              <a:spcBef>
                <a:spcPts val="40"/>
              </a:spcBef>
            </a:pPr>
            <a:r>
              <a:rPr lang="en-US" sz="3600" b="1" spc="-20" dirty="0"/>
              <a:t>New York’s Busiest Bike</a:t>
            </a:r>
            <a:endParaRPr sz="3600" b="1" spc="-5" dirty="0"/>
          </a:p>
        </p:txBody>
      </p:sp>
      <p:sp>
        <p:nvSpPr>
          <p:cNvPr id="15" name="object 11">
            <a:extLst>
              <a:ext uri="{FF2B5EF4-FFF2-40B4-BE49-F238E27FC236}">
                <a16:creationId xmlns:a16="http://schemas.microsoft.com/office/drawing/2014/main" id="{52AB01D0-D1BD-DC44-8935-8886FE028EA3}"/>
              </a:ext>
            </a:extLst>
          </p:cNvPr>
          <p:cNvSpPr txBox="1">
            <a:spLocks/>
          </p:cNvSpPr>
          <p:nvPr/>
        </p:nvSpPr>
        <p:spPr>
          <a:xfrm>
            <a:off x="838200" y="1905000"/>
            <a:ext cx="5791200" cy="1135311"/>
          </a:xfrm>
          <a:prstGeom prst="rect">
            <a:avLst/>
          </a:prstGeom>
        </p:spPr>
        <p:txBody>
          <a:bodyPr vert="horz" wrap="square" lIns="0" tIns="5080" rIns="0" bIns="0" rtlCol="0">
            <a:spAutoFit/>
          </a:bodyPr>
          <a:lstStyle>
            <a:lvl1pPr>
              <a:defRPr sz="2200" b="0" i="0">
                <a:solidFill>
                  <a:srgbClr val="231F20"/>
                </a:solidFill>
                <a:latin typeface="IBM Plex Sans"/>
                <a:ea typeface="+mj-ea"/>
                <a:cs typeface="IBM Plex Sans"/>
              </a:defRPr>
            </a:lvl1pPr>
          </a:lstStyle>
          <a:p>
            <a:pPr marL="12700" marR="5080" algn="ctr">
              <a:lnSpc>
                <a:spcPct val="102299"/>
              </a:lnSpc>
              <a:spcBef>
                <a:spcPts val="40"/>
              </a:spcBef>
            </a:pPr>
            <a:r>
              <a:rPr lang="en-US" sz="3600" kern="0" spc="-20" dirty="0">
                <a:latin typeface="Calibri Light" panose="020F0302020204030204" pitchFamily="34" charset="0"/>
                <a:cs typeface="Calibri Light" panose="020F0302020204030204" pitchFamily="34" charset="0"/>
              </a:rPr>
              <a:t>What is the most used Citi Bike?</a:t>
            </a:r>
            <a:endParaRPr lang="en-US" sz="3600" kern="0" spc="-5" dirty="0">
              <a:latin typeface="Calibri Light" panose="020F0302020204030204" pitchFamily="34" charset="0"/>
              <a:cs typeface="Calibri Light" panose="020F0302020204030204" pitchFamily="34" charset="0"/>
            </a:endParaRPr>
          </a:p>
        </p:txBody>
      </p:sp>
      <p:sp>
        <p:nvSpPr>
          <p:cNvPr id="9" name="object 41">
            <a:extLst>
              <a:ext uri="{FF2B5EF4-FFF2-40B4-BE49-F238E27FC236}">
                <a16:creationId xmlns:a16="http://schemas.microsoft.com/office/drawing/2014/main" id="{9D9EFF7C-9F57-1642-B7DC-C2BCA786125D}"/>
              </a:ext>
            </a:extLst>
          </p:cNvPr>
          <p:cNvSpPr txBox="1"/>
          <p:nvPr/>
        </p:nvSpPr>
        <p:spPr>
          <a:xfrm>
            <a:off x="304800" y="9630171"/>
            <a:ext cx="927100" cy="164788"/>
          </a:xfrm>
          <a:prstGeom prst="rect">
            <a:avLst/>
          </a:prstGeom>
        </p:spPr>
        <p:txBody>
          <a:bodyPr vert="horz" wrap="square" lIns="0" tIns="26034" rIns="0" bIns="0" rtlCol="0">
            <a:spAutoFit/>
          </a:bodyPr>
          <a:lstStyle/>
          <a:p>
            <a:pPr marL="12700">
              <a:lnSpc>
                <a:spcPct val="100000"/>
              </a:lnSpc>
              <a:spcBef>
                <a:spcPts val="204"/>
              </a:spcBef>
            </a:pPr>
            <a:fld id="{8CE11C71-D016-5B4A-9ABE-B3BD6B5A065D}" type="slidenum">
              <a:rPr lang="en-US" sz="900" smtClean="0">
                <a:latin typeface="+mj-lt"/>
                <a:cs typeface="IBMPlexSans-Medium"/>
              </a:rPr>
              <a:t>13</a:t>
            </a:fld>
            <a:r>
              <a:rPr sz="900" dirty="0">
                <a:latin typeface="+mj-lt"/>
                <a:cs typeface="IBMPlexSans-Medium"/>
              </a:rPr>
              <a:t> | </a:t>
            </a:r>
            <a:r>
              <a:rPr lang="en-US" sz="900" spc="15" dirty="0">
                <a:latin typeface="+mj-lt"/>
                <a:cs typeface="IBMPlexSans-Medium"/>
              </a:rPr>
              <a:t>NY Citi </a:t>
            </a:r>
            <a:r>
              <a:rPr lang="en-US" sz="900" spc="15" dirty="0">
                <a:latin typeface="+mj-lt"/>
                <a:cs typeface="Calibri" panose="020F0502020204030204" pitchFamily="34" charset="0"/>
              </a:rPr>
              <a:t>Bike</a:t>
            </a:r>
            <a:endParaRPr sz="900" dirty="0">
              <a:latin typeface="+mj-lt"/>
              <a:cs typeface="Calibri" panose="020F0502020204030204" pitchFamily="34" charset="0"/>
            </a:endParaRPr>
          </a:p>
        </p:txBody>
      </p:sp>
      <p:sp>
        <p:nvSpPr>
          <p:cNvPr id="17" name="Rectangle 16">
            <a:extLst>
              <a:ext uri="{FF2B5EF4-FFF2-40B4-BE49-F238E27FC236}">
                <a16:creationId xmlns:a16="http://schemas.microsoft.com/office/drawing/2014/main" id="{B06B13BA-894C-1949-BC9F-5887616C8F42}"/>
              </a:ext>
            </a:extLst>
          </p:cNvPr>
          <p:cNvSpPr/>
          <p:nvPr/>
        </p:nvSpPr>
        <p:spPr>
          <a:xfrm>
            <a:off x="469503" y="3256136"/>
            <a:ext cx="6540896" cy="61550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35071B7-C193-7243-A2B3-985035F565A9}"/>
              </a:ext>
            </a:extLst>
          </p:cNvPr>
          <p:cNvSpPr txBox="1"/>
          <p:nvPr/>
        </p:nvSpPr>
        <p:spPr>
          <a:xfrm>
            <a:off x="3211060" y="3365318"/>
            <a:ext cx="1176925" cy="369332"/>
          </a:xfrm>
          <a:prstGeom prst="rect">
            <a:avLst/>
          </a:prstGeom>
          <a:noFill/>
        </p:spPr>
        <p:txBody>
          <a:bodyPr wrap="none" rtlCol="0">
            <a:spAutoFit/>
          </a:bodyPr>
          <a:lstStyle/>
          <a:p>
            <a:r>
              <a:rPr lang="en-US" dirty="0">
                <a:latin typeface="Calibri Light" panose="020F0302020204030204" pitchFamily="34" charset="0"/>
                <a:cs typeface="Calibri Light" panose="020F0302020204030204" pitchFamily="34" charset="0"/>
              </a:rPr>
              <a:t>Section VII</a:t>
            </a:r>
          </a:p>
        </p:txBody>
      </p:sp>
      <p:sp>
        <p:nvSpPr>
          <p:cNvPr id="13" name="TextBox 12">
            <a:extLst>
              <a:ext uri="{FF2B5EF4-FFF2-40B4-BE49-F238E27FC236}">
                <a16:creationId xmlns:a16="http://schemas.microsoft.com/office/drawing/2014/main" id="{B0CA3F08-502E-2748-ADEB-EAFD28464A4A}"/>
              </a:ext>
            </a:extLst>
          </p:cNvPr>
          <p:cNvSpPr txBox="1"/>
          <p:nvPr/>
        </p:nvSpPr>
        <p:spPr>
          <a:xfrm>
            <a:off x="14432787" y="9558676"/>
            <a:ext cx="955711" cy="307777"/>
          </a:xfrm>
          <a:prstGeom prst="rect">
            <a:avLst/>
          </a:prstGeom>
          <a:noFill/>
        </p:spPr>
        <p:txBody>
          <a:bodyPr wrap="none" rtlCol="0">
            <a:spAutoFit/>
          </a:bodyPr>
          <a:lstStyle/>
          <a:p>
            <a:r>
              <a:rPr lang="en-US" sz="1400" dirty="0">
                <a:solidFill>
                  <a:schemeClr val="tx1">
                    <a:lumMod val="65000"/>
                    <a:lumOff val="35000"/>
                  </a:schemeClr>
                </a:solidFill>
              </a:rPr>
              <a:t>Section VII</a:t>
            </a:r>
          </a:p>
        </p:txBody>
      </p:sp>
    </p:spTree>
    <p:extLst>
      <p:ext uri="{BB962C8B-B14F-4D97-AF65-F5344CB8AC3E}">
        <p14:creationId xmlns:p14="http://schemas.microsoft.com/office/powerpoint/2010/main" val="3635220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7589162" cy="10058400"/>
          </a:xfrm>
          <a:custGeom>
            <a:avLst/>
            <a:gdLst/>
            <a:ahLst/>
            <a:cxnLst/>
            <a:rect l="l" t="t" r="r" b="b"/>
            <a:pathLst>
              <a:path w="3886200" h="9144000">
                <a:moveTo>
                  <a:pt x="0" y="9144000"/>
                </a:moveTo>
                <a:lnTo>
                  <a:pt x="3886200" y="9144000"/>
                </a:lnTo>
                <a:lnTo>
                  <a:pt x="3886200" y="0"/>
                </a:lnTo>
                <a:lnTo>
                  <a:pt x="0" y="0"/>
                </a:lnTo>
                <a:lnTo>
                  <a:pt x="0" y="9144000"/>
                </a:lnTo>
                <a:close/>
              </a:path>
            </a:pathLst>
          </a:custGeom>
          <a:solidFill>
            <a:srgbClr val="F1F2F2"/>
          </a:solidFill>
        </p:spPr>
        <p:txBody>
          <a:bodyPr wrap="square" lIns="0" tIns="0" rIns="0" bIns="0" rtlCol="0"/>
          <a:lstStyle/>
          <a:p>
            <a:endParaRPr/>
          </a:p>
        </p:txBody>
      </p:sp>
      <p:sp>
        <p:nvSpPr>
          <p:cNvPr id="32" name="object 41">
            <a:extLst>
              <a:ext uri="{FF2B5EF4-FFF2-40B4-BE49-F238E27FC236}">
                <a16:creationId xmlns:a16="http://schemas.microsoft.com/office/drawing/2014/main" id="{FD7CA8D8-69B8-074A-AC4A-30507500B1FF}"/>
              </a:ext>
            </a:extLst>
          </p:cNvPr>
          <p:cNvSpPr txBox="1"/>
          <p:nvPr/>
        </p:nvSpPr>
        <p:spPr>
          <a:xfrm>
            <a:off x="304800" y="9630171"/>
            <a:ext cx="927100" cy="164788"/>
          </a:xfrm>
          <a:prstGeom prst="rect">
            <a:avLst/>
          </a:prstGeom>
        </p:spPr>
        <p:txBody>
          <a:bodyPr vert="horz" wrap="square" lIns="0" tIns="26034" rIns="0" bIns="0" rtlCol="0">
            <a:spAutoFit/>
          </a:bodyPr>
          <a:lstStyle/>
          <a:p>
            <a:pPr marL="12700">
              <a:lnSpc>
                <a:spcPct val="100000"/>
              </a:lnSpc>
              <a:spcBef>
                <a:spcPts val="204"/>
              </a:spcBef>
            </a:pPr>
            <a:fld id="{8CE11C71-D016-5B4A-9ABE-B3BD6B5A065D}" type="slidenum">
              <a:rPr lang="en-US" sz="900" smtClean="0">
                <a:latin typeface="+mj-lt"/>
                <a:cs typeface="IBMPlexSans-Medium"/>
              </a:rPr>
              <a:t>14</a:t>
            </a:fld>
            <a:r>
              <a:rPr sz="900" dirty="0">
                <a:latin typeface="+mj-lt"/>
                <a:cs typeface="IBMPlexSans-Medium"/>
              </a:rPr>
              <a:t> | </a:t>
            </a:r>
            <a:r>
              <a:rPr lang="en-US" sz="900" spc="15" dirty="0">
                <a:latin typeface="+mj-lt"/>
                <a:cs typeface="IBMPlexSans-Medium"/>
              </a:rPr>
              <a:t>NY Citi </a:t>
            </a:r>
            <a:r>
              <a:rPr lang="en-US" sz="900" spc="15" dirty="0">
                <a:latin typeface="+mj-lt"/>
                <a:cs typeface="Calibri" panose="020F0502020204030204" pitchFamily="34" charset="0"/>
              </a:rPr>
              <a:t>Bike</a:t>
            </a:r>
            <a:endParaRPr sz="900" dirty="0">
              <a:latin typeface="+mj-lt"/>
              <a:cs typeface="Calibri" panose="020F0502020204030204" pitchFamily="34" charset="0"/>
            </a:endParaRPr>
          </a:p>
        </p:txBody>
      </p:sp>
      <p:sp>
        <p:nvSpPr>
          <p:cNvPr id="33" name="TextBox 32">
            <a:extLst>
              <a:ext uri="{FF2B5EF4-FFF2-40B4-BE49-F238E27FC236}">
                <a16:creationId xmlns:a16="http://schemas.microsoft.com/office/drawing/2014/main" id="{752F2642-2AE8-7D45-9A74-D7F988F2B814}"/>
              </a:ext>
            </a:extLst>
          </p:cNvPr>
          <p:cNvSpPr txBox="1"/>
          <p:nvPr/>
        </p:nvSpPr>
        <p:spPr>
          <a:xfrm>
            <a:off x="14432787" y="9558676"/>
            <a:ext cx="955711" cy="307777"/>
          </a:xfrm>
          <a:prstGeom prst="rect">
            <a:avLst/>
          </a:prstGeom>
          <a:noFill/>
        </p:spPr>
        <p:txBody>
          <a:bodyPr wrap="none" rtlCol="0">
            <a:spAutoFit/>
          </a:bodyPr>
          <a:lstStyle/>
          <a:p>
            <a:r>
              <a:rPr lang="en-US" sz="1400" dirty="0">
                <a:solidFill>
                  <a:schemeClr val="tx1">
                    <a:lumMod val="65000"/>
                    <a:lumOff val="35000"/>
                  </a:schemeClr>
                </a:solidFill>
              </a:rPr>
              <a:t>Section VII</a:t>
            </a:r>
          </a:p>
        </p:txBody>
      </p:sp>
      <p:sp>
        <p:nvSpPr>
          <p:cNvPr id="36" name="Rectangle 35">
            <a:extLst>
              <a:ext uri="{FF2B5EF4-FFF2-40B4-BE49-F238E27FC236}">
                <a16:creationId xmlns:a16="http://schemas.microsoft.com/office/drawing/2014/main" id="{21384791-527D-3245-B243-E90C4725F0D0}"/>
              </a:ext>
            </a:extLst>
          </p:cNvPr>
          <p:cNvSpPr/>
          <p:nvPr/>
        </p:nvSpPr>
        <p:spPr>
          <a:xfrm>
            <a:off x="386661" y="518898"/>
            <a:ext cx="4337739" cy="9544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7" name="object 23">
            <a:extLst>
              <a:ext uri="{FF2B5EF4-FFF2-40B4-BE49-F238E27FC236}">
                <a16:creationId xmlns:a16="http://schemas.microsoft.com/office/drawing/2014/main" id="{C888BC97-22C7-8943-AD52-0549B6DCE773}"/>
              </a:ext>
            </a:extLst>
          </p:cNvPr>
          <p:cNvSpPr txBox="1">
            <a:spLocks/>
          </p:cNvSpPr>
          <p:nvPr/>
        </p:nvSpPr>
        <p:spPr>
          <a:xfrm>
            <a:off x="462861" y="796751"/>
            <a:ext cx="4114800" cy="346249"/>
          </a:xfrm>
          <a:prstGeom prst="rect">
            <a:avLst/>
          </a:prstGeom>
          <a:solidFill>
            <a:srgbClr val="FFFFFF"/>
          </a:solidFill>
        </p:spPr>
        <p:txBody>
          <a:bodyPr vert="horz" wrap="square" lIns="0" tIns="0" rIns="0" bIns="0" rtlCol="0">
            <a:spAutoFit/>
          </a:bodyPr>
          <a:lstStyle>
            <a:lvl1pPr>
              <a:defRPr>
                <a:latin typeface="+mj-lt"/>
                <a:ea typeface="+mj-ea"/>
                <a:cs typeface="+mj-cs"/>
              </a:defRPr>
            </a:lvl1pPr>
          </a:lstStyle>
          <a:p>
            <a:pPr marL="161925" algn="ctr">
              <a:lnSpc>
                <a:spcPts val="2670"/>
              </a:lnSpc>
            </a:pPr>
            <a:r>
              <a:rPr lang="en-US" sz="3200" b="1" spc="-20" dirty="0"/>
              <a:t>New York’s Busiest Bike</a:t>
            </a:r>
            <a:endParaRPr lang="en-US" sz="3200" b="1" kern="0" dirty="0">
              <a:solidFill>
                <a:sysClr val="windowText" lastClr="000000"/>
              </a:solidFill>
            </a:endParaRPr>
          </a:p>
        </p:txBody>
      </p:sp>
      <p:sp>
        <p:nvSpPr>
          <p:cNvPr id="40" name="object 9">
            <a:extLst>
              <a:ext uri="{FF2B5EF4-FFF2-40B4-BE49-F238E27FC236}">
                <a16:creationId xmlns:a16="http://schemas.microsoft.com/office/drawing/2014/main" id="{8FE60D7C-AB34-7549-969D-7769DD078BF7}"/>
              </a:ext>
            </a:extLst>
          </p:cNvPr>
          <p:cNvSpPr txBox="1"/>
          <p:nvPr/>
        </p:nvSpPr>
        <p:spPr>
          <a:xfrm>
            <a:off x="386660" y="2395868"/>
            <a:ext cx="3342406" cy="1958998"/>
          </a:xfrm>
          <a:prstGeom prst="rect">
            <a:avLst/>
          </a:prstGeom>
        </p:spPr>
        <p:txBody>
          <a:bodyPr vert="horz" wrap="square" lIns="0" tIns="12700" rIns="0" bIns="0" rtlCol="0">
            <a:spAutoFit/>
          </a:bodyPr>
          <a:lstStyle/>
          <a:p>
            <a:pPr marL="12700" marR="5080">
              <a:lnSpc>
                <a:spcPct val="129700"/>
              </a:lnSpc>
              <a:spcBef>
                <a:spcPts val="100"/>
              </a:spcBef>
            </a:pPr>
            <a:r>
              <a:rPr lang="en-US" sz="1200" spc="-5" dirty="0">
                <a:solidFill>
                  <a:srgbClr val="352F38"/>
                </a:solidFill>
                <a:latin typeface="+mj-lt"/>
              </a:rPr>
              <a:t>Of all the 14,204 Citi Bikes, the most popular bike was the </a:t>
            </a:r>
            <a:r>
              <a:rPr lang="en-US" sz="1200" b="1" spc="-5" dirty="0">
                <a:solidFill>
                  <a:srgbClr val="352F38"/>
                </a:solidFill>
                <a:latin typeface="+mj-lt"/>
              </a:rPr>
              <a:t>Citi Bike ID 25738</a:t>
            </a:r>
            <a:r>
              <a:rPr lang="en-US" sz="1200" spc="-5" dirty="0">
                <a:solidFill>
                  <a:srgbClr val="352F38"/>
                </a:solidFill>
                <a:latin typeface="+mj-lt"/>
              </a:rPr>
              <a:t>. This bike was checked out 2,514 times. The top 5 most frequently used Citi Bikes are shown right.</a:t>
            </a:r>
          </a:p>
          <a:p>
            <a:pPr marL="12700" marR="5080">
              <a:lnSpc>
                <a:spcPct val="129700"/>
              </a:lnSpc>
              <a:spcBef>
                <a:spcPts val="100"/>
              </a:spcBef>
            </a:pPr>
            <a:endParaRPr lang="en-US" sz="1200" spc="-5" dirty="0">
              <a:solidFill>
                <a:srgbClr val="352F38"/>
              </a:solidFill>
              <a:latin typeface="+mj-lt"/>
            </a:endParaRPr>
          </a:p>
          <a:p>
            <a:pPr marL="12700" marR="5080">
              <a:lnSpc>
                <a:spcPct val="129700"/>
              </a:lnSpc>
              <a:spcBef>
                <a:spcPts val="100"/>
              </a:spcBef>
            </a:pPr>
            <a:r>
              <a:rPr lang="en-US" sz="1200" spc="-5" dirty="0">
                <a:solidFill>
                  <a:srgbClr val="352F38"/>
                </a:solidFill>
                <a:latin typeface="+mj-lt"/>
              </a:rPr>
              <a:t>Upon further analysis, it becomes clear that all of the Citi Bikes’ frequencies are in a linear distribution, as shown by the scatter plot visual below.</a:t>
            </a:r>
            <a:endParaRPr sz="1200" b="1" spc="-5" dirty="0">
              <a:solidFill>
                <a:srgbClr val="352F38"/>
              </a:solidFill>
              <a:latin typeface="+mj-lt"/>
            </a:endParaRPr>
          </a:p>
        </p:txBody>
      </p:sp>
      <p:sp>
        <p:nvSpPr>
          <p:cNvPr id="42" name="object 37">
            <a:extLst>
              <a:ext uri="{FF2B5EF4-FFF2-40B4-BE49-F238E27FC236}">
                <a16:creationId xmlns:a16="http://schemas.microsoft.com/office/drawing/2014/main" id="{F133AE73-07DE-854D-8880-B0F44688E0CF}"/>
              </a:ext>
            </a:extLst>
          </p:cNvPr>
          <p:cNvSpPr txBox="1"/>
          <p:nvPr/>
        </p:nvSpPr>
        <p:spPr>
          <a:xfrm>
            <a:off x="386660" y="1905713"/>
            <a:ext cx="3342406" cy="320601"/>
          </a:xfrm>
          <a:prstGeom prst="rect">
            <a:avLst/>
          </a:prstGeom>
        </p:spPr>
        <p:txBody>
          <a:bodyPr vert="horz" wrap="square" lIns="0" tIns="12700" rIns="0" bIns="0" rtlCol="0">
            <a:spAutoFit/>
          </a:bodyPr>
          <a:lstStyle/>
          <a:p>
            <a:pPr marL="12700">
              <a:lnSpc>
                <a:spcPct val="100000"/>
              </a:lnSpc>
              <a:spcBef>
                <a:spcPts val="100"/>
              </a:spcBef>
            </a:pPr>
            <a:r>
              <a:rPr lang="en-US" sz="2000" spc="-5" dirty="0">
                <a:solidFill>
                  <a:srgbClr val="352F38"/>
                </a:solidFill>
                <a:latin typeface="+mj-lt"/>
                <a:ea typeface="+mj-ea"/>
              </a:rPr>
              <a:t>NYC’s Most Popular Citi Bike</a:t>
            </a:r>
            <a:endParaRPr sz="2000" spc="-5" dirty="0">
              <a:solidFill>
                <a:srgbClr val="352F38"/>
              </a:solidFill>
              <a:latin typeface="+mj-lt"/>
              <a:ea typeface="+mj-ea"/>
            </a:endParaRPr>
          </a:p>
        </p:txBody>
      </p:sp>
      <p:sp>
        <p:nvSpPr>
          <p:cNvPr id="48" name="object 4">
            <a:extLst>
              <a:ext uri="{FF2B5EF4-FFF2-40B4-BE49-F238E27FC236}">
                <a16:creationId xmlns:a16="http://schemas.microsoft.com/office/drawing/2014/main" id="{DABF18CD-92CC-524E-A0F1-8C7052169B62}"/>
              </a:ext>
            </a:extLst>
          </p:cNvPr>
          <p:cNvSpPr txBox="1"/>
          <p:nvPr/>
        </p:nvSpPr>
        <p:spPr>
          <a:xfrm>
            <a:off x="402172" y="9069872"/>
            <a:ext cx="6623468" cy="182920"/>
          </a:xfrm>
          <a:prstGeom prst="rect">
            <a:avLst/>
          </a:prstGeom>
        </p:spPr>
        <p:txBody>
          <a:bodyPr vert="horz" wrap="square" lIns="0" tIns="12700" rIns="0" bIns="0" rtlCol="0">
            <a:spAutoFit/>
          </a:bodyPr>
          <a:lstStyle/>
          <a:p>
            <a:pPr marL="12700" algn="ctr">
              <a:lnSpc>
                <a:spcPct val="100000"/>
              </a:lnSpc>
              <a:spcBef>
                <a:spcPts val="100"/>
              </a:spcBef>
            </a:pPr>
            <a:r>
              <a:rPr lang="en-US" sz="1100" spc="-5" dirty="0">
                <a:solidFill>
                  <a:srgbClr val="352F38"/>
                </a:solidFill>
                <a:latin typeface="+mj-lt"/>
              </a:rPr>
              <a:t>Scatter Plot Showing the Linear Distribution of the Bike ID’s Frequency of use</a:t>
            </a:r>
            <a:endParaRPr sz="1100" spc="-5" dirty="0">
              <a:solidFill>
                <a:srgbClr val="352F38"/>
              </a:solidFill>
              <a:latin typeface="+mj-lt"/>
            </a:endParaRPr>
          </a:p>
        </p:txBody>
      </p:sp>
      <p:sp>
        <p:nvSpPr>
          <p:cNvPr id="50" name="object 4">
            <a:extLst>
              <a:ext uri="{FF2B5EF4-FFF2-40B4-BE49-F238E27FC236}">
                <a16:creationId xmlns:a16="http://schemas.microsoft.com/office/drawing/2014/main" id="{F9B6F58A-EA72-C24C-B337-1987AF1C1306}"/>
              </a:ext>
            </a:extLst>
          </p:cNvPr>
          <p:cNvSpPr txBox="1"/>
          <p:nvPr/>
        </p:nvSpPr>
        <p:spPr>
          <a:xfrm>
            <a:off x="4103007" y="4587270"/>
            <a:ext cx="2922633" cy="182101"/>
          </a:xfrm>
          <a:prstGeom prst="rect">
            <a:avLst/>
          </a:prstGeom>
        </p:spPr>
        <p:txBody>
          <a:bodyPr vert="horz" wrap="square" lIns="0" tIns="12700" rIns="0" bIns="0" rtlCol="0">
            <a:spAutoFit/>
          </a:bodyPr>
          <a:lstStyle/>
          <a:p>
            <a:pPr marL="12700" algn="ctr">
              <a:lnSpc>
                <a:spcPct val="100000"/>
              </a:lnSpc>
              <a:spcBef>
                <a:spcPts val="100"/>
              </a:spcBef>
            </a:pPr>
            <a:r>
              <a:rPr lang="en-US" sz="1100" spc="-5" dirty="0">
                <a:solidFill>
                  <a:srgbClr val="352F38"/>
                </a:solidFill>
                <a:latin typeface="+mj-lt"/>
              </a:rPr>
              <a:t>Data Frame Showing Top 5 Most Popular Bike ID’s</a:t>
            </a:r>
            <a:endParaRPr sz="1100" spc="-5" dirty="0">
              <a:solidFill>
                <a:srgbClr val="352F38"/>
              </a:solidFill>
              <a:latin typeface="+mj-lt"/>
            </a:endParaRPr>
          </a:p>
        </p:txBody>
      </p:sp>
      <p:pic>
        <p:nvPicPr>
          <p:cNvPr id="3" name="Picture 2">
            <a:extLst>
              <a:ext uri="{FF2B5EF4-FFF2-40B4-BE49-F238E27FC236}">
                <a16:creationId xmlns:a16="http://schemas.microsoft.com/office/drawing/2014/main" id="{B66AEBBB-7DC7-3049-B654-11402DF0E7AA}"/>
              </a:ext>
            </a:extLst>
          </p:cNvPr>
          <p:cNvPicPr>
            <a:picLocks noChangeAspect="1"/>
          </p:cNvPicPr>
          <p:nvPr/>
        </p:nvPicPr>
        <p:blipFill>
          <a:blip r:embed="rId3"/>
          <a:stretch>
            <a:fillRect/>
          </a:stretch>
        </p:blipFill>
        <p:spPr>
          <a:xfrm>
            <a:off x="402172" y="5444320"/>
            <a:ext cx="6623468" cy="3579872"/>
          </a:xfrm>
          <a:prstGeom prst="rect">
            <a:avLst/>
          </a:prstGeom>
        </p:spPr>
      </p:pic>
      <p:pic>
        <p:nvPicPr>
          <p:cNvPr id="17414" name="Picture 6" descr="activity, bicycle, bike">
            <a:extLst>
              <a:ext uri="{FF2B5EF4-FFF2-40B4-BE49-F238E27FC236}">
                <a16:creationId xmlns:a16="http://schemas.microsoft.com/office/drawing/2014/main" id="{2EB22AF6-3AA9-194B-BE32-087558E76B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1000" y="228600"/>
            <a:ext cx="7297730" cy="4867741"/>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89D7B404-84C4-4848-A153-690353645C41}"/>
              </a:ext>
            </a:extLst>
          </p:cNvPr>
          <p:cNvGrpSpPr/>
          <p:nvPr/>
        </p:nvGrpSpPr>
        <p:grpSpPr>
          <a:xfrm>
            <a:off x="4103007" y="2286000"/>
            <a:ext cx="2922633" cy="2260600"/>
            <a:chOff x="4103007" y="2835741"/>
            <a:chExt cx="2922633" cy="2260600"/>
          </a:xfrm>
        </p:grpSpPr>
        <p:pic>
          <p:nvPicPr>
            <p:cNvPr id="5" name="Picture 4">
              <a:extLst>
                <a:ext uri="{FF2B5EF4-FFF2-40B4-BE49-F238E27FC236}">
                  <a16:creationId xmlns:a16="http://schemas.microsoft.com/office/drawing/2014/main" id="{A1BE98B1-E021-BB45-A0F9-0913510F5C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3007" y="2835741"/>
              <a:ext cx="2922633" cy="2260600"/>
            </a:xfrm>
            <a:prstGeom prst="rect">
              <a:avLst/>
            </a:prstGeom>
          </p:spPr>
        </p:pic>
        <p:sp>
          <p:nvSpPr>
            <p:cNvPr id="8" name="Rectangle 7">
              <a:extLst>
                <a:ext uri="{FF2B5EF4-FFF2-40B4-BE49-F238E27FC236}">
                  <a16:creationId xmlns:a16="http://schemas.microsoft.com/office/drawing/2014/main" id="{E7BDB085-7228-1D43-80DF-CF6B5AE685D1}"/>
                </a:ext>
              </a:extLst>
            </p:cNvPr>
            <p:cNvSpPr/>
            <p:nvPr/>
          </p:nvSpPr>
          <p:spPr>
            <a:xfrm>
              <a:off x="4103007" y="3200400"/>
              <a:ext cx="2922633" cy="381000"/>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8352EB7E-D989-7A47-B472-1D9E9AFD4F9B}"/>
              </a:ext>
            </a:extLst>
          </p:cNvPr>
          <p:cNvGrpSpPr/>
          <p:nvPr/>
        </p:nvGrpSpPr>
        <p:grpSpPr>
          <a:xfrm>
            <a:off x="7696200" y="7543800"/>
            <a:ext cx="7741921" cy="1703110"/>
            <a:chOff x="7772400" y="5381419"/>
            <a:chExt cx="7741921" cy="1703110"/>
          </a:xfrm>
        </p:grpSpPr>
        <p:pic>
          <p:nvPicPr>
            <p:cNvPr id="7" name="Picture 6">
              <a:extLst>
                <a:ext uri="{FF2B5EF4-FFF2-40B4-BE49-F238E27FC236}">
                  <a16:creationId xmlns:a16="http://schemas.microsoft.com/office/drawing/2014/main" id="{208C1F61-9F16-A446-83D6-F6344AB212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08638" y="5381419"/>
              <a:ext cx="2605682" cy="1469605"/>
            </a:xfrm>
            <a:prstGeom prst="rect">
              <a:avLst/>
            </a:prstGeom>
          </p:spPr>
        </p:pic>
        <p:pic>
          <p:nvPicPr>
            <p:cNvPr id="28" name="Picture 27">
              <a:extLst>
                <a:ext uri="{FF2B5EF4-FFF2-40B4-BE49-F238E27FC236}">
                  <a16:creationId xmlns:a16="http://schemas.microsoft.com/office/drawing/2014/main" id="{22F5DC82-DDB1-0D46-A35A-321427164C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2400" y="5486400"/>
              <a:ext cx="4596130" cy="1364624"/>
            </a:xfrm>
            <a:prstGeom prst="rect">
              <a:avLst/>
            </a:prstGeom>
          </p:spPr>
        </p:pic>
        <p:cxnSp>
          <p:nvCxnSpPr>
            <p:cNvPr id="13" name="Straight Arrow Connector 12">
              <a:extLst>
                <a:ext uri="{FF2B5EF4-FFF2-40B4-BE49-F238E27FC236}">
                  <a16:creationId xmlns:a16="http://schemas.microsoft.com/office/drawing/2014/main" id="{86493FC1-7ED2-A046-A997-28034B99E00A}"/>
                </a:ext>
              </a:extLst>
            </p:cNvPr>
            <p:cNvCxnSpPr/>
            <p:nvPr/>
          </p:nvCxnSpPr>
          <p:spPr>
            <a:xfrm>
              <a:off x="9677400" y="5791200"/>
              <a:ext cx="3124200" cy="80150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D449EEC-8D47-5247-9A14-8C014B8C4A01}"/>
                </a:ext>
              </a:extLst>
            </p:cNvPr>
            <p:cNvCxnSpPr/>
            <p:nvPr/>
          </p:nvCxnSpPr>
          <p:spPr>
            <a:xfrm>
              <a:off x="9677400" y="6116221"/>
              <a:ext cx="3124200" cy="58937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69C82A71-F8FB-9D46-AC97-DFB85AC1A68B}"/>
                </a:ext>
              </a:extLst>
            </p:cNvPr>
            <p:cNvSpPr/>
            <p:nvPr/>
          </p:nvSpPr>
          <p:spPr>
            <a:xfrm>
              <a:off x="12908638" y="6592706"/>
              <a:ext cx="2605682" cy="258318"/>
            </a:xfrm>
            <a:prstGeom prst="rect">
              <a:avLst/>
            </a:prstGeom>
            <a:noFill/>
            <a:ln w="127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bject 4">
              <a:extLst>
                <a:ext uri="{FF2B5EF4-FFF2-40B4-BE49-F238E27FC236}">
                  <a16:creationId xmlns:a16="http://schemas.microsoft.com/office/drawing/2014/main" id="{8FFD816D-4586-914D-B430-0D282645BB0E}"/>
                </a:ext>
              </a:extLst>
            </p:cNvPr>
            <p:cNvSpPr txBox="1"/>
            <p:nvPr/>
          </p:nvSpPr>
          <p:spPr>
            <a:xfrm>
              <a:off x="7787640" y="6902428"/>
              <a:ext cx="4580890" cy="182101"/>
            </a:xfrm>
            <a:prstGeom prst="rect">
              <a:avLst/>
            </a:prstGeom>
          </p:spPr>
          <p:txBody>
            <a:bodyPr vert="horz" wrap="square" lIns="0" tIns="12700" rIns="0" bIns="0" rtlCol="0">
              <a:spAutoFit/>
            </a:bodyPr>
            <a:lstStyle/>
            <a:p>
              <a:pPr marL="12700" algn="ctr">
                <a:lnSpc>
                  <a:spcPct val="100000"/>
                </a:lnSpc>
                <a:spcBef>
                  <a:spcPts val="100"/>
                </a:spcBef>
              </a:pPr>
              <a:r>
                <a:rPr lang="en-US" sz="1100" spc="-5" dirty="0">
                  <a:solidFill>
                    <a:srgbClr val="352F38"/>
                  </a:solidFill>
                  <a:latin typeface="+mj-lt"/>
                </a:rPr>
                <a:t>Data Frame of Most Popular Trip Stations</a:t>
              </a:r>
              <a:endParaRPr sz="1100" spc="-5" dirty="0">
                <a:solidFill>
                  <a:srgbClr val="352F38"/>
                </a:solidFill>
                <a:latin typeface="+mj-lt"/>
              </a:endParaRPr>
            </a:p>
          </p:txBody>
        </p:sp>
        <p:sp>
          <p:nvSpPr>
            <p:cNvPr id="45" name="object 4">
              <a:extLst>
                <a:ext uri="{FF2B5EF4-FFF2-40B4-BE49-F238E27FC236}">
                  <a16:creationId xmlns:a16="http://schemas.microsoft.com/office/drawing/2014/main" id="{F88CCC47-A5B7-D642-BE54-CA56CEF82324}"/>
                </a:ext>
              </a:extLst>
            </p:cNvPr>
            <p:cNvSpPr txBox="1"/>
            <p:nvPr/>
          </p:nvSpPr>
          <p:spPr>
            <a:xfrm>
              <a:off x="12893399" y="6902428"/>
              <a:ext cx="2620922" cy="182101"/>
            </a:xfrm>
            <a:prstGeom prst="rect">
              <a:avLst/>
            </a:prstGeom>
          </p:spPr>
          <p:txBody>
            <a:bodyPr vert="horz" wrap="square" lIns="0" tIns="12700" rIns="0" bIns="0" rtlCol="0">
              <a:spAutoFit/>
            </a:bodyPr>
            <a:lstStyle/>
            <a:p>
              <a:pPr marL="12700" algn="ctr">
                <a:lnSpc>
                  <a:spcPct val="100000"/>
                </a:lnSpc>
                <a:spcBef>
                  <a:spcPts val="100"/>
                </a:spcBef>
              </a:pPr>
              <a:r>
                <a:rPr lang="en-US" sz="1100" spc="-5" dirty="0">
                  <a:solidFill>
                    <a:srgbClr val="352F38"/>
                  </a:solidFill>
                  <a:latin typeface="+mj-lt"/>
                </a:rPr>
                <a:t>Data Frame of Most Popular Bike’s Stations</a:t>
              </a:r>
              <a:endParaRPr sz="1100" spc="-5" dirty="0">
                <a:solidFill>
                  <a:srgbClr val="352F38"/>
                </a:solidFill>
                <a:latin typeface="+mj-lt"/>
              </a:endParaRPr>
            </a:p>
          </p:txBody>
        </p:sp>
      </p:grpSp>
      <p:sp>
        <p:nvSpPr>
          <p:cNvPr id="51" name="object 9">
            <a:extLst>
              <a:ext uri="{FF2B5EF4-FFF2-40B4-BE49-F238E27FC236}">
                <a16:creationId xmlns:a16="http://schemas.microsoft.com/office/drawing/2014/main" id="{7A6C3D5C-3B8C-DC44-8445-1177C8F5CCB3}"/>
              </a:ext>
            </a:extLst>
          </p:cNvPr>
          <p:cNvSpPr txBox="1"/>
          <p:nvPr/>
        </p:nvSpPr>
        <p:spPr>
          <a:xfrm>
            <a:off x="8000999" y="6014318"/>
            <a:ext cx="7437121" cy="1453218"/>
          </a:xfrm>
          <a:prstGeom prst="rect">
            <a:avLst/>
          </a:prstGeom>
        </p:spPr>
        <p:txBody>
          <a:bodyPr vert="horz" wrap="square" lIns="0" tIns="12700" rIns="0" bIns="0" rtlCol="0">
            <a:spAutoFit/>
          </a:bodyPr>
          <a:lstStyle/>
          <a:p>
            <a:pPr marL="12700" marR="5080">
              <a:lnSpc>
                <a:spcPct val="129700"/>
              </a:lnSpc>
              <a:spcBef>
                <a:spcPts val="100"/>
              </a:spcBef>
            </a:pPr>
            <a:r>
              <a:rPr lang="en-US" sz="1200" spc="-5" dirty="0">
                <a:solidFill>
                  <a:srgbClr val="352F38"/>
                </a:solidFill>
                <a:latin typeface="+mj-lt"/>
              </a:rPr>
              <a:t>Shown bottom right is the top 5 start stations that the most popular Citi Bike (bike ID 25738) was checked out from. Shown bottom left are the stations from the top 5 most popular bike trips. </a:t>
            </a:r>
            <a:r>
              <a:rPr lang="en-US" sz="1200" b="1" spc="-5" dirty="0">
                <a:solidFill>
                  <a:srgbClr val="352F38"/>
                </a:solidFill>
                <a:latin typeface="+mj-lt"/>
              </a:rPr>
              <a:t>The most popular start station is also the 5</a:t>
            </a:r>
            <a:r>
              <a:rPr lang="en-US" sz="1200" b="1" spc="-5" baseline="30000" dirty="0">
                <a:solidFill>
                  <a:srgbClr val="352F38"/>
                </a:solidFill>
                <a:latin typeface="+mj-lt"/>
              </a:rPr>
              <a:t>th</a:t>
            </a:r>
            <a:r>
              <a:rPr lang="en-US" sz="1200" b="1" spc="-5" dirty="0">
                <a:solidFill>
                  <a:srgbClr val="352F38"/>
                </a:solidFill>
                <a:latin typeface="+mj-lt"/>
              </a:rPr>
              <a:t> most popular start station for New York’s most popular Citi Bike.</a:t>
            </a:r>
            <a:r>
              <a:rPr lang="en-US" sz="1200" spc="-5" dirty="0">
                <a:solidFill>
                  <a:srgbClr val="352F38"/>
                </a:solidFill>
                <a:latin typeface="+mj-lt"/>
              </a:rPr>
              <a:t> The connection between the two is shown by the red arrows below. </a:t>
            </a:r>
            <a:r>
              <a:rPr lang="en-US" sz="1200" b="1" spc="-5" dirty="0">
                <a:solidFill>
                  <a:srgbClr val="352F38"/>
                </a:solidFill>
                <a:latin typeface="+mj-lt"/>
              </a:rPr>
              <a:t>However, it was only there 19 times, so the popularity of the station may not be as critical to the popularity of the bike. </a:t>
            </a:r>
            <a:r>
              <a:rPr lang="en-US" sz="1200" spc="-5" dirty="0">
                <a:solidFill>
                  <a:srgbClr val="352F38"/>
                </a:solidFill>
                <a:latin typeface="+mj-lt"/>
              </a:rPr>
              <a:t>For example, the bike may be more popular because it could have just been in circulation longer. The most popular bike’s total time being ridden in 2017 is </a:t>
            </a:r>
            <a:r>
              <a:rPr lang="en-US" sz="1200" b="1" spc="-5" dirty="0">
                <a:solidFill>
                  <a:srgbClr val="352F38"/>
                </a:solidFill>
                <a:latin typeface="+mj-lt"/>
              </a:rPr>
              <a:t>2458242 seconds</a:t>
            </a:r>
            <a:r>
              <a:rPr lang="en-US" sz="1200" spc="-5" dirty="0">
                <a:solidFill>
                  <a:srgbClr val="352F38"/>
                </a:solidFill>
                <a:latin typeface="+mj-lt"/>
              </a:rPr>
              <a:t>.</a:t>
            </a:r>
            <a:endParaRPr sz="1200" b="1" spc="-5" dirty="0">
              <a:solidFill>
                <a:srgbClr val="352F38"/>
              </a:solidFill>
              <a:latin typeface="+mj-lt"/>
            </a:endParaRPr>
          </a:p>
        </p:txBody>
      </p:sp>
      <p:sp>
        <p:nvSpPr>
          <p:cNvPr id="54" name="object 37">
            <a:extLst>
              <a:ext uri="{FF2B5EF4-FFF2-40B4-BE49-F238E27FC236}">
                <a16:creationId xmlns:a16="http://schemas.microsoft.com/office/drawing/2014/main" id="{132D23C2-C830-AD40-AA12-4EEDEA87479E}"/>
              </a:ext>
            </a:extLst>
          </p:cNvPr>
          <p:cNvSpPr txBox="1"/>
          <p:nvPr/>
        </p:nvSpPr>
        <p:spPr>
          <a:xfrm>
            <a:off x="8000999" y="5524163"/>
            <a:ext cx="6431787" cy="320601"/>
          </a:xfrm>
          <a:prstGeom prst="rect">
            <a:avLst/>
          </a:prstGeom>
        </p:spPr>
        <p:txBody>
          <a:bodyPr vert="horz" wrap="square" lIns="0" tIns="12700" rIns="0" bIns="0" rtlCol="0">
            <a:spAutoFit/>
          </a:bodyPr>
          <a:lstStyle/>
          <a:p>
            <a:pPr marL="12700">
              <a:lnSpc>
                <a:spcPct val="100000"/>
              </a:lnSpc>
              <a:spcBef>
                <a:spcPts val="100"/>
              </a:spcBef>
            </a:pPr>
            <a:r>
              <a:rPr lang="en-US" sz="2000" spc="-5" dirty="0">
                <a:solidFill>
                  <a:srgbClr val="352F38"/>
                </a:solidFill>
                <a:latin typeface="+mj-lt"/>
                <a:ea typeface="+mj-ea"/>
              </a:rPr>
              <a:t>Relating the Most Popular Trips to the Most Popular Bike</a:t>
            </a:r>
            <a:endParaRPr sz="2000" spc="-5" dirty="0">
              <a:solidFill>
                <a:srgbClr val="352F38"/>
              </a:solidFill>
              <a:latin typeface="+mj-lt"/>
              <a:ea typeface="+mj-ea"/>
            </a:endParaRPr>
          </a:p>
        </p:txBody>
      </p:sp>
    </p:spTree>
    <p:extLst>
      <p:ext uri="{BB962C8B-B14F-4D97-AF65-F5344CB8AC3E}">
        <p14:creationId xmlns:p14="http://schemas.microsoft.com/office/powerpoint/2010/main" val="225052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26" descr="architecture, buildings, city">
            <a:extLst>
              <a:ext uri="{FF2B5EF4-FFF2-40B4-BE49-F238E27FC236}">
                <a16:creationId xmlns:a16="http://schemas.microsoft.com/office/drawing/2014/main" id="{482ABB1B-3993-A248-9EC6-BBA3D23E2099}"/>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sharpenSoften amount="-50000"/>
                    </a14:imgEffect>
                    <a14:imgEffect>
                      <a14:saturation sat="66000"/>
                    </a14:imgEffect>
                  </a14:imgLayer>
                </a14:imgProps>
              </a:ext>
              <a:ext uri="{28A0092B-C50C-407E-A947-70E740481C1C}">
                <a14:useLocalDpi xmlns:a14="http://schemas.microsoft.com/office/drawing/2010/main" val="0"/>
              </a:ext>
            </a:extLst>
          </a:blip>
          <a:srcRect r="13066"/>
          <a:stretch/>
        </p:blipFill>
        <p:spPr bwMode="auto">
          <a:xfrm flipH="1">
            <a:off x="0" y="-4482"/>
            <a:ext cx="15544800" cy="10062882"/>
          </a:xfrm>
          <a:prstGeom prst="rect">
            <a:avLst/>
          </a:prstGeom>
          <a:noFill/>
          <a:extLst>
            <a:ext uri="{909E8E84-426E-40DD-AFC4-6F175D3DCCD1}">
              <a14:hiddenFill xmlns:a14="http://schemas.microsoft.com/office/drawing/2010/main">
                <a:solidFill>
                  <a:srgbClr val="FFFFFF"/>
                </a:solidFill>
              </a14:hiddenFill>
            </a:ext>
          </a:extLst>
        </p:spPr>
      </p:pic>
      <p:sp>
        <p:nvSpPr>
          <p:cNvPr id="3" name="object 3"/>
          <p:cNvSpPr/>
          <p:nvPr/>
        </p:nvSpPr>
        <p:spPr>
          <a:xfrm>
            <a:off x="461482" y="722362"/>
            <a:ext cx="6548917" cy="2240641"/>
          </a:xfrm>
          <a:custGeom>
            <a:avLst/>
            <a:gdLst/>
            <a:ahLst/>
            <a:cxnLst/>
            <a:rect l="l" t="t" r="r" b="b"/>
            <a:pathLst>
              <a:path w="7772400" h="8083550">
                <a:moveTo>
                  <a:pt x="0" y="8083296"/>
                </a:moveTo>
                <a:lnTo>
                  <a:pt x="7772400" y="8083296"/>
                </a:lnTo>
                <a:lnTo>
                  <a:pt x="7772400" y="0"/>
                </a:lnTo>
                <a:lnTo>
                  <a:pt x="0" y="0"/>
                </a:lnTo>
                <a:lnTo>
                  <a:pt x="0" y="8083296"/>
                </a:lnTo>
                <a:close/>
              </a:path>
            </a:pathLst>
          </a:custGeom>
          <a:solidFill>
            <a:srgbClr val="FFFFFF"/>
          </a:solidFill>
        </p:spPr>
        <p:txBody>
          <a:bodyPr wrap="square" lIns="0" tIns="0" rIns="0" bIns="0" rtlCol="0"/>
          <a:lstStyle/>
          <a:p>
            <a:endParaRPr/>
          </a:p>
        </p:txBody>
      </p:sp>
      <p:sp>
        <p:nvSpPr>
          <p:cNvPr id="11" name="object 11"/>
          <p:cNvSpPr txBox="1">
            <a:spLocks noGrp="1"/>
          </p:cNvSpPr>
          <p:nvPr>
            <p:ph type="title" idx="4294967295"/>
          </p:nvPr>
        </p:nvSpPr>
        <p:spPr>
          <a:xfrm>
            <a:off x="461482" y="990600"/>
            <a:ext cx="6548917" cy="546175"/>
          </a:xfrm>
          <a:prstGeom prst="rect">
            <a:avLst/>
          </a:prstGeom>
        </p:spPr>
        <p:txBody>
          <a:bodyPr vert="horz" wrap="square" lIns="0" tIns="5080" rIns="0" bIns="0" rtlCol="0">
            <a:spAutoFit/>
          </a:bodyPr>
          <a:lstStyle/>
          <a:p>
            <a:pPr marL="12700" marR="5080" algn="ctr">
              <a:lnSpc>
                <a:spcPct val="102299"/>
              </a:lnSpc>
              <a:spcBef>
                <a:spcPts val="40"/>
              </a:spcBef>
            </a:pPr>
            <a:r>
              <a:rPr lang="en-US" sz="3600" b="1" spc="-20" dirty="0"/>
              <a:t>Predicting Trip Length</a:t>
            </a:r>
            <a:endParaRPr sz="3600" b="1" spc="-5" dirty="0"/>
          </a:p>
        </p:txBody>
      </p:sp>
      <p:sp>
        <p:nvSpPr>
          <p:cNvPr id="15" name="object 11">
            <a:extLst>
              <a:ext uri="{FF2B5EF4-FFF2-40B4-BE49-F238E27FC236}">
                <a16:creationId xmlns:a16="http://schemas.microsoft.com/office/drawing/2014/main" id="{52AB01D0-D1BD-DC44-8935-8886FE028EA3}"/>
              </a:ext>
            </a:extLst>
          </p:cNvPr>
          <p:cNvSpPr txBox="1">
            <a:spLocks/>
          </p:cNvSpPr>
          <p:nvPr/>
        </p:nvSpPr>
        <p:spPr>
          <a:xfrm>
            <a:off x="469503" y="2120825"/>
            <a:ext cx="6548917" cy="546175"/>
          </a:xfrm>
          <a:prstGeom prst="rect">
            <a:avLst/>
          </a:prstGeom>
        </p:spPr>
        <p:txBody>
          <a:bodyPr vert="horz" wrap="square" lIns="0" tIns="5080" rIns="0" bIns="0" rtlCol="0">
            <a:spAutoFit/>
          </a:bodyPr>
          <a:lstStyle>
            <a:lvl1pPr>
              <a:defRPr sz="2200" b="0" i="0">
                <a:solidFill>
                  <a:srgbClr val="231F20"/>
                </a:solidFill>
                <a:latin typeface="IBM Plex Sans"/>
                <a:ea typeface="+mj-ea"/>
                <a:cs typeface="IBM Plex Sans"/>
              </a:defRPr>
            </a:lvl1pPr>
          </a:lstStyle>
          <a:p>
            <a:pPr marL="12700" marR="5080" algn="ctr">
              <a:lnSpc>
                <a:spcPct val="102299"/>
              </a:lnSpc>
              <a:spcBef>
                <a:spcPts val="40"/>
              </a:spcBef>
            </a:pPr>
            <a:r>
              <a:rPr lang="en-US" sz="3600" kern="0" spc="-20" dirty="0">
                <a:latin typeface="Calibri Light" panose="020F0302020204030204" pitchFamily="34" charset="0"/>
                <a:cs typeface="Calibri Light" panose="020F0302020204030204" pitchFamily="34" charset="0"/>
              </a:rPr>
              <a:t>Can we predict a trip’s length?</a:t>
            </a:r>
            <a:endParaRPr lang="en-US" sz="3600" kern="0" spc="-5" dirty="0">
              <a:latin typeface="Calibri Light" panose="020F0302020204030204" pitchFamily="34" charset="0"/>
              <a:cs typeface="Calibri Light" panose="020F0302020204030204" pitchFamily="34" charset="0"/>
            </a:endParaRPr>
          </a:p>
        </p:txBody>
      </p:sp>
      <p:sp>
        <p:nvSpPr>
          <p:cNvPr id="10" name="object 41">
            <a:extLst>
              <a:ext uri="{FF2B5EF4-FFF2-40B4-BE49-F238E27FC236}">
                <a16:creationId xmlns:a16="http://schemas.microsoft.com/office/drawing/2014/main" id="{FE542C85-DB8D-0F42-ACD4-2259BE4C8FFD}"/>
              </a:ext>
            </a:extLst>
          </p:cNvPr>
          <p:cNvSpPr txBox="1"/>
          <p:nvPr/>
        </p:nvSpPr>
        <p:spPr>
          <a:xfrm>
            <a:off x="304800" y="9630171"/>
            <a:ext cx="927100" cy="164788"/>
          </a:xfrm>
          <a:prstGeom prst="rect">
            <a:avLst/>
          </a:prstGeom>
        </p:spPr>
        <p:txBody>
          <a:bodyPr vert="horz" wrap="square" lIns="0" tIns="26034" rIns="0" bIns="0" rtlCol="0">
            <a:spAutoFit/>
          </a:bodyPr>
          <a:lstStyle/>
          <a:p>
            <a:pPr marL="12700">
              <a:lnSpc>
                <a:spcPct val="100000"/>
              </a:lnSpc>
              <a:spcBef>
                <a:spcPts val="204"/>
              </a:spcBef>
            </a:pPr>
            <a:fld id="{8CE11C71-D016-5B4A-9ABE-B3BD6B5A065D}" type="slidenum">
              <a:rPr lang="en-US" sz="900" smtClean="0">
                <a:solidFill>
                  <a:srgbClr val="FFFFFF"/>
                </a:solidFill>
                <a:latin typeface="+mj-lt"/>
                <a:cs typeface="IBMPlexSans-Medium"/>
              </a:rPr>
              <a:t>15</a:t>
            </a:fld>
            <a:r>
              <a:rPr sz="900" dirty="0">
                <a:solidFill>
                  <a:srgbClr val="FFFFFF"/>
                </a:solidFill>
                <a:latin typeface="+mj-lt"/>
                <a:cs typeface="IBMPlexSans-Medium"/>
              </a:rPr>
              <a:t> | </a:t>
            </a:r>
            <a:r>
              <a:rPr lang="en-US" sz="900" spc="15" dirty="0">
                <a:solidFill>
                  <a:srgbClr val="FFFFFF"/>
                </a:solidFill>
                <a:latin typeface="+mj-lt"/>
                <a:cs typeface="IBMPlexSans-Medium"/>
              </a:rPr>
              <a:t>NY Citi </a:t>
            </a:r>
            <a:r>
              <a:rPr lang="en-US" sz="900" spc="15" dirty="0">
                <a:solidFill>
                  <a:srgbClr val="FFFFFF"/>
                </a:solidFill>
                <a:latin typeface="+mj-lt"/>
                <a:cs typeface="Calibri" panose="020F0502020204030204" pitchFamily="34" charset="0"/>
              </a:rPr>
              <a:t>Bike</a:t>
            </a:r>
            <a:endParaRPr sz="900" dirty="0">
              <a:latin typeface="+mj-lt"/>
              <a:cs typeface="Calibri" panose="020F0502020204030204" pitchFamily="34" charset="0"/>
            </a:endParaRPr>
          </a:p>
        </p:txBody>
      </p:sp>
      <p:sp>
        <p:nvSpPr>
          <p:cNvPr id="17" name="Rectangle 16">
            <a:extLst>
              <a:ext uri="{FF2B5EF4-FFF2-40B4-BE49-F238E27FC236}">
                <a16:creationId xmlns:a16="http://schemas.microsoft.com/office/drawing/2014/main" id="{1F06BCCE-94F9-7141-A631-4061AABCBB3E}"/>
              </a:ext>
            </a:extLst>
          </p:cNvPr>
          <p:cNvSpPr/>
          <p:nvPr/>
        </p:nvSpPr>
        <p:spPr>
          <a:xfrm>
            <a:off x="477524" y="3116465"/>
            <a:ext cx="6532875" cy="61550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04AC5878-A62C-554A-A326-A2704980B939}"/>
              </a:ext>
            </a:extLst>
          </p:cNvPr>
          <p:cNvSpPr txBox="1"/>
          <p:nvPr/>
        </p:nvSpPr>
        <p:spPr>
          <a:xfrm>
            <a:off x="3118623" y="3209178"/>
            <a:ext cx="1234633" cy="369332"/>
          </a:xfrm>
          <a:prstGeom prst="rect">
            <a:avLst/>
          </a:prstGeom>
          <a:noFill/>
        </p:spPr>
        <p:txBody>
          <a:bodyPr wrap="none" rtlCol="0">
            <a:spAutoFit/>
          </a:bodyPr>
          <a:lstStyle/>
          <a:p>
            <a:r>
              <a:rPr lang="en-US" dirty="0">
                <a:latin typeface="Calibri Light" panose="020F0302020204030204" pitchFamily="34" charset="0"/>
                <a:cs typeface="Calibri Light" panose="020F0302020204030204" pitchFamily="34" charset="0"/>
              </a:rPr>
              <a:t>Section VIII</a:t>
            </a:r>
          </a:p>
        </p:txBody>
      </p:sp>
      <p:sp>
        <p:nvSpPr>
          <p:cNvPr id="14" name="TextBox 13">
            <a:extLst>
              <a:ext uri="{FF2B5EF4-FFF2-40B4-BE49-F238E27FC236}">
                <a16:creationId xmlns:a16="http://schemas.microsoft.com/office/drawing/2014/main" id="{C66DB863-922A-AC44-B105-3AC669F0DB7D}"/>
              </a:ext>
            </a:extLst>
          </p:cNvPr>
          <p:cNvSpPr txBox="1"/>
          <p:nvPr/>
        </p:nvSpPr>
        <p:spPr>
          <a:xfrm>
            <a:off x="14432787" y="9558676"/>
            <a:ext cx="1000595" cy="307777"/>
          </a:xfrm>
          <a:prstGeom prst="rect">
            <a:avLst/>
          </a:prstGeom>
          <a:noFill/>
        </p:spPr>
        <p:txBody>
          <a:bodyPr wrap="none" rtlCol="0">
            <a:spAutoFit/>
          </a:bodyPr>
          <a:lstStyle/>
          <a:p>
            <a:r>
              <a:rPr lang="en-US" sz="1400" dirty="0">
                <a:solidFill>
                  <a:schemeClr val="bg1">
                    <a:lumMod val="95000"/>
                  </a:schemeClr>
                </a:solidFill>
              </a:rPr>
              <a:t>Section VIII</a:t>
            </a:r>
          </a:p>
        </p:txBody>
      </p:sp>
    </p:spTree>
    <p:extLst>
      <p:ext uri="{BB962C8B-B14F-4D97-AF65-F5344CB8AC3E}">
        <p14:creationId xmlns:p14="http://schemas.microsoft.com/office/powerpoint/2010/main" val="4062387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 name="object 2">
            <a:extLst>
              <a:ext uri="{FF2B5EF4-FFF2-40B4-BE49-F238E27FC236}">
                <a16:creationId xmlns:a16="http://schemas.microsoft.com/office/drawing/2014/main" id="{848D7502-3796-A245-AB97-53BB45A366B9}"/>
              </a:ext>
            </a:extLst>
          </p:cNvPr>
          <p:cNvSpPr/>
          <p:nvPr/>
        </p:nvSpPr>
        <p:spPr>
          <a:xfrm>
            <a:off x="6744" y="0"/>
            <a:ext cx="7772400" cy="10058400"/>
          </a:xfrm>
          <a:custGeom>
            <a:avLst/>
            <a:gdLst/>
            <a:ahLst/>
            <a:cxnLst/>
            <a:rect l="l" t="t" r="r" b="b"/>
            <a:pathLst>
              <a:path w="7772400" h="10058400">
                <a:moveTo>
                  <a:pt x="0" y="10058400"/>
                </a:moveTo>
                <a:lnTo>
                  <a:pt x="7772400" y="10058400"/>
                </a:lnTo>
                <a:lnTo>
                  <a:pt x="7772400" y="0"/>
                </a:lnTo>
                <a:lnTo>
                  <a:pt x="0" y="0"/>
                </a:lnTo>
                <a:lnTo>
                  <a:pt x="0" y="10058400"/>
                </a:lnTo>
                <a:close/>
              </a:path>
            </a:pathLst>
          </a:custGeom>
          <a:solidFill>
            <a:srgbClr val="F1F2F2"/>
          </a:solidFill>
        </p:spPr>
        <p:txBody>
          <a:bodyPr wrap="square" lIns="0" tIns="0" rIns="0" bIns="0" rtlCol="0"/>
          <a:lstStyle/>
          <a:p>
            <a:endParaRPr>
              <a:latin typeface="+mj-lt"/>
            </a:endParaRPr>
          </a:p>
        </p:txBody>
      </p:sp>
      <p:pic>
        <p:nvPicPr>
          <p:cNvPr id="18434" name="Picture 2" descr="https://images.pexels.com/photos/466685/pexels-photo-466685.jpeg?auto=compress&amp;cs=tinysrgb&amp;dpr=2&amp;h=750&amp;w=1260">
            <a:extLst>
              <a:ext uri="{FF2B5EF4-FFF2-40B4-BE49-F238E27FC236}">
                <a16:creationId xmlns:a16="http://schemas.microsoft.com/office/drawing/2014/main" id="{FCF9BB00-BA29-1946-A93D-47C95757B6E8}"/>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451326" y="324941"/>
            <a:ext cx="14712474" cy="9130688"/>
          </a:xfrm>
          <a:prstGeom prst="rect">
            <a:avLst/>
          </a:prstGeom>
          <a:noFill/>
          <a:extLst>
            <a:ext uri="{909E8E84-426E-40DD-AFC4-6F175D3DCCD1}">
              <a14:hiddenFill xmlns:a14="http://schemas.microsoft.com/office/drawing/2010/main">
                <a:solidFill>
                  <a:srgbClr val="FFFFFF"/>
                </a:solidFill>
              </a14:hiddenFill>
            </a:ext>
          </a:extLst>
        </p:spPr>
      </p:pic>
      <p:sp>
        <p:nvSpPr>
          <p:cNvPr id="41" name="object 2">
            <a:extLst>
              <a:ext uri="{FF2B5EF4-FFF2-40B4-BE49-F238E27FC236}">
                <a16:creationId xmlns:a16="http://schemas.microsoft.com/office/drawing/2014/main" id="{DDD5B22C-3C4A-B342-AC3B-73B1F0FF581A}"/>
              </a:ext>
            </a:extLst>
          </p:cNvPr>
          <p:cNvSpPr/>
          <p:nvPr/>
        </p:nvSpPr>
        <p:spPr>
          <a:xfrm>
            <a:off x="7779144" y="0"/>
            <a:ext cx="7693834" cy="6416122"/>
          </a:xfrm>
          <a:custGeom>
            <a:avLst/>
            <a:gdLst/>
            <a:ahLst/>
            <a:cxnLst/>
            <a:rect l="l" t="t" r="r" b="b"/>
            <a:pathLst>
              <a:path w="7772400" h="10058400">
                <a:moveTo>
                  <a:pt x="0" y="10058400"/>
                </a:moveTo>
                <a:lnTo>
                  <a:pt x="7772400" y="10058400"/>
                </a:lnTo>
                <a:lnTo>
                  <a:pt x="7772400" y="0"/>
                </a:lnTo>
                <a:lnTo>
                  <a:pt x="0" y="0"/>
                </a:lnTo>
                <a:lnTo>
                  <a:pt x="0" y="10058400"/>
                </a:lnTo>
                <a:close/>
              </a:path>
            </a:pathLst>
          </a:custGeom>
          <a:solidFill>
            <a:schemeClr val="bg1"/>
          </a:solidFill>
        </p:spPr>
        <p:txBody>
          <a:bodyPr wrap="square" lIns="0" tIns="0" rIns="0" bIns="0" rtlCol="0"/>
          <a:lstStyle/>
          <a:p>
            <a:endParaRPr>
              <a:latin typeface="+mj-lt"/>
            </a:endParaRPr>
          </a:p>
        </p:txBody>
      </p:sp>
      <p:sp>
        <p:nvSpPr>
          <p:cNvPr id="38" name="object 2">
            <a:extLst>
              <a:ext uri="{FF2B5EF4-FFF2-40B4-BE49-F238E27FC236}">
                <a16:creationId xmlns:a16="http://schemas.microsoft.com/office/drawing/2014/main" id="{7695D591-AC87-D34A-9572-14394F0CD820}"/>
              </a:ext>
            </a:extLst>
          </p:cNvPr>
          <p:cNvSpPr/>
          <p:nvPr/>
        </p:nvSpPr>
        <p:spPr>
          <a:xfrm>
            <a:off x="0" y="0"/>
            <a:ext cx="7794592" cy="8132228"/>
          </a:xfrm>
          <a:custGeom>
            <a:avLst/>
            <a:gdLst/>
            <a:ahLst/>
            <a:cxnLst/>
            <a:rect l="l" t="t" r="r" b="b"/>
            <a:pathLst>
              <a:path w="7772400" h="10058400">
                <a:moveTo>
                  <a:pt x="0" y="10058400"/>
                </a:moveTo>
                <a:lnTo>
                  <a:pt x="7772400" y="10058400"/>
                </a:lnTo>
                <a:lnTo>
                  <a:pt x="7772400" y="0"/>
                </a:lnTo>
                <a:lnTo>
                  <a:pt x="0" y="0"/>
                </a:lnTo>
                <a:lnTo>
                  <a:pt x="0" y="10058400"/>
                </a:lnTo>
                <a:close/>
              </a:path>
            </a:pathLst>
          </a:custGeom>
          <a:solidFill>
            <a:srgbClr val="F1F2F2"/>
          </a:solidFill>
        </p:spPr>
        <p:txBody>
          <a:bodyPr wrap="square" lIns="0" tIns="0" rIns="0" bIns="0" rtlCol="0"/>
          <a:lstStyle/>
          <a:p>
            <a:endParaRPr>
              <a:latin typeface="+mj-lt"/>
            </a:endParaRPr>
          </a:p>
        </p:txBody>
      </p:sp>
      <p:sp>
        <p:nvSpPr>
          <p:cNvPr id="5" name="object 5"/>
          <p:cNvSpPr txBox="1"/>
          <p:nvPr/>
        </p:nvSpPr>
        <p:spPr>
          <a:xfrm>
            <a:off x="471056" y="2296994"/>
            <a:ext cx="2650287" cy="2919261"/>
          </a:xfrm>
          <a:prstGeom prst="rect">
            <a:avLst/>
          </a:prstGeom>
        </p:spPr>
        <p:txBody>
          <a:bodyPr vert="horz" wrap="square" lIns="0" tIns="12700" rIns="0" bIns="0" rtlCol="0">
            <a:spAutoFit/>
          </a:bodyPr>
          <a:lstStyle/>
          <a:p>
            <a:pPr marL="12700" marR="16510">
              <a:lnSpc>
                <a:spcPct val="129700"/>
              </a:lnSpc>
              <a:spcBef>
                <a:spcPts val="100"/>
              </a:spcBef>
            </a:pPr>
            <a:r>
              <a:rPr lang="en-US" sz="1200" spc="-5" dirty="0">
                <a:solidFill>
                  <a:srgbClr val="352F38"/>
                </a:solidFill>
                <a:latin typeface="+mj-lt"/>
              </a:rPr>
              <a:t>In order to create Mayor de Blasio’s proposed new trip prediction feature, the Google Maps Distance Matrix API and the Leaflet mapping API are used.</a:t>
            </a:r>
          </a:p>
          <a:p>
            <a:pPr marL="12700" marR="16510">
              <a:lnSpc>
                <a:spcPct val="129700"/>
              </a:lnSpc>
              <a:spcBef>
                <a:spcPts val="100"/>
              </a:spcBef>
            </a:pPr>
            <a:endParaRPr lang="en-US" sz="1200" spc="-5" dirty="0">
              <a:solidFill>
                <a:srgbClr val="352F38"/>
              </a:solidFill>
              <a:latin typeface="+mj-lt"/>
            </a:endParaRPr>
          </a:p>
          <a:p>
            <a:pPr marL="12700" marR="16510">
              <a:lnSpc>
                <a:spcPct val="129700"/>
              </a:lnSpc>
              <a:spcBef>
                <a:spcPts val="100"/>
              </a:spcBef>
            </a:pPr>
            <a:r>
              <a:rPr lang="en-US" sz="1200" spc="-5" dirty="0">
                <a:solidFill>
                  <a:srgbClr val="352F38"/>
                </a:solidFill>
                <a:latin typeface="+mj-lt"/>
              </a:rPr>
              <a:t>The Google API is used to predict the distance, duration, and route of getting from any two points on the map. This API was chosen because it incorporates other variables aside from purely distance, such as traffic, preferred streets, &amp; available bike paths. </a:t>
            </a:r>
            <a:endParaRPr sz="1200" spc="-5" dirty="0">
              <a:solidFill>
                <a:srgbClr val="352F38"/>
              </a:solidFill>
              <a:latin typeface="+mj-lt"/>
            </a:endParaRPr>
          </a:p>
        </p:txBody>
      </p:sp>
      <p:sp>
        <p:nvSpPr>
          <p:cNvPr id="28" name="object 41">
            <a:extLst>
              <a:ext uri="{FF2B5EF4-FFF2-40B4-BE49-F238E27FC236}">
                <a16:creationId xmlns:a16="http://schemas.microsoft.com/office/drawing/2014/main" id="{2CD73508-5EF8-374D-99FC-C0AD44585791}"/>
              </a:ext>
            </a:extLst>
          </p:cNvPr>
          <p:cNvSpPr txBox="1"/>
          <p:nvPr/>
        </p:nvSpPr>
        <p:spPr>
          <a:xfrm>
            <a:off x="304800" y="9630171"/>
            <a:ext cx="927100" cy="164788"/>
          </a:xfrm>
          <a:prstGeom prst="rect">
            <a:avLst/>
          </a:prstGeom>
        </p:spPr>
        <p:txBody>
          <a:bodyPr vert="horz" wrap="square" lIns="0" tIns="26034" rIns="0" bIns="0" rtlCol="0">
            <a:spAutoFit/>
          </a:bodyPr>
          <a:lstStyle/>
          <a:p>
            <a:pPr marL="12700">
              <a:lnSpc>
                <a:spcPct val="100000"/>
              </a:lnSpc>
              <a:spcBef>
                <a:spcPts val="204"/>
              </a:spcBef>
            </a:pPr>
            <a:fld id="{8CE11C71-D016-5B4A-9ABE-B3BD6B5A065D}" type="slidenum">
              <a:rPr lang="en-US" sz="900" smtClean="0">
                <a:latin typeface="+mj-lt"/>
                <a:cs typeface="IBMPlexSans-Medium"/>
              </a:rPr>
              <a:t>16</a:t>
            </a:fld>
            <a:r>
              <a:rPr sz="900" dirty="0">
                <a:latin typeface="+mj-lt"/>
                <a:cs typeface="IBMPlexSans-Medium"/>
              </a:rPr>
              <a:t> | </a:t>
            </a:r>
            <a:r>
              <a:rPr lang="en-US" sz="900" spc="15" dirty="0">
                <a:latin typeface="+mj-lt"/>
                <a:cs typeface="IBMPlexSans-Medium"/>
              </a:rPr>
              <a:t>NY Citi </a:t>
            </a:r>
            <a:r>
              <a:rPr lang="en-US" sz="900" spc="15" dirty="0">
                <a:latin typeface="+mj-lt"/>
                <a:cs typeface="Calibri" panose="020F0502020204030204" pitchFamily="34" charset="0"/>
              </a:rPr>
              <a:t>Bike</a:t>
            </a:r>
            <a:endParaRPr sz="900" dirty="0">
              <a:latin typeface="+mj-lt"/>
              <a:cs typeface="Calibri" panose="020F0502020204030204" pitchFamily="34" charset="0"/>
            </a:endParaRPr>
          </a:p>
        </p:txBody>
      </p:sp>
      <p:sp>
        <p:nvSpPr>
          <p:cNvPr id="30" name="TextBox 29">
            <a:extLst>
              <a:ext uri="{FF2B5EF4-FFF2-40B4-BE49-F238E27FC236}">
                <a16:creationId xmlns:a16="http://schemas.microsoft.com/office/drawing/2014/main" id="{FF76FB7E-0A8C-3B49-8454-00E6AF585AC1}"/>
              </a:ext>
            </a:extLst>
          </p:cNvPr>
          <p:cNvSpPr txBox="1"/>
          <p:nvPr/>
        </p:nvSpPr>
        <p:spPr>
          <a:xfrm>
            <a:off x="14432787" y="9558676"/>
            <a:ext cx="1000595" cy="307777"/>
          </a:xfrm>
          <a:prstGeom prst="rect">
            <a:avLst/>
          </a:prstGeom>
          <a:noFill/>
        </p:spPr>
        <p:txBody>
          <a:bodyPr wrap="none" rtlCol="0">
            <a:spAutoFit/>
          </a:bodyPr>
          <a:lstStyle/>
          <a:p>
            <a:r>
              <a:rPr lang="en-US" sz="1400" dirty="0">
                <a:solidFill>
                  <a:schemeClr val="tx1">
                    <a:lumMod val="75000"/>
                    <a:lumOff val="25000"/>
                  </a:schemeClr>
                </a:solidFill>
              </a:rPr>
              <a:t>Section VIII</a:t>
            </a:r>
          </a:p>
        </p:txBody>
      </p:sp>
      <p:sp>
        <p:nvSpPr>
          <p:cNvPr id="34" name="Rectangle 33">
            <a:extLst>
              <a:ext uri="{FF2B5EF4-FFF2-40B4-BE49-F238E27FC236}">
                <a16:creationId xmlns:a16="http://schemas.microsoft.com/office/drawing/2014/main" id="{29EEB539-3627-3847-A655-500BEC6EDD49}"/>
              </a:ext>
            </a:extLst>
          </p:cNvPr>
          <p:cNvSpPr/>
          <p:nvPr/>
        </p:nvSpPr>
        <p:spPr>
          <a:xfrm>
            <a:off x="386661" y="518898"/>
            <a:ext cx="4185339" cy="10813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5" name="object 23">
            <a:extLst>
              <a:ext uri="{FF2B5EF4-FFF2-40B4-BE49-F238E27FC236}">
                <a16:creationId xmlns:a16="http://schemas.microsoft.com/office/drawing/2014/main" id="{D2467BBF-576E-6942-8949-3BFE78059203}"/>
              </a:ext>
            </a:extLst>
          </p:cNvPr>
          <p:cNvSpPr txBox="1">
            <a:spLocks/>
          </p:cNvSpPr>
          <p:nvPr/>
        </p:nvSpPr>
        <p:spPr>
          <a:xfrm>
            <a:off x="386661" y="814623"/>
            <a:ext cx="4032939" cy="346249"/>
          </a:xfrm>
          <a:prstGeom prst="rect">
            <a:avLst/>
          </a:prstGeom>
          <a:solidFill>
            <a:srgbClr val="FFFFFF"/>
          </a:solidFill>
        </p:spPr>
        <p:txBody>
          <a:bodyPr vert="horz" wrap="square" lIns="0" tIns="0" rIns="0" bIns="0" rtlCol="0">
            <a:spAutoFit/>
          </a:bodyPr>
          <a:lstStyle>
            <a:lvl1pPr>
              <a:defRPr>
                <a:latin typeface="+mj-lt"/>
                <a:ea typeface="+mj-ea"/>
                <a:cs typeface="+mj-cs"/>
              </a:defRPr>
            </a:lvl1pPr>
          </a:lstStyle>
          <a:p>
            <a:pPr marL="161925" algn="ctr">
              <a:lnSpc>
                <a:spcPts val="2670"/>
              </a:lnSpc>
            </a:pPr>
            <a:r>
              <a:rPr lang="en-US" sz="3200" b="1" kern="0" spc="-5" dirty="0">
                <a:solidFill>
                  <a:sysClr val="windowText" lastClr="000000"/>
                </a:solidFill>
              </a:rPr>
              <a:t>Predicting Trip Length</a:t>
            </a:r>
            <a:endParaRPr lang="en-US" sz="3200" b="1" kern="0" dirty="0">
              <a:solidFill>
                <a:sysClr val="windowText" lastClr="000000"/>
              </a:solidFill>
            </a:endParaRPr>
          </a:p>
        </p:txBody>
      </p:sp>
      <p:sp>
        <p:nvSpPr>
          <p:cNvPr id="36" name="object 24">
            <a:extLst>
              <a:ext uri="{FF2B5EF4-FFF2-40B4-BE49-F238E27FC236}">
                <a16:creationId xmlns:a16="http://schemas.microsoft.com/office/drawing/2014/main" id="{0265FFB1-969B-F740-9247-39FBFD36CF38}"/>
              </a:ext>
            </a:extLst>
          </p:cNvPr>
          <p:cNvSpPr txBox="1"/>
          <p:nvPr/>
        </p:nvSpPr>
        <p:spPr>
          <a:xfrm>
            <a:off x="392166" y="1160871"/>
            <a:ext cx="4027434" cy="294953"/>
          </a:xfrm>
          <a:prstGeom prst="rect">
            <a:avLst/>
          </a:prstGeom>
          <a:solidFill>
            <a:srgbClr val="FFFFFF"/>
          </a:solidFill>
        </p:spPr>
        <p:txBody>
          <a:bodyPr vert="horz" wrap="square" lIns="0" tIns="0" rIns="0" bIns="0" rtlCol="0">
            <a:spAutoFit/>
          </a:bodyPr>
          <a:lstStyle/>
          <a:p>
            <a:pPr marL="161925" algn="ctr">
              <a:lnSpc>
                <a:spcPts val="2340"/>
              </a:lnSpc>
            </a:pPr>
            <a:r>
              <a:rPr lang="en-US" sz="2400" dirty="0">
                <a:solidFill>
                  <a:srgbClr val="231F20"/>
                </a:solidFill>
                <a:latin typeface="Calibri Light" panose="020F0302020204030204" pitchFamily="34" charset="0"/>
                <a:cs typeface="Calibri Light" panose="020F0302020204030204" pitchFamily="34" charset="0"/>
              </a:rPr>
              <a:t>Section VIII</a:t>
            </a:r>
            <a:endParaRPr sz="2400" dirty="0">
              <a:latin typeface="Calibri Light" panose="020F0302020204030204" pitchFamily="34" charset="0"/>
              <a:cs typeface="Calibri Light" panose="020F0302020204030204" pitchFamily="34" charset="0"/>
            </a:endParaRPr>
          </a:p>
        </p:txBody>
      </p:sp>
      <p:sp>
        <p:nvSpPr>
          <p:cNvPr id="49" name="object 37">
            <a:extLst>
              <a:ext uri="{FF2B5EF4-FFF2-40B4-BE49-F238E27FC236}">
                <a16:creationId xmlns:a16="http://schemas.microsoft.com/office/drawing/2014/main" id="{60A2F87D-E58D-0948-92E4-6C7543705BB0}"/>
              </a:ext>
            </a:extLst>
          </p:cNvPr>
          <p:cNvSpPr txBox="1"/>
          <p:nvPr/>
        </p:nvSpPr>
        <p:spPr>
          <a:xfrm>
            <a:off x="471056" y="1783594"/>
            <a:ext cx="4100943" cy="320601"/>
          </a:xfrm>
          <a:prstGeom prst="rect">
            <a:avLst/>
          </a:prstGeom>
        </p:spPr>
        <p:txBody>
          <a:bodyPr vert="horz" wrap="square" lIns="0" tIns="12700" rIns="0" bIns="0" rtlCol="0">
            <a:spAutoFit/>
          </a:bodyPr>
          <a:lstStyle/>
          <a:p>
            <a:pPr marL="12700">
              <a:lnSpc>
                <a:spcPct val="100000"/>
              </a:lnSpc>
              <a:spcBef>
                <a:spcPts val="100"/>
              </a:spcBef>
            </a:pPr>
            <a:r>
              <a:rPr lang="en-US" sz="2000" spc="-5" dirty="0">
                <a:solidFill>
                  <a:srgbClr val="352F38"/>
                </a:solidFill>
                <a:latin typeface="+mj-lt"/>
                <a:ea typeface="+mj-ea"/>
              </a:rPr>
              <a:t>Utilizing API’s (Distance &amp; Duration)</a:t>
            </a:r>
            <a:endParaRPr sz="2000" spc="-5" dirty="0">
              <a:solidFill>
                <a:srgbClr val="352F38"/>
              </a:solidFill>
              <a:latin typeface="+mj-lt"/>
              <a:ea typeface="+mj-ea"/>
            </a:endParaRPr>
          </a:p>
        </p:txBody>
      </p:sp>
      <p:sp>
        <p:nvSpPr>
          <p:cNvPr id="50" name="object 4">
            <a:extLst>
              <a:ext uri="{FF2B5EF4-FFF2-40B4-BE49-F238E27FC236}">
                <a16:creationId xmlns:a16="http://schemas.microsoft.com/office/drawing/2014/main" id="{3AF5E1CC-9D9F-4D46-AD5A-E50DD6782459}"/>
              </a:ext>
            </a:extLst>
          </p:cNvPr>
          <p:cNvSpPr txBox="1"/>
          <p:nvPr/>
        </p:nvSpPr>
        <p:spPr>
          <a:xfrm>
            <a:off x="1259313" y="7742699"/>
            <a:ext cx="5283200" cy="182101"/>
          </a:xfrm>
          <a:prstGeom prst="rect">
            <a:avLst/>
          </a:prstGeom>
        </p:spPr>
        <p:txBody>
          <a:bodyPr vert="horz" wrap="square" lIns="0" tIns="12700" rIns="0" bIns="0" rtlCol="0">
            <a:spAutoFit/>
          </a:bodyPr>
          <a:lstStyle/>
          <a:p>
            <a:pPr marL="12700" algn="ctr">
              <a:lnSpc>
                <a:spcPct val="100000"/>
              </a:lnSpc>
              <a:spcBef>
                <a:spcPts val="100"/>
              </a:spcBef>
            </a:pPr>
            <a:r>
              <a:rPr lang="en-US" sz="1100" spc="-5" dirty="0">
                <a:solidFill>
                  <a:srgbClr val="352F38"/>
                </a:solidFill>
                <a:latin typeface="+mj-lt"/>
              </a:rPr>
              <a:t>Google Maps Distance Matrix API Distance &amp; Duration Output</a:t>
            </a:r>
            <a:endParaRPr sz="1100" spc="-5" dirty="0">
              <a:solidFill>
                <a:srgbClr val="352F38"/>
              </a:solidFill>
              <a:latin typeface="+mj-lt"/>
            </a:endParaRPr>
          </a:p>
        </p:txBody>
      </p:sp>
      <p:sp>
        <p:nvSpPr>
          <p:cNvPr id="45" name="Rectangle 44">
            <a:extLst>
              <a:ext uri="{FF2B5EF4-FFF2-40B4-BE49-F238E27FC236}">
                <a16:creationId xmlns:a16="http://schemas.microsoft.com/office/drawing/2014/main" id="{73B48FD7-293A-7844-90F9-10F18E0E22EE}"/>
              </a:ext>
            </a:extLst>
          </p:cNvPr>
          <p:cNvSpPr/>
          <p:nvPr/>
        </p:nvSpPr>
        <p:spPr>
          <a:xfrm>
            <a:off x="10678011" y="7876655"/>
            <a:ext cx="4563173" cy="1905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436" name="Picture 4" descr="Image result for google maps">
            <a:extLst>
              <a:ext uri="{FF2B5EF4-FFF2-40B4-BE49-F238E27FC236}">
                <a16:creationId xmlns:a16="http://schemas.microsoft.com/office/drawing/2014/main" id="{FEA807D1-69A5-6041-A3AD-E1A068F1B7E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8888"/>
          <a:stretch/>
        </p:blipFill>
        <p:spPr bwMode="auto">
          <a:xfrm>
            <a:off x="3289589" y="2514600"/>
            <a:ext cx="4321310" cy="97933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BFAA8C25-A41C-244E-B7D9-DC46A2664522}"/>
              </a:ext>
            </a:extLst>
          </p:cNvPr>
          <p:cNvSpPr/>
          <p:nvPr/>
        </p:nvSpPr>
        <p:spPr>
          <a:xfrm>
            <a:off x="7779145" y="5002996"/>
            <a:ext cx="7613256" cy="45556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bject 4">
            <a:extLst>
              <a:ext uri="{FF2B5EF4-FFF2-40B4-BE49-F238E27FC236}">
                <a16:creationId xmlns:a16="http://schemas.microsoft.com/office/drawing/2014/main" id="{A4908E0A-A1F6-B840-B461-A0A37FEB0998}"/>
              </a:ext>
            </a:extLst>
          </p:cNvPr>
          <p:cNvSpPr txBox="1"/>
          <p:nvPr/>
        </p:nvSpPr>
        <p:spPr>
          <a:xfrm>
            <a:off x="9978082" y="5715000"/>
            <a:ext cx="5719118" cy="182102"/>
          </a:xfrm>
          <a:prstGeom prst="rect">
            <a:avLst/>
          </a:prstGeom>
        </p:spPr>
        <p:txBody>
          <a:bodyPr vert="horz" wrap="square" lIns="0" tIns="12700" rIns="0" bIns="0" rtlCol="0">
            <a:spAutoFit/>
          </a:bodyPr>
          <a:lstStyle/>
          <a:p>
            <a:pPr marL="12700" algn="ctr">
              <a:lnSpc>
                <a:spcPct val="100000"/>
              </a:lnSpc>
              <a:spcBef>
                <a:spcPts val="100"/>
              </a:spcBef>
            </a:pPr>
            <a:r>
              <a:rPr lang="en-US" sz="1100" spc="-5" dirty="0">
                <a:solidFill>
                  <a:srgbClr val="352F38"/>
                </a:solidFill>
                <a:latin typeface="+mj-lt"/>
              </a:rPr>
              <a:t>Leaflet API Interactive Map showing any Bike Route of 2 points </a:t>
            </a:r>
            <a:endParaRPr sz="1100" spc="-5" dirty="0">
              <a:solidFill>
                <a:srgbClr val="352F38"/>
              </a:solidFill>
              <a:latin typeface="+mj-lt"/>
            </a:endParaRPr>
          </a:p>
        </p:txBody>
      </p:sp>
      <p:pic>
        <p:nvPicPr>
          <p:cNvPr id="13" name="Picture 12">
            <a:extLst>
              <a:ext uri="{FF2B5EF4-FFF2-40B4-BE49-F238E27FC236}">
                <a16:creationId xmlns:a16="http://schemas.microsoft.com/office/drawing/2014/main" id="{1AA5AD1C-C9CE-994A-8A33-0AEDFBC07C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4625" y="609600"/>
            <a:ext cx="5293975" cy="5041564"/>
          </a:xfrm>
          <a:prstGeom prst="rect">
            <a:avLst/>
          </a:prstGeom>
        </p:spPr>
      </p:pic>
      <p:pic>
        <p:nvPicPr>
          <p:cNvPr id="15" name="Picture 14">
            <a:extLst>
              <a:ext uri="{FF2B5EF4-FFF2-40B4-BE49-F238E27FC236}">
                <a16:creationId xmlns:a16="http://schemas.microsoft.com/office/drawing/2014/main" id="{D245F13D-DD3D-E94E-8A4F-6843B86D20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9313" y="7124114"/>
            <a:ext cx="5283200" cy="596900"/>
          </a:xfrm>
          <a:prstGeom prst="rect">
            <a:avLst/>
          </a:prstGeom>
        </p:spPr>
      </p:pic>
      <p:grpSp>
        <p:nvGrpSpPr>
          <p:cNvPr id="22" name="Group 21">
            <a:extLst>
              <a:ext uri="{FF2B5EF4-FFF2-40B4-BE49-F238E27FC236}">
                <a16:creationId xmlns:a16="http://schemas.microsoft.com/office/drawing/2014/main" id="{327DFD36-03BE-0344-BAFE-E597E0EE5F8D}"/>
              </a:ext>
            </a:extLst>
          </p:cNvPr>
          <p:cNvGrpSpPr/>
          <p:nvPr/>
        </p:nvGrpSpPr>
        <p:grpSpPr>
          <a:xfrm>
            <a:off x="3289589" y="4038600"/>
            <a:ext cx="4321310" cy="982000"/>
            <a:chOff x="3289589" y="4038600"/>
            <a:chExt cx="4321310" cy="982000"/>
          </a:xfrm>
        </p:grpSpPr>
        <p:sp>
          <p:nvSpPr>
            <p:cNvPr id="17" name="Rectangle 16">
              <a:extLst>
                <a:ext uri="{FF2B5EF4-FFF2-40B4-BE49-F238E27FC236}">
                  <a16:creationId xmlns:a16="http://schemas.microsoft.com/office/drawing/2014/main" id="{A7A7B432-5362-9940-8F52-E85A24ECD559}"/>
                </a:ext>
              </a:extLst>
            </p:cNvPr>
            <p:cNvSpPr/>
            <p:nvPr/>
          </p:nvSpPr>
          <p:spPr>
            <a:xfrm>
              <a:off x="3289589" y="4055137"/>
              <a:ext cx="4321310" cy="9654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438" name="Picture 6" descr="Image result for leaflet api">
              <a:extLst>
                <a:ext uri="{FF2B5EF4-FFF2-40B4-BE49-F238E27FC236}">
                  <a16:creationId xmlns:a16="http://schemas.microsoft.com/office/drawing/2014/main" id="{BD3046FA-EC83-9B47-BECB-2C610A625D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7077" y="4038600"/>
              <a:ext cx="3583558" cy="949643"/>
            </a:xfrm>
            <a:prstGeom prst="rect">
              <a:avLst/>
            </a:prstGeom>
            <a:noFill/>
            <a:extLst>
              <a:ext uri="{909E8E84-426E-40DD-AFC4-6F175D3DCCD1}">
                <a14:hiddenFill xmlns:a14="http://schemas.microsoft.com/office/drawing/2010/main">
                  <a:solidFill>
                    <a:srgbClr val="FFFFFF"/>
                  </a:solidFill>
                </a14:hiddenFill>
              </a:ext>
            </a:extLst>
          </p:spPr>
        </p:pic>
      </p:grpSp>
      <p:sp>
        <p:nvSpPr>
          <p:cNvPr id="51" name="object 5">
            <a:extLst>
              <a:ext uri="{FF2B5EF4-FFF2-40B4-BE49-F238E27FC236}">
                <a16:creationId xmlns:a16="http://schemas.microsoft.com/office/drawing/2014/main" id="{19621F80-D167-8A4E-AB57-CD45882592C3}"/>
              </a:ext>
            </a:extLst>
          </p:cNvPr>
          <p:cNvSpPr txBox="1"/>
          <p:nvPr/>
        </p:nvSpPr>
        <p:spPr>
          <a:xfrm>
            <a:off x="458643" y="5450645"/>
            <a:ext cx="6721992" cy="733021"/>
          </a:xfrm>
          <a:prstGeom prst="rect">
            <a:avLst/>
          </a:prstGeom>
        </p:spPr>
        <p:txBody>
          <a:bodyPr vert="horz" wrap="square" lIns="0" tIns="12700" rIns="0" bIns="0" rtlCol="0">
            <a:spAutoFit/>
          </a:bodyPr>
          <a:lstStyle/>
          <a:p>
            <a:pPr marL="12700" marR="16510">
              <a:lnSpc>
                <a:spcPct val="129700"/>
              </a:lnSpc>
              <a:spcBef>
                <a:spcPts val="100"/>
              </a:spcBef>
            </a:pPr>
            <a:r>
              <a:rPr lang="en-US" sz="1200" spc="-5" dirty="0">
                <a:solidFill>
                  <a:srgbClr val="352F38"/>
                </a:solidFill>
                <a:latin typeface="+mj-lt"/>
              </a:rPr>
              <a:t>The Google API (via the “googleway” R package) is used to calculate distance here instead of the “geosphere” package because the Google package provides a more detailed output but is restricted by it’s strict rate limit for immediate mass calculation (but it can be used over a timespan effectively).</a:t>
            </a:r>
          </a:p>
        </p:txBody>
      </p:sp>
      <p:sp>
        <p:nvSpPr>
          <p:cNvPr id="55" name="object 5">
            <a:extLst>
              <a:ext uri="{FF2B5EF4-FFF2-40B4-BE49-F238E27FC236}">
                <a16:creationId xmlns:a16="http://schemas.microsoft.com/office/drawing/2014/main" id="{060D8FDA-5291-984A-82CF-4C439D3FC19B}"/>
              </a:ext>
            </a:extLst>
          </p:cNvPr>
          <p:cNvSpPr txBox="1"/>
          <p:nvPr/>
        </p:nvSpPr>
        <p:spPr>
          <a:xfrm>
            <a:off x="471055" y="6248400"/>
            <a:ext cx="6709580" cy="733021"/>
          </a:xfrm>
          <a:prstGeom prst="rect">
            <a:avLst/>
          </a:prstGeom>
        </p:spPr>
        <p:txBody>
          <a:bodyPr vert="horz" wrap="square" lIns="0" tIns="12700" rIns="0" bIns="0" rtlCol="0">
            <a:spAutoFit/>
          </a:bodyPr>
          <a:lstStyle/>
          <a:p>
            <a:pPr marL="12700" marR="16510">
              <a:lnSpc>
                <a:spcPct val="129700"/>
              </a:lnSpc>
              <a:spcBef>
                <a:spcPts val="100"/>
              </a:spcBef>
            </a:pPr>
            <a:r>
              <a:rPr lang="en-US" sz="1200" spc="-5" dirty="0">
                <a:solidFill>
                  <a:srgbClr val="352F38"/>
                </a:solidFill>
                <a:latin typeface="+mj-lt"/>
              </a:rPr>
              <a:t>Below is an example output from the Google API. This example uses the </a:t>
            </a:r>
            <a:r>
              <a:rPr lang="en-US" sz="1200" i="1" spc="-5" dirty="0">
                <a:solidFill>
                  <a:srgbClr val="352F38"/>
                </a:solidFill>
                <a:latin typeface="+mj-lt"/>
              </a:rPr>
              <a:t>Start Station Latitude</a:t>
            </a:r>
            <a:r>
              <a:rPr lang="en-US" sz="1200" spc="-5" dirty="0">
                <a:solidFill>
                  <a:srgbClr val="352F38"/>
                </a:solidFill>
                <a:latin typeface="+mj-lt"/>
              </a:rPr>
              <a:t> of </a:t>
            </a:r>
            <a:r>
              <a:rPr lang="en-US" sz="1200" b="1" spc="-5" dirty="0">
                <a:solidFill>
                  <a:srgbClr val="352F38"/>
                </a:solidFill>
                <a:latin typeface="+mj-lt"/>
              </a:rPr>
              <a:t>40.71260</a:t>
            </a:r>
            <a:r>
              <a:rPr lang="en-US" sz="1200" spc="-5" dirty="0">
                <a:solidFill>
                  <a:srgbClr val="352F38"/>
                </a:solidFill>
                <a:latin typeface="+mj-lt"/>
              </a:rPr>
              <a:t> and </a:t>
            </a:r>
            <a:r>
              <a:rPr lang="en-US" sz="1200" i="1" spc="-5" dirty="0">
                <a:solidFill>
                  <a:srgbClr val="352F38"/>
                </a:solidFill>
                <a:latin typeface="+mj-lt"/>
              </a:rPr>
              <a:t>Start Station Longitude</a:t>
            </a:r>
            <a:r>
              <a:rPr lang="en-US" sz="1200" spc="-5" dirty="0">
                <a:solidFill>
                  <a:srgbClr val="352F38"/>
                </a:solidFill>
                <a:latin typeface="+mj-lt"/>
              </a:rPr>
              <a:t> of </a:t>
            </a:r>
            <a:r>
              <a:rPr lang="en-US" sz="1200" b="1" spc="-5" dirty="0">
                <a:solidFill>
                  <a:srgbClr val="352F38"/>
                </a:solidFill>
                <a:latin typeface="+mj-lt"/>
              </a:rPr>
              <a:t>-73.96264</a:t>
            </a:r>
            <a:r>
              <a:rPr lang="en-US" sz="1200" spc="-5" dirty="0">
                <a:solidFill>
                  <a:srgbClr val="352F38"/>
                </a:solidFill>
                <a:latin typeface="+mj-lt"/>
              </a:rPr>
              <a:t>. The respective </a:t>
            </a:r>
            <a:r>
              <a:rPr lang="en-US" sz="1200" i="1" spc="-5" dirty="0">
                <a:solidFill>
                  <a:srgbClr val="352F38"/>
                </a:solidFill>
                <a:latin typeface="+mj-lt"/>
              </a:rPr>
              <a:t>End Station Latitude/Longitude</a:t>
            </a:r>
            <a:r>
              <a:rPr lang="en-US" sz="1200" spc="-5" dirty="0">
                <a:solidFill>
                  <a:srgbClr val="352F38"/>
                </a:solidFill>
                <a:latin typeface="+mj-lt"/>
              </a:rPr>
              <a:t> used is </a:t>
            </a:r>
            <a:r>
              <a:rPr lang="en-US" sz="1200" b="1" spc="-5" dirty="0">
                <a:solidFill>
                  <a:srgbClr val="352F38"/>
                </a:solidFill>
                <a:latin typeface="+mj-lt"/>
              </a:rPr>
              <a:t>40.72481 and -73.94753</a:t>
            </a:r>
            <a:r>
              <a:rPr lang="en-US" sz="1200" spc="-5" dirty="0">
                <a:solidFill>
                  <a:srgbClr val="352F38"/>
                </a:solidFill>
                <a:latin typeface="+mj-lt"/>
              </a:rPr>
              <a:t>.</a:t>
            </a:r>
            <a:endParaRPr lang="en-US" sz="1200" b="1" spc="-5" dirty="0">
              <a:solidFill>
                <a:srgbClr val="352F38"/>
              </a:solidFill>
              <a:latin typeface="+mj-lt"/>
            </a:endParaRPr>
          </a:p>
        </p:txBody>
      </p:sp>
      <p:sp>
        <p:nvSpPr>
          <p:cNvPr id="56" name="object 5">
            <a:extLst>
              <a:ext uri="{FF2B5EF4-FFF2-40B4-BE49-F238E27FC236}">
                <a16:creationId xmlns:a16="http://schemas.microsoft.com/office/drawing/2014/main" id="{42DE6787-0D0F-3749-AC71-8865174AB678}"/>
              </a:ext>
            </a:extLst>
          </p:cNvPr>
          <p:cNvSpPr txBox="1"/>
          <p:nvPr/>
        </p:nvSpPr>
        <p:spPr>
          <a:xfrm>
            <a:off x="8001000" y="589600"/>
            <a:ext cx="2022609" cy="3639458"/>
          </a:xfrm>
          <a:prstGeom prst="rect">
            <a:avLst/>
          </a:prstGeom>
        </p:spPr>
        <p:txBody>
          <a:bodyPr vert="horz" wrap="square" lIns="0" tIns="12700" rIns="0" bIns="0" rtlCol="0">
            <a:spAutoFit/>
          </a:bodyPr>
          <a:lstStyle/>
          <a:p>
            <a:pPr marL="12700" marR="16510">
              <a:lnSpc>
                <a:spcPct val="129700"/>
              </a:lnSpc>
              <a:spcBef>
                <a:spcPts val="100"/>
              </a:spcBef>
            </a:pPr>
            <a:r>
              <a:rPr lang="en-US" sz="1200" spc="-5" dirty="0">
                <a:solidFill>
                  <a:srgbClr val="352F38"/>
                </a:solidFill>
                <a:latin typeface="+mj-lt"/>
              </a:rPr>
              <a:t>Using the same start/end latitude and longitude from the Google API output, Leaflet’s mapping API (shown right) creates an interactive map for the user to zoom in &amp; out and explore the biking route. </a:t>
            </a:r>
          </a:p>
          <a:p>
            <a:pPr marL="12700" marR="16510">
              <a:lnSpc>
                <a:spcPct val="129700"/>
              </a:lnSpc>
              <a:spcBef>
                <a:spcPts val="100"/>
              </a:spcBef>
            </a:pPr>
            <a:endParaRPr lang="en-US" sz="1200" spc="-5" dirty="0">
              <a:solidFill>
                <a:srgbClr val="352F38"/>
              </a:solidFill>
              <a:latin typeface="+mj-lt"/>
            </a:endParaRPr>
          </a:p>
          <a:p>
            <a:pPr marL="12700" marR="16510">
              <a:lnSpc>
                <a:spcPct val="129700"/>
              </a:lnSpc>
              <a:spcBef>
                <a:spcPts val="100"/>
              </a:spcBef>
            </a:pPr>
            <a:r>
              <a:rPr lang="en-US" sz="1200" spc="-5" dirty="0">
                <a:solidFill>
                  <a:srgbClr val="352F38"/>
                </a:solidFill>
                <a:latin typeface="+mj-lt"/>
              </a:rPr>
              <a:t>The route variable is calculated using the same Google API as before because it incorporates bike paths (as noted earlier). This variable is then plotted onto the Leaflet map, thus creating the visual right.</a:t>
            </a:r>
            <a:endParaRPr sz="1200" spc="-5" dirty="0">
              <a:solidFill>
                <a:srgbClr val="352F38"/>
              </a:solidFill>
              <a:latin typeface="+mj-lt"/>
            </a:endParaRPr>
          </a:p>
        </p:txBody>
      </p:sp>
      <p:sp>
        <p:nvSpPr>
          <p:cNvPr id="57" name="object 37">
            <a:extLst>
              <a:ext uri="{FF2B5EF4-FFF2-40B4-BE49-F238E27FC236}">
                <a16:creationId xmlns:a16="http://schemas.microsoft.com/office/drawing/2014/main" id="{10DE3BCA-8033-1446-B7D3-C2742F88835B}"/>
              </a:ext>
            </a:extLst>
          </p:cNvPr>
          <p:cNvSpPr txBox="1"/>
          <p:nvPr/>
        </p:nvSpPr>
        <p:spPr>
          <a:xfrm>
            <a:off x="8393101" y="76200"/>
            <a:ext cx="4100943" cy="320601"/>
          </a:xfrm>
          <a:prstGeom prst="rect">
            <a:avLst/>
          </a:prstGeom>
        </p:spPr>
        <p:txBody>
          <a:bodyPr vert="horz" wrap="square" lIns="0" tIns="12700" rIns="0" bIns="0" rtlCol="0">
            <a:spAutoFit/>
          </a:bodyPr>
          <a:lstStyle/>
          <a:p>
            <a:pPr marL="12700">
              <a:lnSpc>
                <a:spcPct val="100000"/>
              </a:lnSpc>
              <a:spcBef>
                <a:spcPts val="100"/>
              </a:spcBef>
            </a:pPr>
            <a:r>
              <a:rPr lang="en-US" sz="2000" spc="-5" dirty="0">
                <a:solidFill>
                  <a:srgbClr val="352F38"/>
                </a:solidFill>
                <a:latin typeface="+mj-lt"/>
                <a:ea typeface="+mj-ea"/>
              </a:rPr>
              <a:t>Utilizing API’s (Mapping Route Visual)</a:t>
            </a:r>
            <a:endParaRPr sz="2000" spc="-5" dirty="0">
              <a:solidFill>
                <a:srgbClr val="352F38"/>
              </a:solidFill>
              <a:latin typeface="+mj-lt"/>
              <a:ea typeface="+mj-ea"/>
            </a:endParaRPr>
          </a:p>
        </p:txBody>
      </p:sp>
      <p:sp>
        <p:nvSpPr>
          <p:cNvPr id="29" name="object 4">
            <a:extLst>
              <a:ext uri="{FF2B5EF4-FFF2-40B4-BE49-F238E27FC236}">
                <a16:creationId xmlns:a16="http://schemas.microsoft.com/office/drawing/2014/main" id="{47BC3D8A-C264-E64F-9333-BD4ADD0A9BB6}"/>
              </a:ext>
            </a:extLst>
          </p:cNvPr>
          <p:cNvSpPr txBox="1"/>
          <p:nvPr/>
        </p:nvSpPr>
        <p:spPr>
          <a:xfrm>
            <a:off x="9978082" y="9414114"/>
            <a:ext cx="5719118" cy="182102"/>
          </a:xfrm>
          <a:prstGeom prst="rect">
            <a:avLst/>
          </a:prstGeom>
        </p:spPr>
        <p:txBody>
          <a:bodyPr vert="horz" wrap="square" lIns="0" tIns="12700" rIns="0" bIns="0" rtlCol="0">
            <a:spAutoFit/>
          </a:bodyPr>
          <a:lstStyle/>
          <a:p>
            <a:pPr marL="12700" algn="ctr">
              <a:lnSpc>
                <a:spcPct val="100000"/>
              </a:lnSpc>
              <a:spcBef>
                <a:spcPts val="100"/>
              </a:spcBef>
            </a:pPr>
            <a:r>
              <a:rPr lang="en-US" sz="1100" spc="-5" dirty="0">
                <a:solidFill>
                  <a:srgbClr val="352F38"/>
                </a:solidFill>
                <a:latin typeface="+mj-lt"/>
              </a:rPr>
              <a:t>Data Frame of the Testing Results (”difference”) for predicting Trip Duration</a:t>
            </a:r>
            <a:endParaRPr sz="1100" spc="-5" dirty="0">
              <a:solidFill>
                <a:srgbClr val="352F38"/>
              </a:solidFill>
              <a:latin typeface="+mj-lt"/>
            </a:endParaRPr>
          </a:p>
        </p:txBody>
      </p:sp>
      <p:grpSp>
        <p:nvGrpSpPr>
          <p:cNvPr id="6" name="Group 5">
            <a:extLst>
              <a:ext uri="{FF2B5EF4-FFF2-40B4-BE49-F238E27FC236}">
                <a16:creationId xmlns:a16="http://schemas.microsoft.com/office/drawing/2014/main" id="{8AC64AFC-6194-CB4F-AE98-C88FB9A71E05}"/>
              </a:ext>
            </a:extLst>
          </p:cNvPr>
          <p:cNvGrpSpPr/>
          <p:nvPr/>
        </p:nvGrpSpPr>
        <p:grpSpPr>
          <a:xfrm>
            <a:off x="10900123" y="5976105"/>
            <a:ext cx="3934196" cy="3438009"/>
            <a:chOff x="10174625" y="5976105"/>
            <a:chExt cx="3934196" cy="3438009"/>
          </a:xfrm>
        </p:grpSpPr>
        <p:pic>
          <p:nvPicPr>
            <p:cNvPr id="3" name="Picture 2">
              <a:extLst>
                <a:ext uri="{FF2B5EF4-FFF2-40B4-BE49-F238E27FC236}">
                  <a16:creationId xmlns:a16="http://schemas.microsoft.com/office/drawing/2014/main" id="{754C148E-4892-1C48-AC47-1DF3B5C9E6CF}"/>
                </a:ext>
              </a:extLst>
            </p:cNvPr>
            <p:cNvPicPr>
              <a:picLocks noChangeAspect="1"/>
            </p:cNvPicPr>
            <p:nvPr/>
          </p:nvPicPr>
          <p:blipFill rotWithShape="1">
            <a:blip r:embed="rId5">
              <a:extLst>
                <a:ext uri="{28A0092B-C50C-407E-A947-70E740481C1C}">
                  <a14:useLocalDpi xmlns:a14="http://schemas.microsoft.com/office/drawing/2010/main" val="0"/>
                </a:ext>
              </a:extLst>
            </a:blip>
            <a:srcRect l="7258"/>
            <a:stretch/>
          </p:blipFill>
          <p:spPr>
            <a:xfrm>
              <a:off x="10174625" y="6096000"/>
              <a:ext cx="3875036" cy="3251200"/>
            </a:xfrm>
            <a:prstGeom prst="rect">
              <a:avLst/>
            </a:prstGeom>
            <a:ln>
              <a:solidFill>
                <a:schemeClr val="tx1"/>
              </a:solidFill>
            </a:ln>
          </p:spPr>
        </p:pic>
        <p:sp>
          <p:nvSpPr>
            <p:cNvPr id="4" name="Rectangle 3">
              <a:extLst>
                <a:ext uri="{FF2B5EF4-FFF2-40B4-BE49-F238E27FC236}">
                  <a16:creationId xmlns:a16="http://schemas.microsoft.com/office/drawing/2014/main" id="{E116D11E-F916-E847-AB14-FE8B320D5663}"/>
                </a:ext>
              </a:extLst>
            </p:cNvPr>
            <p:cNvSpPr/>
            <p:nvPr/>
          </p:nvSpPr>
          <p:spPr>
            <a:xfrm>
              <a:off x="13106400" y="5976105"/>
              <a:ext cx="1002421" cy="3438009"/>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object 5">
            <a:extLst>
              <a:ext uri="{FF2B5EF4-FFF2-40B4-BE49-F238E27FC236}">
                <a16:creationId xmlns:a16="http://schemas.microsoft.com/office/drawing/2014/main" id="{106502F4-15FB-E440-9052-4DA595B4D5AD}"/>
              </a:ext>
            </a:extLst>
          </p:cNvPr>
          <p:cNvSpPr txBox="1"/>
          <p:nvPr/>
        </p:nvSpPr>
        <p:spPr>
          <a:xfrm>
            <a:off x="8001000" y="5961742"/>
            <a:ext cx="2395329" cy="3879524"/>
          </a:xfrm>
          <a:prstGeom prst="rect">
            <a:avLst/>
          </a:prstGeom>
        </p:spPr>
        <p:txBody>
          <a:bodyPr vert="horz" wrap="square" lIns="0" tIns="12700" rIns="0" bIns="0" rtlCol="0">
            <a:spAutoFit/>
          </a:bodyPr>
          <a:lstStyle/>
          <a:p>
            <a:pPr marL="12700" marR="16510">
              <a:lnSpc>
                <a:spcPct val="129700"/>
              </a:lnSpc>
              <a:spcBef>
                <a:spcPts val="100"/>
              </a:spcBef>
            </a:pPr>
            <a:r>
              <a:rPr lang="en-US" sz="1200" spc="-5" dirty="0">
                <a:solidFill>
                  <a:srgbClr val="352F38"/>
                </a:solidFill>
                <a:latin typeface="+mj-lt"/>
              </a:rPr>
              <a:t>Shown right is the results of a small test sample used to assess the accuracy of the trip duration prediction. The “value” column is the prediction from the model and the “</a:t>
            </a:r>
            <a:r>
              <a:rPr lang="en-US" sz="1200" spc="-5" dirty="0" err="1">
                <a:solidFill>
                  <a:srgbClr val="352F38"/>
                </a:solidFill>
                <a:latin typeface="+mj-lt"/>
              </a:rPr>
              <a:t>actualDuration</a:t>
            </a:r>
            <a:r>
              <a:rPr lang="en-US" sz="1200" spc="-5" dirty="0">
                <a:solidFill>
                  <a:srgbClr val="352F38"/>
                </a:solidFill>
                <a:latin typeface="+mj-lt"/>
              </a:rPr>
              <a:t>” column is the actual duration of the trip from the data.</a:t>
            </a:r>
          </a:p>
          <a:p>
            <a:pPr marL="12700" marR="16510">
              <a:lnSpc>
                <a:spcPct val="129700"/>
              </a:lnSpc>
              <a:spcBef>
                <a:spcPts val="100"/>
              </a:spcBef>
            </a:pPr>
            <a:endParaRPr lang="en-US" sz="1200" spc="-5" dirty="0">
              <a:solidFill>
                <a:srgbClr val="352F38"/>
              </a:solidFill>
              <a:latin typeface="+mj-lt"/>
            </a:endParaRPr>
          </a:p>
          <a:p>
            <a:pPr marL="12700" marR="16510">
              <a:lnSpc>
                <a:spcPct val="129700"/>
              </a:lnSpc>
              <a:spcBef>
                <a:spcPts val="100"/>
              </a:spcBef>
            </a:pPr>
            <a:r>
              <a:rPr lang="en-US" sz="1200" spc="-5" dirty="0">
                <a:solidFill>
                  <a:srgbClr val="352F38"/>
                </a:solidFill>
                <a:latin typeface="+mj-lt"/>
              </a:rPr>
              <a:t>The “difference” column is the absolute difference between the prediction and the actual duration. The closest that the prediction came was </a:t>
            </a:r>
            <a:r>
              <a:rPr lang="en-US" sz="1200" b="1" spc="-5" dirty="0">
                <a:solidFill>
                  <a:srgbClr val="352F38"/>
                </a:solidFill>
                <a:latin typeface="+mj-lt"/>
              </a:rPr>
              <a:t>13 seconds</a:t>
            </a:r>
            <a:r>
              <a:rPr lang="en-US" sz="1200" spc="-5" dirty="0">
                <a:solidFill>
                  <a:srgbClr val="352F38"/>
                </a:solidFill>
                <a:latin typeface="+mj-lt"/>
              </a:rPr>
              <a:t> and the most it was off was </a:t>
            </a:r>
            <a:r>
              <a:rPr lang="en-US" sz="1200" b="1" spc="-5" dirty="0">
                <a:solidFill>
                  <a:srgbClr val="352F38"/>
                </a:solidFill>
                <a:latin typeface="+mj-lt"/>
              </a:rPr>
              <a:t>3 minutes and 44 seconds</a:t>
            </a:r>
            <a:r>
              <a:rPr lang="en-US" sz="1200" spc="-5" dirty="0">
                <a:solidFill>
                  <a:srgbClr val="352F38"/>
                </a:solidFill>
                <a:latin typeface="+mj-lt"/>
              </a:rPr>
              <a:t>. The mean difference was about </a:t>
            </a:r>
            <a:r>
              <a:rPr lang="en-US" sz="1200" b="1" spc="-5" dirty="0">
                <a:solidFill>
                  <a:srgbClr val="352F38"/>
                </a:solidFill>
                <a:latin typeface="+mj-lt"/>
              </a:rPr>
              <a:t>1 minute and 35 seconds</a:t>
            </a:r>
            <a:r>
              <a:rPr lang="en-US" sz="1200" spc="-5" dirty="0">
                <a:solidFill>
                  <a:srgbClr val="352F38"/>
                </a:solidFill>
                <a:latin typeface="+mj-lt"/>
              </a:rPr>
              <a:t>.</a:t>
            </a:r>
            <a:endParaRPr sz="1200" spc="-5" dirty="0">
              <a:solidFill>
                <a:srgbClr val="352F38"/>
              </a:solidFill>
              <a:latin typeface="+mj-lt"/>
            </a:endParaRPr>
          </a:p>
        </p:txBody>
      </p:sp>
    </p:spTree>
    <p:extLst>
      <p:ext uri="{BB962C8B-B14F-4D97-AF65-F5344CB8AC3E}">
        <p14:creationId xmlns:p14="http://schemas.microsoft.com/office/powerpoint/2010/main" val="3343181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20" descr="New York Signage at Daytime">
            <a:extLst>
              <a:ext uri="{FF2B5EF4-FFF2-40B4-BE49-F238E27FC236}">
                <a16:creationId xmlns:a16="http://schemas.microsoft.com/office/drawing/2014/main" id="{6347F939-C799-E146-8207-982F7C2F8F7A}"/>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rcRect l="-71" t="348" r="507" b="-6"/>
          <a:stretch/>
        </p:blipFill>
        <p:spPr bwMode="auto">
          <a:xfrm>
            <a:off x="0" y="-37322"/>
            <a:ext cx="15544800" cy="10378162"/>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30">
            <a:extLst>
              <a:ext uri="{FF2B5EF4-FFF2-40B4-BE49-F238E27FC236}">
                <a16:creationId xmlns:a16="http://schemas.microsoft.com/office/drawing/2014/main" id="{59BD4A4D-8148-9245-A16B-022C63056890}"/>
              </a:ext>
            </a:extLst>
          </p:cNvPr>
          <p:cNvSpPr/>
          <p:nvPr/>
        </p:nvSpPr>
        <p:spPr>
          <a:xfrm>
            <a:off x="5065059" y="3124200"/>
            <a:ext cx="4950386" cy="95375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3" name="object 23"/>
          <p:cNvSpPr txBox="1">
            <a:spLocks noGrp="1"/>
          </p:cNvSpPr>
          <p:nvPr>
            <p:ph type="title" idx="4294967295"/>
          </p:nvPr>
        </p:nvSpPr>
        <p:spPr>
          <a:xfrm>
            <a:off x="5181600" y="3581400"/>
            <a:ext cx="4572000" cy="346249"/>
          </a:xfrm>
          <a:prstGeom prst="rect">
            <a:avLst/>
          </a:prstGeom>
          <a:solidFill>
            <a:srgbClr val="FFFFFF"/>
          </a:solidFill>
        </p:spPr>
        <p:txBody>
          <a:bodyPr vert="horz" wrap="square" lIns="0" tIns="0" rIns="0" bIns="0" rtlCol="0">
            <a:spAutoFit/>
          </a:bodyPr>
          <a:lstStyle/>
          <a:p>
            <a:pPr marL="161925" algn="ctr">
              <a:lnSpc>
                <a:spcPts val="2670"/>
              </a:lnSpc>
            </a:pPr>
            <a:r>
              <a:rPr lang="en-US" sz="6000" b="1" spc="-5" dirty="0"/>
              <a:t>Thank You</a:t>
            </a:r>
            <a:endParaRPr sz="6000" b="1" dirty="0"/>
          </a:p>
        </p:txBody>
      </p:sp>
      <p:sp>
        <p:nvSpPr>
          <p:cNvPr id="27" name="object 27"/>
          <p:cNvSpPr/>
          <p:nvPr/>
        </p:nvSpPr>
        <p:spPr>
          <a:xfrm>
            <a:off x="457200" y="152400"/>
            <a:ext cx="896981" cy="392430"/>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7346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3" name="Picture 34" descr="Grayscale Photo of Bicycle">
            <a:extLst>
              <a:ext uri="{FF2B5EF4-FFF2-40B4-BE49-F238E27FC236}">
                <a16:creationId xmlns:a16="http://schemas.microsoft.com/office/drawing/2014/main" id="{091FEF3D-1135-1A4B-A955-E83AF67923B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9866" r="23655"/>
          <a:stretch/>
        </p:blipFill>
        <p:spPr bwMode="auto">
          <a:xfrm>
            <a:off x="-21323" y="0"/>
            <a:ext cx="3509885" cy="10058400"/>
          </a:xfrm>
          <a:prstGeom prst="rect">
            <a:avLst/>
          </a:prstGeom>
          <a:noFill/>
          <a:extLst>
            <a:ext uri="{909E8E84-426E-40DD-AFC4-6F175D3DCCD1}">
              <a14:hiddenFill xmlns:a14="http://schemas.microsoft.com/office/drawing/2010/main">
                <a:solidFill>
                  <a:srgbClr val="FFFFFF"/>
                </a:solidFill>
              </a14:hiddenFill>
            </a:ext>
          </a:extLst>
        </p:spPr>
      </p:pic>
      <p:sp>
        <p:nvSpPr>
          <p:cNvPr id="2" name="object 2"/>
          <p:cNvSpPr/>
          <p:nvPr/>
        </p:nvSpPr>
        <p:spPr>
          <a:xfrm>
            <a:off x="7778904" y="0"/>
            <a:ext cx="7772400" cy="10058400"/>
          </a:xfrm>
          <a:custGeom>
            <a:avLst/>
            <a:gdLst/>
            <a:ahLst/>
            <a:cxnLst/>
            <a:rect l="l" t="t" r="r" b="b"/>
            <a:pathLst>
              <a:path w="7772400" h="10058400">
                <a:moveTo>
                  <a:pt x="0" y="10058400"/>
                </a:moveTo>
                <a:lnTo>
                  <a:pt x="7772400" y="10058400"/>
                </a:lnTo>
                <a:lnTo>
                  <a:pt x="7772400" y="0"/>
                </a:lnTo>
                <a:lnTo>
                  <a:pt x="0" y="0"/>
                </a:lnTo>
                <a:lnTo>
                  <a:pt x="0" y="10058400"/>
                </a:lnTo>
                <a:close/>
              </a:path>
            </a:pathLst>
          </a:custGeom>
          <a:solidFill>
            <a:srgbClr val="F1F2F2"/>
          </a:solidFill>
        </p:spPr>
        <p:txBody>
          <a:bodyPr wrap="square" lIns="0" tIns="0" rIns="0" bIns="0" rtlCol="0"/>
          <a:lstStyle/>
          <a:p>
            <a:endParaRPr>
              <a:latin typeface="+mj-lt"/>
            </a:endParaRPr>
          </a:p>
        </p:txBody>
      </p:sp>
      <p:sp>
        <p:nvSpPr>
          <p:cNvPr id="4" name="object 4"/>
          <p:cNvSpPr txBox="1"/>
          <p:nvPr/>
        </p:nvSpPr>
        <p:spPr>
          <a:xfrm>
            <a:off x="3946207" y="2850014"/>
            <a:ext cx="3187065" cy="1693284"/>
          </a:xfrm>
          <a:prstGeom prst="rect">
            <a:avLst/>
          </a:prstGeom>
        </p:spPr>
        <p:txBody>
          <a:bodyPr vert="horz" wrap="square" lIns="0" tIns="12700" rIns="0" bIns="0" rtlCol="0">
            <a:spAutoFit/>
          </a:bodyPr>
          <a:lstStyle/>
          <a:p>
            <a:pPr marL="12700" marR="5080">
              <a:lnSpc>
                <a:spcPct val="129700"/>
              </a:lnSpc>
              <a:spcBef>
                <a:spcPts val="100"/>
              </a:spcBef>
            </a:pPr>
            <a:r>
              <a:rPr lang="en-US" sz="1200" spc="-5" dirty="0">
                <a:solidFill>
                  <a:srgbClr val="231F20"/>
                </a:solidFill>
                <a:cs typeface="IBM Plex Sans"/>
              </a:rPr>
              <a:t>This </a:t>
            </a:r>
            <a:r>
              <a:rPr lang="en-US" sz="1200" b="1" spc="-5" dirty="0">
                <a:solidFill>
                  <a:srgbClr val="231F20"/>
                </a:solidFill>
                <a:cs typeface="IBM Plex Sans"/>
              </a:rPr>
              <a:t>Citi Bike Operating Report for 2017 </a:t>
            </a:r>
            <a:r>
              <a:rPr lang="en-US" sz="1200" spc="-5" dirty="0">
                <a:solidFill>
                  <a:srgbClr val="231F20"/>
                </a:solidFill>
                <a:cs typeface="IBM Plex Sans"/>
              </a:rPr>
              <a:t>from IBM includes a </a:t>
            </a:r>
            <a:r>
              <a:rPr lang="en-US" sz="1200" b="1" spc="-5" dirty="0">
                <a:solidFill>
                  <a:srgbClr val="231F20"/>
                </a:solidFill>
                <a:cs typeface="IBM Plex Sans"/>
              </a:rPr>
              <a:t>PowerPoint Presentation </a:t>
            </a:r>
            <a:r>
              <a:rPr lang="en-US" sz="1200" spc="-5" dirty="0">
                <a:solidFill>
                  <a:srgbClr val="231F20"/>
                </a:solidFill>
                <a:cs typeface="IBM Plex Sans"/>
              </a:rPr>
              <a:t>which outlines some of the assessment’s findings, as well as a </a:t>
            </a:r>
            <a:r>
              <a:rPr lang="en-US" sz="1200" b="1" spc="-5" dirty="0">
                <a:solidFill>
                  <a:srgbClr val="231F20"/>
                </a:solidFill>
                <a:cs typeface="IBM Plex Sans"/>
              </a:rPr>
              <a:t>GitHub repository </a:t>
            </a:r>
            <a:r>
              <a:rPr lang="en-US" sz="1200" spc="-5" dirty="0">
                <a:solidFill>
                  <a:srgbClr val="231F20"/>
                </a:solidFill>
                <a:cs typeface="IBM Plex Sans"/>
              </a:rPr>
              <a:t>and the raw code used in the assessment. This report</a:t>
            </a:r>
            <a:r>
              <a:rPr sz="1200" spc="-5" dirty="0">
                <a:solidFill>
                  <a:srgbClr val="231F20"/>
                </a:solidFill>
                <a:cs typeface="IBM Plex Sans"/>
              </a:rPr>
              <a:t> </a:t>
            </a:r>
            <a:r>
              <a:rPr sz="1200" spc="-10" dirty="0">
                <a:solidFill>
                  <a:srgbClr val="231F20"/>
                </a:solidFill>
                <a:cs typeface="IBM Plex Sans"/>
              </a:rPr>
              <a:t>will </a:t>
            </a:r>
            <a:r>
              <a:rPr lang="en-US" sz="1200" spc="-10" dirty="0">
                <a:solidFill>
                  <a:srgbClr val="231F20"/>
                </a:solidFill>
                <a:cs typeface="IBM Plex Sans"/>
              </a:rPr>
              <a:t>deliver best-in-class insights and visuals which address each of the questions from the mayor’s office, listed below:</a:t>
            </a:r>
            <a:endParaRPr sz="1200" dirty="0">
              <a:cs typeface="IBM Plex Sans"/>
            </a:endParaRPr>
          </a:p>
        </p:txBody>
      </p:sp>
      <p:sp>
        <p:nvSpPr>
          <p:cNvPr id="6" name="object 6"/>
          <p:cNvSpPr txBox="1"/>
          <p:nvPr/>
        </p:nvSpPr>
        <p:spPr>
          <a:xfrm>
            <a:off x="3952033" y="4953000"/>
            <a:ext cx="3218815" cy="2768963"/>
          </a:xfrm>
          <a:prstGeom prst="rect">
            <a:avLst/>
          </a:prstGeom>
        </p:spPr>
        <p:txBody>
          <a:bodyPr vert="horz" wrap="square" lIns="0" tIns="12700" rIns="0" bIns="0" rtlCol="0">
            <a:spAutoFit/>
          </a:bodyPr>
          <a:lstStyle/>
          <a:p>
            <a:pPr marL="184150" marR="5080" indent="-171450">
              <a:lnSpc>
                <a:spcPct val="129700"/>
              </a:lnSpc>
              <a:spcBef>
                <a:spcPts val="100"/>
              </a:spcBef>
              <a:buFont typeface="Arial" panose="020B0604020202020204" pitchFamily="34" charset="0"/>
              <a:buChar char="•"/>
            </a:pPr>
            <a:r>
              <a:rPr lang="en-US" sz="1200" spc="-15" dirty="0">
                <a:solidFill>
                  <a:srgbClr val="231F20"/>
                </a:solidFill>
                <a:cs typeface="IBM Plex Sans"/>
              </a:rPr>
              <a:t>Which stations have the most “starts”?</a:t>
            </a:r>
          </a:p>
          <a:p>
            <a:pPr marL="184150" marR="5080" indent="-171450">
              <a:lnSpc>
                <a:spcPct val="129700"/>
              </a:lnSpc>
              <a:spcBef>
                <a:spcPts val="100"/>
              </a:spcBef>
              <a:buFont typeface="Arial" panose="020B0604020202020204" pitchFamily="34" charset="0"/>
              <a:buChar char="•"/>
            </a:pPr>
            <a:r>
              <a:rPr lang="en-US" sz="1200" spc="-15" dirty="0">
                <a:solidFill>
                  <a:srgbClr val="231F20"/>
                </a:solidFill>
                <a:cs typeface="IBM Plex Sans"/>
              </a:rPr>
              <a:t>How does duration change with user type?</a:t>
            </a:r>
          </a:p>
          <a:p>
            <a:pPr marL="184150" marR="5080" indent="-171450">
              <a:lnSpc>
                <a:spcPct val="129700"/>
              </a:lnSpc>
              <a:spcBef>
                <a:spcPts val="100"/>
              </a:spcBef>
              <a:buFont typeface="Arial" panose="020B0604020202020204" pitchFamily="34" charset="0"/>
              <a:buChar char="•"/>
            </a:pPr>
            <a:r>
              <a:rPr lang="en-US" sz="1200" spc="-15" dirty="0">
                <a:solidFill>
                  <a:srgbClr val="231F20"/>
                </a:solidFill>
                <a:cs typeface="IBM Plex Sans"/>
              </a:rPr>
              <a:t>Which stations make the most popular trips?</a:t>
            </a:r>
          </a:p>
          <a:p>
            <a:pPr marL="184150" marR="5080" indent="-171450">
              <a:lnSpc>
                <a:spcPct val="129700"/>
              </a:lnSpc>
              <a:spcBef>
                <a:spcPts val="100"/>
              </a:spcBef>
              <a:buFont typeface="Arial" panose="020B0604020202020204" pitchFamily="34" charset="0"/>
              <a:buChar char="•"/>
            </a:pPr>
            <a:r>
              <a:rPr lang="en-US" sz="1200" spc="-15" dirty="0">
                <a:solidFill>
                  <a:srgbClr val="231F20"/>
                </a:solidFill>
                <a:cs typeface="IBM Plex Sans"/>
              </a:rPr>
              <a:t>How does trip distance &amp; speed differ with gender &amp; age?</a:t>
            </a:r>
          </a:p>
          <a:p>
            <a:pPr marL="184150" marR="5080" indent="-171450">
              <a:lnSpc>
                <a:spcPct val="129700"/>
              </a:lnSpc>
              <a:spcBef>
                <a:spcPts val="100"/>
              </a:spcBef>
              <a:buFont typeface="Arial" panose="020B0604020202020204" pitchFamily="34" charset="0"/>
              <a:buChar char="•"/>
            </a:pPr>
            <a:r>
              <a:rPr lang="en-US" sz="1200" spc="-15" dirty="0">
                <a:solidFill>
                  <a:srgbClr val="231F20"/>
                </a:solidFill>
                <a:cs typeface="IBM Plex Sans"/>
              </a:rPr>
              <a:t>What is the most used Citi Bike?</a:t>
            </a:r>
          </a:p>
          <a:p>
            <a:pPr marL="184150" marR="5080" indent="-171450">
              <a:lnSpc>
                <a:spcPct val="129700"/>
              </a:lnSpc>
              <a:spcBef>
                <a:spcPts val="100"/>
              </a:spcBef>
              <a:buFont typeface="Arial" panose="020B0604020202020204" pitchFamily="34" charset="0"/>
              <a:buChar char="•"/>
            </a:pPr>
            <a:r>
              <a:rPr lang="en-US" sz="1200" spc="-15" dirty="0">
                <a:solidFill>
                  <a:srgbClr val="231F20"/>
                </a:solidFill>
                <a:cs typeface="IBM Plex Sans"/>
              </a:rPr>
              <a:t>Can we predict a trip’s length?</a:t>
            </a:r>
          </a:p>
          <a:p>
            <a:pPr marL="184150" marR="5080" indent="-171450">
              <a:lnSpc>
                <a:spcPct val="129700"/>
              </a:lnSpc>
              <a:spcBef>
                <a:spcPts val="100"/>
              </a:spcBef>
              <a:buFont typeface="Arial" panose="020B0604020202020204" pitchFamily="34" charset="0"/>
              <a:buChar char="•"/>
            </a:pPr>
            <a:endParaRPr lang="en-US" sz="1200" spc="-15" dirty="0">
              <a:solidFill>
                <a:srgbClr val="231F20"/>
              </a:solidFill>
              <a:cs typeface="IBM Plex Sans"/>
            </a:endParaRPr>
          </a:p>
          <a:p>
            <a:pPr marL="184150" marR="5080" indent="-171450">
              <a:lnSpc>
                <a:spcPct val="129700"/>
              </a:lnSpc>
              <a:spcBef>
                <a:spcPts val="100"/>
              </a:spcBef>
              <a:buFont typeface="Arial" panose="020B0604020202020204" pitchFamily="34" charset="0"/>
              <a:buChar char="•"/>
            </a:pPr>
            <a:endParaRPr lang="en-US" sz="1200" spc="-15" dirty="0">
              <a:solidFill>
                <a:srgbClr val="231F20"/>
              </a:solidFill>
              <a:cs typeface="IBM Plex Sans"/>
            </a:endParaRPr>
          </a:p>
          <a:p>
            <a:pPr marL="184150" marR="5080" indent="-171450">
              <a:lnSpc>
                <a:spcPct val="129700"/>
              </a:lnSpc>
              <a:spcBef>
                <a:spcPts val="100"/>
              </a:spcBef>
              <a:buFont typeface="Arial" panose="020B0604020202020204" pitchFamily="34" charset="0"/>
              <a:buChar char="•"/>
            </a:pPr>
            <a:endParaRPr lang="en-US" sz="1200" spc="-15" dirty="0">
              <a:solidFill>
                <a:srgbClr val="231F20"/>
              </a:solidFill>
              <a:cs typeface="IBM Plex Sans"/>
            </a:endParaRPr>
          </a:p>
          <a:p>
            <a:pPr marL="184150" marR="5080" indent="-171450">
              <a:lnSpc>
                <a:spcPct val="129700"/>
              </a:lnSpc>
              <a:spcBef>
                <a:spcPts val="100"/>
              </a:spcBef>
              <a:buFont typeface="Arial" panose="020B0604020202020204" pitchFamily="34" charset="0"/>
              <a:buChar char="•"/>
            </a:pPr>
            <a:endParaRPr sz="1200" dirty="0">
              <a:cs typeface="IBM Plex Sans"/>
            </a:endParaRPr>
          </a:p>
        </p:txBody>
      </p:sp>
      <p:sp>
        <p:nvSpPr>
          <p:cNvPr id="8" name="object 8"/>
          <p:cNvSpPr txBox="1"/>
          <p:nvPr/>
        </p:nvSpPr>
        <p:spPr>
          <a:xfrm>
            <a:off x="3957926" y="7086600"/>
            <a:ext cx="3103880" cy="973087"/>
          </a:xfrm>
          <a:prstGeom prst="rect">
            <a:avLst/>
          </a:prstGeom>
        </p:spPr>
        <p:txBody>
          <a:bodyPr vert="horz" wrap="square" lIns="0" tIns="12700" rIns="0" bIns="0" rtlCol="0">
            <a:spAutoFit/>
          </a:bodyPr>
          <a:lstStyle/>
          <a:p>
            <a:pPr marL="12700" marR="5080">
              <a:lnSpc>
                <a:spcPct val="129700"/>
              </a:lnSpc>
              <a:spcBef>
                <a:spcPts val="100"/>
              </a:spcBef>
            </a:pPr>
            <a:r>
              <a:rPr sz="1200" spc="-15" dirty="0">
                <a:solidFill>
                  <a:srgbClr val="231F20"/>
                </a:solidFill>
                <a:cs typeface="IBM Plex Sans"/>
              </a:rPr>
              <a:t>We </a:t>
            </a:r>
            <a:r>
              <a:rPr sz="1200" spc="-10" dirty="0">
                <a:solidFill>
                  <a:srgbClr val="231F20"/>
                </a:solidFill>
                <a:cs typeface="IBM Plex Sans"/>
              </a:rPr>
              <a:t>appreciate your ongoing </a:t>
            </a:r>
            <a:r>
              <a:rPr lang="en-US" sz="1200" spc="-10" dirty="0">
                <a:solidFill>
                  <a:srgbClr val="231F20"/>
                </a:solidFill>
                <a:cs typeface="IBM Plex Sans"/>
              </a:rPr>
              <a:t>partnership with IBM</a:t>
            </a:r>
            <a:r>
              <a:rPr sz="1200" spc="-10" dirty="0">
                <a:solidFill>
                  <a:srgbClr val="231F20"/>
                </a:solidFill>
                <a:cs typeface="IBM Plex Sans"/>
              </a:rPr>
              <a:t> and </a:t>
            </a:r>
            <a:r>
              <a:rPr lang="en-US" sz="1200" spc="-10" dirty="0">
                <a:solidFill>
                  <a:srgbClr val="231F20"/>
                </a:solidFill>
                <a:cs typeface="IBM Plex Sans"/>
              </a:rPr>
              <a:t>we </a:t>
            </a:r>
            <a:r>
              <a:rPr sz="1200" spc="-10" dirty="0">
                <a:solidFill>
                  <a:srgbClr val="231F20"/>
                </a:solidFill>
                <a:cs typeface="IBM Plex Sans"/>
              </a:rPr>
              <a:t>look </a:t>
            </a:r>
            <a:r>
              <a:rPr sz="1200" spc="-15" dirty="0">
                <a:solidFill>
                  <a:srgbClr val="231F20"/>
                </a:solidFill>
                <a:cs typeface="IBM Plex Sans"/>
              </a:rPr>
              <a:t>forward </a:t>
            </a:r>
            <a:r>
              <a:rPr sz="1200" spc="-10" dirty="0">
                <a:solidFill>
                  <a:srgbClr val="231F20"/>
                </a:solidFill>
                <a:cs typeface="IBM Plex Sans"/>
              </a:rPr>
              <a:t>to working with you to build </a:t>
            </a:r>
            <a:r>
              <a:rPr lang="en-US" sz="1200" spc="-10" dirty="0">
                <a:solidFill>
                  <a:srgbClr val="231F20"/>
                </a:solidFill>
                <a:cs typeface="IBM Plex Sans"/>
              </a:rPr>
              <a:t>an improved Citi Bike experience and a healthier &amp; more efficient New York City</a:t>
            </a:r>
            <a:r>
              <a:rPr sz="1200" spc="-15" dirty="0">
                <a:solidFill>
                  <a:srgbClr val="231F20"/>
                </a:solidFill>
                <a:cs typeface="IBM Plex Sans"/>
              </a:rPr>
              <a:t>!</a:t>
            </a:r>
            <a:endParaRPr sz="1200" dirty="0">
              <a:cs typeface="IBM Plex Sans"/>
            </a:endParaRPr>
          </a:p>
        </p:txBody>
      </p:sp>
      <p:sp>
        <p:nvSpPr>
          <p:cNvPr id="9" name="object 9"/>
          <p:cNvSpPr txBox="1"/>
          <p:nvPr/>
        </p:nvSpPr>
        <p:spPr>
          <a:xfrm>
            <a:off x="3987800" y="475587"/>
            <a:ext cx="3277870" cy="2193421"/>
          </a:xfrm>
          <a:prstGeom prst="rect">
            <a:avLst/>
          </a:prstGeom>
        </p:spPr>
        <p:txBody>
          <a:bodyPr vert="horz" wrap="square" lIns="0" tIns="12700" rIns="0" bIns="0" rtlCol="0">
            <a:spAutoFit/>
          </a:bodyPr>
          <a:lstStyle/>
          <a:p>
            <a:pPr marL="12700" algn="ctr">
              <a:lnSpc>
                <a:spcPct val="100000"/>
              </a:lnSpc>
              <a:spcBef>
                <a:spcPts val="100"/>
              </a:spcBef>
            </a:pPr>
            <a:r>
              <a:rPr lang="en-US" sz="1200" b="1" spc="-10" dirty="0">
                <a:solidFill>
                  <a:srgbClr val="231F20"/>
                </a:solidFill>
                <a:latin typeface="+mj-lt"/>
                <a:cs typeface="IBMPlexSans-SemiBold"/>
              </a:rPr>
              <a:t>Citi Bike Operating Report for 2017</a:t>
            </a:r>
            <a:endParaRPr sz="1200" dirty="0">
              <a:latin typeface="+mj-lt"/>
              <a:cs typeface="IBMPlexSans-SemiBold"/>
            </a:endParaRPr>
          </a:p>
          <a:p>
            <a:pPr marL="12700" marR="119380">
              <a:lnSpc>
                <a:spcPct val="129700"/>
              </a:lnSpc>
              <a:spcBef>
                <a:spcPts val="605"/>
              </a:spcBef>
            </a:pPr>
            <a:r>
              <a:rPr sz="1200" spc="-10" dirty="0">
                <a:solidFill>
                  <a:srgbClr val="231F20"/>
                </a:solidFill>
                <a:cs typeface="IBM Plex Sans"/>
              </a:rPr>
              <a:t>Thank</a:t>
            </a:r>
            <a:r>
              <a:rPr sz="1200" spc="-25" dirty="0">
                <a:solidFill>
                  <a:srgbClr val="231F20"/>
                </a:solidFill>
                <a:cs typeface="IBM Plex Sans"/>
              </a:rPr>
              <a:t> </a:t>
            </a:r>
            <a:r>
              <a:rPr sz="1200" spc="-10" dirty="0">
                <a:solidFill>
                  <a:srgbClr val="231F20"/>
                </a:solidFill>
                <a:cs typeface="IBM Plex Sans"/>
              </a:rPr>
              <a:t>you</a:t>
            </a:r>
            <a:r>
              <a:rPr sz="1200" spc="-25" dirty="0">
                <a:solidFill>
                  <a:srgbClr val="231F20"/>
                </a:solidFill>
                <a:cs typeface="IBM Plex Sans"/>
              </a:rPr>
              <a:t> </a:t>
            </a:r>
            <a:r>
              <a:rPr sz="1200" spc="-10" dirty="0">
                <a:solidFill>
                  <a:srgbClr val="231F20"/>
                </a:solidFill>
                <a:cs typeface="IBM Plex Sans"/>
              </a:rPr>
              <a:t>for</a:t>
            </a:r>
            <a:r>
              <a:rPr sz="1200" spc="-25" dirty="0">
                <a:solidFill>
                  <a:srgbClr val="231F20"/>
                </a:solidFill>
                <a:cs typeface="IBM Plex Sans"/>
              </a:rPr>
              <a:t> </a:t>
            </a:r>
            <a:r>
              <a:rPr sz="1200" spc="-10" dirty="0">
                <a:solidFill>
                  <a:srgbClr val="231F20"/>
                </a:solidFill>
                <a:cs typeface="IBM Plex Sans"/>
              </a:rPr>
              <a:t>the</a:t>
            </a:r>
            <a:r>
              <a:rPr sz="1200" spc="-25" dirty="0">
                <a:solidFill>
                  <a:srgbClr val="231F20"/>
                </a:solidFill>
                <a:cs typeface="IBM Plex Sans"/>
              </a:rPr>
              <a:t> </a:t>
            </a:r>
            <a:r>
              <a:rPr sz="1200" spc="-10" dirty="0">
                <a:solidFill>
                  <a:srgbClr val="231F20"/>
                </a:solidFill>
                <a:cs typeface="IBM Plex Sans"/>
              </a:rPr>
              <a:t>opportunity</a:t>
            </a:r>
            <a:r>
              <a:rPr sz="1200" spc="-25" dirty="0">
                <a:solidFill>
                  <a:srgbClr val="231F20"/>
                </a:solidFill>
                <a:cs typeface="IBM Plex Sans"/>
              </a:rPr>
              <a:t> </a:t>
            </a:r>
            <a:r>
              <a:rPr sz="1200" spc="-10" dirty="0">
                <a:solidFill>
                  <a:srgbClr val="231F20"/>
                </a:solidFill>
                <a:cs typeface="IBM Plex Sans"/>
              </a:rPr>
              <a:t>to</a:t>
            </a:r>
            <a:r>
              <a:rPr sz="1200" spc="-25" dirty="0">
                <a:solidFill>
                  <a:srgbClr val="231F20"/>
                </a:solidFill>
                <a:cs typeface="IBM Plex Sans"/>
              </a:rPr>
              <a:t> </a:t>
            </a:r>
            <a:r>
              <a:rPr lang="en-US" sz="1200" spc="-5" dirty="0">
                <a:solidFill>
                  <a:srgbClr val="231F20"/>
                </a:solidFill>
                <a:cs typeface="IBM Plex Sans"/>
              </a:rPr>
              <a:t>assist Mayor de Blasio’s office in this assessment of Citi Bike ridership</a:t>
            </a:r>
            <a:r>
              <a:rPr sz="1200" spc="-15" dirty="0">
                <a:solidFill>
                  <a:srgbClr val="231F20"/>
                </a:solidFill>
                <a:cs typeface="IBM Plex Sans"/>
              </a:rPr>
              <a:t>.</a:t>
            </a:r>
            <a:endParaRPr lang="en-US" sz="1200" spc="-15" dirty="0">
              <a:solidFill>
                <a:srgbClr val="231F20"/>
              </a:solidFill>
              <a:cs typeface="IBM Plex Sans"/>
            </a:endParaRPr>
          </a:p>
          <a:p>
            <a:pPr marL="12700" marR="119380">
              <a:spcBef>
                <a:spcPts val="605"/>
              </a:spcBef>
            </a:pPr>
            <a:endParaRPr lang="en-US" sz="300" dirty="0">
              <a:cs typeface="IBM Plex Sans"/>
            </a:endParaRPr>
          </a:p>
          <a:p>
            <a:pPr marL="12700" marR="5080">
              <a:lnSpc>
                <a:spcPct val="129700"/>
              </a:lnSpc>
              <a:spcBef>
                <a:spcPts val="900"/>
              </a:spcBef>
            </a:pPr>
            <a:r>
              <a:rPr sz="1200" spc="-15" dirty="0">
                <a:solidFill>
                  <a:srgbClr val="231F20"/>
                </a:solidFill>
                <a:cs typeface="IBM Plex Sans"/>
              </a:rPr>
              <a:t>We </a:t>
            </a:r>
            <a:r>
              <a:rPr sz="1200" spc="-10" dirty="0">
                <a:solidFill>
                  <a:srgbClr val="231F20"/>
                </a:solidFill>
                <a:cs typeface="IBM Plex Sans"/>
              </a:rPr>
              <a:t>admire the </a:t>
            </a:r>
            <a:r>
              <a:rPr sz="1200" spc="-15" dirty="0">
                <a:solidFill>
                  <a:srgbClr val="231F20"/>
                </a:solidFill>
                <a:cs typeface="IBM Plex Sans"/>
              </a:rPr>
              <a:t>success </a:t>
            </a:r>
            <a:r>
              <a:rPr lang="en-US" sz="1200" spc="-15" dirty="0">
                <a:solidFill>
                  <a:srgbClr val="231F20"/>
                </a:solidFill>
                <a:cs typeface="IBM Plex Sans"/>
              </a:rPr>
              <a:t>Citi Bike</a:t>
            </a:r>
            <a:r>
              <a:rPr sz="1200" spc="-15" dirty="0">
                <a:solidFill>
                  <a:srgbClr val="231F20"/>
                </a:solidFill>
                <a:cs typeface="IBM Plex Sans"/>
              </a:rPr>
              <a:t> </a:t>
            </a:r>
            <a:r>
              <a:rPr sz="1200" spc="-10" dirty="0">
                <a:solidFill>
                  <a:srgbClr val="231F20"/>
                </a:solidFill>
                <a:cs typeface="IBM Plex Sans"/>
              </a:rPr>
              <a:t>has </a:t>
            </a:r>
            <a:r>
              <a:rPr sz="1200" spc="-15" dirty="0">
                <a:solidFill>
                  <a:srgbClr val="231F20"/>
                </a:solidFill>
                <a:cs typeface="IBM Plex Sans"/>
              </a:rPr>
              <a:t>achieved, </a:t>
            </a:r>
            <a:r>
              <a:rPr sz="1200" spc="-5" dirty="0">
                <a:solidFill>
                  <a:srgbClr val="231F20"/>
                </a:solidFill>
                <a:cs typeface="IBM Plex Sans"/>
              </a:rPr>
              <a:t>as </a:t>
            </a:r>
            <a:r>
              <a:rPr sz="1200" spc="-10" dirty="0">
                <a:solidFill>
                  <a:srgbClr val="231F20"/>
                </a:solidFill>
                <a:cs typeface="IBM Plex Sans"/>
              </a:rPr>
              <a:t>well </a:t>
            </a:r>
            <a:r>
              <a:rPr sz="1200" spc="-5" dirty="0">
                <a:solidFill>
                  <a:srgbClr val="231F20"/>
                </a:solidFill>
                <a:cs typeface="IBM Plex Sans"/>
              </a:rPr>
              <a:t>as </a:t>
            </a:r>
            <a:r>
              <a:rPr sz="1200" spc="-15" dirty="0">
                <a:solidFill>
                  <a:srgbClr val="231F20"/>
                </a:solidFill>
                <a:cs typeface="IBM Plex Sans"/>
              </a:rPr>
              <a:t>your </a:t>
            </a:r>
            <a:r>
              <a:rPr sz="1200" spc="-10" dirty="0">
                <a:solidFill>
                  <a:srgbClr val="231F20"/>
                </a:solidFill>
                <a:cs typeface="IBM Plex Sans"/>
              </a:rPr>
              <a:t>commitment to the millions of people who depend </a:t>
            </a:r>
            <a:r>
              <a:rPr sz="1200" spc="-5" dirty="0">
                <a:solidFill>
                  <a:srgbClr val="231F20"/>
                </a:solidFill>
                <a:cs typeface="IBM Plex Sans"/>
              </a:rPr>
              <a:t>on </a:t>
            </a:r>
            <a:r>
              <a:rPr lang="en-US" sz="1200" spc="-15" dirty="0">
                <a:solidFill>
                  <a:srgbClr val="231F20"/>
                </a:solidFill>
                <a:cs typeface="IBM Plex Sans"/>
              </a:rPr>
              <a:t>Citi Bike</a:t>
            </a:r>
            <a:r>
              <a:rPr sz="1200" spc="-120" dirty="0">
                <a:solidFill>
                  <a:srgbClr val="231F20"/>
                </a:solidFill>
                <a:cs typeface="IBM Plex Sans"/>
              </a:rPr>
              <a:t> </a:t>
            </a:r>
            <a:r>
              <a:rPr lang="en-US" sz="1200" spc="-15" dirty="0">
                <a:solidFill>
                  <a:srgbClr val="231F20"/>
                </a:solidFill>
                <a:cs typeface="IBM Plex Sans"/>
              </a:rPr>
              <a:t>as a source for</a:t>
            </a:r>
            <a:r>
              <a:rPr sz="1200" spc="-15" dirty="0">
                <a:solidFill>
                  <a:srgbClr val="231F20"/>
                </a:solidFill>
                <a:cs typeface="IBM Plex Sans"/>
              </a:rPr>
              <a:t> </a:t>
            </a:r>
            <a:r>
              <a:rPr lang="en-US" sz="1200" spc="-15" dirty="0">
                <a:solidFill>
                  <a:srgbClr val="231F20"/>
                </a:solidFill>
                <a:cs typeface="IBM Plex Sans"/>
              </a:rPr>
              <a:t>reliable transportation </a:t>
            </a:r>
            <a:r>
              <a:rPr sz="1200" spc="-10" dirty="0">
                <a:solidFill>
                  <a:srgbClr val="231F20"/>
                </a:solidFill>
                <a:cs typeface="IBM Plex Sans"/>
              </a:rPr>
              <a:t>and </a:t>
            </a:r>
            <a:r>
              <a:rPr lang="en-US" sz="1200" spc="-10" dirty="0">
                <a:solidFill>
                  <a:srgbClr val="231F20"/>
                </a:solidFill>
                <a:cs typeface="IBM Plex Sans"/>
              </a:rPr>
              <a:t>healthy living</a:t>
            </a:r>
            <a:r>
              <a:rPr sz="1200" spc="-20" dirty="0">
                <a:solidFill>
                  <a:srgbClr val="231F20"/>
                </a:solidFill>
                <a:cs typeface="IBM Plex Sans"/>
              </a:rPr>
              <a:t>. </a:t>
            </a:r>
            <a:endParaRPr sz="1200" dirty="0">
              <a:cs typeface="IBM Plex Sans"/>
            </a:endParaRPr>
          </a:p>
        </p:txBody>
      </p:sp>
      <p:sp>
        <p:nvSpPr>
          <p:cNvPr id="22" name="object 22"/>
          <p:cNvSpPr txBox="1"/>
          <p:nvPr/>
        </p:nvSpPr>
        <p:spPr>
          <a:xfrm>
            <a:off x="8378481" y="1864619"/>
            <a:ext cx="5270500" cy="795089"/>
          </a:xfrm>
          <a:prstGeom prst="rect">
            <a:avLst/>
          </a:prstGeom>
        </p:spPr>
        <p:txBody>
          <a:bodyPr vert="horz" wrap="square" lIns="0" tIns="12700" rIns="0" bIns="0" rtlCol="0">
            <a:spAutoFit/>
          </a:bodyPr>
          <a:lstStyle/>
          <a:p>
            <a:pPr marL="12700">
              <a:lnSpc>
                <a:spcPct val="100000"/>
              </a:lnSpc>
              <a:spcBef>
                <a:spcPts val="100"/>
              </a:spcBef>
            </a:pPr>
            <a:r>
              <a:rPr sz="3600" spc="-45" dirty="0">
                <a:solidFill>
                  <a:srgbClr val="231F20"/>
                </a:solidFill>
                <a:latin typeface="Calibri Light" panose="020F0302020204030204" pitchFamily="34" charset="0"/>
                <a:cs typeface="Calibri Light" panose="020F0302020204030204" pitchFamily="34" charset="0"/>
              </a:rPr>
              <a:t>Table </a:t>
            </a:r>
            <a:r>
              <a:rPr sz="3600" spc="-10" dirty="0">
                <a:solidFill>
                  <a:srgbClr val="231F20"/>
                </a:solidFill>
                <a:latin typeface="Calibri Light" panose="020F0302020204030204" pitchFamily="34" charset="0"/>
                <a:cs typeface="Calibri Light" panose="020F0302020204030204" pitchFamily="34" charset="0"/>
              </a:rPr>
              <a:t>of</a:t>
            </a:r>
            <a:r>
              <a:rPr sz="3600" spc="-15" dirty="0">
                <a:solidFill>
                  <a:srgbClr val="231F20"/>
                </a:solidFill>
                <a:latin typeface="Calibri Light" panose="020F0302020204030204" pitchFamily="34" charset="0"/>
                <a:cs typeface="Calibri Light" panose="020F0302020204030204" pitchFamily="34" charset="0"/>
              </a:rPr>
              <a:t> </a:t>
            </a:r>
            <a:r>
              <a:rPr sz="3600" spc="-5" dirty="0">
                <a:solidFill>
                  <a:srgbClr val="231F20"/>
                </a:solidFill>
                <a:latin typeface="Calibri Light" panose="020F0302020204030204" pitchFamily="34" charset="0"/>
                <a:cs typeface="Calibri Light" panose="020F0302020204030204" pitchFamily="34" charset="0"/>
              </a:rPr>
              <a:t>Contents</a:t>
            </a:r>
            <a:endParaRPr lang="en-US" sz="3600" spc="-5" dirty="0">
              <a:latin typeface="Calibri Light" panose="020F0302020204030204" pitchFamily="34" charset="0"/>
              <a:cs typeface="Calibri Light" panose="020F0302020204030204" pitchFamily="34" charset="0"/>
            </a:endParaRPr>
          </a:p>
          <a:p>
            <a:pPr marL="12700" algn="ctr">
              <a:lnSpc>
                <a:spcPct val="100000"/>
              </a:lnSpc>
              <a:spcBef>
                <a:spcPts val="100"/>
              </a:spcBef>
            </a:pPr>
            <a:r>
              <a:rPr sz="1400" dirty="0">
                <a:solidFill>
                  <a:srgbClr val="231F20"/>
                </a:solidFill>
                <a:latin typeface="Calibri Light" panose="020F0302020204030204" pitchFamily="34" charset="0"/>
                <a:cs typeface="Calibri Light" panose="020F0302020204030204" pitchFamily="34" charset="0"/>
              </a:rPr>
              <a:t>.</a:t>
            </a:r>
            <a:endParaRPr sz="1400" dirty="0">
              <a:latin typeface="Calibri Light" panose="020F0302020204030204" pitchFamily="34" charset="0"/>
              <a:cs typeface="Calibri Light" panose="020F0302020204030204" pitchFamily="34" charset="0"/>
            </a:endParaRPr>
          </a:p>
        </p:txBody>
      </p:sp>
      <p:sp>
        <p:nvSpPr>
          <p:cNvPr id="24" name="object 24"/>
          <p:cNvSpPr txBox="1"/>
          <p:nvPr/>
        </p:nvSpPr>
        <p:spPr>
          <a:xfrm>
            <a:off x="8865745" y="3174007"/>
            <a:ext cx="4635355" cy="289823"/>
          </a:xfrm>
          <a:prstGeom prst="rect">
            <a:avLst/>
          </a:prstGeom>
        </p:spPr>
        <p:txBody>
          <a:bodyPr vert="horz" wrap="square" lIns="0" tIns="12700" rIns="0" bIns="0" rtlCol="0">
            <a:spAutoFit/>
          </a:bodyPr>
          <a:lstStyle/>
          <a:p>
            <a:pPr marL="12700">
              <a:lnSpc>
                <a:spcPct val="100000"/>
              </a:lnSpc>
              <a:spcBef>
                <a:spcPts val="100"/>
              </a:spcBef>
            </a:pPr>
            <a:r>
              <a:rPr lang="en-US" spc="-5" dirty="0">
                <a:solidFill>
                  <a:srgbClr val="231F20"/>
                </a:solidFill>
                <a:latin typeface="Calibri Light" panose="020F0302020204030204" pitchFamily="34" charset="0"/>
                <a:cs typeface="Calibri Light" panose="020F0302020204030204" pitchFamily="34" charset="0"/>
              </a:rPr>
              <a:t>Table of Contents</a:t>
            </a:r>
            <a:endParaRPr dirty="0">
              <a:latin typeface="Calibri Light" panose="020F0302020204030204" pitchFamily="34" charset="0"/>
              <a:cs typeface="Calibri Light" panose="020F0302020204030204" pitchFamily="34" charset="0"/>
            </a:endParaRPr>
          </a:p>
        </p:txBody>
      </p:sp>
      <p:sp>
        <p:nvSpPr>
          <p:cNvPr id="26" name="object 26"/>
          <p:cNvSpPr txBox="1"/>
          <p:nvPr/>
        </p:nvSpPr>
        <p:spPr>
          <a:xfrm>
            <a:off x="8865745" y="3722386"/>
            <a:ext cx="4486257" cy="289823"/>
          </a:xfrm>
          <a:prstGeom prst="rect">
            <a:avLst/>
          </a:prstGeom>
        </p:spPr>
        <p:txBody>
          <a:bodyPr vert="horz" wrap="square" lIns="0" tIns="12700" rIns="0" bIns="0" rtlCol="0">
            <a:spAutoFit/>
          </a:bodyPr>
          <a:lstStyle/>
          <a:p>
            <a:pPr marL="12700">
              <a:lnSpc>
                <a:spcPct val="100000"/>
              </a:lnSpc>
              <a:spcBef>
                <a:spcPts val="100"/>
              </a:spcBef>
            </a:pPr>
            <a:r>
              <a:rPr lang="en-US" spc="-5" dirty="0">
                <a:solidFill>
                  <a:srgbClr val="231F20"/>
                </a:solidFill>
                <a:latin typeface="Calibri Light" panose="020F0302020204030204" pitchFamily="34" charset="0"/>
                <a:cs typeface="Calibri Light" panose="020F0302020204030204" pitchFamily="34" charset="0"/>
              </a:rPr>
              <a:t>Assessing the Data</a:t>
            </a:r>
            <a:endParaRPr dirty="0">
              <a:latin typeface="Calibri Light" panose="020F0302020204030204" pitchFamily="34" charset="0"/>
              <a:cs typeface="Calibri Light" panose="020F0302020204030204" pitchFamily="34" charset="0"/>
            </a:endParaRPr>
          </a:p>
        </p:txBody>
      </p:sp>
      <p:sp>
        <p:nvSpPr>
          <p:cNvPr id="27" name="object 27"/>
          <p:cNvSpPr txBox="1"/>
          <p:nvPr/>
        </p:nvSpPr>
        <p:spPr>
          <a:xfrm>
            <a:off x="8865745" y="4304122"/>
            <a:ext cx="10108055" cy="289823"/>
          </a:xfrm>
          <a:prstGeom prst="rect">
            <a:avLst/>
          </a:prstGeom>
        </p:spPr>
        <p:txBody>
          <a:bodyPr vert="horz" wrap="square" lIns="0" tIns="12700" rIns="0" bIns="0" rtlCol="0">
            <a:spAutoFit/>
          </a:bodyPr>
          <a:lstStyle/>
          <a:p>
            <a:pPr marL="12700">
              <a:lnSpc>
                <a:spcPct val="100000"/>
              </a:lnSpc>
              <a:spcBef>
                <a:spcPts val="100"/>
              </a:spcBef>
            </a:pPr>
            <a:r>
              <a:rPr lang="en-US" spc="-10" dirty="0">
                <a:solidFill>
                  <a:srgbClr val="231F20"/>
                </a:solidFill>
                <a:latin typeface="Calibri Light" panose="020F0302020204030204" pitchFamily="34" charset="0"/>
                <a:cs typeface="Calibri Light" panose="020F0302020204030204" pitchFamily="34" charset="0"/>
              </a:rPr>
              <a:t>Top 5 Stations</a:t>
            </a:r>
            <a:endParaRPr dirty="0">
              <a:latin typeface="Calibri Light" panose="020F0302020204030204" pitchFamily="34" charset="0"/>
              <a:cs typeface="Calibri Light" panose="020F0302020204030204" pitchFamily="34" charset="0"/>
            </a:endParaRPr>
          </a:p>
        </p:txBody>
      </p:sp>
      <p:sp>
        <p:nvSpPr>
          <p:cNvPr id="28" name="object 28"/>
          <p:cNvSpPr txBox="1"/>
          <p:nvPr/>
        </p:nvSpPr>
        <p:spPr>
          <a:xfrm>
            <a:off x="8865745" y="4877677"/>
            <a:ext cx="9149567" cy="289823"/>
          </a:xfrm>
          <a:prstGeom prst="rect">
            <a:avLst/>
          </a:prstGeom>
        </p:spPr>
        <p:txBody>
          <a:bodyPr vert="horz" wrap="square" lIns="0" tIns="12700" rIns="0" bIns="0" rtlCol="0">
            <a:spAutoFit/>
          </a:bodyPr>
          <a:lstStyle/>
          <a:p>
            <a:pPr marL="12700">
              <a:lnSpc>
                <a:spcPct val="100000"/>
              </a:lnSpc>
              <a:spcBef>
                <a:spcPts val="100"/>
              </a:spcBef>
            </a:pPr>
            <a:r>
              <a:rPr lang="en-US" spc="-10" dirty="0">
                <a:solidFill>
                  <a:srgbClr val="231F20"/>
                </a:solidFill>
                <a:latin typeface="Calibri Light" panose="020F0302020204030204" pitchFamily="34" charset="0"/>
                <a:cs typeface="Calibri Light" panose="020F0302020204030204" pitchFamily="34" charset="0"/>
              </a:rPr>
              <a:t>Trip Durations</a:t>
            </a:r>
            <a:endParaRPr dirty="0">
              <a:latin typeface="Calibri Light" panose="020F0302020204030204" pitchFamily="34" charset="0"/>
              <a:cs typeface="Calibri Light" panose="020F0302020204030204" pitchFamily="34" charset="0"/>
            </a:endParaRPr>
          </a:p>
        </p:txBody>
      </p:sp>
      <p:sp>
        <p:nvSpPr>
          <p:cNvPr id="29" name="object 29"/>
          <p:cNvSpPr txBox="1"/>
          <p:nvPr/>
        </p:nvSpPr>
        <p:spPr>
          <a:xfrm>
            <a:off x="8865745" y="5460397"/>
            <a:ext cx="6375277" cy="289823"/>
          </a:xfrm>
          <a:prstGeom prst="rect">
            <a:avLst/>
          </a:prstGeom>
        </p:spPr>
        <p:txBody>
          <a:bodyPr vert="horz" wrap="square" lIns="0" tIns="12700" rIns="0" bIns="0" rtlCol="0">
            <a:spAutoFit/>
          </a:bodyPr>
          <a:lstStyle/>
          <a:p>
            <a:pPr marL="12700">
              <a:lnSpc>
                <a:spcPct val="100000"/>
              </a:lnSpc>
              <a:spcBef>
                <a:spcPts val="100"/>
              </a:spcBef>
            </a:pPr>
            <a:r>
              <a:rPr lang="en-US" spc="-10" dirty="0">
                <a:solidFill>
                  <a:srgbClr val="231F20"/>
                </a:solidFill>
                <a:latin typeface="Calibri Light" panose="020F0302020204030204" pitchFamily="34" charset="0"/>
                <a:cs typeface="Calibri Light" panose="020F0302020204030204" pitchFamily="34" charset="0"/>
              </a:rPr>
              <a:t>Most Popular Trips</a:t>
            </a:r>
            <a:endParaRPr dirty="0">
              <a:latin typeface="Calibri Light" panose="020F0302020204030204" pitchFamily="34" charset="0"/>
              <a:cs typeface="Calibri Light" panose="020F0302020204030204" pitchFamily="34" charset="0"/>
            </a:endParaRPr>
          </a:p>
        </p:txBody>
      </p:sp>
      <p:sp>
        <p:nvSpPr>
          <p:cNvPr id="30" name="object 30"/>
          <p:cNvSpPr txBox="1"/>
          <p:nvPr/>
        </p:nvSpPr>
        <p:spPr>
          <a:xfrm>
            <a:off x="8865745" y="6007081"/>
            <a:ext cx="3975063" cy="289823"/>
          </a:xfrm>
          <a:prstGeom prst="rect">
            <a:avLst/>
          </a:prstGeom>
        </p:spPr>
        <p:txBody>
          <a:bodyPr vert="horz" wrap="square" lIns="0" tIns="12700" rIns="0" bIns="0" rtlCol="0">
            <a:spAutoFit/>
          </a:bodyPr>
          <a:lstStyle/>
          <a:p>
            <a:pPr marL="12700">
              <a:lnSpc>
                <a:spcPct val="100000"/>
              </a:lnSpc>
              <a:spcBef>
                <a:spcPts val="100"/>
              </a:spcBef>
              <a:tabLst>
                <a:tab pos="469265" algn="l"/>
              </a:tabLst>
            </a:pPr>
            <a:r>
              <a:rPr lang="en-US" dirty="0">
                <a:solidFill>
                  <a:srgbClr val="231F20"/>
                </a:solidFill>
                <a:latin typeface="Calibri Light" panose="020F0302020204030204" pitchFamily="34" charset="0"/>
                <a:cs typeface="Calibri Light" panose="020F0302020204030204" pitchFamily="34" charset="0"/>
              </a:rPr>
              <a:t>Rider Performance</a:t>
            </a:r>
            <a:endParaRPr dirty="0">
              <a:latin typeface="Calibri Light" panose="020F0302020204030204" pitchFamily="34" charset="0"/>
              <a:cs typeface="Calibri Light" panose="020F0302020204030204" pitchFamily="34" charset="0"/>
            </a:endParaRPr>
          </a:p>
        </p:txBody>
      </p:sp>
      <p:sp>
        <p:nvSpPr>
          <p:cNvPr id="32" name="object 32"/>
          <p:cNvSpPr txBox="1"/>
          <p:nvPr/>
        </p:nvSpPr>
        <p:spPr>
          <a:xfrm>
            <a:off x="8865745" y="6539382"/>
            <a:ext cx="3381255" cy="289823"/>
          </a:xfrm>
          <a:prstGeom prst="rect">
            <a:avLst/>
          </a:prstGeom>
        </p:spPr>
        <p:txBody>
          <a:bodyPr vert="horz" wrap="square" lIns="0" tIns="12700" rIns="0" bIns="0" rtlCol="0">
            <a:spAutoFit/>
          </a:bodyPr>
          <a:lstStyle/>
          <a:p>
            <a:pPr marL="12700">
              <a:lnSpc>
                <a:spcPct val="100000"/>
              </a:lnSpc>
              <a:spcBef>
                <a:spcPts val="100"/>
              </a:spcBef>
            </a:pPr>
            <a:r>
              <a:rPr lang="en-US" spc="-20" dirty="0">
                <a:solidFill>
                  <a:srgbClr val="231F20"/>
                </a:solidFill>
                <a:latin typeface="Calibri Light" panose="020F0302020204030204" pitchFamily="34" charset="0"/>
                <a:cs typeface="Calibri Light" panose="020F0302020204030204" pitchFamily="34" charset="0"/>
              </a:rPr>
              <a:t>New York’s Busiest Bike</a:t>
            </a:r>
            <a:endParaRPr dirty="0">
              <a:latin typeface="Calibri Light" panose="020F0302020204030204" pitchFamily="34" charset="0"/>
              <a:cs typeface="Calibri Light" panose="020F0302020204030204" pitchFamily="34" charset="0"/>
            </a:endParaRPr>
          </a:p>
        </p:txBody>
      </p:sp>
      <p:sp>
        <p:nvSpPr>
          <p:cNvPr id="33" name="object 33"/>
          <p:cNvSpPr txBox="1"/>
          <p:nvPr/>
        </p:nvSpPr>
        <p:spPr>
          <a:xfrm>
            <a:off x="8865745" y="7054359"/>
            <a:ext cx="4250628" cy="289823"/>
          </a:xfrm>
          <a:prstGeom prst="rect">
            <a:avLst/>
          </a:prstGeom>
        </p:spPr>
        <p:txBody>
          <a:bodyPr vert="horz" wrap="square" lIns="0" tIns="12700" rIns="0" bIns="0" rtlCol="0">
            <a:spAutoFit/>
          </a:bodyPr>
          <a:lstStyle/>
          <a:p>
            <a:pPr marL="12700">
              <a:lnSpc>
                <a:spcPct val="100000"/>
              </a:lnSpc>
              <a:spcBef>
                <a:spcPts val="100"/>
              </a:spcBef>
              <a:tabLst>
                <a:tab pos="469265" algn="l"/>
              </a:tabLst>
            </a:pPr>
            <a:r>
              <a:rPr lang="en-US" spc="-5" dirty="0">
                <a:solidFill>
                  <a:srgbClr val="231F20"/>
                </a:solidFill>
                <a:latin typeface="Calibri Light" panose="020F0302020204030204" pitchFamily="34" charset="0"/>
                <a:cs typeface="Calibri Light" panose="020F0302020204030204" pitchFamily="34" charset="0"/>
              </a:rPr>
              <a:t>Destination Prediction</a:t>
            </a:r>
            <a:endParaRPr dirty="0">
              <a:latin typeface="Calibri Light" panose="020F0302020204030204" pitchFamily="34" charset="0"/>
              <a:cs typeface="Calibri Light" panose="020F0302020204030204" pitchFamily="34" charset="0"/>
            </a:endParaRPr>
          </a:p>
        </p:txBody>
      </p:sp>
      <p:sp>
        <p:nvSpPr>
          <p:cNvPr id="40" name="object 40"/>
          <p:cNvSpPr/>
          <p:nvPr/>
        </p:nvSpPr>
        <p:spPr>
          <a:xfrm>
            <a:off x="5400675" y="8764523"/>
            <a:ext cx="76835" cy="79375"/>
          </a:xfrm>
          <a:custGeom>
            <a:avLst/>
            <a:gdLst/>
            <a:ahLst/>
            <a:cxnLst/>
            <a:rect l="l" t="t" r="r" b="b"/>
            <a:pathLst>
              <a:path w="76835" h="79375">
                <a:moveTo>
                  <a:pt x="0" y="79247"/>
                </a:moveTo>
                <a:lnTo>
                  <a:pt x="76580" y="79247"/>
                </a:lnTo>
                <a:lnTo>
                  <a:pt x="76580" y="0"/>
                </a:lnTo>
                <a:lnTo>
                  <a:pt x="0" y="0"/>
                </a:lnTo>
                <a:lnTo>
                  <a:pt x="0" y="79247"/>
                </a:lnTo>
                <a:close/>
              </a:path>
            </a:pathLst>
          </a:custGeom>
          <a:solidFill>
            <a:srgbClr val="FFFFFF"/>
          </a:solidFill>
        </p:spPr>
        <p:txBody>
          <a:bodyPr wrap="square" lIns="0" tIns="0" rIns="0" bIns="0" rtlCol="0"/>
          <a:lstStyle/>
          <a:p>
            <a:endParaRPr/>
          </a:p>
        </p:txBody>
      </p:sp>
      <p:sp>
        <p:nvSpPr>
          <p:cNvPr id="41" name="object 41"/>
          <p:cNvSpPr txBox="1"/>
          <p:nvPr/>
        </p:nvSpPr>
        <p:spPr>
          <a:xfrm>
            <a:off x="304800" y="9630171"/>
            <a:ext cx="927100" cy="164788"/>
          </a:xfrm>
          <a:prstGeom prst="rect">
            <a:avLst/>
          </a:prstGeom>
        </p:spPr>
        <p:txBody>
          <a:bodyPr vert="horz" wrap="square" lIns="0" tIns="26034" rIns="0" bIns="0" rtlCol="0">
            <a:spAutoFit/>
          </a:bodyPr>
          <a:lstStyle/>
          <a:p>
            <a:pPr marL="12700">
              <a:lnSpc>
                <a:spcPct val="100000"/>
              </a:lnSpc>
              <a:spcBef>
                <a:spcPts val="204"/>
              </a:spcBef>
            </a:pPr>
            <a:fld id="{8CE11C71-D016-5B4A-9ABE-B3BD6B5A065D}" type="slidenum">
              <a:rPr lang="en-US" sz="900" smtClean="0">
                <a:solidFill>
                  <a:srgbClr val="FFFFFF"/>
                </a:solidFill>
                <a:latin typeface="+mj-lt"/>
                <a:cs typeface="IBMPlexSans-Medium"/>
              </a:rPr>
              <a:t>2</a:t>
            </a:fld>
            <a:r>
              <a:rPr sz="900" dirty="0">
                <a:solidFill>
                  <a:srgbClr val="FFFFFF"/>
                </a:solidFill>
                <a:latin typeface="+mj-lt"/>
                <a:cs typeface="IBMPlexSans-Medium"/>
              </a:rPr>
              <a:t> | </a:t>
            </a:r>
            <a:r>
              <a:rPr lang="en-US" sz="900" spc="15" dirty="0">
                <a:solidFill>
                  <a:srgbClr val="FFFFFF"/>
                </a:solidFill>
                <a:latin typeface="+mj-lt"/>
                <a:cs typeface="IBMPlexSans-Medium"/>
              </a:rPr>
              <a:t>NY Citi </a:t>
            </a:r>
            <a:r>
              <a:rPr lang="en-US" sz="900" spc="15" dirty="0">
                <a:solidFill>
                  <a:srgbClr val="FFFFFF"/>
                </a:solidFill>
                <a:latin typeface="+mj-lt"/>
                <a:cs typeface="Calibri" panose="020F0502020204030204" pitchFamily="34" charset="0"/>
              </a:rPr>
              <a:t>Bike</a:t>
            </a:r>
            <a:endParaRPr sz="900" dirty="0">
              <a:latin typeface="+mj-lt"/>
              <a:cs typeface="Calibri" panose="020F0502020204030204" pitchFamily="34" charset="0"/>
            </a:endParaRPr>
          </a:p>
        </p:txBody>
      </p:sp>
      <p:sp>
        <p:nvSpPr>
          <p:cNvPr id="44" name="TextBox 43">
            <a:extLst>
              <a:ext uri="{FF2B5EF4-FFF2-40B4-BE49-F238E27FC236}">
                <a16:creationId xmlns:a16="http://schemas.microsoft.com/office/drawing/2014/main" id="{FC165C77-D359-7148-AFDF-EACBC00786B6}"/>
              </a:ext>
            </a:extLst>
          </p:cNvPr>
          <p:cNvSpPr txBox="1"/>
          <p:nvPr/>
        </p:nvSpPr>
        <p:spPr>
          <a:xfrm>
            <a:off x="3944492" y="9056295"/>
            <a:ext cx="2799036" cy="738664"/>
          </a:xfrm>
          <a:prstGeom prst="rect">
            <a:avLst/>
          </a:prstGeom>
          <a:noFill/>
        </p:spPr>
        <p:txBody>
          <a:bodyPr wrap="none" rtlCol="0">
            <a:spAutoFit/>
          </a:bodyPr>
          <a:lstStyle/>
          <a:p>
            <a:r>
              <a:rPr lang="en-US" sz="1400" b="1" dirty="0">
                <a:latin typeface="+mj-lt"/>
              </a:rPr>
              <a:t>Marcus Joseph</a:t>
            </a:r>
          </a:p>
          <a:p>
            <a:r>
              <a:rPr lang="en-US" sz="1400" dirty="0">
                <a:latin typeface="+mj-lt"/>
              </a:rPr>
              <a:t>Business Transformation Consultant</a:t>
            </a:r>
          </a:p>
          <a:p>
            <a:r>
              <a:rPr lang="en-US" sz="1400" dirty="0">
                <a:latin typeface="+mj-lt"/>
              </a:rPr>
              <a:t>IBM</a:t>
            </a:r>
          </a:p>
        </p:txBody>
      </p:sp>
      <p:sp>
        <p:nvSpPr>
          <p:cNvPr id="50" name="Freeform 49">
            <a:extLst>
              <a:ext uri="{FF2B5EF4-FFF2-40B4-BE49-F238E27FC236}">
                <a16:creationId xmlns:a16="http://schemas.microsoft.com/office/drawing/2014/main" id="{821E3D79-D615-6441-B42B-3F86E25D19DE}"/>
              </a:ext>
            </a:extLst>
          </p:cNvPr>
          <p:cNvSpPr/>
          <p:nvPr/>
        </p:nvSpPr>
        <p:spPr>
          <a:xfrm>
            <a:off x="4170853" y="8382000"/>
            <a:ext cx="1586747" cy="591367"/>
          </a:xfrm>
          <a:custGeom>
            <a:avLst/>
            <a:gdLst>
              <a:gd name="connsiteX0" fmla="*/ 0 w 3014182"/>
              <a:gd name="connsiteY0" fmla="*/ 1117600 h 1507066"/>
              <a:gd name="connsiteX1" fmla="*/ 50800 w 3014182"/>
              <a:gd name="connsiteY1" fmla="*/ 999066 h 1507066"/>
              <a:gd name="connsiteX2" fmla="*/ 84667 w 3014182"/>
              <a:gd name="connsiteY2" fmla="*/ 948266 h 1507066"/>
              <a:gd name="connsiteX3" fmla="*/ 101600 w 3014182"/>
              <a:gd name="connsiteY3" fmla="*/ 897466 h 1507066"/>
              <a:gd name="connsiteX4" fmla="*/ 135467 w 3014182"/>
              <a:gd name="connsiteY4" fmla="*/ 846666 h 1507066"/>
              <a:gd name="connsiteX5" fmla="*/ 254000 w 3014182"/>
              <a:gd name="connsiteY5" fmla="*/ 694266 h 1507066"/>
              <a:gd name="connsiteX6" fmla="*/ 321734 w 3014182"/>
              <a:gd name="connsiteY6" fmla="*/ 643466 h 1507066"/>
              <a:gd name="connsiteX7" fmla="*/ 508000 w 3014182"/>
              <a:gd name="connsiteY7" fmla="*/ 491066 h 1507066"/>
              <a:gd name="connsiteX8" fmla="*/ 508000 w 3014182"/>
              <a:gd name="connsiteY8" fmla="*/ 508000 h 1507066"/>
              <a:gd name="connsiteX9" fmla="*/ 491067 w 3014182"/>
              <a:gd name="connsiteY9" fmla="*/ 575733 h 1507066"/>
              <a:gd name="connsiteX10" fmla="*/ 457200 w 3014182"/>
              <a:gd name="connsiteY10" fmla="*/ 626533 h 1507066"/>
              <a:gd name="connsiteX11" fmla="*/ 406400 w 3014182"/>
              <a:gd name="connsiteY11" fmla="*/ 677333 h 1507066"/>
              <a:gd name="connsiteX12" fmla="*/ 508000 w 3014182"/>
              <a:gd name="connsiteY12" fmla="*/ 643466 h 1507066"/>
              <a:gd name="connsiteX13" fmla="*/ 575734 w 3014182"/>
              <a:gd name="connsiteY13" fmla="*/ 592666 h 1507066"/>
              <a:gd name="connsiteX14" fmla="*/ 660400 w 3014182"/>
              <a:gd name="connsiteY14" fmla="*/ 541866 h 1507066"/>
              <a:gd name="connsiteX15" fmla="*/ 762000 w 3014182"/>
              <a:gd name="connsiteY15" fmla="*/ 440266 h 1507066"/>
              <a:gd name="connsiteX16" fmla="*/ 880534 w 3014182"/>
              <a:gd name="connsiteY16" fmla="*/ 389466 h 1507066"/>
              <a:gd name="connsiteX17" fmla="*/ 999067 w 3014182"/>
              <a:gd name="connsiteY17" fmla="*/ 321733 h 1507066"/>
              <a:gd name="connsiteX18" fmla="*/ 1236134 w 3014182"/>
              <a:gd name="connsiteY18" fmla="*/ 203200 h 1507066"/>
              <a:gd name="connsiteX19" fmla="*/ 1337734 w 3014182"/>
              <a:gd name="connsiteY19" fmla="*/ 152400 h 1507066"/>
              <a:gd name="connsiteX20" fmla="*/ 1473200 w 3014182"/>
              <a:gd name="connsiteY20" fmla="*/ 101600 h 1507066"/>
              <a:gd name="connsiteX21" fmla="*/ 1490134 w 3014182"/>
              <a:gd name="connsiteY21" fmla="*/ 169333 h 1507066"/>
              <a:gd name="connsiteX22" fmla="*/ 1439334 w 3014182"/>
              <a:gd name="connsiteY22" fmla="*/ 237066 h 1507066"/>
              <a:gd name="connsiteX23" fmla="*/ 1405467 w 3014182"/>
              <a:gd name="connsiteY23" fmla="*/ 287866 h 1507066"/>
              <a:gd name="connsiteX24" fmla="*/ 1354667 w 3014182"/>
              <a:gd name="connsiteY24" fmla="*/ 338666 h 1507066"/>
              <a:gd name="connsiteX25" fmla="*/ 1286934 w 3014182"/>
              <a:gd name="connsiteY25" fmla="*/ 440266 h 1507066"/>
              <a:gd name="connsiteX26" fmla="*/ 1219200 w 3014182"/>
              <a:gd name="connsiteY26" fmla="*/ 524933 h 1507066"/>
              <a:gd name="connsiteX27" fmla="*/ 1049867 w 3014182"/>
              <a:gd name="connsiteY27" fmla="*/ 745066 h 1507066"/>
              <a:gd name="connsiteX28" fmla="*/ 897467 w 3014182"/>
              <a:gd name="connsiteY28" fmla="*/ 931333 h 1507066"/>
              <a:gd name="connsiteX29" fmla="*/ 863600 w 3014182"/>
              <a:gd name="connsiteY29" fmla="*/ 982133 h 1507066"/>
              <a:gd name="connsiteX30" fmla="*/ 982134 w 3014182"/>
              <a:gd name="connsiteY30" fmla="*/ 965200 h 1507066"/>
              <a:gd name="connsiteX31" fmla="*/ 1032934 w 3014182"/>
              <a:gd name="connsiteY31" fmla="*/ 931333 h 1507066"/>
              <a:gd name="connsiteX32" fmla="*/ 982134 w 3014182"/>
              <a:gd name="connsiteY32" fmla="*/ 948266 h 1507066"/>
              <a:gd name="connsiteX33" fmla="*/ 948267 w 3014182"/>
              <a:gd name="connsiteY33" fmla="*/ 999066 h 1507066"/>
              <a:gd name="connsiteX34" fmla="*/ 999067 w 3014182"/>
              <a:gd name="connsiteY34" fmla="*/ 1016000 h 1507066"/>
              <a:gd name="connsiteX35" fmla="*/ 1100667 w 3014182"/>
              <a:gd name="connsiteY35" fmla="*/ 982133 h 1507066"/>
              <a:gd name="connsiteX36" fmla="*/ 1151467 w 3014182"/>
              <a:gd name="connsiteY36" fmla="*/ 948266 h 1507066"/>
              <a:gd name="connsiteX37" fmla="*/ 1202267 w 3014182"/>
              <a:gd name="connsiteY37" fmla="*/ 897466 h 1507066"/>
              <a:gd name="connsiteX38" fmla="*/ 1253067 w 3014182"/>
              <a:gd name="connsiteY38" fmla="*/ 880533 h 1507066"/>
              <a:gd name="connsiteX39" fmla="*/ 1270000 w 3014182"/>
              <a:gd name="connsiteY39" fmla="*/ 931333 h 1507066"/>
              <a:gd name="connsiteX40" fmla="*/ 1388534 w 3014182"/>
              <a:gd name="connsiteY40" fmla="*/ 914400 h 1507066"/>
              <a:gd name="connsiteX41" fmla="*/ 1439334 w 3014182"/>
              <a:gd name="connsiteY41" fmla="*/ 897466 h 1507066"/>
              <a:gd name="connsiteX42" fmla="*/ 1490134 w 3014182"/>
              <a:gd name="connsiteY42" fmla="*/ 863600 h 1507066"/>
              <a:gd name="connsiteX43" fmla="*/ 1557867 w 3014182"/>
              <a:gd name="connsiteY43" fmla="*/ 829733 h 1507066"/>
              <a:gd name="connsiteX44" fmla="*/ 1608667 w 3014182"/>
              <a:gd name="connsiteY44" fmla="*/ 795866 h 1507066"/>
              <a:gd name="connsiteX45" fmla="*/ 1693334 w 3014182"/>
              <a:gd name="connsiteY45" fmla="*/ 778933 h 1507066"/>
              <a:gd name="connsiteX46" fmla="*/ 1744134 w 3014182"/>
              <a:gd name="connsiteY46" fmla="*/ 762000 h 1507066"/>
              <a:gd name="connsiteX47" fmla="*/ 1828800 w 3014182"/>
              <a:gd name="connsiteY47" fmla="*/ 829733 h 1507066"/>
              <a:gd name="connsiteX48" fmla="*/ 1778000 w 3014182"/>
              <a:gd name="connsiteY48" fmla="*/ 863600 h 1507066"/>
              <a:gd name="connsiteX49" fmla="*/ 1710267 w 3014182"/>
              <a:gd name="connsiteY49" fmla="*/ 846666 h 1507066"/>
              <a:gd name="connsiteX50" fmla="*/ 1642534 w 3014182"/>
              <a:gd name="connsiteY50" fmla="*/ 812800 h 1507066"/>
              <a:gd name="connsiteX51" fmla="*/ 1778000 w 3014182"/>
              <a:gd name="connsiteY51" fmla="*/ 829733 h 1507066"/>
              <a:gd name="connsiteX52" fmla="*/ 1913467 w 3014182"/>
              <a:gd name="connsiteY52" fmla="*/ 812800 h 1507066"/>
              <a:gd name="connsiteX53" fmla="*/ 2032000 w 3014182"/>
              <a:gd name="connsiteY53" fmla="*/ 762000 h 1507066"/>
              <a:gd name="connsiteX54" fmla="*/ 2015067 w 3014182"/>
              <a:gd name="connsiteY54" fmla="*/ 677333 h 1507066"/>
              <a:gd name="connsiteX55" fmla="*/ 2032000 w 3014182"/>
              <a:gd name="connsiteY55" fmla="*/ 626533 h 1507066"/>
              <a:gd name="connsiteX56" fmla="*/ 2082800 w 3014182"/>
              <a:gd name="connsiteY56" fmla="*/ 491066 h 1507066"/>
              <a:gd name="connsiteX57" fmla="*/ 2099734 w 3014182"/>
              <a:gd name="connsiteY57" fmla="*/ 406400 h 1507066"/>
              <a:gd name="connsiteX58" fmla="*/ 2252134 w 3014182"/>
              <a:gd name="connsiteY58" fmla="*/ 118533 h 1507066"/>
              <a:gd name="connsiteX59" fmla="*/ 2302934 w 3014182"/>
              <a:gd name="connsiteY59" fmla="*/ 50800 h 1507066"/>
              <a:gd name="connsiteX60" fmla="*/ 2319867 w 3014182"/>
              <a:gd name="connsiteY60" fmla="*/ 0 h 1507066"/>
              <a:gd name="connsiteX61" fmla="*/ 2336800 w 3014182"/>
              <a:gd name="connsiteY61" fmla="*/ 50800 h 1507066"/>
              <a:gd name="connsiteX62" fmla="*/ 2184400 w 3014182"/>
              <a:gd name="connsiteY62" fmla="*/ 457200 h 1507066"/>
              <a:gd name="connsiteX63" fmla="*/ 2133600 w 3014182"/>
              <a:gd name="connsiteY63" fmla="*/ 626533 h 1507066"/>
              <a:gd name="connsiteX64" fmla="*/ 1930400 w 3014182"/>
              <a:gd name="connsiteY64" fmla="*/ 982133 h 1507066"/>
              <a:gd name="connsiteX65" fmla="*/ 1828800 w 3014182"/>
              <a:gd name="connsiteY65" fmla="*/ 1185333 h 1507066"/>
              <a:gd name="connsiteX66" fmla="*/ 1727200 w 3014182"/>
              <a:gd name="connsiteY66" fmla="*/ 1303866 h 1507066"/>
              <a:gd name="connsiteX67" fmla="*/ 1659467 w 3014182"/>
              <a:gd name="connsiteY67" fmla="*/ 1405466 h 1507066"/>
              <a:gd name="connsiteX68" fmla="*/ 1625600 w 3014182"/>
              <a:gd name="connsiteY68" fmla="*/ 1473200 h 1507066"/>
              <a:gd name="connsiteX69" fmla="*/ 1574800 w 3014182"/>
              <a:gd name="connsiteY69" fmla="*/ 1507066 h 1507066"/>
              <a:gd name="connsiteX70" fmla="*/ 1540934 w 3014182"/>
              <a:gd name="connsiteY70" fmla="*/ 1456266 h 1507066"/>
              <a:gd name="connsiteX71" fmla="*/ 1507067 w 3014182"/>
              <a:gd name="connsiteY71" fmla="*/ 1320800 h 1507066"/>
              <a:gd name="connsiteX72" fmla="*/ 1524000 w 3014182"/>
              <a:gd name="connsiteY72" fmla="*/ 1134533 h 1507066"/>
              <a:gd name="connsiteX73" fmla="*/ 1625600 w 3014182"/>
              <a:gd name="connsiteY73" fmla="*/ 982133 h 1507066"/>
              <a:gd name="connsiteX74" fmla="*/ 1710267 w 3014182"/>
              <a:gd name="connsiteY74" fmla="*/ 931333 h 1507066"/>
              <a:gd name="connsiteX75" fmla="*/ 1761067 w 3014182"/>
              <a:gd name="connsiteY75" fmla="*/ 914400 h 1507066"/>
              <a:gd name="connsiteX76" fmla="*/ 1947334 w 3014182"/>
              <a:gd name="connsiteY76" fmla="*/ 880533 h 1507066"/>
              <a:gd name="connsiteX77" fmla="*/ 2032000 w 3014182"/>
              <a:gd name="connsiteY77" fmla="*/ 778933 h 1507066"/>
              <a:gd name="connsiteX78" fmla="*/ 2082800 w 3014182"/>
              <a:gd name="connsiteY78" fmla="*/ 762000 h 1507066"/>
              <a:gd name="connsiteX79" fmla="*/ 2150534 w 3014182"/>
              <a:gd name="connsiteY79" fmla="*/ 728133 h 1507066"/>
              <a:gd name="connsiteX80" fmla="*/ 2353734 w 3014182"/>
              <a:gd name="connsiteY80" fmla="*/ 660400 h 1507066"/>
              <a:gd name="connsiteX81" fmla="*/ 2607734 w 3014182"/>
              <a:gd name="connsiteY81" fmla="*/ 626533 h 1507066"/>
              <a:gd name="connsiteX82" fmla="*/ 2692400 w 3014182"/>
              <a:gd name="connsiteY82" fmla="*/ 592666 h 1507066"/>
              <a:gd name="connsiteX83" fmla="*/ 2895600 w 3014182"/>
              <a:gd name="connsiteY83" fmla="*/ 575733 h 1507066"/>
              <a:gd name="connsiteX84" fmla="*/ 2963334 w 3014182"/>
              <a:gd name="connsiteY84" fmla="*/ 558800 h 1507066"/>
              <a:gd name="connsiteX85" fmla="*/ 2997200 w 3014182"/>
              <a:gd name="connsiteY85" fmla="*/ 491066 h 1507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3014182" h="1507066">
                <a:moveTo>
                  <a:pt x="0" y="1117600"/>
                </a:moveTo>
                <a:cubicBezTo>
                  <a:pt x="16933" y="1078089"/>
                  <a:pt x="31576" y="1037515"/>
                  <a:pt x="50800" y="999066"/>
                </a:cubicBezTo>
                <a:cubicBezTo>
                  <a:pt x="59901" y="980863"/>
                  <a:pt x="75566" y="966469"/>
                  <a:pt x="84667" y="948266"/>
                </a:cubicBezTo>
                <a:cubicBezTo>
                  <a:pt x="92649" y="932301"/>
                  <a:pt x="93618" y="913431"/>
                  <a:pt x="101600" y="897466"/>
                </a:cubicBezTo>
                <a:cubicBezTo>
                  <a:pt x="110701" y="879263"/>
                  <a:pt x="123256" y="862947"/>
                  <a:pt x="135467" y="846666"/>
                </a:cubicBezTo>
                <a:cubicBezTo>
                  <a:pt x="174081" y="795181"/>
                  <a:pt x="202515" y="732880"/>
                  <a:pt x="254000" y="694266"/>
                </a:cubicBezTo>
                <a:cubicBezTo>
                  <a:pt x="276578" y="677333"/>
                  <a:pt x="300851" y="662450"/>
                  <a:pt x="321734" y="643466"/>
                </a:cubicBezTo>
                <a:cubicBezTo>
                  <a:pt x="488425" y="491929"/>
                  <a:pt x="376597" y="556768"/>
                  <a:pt x="508000" y="491066"/>
                </a:cubicBezTo>
                <a:cubicBezTo>
                  <a:pt x="575665" y="389570"/>
                  <a:pt x="526415" y="458893"/>
                  <a:pt x="508000" y="508000"/>
                </a:cubicBezTo>
                <a:cubicBezTo>
                  <a:pt x="499828" y="529791"/>
                  <a:pt x="500235" y="554342"/>
                  <a:pt x="491067" y="575733"/>
                </a:cubicBezTo>
                <a:cubicBezTo>
                  <a:pt x="483050" y="594439"/>
                  <a:pt x="470229" y="610899"/>
                  <a:pt x="457200" y="626533"/>
                </a:cubicBezTo>
                <a:cubicBezTo>
                  <a:pt x="441869" y="644930"/>
                  <a:pt x="383682" y="669760"/>
                  <a:pt x="406400" y="677333"/>
                </a:cubicBezTo>
                <a:lnTo>
                  <a:pt x="508000" y="643466"/>
                </a:lnTo>
                <a:cubicBezTo>
                  <a:pt x="530578" y="626533"/>
                  <a:pt x="552252" y="608321"/>
                  <a:pt x="575734" y="592666"/>
                </a:cubicBezTo>
                <a:cubicBezTo>
                  <a:pt x="603119" y="574410"/>
                  <a:pt x="634927" y="562707"/>
                  <a:pt x="660400" y="541866"/>
                </a:cubicBezTo>
                <a:cubicBezTo>
                  <a:pt x="697468" y="511537"/>
                  <a:pt x="722621" y="467528"/>
                  <a:pt x="762000" y="440266"/>
                </a:cubicBezTo>
                <a:cubicBezTo>
                  <a:pt x="797344" y="415797"/>
                  <a:pt x="842085" y="408690"/>
                  <a:pt x="880534" y="389466"/>
                </a:cubicBezTo>
                <a:cubicBezTo>
                  <a:pt x="921237" y="369115"/>
                  <a:pt x="958756" y="342848"/>
                  <a:pt x="999067" y="321733"/>
                </a:cubicBezTo>
                <a:cubicBezTo>
                  <a:pt x="1077330" y="280738"/>
                  <a:pt x="1157112" y="242711"/>
                  <a:pt x="1236134" y="203200"/>
                </a:cubicBezTo>
                <a:cubicBezTo>
                  <a:pt x="1270001" y="186267"/>
                  <a:pt x="1302578" y="166463"/>
                  <a:pt x="1337734" y="152400"/>
                </a:cubicBezTo>
                <a:cubicBezTo>
                  <a:pt x="1438973" y="111904"/>
                  <a:pt x="1393564" y="128145"/>
                  <a:pt x="1473200" y="101600"/>
                </a:cubicBezTo>
                <a:cubicBezTo>
                  <a:pt x="1478845" y="124178"/>
                  <a:pt x="1495778" y="146755"/>
                  <a:pt x="1490134" y="169333"/>
                </a:cubicBezTo>
                <a:cubicBezTo>
                  <a:pt x="1483289" y="196713"/>
                  <a:pt x="1455738" y="214101"/>
                  <a:pt x="1439334" y="237066"/>
                </a:cubicBezTo>
                <a:cubicBezTo>
                  <a:pt x="1427505" y="253627"/>
                  <a:pt x="1418496" y="272232"/>
                  <a:pt x="1405467" y="287866"/>
                </a:cubicBezTo>
                <a:cubicBezTo>
                  <a:pt x="1390136" y="306263"/>
                  <a:pt x="1369369" y="319763"/>
                  <a:pt x="1354667" y="338666"/>
                </a:cubicBezTo>
                <a:cubicBezTo>
                  <a:pt x="1329678" y="370795"/>
                  <a:pt x="1310874" y="407348"/>
                  <a:pt x="1286934" y="440266"/>
                </a:cubicBezTo>
                <a:cubicBezTo>
                  <a:pt x="1265676" y="469496"/>
                  <a:pt x="1240885" y="496019"/>
                  <a:pt x="1219200" y="524933"/>
                </a:cubicBezTo>
                <a:cubicBezTo>
                  <a:pt x="1132033" y="641156"/>
                  <a:pt x="1144625" y="640832"/>
                  <a:pt x="1049867" y="745066"/>
                </a:cubicBezTo>
                <a:cubicBezTo>
                  <a:pt x="908056" y="901058"/>
                  <a:pt x="1016264" y="753138"/>
                  <a:pt x="897467" y="931333"/>
                </a:cubicBezTo>
                <a:cubicBezTo>
                  <a:pt x="886178" y="948266"/>
                  <a:pt x="843453" y="985011"/>
                  <a:pt x="863600" y="982133"/>
                </a:cubicBezTo>
                <a:lnTo>
                  <a:pt x="982134" y="965200"/>
                </a:lnTo>
                <a:cubicBezTo>
                  <a:pt x="999067" y="953911"/>
                  <a:pt x="1032934" y="951684"/>
                  <a:pt x="1032934" y="931333"/>
                </a:cubicBezTo>
                <a:cubicBezTo>
                  <a:pt x="1032934" y="913484"/>
                  <a:pt x="996072" y="937116"/>
                  <a:pt x="982134" y="948266"/>
                </a:cubicBezTo>
                <a:cubicBezTo>
                  <a:pt x="966242" y="960979"/>
                  <a:pt x="959556" y="982133"/>
                  <a:pt x="948267" y="999066"/>
                </a:cubicBezTo>
                <a:cubicBezTo>
                  <a:pt x="965200" y="1004711"/>
                  <a:pt x="981327" y="1017971"/>
                  <a:pt x="999067" y="1016000"/>
                </a:cubicBezTo>
                <a:cubicBezTo>
                  <a:pt x="1034547" y="1012058"/>
                  <a:pt x="1100667" y="982133"/>
                  <a:pt x="1100667" y="982133"/>
                </a:cubicBezTo>
                <a:cubicBezTo>
                  <a:pt x="1117600" y="970844"/>
                  <a:pt x="1135833" y="961295"/>
                  <a:pt x="1151467" y="948266"/>
                </a:cubicBezTo>
                <a:cubicBezTo>
                  <a:pt x="1169864" y="932935"/>
                  <a:pt x="1182342" y="910750"/>
                  <a:pt x="1202267" y="897466"/>
                </a:cubicBezTo>
                <a:cubicBezTo>
                  <a:pt x="1217119" y="887565"/>
                  <a:pt x="1236134" y="886177"/>
                  <a:pt x="1253067" y="880533"/>
                </a:cubicBezTo>
                <a:cubicBezTo>
                  <a:pt x="1258711" y="897466"/>
                  <a:pt x="1257379" y="918712"/>
                  <a:pt x="1270000" y="931333"/>
                </a:cubicBezTo>
                <a:cubicBezTo>
                  <a:pt x="1312824" y="974157"/>
                  <a:pt x="1349982" y="930922"/>
                  <a:pt x="1388534" y="914400"/>
                </a:cubicBezTo>
                <a:cubicBezTo>
                  <a:pt x="1404940" y="907369"/>
                  <a:pt x="1423369" y="905448"/>
                  <a:pt x="1439334" y="897466"/>
                </a:cubicBezTo>
                <a:cubicBezTo>
                  <a:pt x="1457537" y="888365"/>
                  <a:pt x="1472464" y="873697"/>
                  <a:pt x="1490134" y="863600"/>
                </a:cubicBezTo>
                <a:cubicBezTo>
                  <a:pt x="1512051" y="851076"/>
                  <a:pt x="1535950" y="842257"/>
                  <a:pt x="1557867" y="829733"/>
                </a:cubicBezTo>
                <a:cubicBezTo>
                  <a:pt x="1575537" y="819636"/>
                  <a:pt x="1589611" y="803012"/>
                  <a:pt x="1608667" y="795866"/>
                </a:cubicBezTo>
                <a:cubicBezTo>
                  <a:pt x="1635616" y="785760"/>
                  <a:pt x="1665412" y="785913"/>
                  <a:pt x="1693334" y="778933"/>
                </a:cubicBezTo>
                <a:cubicBezTo>
                  <a:pt x="1710650" y="774604"/>
                  <a:pt x="1727201" y="767644"/>
                  <a:pt x="1744134" y="762000"/>
                </a:cubicBezTo>
                <a:cubicBezTo>
                  <a:pt x="1765836" y="767425"/>
                  <a:pt x="1853093" y="769001"/>
                  <a:pt x="1828800" y="829733"/>
                </a:cubicBezTo>
                <a:cubicBezTo>
                  <a:pt x="1821242" y="848629"/>
                  <a:pt x="1794933" y="852311"/>
                  <a:pt x="1778000" y="863600"/>
                </a:cubicBezTo>
                <a:cubicBezTo>
                  <a:pt x="1755422" y="857955"/>
                  <a:pt x="1732058" y="854838"/>
                  <a:pt x="1710267" y="846666"/>
                </a:cubicBezTo>
                <a:cubicBezTo>
                  <a:pt x="1686632" y="837803"/>
                  <a:pt x="1617486" y="809669"/>
                  <a:pt x="1642534" y="812800"/>
                </a:cubicBezTo>
                <a:lnTo>
                  <a:pt x="1778000" y="829733"/>
                </a:lnTo>
                <a:cubicBezTo>
                  <a:pt x="1823156" y="824089"/>
                  <a:pt x="1870295" y="827191"/>
                  <a:pt x="1913467" y="812800"/>
                </a:cubicBezTo>
                <a:cubicBezTo>
                  <a:pt x="2007235" y="781544"/>
                  <a:pt x="2165547" y="672968"/>
                  <a:pt x="2032000" y="762000"/>
                </a:cubicBezTo>
                <a:cubicBezTo>
                  <a:pt x="2026356" y="733778"/>
                  <a:pt x="2015067" y="706114"/>
                  <a:pt x="2015067" y="677333"/>
                </a:cubicBezTo>
                <a:cubicBezTo>
                  <a:pt x="2015067" y="659484"/>
                  <a:pt x="2027096" y="643695"/>
                  <a:pt x="2032000" y="626533"/>
                </a:cubicBezTo>
                <a:cubicBezTo>
                  <a:pt x="2062741" y="518942"/>
                  <a:pt x="2030192" y="596285"/>
                  <a:pt x="2082800" y="491066"/>
                </a:cubicBezTo>
                <a:cubicBezTo>
                  <a:pt x="2088445" y="462844"/>
                  <a:pt x="2088776" y="433013"/>
                  <a:pt x="2099734" y="406400"/>
                </a:cubicBezTo>
                <a:cubicBezTo>
                  <a:pt x="2125297" y="344320"/>
                  <a:pt x="2201816" y="194009"/>
                  <a:pt x="2252134" y="118533"/>
                </a:cubicBezTo>
                <a:cubicBezTo>
                  <a:pt x="2267789" y="95051"/>
                  <a:pt x="2286001" y="73378"/>
                  <a:pt x="2302934" y="50800"/>
                </a:cubicBezTo>
                <a:cubicBezTo>
                  <a:pt x="2308578" y="33867"/>
                  <a:pt x="2302018" y="0"/>
                  <a:pt x="2319867" y="0"/>
                </a:cubicBezTo>
                <a:cubicBezTo>
                  <a:pt x="2337716" y="0"/>
                  <a:pt x="2340672" y="33376"/>
                  <a:pt x="2336800" y="50800"/>
                </a:cubicBezTo>
                <a:cubicBezTo>
                  <a:pt x="2277037" y="319733"/>
                  <a:pt x="2261918" y="246795"/>
                  <a:pt x="2184400" y="457200"/>
                </a:cubicBezTo>
                <a:cubicBezTo>
                  <a:pt x="2164028" y="512496"/>
                  <a:pt x="2159267" y="573487"/>
                  <a:pt x="2133600" y="626533"/>
                </a:cubicBezTo>
                <a:cubicBezTo>
                  <a:pt x="2074137" y="749424"/>
                  <a:pt x="1991454" y="860025"/>
                  <a:pt x="1930400" y="982133"/>
                </a:cubicBezTo>
                <a:cubicBezTo>
                  <a:pt x="1896533" y="1049866"/>
                  <a:pt x="1869238" y="1121306"/>
                  <a:pt x="1828800" y="1185333"/>
                </a:cubicBezTo>
                <a:cubicBezTo>
                  <a:pt x="1801011" y="1229331"/>
                  <a:pt x="1758929" y="1262619"/>
                  <a:pt x="1727200" y="1303866"/>
                </a:cubicBezTo>
                <a:cubicBezTo>
                  <a:pt x="1702383" y="1336128"/>
                  <a:pt x="1680408" y="1370564"/>
                  <a:pt x="1659467" y="1405466"/>
                </a:cubicBezTo>
                <a:cubicBezTo>
                  <a:pt x="1646480" y="1427112"/>
                  <a:pt x="1641760" y="1453808"/>
                  <a:pt x="1625600" y="1473200"/>
                </a:cubicBezTo>
                <a:cubicBezTo>
                  <a:pt x="1612571" y="1488834"/>
                  <a:pt x="1591733" y="1495777"/>
                  <a:pt x="1574800" y="1507066"/>
                </a:cubicBezTo>
                <a:cubicBezTo>
                  <a:pt x="1563511" y="1490133"/>
                  <a:pt x="1547889" y="1475392"/>
                  <a:pt x="1540934" y="1456266"/>
                </a:cubicBezTo>
                <a:cubicBezTo>
                  <a:pt x="1525028" y="1412523"/>
                  <a:pt x="1507067" y="1320800"/>
                  <a:pt x="1507067" y="1320800"/>
                </a:cubicBezTo>
                <a:cubicBezTo>
                  <a:pt x="1512711" y="1258711"/>
                  <a:pt x="1503404" y="1193378"/>
                  <a:pt x="1524000" y="1134533"/>
                </a:cubicBezTo>
                <a:cubicBezTo>
                  <a:pt x="1544169" y="1076907"/>
                  <a:pt x="1573247" y="1013545"/>
                  <a:pt x="1625600" y="982133"/>
                </a:cubicBezTo>
                <a:cubicBezTo>
                  <a:pt x="1653822" y="965200"/>
                  <a:pt x="1680829" y="946052"/>
                  <a:pt x="1710267" y="931333"/>
                </a:cubicBezTo>
                <a:cubicBezTo>
                  <a:pt x="1726232" y="923351"/>
                  <a:pt x="1743905" y="919304"/>
                  <a:pt x="1761067" y="914400"/>
                </a:cubicBezTo>
                <a:cubicBezTo>
                  <a:pt x="1840914" y="891586"/>
                  <a:pt x="1851391" y="894239"/>
                  <a:pt x="1947334" y="880533"/>
                </a:cubicBezTo>
                <a:cubicBezTo>
                  <a:pt x="1972324" y="843048"/>
                  <a:pt x="1992885" y="805010"/>
                  <a:pt x="2032000" y="778933"/>
                </a:cubicBezTo>
                <a:cubicBezTo>
                  <a:pt x="2046852" y="769032"/>
                  <a:pt x="2066394" y="769031"/>
                  <a:pt x="2082800" y="762000"/>
                </a:cubicBezTo>
                <a:cubicBezTo>
                  <a:pt x="2106002" y="752056"/>
                  <a:pt x="2127467" y="738385"/>
                  <a:pt x="2150534" y="728133"/>
                </a:cubicBezTo>
                <a:cubicBezTo>
                  <a:pt x="2215722" y="699160"/>
                  <a:pt x="2283885" y="675368"/>
                  <a:pt x="2353734" y="660400"/>
                </a:cubicBezTo>
                <a:cubicBezTo>
                  <a:pt x="2386466" y="653386"/>
                  <a:pt x="2581857" y="629768"/>
                  <a:pt x="2607734" y="626533"/>
                </a:cubicBezTo>
                <a:cubicBezTo>
                  <a:pt x="2635956" y="615244"/>
                  <a:pt x="2662466" y="597948"/>
                  <a:pt x="2692400" y="592666"/>
                </a:cubicBezTo>
                <a:cubicBezTo>
                  <a:pt x="2759334" y="580854"/>
                  <a:pt x="2828157" y="584163"/>
                  <a:pt x="2895600" y="575733"/>
                </a:cubicBezTo>
                <a:cubicBezTo>
                  <a:pt x="2918693" y="572846"/>
                  <a:pt x="2940756" y="564444"/>
                  <a:pt x="2963334" y="558800"/>
                </a:cubicBezTo>
                <a:cubicBezTo>
                  <a:pt x="3024636" y="517932"/>
                  <a:pt x="3023236" y="543136"/>
                  <a:pt x="2997200" y="491066"/>
                </a:cubicBezTo>
              </a:path>
            </a:pathLst>
          </a:cu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bject 24">
            <a:extLst>
              <a:ext uri="{FF2B5EF4-FFF2-40B4-BE49-F238E27FC236}">
                <a16:creationId xmlns:a16="http://schemas.microsoft.com/office/drawing/2014/main" id="{FCEEE5D5-5492-C845-AE08-AE191DD819DE}"/>
              </a:ext>
            </a:extLst>
          </p:cNvPr>
          <p:cNvSpPr txBox="1"/>
          <p:nvPr/>
        </p:nvSpPr>
        <p:spPr>
          <a:xfrm>
            <a:off x="8378481" y="3204785"/>
            <a:ext cx="2211070" cy="259045"/>
          </a:xfrm>
          <a:prstGeom prst="rect">
            <a:avLst/>
          </a:prstGeom>
        </p:spPr>
        <p:txBody>
          <a:bodyPr vert="horz" wrap="square" lIns="0" tIns="12700" rIns="0" bIns="0" rtlCol="0">
            <a:spAutoFit/>
          </a:bodyPr>
          <a:lstStyle/>
          <a:p>
            <a:pPr marL="12700">
              <a:lnSpc>
                <a:spcPct val="100000"/>
              </a:lnSpc>
              <a:spcBef>
                <a:spcPts val="100"/>
              </a:spcBef>
            </a:pPr>
            <a:r>
              <a:rPr lang="en-US" sz="1600" spc="-5" dirty="0">
                <a:solidFill>
                  <a:srgbClr val="231F20"/>
                </a:solidFill>
                <a:latin typeface="Calibri Light" panose="020F0302020204030204" pitchFamily="34" charset="0"/>
                <a:cs typeface="Calibri Light" panose="020F0302020204030204" pitchFamily="34" charset="0"/>
              </a:rPr>
              <a:t>I.</a:t>
            </a:r>
            <a:endParaRPr sz="1600" dirty="0">
              <a:latin typeface="Calibri Light" panose="020F0302020204030204" pitchFamily="34" charset="0"/>
              <a:cs typeface="Calibri Light" panose="020F0302020204030204" pitchFamily="34" charset="0"/>
            </a:endParaRPr>
          </a:p>
        </p:txBody>
      </p:sp>
      <p:sp>
        <p:nvSpPr>
          <p:cNvPr id="53" name="object 24">
            <a:extLst>
              <a:ext uri="{FF2B5EF4-FFF2-40B4-BE49-F238E27FC236}">
                <a16:creationId xmlns:a16="http://schemas.microsoft.com/office/drawing/2014/main" id="{0C0BCBC5-244B-2548-AC49-4039780F44E7}"/>
              </a:ext>
            </a:extLst>
          </p:cNvPr>
          <p:cNvSpPr txBox="1"/>
          <p:nvPr/>
        </p:nvSpPr>
        <p:spPr>
          <a:xfrm>
            <a:off x="8378481" y="3753164"/>
            <a:ext cx="2211070" cy="259045"/>
          </a:xfrm>
          <a:prstGeom prst="rect">
            <a:avLst/>
          </a:prstGeom>
        </p:spPr>
        <p:txBody>
          <a:bodyPr vert="horz" wrap="square" lIns="0" tIns="12700" rIns="0" bIns="0" rtlCol="0">
            <a:spAutoFit/>
          </a:bodyPr>
          <a:lstStyle/>
          <a:p>
            <a:pPr marL="12700">
              <a:lnSpc>
                <a:spcPct val="100000"/>
              </a:lnSpc>
              <a:spcBef>
                <a:spcPts val="100"/>
              </a:spcBef>
            </a:pPr>
            <a:r>
              <a:rPr lang="en-US" sz="1600" spc="-5" dirty="0">
                <a:solidFill>
                  <a:srgbClr val="231F20"/>
                </a:solidFill>
                <a:latin typeface="Calibri Light" panose="020F0302020204030204" pitchFamily="34" charset="0"/>
                <a:cs typeface="Calibri Light" panose="020F0302020204030204" pitchFamily="34" charset="0"/>
              </a:rPr>
              <a:t>II.</a:t>
            </a:r>
            <a:endParaRPr sz="1600" dirty="0">
              <a:latin typeface="Calibri Light" panose="020F0302020204030204" pitchFamily="34" charset="0"/>
              <a:cs typeface="Calibri Light" panose="020F0302020204030204" pitchFamily="34" charset="0"/>
            </a:endParaRPr>
          </a:p>
        </p:txBody>
      </p:sp>
      <p:sp>
        <p:nvSpPr>
          <p:cNvPr id="54" name="object 24">
            <a:extLst>
              <a:ext uri="{FF2B5EF4-FFF2-40B4-BE49-F238E27FC236}">
                <a16:creationId xmlns:a16="http://schemas.microsoft.com/office/drawing/2014/main" id="{7B2E952C-9F21-8844-BD1C-79DC7E92E1E6}"/>
              </a:ext>
            </a:extLst>
          </p:cNvPr>
          <p:cNvSpPr txBox="1"/>
          <p:nvPr/>
        </p:nvSpPr>
        <p:spPr>
          <a:xfrm>
            <a:off x="8378481" y="4361291"/>
            <a:ext cx="2211070" cy="259045"/>
          </a:xfrm>
          <a:prstGeom prst="rect">
            <a:avLst/>
          </a:prstGeom>
        </p:spPr>
        <p:txBody>
          <a:bodyPr vert="horz" wrap="square" lIns="0" tIns="12700" rIns="0" bIns="0" rtlCol="0">
            <a:spAutoFit/>
          </a:bodyPr>
          <a:lstStyle/>
          <a:p>
            <a:pPr marL="12700">
              <a:lnSpc>
                <a:spcPct val="100000"/>
              </a:lnSpc>
              <a:spcBef>
                <a:spcPts val="100"/>
              </a:spcBef>
            </a:pPr>
            <a:r>
              <a:rPr lang="en-US" sz="1600" spc="-5" dirty="0">
                <a:solidFill>
                  <a:srgbClr val="231F20"/>
                </a:solidFill>
                <a:latin typeface="Calibri Light" panose="020F0302020204030204" pitchFamily="34" charset="0"/>
                <a:cs typeface="Calibri Light" panose="020F0302020204030204" pitchFamily="34" charset="0"/>
              </a:rPr>
              <a:t>III.</a:t>
            </a:r>
            <a:endParaRPr sz="1600" dirty="0">
              <a:latin typeface="Calibri Light" panose="020F0302020204030204" pitchFamily="34" charset="0"/>
              <a:cs typeface="Calibri Light" panose="020F0302020204030204" pitchFamily="34" charset="0"/>
            </a:endParaRPr>
          </a:p>
        </p:txBody>
      </p:sp>
      <p:sp>
        <p:nvSpPr>
          <p:cNvPr id="55" name="object 24">
            <a:extLst>
              <a:ext uri="{FF2B5EF4-FFF2-40B4-BE49-F238E27FC236}">
                <a16:creationId xmlns:a16="http://schemas.microsoft.com/office/drawing/2014/main" id="{1A8F2579-7825-F74D-9724-A013A1958DDA}"/>
              </a:ext>
            </a:extLst>
          </p:cNvPr>
          <p:cNvSpPr txBox="1"/>
          <p:nvPr/>
        </p:nvSpPr>
        <p:spPr>
          <a:xfrm>
            <a:off x="8378481" y="4934846"/>
            <a:ext cx="2211070" cy="259045"/>
          </a:xfrm>
          <a:prstGeom prst="rect">
            <a:avLst/>
          </a:prstGeom>
        </p:spPr>
        <p:txBody>
          <a:bodyPr vert="horz" wrap="square" lIns="0" tIns="12700" rIns="0" bIns="0" rtlCol="0">
            <a:spAutoFit/>
          </a:bodyPr>
          <a:lstStyle/>
          <a:p>
            <a:pPr marL="12700">
              <a:lnSpc>
                <a:spcPct val="100000"/>
              </a:lnSpc>
              <a:spcBef>
                <a:spcPts val="100"/>
              </a:spcBef>
            </a:pPr>
            <a:r>
              <a:rPr lang="en-US" sz="1600" spc="-5" dirty="0">
                <a:solidFill>
                  <a:srgbClr val="231F20"/>
                </a:solidFill>
                <a:latin typeface="Calibri Light" panose="020F0302020204030204" pitchFamily="34" charset="0"/>
                <a:cs typeface="Calibri Light" panose="020F0302020204030204" pitchFamily="34" charset="0"/>
              </a:rPr>
              <a:t>IV.</a:t>
            </a:r>
            <a:endParaRPr sz="1600" dirty="0">
              <a:latin typeface="Calibri Light" panose="020F0302020204030204" pitchFamily="34" charset="0"/>
              <a:cs typeface="Calibri Light" panose="020F0302020204030204" pitchFamily="34" charset="0"/>
            </a:endParaRPr>
          </a:p>
        </p:txBody>
      </p:sp>
      <p:sp>
        <p:nvSpPr>
          <p:cNvPr id="56" name="object 24">
            <a:extLst>
              <a:ext uri="{FF2B5EF4-FFF2-40B4-BE49-F238E27FC236}">
                <a16:creationId xmlns:a16="http://schemas.microsoft.com/office/drawing/2014/main" id="{75361C17-DF02-5741-8F50-83CBBF6DE908}"/>
              </a:ext>
            </a:extLst>
          </p:cNvPr>
          <p:cNvSpPr txBox="1"/>
          <p:nvPr/>
        </p:nvSpPr>
        <p:spPr>
          <a:xfrm>
            <a:off x="8378481" y="5491175"/>
            <a:ext cx="2211070" cy="259045"/>
          </a:xfrm>
          <a:prstGeom prst="rect">
            <a:avLst/>
          </a:prstGeom>
        </p:spPr>
        <p:txBody>
          <a:bodyPr vert="horz" wrap="square" lIns="0" tIns="12700" rIns="0" bIns="0" rtlCol="0">
            <a:spAutoFit/>
          </a:bodyPr>
          <a:lstStyle/>
          <a:p>
            <a:pPr marL="12700">
              <a:lnSpc>
                <a:spcPct val="100000"/>
              </a:lnSpc>
              <a:spcBef>
                <a:spcPts val="100"/>
              </a:spcBef>
            </a:pPr>
            <a:r>
              <a:rPr lang="en-US" sz="1600" spc="-5" dirty="0">
                <a:solidFill>
                  <a:srgbClr val="231F20"/>
                </a:solidFill>
                <a:latin typeface="Calibri Light" panose="020F0302020204030204" pitchFamily="34" charset="0"/>
                <a:cs typeface="Calibri Light" panose="020F0302020204030204" pitchFamily="34" charset="0"/>
              </a:rPr>
              <a:t>V.</a:t>
            </a:r>
            <a:endParaRPr sz="1600" dirty="0">
              <a:latin typeface="Calibri Light" panose="020F0302020204030204" pitchFamily="34" charset="0"/>
              <a:cs typeface="Calibri Light" panose="020F0302020204030204" pitchFamily="34" charset="0"/>
            </a:endParaRPr>
          </a:p>
        </p:txBody>
      </p:sp>
      <p:sp>
        <p:nvSpPr>
          <p:cNvPr id="57" name="object 24">
            <a:extLst>
              <a:ext uri="{FF2B5EF4-FFF2-40B4-BE49-F238E27FC236}">
                <a16:creationId xmlns:a16="http://schemas.microsoft.com/office/drawing/2014/main" id="{F2353D9F-E4AD-504E-831C-AE3DEC001DE1}"/>
              </a:ext>
            </a:extLst>
          </p:cNvPr>
          <p:cNvSpPr txBox="1"/>
          <p:nvPr/>
        </p:nvSpPr>
        <p:spPr>
          <a:xfrm>
            <a:off x="8378481" y="6037859"/>
            <a:ext cx="2211070" cy="259045"/>
          </a:xfrm>
          <a:prstGeom prst="rect">
            <a:avLst/>
          </a:prstGeom>
        </p:spPr>
        <p:txBody>
          <a:bodyPr vert="horz" wrap="square" lIns="0" tIns="12700" rIns="0" bIns="0" rtlCol="0">
            <a:spAutoFit/>
          </a:bodyPr>
          <a:lstStyle/>
          <a:p>
            <a:pPr marL="12700">
              <a:lnSpc>
                <a:spcPct val="100000"/>
              </a:lnSpc>
              <a:spcBef>
                <a:spcPts val="100"/>
              </a:spcBef>
            </a:pPr>
            <a:r>
              <a:rPr lang="en-US" sz="1600" spc="-5" dirty="0">
                <a:solidFill>
                  <a:srgbClr val="231F20"/>
                </a:solidFill>
                <a:latin typeface="Calibri Light" panose="020F0302020204030204" pitchFamily="34" charset="0"/>
                <a:cs typeface="Calibri Light" panose="020F0302020204030204" pitchFamily="34" charset="0"/>
              </a:rPr>
              <a:t>VI.</a:t>
            </a:r>
            <a:endParaRPr sz="1600" dirty="0">
              <a:latin typeface="Calibri Light" panose="020F0302020204030204" pitchFamily="34" charset="0"/>
              <a:cs typeface="Calibri Light" panose="020F0302020204030204" pitchFamily="34" charset="0"/>
            </a:endParaRPr>
          </a:p>
        </p:txBody>
      </p:sp>
      <p:sp>
        <p:nvSpPr>
          <p:cNvPr id="58" name="object 24">
            <a:extLst>
              <a:ext uri="{FF2B5EF4-FFF2-40B4-BE49-F238E27FC236}">
                <a16:creationId xmlns:a16="http://schemas.microsoft.com/office/drawing/2014/main" id="{E8031292-ADB2-D94D-BA91-1E973079023A}"/>
              </a:ext>
            </a:extLst>
          </p:cNvPr>
          <p:cNvSpPr txBox="1"/>
          <p:nvPr/>
        </p:nvSpPr>
        <p:spPr>
          <a:xfrm>
            <a:off x="8378481" y="6570160"/>
            <a:ext cx="2211070" cy="259045"/>
          </a:xfrm>
          <a:prstGeom prst="rect">
            <a:avLst/>
          </a:prstGeom>
        </p:spPr>
        <p:txBody>
          <a:bodyPr vert="horz" wrap="square" lIns="0" tIns="12700" rIns="0" bIns="0" rtlCol="0">
            <a:spAutoFit/>
          </a:bodyPr>
          <a:lstStyle/>
          <a:p>
            <a:pPr marL="12700">
              <a:lnSpc>
                <a:spcPct val="100000"/>
              </a:lnSpc>
              <a:spcBef>
                <a:spcPts val="100"/>
              </a:spcBef>
            </a:pPr>
            <a:r>
              <a:rPr lang="en-US" sz="1600" spc="-5" dirty="0">
                <a:solidFill>
                  <a:srgbClr val="231F20"/>
                </a:solidFill>
                <a:latin typeface="Calibri Light" panose="020F0302020204030204" pitchFamily="34" charset="0"/>
                <a:cs typeface="Calibri Light" panose="020F0302020204030204" pitchFamily="34" charset="0"/>
              </a:rPr>
              <a:t>VII.</a:t>
            </a:r>
            <a:endParaRPr sz="1600" dirty="0">
              <a:latin typeface="Calibri Light" panose="020F0302020204030204" pitchFamily="34" charset="0"/>
              <a:cs typeface="Calibri Light" panose="020F0302020204030204" pitchFamily="34" charset="0"/>
            </a:endParaRPr>
          </a:p>
        </p:txBody>
      </p:sp>
      <p:sp>
        <p:nvSpPr>
          <p:cNvPr id="59" name="object 24">
            <a:extLst>
              <a:ext uri="{FF2B5EF4-FFF2-40B4-BE49-F238E27FC236}">
                <a16:creationId xmlns:a16="http://schemas.microsoft.com/office/drawing/2014/main" id="{AD976422-21E1-C54F-8120-38EDDE45EE5E}"/>
              </a:ext>
            </a:extLst>
          </p:cNvPr>
          <p:cNvSpPr txBox="1"/>
          <p:nvPr/>
        </p:nvSpPr>
        <p:spPr>
          <a:xfrm>
            <a:off x="8378481" y="7085137"/>
            <a:ext cx="2211070" cy="259045"/>
          </a:xfrm>
          <a:prstGeom prst="rect">
            <a:avLst/>
          </a:prstGeom>
        </p:spPr>
        <p:txBody>
          <a:bodyPr vert="horz" wrap="square" lIns="0" tIns="12700" rIns="0" bIns="0" rtlCol="0">
            <a:spAutoFit/>
          </a:bodyPr>
          <a:lstStyle/>
          <a:p>
            <a:pPr marL="12700">
              <a:lnSpc>
                <a:spcPct val="100000"/>
              </a:lnSpc>
              <a:spcBef>
                <a:spcPts val="100"/>
              </a:spcBef>
            </a:pPr>
            <a:r>
              <a:rPr lang="en-US" sz="1600" spc="-5" dirty="0">
                <a:solidFill>
                  <a:srgbClr val="231F20"/>
                </a:solidFill>
                <a:latin typeface="Calibri Light" panose="020F0302020204030204" pitchFamily="34" charset="0"/>
                <a:cs typeface="Calibri Light" panose="020F0302020204030204" pitchFamily="34" charset="0"/>
              </a:rPr>
              <a:t>VIII.</a:t>
            </a:r>
            <a:endParaRPr sz="1600" dirty="0">
              <a:latin typeface="Calibri Light" panose="020F0302020204030204" pitchFamily="34" charset="0"/>
              <a:cs typeface="Calibri Light" panose="020F0302020204030204" pitchFamily="34" charset="0"/>
            </a:endParaRPr>
          </a:p>
        </p:txBody>
      </p:sp>
      <p:sp>
        <p:nvSpPr>
          <p:cNvPr id="65" name="TextBox 64">
            <a:extLst>
              <a:ext uri="{FF2B5EF4-FFF2-40B4-BE49-F238E27FC236}">
                <a16:creationId xmlns:a16="http://schemas.microsoft.com/office/drawing/2014/main" id="{8C98954B-E377-FC47-80CA-F74824A485D6}"/>
              </a:ext>
            </a:extLst>
          </p:cNvPr>
          <p:cNvSpPr txBox="1"/>
          <p:nvPr/>
        </p:nvSpPr>
        <p:spPr>
          <a:xfrm>
            <a:off x="14432787" y="9558676"/>
            <a:ext cx="808235" cy="307777"/>
          </a:xfrm>
          <a:prstGeom prst="rect">
            <a:avLst/>
          </a:prstGeom>
          <a:noFill/>
        </p:spPr>
        <p:txBody>
          <a:bodyPr wrap="none" rtlCol="0">
            <a:spAutoFit/>
          </a:bodyPr>
          <a:lstStyle/>
          <a:p>
            <a:r>
              <a:rPr lang="en-US" sz="1400" dirty="0">
                <a:solidFill>
                  <a:schemeClr val="tx1">
                    <a:lumMod val="65000"/>
                    <a:lumOff val="35000"/>
                  </a:schemeClr>
                </a:solidFill>
              </a:rPr>
              <a:t>Section I</a:t>
            </a:r>
          </a:p>
        </p:txBody>
      </p:sp>
      <p:sp>
        <p:nvSpPr>
          <p:cNvPr id="66" name="object 27">
            <a:extLst>
              <a:ext uri="{FF2B5EF4-FFF2-40B4-BE49-F238E27FC236}">
                <a16:creationId xmlns:a16="http://schemas.microsoft.com/office/drawing/2014/main" id="{04FF4F55-5DB8-4B41-88B6-06694E3965DC}"/>
              </a:ext>
            </a:extLst>
          </p:cNvPr>
          <p:cNvSpPr/>
          <p:nvPr/>
        </p:nvSpPr>
        <p:spPr>
          <a:xfrm>
            <a:off x="152400" y="152400"/>
            <a:ext cx="896981" cy="392430"/>
          </a:xfrm>
          <a:prstGeom prst="rect">
            <a:avLst/>
          </a:prstGeom>
          <a:blipFill>
            <a:blip r:embed="rId3" cstate="print">
              <a:lum bright="70000" contrast="-70000"/>
            </a:blip>
            <a:stretch>
              <a:fillRect/>
            </a:stretch>
          </a:blip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4338" name="Picture 2" descr="https://images.pexels.com/photos/237258/pexels-photo-237258.jpeg?auto=compress&amp;cs=tinysrgb&amp;dpr=2&amp;h=650&amp;w=940">
            <a:extLst>
              <a:ext uri="{FF2B5EF4-FFF2-40B4-BE49-F238E27FC236}">
                <a16:creationId xmlns:a16="http://schemas.microsoft.com/office/drawing/2014/main" id="{3400ADDF-A5A5-B741-BE06-DAABBD18E11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074"/>
          <a:stretch/>
        </p:blipFill>
        <p:spPr bwMode="auto">
          <a:xfrm>
            <a:off x="0" y="0"/>
            <a:ext cx="15544800" cy="10058400"/>
          </a:xfrm>
          <a:prstGeom prst="rect">
            <a:avLst/>
          </a:prstGeom>
          <a:noFill/>
          <a:extLst>
            <a:ext uri="{909E8E84-426E-40DD-AFC4-6F175D3DCCD1}">
              <a14:hiddenFill xmlns:a14="http://schemas.microsoft.com/office/drawing/2010/main">
                <a:solidFill>
                  <a:srgbClr val="FFFFFF"/>
                </a:solidFill>
              </a14:hiddenFill>
            </a:ext>
          </a:extLst>
        </p:spPr>
      </p:pic>
      <p:sp>
        <p:nvSpPr>
          <p:cNvPr id="3" name="object 3"/>
          <p:cNvSpPr/>
          <p:nvPr/>
        </p:nvSpPr>
        <p:spPr>
          <a:xfrm>
            <a:off x="531461" y="880669"/>
            <a:ext cx="6548917" cy="2056290"/>
          </a:xfrm>
          <a:custGeom>
            <a:avLst/>
            <a:gdLst/>
            <a:ahLst/>
            <a:cxnLst/>
            <a:rect l="l" t="t" r="r" b="b"/>
            <a:pathLst>
              <a:path w="7772400" h="8083550">
                <a:moveTo>
                  <a:pt x="0" y="8083296"/>
                </a:moveTo>
                <a:lnTo>
                  <a:pt x="7772400" y="8083296"/>
                </a:lnTo>
                <a:lnTo>
                  <a:pt x="7772400" y="0"/>
                </a:lnTo>
                <a:lnTo>
                  <a:pt x="0" y="0"/>
                </a:lnTo>
                <a:lnTo>
                  <a:pt x="0" y="8083296"/>
                </a:lnTo>
                <a:close/>
              </a:path>
            </a:pathLst>
          </a:custGeom>
          <a:solidFill>
            <a:srgbClr val="FFFFFF"/>
          </a:solidFill>
        </p:spPr>
        <p:txBody>
          <a:bodyPr wrap="square" lIns="0" tIns="0" rIns="0" bIns="0" rtlCol="0"/>
          <a:lstStyle/>
          <a:p>
            <a:endParaRPr/>
          </a:p>
        </p:txBody>
      </p:sp>
      <p:sp>
        <p:nvSpPr>
          <p:cNvPr id="11" name="object 11"/>
          <p:cNvSpPr txBox="1">
            <a:spLocks noGrp="1"/>
          </p:cNvSpPr>
          <p:nvPr>
            <p:ph type="title" idx="4294967295"/>
          </p:nvPr>
        </p:nvSpPr>
        <p:spPr>
          <a:xfrm>
            <a:off x="531461" y="1295400"/>
            <a:ext cx="6548917" cy="546175"/>
          </a:xfrm>
          <a:prstGeom prst="rect">
            <a:avLst/>
          </a:prstGeom>
        </p:spPr>
        <p:txBody>
          <a:bodyPr vert="horz" wrap="square" lIns="0" tIns="5080" rIns="0" bIns="0" rtlCol="0">
            <a:spAutoFit/>
          </a:bodyPr>
          <a:lstStyle/>
          <a:p>
            <a:pPr marL="12700" marR="5080" algn="ctr">
              <a:lnSpc>
                <a:spcPct val="102299"/>
              </a:lnSpc>
              <a:spcBef>
                <a:spcPts val="40"/>
              </a:spcBef>
            </a:pPr>
            <a:r>
              <a:rPr lang="en-US" sz="3600" b="1" spc="-20" dirty="0"/>
              <a:t>Assessing the Data</a:t>
            </a:r>
            <a:endParaRPr sz="3600" b="1" spc="-5" dirty="0"/>
          </a:p>
        </p:txBody>
      </p:sp>
      <p:sp>
        <p:nvSpPr>
          <p:cNvPr id="15" name="object 11">
            <a:extLst>
              <a:ext uri="{FF2B5EF4-FFF2-40B4-BE49-F238E27FC236}">
                <a16:creationId xmlns:a16="http://schemas.microsoft.com/office/drawing/2014/main" id="{52AB01D0-D1BD-DC44-8935-8886FE028EA3}"/>
              </a:ext>
            </a:extLst>
          </p:cNvPr>
          <p:cNvSpPr txBox="1">
            <a:spLocks/>
          </p:cNvSpPr>
          <p:nvPr/>
        </p:nvSpPr>
        <p:spPr>
          <a:xfrm>
            <a:off x="838200" y="1905000"/>
            <a:ext cx="5943600" cy="1009764"/>
          </a:xfrm>
          <a:prstGeom prst="rect">
            <a:avLst/>
          </a:prstGeom>
        </p:spPr>
        <p:txBody>
          <a:bodyPr vert="horz" wrap="square" lIns="0" tIns="5080" rIns="0" bIns="0" rtlCol="0">
            <a:spAutoFit/>
          </a:bodyPr>
          <a:lstStyle>
            <a:lvl1pPr>
              <a:defRPr sz="2200" b="0" i="0">
                <a:solidFill>
                  <a:srgbClr val="231F20"/>
                </a:solidFill>
                <a:latin typeface="IBM Plex Sans"/>
                <a:ea typeface="+mj-ea"/>
                <a:cs typeface="IBM Plex Sans"/>
              </a:defRPr>
            </a:lvl1pPr>
          </a:lstStyle>
          <a:p>
            <a:pPr marL="12700" marR="5080" algn="ctr">
              <a:lnSpc>
                <a:spcPct val="102299"/>
              </a:lnSpc>
              <a:spcBef>
                <a:spcPts val="40"/>
              </a:spcBef>
            </a:pPr>
            <a:r>
              <a:rPr lang="en-US" sz="3200" spc="-5" dirty="0">
                <a:latin typeface="Calibri Light" panose="020F0302020204030204" pitchFamily="34" charset="0"/>
                <a:ea typeface="+mn-ea"/>
                <a:cs typeface="Calibri Light" panose="020F0302020204030204" pitchFamily="34" charset="0"/>
              </a:rPr>
              <a:t>Accessing, cleaning, and analyzing the data</a:t>
            </a:r>
          </a:p>
        </p:txBody>
      </p:sp>
      <p:sp>
        <p:nvSpPr>
          <p:cNvPr id="4" name="Rectangle 3">
            <a:extLst>
              <a:ext uri="{FF2B5EF4-FFF2-40B4-BE49-F238E27FC236}">
                <a16:creationId xmlns:a16="http://schemas.microsoft.com/office/drawing/2014/main" id="{F51592E8-E824-C440-8EBB-0D470CE22478}"/>
              </a:ext>
            </a:extLst>
          </p:cNvPr>
          <p:cNvSpPr/>
          <p:nvPr/>
        </p:nvSpPr>
        <p:spPr>
          <a:xfrm>
            <a:off x="531461" y="3124200"/>
            <a:ext cx="6548917" cy="61550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bject 41">
            <a:extLst>
              <a:ext uri="{FF2B5EF4-FFF2-40B4-BE49-F238E27FC236}">
                <a16:creationId xmlns:a16="http://schemas.microsoft.com/office/drawing/2014/main" id="{A7B909DE-B81B-D84B-B771-A7609D39C720}"/>
              </a:ext>
            </a:extLst>
          </p:cNvPr>
          <p:cNvSpPr txBox="1"/>
          <p:nvPr/>
        </p:nvSpPr>
        <p:spPr>
          <a:xfrm>
            <a:off x="304800" y="9630171"/>
            <a:ext cx="927100" cy="164788"/>
          </a:xfrm>
          <a:prstGeom prst="rect">
            <a:avLst/>
          </a:prstGeom>
        </p:spPr>
        <p:txBody>
          <a:bodyPr vert="horz" wrap="square" lIns="0" tIns="26034" rIns="0" bIns="0" rtlCol="0">
            <a:spAutoFit/>
          </a:bodyPr>
          <a:lstStyle/>
          <a:p>
            <a:pPr marL="12700">
              <a:lnSpc>
                <a:spcPct val="100000"/>
              </a:lnSpc>
              <a:spcBef>
                <a:spcPts val="204"/>
              </a:spcBef>
            </a:pPr>
            <a:fld id="{8CE11C71-D016-5B4A-9ABE-B3BD6B5A065D}" type="slidenum">
              <a:rPr lang="en-US" sz="900" smtClean="0">
                <a:solidFill>
                  <a:srgbClr val="FFFFFF"/>
                </a:solidFill>
                <a:latin typeface="+mj-lt"/>
                <a:cs typeface="IBMPlexSans-Medium"/>
              </a:rPr>
              <a:t>3</a:t>
            </a:fld>
            <a:r>
              <a:rPr sz="900" dirty="0">
                <a:solidFill>
                  <a:srgbClr val="FFFFFF"/>
                </a:solidFill>
                <a:latin typeface="+mj-lt"/>
                <a:cs typeface="IBMPlexSans-Medium"/>
              </a:rPr>
              <a:t> | </a:t>
            </a:r>
            <a:r>
              <a:rPr lang="en-US" sz="900" spc="15" dirty="0">
                <a:solidFill>
                  <a:srgbClr val="FFFFFF"/>
                </a:solidFill>
                <a:latin typeface="+mj-lt"/>
                <a:cs typeface="IBMPlexSans-Medium"/>
              </a:rPr>
              <a:t>NY Citi </a:t>
            </a:r>
            <a:r>
              <a:rPr lang="en-US" sz="900" spc="15" dirty="0">
                <a:solidFill>
                  <a:srgbClr val="FFFFFF"/>
                </a:solidFill>
                <a:latin typeface="+mj-lt"/>
                <a:cs typeface="Calibri" panose="020F0502020204030204" pitchFamily="34" charset="0"/>
              </a:rPr>
              <a:t>Bike</a:t>
            </a:r>
            <a:endParaRPr sz="900" dirty="0">
              <a:latin typeface="+mj-lt"/>
              <a:cs typeface="Calibri" panose="020F0502020204030204" pitchFamily="34" charset="0"/>
            </a:endParaRPr>
          </a:p>
        </p:txBody>
      </p:sp>
      <p:sp>
        <p:nvSpPr>
          <p:cNvPr id="2" name="TextBox 1">
            <a:extLst>
              <a:ext uri="{FF2B5EF4-FFF2-40B4-BE49-F238E27FC236}">
                <a16:creationId xmlns:a16="http://schemas.microsoft.com/office/drawing/2014/main" id="{1FEDF9F0-77A0-7D46-8111-50DAFDF6A48C}"/>
              </a:ext>
            </a:extLst>
          </p:cNvPr>
          <p:cNvSpPr txBox="1"/>
          <p:nvPr/>
        </p:nvSpPr>
        <p:spPr>
          <a:xfrm>
            <a:off x="3283179" y="3200400"/>
            <a:ext cx="1045479" cy="369332"/>
          </a:xfrm>
          <a:prstGeom prst="rect">
            <a:avLst/>
          </a:prstGeom>
          <a:noFill/>
        </p:spPr>
        <p:txBody>
          <a:bodyPr wrap="none" rtlCol="0">
            <a:spAutoFit/>
          </a:bodyPr>
          <a:lstStyle/>
          <a:p>
            <a:r>
              <a:rPr lang="en-US" dirty="0">
                <a:latin typeface="Calibri Light" panose="020F0302020204030204" pitchFamily="34" charset="0"/>
                <a:cs typeface="Calibri Light" panose="020F0302020204030204" pitchFamily="34" charset="0"/>
              </a:rPr>
              <a:t>Section II</a:t>
            </a:r>
          </a:p>
        </p:txBody>
      </p:sp>
      <p:sp>
        <p:nvSpPr>
          <p:cNvPr id="10" name="TextBox 9">
            <a:extLst>
              <a:ext uri="{FF2B5EF4-FFF2-40B4-BE49-F238E27FC236}">
                <a16:creationId xmlns:a16="http://schemas.microsoft.com/office/drawing/2014/main" id="{54751ADD-52F7-4842-BCC2-628EB9342677}"/>
              </a:ext>
            </a:extLst>
          </p:cNvPr>
          <p:cNvSpPr txBox="1"/>
          <p:nvPr/>
        </p:nvSpPr>
        <p:spPr>
          <a:xfrm>
            <a:off x="14401800" y="9558676"/>
            <a:ext cx="853119" cy="307777"/>
          </a:xfrm>
          <a:prstGeom prst="rect">
            <a:avLst/>
          </a:prstGeom>
          <a:noFill/>
        </p:spPr>
        <p:txBody>
          <a:bodyPr wrap="none" rtlCol="0">
            <a:spAutoFit/>
          </a:bodyPr>
          <a:lstStyle/>
          <a:p>
            <a:r>
              <a:rPr lang="en-US" sz="1400" dirty="0">
                <a:solidFill>
                  <a:schemeClr val="tx1">
                    <a:lumMod val="65000"/>
                    <a:lumOff val="35000"/>
                  </a:schemeClr>
                </a:solidFill>
              </a:rPr>
              <a:t>Section II</a:t>
            </a:r>
          </a:p>
        </p:txBody>
      </p:sp>
    </p:spTree>
    <p:extLst>
      <p:ext uri="{BB962C8B-B14F-4D97-AF65-F5344CB8AC3E}">
        <p14:creationId xmlns:p14="http://schemas.microsoft.com/office/powerpoint/2010/main" val="4171980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4" name="Picture 33">
            <a:extLst>
              <a:ext uri="{FF2B5EF4-FFF2-40B4-BE49-F238E27FC236}">
                <a16:creationId xmlns:a16="http://schemas.microsoft.com/office/drawing/2014/main" id="{31EF14E4-A600-E74E-ACE3-2E3B03A94ADF}"/>
              </a:ext>
            </a:extLst>
          </p:cNvPr>
          <p:cNvPicPr>
            <a:picLocks noChangeAspect="1"/>
          </p:cNvPicPr>
          <p:nvPr/>
        </p:nvPicPr>
        <p:blipFill rotWithShape="1">
          <a:blip r:embed="rId3"/>
          <a:srcRect t="9427"/>
          <a:stretch/>
        </p:blipFill>
        <p:spPr>
          <a:xfrm>
            <a:off x="9218" y="0"/>
            <a:ext cx="7397881" cy="10058400"/>
          </a:xfrm>
          <a:prstGeom prst="rect">
            <a:avLst/>
          </a:prstGeom>
        </p:spPr>
      </p:pic>
      <p:sp>
        <p:nvSpPr>
          <p:cNvPr id="2" name="object 2"/>
          <p:cNvSpPr/>
          <p:nvPr/>
        </p:nvSpPr>
        <p:spPr>
          <a:xfrm>
            <a:off x="7605066" y="152400"/>
            <a:ext cx="3891913" cy="9753600"/>
          </a:xfrm>
          <a:custGeom>
            <a:avLst/>
            <a:gdLst/>
            <a:ahLst/>
            <a:cxnLst/>
            <a:rect l="l" t="t" r="r" b="b"/>
            <a:pathLst>
              <a:path w="3873500" h="9144000">
                <a:moveTo>
                  <a:pt x="0" y="9144000"/>
                </a:moveTo>
                <a:lnTo>
                  <a:pt x="3873500" y="9144000"/>
                </a:lnTo>
                <a:lnTo>
                  <a:pt x="3873500" y="0"/>
                </a:lnTo>
                <a:lnTo>
                  <a:pt x="0" y="0"/>
                </a:lnTo>
                <a:lnTo>
                  <a:pt x="0" y="9144000"/>
                </a:lnTo>
                <a:close/>
              </a:path>
            </a:pathLst>
          </a:custGeom>
          <a:solidFill>
            <a:srgbClr val="352F38"/>
          </a:solidFill>
        </p:spPr>
        <p:txBody>
          <a:bodyPr wrap="square" lIns="0" tIns="0" rIns="0" bIns="0" rtlCol="0"/>
          <a:lstStyle/>
          <a:p>
            <a:endParaRPr/>
          </a:p>
        </p:txBody>
      </p:sp>
      <p:sp>
        <p:nvSpPr>
          <p:cNvPr id="4" name="object 4"/>
          <p:cNvSpPr txBox="1"/>
          <p:nvPr/>
        </p:nvSpPr>
        <p:spPr>
          <a:xfrm>
            <a:off x="7623480" y="1036318"/>
            <a:ext cx="3882720" cy="228268"/>
          </a:xfrm>
          <a:prstGeom prst="rect">
            <a:avLst/>
          </a:prstGeom>
        </p:spPr>
        <p:txBody>
          <a:bodyPr vert="horz" wrap="square" lIns="0" tIns="12700" rIns="0" bIns="0" rtlCol="0">
            <a:spAutoFit/>
          </a:bodyPr>
          <a:lstStyle/>
          <a:p>
            <a:pPr marL="12700" algn="ctr">
              <a:lnSpc>
                <a:spcPct val="100000"/>
              </a:lnSpc>
              <a:spcBef>
                <a:spcPts val="100"/>
              </a:spcBef>
            </a:pPr>
            <a:r>
              <a:rPr lang="en-US" sz="1400" b="1" dirty="0">
                <a:solidFill>
                  <a:schemeClr val="bg1"/>
                </a:solidFill>
                <a:latin typeface="+mj-lt"/>
                <a:cs typeface="IBM Plex Sans"/>
              </a:rPr>
              <a:t>Downloading from the Source</a:t>
            </a:r>
            <a:endParaRPr sz="1400" dirty="0">
              <a:solidFill>
                <a:schemeClr val="bg1"/>
              </a:solidFill>
              <a:latin typeface="+mj-lt"/>
              <a:cs typeface="IBM Plex Sans"/>
            </a:endParaRPr>
          </a:p>
        </p:txBody>
      </p:sp>
      <p:sp>
        <p:nvSpPr>
          <p:cNvPr id="5" name="object 5"/>
          <p:cNvSpPr txBox="1"/>
          <p:nvPr/>
        </p:nvSpPr>
        <p:spPr>
          <a:xfrm>
            <a:off x="8001000" y="1351297"/>
            <a:ext cx="3084195" cy="973087"/>
          </a:xfrm>
          <a:prstGeom prst="rect">
            <a:avLst/>
          </a:prstGeom>
        </p:spPr>
        <p:txBody>
          <a:bodyPr vert="horz" wrap="square" lIns="0" tIns="12700" rIns="0" bIns="0" rtlCol="0">
            <a:spAutoFit/>
          </a:bodyPr>
          <a:lstStyle/>
          <a:p>
            <a:pPr marL="12700" marR="5080">
              <a:lnSpc>
                <a:spcPct val="129700"/>
              </a:lnSpc>
              <a:spcBef>
                <a:spcPts val="100"/>
              </a:spcBef>
            </a:pPr>
            <a:r>
              <a:rPr lang="en-US" sz="1200" spc="-5" dirty="0">
                <a:solidFill>
                  <a:schemeClr val="bg1"/>
                </a:solidFill>
                <a:latin typeface="+mj-lt"/>
                <a:cs typeface="IBM Plex Sans"/>
              </a:rPr>
              <a:t>The Citi Bike data used in this assessment came from the Citi Bike website (found </a:t>
            </a:r>
            <a:r>
              <a:rPr lang="en-US" sz="1200" spc="-5" dirty="0">
                <a:solidFill>
                  <a:schemeClr val="bg1"/>
                </a:solidFill>
                <a:latin typeface="+mj-lt"/>
                <a:cs typeface="IBM Plex Sans"/>
                <a:hlinkClick r:id="rId4"/>
              </a:rPr>
              <a:t>here</a:t>
            </a:r>
            <a:r>
              <a:rPr lang="en-US" sz="1200" spc="-5" dirty="0">
                <a:solidFill>
                  <a:schemeClr val="bg1"/>
                </a:solidFill>
                <a:latin typeface="+mj-lt"/>
                <a:cs typeface="IBM Plex Sans"/>
              </a:rPr>
              <a:t>). The data is stored in zip files by each year/month (YYYY/MM) as shown below.</a:t>
            </a:r>
            <a:endParaRPr sz="1200" dirty="0">
              <a:solidFill>
                <a:schemeClr val="bg1"/>
              </a:solidFill>
              <a:latin typeface="+mj-lt"/>
              <a:cs typeface="IBM Plex Sans"/>
            </a:endParaRPr>
          </a:p>
        </p:txBody>
      </p:sp>
      <p:sp>
        <p:nvSpPr>
          <p:cNvPr id="9" name="object 9"/>
          <p:cNvSpPr txBox="1"/>
          <p:nvPr/>
        </p:nvSpPr>
        <p:spPr>
          <a:xfrm>
            <a:off x="8001000" y="6770906"/>
            <a:ext cx="3223895" cy="1213153"/>
          </a:xfrm>
          <a:prstGeom prst="rect">
            <a:avLst/>
          </a:prstGeom>
        </p:spPr>
        <p:txBody>
          <a:bodyPr vert="horz" wrap="square" lIns="0" tIns="12700" rIns="0" bIns="0" rtlCol="0">
            <a:spAutoFit/>
          </a:bodyPr>
          <a:lstStyle/>
          <a:p>
            <a:pPr marL="12700" marR="5080">
              <a:lnSpc>
                <a:spcPct val="129700"/>
              </a:lnSpc>
              <a:spcBef>
                <a:spcPts val="100"/>
              </a:spcBef>
            </a:pPr>
            <a:r>
              <a:rPr lang="en-US" sz="1200" dirty="0">
                <a:solidFill>
                  <a:schemeClr val="bg1"/>
                </a:solidFill>
                <a:latin typeface="+mj-lt"/>
                <a:cs typeface="IBM Plex Sans"/>
              </a:rPr>
              <a:t>After downloading the data, there was a total of </a:t>
            </a:r>
            <a:r>
              <a:rPr lang="en-US" sz="1200" b="1" dirty="0">
                <a:solidFill>
                  <a:schemeClr val="bg1"/>
                </a:solidFill>
                <a:latin typeface="+mj-lt"/>
                <a:cs typeface="IBM Plex Sans"/>
              </a:rPr>
              <a:t>16,364,657 </a:t>
            </a:r>
            <a:r>
              <a:rPr lang="en-US" sz="1200" dirty="0">
                <a:solidFill>
                  <a:schemeClr val="bg1"/>
                </a:solidFill>
                <a:latin typeface="+mj-lt"/>
                <a:cs typeface="IBM Plex Sans"/>
              </a:rPr>
              <a:t>rows and </a:t>
            </a:r>
            <a:r>
              <a:rPr lang="en-US" sz="1200" b="1" dirty="0">
                <a:solidFill>
                  <a:schemeClr val="bg1"/>
                </a:solidFill>
                <a:latin typeface="+mj-lt"/>
                <a:cs typeface="IBM Plex Sans"/>
              </a:rPr>
              <a:t>15</a:t>
            </a:r>
            <a:r>
              <a:rPr lang="en-US" sz="1200" dirty="0">
                <a:solidFill>
                  <a:schemeClr val="bg1"/>
                </a:solidFill>
                <a:latin typeface="+mj-lt"/>
                <a:cs typeface="IBM Plex Sans"/>
              </a:rPr>
              <a:t> columns in the data. However, the summary statistics revealed insight into potential outliers which may need further investigation (shown below)</a:t>
            </a:r>
            <a:endParaRPr sz="1200" b="1" dirty="0">
              <a:solidFill>
                <a:schemeClr val="bg1"/>
              </a:solidFill>
              <a:latin typeface="+mj-lt"/>
              <a:cs typeface="IBM Plex Sans"/>
            </a:endParaRPr>
          </a:p>
        </p:txBody>
      </p:sp>
      <p:sp>
        <p:nvSpPr>
          <p:cNvPr id="10" name="object 10"/>
          <p:cNvSpPr txBox="1"/>
          <p:nvPr/>
        </p:nvSpPr>
        <p:spPr>
          <a:xfrm>
            <a:off x="11874500" y="1354198"/>
            <a:ext cx="3171190" cy="1693284"/>
          </a:xfrm>
          <a:prstGeom prst="rect">
            <a:avLst/>
          </a:prstGeom>
        </p:spPr>
        <p:txBody>
          <a:bodyPr vert="horz" wrap="square" lIns="0" tIns="12700" rIns="0" bIns="0" rtlCol="0">
            <a:spAutoFit/>
          </a:bodyPr>
          <a:lstStyle/>
          <a:p>
            <a:pPr marL="12700" marR="5080">
              <a:lnSpc>
                <a:spcPct val="129700"/>
              </a:lnSpc>
              <a:spcBef>
                <a:spcPts val="100"/>
              </a:spcBef>
            </a:pPr>
            <a:r>
              <a:rPr lang="en-US" sz="1200" dirty="0">
                <a:solidFill>
                  <a:srgbClr val="352F38"/>
                </a:solidFill>
                <a:latin typeface="+mj-lt"/>
              </a:rPr>
              <a:t>After merging the data into a single data frame, further changes were needed when performing some of the requested tasks from mayor Bill de Blasio’s office. The reasoning and specifics regarding the data manipulation can be found in the code’s comments, but some of the highlights include: </a:t>
            </a:r>
            <a:endParaRPr sz="1200" spc="-5" dirty="0">
              <a:solidFill>
                <a:srgbClr val="352F38"/>
              </a:solidFill>
              <a:latin typeface="+mj-lt"/>
            </a:endParaRPr>
          </a:p>
        </p:txBody>
      </p:sp>
      <p:sp>
        <p:nvSpPr>
          <p:cNvPr id="12" name="object 12"/>
          <p:cNvSpPr txBox="1">
            <a:spLocks noGrp="1"/>
          </p:cNvSpPr>
          <p:nvPr>
            <p:ph type="body" idx="4294967295"/>
          </p:nvPr>
        </p:nvSpPr>
        <p:spPr>
          <a:xfrm>
            <a:off x="11874500" y="3352800"/>
            <a:ext cx="3226434" cy="1517338"/>
          </a:xfrm>
          <a:prstGeom prst="rect">
            <a:avLst/>
          </a:prstGeom>
        </p:spPr>
        <p:txBody>
          <a:bodyPr vert="horz" wrap="square" lIns="0" tIns="12700" rIns="0" bIns="0" rtlCol="0">
            <a:spAutoFit/>
          </a:bodyPr>
          <a:lstStyle/>
          <a:p>
            <a:pPr marL="241300" marR="242570" indent="-228600">
              <a:lnSpc>
                <a:spcPct val="129700"/>
              </a:lnSpc>
              <a:spcBef>
                <a:spcPts val="100"/>
              </a:spcBef>
              <a:buChar char="•"/>
              <a:tabLst>
                <a:tab pos="240665" algn="l"/>
                <a:tab pos="241300" algn="l"/>
              </a:tabLst>
            </a:pPr>
            <a:r>
              <a:rPr lang="en-US" sz="1200" i="1" kern="1200" spc="-5" dirty="0">
                <a:solidFill>
                  <a:srgbClr val="352F38"/>
                </a:solidFill>
                <a:latin typeface="+mj-lt"/>
                <a:cs typeface="+mn-cs"/>
              </a:rPr>
              <a:t>Birth Year</a:t>
            </a:r>
            <a:r>
              <a:rPr lang="en-US" sz="1200" kern="1200" spc="-5" dirty="0">
                <a:solidFill>
                  <a:srgbClr val="352F38"/>
                </a:solidFill>
                <a:latin typeface="+mj-lt"/>
                <a:cs typeface="+mn-cs"/>
              </a:rPr>
              <a:t> NA’s</a:t>
            </a:r>
          </a:p>
          <a:p>
            <a:pPr marL="241300" marR="242570" indent="-228600">
              <a:lnSpc>
                <a:spcPct val="129700"/>
              </a:lnSpc>
              <a:spcBef>
                <a:spcPts val="100"/>
              </a:spcBef>
              <a:buChar char="•"/>
              <a:tabLst>
                <a:tab pos="240665" algn="l"/>
                <a:tab pos="241300" algn="l"/>
              </a:tabLst>
            </a:pPr>
            <a:r>
              <a:rPr lang="en-US" sz="1200" i="1" kern="1200" spc="-5" dirty="0">
                <a:solidFill>
                  <a:srgbClr val="352F38"/>
                </a:solidFill>
                <a:latin typeface="+mj-lt"/>
              </a:rPr>
              <a:t>Birth Year</a:t>
            </a:r>
            <a:r>
              <a:rPr lang="en-US" sz="1200" kern="1200" spc="-5" dirty="0">
                <a:solidFill>
                  <a:srgbClr val="352F38"/>
                </a:solidFill>
                <a:latin typeface="+mj-lt"/>
              </a:rPr>
              <a:t> outliers (&lt; 1917)</a:t>
            </a:r>
          </a:p>
          <a:p>
            <a:pPr marL="241300" marR="242570" indent="-228600">
              <a:lnSpc>
                <a:spcPct val="129700"/>
              </a:lnSpc>
              <a:spcBef>
                <a:spcPts val="100"/>
              </a:spcBef>
              <a:buChar char="•"/>
              <a:tabLst>
                <a:tab pos="240665" algn="l"/>
                <a:tab pos="241300" algn="l"/>
              </a:tabLst>
            </a:pPr>
            <a:r>
              <a:rPr lang="en-US" sz="1200" kern="1200" spc="-5" dirty="0">
                <a:solidFill>
                  <a:srgbClr val="352F38"/>
                </a:solidFill>
                <a:latin typeface="+mj-lt"/>
              </a:rPr>
              <a:t>”0” </a:t>
            </a:r>
            <a:r>
              <a:rPr lang="en-US" sz="1200" i="1" kern="1200" spc="-5" dirty="0">
                <a:solidFill>
                  <a:srgbClr val="352F38"/>
                </a:solidFill>
                <a:latin typeface="+mj-lt"/>
              </a:rPr>
              <a:t>Gender</a:t>
            </a:r>
            <a:r>
              <a:rPr lang="en-US" sz="1200" kern="1200" spc="-5" dirty="0">
                <a:solidFill>
                  <a:srgbClr val="352F38"/>
                </a:solidFill>
                <a:latin typeface="+mj-lt"/>
              </a:rPr>
              <a:t> entries</a:t>
            </a:r>
          </a:p>
          <a:p>
            <a:pPr marL="241300" marR="242570" indent="-228600">
              <a:lnSpc>
                <a:spcPct val="129700"/>
              </a:lnSpc>
              <a:spcBef>
                <a:spcPts val="100"/>
              </a:spcBef>
              <a:buChar char="•"/>
              <a:tabLst>
                <a:tab pos="240665" algn="l"/>
                <a:tab pos="241300" algn="l"/>
              </a:tabLst>
            </a:pPr>
            <a:r>
              <a:rPr lang="en-US" sz="1200" i="1" kern="1200" spc="-5" dirty="0">
                <a:solidFill>
                  <a:srgbClr val="352F38"/>
                </a:solidFill>
                <a:latin typeface="+mj-lt"/>
              </a:rPr>
              <a:t>User Types</a:t>
            </a:r>
            <a:r>
              <a:rPr lang="en-US" sz="1200" kern="1200" spc="-5" dirty="0">
                <a:solidFill>
                  <a:srgbClr val="352F38"/>
                </a:solidFill>
                <a:latin typeface="+mj-lt"/>
              </a:rPr>
              <a:t> NA’s</a:t>
            </a:r>
          </a:p>
          <a:p>
            <a:pPr marL="241300" marR="242570" indent="-228600">
              <a:lnSpc>
                <a:spcPct val="129700"/>
              </a:lnSpc>
              <a:spcBef>
                <a:spcPts val="100"/>
              </a:spcBef>
              <a:buChar char="•"/>
              <a:tabLst>
                <a:tab pos="240665" algn="l"/>
                <a:tab pos="241300" algn="l"/>
              </a:tabLst>
            </a:pPr>
            <a:r>
              <a:rPr lang="en-US" sz="1200" i="1" kern="1200" spc="-5" dirty="0">
                <a:solidFill>
                  <a:srgbClr val="352F38"/>
                </a:solidFill>
                <a:latin typeface="+mj-lt"/>
              </a:rPr>
              <a:t>Trip Duration </a:t>
            </a:r>
            <a:r>
              <a:rPr lang="en-US" sz="1200" kern="1200" spc="-5" dirty="0">
                <a:solidFill>
                  <a:srgbClr val="352F38"/>
                </a:solidFill>
                <a:latin typeface="+mj-lt"/>
              </a:rPr>
              <a:t>outliers</a:t>
            </a:r>
          </a:p>
          <a:p>
            <a:pPr marL="241300" marR="242570" indent="-228600">
              <a:lnSpc>
                <a:spcPct val="129700"/>
              </a:lnSpc>
              <a:spcBef>
                <a:spcPts val="100"/>
              </a:spcBef>
              <a:buChar char="•"/>
              <a:tabLst>
                <a:tab pos="240665" algn="l"/>
                <a:tab pos="241300" algn="l"/>
              </a:tabLst>
            </a:pPr>
            <a:endParaRPr sz="1200" kern="1200" spc="-5" dirty="0">
              <a:solidFill>
                <a:srgbClr val="352F38"/>
              </a:solidFill>
              <a:latin typeface="+mj-lt"/>
              <a:cs typeface="+mn-cs"/>
            </a:endParaRPr>
          </a:p>
        </p:txBody>
      </p:sp>
      <p:sp>
        <p:nvSpPr>
          <p:cNvPr id="13" name="object 13"/>
          <p:cNvSpPr txBox="1"/>
          <p:nvPr/>
        </p:nvSpPr>
        <p:spPr>
          <a:xfrm>
            <a:off x="11874500" y="5035247"/>
            <a:ext cx="3147060" cy="1213153"/>
          </a:xfrm>
          <a:prstGeom prst="rect">
            <a:avLst/>
          </a:prstGeom>
        </p:spPr>
        <p:txBody>
          <a:bodyPr vert="horz" wrap="square" lIns="0" tIns="12700" rIns="0" bIns="0" rtlCol="0">
            <a:spAutoFit/>
          </a:bodyPr>
          <a:lstStyle>
            <a:defPPr>
              <a:defRPr lang="en-US"/>
            </a:defPPr>
            <a:lvl1pPr marL="12700" marR="50165">
              <a:lnSpc>
                <a:spcPct val="129700"/>
              </a:lnSpc>
              <a:spcBef>
                <a:spcPts val="100"/>
              </a:spcBef>
              <a:defRPr sz="1000" spc="-5">
                <a:solidFill>
                  <a:srgbClr val="352F38"/>
                </a:solidFill>
                <a:latin typeface="IBM Plex Sans"/>
              </a:defRPr>
            </a:lvl1pPr>
          </a:lstStyle>
          <a:p>
            <a:r>
              <a:rPr lang="en-US" sz="1200" dirty="0">
                <a:latin typeface="+mj-lt"/>
              </a:rPr>
              <a:t>In most cases, removing the NA’s and outliers was deemed the most appropriate method because they comprised a very small amount of the data. On the whole, </a:t>
            </a:r>
            <a:r>
              <a:rPr lang="en-US" sz="1200" b="1" dirty="0">
                <a:latin typeface="+mj-lt"/>
              </a:rPr>
              <a:t>0.05180025% </a:t>
            </a:r>
            <a:r>
              <a:rPr lang="en-US" sz="1200" dirty="0">
                <a:latin typeface="+mj-lt"/>
              </a:rPr>
              <a:t>of the Citi Bike data is missing (NA).</a:t>
            </a:r>
            <a:endParaRPr sz="1200" b="1" dirty="0">
              <a:latin typeface="+mj-lt"/>
            </a:endParaRPr>
          </a:p>
        </p:txBody>
      </p:sp>
      <p:sp>
        <p:nvSpPr>
          <p:cNvPr id="36" name="object 36"/>
          <p:cNvSpPr txBox="1">
            <a:spLocks noGrp="1"/>
          </p:cNvSpPr>
          <p:nvPr>
            <p:ph type="title" idx="4294967295"/>
          </p:nvPr>
        </p:nvSpPr>
        <p:spPr>
          <a:xfrm>
            <a:off x="7623479" y="383030"/>
            <a:ext cx="3873500" cy="443711"/>
          </a:xfrm>
          <a:prstGeom prst="rect">
            <a:avLst/>
          </a:prstGeom>
        </p:spPr>
        <p:txBody>
          <a:bodyPr vert="horz" wrap="square" lIns="0" tIns="12700" rIns="0" bIns="0" rtlCol="0">
            <a:spAutoFit/>
          </a:bodyPr>
          <a:lstStyle/>
          <a:p>
            <a:pPr marL="12700" algn="ctr">
              <a:lnSpc>
                <a:spcPct val="100000"/>
              </a:lnSpc>
              <a:spcBef>
                <a:spcPts val="100"/>
              </a:spcBef>
            </a:pPr>
            <a:r>
              <a:rPr lang="en-US" sz="2800" spc="-30" dirty="0">
                <a:solidFill>
                  <a:schemeClr val="bg1"/>
                </a:solidFill>
                <a:cs typeface="IBMPlexSans-Light"/>
              </a:rPr>
              <a:t>Getting the Data</a:t>
            </a:r>
            <a:endParaRPr sz="2800" spc="-5" dirty="0">
              <a:solidFill>
                <a:schemeClr val="bg1"/>
              </a:solidFill>
              <a:cs typeface="IBMPlexSans-Light"/>
            </a:endParaRPr>
          </a:p>
        </p:txBody>
      </p:sp>
      <p:sp>
        <p:nvSpPr>
          <p:cNvPr id="37" name="object 37"/>
          <p:cNvSpPr txBox="1"/>
          <p:nvPr/>
        </p:nvSpPr>
        <p:spPr>
          <a:xfrm>
            <a:off x="11658600" y="383030"/>
            <a:ext cx="3886200" cy="443711"/>
          </a:xfrm>
          <a:prstGeom prst="rect">
            <a:avLst/>
          </a:prstGeom>
        </p:spPr>
        <p:txBody>
          <a:bodyPr vert="horz" wrap="square" lIns="0" tIns="12700" rIns="0" bIns="0" rtlCol="0">
            <a:spAutoFit/>
          </a:bodyPr>
          <a:lstStyle/>
          <a:p>
            <a:pPr marL="12700" algn="ctr">
              <a:lnSpc>
                <a:spcPct val="100000"/>
              </a:lnSpc>
              <a:spcBef>
                <a:spcPts val="100"/>
              </a:spcBef>
            </a:pPr>
            <a:r>
              <a:rPr lang="en-US" sz="2800" spc="-5" dirty="0">
                <a:solidFill>
                  <a:srgbClr val="352F38"/>
                </a:solidFill>
                <a:latin typeface="+mj-lt"/>
                <a:ea typeface="+mj-ea"/>
              </a:rPr>
              <a:t>Manipulating the Data</a:t>
            </a:r>
            <a:endParaRPr sz="2800" spc="-5" dirty="0">
              <a:solidFill>
                <a:srgbClr val="352F38"/>
              </a:solidFill>
              <a:latin typeface="+mj-lt"/>
              <a:ea typeface="+mj-ea"/>
            </a:endParaRPr>
          </a:p>
        </p:txBody>
      </p:sp>
      <p:sp>
        <p:nvSpPr>
          <p:cNvPr id="48" name="Rectangle 47">
            <a:extLst>
              <a:ext uri="{FF2B5EF4-FFF2-40B4-BE49-F238E27FC236}">
                <a16:creationId xmlns:a16="http://schemas.microsoft.com/office/drawing/2014/main" id="{B92CF1F9-18C6-C849-BEE7-F33E45B90522}"/>
              </a:ext>
            </a:extLst>
          </p:cNvPr>
          <p:cNvSpPr/>
          <p:nvPr/>
        </p:nvSpPr>
        <p:spPr>
          <a:xfrm>
            <a:off x="11734800" y="996564"/>
            <a:ext cx="3636588" cy="307777"/>
          </a:xfrm>
          <a:prstGeom prst="rect">
            <a:avLst/>
          </a:prstGeom>
        </p:spPr>
        <p:txBody>
          <a:bodyPr wrap="square">
            <a:spAutoFit/>
          </a:bodyPr>
          <a:lstStyle/>
          <a:p>
            <a:pPr marL="12700" algn="ctr">
              <a:lnSpc>
                <a:spcPct val="100000"/>
              </a:lnSpc>
              <a:spcBef>
                <a:spcPts val="2505"/>
              </a:spcBef>
            </a:pPr>
            <a:r>
              <a:rPr lang="en-US" sz="1400" b="1" spc="-5" dirty="0">
                <a:solidFill>
                  <a:srgbClr val="352F38"/>
                </a:solidFill>
                <a:latin typeface="+mj-lt"/>
              </a:rPr>
              <a:t>Adjusting for NA’s and Outliers</a:t>
            </a:r>
          </a:p>
        </p:txBody>
      </p:sp>
      <p:sp>
        <p:nvSpPr>
          <p:cNvPr id="74" name="object 41">
            <a:extLst>
              <a:ext uri="{FF2B5EF4-FFF2-40B4-BE49-F238E27FC236}">
                <a16:creationId xmlns:a16="http://schemas.microsoft.com/office/drawing/2014/main" id="{3C6C0EC8-DB01-5C4C-A947-2DEA83605CFE}"/>
              </a:ext>
            </a:extLst>
          </p:cNvPr>
          <p:cNvSpPr txBox="1"/>
          <p:nvPr/>
        </p:nvSpPr>
        <p:spPr>
          <a:xfrm>
            <a:off x="304800" y="9630171"/>
            <a:ext cx="927100" cy="164788"/>
          </a:xfrm>
          <a:prstGeom prst="rect">
            <a:avLst/>
          </a:prstGeom>
        </p:spPr>
        <p:txBody>
          <a:bodyPr vert="horz" wrap="square" lIns="0" tIns="26034" rIns="0" bIns="0" rtlCol="0">
            <a:spAutoFit/>
          </a:bodyPr>
          <a:lstStyle/>
          <a:p>
            <a:pPr marL="12700">
              <a:lnSpc>
                <a:spcPct val="100000"/>
              </a:lnSpc>
              <a:spcBef>
                <a:spcPts val="204"/>
              </a:spcBef>
            </a:pPr>
            <a:fld id="{8CE11C71-D016-5B4A-9ABE-B3BD6B5A065D}" type="slidenum">
              <a:rPr lang="en-US" sz="900" smtClean="0">
                <a:latin typeface="+mj-lt"/>
                <a:cs typeface="IBMPlexSans-Medium"/>
              </a:rPr>
              <a:t>4</a:t>
            </a:fld>
            <a:r>
              <a:rPr sz="900" dirty="0">
                <a:latin typeface="+mj-lt"/>
                <a:cs typeface="IBMPlexSans-Medium"/>
              </a:rPr>
              <a:t> | </a:t>
            </a:r>
            <a:r>
              <a:rPr lang="en-US" sz="900" spc="15" dirty="0">
                <a:latin typeface="+mj-lt"/>
                <a:cs typeface="IBMPlexSans-Medium"/>
              </a:rPr>
              <a:t>NY Citi </a:t>
            </a:r>
            <a:r>
              <a:rPr lang="en-US" sz="900" spc="15" dirty="0">
                <a:latin typeface="+mj-lt"/>
                <a:cs typeface="Calibri" panose="020F0502020204030204" pitchFamily="34" charset="0"/>
              </a:rPr>
              <a:t>Bike</a:t>
            </a:r>
            <a:endParaRPr sz="900" dirty="0">
              <a:latin typeface="+mj-lt"/>
              <a:cs typeface="Calibri" panose="020F0502020204030204" pitchFamily="34" charset="0"/>
            </a:endParaRPr>
          </a:p>
        </p:txBody>
      </p:sp>
      <p:sp>
        <p:nvSpPr>
          <p:cNvPr id="76" name="Rectangle 75">
            <a:extLst>
              <a:ext uri="{FF2B5EF4-FFF2-40B4-BE49-F238E27FC236}">
                <a16:creationId xmlns:a16="http://schemas.microsoft.com/office/drawing/2014/main" id="{9FFE24C7-7648-C440-A4E5-063278BC25F6}"/>
              </a:ext>
            </a:extLst>
          </p:cNvPr>
          <p:cNvSpPr/>
          <p:nvPr/>
        </p:nvSpPr>
        <p:spPr>
          <a:xfrm>
            <a:off x="386661" y="518898"/>
            <a:ext cx="3804339" cy="10813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77" name="object 23">
            <a:extLst>
              <a:ext uri="{FF2B5EF4-FFF2-40B4-BE49-F238E27FC236}">
                <a16:creationId xmlns:a16="http://schemas.microsoft.com/office/drawing/2014/main" id="{92C4DE13-6314-0A40-AAC6-9B9E128452BA}"/>
              </a:ext>
            </a:extLst>
          </p:cNvPr>
          <p:cNvSpPr txBox="1">
            <a:spLocks/>
          </p:cNvSpPr>
          <p:nvPr/>
        </p:nvSpPr>
        <p:spPr>
          <a:xfrm>
            <a:off x="386661" y="814623"/>
            <a:ext cx="3499539" cy="346249"/>
          </a:xfrm>
          <a:prstGeom prst="rect">
            <a:avLst/>
          </a:prstGeom>
          <a:solidFill>
            <a:srgbClr val="FFFFFF"/>
          </a:solidFill>
        </p:spPr>
        <p:txBody>
          <a:bodyPr vert="horz" wrap="square" lIns="0" tIns="0" rIns="0" bIns="0" rtlCol="0">
            <a:spAutoFit/>
          </a:bodyPr>
          <a:lstStyle>
            <a:lvl1pPr>
              <a:defRPr>
                <a:latin typeface="+mj-lt"/>
                <a:ea typeface="+mj-ea"/>
                <a:cs typeface="+mj-cs"/>
              </a:defRPr>
            </a:lvl1pPr>
          </a:lstStyle>
          <a:p>
            <a:pPr marL="161925" algn="ctr">
              <a:lnSpc>
                <a:spcPts val="2670"/>
              </a:lnSpc>
            </a:pPr>
            <a:r>
              <a:rPr lang="en-US" sz="3200" b="1" kern="0" spc="-5" dirty="0">
                <a:solidFill>
                  <a:sysClr val="windowText" lastClr="000000"/>
                </a:solidFill>
              </a:rPr>
              <a:t>Assessing the Data</a:t>
            </a:r>
            <a:endParaRPr lang="en-US" sz="3200" b="1" kern="0" dirty="0">
              <a:solidFill>
                <a:sysClr val="windowText" lastClr="000000"/>
              </a:solidFill>
            </a:endParaRPr>
          </a:p>
        </p:txBody>
      </p:sp>
      <p:sp>
        <p:nvSpPr>
          <p:cNvPr id="78" name="object 24">
            <a:extLst>
              <a:ext uri="{FF2B5EF4-FFF2-40B4-BE49-F238E27FC236}">
                <a16:creationId xmlns:a16="http://schemas.microsoft.com/office/drawing/2014/main" id="{BAEB53B3-EE0A-A648-9399-8A7BAD867200}"/>
              </a:ext>
            </a:extLst>
          </p:cNvPr>
          <p:cNvSpPr txBox="1"/>
          <p:nvPr/>
        </p:nvSpPr>
        <p:spPr>
          <a:xfrm>
            <a:off x="392166" y="1160871"/>
            <a:ext cx="3334045" cy="302455"/>
          </a:xfrm>
          <a:prstGeom prst="rect">
            <a:avLst/>
          </a:prstGeom>
          <a:solidFill>
            <a:srgbClr val="FFFFFF"/>
          </a:solidFill>
        </p:spPr>
        <p:txBody>
          <a:bodyPr vert="horz" wrap="square" lIns="0" tIns="0" rIns="0" bIns="0" rtlCol="0">
            <a:spAutoFit/>
          </a:bodyPr>
          <a:lstStyle/>
          <a:p>
            <a:pPr marL="161925" algn="ctr">
              <a:lnSpc>
                <a:spcPts val="2340"/>
              </a:lnSpc>
            </a:pPr>
            <a:r>
              <a:rPr lang="en-US" sz="2400" dirty="0">
                <a:solidFill>
                  <a:srgbClr val="231F20"/>
                </a:solidFill>
                <a:latin typeface="Calibri Light" panose="020F0302020204030204" pitchFamily="34" charset="0"/>
                <a:cs typeface="Calibri Light" panose="020F0302020204030204" pitchFamily="34" charset="0"/>
              </a:rPr>
              <a:t>Section II</a:t>
            </a:r>
            <a:endParaRPr sz="2400" dirty="0">
              <a:latin typeface="Calibri Light" panose="020F0302020204030204" pitchFamily="34" charset="0"/>
              <a:cs typeface="Calibri Light" panose="020F0302020204030204" pitchFamily="34" charset="0"/>
            </a:endParaRPr>
          </a:p>
        </p:txBody>
      </p:sp>
      <p:sp>
        <p:nvSpPr>
          <p:cNvPr id="80" name="TextBox 79">
            <a:extLst>
              <a:ext uri="{FF2B5EF4-FFF2-40B4-BE49-F238E27FC236}">
                <a16:creationId xmlns:a16="http://schemas.microsoft.com/office/drawing/2014/main" id="{F02B7007-8F9B-AF4E-98A5-7F3799431C49}"/>
              </a:ext>
            </a:extLst>
          </p:cNvPr>
          <p:cNvSpPr txBox="1"/>
          <p:nvPr/>
        </p:nvSpPr>
        <p:spPr>
          <a:xfrm>
            <a:off x="14401800" y="9558676"/>
            <a:ext cx="853119" cy="307777"/>
          </a:xfrm>
          <a:prstGeom prst="rect">
            <a:avLst/>
          </a:prstGeom>
          <a:noFill/>
        </p:spPr>
        <p:txBody>
          <a:bodyPr wrap="none" rtlCol="0">
            <a:spAutoFit/>
          </a:bodyPr>
          <a:lstStyle/>
          <a:p>
            <a:r>
              <a:rPr lang="en-US" sz="1400" dirty="0">
                <a:solidFill>
                  <a:schemeClr val="tx1">
                    <a:lumMod val="65000"/>
                    <a:lumOff val="35000"/>
                  </a:schemeClr>
                </a:solidFill>
              </a:rPr>
              <a:t>Section II</a:t>
            </a:r>
          </a:p>
        </p:txBody>
      </p:sp>
      <p:pic>
        <p:nvPicPr>
          <p:cNvPr id="11" name="Picture 10">
            <a:extLst>
              <a:ext uri="{FF2B5EF4-FFF2-40B4-BE49-F238E27FC236}">
                <a16:creationId xmlns:a16="http://schemas.microsoft.com/office/drawing/2014/main" id="{6FB703B3-AAF4-5F40-A713-7964C26C025A}"/>
              </a:ext>
            </a:extLst>
          </p:cNvPr>
          <p:cNvPicPr>
            <a:picLocks noChangeAspect="1"/>
          </p:cNvPicPr>
          <p:nvPr/>
        </p:nvPicPr>
        <p:blipFill rotWithShape="1">
          <a:blip r:embed="rId3">
            <a:extLst>
              <a:ext uri="{28A0092B-C50C-407E-A947-70E740481C1C}">
                <a14:useLocalDpi xmlns:a14="http://schemas.microsoft.com/office/drawing/2010/main" val="0"/>
              </a:ext>
            </a:extLst>
          </a:blip>
          <a:srcRect l="-1850" r="34789"/>
          <a:stretch/>
        </p:blipFill>
        <p:spPr>
          <a:xfrm>
            <a:off x="7805856" y="2472195"/>
            <a:ext cx="3379995" cy="3632753"/>
          </a:xfrm>
          <a:prstGeom prst="rect">
            <a:avLst/>
          </a:prstGeom>
        </p:spPr>
      </p:pic>
      <p:sp>
        <p:nvSpPr>
          <p:cNvPr id="81" name="object 4">
            <a:extLst>
              <a:ext uri="{FF2B5EF4-FFF2-40B4-BE49-F238E27FC236}">
                <a16:creationId xmlns:a16="http://schemas.microsoft.com/office/drawing/2014/main" id="{17D6E238-ECA1-B74C-A66B-52C8F504EA3F}"/>
              </a:ext>
            </a:extLst>
          </p:cNvPr>
          <p:cNvSpPr txBox="1"/>
          <p:nvPr/>
        </p:nvSpPr>
        <p:spPr>
          <a:xfrm>
            <a:off x="7605066" y="6096000"/>
            <a:ext cx="3882720" cy="182101"/>
          </a:xfrm>
          <a:prstGeom prst="rect">
            <a:avLst/>
          </a:prstGeom>
        </p:spPr>
        <p:txBody>
          <a:bodyPr vert="horz" wrap="square" lIns="0" tIns="12700" rIns="0" bIns="0" rtlCol="0">
            <a:spAutoFit/>
          </a:bodyPr>
          <a:lstStyle/>
          <a:p>
            <a:pPr marL="12700" algn="ctr">
              <a:lnSpc>
                <a:spcPct val="100000"/>
              </a:lnSpc>
              <a:spcBef>
                <a:spcPts val="100"/>
              </a:spcBef>
            </a:pPr>
            <a:r>
              <a:rPr lang="en-US" sz="1100" dirty="0">
                <a:solidFill>
                  <a:schemeClr val="bg1"/>
                </a:solidFill>
                <a:latin typeface="+mj-lt"/>
                <a:cs typeface="IBM Plex Sans"/>
              </a:rPr>
              <a:t>Citi Bike Data for New York (</a:t>
            </a:r>
            <a:r>
              <a:rPr lang="en-US" sz="1100" dirty="0">
                <a:solidFill>
                  <a:schemeClr val="bg1"/>
                </a:solidFill>
                <a:latin typeface="+mj-lt"/>
                <a:cs typeface="IBM Plex Sans"/>
                <a:hlinkClick r:id="rId5"/>
              </a:rPr>
              <a:t>link</a:t>
            </a:r>
            <a:r>
              <a:rPr lang="en-US" sz="1100" dirty="0">
                <a:solidFill>
                  <a:schemeClr val="bg1"/>
                </a:solidFill>
                <a:latin typeface="+mj-lt"/>
                <a:cs typeface="IBM Plex Sans"/>
              </a:rPr>
              <a:t>)</a:t>
            </a:r>
            <a:endParaRPr sz="1100" dirty="0">
              <a:solidFill>
                <a:schemeClr val="bg1"/>
              </a:solidFill>
              <a:latin typeface="+mj-lt"/>
              <a:cs typeface="IBM Plex Sans"/>
            </a:endParaRPr>
          </a:p>
        </p:txBody>
      </p:sp>
      <p:sp>
        <p:nvSpPr>
          <p:cNvPr id="82" name="object 4">
            <a:extLst>
              <a:ext uri="{FF2B5EF4-FFF2-40B4-BE49-F238E27FC236}">
                <a16:creationId xmlns:a16="http://schemas.microsoft.com/office/drawing/2014/main" id="{ABCCB0E5-F8CF-7A42-9BE8-FA45A7913EAC}"/>
              </a:ext>
            </a:extLst>
          </p:cNvPr>
          <p:cNvSpPr txBox="1"/>
          <p:nvPr/>
        </p:nvSpPr>
        <p:spPr>
          <a:xfrm>
            <a:off x="7609662" y="6427446"/>
            <a:ext cx="3882720" cy="228268"/>
          </a:xfrm>
          <a:prstGeom prst="rect">
            <a:avLst/>
          </a:prstGeom>
        </p:spPr>
        <p:txBody>
          <a:bodyPr vert="horz" wrap="square" lIns="0" tIns="12700" rIns="0" bIns="0" rtlCol="0">
            <a:spAutoFit/>
          </a:bodyPr>
          <a:lstStyle/>
          <a:p>
            <a:pPr marL="12700" algn="ctr">
              <a:lnSpc>
                <a:spcPct val="100000"/>
              </a:lnSpc>
              <a:spcBef>
                <a:spcPts val="100"/>
              </a:spcBef>
            </a:pPr>
            <a:r>
              <a:rPr lang="en-US" sz="1400" b="1" dirty="0">
                <a:solidFill>
                  <a:schemeClr val="bg1"/>
                </a:solidFill>
                <a:latin typeface="+mj-lt"/>
                <a:cs typeface="IBM Plex Sans"/>
              </a:rPr>
              <a:t>Data Dimensions &amp; Summary Stats</a:t>
            </a:r>
            <a:endParaRPr sz="1400" dirty="0">
              <a:solidFill>
                <a:schemeClr val="bg1"/>
              </a:solidFill>
              <a:latin typeface="+mj-lt"/>
              <a:cs typeface="IBM Plex Sans"/>
            </a:endParaRPr>
          </a:p>
        </p:txBody>
      </p:sp>
      <p:grpSp>
        <p:nvGrpSpPr>
          <p:cNvPr id="83" name="Group 82">
            <a:extLst>
              <a:ext uri="{FF2B5EF4-FFF2-40B4-BE49-F238E27FC236}">
                <a16:creationId xmlns:a16="http://schemas.microsoft.com/office/drawing/2014/main" id="{98501D27-1D36-CE4A-B8C5-4BE5FC270625}"/>
              </a:ext>
            </a:extLst>
          </p:cNvPr>
          <p:cNvGrpSpPr/>
          <p:nvPr/>
        </p:nvGrpSpPr>
        <p:grpSpPr>
          <a:xfrm>
            <a:off x="8685892" y="8189806"/>
            <a:ext cx="1634341" cy="1563794"/>
            <a:chOff x="8685892" y="8189806"/>
            <a:chExt cx="1634341" cy="1563794"/>
          </a:xfrm>
        </p:grpSpPr>
        <p:pic>
          <p:nvPicPr>
            <p:cNvPr id="16" name="Picture 15">
              <a:extLst>
                <a:ext uri="{FF2B5EF4-FFF2-40B4-BE49-F238E27FC236}">
                  <a16:creationId xmlns:a16="http://schemas.microsoft.com/office/drawing/2014/main" id="{C63EBE7C-2790-8345-9A1E-EBD51A1DCC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5892" y="8189806"/>
              <a:ext cx="1634341" cy="1563794"/>
            </a:xfrm>
            <a:prstGeom prst="rect">
              <a:avLst/>
            </a:prstGeom>
            <a:ln w="28575">
              <a:solidFill>
                <a:schemeClr val="bg1"/>
              </a:solidFill>
            </a:ln>
          </p:spPr>
        </p:pic>
        <p:sp>
          <p:nvSpPr>
            <p:cNvPr id="33" name="Rectangle 32">
              <a:extLst>
                <a:ext uri="{FF2B5EF4-FFF2-40B4-BE49-F238E27FC236}">
                  <a16:creationId xmlns:a16="http://schemas.microsoft.com/office/drawing/2014/main" id="{92EC7857-823D-1343-9B4B-5DB792DE759F}"/>
                </a:ext>
              </a:extLst>
            </p:cNvPr>
            <p:cNvSpPr/>
            <p:nvPr/>
          </p:nvSpPr>
          <p:spPr>
            <a:xfrm>
              <a:off x="8733853" y="9524171"/>
              <a:ext cx="1524000" cy="203753"/>
            </a:xfrm>
            <a:prstGeom prst="rect">
              <a:avLst/>
            </a:prstGeom>
            <a:noFill/>
            <a:ln w="127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9" name="object 37">
            <a:extLst>
              <a:ext uri="{FF2B5EF4-FFF2-40B4-BE49-F238E27FC236}">
                <a16:creationId xmlns:a16="http://schemas.microsoft.com/office/drawing/2014/main" id="{4789627D-77C1-7741-A916-18298FEB0C7B}"/>
              </a:ext>
            </a:extLst>
          </p:cNvPr>
          <p:cNvSpPr txBox="1"/>
          <p:nvPr/>
        </p:nvSpPr>
        <p:spPr>
          <a:xfrm>
            <a:off x="11658600" y="6530387"/>
            <a:ext cx="3886200" cy="443711"/>
          </a:xfrm>
          <a:prstGeom prst="rect">
            <a:avLst/>
          </a:prstGeom>
        </p:spPr>
        <p:txBody>
          <a:bodyPr vert="horz" wrap="square" lIns="0" tIns="12700" rIns="0" bIns="0" rtlCol="0">
            <a:spAutoFit/>
          </a:bodyPr>
          <a:lstStyle/>
          <a:p>
            <a:pPr marL="12700" algn="ctr">
              <a:lnSpc>
                <a:spcPct val="100000"/>
              </a:lnSpc>
              <a:spcBef>
                <a:spcPts val="100"/>
              </a:spcBef>
            </a:pPr>
            <a:r>
              <a:rPr lang="en-US" sz="2800" spc="-5" dirty="0">
                <a:solidFill>
                  <a:srgbClr val="352F38"/>
                </a:solidFill>
                <a:latin typeface="+mj-lt"/>
                <a:ea typeface="+mj-ea"/>
              </a:rPr>
              <a:t>Sampling the Data</a:t>
            </a:r>
            <a:endParaRPr sz="2800" spc="-5" dirty="0">
              <a:solidFill>
                <a:srgbClr val="352F38"/>
              </a:solidFill>
              <a:latin typeface="+mj-lt"/>
              <a:ea typeface="+mj-ea"/>
            </a:endParaRPr>
          </a:p>
        </p:txBody>
      </p:sp>
      <p:sp>
        <p:nvSpPr>
          <p:cNvPr id="90" name="object 10">
            <a:extLst>
              <a:ext uri="{FF2B5EF4-FFF2-40B4-BE49-F238E27FC236}">
                <a16:creationId xmlns:a16="http://schemas.microsoft.com/office/drawing/2014/main" id="{DBCCA881-FDB1-CA41-8DF7-D5FCE75C48E6}"/>
              </a:ext>
            </a:extLst>
          </p:cNvPr>
          <p:cNvSpPr txBox="1"/>
          <p:nvPr/>
        </p:nvSpPr>
        <p:spPr>
          <a:xfrm>
            <a:off x="11874500" y="7549847"/>
            <a:ext cx="3171190" cy="1213153"/>
          </a:xfrm>
          <a:prstGeom prst="rect">
            <a:avLst/>
          </a:prstGeom>
        </p:spPr>
        <p:txBody>
          <a:bodyPr vert="horz" wrap="square" lIns="0" tIns="12700" rIns="0" bIns="0" rtlCol="0">
            <a:spAutoFit/>
          </a:bodyPr>
          <a:lstStyle/>
          <a:p>
            <a:pPr marL="12700" marR="5080">
              <a:lnSpc>
                <a:spcPct val="129700"/>
              </a:lnSpc>
              <a:spcBef>
                <a:spcPts val="100"/>
              </a:spcBef>
            </a:pPr>
            <a:r>
              <a:rPr lang="en-US" sz="1200" dirty="0">
                <a:solidFill>
                  <a:srgbClr val="352F38"/>
                </a:solidFill>
                <a:latin typeface="+mj-lt"/>
              </a:rPr>
              <a:t>Because the data set is so large, a random sampling of </a:t>
            </a:r>
            <a:r>
              <a:rPr lang="en-US" sz="1200" b="1" dirty="0">
                <a:solidFill>
                  <a:srgbClr val="352F38"/>
                </a:solidFill>
                <a:latin typeface="+mj-lt"/>
              </a:rPr>
              <a:t>16,624 </a:t>
            </a:r>
            <a:r>
              <a:rPr lang="en-US" sz="1200" dirty="0">
                <a:solidFill>
                  <a:srgbClr val="352F38"/>
                </a:solidFill>
                <a:latin typeface="+mj-lt"/>
              </a:rPr>
              <a:t>rows is sometimes used to perform analysis. This number of rows was chosen because is allows for a </a:t>
            </a:r>
            <a:r>
              <a:rPr lang="en-US" sz="1200" b="1" dirty="0">
                <a:solidFill>
                  <a:srgbClr val="352F38"/>
                </a:solidFill>
                <a:latin typeface="+mj-lt"/>
              </a:rPr>
              <a:t>99% confidence level </a:t>
            </a:r>
            <a:r>
              <a:rPr lang="en-US" sz="1200" dirty="0">
                <a:solidFill>
                  <a:srgbClr val="352F38"/>
                </a:solidFill>
                <a:latin typeface="+mj-lt"/>
              </a:rPr>
              <a:t>with a </a:t>
            </a:r>
            <a:r>
              <a:rPr lang="en-US" sz="1200" b="1" dirty="0">
                <a:solidFill>
                  <a:srgbClr val="352F38"/>
                </a:solidFill>
                <a:latin typeface="+mj-lt"/>
              </a:rPr>
              <a:t>+-1 confidence interval</a:t>
            </a:r>
            <a:r>
              <a:rPr lang="en-US" sz="1200" dirty="0">
                <a:solidFill>
                  <a:srgbClr val="352F38"/>
                </a:solidFill>
                <a:latin typeface="+mj-lt"/>
              </a:rPr>
              <a:t>.</a:t>
            </a:r>
            <a:endParaRPr sz="1200" b="1" spc="-5" dirty="0">
              <a:solidFill>
                <a:srgbClr val="352F38"/>
              </a:solidFill>
              <a:latin typeface="+mj-lt"/>
            </a:endParaRPr>
          </a:p>
        </p:txBody>
      </p:sp>
      <p:sp>
        <p:nvSpPr>
          <p:cNvPr id="91" name="Rectangle 90">
            <a:extLst>
              <a:ext uri="{FF2B5EF4-FFF2-40B4-BE49-F238E27FC236}">
                <a16:creationId xmlns:a16="http://schemas.microsoft.com/office/drawing/2014/main" id="{7C2E8658-AF5B-F941-9A9A-39907D8E8DFF}"/>
              </a:ext>
            </a:extLst>
          </p:cNvPr>
          <p:cNvSpPr/>
          <p:nvPr/>
        </p:nvSpPr>
        <p:spPr>
          <a:xfrm>
            <a:off x="11734800" y="7192213"/>
            <a:ext cx="3636588" cy="307777"/>
          </a:xfrm>
          <a:prstGeom prst="rect">
            <a:avLst/>
          </a:prstGeom>
        </p:spPr>
        <p:txBody>
          <a:bodyPr wrap="square">
            <a:spAutoFit/>
          </a:bodyPr>
          <a:lstStyle/>
          <a:p>
            <a:pPr marL="12700" algn="ctr">
              <a:lnSpc>
                <a:spcPct val="100000"/>
              </a:lnSpc>
              <a:spcBef>
                <a:spcPts val="2505"/>
              </a:spcBef>
            </a:pPr>
            <a:r>
              <a:rPr lang="en-US" sz="1400" b="1" spc="-5" dirty="0">
                <a:solidFill>
                  <a:srgbClr val="352F38"/>
                </a:solidFill>
                <a:latin typeface="+mj-lt"/>
              </a:rPr>
              <a:t>Using a smaller data set for tests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4" name="Picture 28" descr="Person Sitting on Bench Between Two Road Bikes">
            <a:extLst>
              <a:ext uri="{FF2B5EF4-FFF2-40B4-BE49-F238E27FC236}">
                <a16:creationId xmlns:a16="http://schemas.microsoft.com/office/drawing/2014/main" id="{E45D08D2-8F6B-374F-88AE-AA99C0BC01CA}"/>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sharpenSoften amount="-50000"/>
                    </a14:imgEffect>
                    <a14:imgEffect>
                      <a14:saturation sat="66000"/>
                    </a14:imgEffect>
                  </a14:imgLayer>
                </a14:imgProps>
              </a:ext>
              <a:ext uri="{28A0092B-C50C-407E-A947-70E740481C1C}">
                <a14:useLocalDpi xmlns:a14="http://schemas.microsoft.com/office/drawing/2010/main" val="0"/>
              </a:ext>
            </a:extLst>
          </a:blip>
          <a:srcRect r="1240"/>
          <a:stretch/>
        </p:blipFill>
        <p:spPr bwMode="auto">
          <a:xfrm>
            <a:off x="8021" y="0"/>
            <a:ext cx="15536779" cy="10058400"/>
          </a:xfrm>
          <a:prstGeom prst="rect">
            <a:avLst/>
          </a:prstGeom>
          <a:noFill/>
          <a:extLst>
            <a:ext uri="{909E8E84-426E-40DD-AFC4-6F175D3DCCD1}">
              <a14:hiddenFill xmlns:a14="http://schemas.microsoft.com/office/drawing/2010/main">
                <a:solidFill>
                  <a:srgbClr val="FFFFFF"/>
                </a:solidFill>
              </a14:hiddenFill>
            </a:ext>
          </a:extLst>
        </p:spPr>
      </p:pic>
      <p:sp>
        <p:nvSpPr>
          <p:cNvPr id="3" name="object 3"/>
          <p:cNvSpPr/>
          <p:nvPr/>
        </p:nvSpPr>
        <p:spPr>
          <a:xfrm>
            <a:off x="461482" y="722362"/>
            <a:ext cx="6548917" cy="2097799"/>
          </a:xfrm>
          <a:custGeom>
            <a:avLst/>
            <a:gdLst/>
            <a:ahLst/>
            <a:cxnLst/>
            <a:rect l="l" t="t" r="r" b="b"/>
            <a:pathLst>
              <a:path w="7772400" h="8083550">
                <a:moveTo>
                  <a:pt x="0" y="8083296"/>
                </a:moveTo>
                <a:lnTo>
                  <a:pt x="7772400" y="8083296"/>
                </a:lnTo>
                <a:lnTo>
                  <a:pt x="7772400" y="0"/>
                </a:lnTo>
                <a:lnTo>
                  <a:pt x="0" y="0"/>
                </a:lnTo>
                <a:lnTo>
                  <a:pt x="0" y="8083296"/>
                </a:lnTo>
                <a:close/>
              </a:path>
            </a:pathLst>
          </a:custGeom>
          <a:solidFill>
            <a:srgbClr val="FFFFFF"/>
          </a:solidFill>
        </p:spPr>
        <p:txBody>
          <a:bodyPr wrap="square" lIns="0" tIns="0" rIns="0" bIns="0" rtlCol="0"/>
          <a:lstStyle/>
          <a:p>
            <a:endParaRPr/>
          </a:p>
        </p:txBody>
      </p:sp>
      <p:sp>
        <p:nvSpPr>
          <p:cNvPr id="11" name="object 11"/>
          <p:cNvSpPr txBox="1">
            <a:spLocks noGrp="1"/>
          </p:cNvSpPr>
          <p:nvPr>
            <p:ph type="title" idx="4294967295"/>
          </p:nvPr>
        </p:nvSpPr>
        <p:spPr>
          <a:xfrm>
            <a:off x="461482" y="990600"/>
            <a:ext cx="6548917" cy="546175"/>
          </a:xfrm>
          <a:prstGeom prst="rect">
            <a:avLst/>
          </a:prstGeom>
        </p:spPr>
        <p:txBody>
          <a:bodyPr vert="horz" wrap="square" lIns="0" tIns="5080" rIns="0" bIns="0" rtlCol="0">
            <a:spAutoFit/>
          </a:bodyPr>
          <a:lstStyle/>
          <a:p>
            <a:pPr marL="12700" marR="5080" algn="ctr">
              <a:lnSpc>
                <a:spcPct val="102299"/>
              </a:lnSpc>
              <a:spcBef>
                <a:spcPts val="40"/>
              </a:spcBef>
            </a:pPr>
            <a:r>
              <a:rPr lang="en-US" sz="3600" b="1" spc="-20" dirty="0"/>
              <a:t>Top 5 Stations</a:t>
            </a:r>
            <a:endParaRPr sz="3600" b="1" spc="-5" dirty="0"/>
          </a:p>
        </p:txBody>
      </p:sp>
      <p:sp>
        <p:nvSpPr>
          <p:cNvPr id="15" name="object 11">
            <a:extLst>
              <a:ext uri="{FF2B5EF4-FFF2-40B4-BE49-F238E27FC236}">
                <a16:creationId xmlns:a16="http://schemas.microsoft.com/office/drawing/2014/main" id="{52AB01D0-D1BD-DC44-8935-8886FE028EA3}"/>
              </a:ext>
            </a:extLst>
          </p:cNvPr>
          <p:cNvSpPr txBox="1">
            <a:spLocks/>
          </p:cNvSpPr>
          <p:nvPr/>
        </p:nvSpPr>
        <p:spPr>
          <a:xfrm>
            <a:off x="469503" y="2065089"/>
            <a:ext cx="6548917" cy="490199"/>
          </a:xfrm>
          <a:prstGeom prst="rect">
            <a:avLst/>
          </a:prstGeom>
        </p:spPr>
        <p:txBody>
          <a:bodyPr vert="horz" wrap="square" lIns="0" tIns="5080" rIns="0" bIns="0" rtlCol="0">
            <a:spAutoFit/>
          </a:bodyPr>
          <a:lstStyle>
            <a:lvl1pPr>
              <a:defRPr sz="2200" b="0" i="0">
                <a:solidFill>
                  <a:srgbClr val="231F20"/>
                </a:solidFill>
                <a:latin typeface="IBM Plex Sans"/>
                <a:ea typeface="+mj-ea"/>
                <a:cs typeface="IBM Plex Sans"/>
              </a:defRPr>
            </a:lvl1pPr>
          </a:lstStyle>
          <a:p>
            <a:pPr marL="12700" marR="5080" algn="ctr">
              <a:lnSpc>
                <a:spcPct val="102299"/>
              </a:lnSpc>
              <a:spcBef>
                <a:spcPts val="40"/>
              </a:spcBef>
            </a:pPr>
            <a:r>
              <a:rPr lang="en-US" sz="3200" spc="-5" dirty="0">
                <a:latin typeface="Calibri Light" panose="020F0302020204030204" pitchFamily="34" charset="0"/>
                <a:ea typeface="+mn-ea"/>
                <a:cs typeface="Calibri Light" panose="020F0302020204030204" pitchFamily="34" charset="0"/>
              </a:rPr>
              <a:t>Which stations have the most “starts”?</a:t>
            </a:r>
          </a:p>
        </p:txBody>
      </p:sp>
      <p:sp>
        <p:nvSpPr>
          <p:cNvPr id="21" name="Rectangle 20">
            <a:extLst>
              <a:ext uri="{FF2B5EF4-FFF2-40B4-BE49-F238E27FC236}">
                <a16:creationId xmlns:a16="http://schemas.microsoft.com/office/drawing/2014/main" id="{4FC7EDE0-8EEB-484E-B75D-33B87C507BBB}"/>
              </a:ext>
            </a:extLst>
          </p:cNvPr>
          <p:cNvSpPr/>
          <p:nvPr/>
        </p:nvSpPr>
        <p:spPr>
          <a:xfrm>
            <a:off x="490334" y="2965893"/>
            <a:ext cx="6520065" cy="61550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bject 41">
            <a:extLst>
              <a:ext uri="{FF2B5EF4-FFF2-40B4-BE49-F238E27FC236}">
                <a16:creationId xmlns:a16="http://schemas.microsoft.com/office/drawing/2014/main" id="{A7B909DE-B81B-D84B-B771-A7609D39C720}"/>
              </a:ext>
            </a:extLst>
          </p:cNvPr>
          <p:cNvSpPr txBox="1"/>
          <p:nvPr/>
        </p:nvSpPr>
        <p:spPr>
          <a:xfrm>
            <a:off x="304800" y="9630171"/>
            <a:ext cx="927100" cy="164788"/>
          </a:xfrm>
          <a:prstGeom prst="rect">
            <a:avLst/>
          </a:prstGeom>
        </p:spPr>
        <p:txBody>
          <a:bodyPr vert="horz" wrap="square" lIns="0" tIns="26034" rIns="0" bIns="0" rtlCol="0">
            <a:spAutoFit/>
          </a:bodyPr>
          <a:lstStyle/>
          <a:p>
            <a:pPr marL="12700">
              <a:lnSpc>
                <a:spcPct val="100000"/>
              </a:lnSpc>
              <a:spcBef>
                <a:spcPts val="204"/>
              </a:spcBef>
            </a:pPr>
            <a:fld id="{8CE11C71-D016-5B4A-9ABE-B3BD6B5A065D}" type="slidenum">
              <a:rPr lang="en-US" sz="900" smtClean="0">
                <a:solidFill>
                  <a:srgbClr val="FFFFFF"/>
                </a:solidFill>
                <a:latin typeface="+mj-lt"/>
                <a:cs typeface="IBMPlexSans-Medium"/>
              </a:rPr>
              <a:t>5</a:t>
            </a:fld>
            <a:r>
              <a:rPr sz="900" dirty="0">
                <a:solidFill>
                  <a:srgbClr val="FFFFFF"/>
                </a:solidFill>
                <a:latin typeface="+mj-lt"/>
                <a:cs typeface="IBMPlexSans-Medium"/>
              </a:rPr>
              <a:t> | </a:t>
            </a:r>
            <a:r>
              <a:rPr lang="en-US" sz="900" spc="15" dirty="0">
                <a:solidFill>
                  <a:srgbClr val="FFFFFF"/>
                </a:solidFill>
                <a:latin typeface="+mj-lt"/>
                <a:cs typeface="IBMPlexSans-Medium"/>
              </a:rPr>
              <a:t>NY Citi </a:t>
            </a:r>
            <a:r>
              <a:rPr lang="en-US" sz="900" spc="15" dirty="0">
                <a:solidFill>
                  <a:srgbClr val="FFFFFF"/>
                </a:solidFill>
                <a:latin typeface="+mj-lt"/>
                <a:cs typeface="Calibri" panose="020F0502020204030204" pitchFamily="34" charset="0"/>
              </a:rPr>
              <a:t>Bike</a:t>
            </a:r>
            <a:endParaRPr sz="900" dirty="0">
              <a:latin typeface="+mj-lt"/>
              <a:cs typeface="Calibri" panose="020F0502020204030204" pitchFamily="34" charset="0"/>
            </a:endParaRPr>
          </a:p>
        </p:txBody>
      </p:sp>
      <p:sp>
        <p:nvSpPr>
          <p:cNvPr id="18" name="TextBox 17">
            <a:extLst>
              <a:ext uri="{FF2B5EF4-FFF2-40B4-BE49-F238E27FC236}">
                <a16:creationId xmlns:a16="http://schemas.microsoft.com/office/drawing/2014/main" id="{512B7A82-C8CD-3045-B144-4178EFB70DEB}"/>
              </a:ext>
            </a:extLst>
          </p:cNvPr>
          <p:cNvSpPr txBox="1"/>
          <p:nvPr/>
        </p:nvSpPr>
        <p:spPr>
          <a:xfrm>
            <a:off x="3213200" y="3083602"/>
            <a:ext cx="1103187" cy="369332"/>
          </a:xfrm>
          <a:prstGeom prst="rect">
            <a:avLst/>
          </a:prstGeom>
          <a:noFill/>
        </p:spPr>
        <p:txBody>
          <a:bodyPr wrap="none" rtlCol="0">
            <a:spAutoFit/>
          </a:bodyPr>
          <a:lstStyle/>
          <a:p>
            <a:r>
              <a:rPr lang="en-US" dirty="0">
                <a:latin typeface="Calibri Light" panose="020F0302020204030204" pitchFamily="34" charset="0"/>
                <a:cs typeface="Calibri Light" panose="020F0302020204030204" pitchFamily="34" charset="0"/>
              </a:rPr>
              <a:t>Section III</a:t>
            </a:r>
          </a:p>
        </p:txBody>
      </p:sp>
      <p:sp>
        <p:nvSpPr>
          <p:cNvPr id="19" name="TextBox 18">
            <a:extLst>
              <a:ext uri="{FF2B5EF4-FFF2-40B4-BE49-F238E27FC236}">
                <a16:creationId xmlns:a16="http://schemas.microsoft.com/office/drawing/2014/main" id="{9B4A8773-F0C7-EA4D-BEFD-A7FFA9F7032E}"/>
              </a:ext>
            </a:extLst>
          </p:cNvPr>
          <p:cNvSpPr txBox="1"/>
          <p:nvPr/>
        </p:nvSpPr>
        <p:spPr>
          <a:xfrm>
            <a:off x="14432787" y="9558676"/>
            <a:ext cx="898003" cy="307777"/>
          </a:xfrm>
          <a:prstGeom prst="rect">
            <a:avLst/>
          </a:prstGeom>
          <a:noFill/>
        </p:spPr>
        <p:txBody>
          <a:bodyPr wrap="none" rtlCol="0">
            <a:spAutoFit/>
          </a:bodyPr>
          <a:lstStyle/>
          <a:p>
            <a:r>
              <a:rPr lang="en-US" sz="1400" dirty="0">
                <a:solidFill>
                  <a:schemeClr val="bg1">
                    <a:lumMod val="95000"/>
                  </a:schemeClr>
                </a:solidFill>
              </a:rPr>
              <a:t>Section III</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 name="object 2">
            <a:extLst>
              <a:ext uri="{FF2B5EF4-FFF2-40B4-BE49-F238E27FC236}">
                <a16:creationId xmlns:a16="http://schemas.microsoft.com/office/drawing/2014/main" id="{848D7502-3796-A245-AB97-53BB45A366B9}"/>
              </a:ext>
            </a:extLst>
          </p:cNvPr>
          <p:cNvSpPr/>
          <p:nvPr/>
        </p:nvSpPr>
        <p:spPr>
          <a:xfrm>
            <a:off x="6744" y="0"/>
            <a:ext cx="7772400" cy="10058400"/>
          </a:xfrm>
          <a:custGeom>
            <a:avLst/>
            <a:gdLst/>
            <a:ahLst/>
            <a:cxnLst/>
            <a:rect l="l" t="t" r="r" b="b"/>
            <a:pathLst>
              <a:path w="7772400" h="10058400">
                <a:moveTo>
                  <a:pt x="0" y="10058400"/>
                </a:moveTo>
                <a:lnTo>
                  <a:pt x="7772400" y="10058400"/>
                </a:lnTo>
                <a:lnTo>
                  <a:pt x="7772400" y="0"/>
                </a:lnTo>
                <a:lnTo>
                  <a:pt x="0" y="0"/>
                </a:lnTo>
                <a:lnTo>
                  <a:pt x="0" y="10058400"/>
                </a:lnTo>
                <a:close/>
              </a:path>
            </a:pathLst>
          </a:custGeom>
          <a:solidFill>
            <a:srgbClr val="F1F2F2"/>
          </a:solidFill>
        </p:spPr>
        <p:txBody>
          <a:bodyPr wrap="square" lIns="0" tIns="0" rIns="0" bIns="0" rtlCol="0"/>
          <a:lstStyle/>
          <a:p>
            <a:endParaRPr>
              <a:latin typeface="+mj-lt"/>
            </a:endParaRPr>
          </a:p>
        </p:txBody>
      </p:sp>
      <p:pic>
        <p:nvPicPr>
          <p:cNvPr id="20" name="Picture 2" descr="1 WTC, america, architecture">
            <a:extLst>
              <a:ext uri="{FF2B5EF4-FFF2-40B4-BE49-F238E27FC236}">
                <a16:creationId xmlns:a16="http://schemas.microsoft.com/office/drawing/2014/main" id="{EBCF7C63-B35A-704E-AE97-70FE44CC7D2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40" t="3523" r="48"/>
          <a:stretch/>
        </p:blipFill>
        <p:spPr bwMode="auto">
          <a:xfrm>
            <a:off x="387926" y="113426"/>
            <a:ext cx="14775874" cy="9335374"/>
          </a:xfrm>
          <a:prstGeom prst="rect">
            <a:avLst/>
          </a:prstGeom>
          <a:noFill/>
          <a:extLst>
            <a:ext uri="{909E8E84-426E-40DD-AFC4-6F175D3DCCD1}">
              <a14:hiddenFill xmlns:a14="http://schemas.microsoft.com/office/drawing/2010/main">
                <a:solidFill>
                  <a:srgbClr val="FFFFFF"/>
                </a:solidFill>
              </a14:hiddenFill>
            </a:ext>
          </a:extLst>
        </p:spPr>
      </p:pic>
      <p:sp>
        <p:nvSpPr>
          <p:cNvPr id="41" name="object 2">
            <a:extLst>
              <a:ext uri="{FF2B5EF4-FFF2-40B4-BE49-F238E27FC236}">
                <a16:creationId xmlns:a16="http://schemas.microsoft.com/office/drawing/2014/main" id="{DDD5B22C-3C4A-B342-AC3B-73B1F0FF581A}"/>
              </a:ext>
            </a:extLst>
          </p:cNvPr>
          <p:cNvSpPr/>
          <p:nvPr/>
        </p:nvSpPr>
        <p:spPr>
          <a:xfrm>
            <a:off x="7779144" y="0"/>
            <a:ext cx="7693834" cy="6416122"/>
          </a:xfrm>
          <a:custGeom>
            <a:avLst/>
            <a:gdLst/>
            <a:ahLst/>
            <a:cxnLst/>
            <a:rect l="l" t="t" r="r" b="b"/>
            <a:pathLst>
              <a:path w="7772400" h="10058400">
                <a:moveTo>
                  <a:pt x="0" y="10058400"/>
                </a:moveTo>
                <a:lnTo>
                  <a:pt x="7772400" y="10058400"/>
                </a:lnTo>
                <a:lnTo>
                  <a:pt x="7772400" y="0"/>
                </a:lnTo>
                <a:lnTo>
                  <a:pt x="0" y="0"/>
                </a:lnTo>
                <a:lnTo>
                  <a:pt x="0" y="10058400"/>
                </a:lnTo>
                <a:close/>
              </a:path>
            </a:pathLst>
          </a:custGeom>
          <a:solidFill>
            <a:schemeClr val="bg1"/>
          </a:solidFill>
        </p:spPr>
        <p:txBody>
          <a:bodyPr wrap="square" lIns="0" tIns="0" rIns="0" bIns="0" rtlCol="0"/>
          <a:lstStyle/>
          <a:p>
            <a:endParaRPr>
              <a:latin typeface="+mj-lt"/>
            </a:endParaRPr>
          </a:p>
        </p:txBody>
      </p:sp>
      <p:sp>
        <p:nvSpPr>
          <p:cNvPr id="38" name="object 2">
            <a:extLst>
              <a:ext uri="{FF2B5EF4-FFF2-40B4-BE49-F238E27FC236}">
                <a16:creationId xmlns:a16="http://schemas.microsoft.com/office/drawing/2014/main" id="{7695D591-AC87-D34A-9572-14394F0CD820}"/>
              </a:ext>
            </a:extLst>
          </p:cNvPr>
          <p:cNvSpPr/>
          <p:nvPr/>
        </p:nvSpPr>
        <p:spPr>
          <a:xfrm>
            <a:off x="0" y="0"/>
            <a:ext cx="7794592" cy="8132228"/>
          </a:xfrm>
          <a:custGeom>
            <a:avLst/>
            <a:gdLst/>
            <a:ahLst/>
            <a:cxnLst/>
            <a:rect l="l" t="t" r="r" b="b"/>
            <a:pathLst>
              <a:path w="7772400" h="10058400">
                <a:moveTo>
                  <a:pt x="0" y="10058400"/>
                </a:moveTo>
                <a:lnTo>
                  <a:pt x="7772400" y="10058400"/>
                </a:lnTo>
                <a:lnTo>
                  <a:pt x="7772400" y="0"/>
                </a:lnTo>
                <a:lnTo>
                  <a:pt x="0" y="0"/>
                </a:lnTo>
                <a:lnTo>
                  <a:pt x="0" y="10058400"/>
                </a:lnTo>
                <a:close/>
              </a:path>
            </a:pathLst>
          </a:custGeom>
          <a:solidFill>
            <a:srgbClr val="F1F2F2"/>
          </a:solidFill>
        </p:spPr>
        <p:txBody>
          <a:bodyPr wrap="square" lIns="0" tIns="0" rIns="0" bIns="0" rtlCol="0"/>
          <a:lstStyle/>
          <a:p>
            <a:endParaRPr>
              <a:latin typeface="+mj-lt"/>
            </a:endParaRPr>
          </a:p>
        </p:txBody>
      </p:sp>
      <p:sp>
        <p:nvSpPr>
          <p:cNvPr id="5" name="object 5"/>
          <p:cNvSpPr txBox="1"/>
          <p:nvPr/>
        </p:nvSpPr>
        <p:spPr>
          <a:xfrm>
            <a:off x="471057" y="2296994"/>
            <a:ext cx="2527512" cy="4935710"/>
          </a:xfrm>
          <a:prstGeom prst="rect">
            <a:avLst/>
          </a:prstGeom>
        </p:spPr>
        <p:txBody>
          <a:bodyPr vert="horz" wrap="square" lIns="0" tIns="12700" rIns="0" bIns="0" rtlCol="0">
            <a:spAutoFit/>
          </a:bodyPr>
          <a:lstStyle/>
          <a:p>
            <a:pPr marL="12700" marR="16510">
              <a:lnSpc>
                <a:spcPct val="129700"/>
              </a:lnSpc>
              <a:spcBef>
                <a:spcPts val="100"/>
              </a:spcBef>
            </a:pPr>
            <a:r>
              <a:rPr lang="en-US" sz="1200" spc="-5" dirty="0">
                <a:solidFill>
                  <a:srgbClr val="352F38"/>
                </a:solidFill>
                <a:latin typeface="+mj-lt"/>
              </a:rPr>
              <a:t>To get the station frequencies (in order to identify the top 5 stations), the stations were all saved as a table in a new data frame. Although there were some outlier stations (incorrect spellings, etc.), they were limited and would not have any significant affect on our top 5 most frequently used stations. Our table data frame is then sorted from most frequent to least frequent, as shown right.</a:t>
            </a:r>
            <a:endParaRPr sz="1200" spc="-5" dirty="0">
              <a:solidFill>
                <a:srgbClr val="352F38"/>
              </a:solidFill>
              <a:latin typeface="+mj-lt"/>
            </a:endParaRPr>
          </a:p>
          <a:p>
            <a:pPr>
              <a:lnSpc>
                <a:spcPct val="100000"/>
              </a:lnSpc>
            </a:pPr>
            <a:endParaRPr sz="1600" spc="-5" dirty="0">
              <a:solidFill>
                <a:srgbClr val="352F38"/>
              </a:solidFill>
              <a:latin typeface="+mj-lt"/>
            </a:endParaRPr>
          </a:p>
          <a:p>
            <a:pPr marL="12700" marR="5080">
              <a:lnSpc>
                <a:spcPct val="129700"/>
              </a:lnSpc>
              <a:spcBef>
                <a:spcPts val="915"/>
              </a:spcBef>
            </a:pPr>
            <a:r>
              <a:rPr lang="en-US" sz="1200" spc="-5" dirty="0">
                <a:solidFill>
                  <a:srgbClr val="352F38"/>
                </a:solidFill>
                <a:latin typeface="+mj-lt"/>
              </a:rPr>
              <a:t>With our top 5 stations in a data frame (along with their frequencies),  we can then make visuals such as the bar chart shown right. </a:t>
            </a:r>
            <a:r>
              <a:rPr lang="en-US" sz="1200" b="1" spc="-5" dirty="0">
                <a:solidFill>
                  <a:srgbClr val="352F38"/>
                </a:solidFill>
                <a:latin typeface="+mj-lt"/>
              </a:rPr>
              <a:t>This visual shows that the “Pershing Square North” station has significantly more users.</a:t>
            </a:r>
            <a:r>
              <a:rPr lang="en-US" sz="1200" spc="-5" dirty="0">
                <a:solidFill>
                  <a:srgbClr val="352F38"/>
                </a:solidFill>
                <a:latin typeface="+mj-lt"/>
              </a:rPr>
              <a:t> This is highlighted in red in the far right bar chart visual.</a:t>
            </a:r>
            <a:endParaRPr sz="1200" spc="-5" dirty="0">
              <a:solidFill>
                <a:srgbClr val="352F38"/>
              </a:solidFill>
              <a:latin typeface="+mj-lt"/>
            </a:endParaRPr>
          </a:p>
        </p:txBody>
      </p:sp>
      <p:sp>
        <p:nvSpPr>
          <p:cNvPr id="24" name="Rectangle 23">
            <a:extLst>
              <a:ext uri="{FF2B5EF4-FFF2-40B4-BE49-F238E27FC236}">
                <a16:creationId xmlns:a16="http://schemas.microsoft.com/office/drawing/2014/main" id="{E09821B8-E019-DB4A-B0AB-CDA93C2B3EEA}"/>
              </a:ext>
            </a:extLst>
          </p:cNvPr>
          <p:cNvSpPr/>
          <p:nvPr/>
        </p:nvSpPr>
        <p:spPr>
          <a:xfrm>
            <a:off x="8305800" y="3586764"/>
            <a:ext cx="6880010" cy="285399"/>
          </a:xfrm>
          <a:prstGeom prst="rect">
            <a:avLst/>
          </a:prstGeom>
        </p:spPr>
        <p:txBody>
          <a:bodyPr wrap="square">
            <a:spAutoFit/>
          </a:bodyPr>
          <a:lstStyle/>
          <a:p>
            <a:pPr marL="12700" marR="5080" algn="ctr">
              <a:lnSpc>
                <a:spcPct val="129700"/>
              </a:lnSpc>
              <a:spcBef>
                <a:spcPts val="1065"/>
              </a:spcBef>
            </a:pPr>
            <a:r>
              <a:rPr lang="en-US" sz="1050" spc="-5" dirty="0">
                <a:solidFill>
                  <a:srgbClr val="231F20"/>
                </a:solidFill>
                <a:latin typeface="+mj-lt"/>
              </a:rPr>
              <a:t>Map of the Top 5 Most Frequented Stations</a:t>
            </a:r>
            <a:endParaRPr lang="en-US" sz="1050" spc="-5" dirty="0">
              <a:solidFill>
                <a:srgbClr val="352F38"/>
              </a:solidFill>
              <a:latin typeface="+mj-lt"/>
            </a:endParaRPr>
          </a:p>
        </p:txBody>
      </p:sp>
      <p:sp>
        <p:nvSpPr>
          <p:cNvPr id="28" name="object 41">
            <a:extLst>
              <a:ext uri="{FF2B5EF4-FFF2-40B4-BE49-F238E27FC236}">
                <a16:creationId xmlns:a16="http://schemas.microsoft.com/office/drawing/2014/main" id="{2CD73508-5EF8-374D-99FC-C0AD44585791}"/>
              </a:ext>
            </a:extLst>
          </p:cNvPr>
          <p:cNvSpPr txBox="1"/>
          <p:nvPr/>
        </p:nvSpPr>
        <p:spPr>
          <a:xfrm>
            <a:off x="304800" y="9630171"/>
            <a:ext cx="927100" cy="164788"/>
          </a:xfrm>
          <a:prstGeom prst="rect">
            <a:avLst/>
          </a:prstGeom>
        </p:spPr>
        <p:txBody>
          <a:bodyPr vert="horz" wrap="square" lIns="0" tIns="26034" rIns="0" bIns="0" rtlCol="0">
            <a:spAutoFit/>
          </a:bodyPr>
          <a:lstStyle/>
          <a:p>
            <a:pPr marL="12700">
              <a:lnSpc>
                <a:spcPct val="100000"/>
              </a:lnSpc>
              <a:spcBef>
                <a:spcPts val="204"/>
              </a:spcBef>
            </a:pPr>
            <a:fld id="{8CE11C71-D016-5B4A-9ABE-B3BD6B5A065D}" type="slidenum">
              <a:rPr lang="en-US" sz="900" smtClean="0">
                <a:latin typeface="+mj-lt"/>
                <a:cs typeface="IBMPlexSans-Medium"/>
              </a:rPr>
              <a:t>6</a:t>
            </a:fld>
            <a:r>
              <a:rPr sz="900" dirty="0">
                <a:latin typeface="+mj-lt"/>
                <a:cs typeface="IBMPlexSans-Medium"/>
              </a:rPr>
              <a:t> | </a:t>
            </a:r>
            <a:r>
              <a:rPr lang="en-US" sz="900" spc="15" dirty="0">
                <a:latin typeface="+mj-lt"/>
                <a:cs typeface="IBMPlexSans-Medium"/>
              </a:rPr>
              <a:t>NY Citi </a:t>
            </a:r>
            <a:r>
              <a:rPr lang="en-US" sz="900" spc="15" dirty="0">
                <a:latin typeface="+mj-lt"/>
                <a:cs typeface="Calibri" panose="020F0502020204030204" pitchFamily="34" charset="0"/>
              </a:rPr>
              <a:t>Bike</a:t>
            </a:r>
            <a:endParaRPr sz="900" dirty="0">
              <a:latin typeface="+mj-lt"/>
              <a:cs typeface="Calibri" panose="020F0502020204030204" pitchFamily="34" charset="0"/>
            </a:endParaRPr>
          </a:p>
        </p:txBody>
      </p:sp>
      <p:sp>
        <p:nvSpPr>
          <p:cNvPr id="30" name="TextBox 29">
            <a:extLst>
              <a:ext uri="{FF2B5EF4-FFF2-40B4-BE49-F238E27FC236}">
                <a16:creationId xmlns:a16="http://schemas.microsoft.com/office/drawing/2014/main" id="{FF76FB7E-0A8C-3B49-8454-00E6AF585AC1}"/>
              </a:ext>
            </a:extLst>
          </p:cNvPr>
          <p:cNvSpPr txBox="1"/>
          <p:nvPr/>
        </p:nvSpPr>
        <p:spPr>
          <a:xfrm>
            <a:off x="14432787" y="9558676"/>
            <a:ext cx="898003" cy="307777"/>
          </a:xfrm>
          <a:prstGeom prst="rect">
            <a:avLst/>
          </a:prstGeom>
          <a:noFill/>
        </p:spPr>
        <p:txBody>
          <a:bodyPr wrap="none" rtlCol="0">
            <a:spAutoFit/>
          </a:bodyPr>
          <a:lstStyle/>
          <a:p>
            <a:r>
              <a:rPr lang="en-US" sz="1400" dirty="0">
                <a:solidFill>
                  <a:schemeClr val="tx1">
                    <a:lumMod val="75000"/>
                    <a:lumOff val="25000"/>
                  </a:schemeClr>
                </a:solidFill>
              </a:rPr>
              <a:t>Section III</a:t>
            </a:r>
          </a:p>
        </p:txBody>
      </p:sp>
      <p:pic>
        <p:nvPicPr>
          <p:cNvPr id="19" name="Picture 18">
            <a:extLst>
              <a:ext uri="{FF2B5EF4-FFF2-40B4-BE49-F238E27FC236}">
                <a16:creationId xmlns:a16="http://schemas.microsoft.com/office/drawing/2014/main" id="{E54D9AD5-74FA-574A-BA77-B7A2F1ECD3A0}"/>
              </a:ext>
            </a:extLst>
          </p:cNvPr>
          <p:cNvPicPr>
            <a:picLocks noChangeAspect="1"/>
          </p:cNvPicPr>
          <p:nvPr/>
        </p:nvPicPr>
        <p:blipFill>
          <a:blip r:embed="rId3"/>
          <a:stretch>
            <a:fillRect/>
          </a:stretch>
        </p:blipFill>
        <p:spPr>
          <a:xfrm>
            <a:off x="10678011" y="4866894"/>
            <a:ext cx="4866789" cy="3040745"/>
          </a:xfrm>
          <a:prstGeom prst="rect">
            <a:avLst/>
          </a:prstGeom>
        </p:spPr>
      </p:pic>
      <p:sp>
        <p:nvSpPr>
          <p:cNvPr id="34" name="Rectangle 33">
            <a:extLst>
              <a:ext uri="{FF2B5EF4-FFF2-40B4-BE49-F238E27FC236}">
                <a16:creationId xmlns:a16="http://schemas.microsoft.com/office/drawing/2014/main" id="{29EEB539-3627-3847-A655-500BEC6EDD49}"/>
              </a:ext>
            </a:extLst>
          </p:cNvPr>
          <p:cNvSpPr/>
          <p:nvPr/>
        </p:nvSpPr>
        <p:spPr>
          <a:xfrm>
            <a:off x="386661" y="518898"/>
            <a:ext cx="3804339" cy="10813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5" name="object 23">
            <a:extLst>
              <a:ext uri="{FF2B5EF4-FFF2-40B4-BE49-F238E27FC236}">
                <a16:creationId xmlns:a16="http://schemas.microsoft.com/office/drawing/2014/main" id="{D2467BBF-576E-6942-8949-3BFE78059203}"/>
              </a:ext>
            </a:extLst>
          </p:cNvPr>
          <p:cNvSpPr txBox="1">
            <a:spLocks/>
          </p:cNvSpPr>
          <p:nvPr/>
        </p:nvSpPr>
        <p:spPr>
          <a:xfrm>
            <a:off x="386661" y="814623"/>
            <a:ext cx="3499539" cy="367986"/>
          </a:xfrm>
          <a:prstGeom prst="rect">
            <a:avLst/>
          </a:prstGeom>
          <a:solidFill>
            <a:srgbClr val="FFFFFF"/>
          </a:solidFill>
        </p:spPr>
        <p:txBody>
          <a:bodyPr vert="horz" wrap="square" lIns="0" tIns="0" rIns="0" bIns="0" rtlCol="0">
            <a:spAutoFit/>
          </a:bodyPr>
          <a:lstStyle>
            <a:lvl1pPr>
              <a:defRPr>
                <a:latin typeface="+mj-lt"/>
                <a:ea typeface="+mj-ea"/>
                <a:cs typeface="+mj-cs"/>
              </a:defRPr>
            </a:lvl1pPr>
          </a:lstStyle>
          <a:p>
            <a:pPr marL="161925" algn="ctr">
              <a:lnSpc>
                <a:spcPts val="2670"/>
              </a:lnSpc>
            </a:pPr>
            <a:r>
              <a:rPr lang="en-US" sz="3200" b="1" kern="0" spc="-5" dirty="0">
                <a:solidFill>
                  <a:sysClr val="windowText" lastClr="000000"/>
                </a:solidFill>
              </a:rPr>
              <a:t>Top 5 Stations</a:t>
            </a:r>
            <a:endParaRPr lang="en-US" sz="3200" b="1" kern="0" dirty="0">
              <a:solidFill>
                <a:sysClr val="windowText" lastClr="000000"/>
              </a:solidFill>
            </a:endParaRPr>
          </a:p>
        </p:txBody>
      </p:sp>
      <p:sp>
        <p:nvSpPr>
          <p:cNvPr id="36" name="object 24">
            <a:extLst>
              <a:ext uri="{FF2B5EF4-FFF2-40B4-BE49-F238E27FC236}">
                <a16:creationId xmlns:a16="http://schemas.microsoft.com/office/drawing/2014/main" id="{0265FFB1-969B-F740-9247-39FBFD36CF38}"/>
              </a:ext>
            </a:extLst>
          </p:cNvPr>
          <p:cNvSpPr txBox="1"/>
          <p:nvPr/>
        </p:nvSpPr>
        <p:spPr>
          <a:xfrm>
            <a:off x="392166" y="1160871"/>
            <a:ext cx="3334045" cy="302455"/>
          </a:xfrm>
          <a:prstGeom prst="rect">
            <a:avLst/>
          </a:prstGeom>
          <a:solidFill>
            <a:srgbClr val="FFFFFF"/>
          </a:solidFill>
        </p:spPr>
        <p:txBody>
          <a:bodyPr vert="horz" wrap="square" lIns="0" tIns="0" rIns="0" bIns="0" rtlCol="0">
            <a:spAutoFit/>
          </a:bodyPr>
          <a:lstStyle/>
          <a:p>
            <a:pPr marL="161925" algn="ctr">
              <a:lnSpc>
                <a:spcPts val="2340"/>
              </a:lnSpc>
            </a:pPr>
            <a:r>
              <a:rPr lang="en-US" sz="2400" dirty="0">
                <a:solidFill>
                  <a:srgbClr val="231F20"/>
                </a:solidFill>
                <a:latin typeface="Calibri Light" panose="020F0302020204030204" pitchFamily="34" charset="0"/>
                <a:cs typeface="Calibri Light" panose="020F0302020204030204" pitchFamily="34" charset="0"/>
              </a:rPr>
              <a:t>Section III</a:t>
            </a:r>
            <a:endParaRPr sz="2400" dirty="0">
              <a:latin typeface="Calibri Light" panose="020F0302020204030204" pitchFamily="34" charset="0"/>
              <a:cs typeface="Calibri Light" panose="020F0302020204030204" pitchFamily="34" charset="0"/>
            </a:endParaRPr>
          </a:p>
        </p:txBody>
      </p:sp>
      <p:grpSp>
        <p:nvGrpSpPr>
          <p:cNvPr id="39" name="Group 38">
            <a:extLst>
              <a:ext uri="{FF2B5EF4-FFF2-40B4-BE49-F238E27FC236}">
                <a16:creationId xmlns:a16="http://schemas.microsoft.com/office/drawing/2014/main" id="{EBE0D858-1530-284D-B112-6FE17DCB4640}"/>
              </a:ext>
            </a:extLst>
          </p:cNvPr>
          <p:cNvGrpSpPr/>
          <p:nvPr/>
        </p:nvGrpSpPr>
        <p:grpSpPr>
          <a:xfrm>
            <a:off x="3352800" y="4836162"/>
            <a:ext cx="4149053" cy="2783838"/>
            <a:chOff x="3394284" y="4413770"/>
            <a:chExt cx="4161818" cy="2731042"/>
          </a:xfrm>
        </p:grpSpPr>
        <p:grpSp>
          <p:nvGrpSpPr>
            <p:cNvPr id="32" name="Group 31">
              <a:extLst>
                <a:ext uri="{FF2B5EF4-FFF2-40B4-BE49-F238E27FC236}">
                  <a16:creationId xmlns:a16="http://schemas.microsoft.com/office/drawing/2014/main" id="{81AD0B88-3309-CF45-B62B-81A6C27F8C8A}"/>
                </a:ext>
              </a:extLst>
            </p:cNvPr>
            <p:cNvGrpSpPr/>
            <p:nvPr/>
          </p:nvGrpSpPr>
          <p:grpSpPr>
            <a:xfrm>
              <a:off x="3394284" y="4413770"/>
              <a:ext cx="4161818" cy="2731042"/>
              <a:chOff x="76200" y="3831691"/>
              <a:chExt cx="4152129" cy="3015991"/>
            </a:xfrm>
          </p:grpSpPr>
          <p:pic>
            <p:nvPicPr>
              <p:cNvPr id="18" name="Picture 17">
                <a:extLst>
                  <a:ext uri="{FF2B5EF4-FFF2-40B4-BE49-F238E27FC236}">
                    <a16:creationId xmlns:a16="http://schemas.microsoft.com/office/drawing/2014/main" id="{4C283C16-6951-6F41-81D0-FE57BB626BF1}"/>
                  </a:ext>
                </a:extLst>
              </p:cNvPr>
              <p:cNvPicPr>
                <a:picLocks noChangeAspect="1"/>
              </p:cNvPicPr>
              <p:nvPr/>
            </p:nvPicPr>
            <p:blipFill rotWithShape="1">
              <a:blip r:embed="rId3"/>
              <a:srcRect r="13984"/>
              <a:stretch/>
            </p:blipFill>
            <p:spPr>
              <a:xfrm>
                <a:off x="76200" y="3831691"/>
                <a:ext cx="4152129" cy="3015991"/>
              </a:xfrm>
              <a:prstGeom prst="rect">
                <a:avLst/>
              </a:prstGeom>
            </p:spPr>
          </p:pic>
          <p:pic>
            <p:nvPicPr>
              <p:cNvPr id="31" name="Picture 30">
                <a:extLst>
                  <a:ext uri="{FF2B5EF4-FFF2-40B4-BE49-F238E27FC236}">
                    <a16:creationId xmlns:a16="http://schemas.microsoft.com/office/drawing/2014/main" id="{A22ADDF5-A528-C448-9E12-3BC805B5C4E1}"/>
                  </a:ext>
                </a:extLst>
              </p:cNvPr>
              <p:cNvPicPr>
                <a:picLocks noChangeAspect="1"/>
              </p:cNvPicPr>
              <p:nvPr/>
            </p:nvPicPr>
            <p:blipFill rotWithShape="1">
              <a:blip r:embed="rId3"/>
              <a:srcRect l="85076" t="33759" b="41482"/>
              <a:stretch/>
            </p:blipFill>
            <p:spPr>
              <a:xfrm>
                <a:off x="2940613" y="3864986"/>
                <a:ext cx="806865" cy="836360"/>
              </a:xfrm>
              <a:prstGeom prst="rect">
                <a:avLst/>
              </a:prstGeom>
            </p:spPr>
          </p:pic>
        </p:grpSp>
        <p:sp>
          <p:nvSpPr>
            <p:cNvPr id="33" name="TextBox 32">
              <a:extLst>
                <a:ext uri="{FF2B5EF4-FFF2-40B4-BE49-F238E27FC236}">
                  <a16:creationId xmlns:a16="http://schemas.microsoft.com/office/drawing/2014/main" id="{987D6DB0-0B12-0246-8CAD-EF82598A099A}"/>
                </a:ext>
              </a:extLst>
            </p:cNvPr>
            <p:cNvSpPr txBox="1"/>
            <p:nvPr/>
          </p:nvSpPr>
          <p:spPr>
            <a:xfrm>
              <a:off x="3943052" y="4477414"/>
              <a:ext cx="1133496" cy="200055"/>
            </a:xfrm>
            <a:prstGeom prst="rect">
              <a:avLst/>
            </a:prstGeom>
            <a:solidFill>
              <a:schemeClr val="bg1"/>
            </a:solidFill>
          </p:spPr>
          <p:txBody>
            <a:bodyPr wrap="square" rtlCol="0">
              <a:spAutoFit/>
            </a:bodyPr>
            <a:lstStyle/>
            <a:p>
              <a:pPr algn="ctr"/>
              <a:r>
                <a:rPr lang="en-US" sz="700" dirty="0"/>
                <a:t>Start Station Frequency</a:t>
              </a:r>
            </a:p>
          </p:txBody>
        </p:sp>
      </p:grpSp>
      <p:pic>
        <p:nvPicPr>
          <p:cNvPr id="44" name="Picture 43">
            <a:extLst>
              <a:ext uri="{FF2B5EF4-FFF2-40B4-BE49-F238E27FC236}">
                <a16:creationId xmlns:a16="http://schemas.microsoft.com/office/drawing/2014/main" id="{48D6B92F-BAAC-6F41-B606-22D634521F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799" y="1905000"/>
            <a:ext cx="4187049" cy="2302877"/>
          </a:xfrm>
          <a:prstGeom prst="rect">
            <a:avLst/>
          </a:prstGeom>
        </p:spPr>
      </p:pic>
      <p:sp>
        <p:nvSpPr>
          <p:cNvPr id="47" name="object 9">
            <a:extLst>
              <a:ext uri="{FF2B5EF4-FFF2-40B4-BE49-F238E27FC236}">
                <a16:creationId xmlns:a16="http://schemas.microsoft.com/office/drawing/2014/main" id="{5F002ABC-9675-C942-8A89-173FFBE87D02}"/>
              </a:ext>
            </a:extLst>
          </p:cNvPr>
          <p:cNvSpPr txBox="1"/>
          <p:nvPr/>
        </p:nvSpPr>
        <p:spPr>
          <a:xfrm>
            <a:off x="7924800" y="4114800"/>
            <a:ext cx="2630276" cy="2173415"/>
          </a:xfrm>
          <a:prstGeom prst="rect">
            <a:avLst/>
          </a:prstGeom>
        </p:spPr>
        <p:txBody>
          <a:bodyPr vert="horz" wrap="square" lIns="0" tIns="12700" rIns="0" bIns="0" rtlCol="0">
            <a:spAutoFit/>
          </a:bodyPr>
          <a:lstStyle/>
          <a:p>
            <a:pPr marL="12700" marR="5080">
              <a:lnSpc>
                <a:spcPct val="129700"/>
              </a:lnSpc>
              <a:spcBef>
                <a:spcPts val="100"/>
              </a:spcBef>
            </a:pPr>
            <a:r>
              <a:rPr lang="en-US" sz="1200" spc="-5" dirty="0">
                <a:solidFill>
                  <a:srgbClr val="352F38"/>
                </a:solidFill>
                <a:latin typeface="+mj-lt"/>
              </a:rPr>
              <a:t>Shown above is a map of each of the top 5 most frequented stations. This visual gives a glimpse of insight into how station placement affects its activity. </a:t>
            </a:r>
            <a:r>
              <a:rPr lang="en-US" sz="1200" b="1" spc="-5" dirty="0">
                <a:solidFill>
                  <a:srgbClr val="352F38"/>
                </a:solidFill>
                <a:latin typeface="+mj-lt"/>
              </a:rPr>
              <a:t>1 of the bike stations is to the north (near the Grand Central Terminal), 3 are more central in the city, and 1 is to the southwest (along the Hudson shore). </a:t>
            </a:r>
            <a:r>
              <a:rPr lang="en-US" sz="1200" spc="-5" dirty="0">
                <a:solidFill>
                  <a:srgbClr val="352F38"/>
                </a:solidFill>
                <a:latin typeface="+mj-lt"/>
              </a:rPr>
              <a:t>All of these stations are near public transport or parks.</a:t>
            </a:r>
            <a:endParaRPr lang="en-US" sz="1200" b="1" spc="-5" dirty="0">
              <a:solidFill>
                <a:srgbClr val="352F38"/>
              </a:solidFill>
              <a:latin typeface="+mj-lt"/>
            </a:endParaRPr>
          </a:p>
        </p:txBody>
      </p:sp>
      <p:sp>
        <p:nvSpPr>
          <p:cNvPr id="49" name="object 37">
            <a:extLst>
              <a:ext uri="{FF2B5EF4-FFF2-40B4-BE49-F238E27FC236}">
                <a16:creationId xmlns:a16="http://schemas.microsoft.com/office/drawing/2014/main" id="{60A2F87D-E58D-0948-92E4-6C7543705BB0}"/>
              </a:ext>
            </a:extLst>
          </p:cNvPr>
          <p:cNvSpPr txBox="1"/>
          <p:nvPr/>
        </p:nvSpPr>
        <p:spPr>
          <a:xfrm>
            <a:off x="471057" y="1783594"/>
            <a:ext cx="3342406" cy="320601"/>
          </a:xfrm>
          <a:prstGeom prst="rect">
            <a:avLst/>
          </a:prstGeom>
        </p:spPr>
        <p:txBody>
          <a:bodyPr vert="horz" wrap="square" lIns="0" tIns="12700" rIns="0" bIns="0" rtlCol="0">
            <a:spAutoFit/>
          </a:bodyPr>
          <a:lstStyle/>
          <a:p>
            <a:pPr marL="12700">
              <a:lnSpc>
                <a:spcPct val="100000"/>
              </a:lnSpc>
              <a:spcBef>
                <a:spcPts val="100"/>
              </a:spcBef>
            </a:pPr>
            <a:r>
              <a:rPr lang="en-US" sz="2000" spc="-5" dirty="0">
                <a:solidFill>
                  <a:srgbClr val="352F38"/>
                </a:solidFill>
                <a:latin typeface="+mj-lt"/>
                <a:ea typeface="+mj-ea"/>
              </a:rPr>
              <a:t>Station Frequencies</a:t>
            </a:r>
            <a:endParaRPr sz="2000" spc="-5" dirty="0">
              <a:solidFill>
                <a:srgbClr val="352F38"/>
              </a:solidFill>
              <a:latin typeface="+mj-lt"/>
              <a:ea typeface="+mj-ea"/>
            </a:endParaRPr>
          </a:p>
        </p:txBody>
      </p:sp>
      <p:sp>
        <p:nvSpPr>
          <p:cNvPr id="50" name="object 4">
            <a:extLst>
              <a:ext uri="{FF2B5EF4-FFF2-40B4-BE49-F238E27FC236}">
                <a16:creationId xmlns:a16="http://schemas.microsoft.com/office/drawing/2014/main" id="{3AF5E1CC-9D9F-4D46-AD5A-E50DD6782459}"/>
              </a:ext>
            </a:extLst>
          </p:cNvPr>
          <p:cNvSpPr txBox="1"/>
          <p:nvPr/>
        </p:nvSpPr>
        <p:spPr>
          <a:xfrm>
            <a:off x="3515424" y="4239525"/>
            <a:ext cx="3882720" cy="182101"/>
          </a:xfrm>
          <a:prstGeom prst="rect">
            <a:avLst/>
          </a:prstGeom>
        </p:spPr>
        <p:txBody>
          <a:bodyPr vert="horz" wrap="square" lIns="0" tIns="12700" rIns="0" bIns="0" rtlCol="0">
            <a:spAutoFit/>
          </a:bodyPr>
          <a:lstStyle/>
          <a:p>
            <a:pPr marL="12700" algn="ctr">
              <a:lnSpc>
                <a:spcPct val="100000"/>
              </a:lnSpc>
              <a:spcBef>
                <a:spcPts val="100"/>
              </a:spcBef>
            </a:pPr>
            <a:r>
              <a:rPr lang="en-US" sz="1100" spc="-5" dirty="0">
                <a:solidFill>
                  <a:srgbClr val="352F38"/>
                </a:solidFill>
                <a:latin typeface="+mj-lt"/>
              </a:rPr>
              <a:t>Top 5 Citi Bike Stations</a:t>
            </a:r>
            <a:endParaRPr sz="1100" spc="-5" dirty="0">
              <a:solidFill>
                <a:srgbClr val="352F38"/>
              </a:solidFill>
              <a:latin typeface="+mj-lt"/>
            </a:endParaRPr>
          </a:p>
        </p:txBody>
      </p:sp>
      <p:sp>
        <p:nvSpPr>
          <p:cNvPr id="52" name="object 4">
            <a:extLst>
              <a:ext uri="{FF2B5EF4-FFF2-40B4-BE49-F238E27FC236}">
                <a16:creationId xmlns:a16="http://schemas.microsoft.com/office/drawing/2014/main" id="{757D3D58-AD13-1E4A-B340-AD99EC3E31CD}"/>
              </a:ext>
            </a:extLst>
          </p:cNvPr>
          <p:cNvSpPr txBox="1"/>
          <p:nvPr/>
        </p:nvSpPr>
        <p:spPr>
          <a:xfrm>
            <a:off x="3491089" y="7753505"/>
            <a:ext cx="3882720" cy="182101"/>
          </a:xfrm>
          <a:prstGeom prst="rect">
            <a:avLst/>
          </a:prstGeom>
        </p:spPr>
        <p:txBody>
          <a:bodyPr vert="horz" wrap="square" lIns="0" tIns="12700" rIns="0" bIns="0" rtlCol="0">
            <a:spAutoFit/>
          </a:bodyPr>
          <a:lstStyle/>
          <a:p>
            <a:pPr marL="12700" algn="ctr">
              <a:lnSpc>
                <a:spcPct val="100000"/>
              </a:lnSpc>
              <a:spcBef>
                <a:spcPts val="100"/>
              </a:spcBef>
            </a:pPr>
            <a:r>
              <a:rPr lang="en-US" sz="1100" spc="-5" dirty="0">
                <a:solidFill>
                  <a:srgbClr val="352F38"/>
                </a:solidFill>
                <a:latin typeface="+mj-lt"/>
              </a:rPr>
              <a:t>Top 5 Citi Bike Stations Bar Chart</a:t>
            </a:r>
            <a:endParaRPr sz="1100" spc="-5" dirty="0">
              <a:solidFill>
                <a:srgbClr val="352F38"/>
              </a:solidFill>
              <a:latin typeface="+mj-lt"/>
            </a:endParaRPr>
          </a:p>
        </p:txBody>
      </p:sp>
      <p:sp>
        <p:nvSpPr>
          <p:cNvPr id="45" name="Rectangle 44">
            <a:extLst>
              <a:ext uri="{FF2B5EF4-FFF2-40B4-BE49-F238E27FC236}">
                <a16:creationId xmlns:a16="http://schemas.microsoft.com/office/drawing/2014/main" id="{73B48FD7-293A-7844-90F9-10F18E0E22EE}"/>
              </a:ext>
            </a:extLst>
          </p:cNvPr>
          <p:cNvSpPr/>
          <p:nvPr/>
        </p:nvSpPr>
        <p:spPr>
          <a:xfrm>
            <a:off x="10678011" y="7876655"/>
            <a:ext cx="4563173" cy="1905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bject 4">
            <a:extLst>
              <a:ext uri="{FF2B5EF4-FFF2-40B4-BE49-F238E27FC236}">
                <a16:creationId xmlns:a16="http://schemas.microsoft.com/office/drawing/2014/main" id="{D640EDF5-5101-5C47-8D98-FAEA6E3102F5}"/>
              </a:ext>
            </a:extLst>
          </p:cNvPr>
          <p:cNvSpPr txBox="1"/>
          <p:nvPr/>
        </p:nvSpPr>
        <p:spPr>
          <a:xfrm>
            <a:off x="11170045" y="7766779"/>
            <a:ext cx="3882720" cy="151323"/>
          </a:xfrm>
          <a:prstGeom prst="rect">
            <a:avLst/>
          </a:prstGeom>
        </p:spPr>
        <p:txBody>
          <a:bodyPr vert="horz" wrap="square" lIns="0" tIns="12700" rIns="0" bIns="0" rtlCol="0">
            <a:spAutoFit/>
          </a:bodyPr>
          <a:lstStyle/>
          <a:p>
            <a:pPr marL="12700" algn="ctr">
              <a:lnSpc>
                <a:spcPct val="100000"/>
              </a:lnSpc>
              <a:spcBef>
                <a:spcPts val="100"/>
              </a:spcBef>
            </a:pPr>
            <a:r>
              <a:rPr lang="en-US" sz="900" spc="-5" dirty="0">
                <a:solidFill>
                  <a:srgbClr val="352F38"/>
                </a:solidFill>
                <a:latin typeface="+mj-lt"/>
              </a:rPr>
              <a:t>Top 5 Citi Bike Stations Bar Chart (Pershing Square North is highlighted in red)</a:t>
            </a:r>
            <a:endParaRPr sz="900" spc="-5" dirty="0">
              <a:solidFill>
                <a:srgbClr val="352F38"/>
              </a:solidFill>
              <a:latin typeface="+mj-lt"/>
            </a:endParaRPr>
          </a:p>
        </p:txBody>
      </p:sp>
      <p:grpSp>
        <p:nvGrpSpPr>
          <p:cNvPr id="57" name="Group 56">
            <a:extLst>
              <a:ext uri="{FF2B5EF4-FFF2-40B4-BE49-F238E27FC236}">
                <a16:creationId xmlns:a16="http://schemas.microsoft.com/office/drawing/2014/main" id="{6479AAE4-51C0-874F-A57A-A470C8A3435D}"/>
              </a:ext>
            </a:extLst>
          </p:cNvPr>
          <p:cNvGrpSpPr/>
          <p:nvPr/>
        </p:nvGrpSpPr>
        <p:grpSpPr>
          <a:xfrm>
            <a:off x="8713480" y="228600"/>
            <a:ext cx="6217586" cy="3407993"/>
            <a:chOff x="8713480" y="228600"/>
            <a:chExt cx="6217586" cy="3407993"/>
          </a:xfrm>
        </p:grpSpPr>
        <p:pic>
          <p:nvPicPr>
            <p:cNvPr id="55" name="Picture 54">
              <a:extLst>
                <a:ext uri="{FF2B5EF4-FFF2-40B4-BE49-F238E27FC236}">
                  <a16:creationId xmlns:a16="http://schemas.microsoft.com/office/drawing/2014/main" id="{AEAD33B7-FD78-9349-B5F0-0E6A91162039}"/>
                </a:ext>
              </a:extLst>
            </p:cNvPr>
            <p:cNvPicPr>
              <a:picLocks noChangeAspect="1"/>
            </p:cNvPicPr>
            <p:nvPr/>
          </p:nvPicPr>
          <p:blipFill rotWithShape="1">
            <a:blip r:embed="rId3"/>
            <a:srcRect l="6139" t="-1" r="5873" b="45788"/>
            <a:stretch/>
          </p:blipFill>
          <p:spPr>
            <a:xfrm>
              <a:off x="8713480" y="234861"/>
              <a:ext cx="6217586" cy="3401732"/>
            </a:xfrm>
            <a:prstGeom prst="rect">
              <a:avLst/>
            </a:prstGeom>
          </p:spPr>
        </p:pic>
        <p:sp>
          <p:nvSpPr>
            <p:cNvPr id="56" name="Oval 55">
              <a:extLst>
                <a:ext uri="{FF2B5EF4-FFF2-40B4-BE49-F238E27FC236}">
                  <a16:creationId xmlns:a16="http://schemas.microsoft.com/office/drawing/2014/main" id="{4B127BAB-BC3D-DA4E-A3F6-EC79BAE4D3D5}"/>
                </a:ext>
              </a:extLst>
            </p:cNvPr>
            <p:cNvSpPr/>
            <p:nvPr/>
          </p:nvSpPr>
          <p:spPr>
            <a:xfrm>
              <a:off x="11170045" y="2743200"/>
              <a:ext cx="456016" cy="456016"/>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6144C6C3-2B03-9B47-AF08-AD60DAF76B2F}"/>
                </a:ext>
              </a:extLst>
            </p:cNvPr>
            <p:cNvSpPr/>
            <p:nvPr/>
          </p:nvSpPr>
          <p:spPr>
            <a:xfrm>
              <a:off x="12103702" y="868936"/>
              <a:ext cx="1078897" cy="1078897"/>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75B60D6F-D205-C448-B1BD-B87DE117992E}"/>
                </a:ext>
              </a:extLst>
            </p:cNvPr>
            <p:cNvSpPr/>
            <p:nvPr/>
          </p:nvSpPr>
          <p:spPr>
            <a:xfrm>
              <a:off x="13182600" y="228600"/>
              <a:ext cx="456016" cy="456016"/>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30" descr="adult, backpack, bicycle">
            <a:extLst>
              <a:ext uri="{FF2B5EF4-FFF2-40B4-BE49-F238E27FC236}">
                <a16:creationId xmlns:a16="http://schemas.microsoft.com/office/drawing/2014/main" id="{D2811F71-2AA6-9C47-8661-FA7B2F19FB8F}"/>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sharpenSoften amount="-50000"/>
                    </a14:imgEffect>
                    <a14:imgEffect>
                      <a14:colorTemperature colorTemp="5900"/>
                    </a14:imgEffect>
                    <a14:imgEffect>
                      <a14:saturation sat="66000"/>
                    </a14:imgEffect>
                  </a14:imgLayer>
                </a14:imgProps>
              </a:ext>
              <a:ext uri="{28A0092B-C50C-407E-A947-70E740481C1C}">
                <a14:useLocalDpi xmlns:a14="http://schemas.microsoft.com/office/drawing/2010/main" val="0"/>
              </a:ext>
            </a:extLst>
          </a:blip>
          <a:srcRect b="2939"/>
          <a:stretch/>
        </p:blipFill>
        <p:spPr bwMode="auto">
          <a:xfrm>
            <a:off x="-1" y="-4482"/>
            <a:ext cx="15543255" cy="10062882"/>
          </a:xfrm>
          <a:prstGeom prst="rect">
            <a:avLst/>
          </a:prstGeom>
          <a:noFill/>
          <a:extLst>
            <a:ext uri="{909E8E84-426E-40DD-AFC4-6F175D3DCCD1}">
              <a14:hiddenFill xmlns:a14="http://schemas.microsoft.com/office/drawing/2010/main">
                <a:solidFill>
                  <a:srgbClr val="FFFFFF"/>
                </a:solidFill>
              </a14:hiddenFill>
            </a:ext>
          </a:extLst>
        </p:spPr>
      </p:pic>
      <p:sp>
        <p:nvSpPr>
          <p:cNvPr id="3" name="object 3"/>
          <p:cNvSpPr/>
          <p:nvPr/>
        </p:nvSpPr>
        <p:spPr>
          <a:xfrm>
            <a:off x="461482" y="722362"/>
            <a:ext cx="6548917" cy="2302465"/>
          </a:xfrm>
          <a:custGeom>
            <a:avLst/>
            <a:gdLst/>
            <a:ahLst/>
            <a:cxnLst/>
            <a:rect l="l" t="t" r="r" b="b"/>
            <a:pathLst>
              <a:path w="7772400" h="8083550">
                <a:moveTo>
                  <a:pt x="0" y="8083296"/>
                </a:moveTo>
                <a:lnTo>
                  <a:pt x="7772400" y="8083296"/>
                </a:lnTo>
                <a:lnTo>
                  <a:pt x="7772400" y="0"/>
                </a:lnTo>
                <a:lnTo>
                  <a:pt x="0" y="0"/>
                </a:lnTo>
                <a:lnTo>
                  <a:pt x="0" y="8083296"/>
                </a:lnTo>
                <a:close/>
              </a:path>
            </a:pathLst>
          </a:custGeom>
          <a:solidFill>
            <a:srgbClr val="FFFFFF"/>
          </a:solidFill>
        </p:spPr>
        <p:txBody>
          <a:bodyPr wrap="square" lIns="0" tIns="0" rIns="0" bIns="0" rtlCol="0"/>
          <a:lstStyle/>
          <a:p>
            <a:endParaRPr/>
          </a:p>
        </p:txBody>
      </p:sp>
      <p:sp>
        <p:nvSpPr>
          <p:cNvPr id="11" name="object 11"/>
          <p:cNvSpPr txBox="1">
            <a:spLocks noGrp="1"/>
          </p:cNvSpPr>
          <p:nvPr>
            <p:ph type="title" idx="4294967295"/>
          </p:nvPr>
        </p:nvSpPr>
        <p:spPr>
          <a:xfrm>
            <a:off x="461482" y="990600"/>
            <a:ext cx="6548917" cy="546175"/>
          </a:xfrm>
          <a:prstGeom prst="rect">
            <a:avLst/>
          </a:prstGeom>
        </p:spPr>
        <p:txBody>
          <a:bodyPr vert="horz" wrap="square" lIns="0" tIns="5080" rIns="0" bIns="0" rtlCol="0">
            <a:spAutoFit/>
          </a:bodyPr>
          <a:lstStyle/>
          <a:p>
            <a:pPr marL="12700" marR="5080" algn="ctr">
              <a:lnSpc>
                <a:spcPct val="102299"/>
              </a:lnSpc>
              <a:spcBef>
                <a:spcPts val="40"/>
              </a:spcBef>
            </a:pPr>
            <a:r>
              <a:rPr lang="en-US" sz="3600" b="1" spc="-20" dirty="0"/>
              <a:t>Trip Durations</a:t>
            </a:r>
            <a:endParaRPr sz="3600" b="1" spc="-5" dirty="0"/>
          </a:p>
        </p:txBody>
      </p:sp>
      <p:sp>
        <p:nvSpPr>
          <p:cNvPr id="15" name="object 11">
            <a:extLst>
              <a:ext uri="{FF2B5EF4-FFF2-40B4-BE49-F238E27FC236}">
                <a16:creationId xmlns:a16="http://schemas.microsoft.com/office/drawing/2014/main" id="{52AB01D0-D1BD-DC44-8935-8886FE028EA3}"/>
              </a:ext>
            </a:extLst>
          </p:cNvPr>
          <p:cNvSpPr txBox="1">
            <a:spLocks/>
          </p:cNvSpPr>
          <p:nvPr/>
        </p:nvSpPr>
        <p:spPr>
          <a:xfrm>
            <a:off x="838200" y="1828800"/>
            <a:ext cx="5791200" cy="1135311"/>
          </a:xfrm>
          <a:prstGeom prst="rect">
            <a:avLst/>
          </a:prstGeom>
        </p:spPr>
        <p:txBody>
          <a:bodyPr vert="horz" wrap="square" lIns="0" tIns="5080" rIns="0" bIns="0" rtlCol="0">
            <a:spAutoFit/>
          </a:bodyPr>
          <a:lstStyle>
            <a:lvl1pPr>
              <a:defRPr sz="2200" b="0" i="0">
                <a:solidFill>
                  <a:srgbClr val="231F20"/>
                </a:solidFill>
                <a:latin typeface="IBM Plex Sans"/>
                <a:ea typeface="+mj-ea"/>
                <a:cs typeface="IBM Plex Sans"/>
              </a:defRPr>
            </a:lvl1pPr>
          </a:lstStyle>
          <a:p>
            <a:pPr marL="12700" marR="5080" algn="ctr">
              <a:lnSpc>
                <a:spcPct val="102299"/>
              </a:lnSpc>
              <a:spcBef>
                <a:spcPts val="40"/>
              </a:spcBef>
            </a:pPr>
            <a:r>
              <a:rPr lang="en-US" sz="3600" kern="0" spc="-20" dirty="0">
                <a:latin typeface="Calibri Light" panose="020F0302020204030204" pitchFamily="34" charset="0"/>
                <a:cs typeface="Calibri Light" panose="020F0302020204030204" pitchFamily="34" charset="0"/>
              </a:rPr>
              <a:t>How does duration change with user type?</a:t>
            </a:r>
            <a:endParaRPr lang="en-US" sz="3600" kern="0" spc="-5" dirty="0">
              <a:latin typeface="Calibri Light" panose="020F0302020204030204" pitchFamily="34" charset="0"/>
              <a:cs typeface="Calibri Light" panose="020F0302020204030204" pitchFamily="34" charset="0"/>
            </a:endParaRPr>
          </a:p>
        </p:txBody>
      </p:sp>
      <p:sp>
        <p:nvSpPr>
          <p:cNvPr id="10" name="object 41">
            <a:extLst>
              <a:ext uri="{FF2B5EF4-FFF2-40B4-BE49-F238E27FC236}">
                <a16:creationId xmlns:a16="http://schemas.microsoft.com/office/drawing/2014/main" id="{9975FC2C-5D5E-9445-AEC7-5F24EE1E3BF8}"/>
              </a:ext>
            </a:extLst>
          </p:cNvPr>
          <p:cNvSpPr txBox="1"/>
          <p:nvPr/>
        </p:nvSpPr>
        <p:spPr>
          <a:xfrm>
            <a:off x="304800" y="9630171"/>
            <a:ext cx="927100" cy="164788"/>
          </a:xfrm>
          <a:prstGeom prst="rect">
            <a:avLst/>
          </a:prstGeom>
        </p:spPr>
        <p:txBody>
          <a:bodyPr vert="horz" wrap="square" lIns="0" tIns="26034" rIns="0" bIns="0" rtlCol="0">
            <a:spAutoFit/>
          </a:bodyPr>
          <a:lstStyle/>
          <a:p>
            <a:pPr marL="12700">
              <a:lnSpc>
                <a:spcPct val="100000"/>
              </a:lnSpc>
              <a:spcBef>
                <a:spcPts val="204"/>
              </a:spcBef>
            </a:pPr>
            <a:fld id="{8CE11C71-D016-5B4A-9ABE-B3BD6B5A065D}" type="slidenum">
              <a:rPr lang="en-US" sz="900" smtClean="0">
                <a:latin typeface="+mj-lt"/>
                <a:cs typeface="IBMPlexSans-Medium"/>
              </a:rPr>
              <a:t>7</a:t>
            </a:fld>
            <a:r>
              <a:rPr sz="900" dirty="0">
                <a:latin typeface="+mj-lt"/>
                <a:cs typeface="IBMPlexSans-Medium"/>
              </a:rPr>
              <a:t> | </a:t>
            </a:r>
            <a:r>
              <a:rPr lang="en-US" sz="900" spc="15" dirty="0">
                <a:latin typeface="+mj-lt"/>
                <a:cs typeface="IBMPlexSans-Medium"/>
              </a:rPr>
              <a:t>NY Citi </a:t>
            </a:r>
            <a:r>
              <a:rPr lang="en-US" sz="900" spc="15" dirty="0">
                <a:latin typeface="+mj-lt"/>
                <a:cs typeface="Calibri" panose="020F0502020204030204" pitchFamily="34" charset="0"/>
              </a:rPr>
              <a:t>Bike</a:t>
            </a:r>
            <a:endParaRPr sz="900" dirty="0">
              <a:latin typeface="+mj-lt"/>
              <a:cs typeface="Calibri" panose="020F0502020204030204" pitchFamily="34" charset="0"/>
            </a:endParaRPr>
          </a:p>
        </p:txBody>
      </p:sp>
      <p:sp>
        <p:nvSpPr>
          <p:cNvPr id="17" name="Rectangle 16">
            <a:extLst>
              <a:ext uri="{FF2B5EF4-FFF2-40B4-BE49-F238E27FC236}">
                <a16:creationId xmlns:a16="http://schemas.microsoft.com/office/drawing/2014/main" id="{98DC06FC-D749-8E4B-964E-B19EDBF560EC}"/>
              </a:ext>
            </a:extLst>
          </p:cNvPr>
          <p:cNvSpPr/>
          <p:nvPr/>
        </p:nvSpPr>
        <p:spPr>
          <a:xfrm>
            <a:off x="461482" y="3165180"/>
            <a:ext cx="6548917" cy="61550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00D5EE61-4BC2-864A-9C31-BA298A49E63F}"/>
              </a:ext>
            </a:extLst>
          </p:cNvPr>
          <p:cNvSpPr txBox="1"/>
          <p:nvPr/>
        </p:nvSpPr>
        <p:spPr>
          <a:xfrm>
            <a:off x="3283179" y="3288268"/>
            <a:ext cx="1119217" cy="369332"/>
          </a:xfrm>
          <a:prstGeom prst="rect">
            <a:avLst/>
          </a:prstGeom>
          <a:noFill/>
        </p:spPr>
        <p:txBody>
          <a:bodyPr wrap="none" rtlCol="0">
            <a:spAutoFit/>
          </a:bodyPr>
          <a:lstStyle/>
          <a:p>
            <a:r>
              <a:rPr lang="en-US" dirty="0">
                <a:latin typeface="Calibri Light" panose="020F0302020204030204" pitchFamily="34" charset="0"/>
                <a:cs typeface="Calibri Light" panose="020F0302020204030204" pitchFamily="34" charset="0"/>
              </a:rPr>
              <a:t>Section IV</a:t>
            </a:r>
          </a:p>
        </p:txBody>
      </p:sp>
      <p:sp>
        <p:nvSpPr>
          <p:cNvPr id="14" name="TextBox 13">
            <a:extLst>
              <a:ext uri="{FF2B5EF4-FFF2-40B4-BE49-F238E27FC236}">
                <a16:creationId xmlns:a16="http://schemas.microsoft.com/office/drawing/2014/main" id="{7E53E64E-E7B6-6741-9CCC-3C2F1D065C38}"/>
              </a:ext>
            </a:extLst>
          </p:cNvPr>
          <p:cNvSpPr txBox="1"/>
          <p:nvPr/>
        </p:nvSpPr>
        <p:spPr>
          <a:xfrm>
            <a:off x="14432787" y="9558676"/>
            <a:ext cx="910827" cy="307777"/>
          </a:xfrm>
          <a:prstGeom prst="rect">
            <a:avLst/>
          </a:prstGeom>
          <a:noFill/>
        </p:spPr>
        <p:txBody>
          <a:bodyPr wrap="none" rtlCol="0">
            <a:spAutoFit/>
          </a:bodyPr>
          <a:lstStyle/>
          <a:p>
            <a:r>
              <a:rPr lang="en-US" sz="1400" dirty="0">
                <a:solidFill>
                  <a:schemeClr val="tx1">
                    <a:lumMod val="65000"/>
                    <a:lumOff val="35000"/>
                  </a:schemeClr>
                </a:solidFill>
              </a:rPr>
              <a:t>Section IV</a:t>
            </a:r>
          </a:p>
        </p:txBody>
      </p:sp>
    </p:spTree>
    <p:extLst>
      <p:ext uri="{BB962C8B-B14F-4D97-AF65-F5344CB8AC3E}">
        <p14:creationId xmlns:p14="http://schemas.microsoft.com/office/powerpoint/2010/main" val="1162433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7772400" cy="6053249"/>
          </a:xfrm>
          <a:custGeom>
            <a:avLst/>
            <a:gdLst/>
            <a:ahLst/>
            <a:cxnLst/>
            <a:rect l="l" t="t" r="r" b="b"/>
            <a:pathLst>
              <a:path w="7772400" h="3816985">
                <a:moveTo>
                  <a:pt x="0" y="3816477"/>
                </a:moveTo>
                <a:lnTo>
                  <a:pt x="7772400" y="3816477"/>
                </a:lnTo>
                <a:lnTo>
                  <a:pt x="7772400" y="0"/>
                </a:lnTo>
                <a:lnTo>
                  <a:pt x="0" y="0"/>
                </a:lnTo>
                <a:lnTo>
                  <a:pt x="0" y="3816477"/>
                </a:lnTo>
                <a:close/>
              </a:path>
            </a:pathLst>
          </a:custGeom>
          <a:solidFill>
            <a:srgbClr val="F1F2F2"/>
          </a:solidFill>
        </p:spPr>
        <p:txBody>
          <a:bodyPr wrap="square" lIns="0" tIns="0" rIns="0" bIns="0" rtlCol="0"/>
          <a:lstStyle/>
          <a:p>
            <a:endParaRPr/>
          </a:p>
        </p:txBody>
      </p:sp>
      <p:sp>
        <p:nvSpPr>
          <p:cNvPr id="42" name="object 41">
            <a:extLst>
              <a:ext uri="{FF2B5EF4-FFF2-40B4-BE49-F238E27FC236}">
                <a16:creationId xmlns:a16="http://schemas.microsoft.com/office/drawing/2014/main" id="{AC410570-C96A-D547-B848-E60B95969D31}"/>
              </a:ext>
            </a:extLst>
          </p:cNvPr>
          <p:cNvSpPr txBox="1"/>
          <p:nvPr/>
        </p:nvSpPr>
        <p:spPr>
          <a:xfrm>
            <a:off x="304800" y="9630171"/>
            <a:ext cx="927100" cy="164788"/>
          </a:xfrm>
          <a:prstGeom prst="rect">
            <a:avLst/>
          </a:prstGeom>
        </p:spPr>
        <p:txBody>
          <a:bodyPr vert="horz" wrap="square" lIns="0" tIns="26034" rIns="0" bIns="0" rtlCol="0">
            <a:spAutoFit/>
          </a:bodyPr>
          <a:lstStyle/>
          <a:p>
            <a:pPr marL="12700">
              <a:lnSpc>
                <a:spcPct val="100000"/>
              </a:lnSpc>
              <a:spcBef>
                <a:spcPts val="204"/>
              </a:spcBef>
            </a:pPr>
            <a:fld id="{8CE11C71-D016-5B4A-9ABE-B3BD6B5A065D}" type="slidenum">
              <a:rPr lang="en-US" sz="900" smtClean="0">
                <a:latin typeface="+mj-lt"/>
                <a:cs typeface="IBMPlexSans-Medium"/>
              </a:rPr>
              <a:t>8</a:t>
            </a:fld>
            <a:r>
              <a:rPr sz="900" dirty="0">
                <a:latin typeface="+mj-lt"/>
                <a:cs typeface="IBMPlexSans-Medium"/>
              </a:rPr>
              <a:t> | </a:t>
            </a:r>
            <a:r>
              <a:rPr lang="en-US" sz="900" spc="15" dirty="0">
                <a:latin typeface="+mj-lt"/>
                <a:cs typeface="IBMPlexSans-Medium"/>
              </a:rPr>
              <a:t>NY Citi </a:t>
            </a:r>
            <a:r>
              <a:rPr lang="en-US" sz="900" spc="15" dirty="0">
                <a:latin typeface="+mj-lt"/>
                <a:cs typeface="Calibri" panose="020F0502020204030204" pitchFamily="34" charset="0"/>
              </a:rPr>
              <a:t>Bike</a:t>
            </a:r>
            <a:endParaRPr sz="900" dirty="0">
              <a:latin typeface="+mj-lt"/>
              <a:cs typeface="Calibri" panose="020F0502020204030204" pitchFamily="34" charset="0"/>
            </a:endParaRPr>
          </a:p>
        </p:txBody>
      </p:sp>
      <p:sp>
        <p:nvSpPr>
          <p:cNvPr id="43" name="TextBox 42">
            <a:extLst>
              <a:ext uri="{FF2B5EF4-FFF2-40B4-BE49-F238E27FC236}">
                <a16:creationId xmlns:a16="http://schemas.microsoft.com/office/drawing/2014/main" id="{182CA120-4469-1D4B-B01A-7168BBF860E8}"/>
              </a:ext>
            </a:extLst>
          </p:cNvPr>
          <p:cNvSpPr txBox="1"/>
          <p:nvPr/>
        </p:nvSpPr>
        <p:spPr>
          <a:xfrm>
            <a:off x="14432787" y="9558676"/>
            <a:ext cx="910827" cy="307777"/>
          </a:xfrm>
          <a:prstGeom prst="rect">
            <a:avLst/>
          </a:prstGeom>
          <a:noFill/>
        </p:spPr>
        <p:txBody>
          <a:bodyPr wrap="none" rtlCol="0">
            <a:spAutoFit/>
          </a:bodyPr>
          <a:lstStyle/>
          <a:p>
            <a:r>
              <a:rPr lang="en-US" sz="1400" dirty="0">
                <a:solidFill>
                  <a:schemeClr val="tx1">
                    <a:lumMod val="65000"/>
                    <a:lumOff val="35000"/>
                  </a:schemeClr>
                </a:solidFill>
              </a:rPr>
              <a:t>Section IV</a:t>
            </a:r>
          </a:p>
        </p:txBody>
      </p:sp>
      <p:sp>
        <p:nvSpPr>
          <p:cNvPr id="44" name="Rectangle 43">
            <a:extLst>
              <a:ext uri="{FF2B5EF4-FFF2-40B4-BE49-F238E27FC236}">
                <a16:creationId xmlns:a16="http://schemas.microsoft.com/office/drawing/2014/main" id="{B879DD38-6C4F-2144-B1C2-D2D9557125A2}"/>
              </a:ext>
            </a:extLst>
          </p:cNvPr>
          <p:cNvSpPr/>
          <p:nvPr/>
        </p:nvSpPr>
        <p:spPr>
          <a:xfrm>
            <a:off x="386661" y="518898"/>
            <a:ext cx="3804339" cy="10813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5" name="object 23">
            <a:extLst>
              <a:ext uri="{FF2B5EF4-FFF2-40B4-BE49-F238E27FC236}">
                <a16:creationId xmlns:a16="http://schemas.microsoft.com/office/drawing/2014/main" id="{F1E278A5-6E96-7B42-AF61-92CFE60FBFE1}"/>
              </a:ext>
            </a:extLst>
          </p:cNvPr>
          <p:cNvSpPr txBox="1">
            <a:spLocks/>
          </p:cNvSpPr>
          <p:nvPr/>
        </p:nvSpPr>
        <p:spPr>
          <a:xfrm>
            <a:off x="386661" y="814623"/>
            <a:ext cx="3499539" cy="381515"/>
          </a:xfrm>
          <a:prstGeom prst="rect">
            <a:avLst/>
          </a:prstGeom>
          <a:solidFill>
            <a:srgbClr val="FFFFFF"/>
          </a:solidFill>
        </p:spPr>
        <p:txBody>
          <a:bodyPr vert="horz" wrap="square" lIns="0" tIns="0" rIns="0" bIns="0" rtlCol="0">
            <a:spAutoFit/>
          </a:bodyPr>
          <a:lstStyle>
            <a:lvl1pPr>
              <a:defRPr>
                <a:latin typeface="+mj-lt"/>
                <a:ea typeface="+mj-ea"/>
                <a:cs typeface="+mj-cs"/>
              </a:defRPr>
            </a:lvl1pPr>
          </a:lstStyle>
          <a:p>
            <a:pPr marL="161925" algn="ctr">
              <a:lnSpc>
                <a:spcPts val="2670"/>
              </a:lnSpc>
            </a:pPr>
            <a:r>
              <a:rPr lang="en-US" sz="3200" b="1" spc="-20" dirty="0"/>
              <a:t>Trip Durations</a:t>
            </a:r>
            <a:endParaRPr lang="en-US" sz="3200" b="1" kern="0" dirty="0">
              <a:solidFill>
                <a:sysClr val="windowText" lastClr="000000"/>
              </a:solidFill>
            </a:endParaRPr>
          </a:p>
        </p:txBody>
      </p:sp>
      <p:sp>
        <p:nvSpPr>
          <p:cNvPr id="46" name="object 24">
            <a:extLst>
              <a:ext uri="{FF2B5EF4-FFF2-40B4-BE49-F238E27FC236}">
                <a16:creationId xmlns:a16="http://schemas.microsoft.com/office/drawing/2014/main" id="{CFB62C4B-9C21-E048-9C31-31B936088296}"/>
              </a:ext>
            </a:extLst>
          </p:cNvPr>
          <p:cNvSpPr txBox="1"/>
          <p:nvPr/>
        </p:nvSpPr>
        <p:spPr>
          <a:xfrm>
            <a:off x="392166" y="1160871"/>
            <a:ext cx="3334045" cy="302455"/>
          </a:xfrm>
          <a:prstGeom prst="rect">
            <a:avLst/>
          </a:prstGeom>
          <a:solidFill>
            <a:srgbClr val="FFFFFF"/>
          </a:solidFill>
        </p:spPr>
        <p:txBody>
          <a:bodyPr vert="horz" wrap="square" lIns="0" tIns="0" rIns="0" bIns="0" rtlCol="0">
            <a:spAutoFit/>
          </a:bodyPr>
          <a:lstStyle/>
          <a:p>
            <a:pPr marL="161925" algn="ctr">
              <a:lnSpc>
                <a:spcPts val="2340"/>
              </a:lnSpc>
            </a:pPr>
            <a:r>
              <a:rPr lang="en-US" sz="2400" dirty="0">
                <a:solidFill>
                  <a:srgbClr val="231F20"/>
                </a:solidFill>
                <a:latin typeface="Calibri Light" panose="020F0302020204030204" pitchFamily="34" charset="0"/>
                <a:cs typeface="Calibri Light" panose="020F0302020204030204" pitchFamily="34" charset="0"/>
              </a:rPr>
              <a:t>Section IV</a:t>
            </a:r>
            <a:endParaRPr sz="2400" dirty="0">
              <a:latin typeface="Calibri Light" panose="020F0302020204030204" pitchFamily="34" charset="0"/>
              <a:cs typeface="Calibri Light" panose="020F0302020204030204" pitchFamily="34" charset="0"/>
            </a:endParaRPr>
          </a:p>
        </p:txBody>
      </p:sp>
      <p:pic>
        <p:nvPicPr>
          <p:cNvPr id="48" name="Picture 47">
            <a:extLst>
              <a:ext uri="{FF2B5EF4-FFF2-40B4-BE49-F238E27FC236}">
                <a16:creationId xmlns:a16="http://schemas.microsoft.com/office/drawing/2014/main" id="{36E9D56F-72E1-7842-ACED-B9DB05BD2C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7157" y="1737297"/>
            <a:ext cx="2773885" cy="853503"/>
          </a:xfrm>
          <a:prstGeom prst="rect">
            <a:avLst/>
          </a:prstGeom>
        </p:spPr>
      </p:pic>
      <p:pic>
        <p:nvPicPr>
          <p:cNvPr id="50" name="Picture 49">
            <a:extLst>
              <a:ext uri="{FF2B5EF4-FFF2-40B4-BE49-F238E27FC236}">
                <a16:creationId xmlns:a16="http://schemas.microsoft.com/office/drawing/2014/main" id="{D192598F-84FC-EE4D-8C58-214306F273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6146" y="2971070"/>
            <a:ext cx="4184896" cy="2612940"/>
          </a:xfrm>
          <a:prstGeom prst="rect">
            <a:avLst/>
          </a:prstGeom>
        </p:spPr>
      </p:pic>
      <p:pic>
        <p:nvPicPr>
          <p:cNvPr id="52" name="Picture 51">
            <a:extLst>
              <a:ext uri="{FF2B5EF4-FFF2-40B4-BE49-F238E27FC236}">
                <a16:creationId xmlns:a16="http://schemas.microsoft.com/office/drawing/2014/main" id="{148E8ED1-E315-734C-8606-A012BCFDCC3E}"/>
              </a:ext>
            </a:extLst>
          </p:cNvPr>
          <p:cNvPicPr>
            <a:picLocks noChangeAspect="1"/>
          </p:cNvPicPr>
          <p:nvPr/>
        </p:nvPicPr>
        <p:blipFill rotWithShape="1">
          <a:blip r:embed="rId3">
            <a:extLst>
              <a:ext uri="{28A0092B-C50C-407E-A947-70E740481C1C}">
                <a14:useLocalDpi xmlns:a14="http://schemas.microsoft.com/office/drawing/2010/main" val="0"/>
              </a:ext>
            </a:extLst>
          </a:blip>
          <a:srcRect l="614" r="-1"/>
          <a:stretch/>
        </p:blipFill>
        <p:spPr>
          <a:xfrm>
            <a:off x="4572000" y="6172200"/>
            <a:ext cx="2949042" cy="3484057"/>
          </a:xfrm>
          <a:prstGeom prst="rect">
            <a:avLst/>
          </a:prstGeom>
          <a:ln>
            <a:solidFill>
              <a:schemeClr val="bg1">
                <a:lumMod val="65000"/>
              </a:schemeClr>
            </a:solidFill>
          </a:ln>
        </p:spPr>
      </p:pic>
      <p:sp>
        <p:nvSpPr>
          <p:cNvPr id="53" name="object 9">
            <a:extLst>
              <a:ext uri="{FF2B5EF4-FFF2-40B4-BE49-F238E27FC236}">
                <a16:creationId xmlns:a16="http://schemas.microsoft.com/office/drawing/2014/main" id="{87894126-09D9-9545-9642-0CF6225847F9}"/>
              </a:ext>
            </a:extLst>
          </p:cNvPr>
          <p:cNvSpPr txBox="1"/>
          <p:nvPr/>
        </p:nvSpPr>
        <p:spPr>
          <a:xfrm>
            <a:off x="386660" y="2133600"/>
            <a:ext cx="4109139" cy="733021"/>
          </a:xfrm>
          <a:prstGeom prst="rect">
            <a:avLst/>
          </a:prstGeom>
        </p:spPr>
        <p:txBody>
          <a:bodyPr vert="horz" wrap="square" lIns="0" tIns="12700" rIns="0" bIns="0" rtlCol="0">
            <a:spAutoFit/>
          </a:bodyPr>
          <a:lstStyle/>
          <a:p>
            <a:pPr marL="12700" marR="5080">
              <a:lnSpc>
                <a:spcPct val="129700"/>
              </a:lnSpc>
              <a:spcBef>
                <a:spcPts val="100"/>
              </a:spcBef>
            </a:pPr>
            <a:r>
              <a:rPr lang="en-US" sz="1200" spc="-5" dirty="0">
                <a:solidFill>
                  <a:srgbClr val="352F38"/>
                </a:solidFill>
                <a:latin typeface="+mj-lt"/>
              </a:rPr>
              <a:t>Upon first analysis, it became apparent that the </a:t>
            </a:r>
            <a:r>
              <a:rPr lang="en-US" sz="1200" i="1" spc="-5" dirty="0">
                <a:solidFill>
                  <a:srgbClr val="352F38"/>
                </a:solidFill>
                <a:latin typeface="+mj-lt"/>
              </a:rPr>
              <a:t>User Type</a:t>
            </a:r>
            <a:r>
              <a:rPr lang="en-US" sz="1200" spc="-5" dirty="0">
                <a:solidFill>
                  <a:srgbClr val="352F38"/>
                </a:solidFill>
                <a:latin typeface="+mj-lt"/>
              </a:rPr>
              <a:t> data had missing values. The table (shown right) shows the number of NA’s in the </a:t>
            </a:r>
            <a:r>
              <a:rPr lang="en-US" sz="1200" i="1" spc="-5" dirty="0">
                <a:solidFill>
                  <a:srgbClr val="352F38"/>
                </a:solidFill>
                <a:latin typeface="+mj-lt"/>
              </a:rPr>
              <a:t>User Type </a:t>
            </a:r>
            <a:r>
              <a:rPr lang="en-US" sz="1200" spc="-5" dirty="0">
                <a:solidFill>
                  <a:srgbClr val="352F38"/>
                </a:solidFill>
                <a:latin typeface="+mj-lt"/>
              </a:rPr>
              <a:t>data which were then removed.</a:t>
            </a:r>
          </a:p>
        </p:txBody>
      </p:sp>
      <p:sp>
        <p:nvSpPr>
          <p:cNvPr id="54" name="object 9">
            <a:extLst>
              <a:ext uri="{FF2B5EF4-FFF2-40B4-BE49-F238E27FC236}">
                <a16:creationId xmlns:a16="http://schemas.microsoft.com/office/drawing/2014/main" id="{93A09C54-726D-C94D-8B22-6FFC4DB48D6A}"/>
              </a:ext>
            </a:extLst>
          </p:cNvPr>
          <p:cNvSpPr txBox="1"/>
          <p:nvPr/>
        </p:nvSpPr>
        <p:spPr>
          <a:xfrm>
            <a:off x="386659" y="3048000"/>
            <a:ext cx="2698129" cy="1686680"/>
          </a:xfrm>
          <a:prstGeom prst="rect">
            <a:avLst/>
          </a:prstGeom>
        </p:spPr>
        <p:txBody>
          <a:bodyPr vert="horz" wrap="square" lIns="0" tIns="12700" rIns="0" bIns="0" rtlCol="0">
            <a:spAutoFit/>
          </a:bodyPr>
          <a:lstStyle/>
          <a:p>
            <a:pPr marL="12700" marR="5080">
              <a:lnSpc>
                <a:spcPct val="129700"/>
              </a:lnSpc>
              <a:spcBef>
                <a:spcPts val="100"/>
              </a:spcBef>
            </a:pPr>
            <a:r>
              <a:rPr lang="en-US" sz="1200" spc="-5" dirty="0">
                <a:solidFill>
                  <a:srgbClr val="352F38"/>
                </a:solidFill>
              </a:rPr>
              <a:t>Additionally, outliers had a dramatic skewing effect in the </a:t>
            </a:r>
            <a:r>
              <a:rPr lang="en-US" sz="1200" i="1" spc="-5" dirty="0">
                <a:solidFill>
                  <a:srgbClr val="352F38"/>
                </a:solidFill>
              </a:rPr>
              <a:t>Trip Duration</a:t>
            </a:r>
            <a:r>
              <a:rPr lang="en-US" sz="1200" spc="-5" dirty="0">
                <a:solidFill>
                  <a:srgbClr val="352F38"/>
                </a:solidFill>
              </a:rPr>
              <a:t> data. The Box Plot (shown right) shows the dramatic skew from long trip durations. The longest Citi Bike trip was </a:t>
            </a:r>
            <a:r>
              <a:rPr lang="en-US" sz="1200" b="1" spc="-5" dirty="0">
                <a:solidFill>
                  <a:srgbClr val="352F38"/>
                </a:solidFill>
              </a:rPr>
              <a:t>9,735,948 seconds</a:t>
            </a:r>
            <a:r>
              <a:rPr lang="en-US" sz="1200" spc="-5" dirty="0">
                <a:solidFill>
                  <a:srgbClr val="352F38"/>
                </a:solidFill>
              </a:rPr>
              <a:t> (or about 112 days long).</a:t>
            </a:r>
          </a:p>
          <a:p>
            <a:pPr marL="12700" marR="5080">
              <a:lnSpc>
                <a:spcPct val="129700"/>
              </a:lnSpc>
              <a:spcBef>
                <a:spcPts val="100"/>
              </a:spcBef>
            </a:pPr>
            <a:endParaRPr lang="en-US" sz="1200" spc="-5" dirty="0">
              <a:solidFill>
                <a:srgbClr val="352F38"/>
              </a:solidFill>
            </a:endParaRPr>
          </a:p>
        </p:txBody>
      </p:sp>
      <p:sp>
        <p:nvSpPr>
          <p:cNvPr id="55" name="object 37">
            <a:extLst>
              <a:ext uri="{FF2B5EF4-FFF2-40B4-BE49-F238E27FC236}">
                <a16:creationId xmlns:a16="http://schemas.microsoft.com/office/drawing/2014/main" id="{E25CCFDA-A79B-C946-AA05-B5E0328C5AD7}"/>
              </a:ext>
            </a:extLst>
          </p:cNvPr>
          <p:cNvSpPr txBox="1"/>
          <p:nvPr/>
        </p:nvSpPr>
        <p:spPr>
          <a:xfrm>
            <a:off x="386660" y="1736799"/>
            <a:ext cx="3342406" cy="320601"/>
          </a:xfrm>
          <a:prstGeom prst="rect">
            <a:avLst/>
          </a:prstGeom>
        </p:spPr>
        <p:txBody>
          <a:bodyPr vert="horz" wrap="square" lIns="0" tIns="12700" rIns="0" bIns="0" rtlCol="0">
            <a:spAutoFit/>
          </a:bodyPr>
          <a:lstStyle/>
          <a:p>
            <a:pPr marL="12700">
              <a:lnSpc>
                <a:spcPct val="100000"/>
              </a:lnSpc>
              <a:spcBef>
                <a:spcPts val="100"/>
              </a:spcBef>
            </a:pPr>
            <a:r>
              <a:rPr lang="en-US" sz="2000" spc="-5" dirty="0">
                <a:solidFill>
                  <a:srgbClr val="352F38"/>
                </a:solidFill>
                <a:latin typeface="+mj-lt"/>
                <a:ea typeface="+mj-ea"/>
              </a:rPr>
              <a:t>Initial Analysis</a:t>
            </a:r>
            <a:endParaRPr sz="2000" spc="-5" dirty="0">
              <a:solidFill>
                <a:srgbClr val="352F38"/>
              </a:solidFill>
              <a:latin typeface="+mj-lt"/>
              <a:ea typeface="+mj-ea"/>
            </a:endParaRPr>
          </a:p>
        </p:txBody>
      </p:sp>
      <p:sp>
        <p:nvSpPr>
          <p:cNvPr id="56" name="object 37">
            <a:extLst>
              <a:ext uri="{FF2B5EF4-FFF2-40B4-BE49-F238E27FC236}">
                <a16:creationId xmlns:a16="http://schemas.microsoft.com/office/drawing/2014/main" id="{CDFB67FD-E21A-A24C-9024-4957DB046C71}"/>
              </a:ext>
            </a:extLst>
          </p:cNvPr>
          <p:cNvSpPr txBox="1"/>
          <p:nvPr/>
        </p:nvSpPr>
        <p:spPr>
          <a:xfrm>
            <a:off x="386660" y="6291191"/>
            <a:ext cx="3342406" cy="320601"/>
          </a:xfrm>
          <a:prstGeom prst="rect">
            <a:avLst/>
          </a:prstGeom>
        </p:spPr>
        <p:txBody>
          <a:bodyPr vert="horz" wrap="square" lIns="0" tIns="12700" rIns="0" bIns="0" rtlCol="0">
            <a:spAutoFit/>
          </a:bodyPr>
          <a:lstStyle/>
          <a:p>
            <a:pPr marL="12700">
              <a:lnSpc>
                <a:spcPct val="100000"/>
              </a:lnSpc>
              <a:spcBef>
                <a:spcPts val="100"/>
              </a:spcBef>
            </a:pPr>
            <a:r>
              <a:rPr lang="en-US" sz="2000" spc="-5" dirty="0">
                <a:solidFill>
                  <a:srgbClr val="352F38"/>
                </a:solidFill>
                <a:latin typeface="+mj-lt"/>
                <a:ea typeface="+mj-ea"/>
              </a:rPr>
              <a:t>Removing the Outliers</a:t>
            </a:r>
            <a:endParaRPr sz="2000" spc="-5" dirty="0">
              <a:solidFill>
                <a:srgbClr val="352F38"/>
              </a:solidFill>
              <a:latin typeface="+mj-lt"/>
              <a:ea typeface="+mj-ea"/>
            </a:endParaRPr>
          </a:p>
        </p:txBody>
      </p:sp>
      <p:sp>
        <p:nvSpPr>
          <p:cNvPr id="57" name="object 9">
            <a:extLst>
              <a:ext uri="{FF2B5EF4-FFF2-40B4-BE49-F238E27FC236}">
                <a16:creationId xmlns:a16="http://schemas.microsoft.com/office/drawing/2014/main" id="{24FE213B-5F8C-F842-90E1-C400C0906554}"/>
              </a:ext>
            </a:extLst>
          </p:cNvPr>
          <p:cNvSpPr txBox="1"/>
          <p:nvPr/>
        </p:nvSpPr>
        <p:spPr>
          <a:xfrm>
            <a:off x="386659" y="6917543"/>
            <a:ext cx="3651941" cy="1933350"/>
          </a:xfrm>
          <a:prstGeom prst="rect">
            <a:avLst/>
          </a:prstGeom>
        </p:spPr>
        <p:txBody>
          <a:bodyPr vert="horz" wrap="square" lIns="0" tIns="12700" rIns="0" bIns="0" rtlCol="0">
            <a:spAutoFit/>
          </a:bodyPr>
          <a:lstStyle/>
          <a:p>
            <a:pPr marL="12700" marR="5080">
              <a:lnSpc>
                <a:spcPct val="129700"/>
              </a:lnSpc>
              <a:spcBef>
                <a:spcPts val="100"/>
              </a:spcBef>
            </a:pPr>
            <a:r>
              <a:rPr lang="en-US" sz="1200" spc="-5" dirty="0">
                <a:solidFill>
                  <a:srgbClr val="352F38"/>
                </a:solidFill>
              </a:rPr>
              <a:t>To handle the outliers in the </a:t>
            </a:r>
            <a:r>
              <a:rPr lang="en-US" sz="1200" i="1" spc="-5" dirty="0">
                <a:solidFill>
                  <a:srgbClr val="352F38"/>
                </a:solidFill>
              </a:rPr>
              <a:t>Trip Duration</a:t>
            </a:r>
            <a:r>
              <a:rPr lang="en-US" sz="1200" spc="-5" dirty="0">
                <a:solidFill>
                  <a:srgbClr val="352F38"/>
                </a:solidFill>
              </a:rPr>
              <a:t> data, a ”capping” method was employed. In this method, the extreme points outside the 1.5 * IQR upper limits are replaced by the value of the 95</a:t>
            </a:r>
            <a:r>
              <a:rPr lang="en-US" sz="1200" spc="-5" baseline="30000" dirty="0">
                <a:solidFill>
                  <a:srgbClr val="352F38"/>
                </a:solidFill>
              </a:rPr>
              <a:t>th</a:t>
            </a:r>
            <a:r>
              <a:rPr lang="en-US" sz="1200" spc="-5" dirty="0">
                <a:solidFill>
                  <a:srgbClr val="352F38"/>
                </a:solidFill>
              </a:rPr>
              <a:t> percentile observations. Likewise, the extreme points of the lower limit are replaced by the value of the 5</a:t>
            </a:r>
            <a:r>
              <a:rPr lang="en-US" sz="1200" spc="-5" baseline="30000" dirty="0">
                <a:solidFill>
                  <a:srgbClr val="352F38"/>
                </a:solidFill>
              </a:rPr>
              <a:t>th</a:t>
            </a:r>
            <a:r>
              <a:rPr lang="en-US" sz="1200" spc="-5" dirty="0">
                <a:solidFill>
                  <a:srgbClr val="352F38"/>
                </a:solidFill>
              </a:rPr>
              <a:t> percentile. A visual of the </a:t>
            </a:r>
            <a:r>
              <a:rPr lang="en-US" sz="1200" i="1" spc="-5" dirty="0">
                <a:solidFill>
                  <a:srgbClr val="352F38"/>
                </a:solidFill>
              </a:rPr>
              <a:t>Trip Duration</a:t>
            </a:r>
            <a:r>
              <a:rPr lang="en-US" sz="1200" spc="-5" dirty="0">
                <a:solidFill>
                  <a:srgbClr val="352F38"/>
                </a:solidFill>
              </a:rPr>
              <a:t> by </a:t>
            </a:r>
            <a:r>
              <a:rPr lang="en-US" sz="1200" i="1" spc="-5" dirty="0">
                <a:solidFill>
                  <a:srgbClr val="352F38"/>
                </a:solidFill>
              </a:rPr>
              <a:t>User Type</a:t>
            </a:r>
            <a:r>
              <a:rPr lang="en-US" sz="1200" spc="-5" dirty="0">
                <a:solidFill>
                  <a:srgbClr val="352F38"/>
                </a:solidFill>
              </a:rPr>
              <a:t> after treating the outliers can be seen via the Box Plot  shown right.</a:t>
            </a:r>
          </a:p>
        </p:txBody>
      </p:sp>
      <p:sp>
        <p:nvSpPr>
          <p:cNvPr id="58" name="object 37">
            <a:extLst>
              <a:ext uri="{FF2B5EF4-FFF2-40B4-BE49-F238E27FC236}">
                <a16:creationId xmlns:a16="http://schemas.microsoft.com/office/drawing/2014/main" id="{6F13A70F-A799-8846-883A-0F5001249D0C}"/>
              </a:ext>
            </a:extLst>
          </p:cNvPr>
          <p:cNvSpPr txBox="1"/>
          <p:nvPr/>
        </p:nvSpPr>
        <p:spPr>
          <a:xfrm>
            <a:off x="8159060" y="518898"/>
            <a:ext cx="5023539" cy="320601"/>
          </a:xfrm>
          <a:prstGeom prst="rect">
            <a:avLst/>
          </a:prstGeom>
        </p:spPr>
        <p:txBody>
          <a:bodyPr vert="horz" wrap="square" lIns="0" tIns="12700" rIns="0" bIns="0" rtlCol="0">
            <a:spAutoFit/>
          </a:bodyPr>
          <a:lstStyle/>
          <a:p>
            <a:pPr marL="12700">
              <a:lnSpc>
                <a:spcPct val="100000"/>
              </a:lnSpc>
              <a:spcBef>
                <a:spcPts val="100"/>
              </a:spcBef>
            </a:pPr>
            <a:r>
              <a:rPr lang="en-US" sz="2000" spc="-5" dirty="0">
                <a:solidFill>
                  <a:srgbClr val="352F38"/>
                </a:solidFill>
                <a:latin typeface="+mj-lt"/>
                <a:ea typeface="+mj-ea"/>
              </a:rPr>
              <a:t>The Relationship between Duration &amp; User Type</a:t>
            </a:r>
            <a:endParaRPr sz="2000" spc="-5" dirty="0">
              <a:solidFill>
                <a:srgbClr val="352F38"/>
              </a:solidFill>
              <a:latin typeface="+mj-lt"/>
              <a:ea typeface="+mj-ea"/>
            </a:endParaRPr>
          </a:p>
        </p:txBody>
      </p:sp>
      <p:sp>
        <p:nvSpPr>
          <p:cNvPr id="59" name="object 9">
            <a:extLst>
              <a:ext uri="{FF2B5EF4-FFF2-40B4-BE49-F238E27FC236}">
                <a16:creationId xmlns:a16="http://schemas.microsoft.com/office/drawing/2014/main" id="{673EF4EA-580D-FC4A-BE28-B3402C067B84}"/>
              </a:ext>
            </a:extLst>
          </p:cNvPr>
          <p:cNvSpPr txBox="1"/>
          <p:nvPr/>
        </p:nvSpPr>
        <p:spPr>
          <a:xfrm>
            <a:off x="8159060" y="1005380"/>
            <a:ext cx="7184554" cy="1971822"/>
          </a:xfrm>
          <a:prstGeom prst="rect">
            <a:avLst/>
          </a:prstGeom>
        </p:spPr>
        <p:txBody>
          <a:bodyPr vert="horz" wrap="square" lIns="0" tIns="12700" rIns="0" bIns="0" rtlCol="0">
            <a:spAutoFit/>
          </a:bodyPr>
          <a:lstStyle/>
          <a:p>
            <a:pPr marL="12700" marR="5080">
              <a:lnSpc>
                <a:spcPct val="129700"/>
              </a:lnSpc>
              <a:spcBef>
                <a:spcPts val="100"/>
              </a:spcBef>
            </a:pPr>
            <a:r>
              <a:rPr lang="en-US" sz="1200" spc="-5" dirty="0">
                <a:solidFill>
                  <a:srgbClr val="352F38"/>
                </a:solidFill>
              </a:rPr>
              <a:t>With the data treated (missing data removed and outliers “capped”), the data can now be properly assessed. Ultimately, as shown by the two data frames below, there are significantly more “Subscriber” users but “Customer” users tend to ride farther on average (shown by the mean value). </a:t>
            </a:r>
          </a:p>
          <a:p>
            <a:pPr marL="12700" marR="5080">
              <a:lnSpc>
                <a:spcPct val="129700"/>
              </a:lnSpc>
              <a:spcBef>
                <a:spcPts val="100"/>
              </a:spcBef>
            </a:pPr>
            <a:endParaRPr lang="en-US" sz="1200" spc="-5" dirty="0">
              <a:solidFill>
                <a:srgbClr val="352F38"/>
              </a:solidFill>
            </a:endParaRPr>
          </a:p>
          <a:p>
            <a:pPr marL="12700" marR="5080">
              <a:lnSpc>
                <a:spcPct val="129700"/>
              </a:lnSpc>
              <a:spcBef>
                <a:spcPts val="100"/>
              </a:spcBef>
            </a:pPr>
            <a:r>
              <a:rPr lang="en-US" sz="1200" spc="-5" dirty="0">
                <a:solidFill>
                  <a:srgbClr val="352F38"/>
                </a:solidFill>
              </a:rPr>
              <a:t>This is highlighted by the density chart of subscribers, showing that many of the subscribers only ride a short distance (bottom left visual). This may be because subscribers ride more frequently to get to work, school, etc. which may not be as far as the customer riders who may be riding around parks, for tours, or to tourist attractions.  </a:t>
            </a:r>
          </a:p>
          <a:p>
            <a:pPr marL="12700" marR="5080">
              <a:lnSpc>
                <a:spcPct val="129700"/>
              </a:lnSpc>
              <a:spcBef>
                <a:spcPts val="100"/>
              </a:spcBef>
            </a:pPr>
            <a:endParaRPr lang="en-US" sz="1200" spc="-5" dirty="0">
              <a:solidFill>
                <a:srgbClr val="352F38"/>
              </a:solidFill>
            </a:endParaRPr>
          </a:p>
        </p:txBody>
      </p:sp>
      <p:sp>
        <p:nvSpPr>
          <p:cNvPr id="60" name="TextBox 59">
            <a:extLst>
              <a:ext uri="{FF2B5EF4-FFF2-40B4-BE49-F238E27FC236}">
                <a16:creationId xmlns:a16="http://schemas.microsoft.com/office/drawing/2014/main" id="{54637D49-17C3-E84C-8F44-A83C68185C11}"/>
              </a:ext>
            </a:extLst>
          </p:cNvPr>
          <p:cNvSpPr txBox="1"/>
          <p:nvPr/>
        </p:nvSpPr>
        <p:spPr>
          <a:xfrm>
            <a:off x="9525000" y="3115494"/>
            <a:ext cx="4267200" cy="1200329"/>
          </a:xfrm>
          <a:prstGeom prst="rect">
            <a:avLst/>
          </a:prstGeom>
          <a:noFill/>
        </p:spPr>
        <p:txBody>
          <a:bodyPr wrap="square" rtlCol="0">
            <a:spAutoFit/>
          </a:bodyPr>
          <a:lstStyle/>
          <a:p>
            <a:pPr algn="ctr"/>
            <a:r>
              <a:rPr lang="en-US" sz="2400" dirty="0">
                <a:solidFill>
                  <a:schemeClr val="bg1"/>
                </a:solidFill>
              </a:rPr>
              <a:t>Horizontal Bar Chart  of the durations by type of rider goes here </a:t>
            </a:r>
          </a:p>
        </p:txBody>
      </p:sp>
      <p:sp>
        <p:nvSpPr>
          <p:cNvPr id="61" name="object 4">
            <a:extLst>
              <a:ext uri="{FF2B5EF4-FFF2-40B4-BE49-F238E27FC236}">
                <a16:creationId xmlns:a16="http://schemas.microsoft.com/office/drawing/2014/main" id="{FBD87BC0-9FD0-CB48-A7CA-599855EB6C33}"/>
              </a:ext>
            </a:extLst>
          </p:cNvPr>
          <p:cNvSpPr txBox="1"/>
          <p:nvPr/>
        </p:nvSpPr>
        <p:spPr>
          <a:xfrm>
            <a:off x="4747157" y="2628371"/>
            <a:ext cx="2773885" cy="182101"/>
          </a:xfrm>
          <a:prstGeom prst="rect">
            <a:avLst/>
          </a:prstGeom>
        </p:spPr>
        <p:txBody>
          <a:bodyPr vert="horz" wrap="square" lIns="0" tIns="12700" rIns="0" bIns="0" rtlCol="0">
            <a:spAutoFit/>
          </a:bodyPr>
          <a:lstStyle/>
          <a:p>
            <a:pPr marL="12700" algn="ctr">
              <a:lnSpc>
                <a:spcPct val="100000"/>
              </a:lnSpc>
              <a:spcBef>
                <a:spcPts val="100"/>
              </a:spcBef>
            </a:pPr>
            <a:r>
              <a:rPr lang="en-US" sz="1100" spc="-5" dirty="0">
                <a:solidFill>
                  <a:srgbClr val="352F38"/>
                </a:solidFill>
                <a:latin typeface="+mj-lt"/>
              </a:rPr>
              <a:t>Table Showing NA’s in User Type</a:t>
            </a:r>
            <a:endParaRPr sz="1100" spc="-5" dirty="0">
              <a:solidFill>
                <a:srgbClr val="352F38"/>
              </a:solidFill>
              <a:latin typeface="+mj-lt"/>
            </a:endParaRPr>
          </a:p>
        </p:txBody>
      </p:sp>
      <p:sp>
        <p:nvSpPr>
          <p:cNvPr id="62" name="object 4">
            <a:extLst>
              <a:ext uri="{FF2B5EF4-FFF2-40B4-BE49-F238E27FC236}">
                <a16:creationId xmlns:a16="http://schemas.microsoft.com/office/drawing/2014/main" id="{90614EF9-D4DA-7640-BD30-51D8ECB50137}"/>
              </a:ext>
            </a:extLst>
          </p:cNvPr>
          <p:cNvSpPr txBox="1"/>
          <p:nvPr/>
        </p:nvSpPr>
        <p:spPr>
          <a:xfrm>
            <a:off x="3336146" y="5653557"/>
            <a:ext cx="4184895" cy="182101"/>
          </a:xfrm>
          <a:prstGeom prst="rect">
            <a:avLst/>
          </a:prstGeom>
        </p:spPr>
        <p:txBody>
          <a:bodyPr vert="horz" wrap="square" lIns="0" tIns="12700" rIns="0" bIns="0" rtlCol="0">
            <a:spAutoFit/>
          </a:bodyPr>
          <a:lstStyle/>
          <a:p>
            <a:pPr marL="12700" algn="ctr">
              <a:lnSpc>
                <a:spcPct val="100000"/>
              </a:lnSpc>
              <a:spcBef>
                <a:spcPts val="100"/>
              </a:spcBef>
            </a:pPr>
            <a:r>
              <a:rPr lang="en-US" sz="1100" spc="-5" dirty="0">
                <a:solidFill>
                  <a:srgbClr val="352F38"/>
                </a:solidFill>
                <a:latin typeface="+mj-lt"/>
              </a:rPr>
              <a:t>Box Plot of User Type Showing Effect of Outliers</a:t>
            </a:r>
            <a:endParaRPr sz="1100" spc="-5" dirty="0">
              <a:solidFill>
                <a:srgbClr val="352F38"/>
              </a:solidFill>
              <a:latin typeface="+mj-lt"/>
            </a:endParaRPr>
          </a:p>
        </p:txBody>
      </p:sp>
      <p:sp>
        <p:nvSpPr>
          <p:cNvPr id="63" name="object 4">
            <a:extLst>
              <a:ext uri="{FF2B5EF4-FFF2-40B4-BE49-F238E27FC236}">
                <a16:creationId xmlns:a16="http://schemas.microsoft.com/office/drawing/2014/main" id="{3DC84BDE-ECA0-A64E-8CE1-8CEFE262916C}"/>
              </a:ext>
            </a:extLst>
          </p:cNvPr>
          <p:cNvSpPr txBox="1"/>
          <p:nvPr/>
        </p:nvSpPr>
        <p:spPr>
          <a:xfrm>
            <a:off x="4572000" y="9775402"/>
            <a:ext cx="2949041" cy="182101"/>
          </a:xfrm>
          <a:prstGeom prst="rect">
            <a:avLst/>
          </a:prstGeom>
        </p:spPr>
        <p:txBody>
          <a:bodyPr vert="horz" wrap="square" lIns="0" tIns="12700" rIns="0" bIns="0" rtlCol="0">
            <a:spAutoFit/>
          </a:bodyPr>
          <a:lstStyle/>
          <a:p>
            <a:pPr marL="12700" algn="ctr">
              <a:lnSpc>
                <a:spcPct val="100000"/>
              </a:lnSpc>
              <a:spcBef>
                <a:spcPts val="100"/>
              </a:spcBef>
            </a:pPr>
            <a:r>
              <a:rPr lang="en-US" sz="1100" spc="-5" dirty="0">
                <a:solidFill>
                  <a:srgbClr val="352F38"/>
                </a:solidFill>
                <a:latin typeface="+mj-lt"/>
              </a:rPr>
              <a:t>Box Plot of User Type </a:t>
            </a:r>
            <a:r>
              <a:rPr lang="en-US" sz="1100" b="1" spc="-5" dirty="0">
                <a:solidFill>
                  <a:srgbClr val="352F38"/>
                </a:solidFill>
                <a:latin typeface="+mj-lt"/>
              </a:rPr>
              <a:t>after</a:t>
            </a:r>
            <a:r>
              <a:rPr lang="en-US" sz="1100" spc="-5" dirty="0">
                <a:solidFill>
                  <a:srgbClr val="352F38"/>
                </a:solidFill>
                <a:latin typeface="+mj-lt"/>
              </a:rPr>
              <a:t> Outliers are Removed</a:t>
            </a:r>
            <a:endParaRPr sz="1100" spc="-5" dirty="0">
              <a:solidFill>
                <a:srgbClr val="352F38"/>
              </a:solidFill>
              <a:latin typeface="+mj-lt"/>
            </a:endParaRPr>
          </a:p>
        </p:txBody>
      </p:sp>
      <p:sp>
        <p:nvSpPr>
          <p:cNvPr id="64" name="object 4">
            <a:extLst>
              <a:ext uri="{FF2B5EF4-FFF2-40B4-BE49-F238E27FC236}">
                <a16:creationId xmlns:a16="http://schemas.microsoft.com/office/drawing/2014/main" id="{78CC09E1-E0F6-324F-880E-377C2A1ED149}"/>
              </a:ext>
            </a:extLst>
          </p:cNvPr>
          <p:cNvSpPr txBox="1"/>
          <p:nvPr/>
        </p:nvSpPr>
        <p:spPr>
          <a:xfrm>
            <a:off x="8159059" y="9220200"/>
            <a:ext cx="3347141" cy="182101"/>
          </a:xfrm>
          <a:prstGeom prst="rect">
            <a:avLst/>
          </a:prstGeom>
        </p:spPr>
        <p:txBody>
          <a:bodyPr vert="horz" wrap="square" lIns="0" tIns="12700" rIns="0" bIns="0" rtlCol="0">
            <a:spAutoFit/>
          </a:bodyPr>
          <a:lstStyle/>
          <a:p>
            <a:pPr marL="12700" algn="ctr">
              <a:lnSpc>
                <a:spcPct val="100000"/>
              </a:lnSpc>
              <a:spcBef>
                <a:spcPts val="100"/>
              </a:spcBef>
            </a:pPr>
            <a:r>
              <a:rPr lang="en-US" sz="1100" spc="-5" dirty="0">
                <a:solidFill>
                  <a:srgbClr val="352F38"/>
                </a:solidFill>
                <a:latin typeface="+mj-lt"/>
              </a:rPr>
              <a:t>Density Chart of ”Subscriber” User Type</a:t>
            </a:r>
            <a:endParaRPr sz="1100" spc="-5" dirty="0">
              <a:solidFill>
                <a:srgbClr val="352F38"/>
              </a:solidFill>
              <a:latin typeface="+mj-lt"/>
            </a:endParaRPr>
          </a:p>
        </p:txBody>
      </p:sp>
      <p:pic>
        <p:nvPicPr>
          <p:cNvPr id="69" name="Picture 68">
            <a:extLst>
              <a:ext uri="{FF2B5EF4-FFF2-40B4-BE49-F238E27FC236}">
                <a16:creationId xmlns:a16="http://schemas.microsoft.com/office/drawing/2014/main" id="{A7514DA8-7F7C-6645-A9FF-A2B495886A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74333" y="4582307"/>
            <a:ext cx="4217865" cy="872662"/>
          </a:xfrm>
          <a:prstGeom prst="rect">
            <a:avLst/>
          </a:prstGeom>
        </p:spPr>
      </p:pic>
      <p:pic>
        <p:nvPicPr>
          <p:cNvPr id="71" name="Picture 70">
            <a:extLst>
              <a:ext uri="{FF2B5EF4-FFF2-40B4-BE49-F238E27FC236}">
                <a16:creationId xmlns:a16="http://schemas.microsoft.com/office/drawing/2014/main" id="{149589DA-A67B-644F-A265-2CB60746DE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73156" y="3124200"/>
            <a:ext cx="4219043" cy="800163"/>
          </a:xfrm>
          <a:prstGeom prst="rect">
            <a:avLst/>
          </a:prstGeom>
        </p:spPr>
      </p:pic>
      <p:sp>
        <p:nvSpPr>
          <p:cNvPr id="72" name="object 4">
            <a:extLst>
              <a:ext uri="{FF2B5EF4-FFF2-40B4-BE49-F238E27FC236}">
                <a16:creationId xmlns:a16="http://schemas.microsoft.com/office/drawing/2014/main" id="{06E5927A-F8FD-3643-A553-196A0B3FEB38}"/>
              </a:ext>
            </a:extLst>
          </p:cNvPr>
          <p:cNvSpPr txBox="1"/>
          <p:nvPr/>
        </p:nvSpPr>
        <p:spPr>
          <a:xfrm>
            <a:off x="8248966" y="5456699"/>
            <a:ext cx="7004741" cy="182101"/>
          </a:xfrm>
          <a:prstGeom prst="rect">
            <a:avLst/>
          </a:prstGeom>
        </p:spPr>
        <p:txBody>
          <a:bodyPr vert="horz" wrap="square" lIns="0" tIns="12700" rIns="0" bIns="0" rtlCol="0">
            <a:spAutoFit/>
          </a:bodyPr>
          <a:lstStyle/>
          <a:p>
            <a:pPr marL="12700" algn="ctr">
              <a:lnSpc>
                <a:spcPct val="100000"/>
              </a:lnSpc>
              <a:spcBef>
                <a:spcPts val="100"/>
              </a:spcBef>
            </a:pPr>
            <a:r>
              <a:rPr lang="en-US" sz="1100" spc="-5" dirty="0">
                <a:solidFill>
                  <a:srgbClr val="352F38"/>
                </a:solidFill>
                <a:latin typeface="+mj-lt"/>
              </a:rPr>
              <a:t>Summary Statistics Data Frame of “Subscriber” Users</a:t>
            </a:r>
            <a:endParaRPr sz="1100" spc="-5" dirty="0">
              <a:solidFill>
                <a:srgbClr val="352F38"/>
              </a:solidFill>
              <a:latin typeface="+mj-lt"/>
            </a:endParaRPr>
          </a:p>
        </p:txBody>
      </p:sp>
      <p:sp>
        <p:nvSpPr>
          <p:cNvPr id="73" name="object 4">
            <a:extLst>
              <a:ext uri="{FF2B5EF4-FFF2-40B4-BE49-F238E27FC236}">
                <a16:creationId xmlns:a16="http://schemas.microsoft.com/office/drawing/2014/main" id="{BCD13121-889D-3E40-997D-E5EA84923066}"/>
              </a:ext>
            </a:extLst>
          </p:cNvPr>
          <p:cNvSpPr txBox="1"/>
          <p:nvPr/>
        </p:nvSpPr>
        <p:spPr>
          <a:xfrm>
            <a:off x="8023758" y="3989405"/>
            <a:ext cx="7004741" cy="182101"/>
          </a:xfrm>
          <a:prstGeom prst="rect">
            <a:avLst/>
          </a:prstGeom>
        </p:spPr>
        <p:txBody>
          <a:bodyPr vert="horz" wrap="square" lIns="0" tIns="12700" rIns="0" bIns="0" rtlCol="0">
            <a:spAutoFit/>
          </a:bodyPr>
          <a:lstStyle/>
          <a:p>
            <a:pPr marL="12700" algn="ctr">
              <a:lnSpc>
                <a:spcPct val="100000"/>
              </a:lnSpc>
              <a:spcBef>
                <a:spcPts val="100"/>
              </a:spcBef>
            </a:pPr>
            <a:r>
              <a:rPr lang="en-US" sz="1100" spc="-5" dirty="0">
                <a:solidFill>
                  <a:srgbClr val="352F38"/>
                </a:solidFill>
                <a:latin typeface="+mj-lt"/>
              </a:rPr>
              <a:t>Summary Statistics Data Frame of “Customer” Users</a:t>
            </a:r>
            <a:endParaRPr sz="1100" spc="-5" dirty="0">
              <a:solidFill>
                <a:srgbClr val="352F38"/>
              </a:solidFill>
              <a:latin typeface="+mj-lt"/>
            </a:endParaRPr>
          </a:p>
        </p:txBody>
      </p:sp>
      <p:pic>
        <p:nvPicPr>
          <p:cNvPr id="75" name="Picture 74">
            <a:extLst>
              <a:ext uri="{FF2B5EF4-FFF2-40B4-BE49-F238E27FC236}">
                <a16:creationId xmlns:a16="http://schemas.microsoft.com/office/drawing/2014/main" id="{4030BE7F-24FE-0746-B608-03F3C97160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8600" y="5943600"/>
            <a:ext cx="3843580" cy="3211640"/>
          </a:xfrm>
          <a:prstGeom prst="rect">
            <a:avLst/>
          </a:prstGeom>
        </p:spPr>
      </p:pic>
      <p:pic>
        <p:nvPicPr>
          <p:cNvPr id="77" name="Picture 76">
            <a:extLst>
              <a:ext uri="{FF2B5EF4-FFF2-40B4-BE49-F238E27FC236}">
                <a16:creationId xmlns:a16="http://schemas.microsoft.com/office/drawing/2014/main" id="{9F5B65A5-4EC7-BE4D-9FC1-61BE2420C1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92180" y="5960438"/>
            <a:ext cx="3737658" cy="3178756"/>
          </a:xfrm>
          <a:prstGeom prst="rect">
            <a:avLst/>
          </a:prstGeom>
        </p:spPr>
      </p:pic>
      <p:sp>
        <p:nvSpPr>
          <p:cNvPr id="78" name="object 4">
            <a:extLst>
              <a:ext uri="{FF2B5EF4-FFF2-40B4-BE49-F238E27FC236}">
                <a16:creationId xmlns:a16="http://schemas.microsoft.com/office/drawing/2014/main" id="{AF8746C6-7E56-EE48-9009-448FA97F39B0}"/>
              </a:ext>
            </a:extLst>
          </p:cNvPr>
          <p:cNvSpPr txBox="1"/>
          <p:nvPr/>
        </p:nvSpPr>
        <p:spPr>
          <a:xfrm>
            <a:off x="12121459" y="9242612"/>
            <a:ext cx="3347141" cy="182101"/>
          </a:xfrm>
          <a:prstGeom prst="rect">
            <a:avLst/>
          </a:prstGeom>
        </p:spPr>
        <p:txBody>
          <a:bodyPr vert="horz" wrap="square" lIns="0" tIns="12700" rIns="0" bIns="0" rtlCol="0">
            <a:spAutoFit/>
          </a:bodyPr>
          <a:lstStyle/>
          <a:p>
            <a:pPr marL="12700" algn="ctr">
              <a:lnSpc>
                <a:spcPct val="100000"/>
              </a:lnSpc>
              <a:spcBef>
                <a:spcPts val="100"/>
              </a:spcBef>
            </a:pPr>
            <a:r>
              <a:rPr lang="en-US" sz="1100" spc="-5" dirty="0">
                <a:solidFill>
                  <a:srgbClr val="352F38"/>
                </a:solidFill>
                <a:latin typeface="+mj-lt"/>
              </a:rPr>
              <a:t>Density Chart of ”Customer” User Type</a:t>
            </a:r>
            <a:endParaRPr sz="1100" spc="-5" dirty="0">
              <a:solidFill>
                <a:srgbClr val="352F38"/>
              </a:solidFill>
              <a:latin typeface="+mj-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6" descr="Bullet Train Interior Photography">
            <a:extLst>
              <a:ext uri="{FF2B5EF4-FFF2-40B4-BE49-F238E27FC236}">
                <a16:creationId xmlns:a16="http://schemas.microsoft.com/office/drawing/2014/main" id="{619DA261-A194-4D46-BFE9-6A80C0A11D9B}"/>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sharpenSoften amount="-50000"/>
                    </a14:imgEffect>
                    <a14:imgEffect>
                      <a14:saturation sat="66000"/>
                    </a14:imgEffect>
                  </a14:imgLayer>
                </a14:imgProps>
              </a:ext>
              <a:ext uri="{28A0092B-C50C-407E-A947-70E740481C1C}">
                <a14:useLocalDpi xmlns:a14="http://schemas.microsoft.com/office/drawing/2010/main" val="0"/>
              </a:ext>
            </a:extLst>
          </a:blip>
          <a:srcRect b="2939"/>
          <a:stretch/>
        </p:blipFill>
        <p:spPr bwMode="auto">
          <a:xfrm>
            <a:off x="-1" y="-4482"/>
            <a:ext cx="15543255" cy="10062882"/>
          </a:xfrm>
          <a:prstGeom prst="rect">
            <a:avLst/>
          </a:prstGeom>
          <a:noFill/>
          <a:extLst>
            <a:ext uri="{909E8E84-426E-40DD-AFC4-6F175D3DCCD1}">
              <a14:hiddenFill xmlns:a14="http://schemas.microsoft.com/office/drawing/2010/main">
                <a:solidFill>
                  <a:srgbClr val="FFFFFF"/>
                </a:solidFill>
              </a14:hiddenFill>
            </a:ext>
          </a:extLst>
        </p:spPr>
      </p:pic>
      <p:sp>
        <p:nvSpPr>
          <p:cNvPr id="3" name="object 3"/>
          <p:cNvSpPr/>
          <p:nvPr/>
        </p:nvSpPr>
        <p:spPr>
          <a:xfrm>
            <a:off x="461482" y="722362"/>
            <a:ext cx="6548917" cy="2384254"/>
          </a:xfrm>
          <a:custGeom>
            <a:avLst/>
            <a:gdLst/>
            <a:ahLst/>
            <a:cxnLst/>
            <a:rect l="l" t="t" r="r" b="b"/>
            <a:pathLst>
              <a:path w="7772400" h="8083550">
                <a:moveTo>
                  <a:pt x="0" y="8083296"/>
                </a:moveTo>
                <a:lnTo>
                  <a:pt x="7772400" y="8083296"/>
                </a:lnTo>
                <a:lnTo>
                  <a:pt x="7772400" y="0"/>
                </a:lnTo>
                <a:lnTo>
                  <a:pt x="0" y="0"/>
                </a:lnTo>
                <a:lnTo>
                  <a:pt x="0" y="8083296"/>
                </a:lnTo>
                <a:close/>
              </a:path>
            </a:pathLst>
          </a:custGeom>
          <a:solidFill>
            <a:srgbClr val="FFFFFF"/>
          </a:solidFill>
        </p:spPr>
        <p:txBody>
          <a:bodyPr wrap="square" lIns="0" tIns="0" rIns="0" bIns="0" rtlCol="0"/>
          <a:lstStyle/>
          <a:p>
            <a:endParaRPr/>
          </a:p>
        </p:txBody>
      </p:sp>
      <p:sp>
        <p:nvSpPr>
          <p:cNvPr id="11" name="object 11"/>
          <p:cNvSpPr txBox="1">
            <a:spLocks noGrp="1"/>
          </p:cNvSpPr>
          <p:nvPr>
            <p:ph type="title" idx="4294967295"/>
          </p:nvPr>
        </p:nvSpPr>
        <p:spPr>
          <a:xfrm>
            <a:off x="461482" y="990600"/>
            <a:ext cx="6548917" cy="546175"/>
          </a:xfrm>
          <a:prstGeom prst="rect">
            <a:avLst/>
          </a:prstGeom>
        </p:spPr>
        <p:txBody>
          <a:bodyPr vert="horz" wrap="square" lIns="0" tIns="5080" rIns="0" bIns="0" rtlCol="0">
            <a:spAutoFit/>
          </a:bodyPr>
          <a:lstStyle/>
          <a:p>
            <a:pPr marL="12700" marR="5080" algn="ctr">
              <a:lnSpc>
                <a:spcPct val="102299"/>
              </a:lnSpc>
              <a:spcBef>
                <a:spcPts val="40"/>
              </a:spcBef>
            </a:pPr>
            <a:r>
              <a:rPr lang="en-US" sz="3600" b="1" spc="-20" dirty="0"/>
              <a:t>Most Popular Trips</a:t>
            </a:r>
            <a:endParaRPr sz="3600" b="1" spc="-5" dirty="0"/>
          </a:p>
        </p:txBody>
      </p:sp>
      <p:sp>
        <p:nvSpPr>
          <p:cNvPr id="18" name="Rectangle 17">
            <a:extLst>
              <a:ext uri="{FF2B5EF4-FFF2-40B4-BE49-F238E27FC236}">
                <a16:creationId xmlns:a16="http://schemas.microsoft.com/office/drawing/2014/main" id="{55B2C365-5CBC-6946-A3F7-4E84A7136334}"/>
              </a:ext>
            </a:extLst>
          </p:cNvPr>
          <p:cNvSpPr/>
          <p:nvPr/>
        </p:nvSpPr>
        <p:spPr>
          <a:xfrm>
            <a:off x="493295" y="1828800"/>
            <a:ext cx="6364706" cy="11353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5" name="object 11">
            <a:extLst>
              <a:ext uri="{FF2B5EF4-FFF2-40B4-BE49-F238E27FC236}">
                <a16:creationId xmlns:a16="http://schemas.microsoft.com/office/drawing/2014/main" id="{52AB01D0-D1BD-DC44-8935-8886FE028EA3}"/>
              </a:ext>
            </a:extLst>
          </p:cNvPr>
          <p:cNvSpPr txBox="1">
            <a:spLocks/>
          </p:cNvSpPr>
          <p:nvPr/>
        </p:nvSpPr>
        <p:spPr>
          <a:xfrm>
            <a:off x="469503" y="1828800"/>
            <a:ext cx="6548917" cy="1135311"/>
          </a:xfrm>
          <a:prstGeom prst="rect">
            <a:avLst/>
          </a:prstGeom>
        </p:spPr>
        <p:txBody>
          <a:bodyPr vert="horz" wrap="square" lIns="0" tIns="5080" rIns="0" bIns="0" rtlCol="0">
            <a:spAutoFit/>
          </a:bodyPr>
          <a:lstStyle>
            <a:lvl1pPr>
              <a:defRPr sz="2200" b="0" i="0">
                <a:solidFill>
                  <a:srgbClr val="231F20"/>
                </a:solidFill>
                <a:latin typeface="IBM Plex Sans"/>
                <a:ea typeface="+mj-ea"/>
                <a:cs typeface="IBM Plex Sans"/>
              </a:defRPr>
            </a:lvl1pPr>
          </a:lstStyle>
          <a:p>
            <a:pPr marL="12700" marR="5080" algn="ctr">
              <a:lnSpc>
                <a:spcPct val="102299"/>
              </a:lnSpc>
              <a:spcBef>
                <a:spcPts val="40"/>
              </a:spcBef>
            </a:pPr>
            <a:r>
              <a:rPr lang="en-US" sz="3600" kern="0" spc="-20" dirty="0">
                <a:latin typeface="Calibri Light" panose="020F0302020204030204" pitchFamily="34" charset="0"/>
                <a:cs typeface="Calibri Light" panose="020F0302020204030204" pitchFamily="34" charset="0"/>
              </a:rPr>
              <a:t>Which stations make the most popular trips?</a:t>
            </a:r>
            <a:endParaRPr lang="en-US" sz="3600" kern="0" spc="-5" dirty="0">
              <a:latin typeface="Calibri Light" panose="020F0302020204030204" pitchFamily="34" charset="0"/>
              <a:cs typeface="Calibri Light" panose="020F0302020204030204" pitchFamily="34" charset="0"/>
            </a:endParaRPr>
          </a:p>
        </p:txBody>
      </p:sp>
      <p:sp>
        <p:nvSpPr>
          <p:cNvPr id="17" name="Rectangle 16">
            <a:extLst>
              <a:ext uri="{FF2B5EF4-FFF2-40B4-BE49-F238E27FC236}">
                <a16:creationId xmlns:a16="http://schemas.microsoft.com/office/drawing/2014/main" id="{69C15753-3E22-4D4D-84E0-5AA757300013}"/>
              </a:ext>
            </a:extLst>
          </p:cNvPr>
          <p:cNvSpPr/>
          <p:nvPr/>
        </p:nvSpPr>
        <p:spPr>
          <a:xfrm>
            <a:off x="469503" y="3256136"/>
            <a:ext cx="6540896" cy="61550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bject 41">
            <a:extLst>
              <a:ext uri="{FF2B5EF4-FFF2-40B4-BE49-F238E27FC236}">
                <a16:creationId xmlns:a16="http://schemas.microsoft.com/office/drawing/2014/main" id="{4A7992FF-CF78-AD41-84B3-18087D4A685D}"/>
              </a:ext>
            </a:extLst>
          </p:cNvPr>
          <p:cNvSpPr txBox="1"/>
          <p:nvPr/>
        </p:nvSpPr>
        <p:spPr>
          <a:xfrm>
            <a:off x="304800" y="9630171"/>
            <a:ext cx="927100" cy="164788"/>
          </a:xfrm>
          <a:prstGeom prst="rect">
            <a:avLst/>
          </a:prstGeom>
        </p:spPr>
        <p:txBody>
          <a:bodyPr vert="horz" wrap="square" lIns="0" tIns="26034" rIns="0" bIns="0" rtlCol="0">
            <a:spAutoFit/>
          </a:bodyPr>
          <a:lstStyle/>
          <a:p>
            <a:pPr marL="12700">
              <a:lnSpc>
                <a:spcPct val="100000"/>
              </a:lnSpc>
              <a:spcBef>
                <a:spcPts val="204"/>
              </a:spcBef>
            </a:pPr>
            <a:fld id="{8CE11C71-D016-5B4A-9ABE-B3BD6B5A065D}" type="slidenum">
              <a:rPr lang="en-US" sz="900" smtClean="0">
                <a:solidFill>
                  <a:srgbClr val="FFFFFF"/>
                </a:solidFill>
                <a:latin typeface="+mj-lt"/>
                <a:cs typeface="IBMPlexSans-Medium"/>
              </a:rPr>
              <a:t>9</a:t>
            </a:fld>
            <a:r>
              <a:rPr sz="900" dirty="0">
                <a:solidFill>
                  <a:srgbClr val="FFFFFF"/>
                </a:solidFill>
                <a:latin typeface="+mj-lt"/>
                <a:cs typeface="IBMPlexSans-Medium"/>
              </a:rPr>
              <a:t> | </a:t>
            </a:r>
            <a:r>
              <a:rPr lang="en-US" sz="900" spc="15" dirty="0">
                <a:solidFill>
                  <a:srgbClr val="FFFFFF"/>
                </a:solidFill>
                <a:latin typeface="+mj-lt"/>
                <a:cs typeface="IBMPlexSans-Medium"/>
              </a:rPr>
              <a:t>NY Citi </a:t>
            </a:r>
            <a:r>
              <a:rPr lang="en-US" sz="900" spc="15" dirty="0">
                <a:solidFill>
                  <a:srgbClr val="FFFFFF"/>
                </a:solidFill>
                <a:latin typeface="+mj-lt"/>
                <a:cs typeface="Calibri" panose="020F0502020204030204" pitchFamily="34" charset="0"/>
              </a:rPr>
              <a:t>Bike</a:t>
            </a:r>
            <a:endParaRPr sz="900" dirty="0">
              <a:latin typeface="+mj-lt"/>
              <a:cs typeface="Calibri" panose="020F0502020204030204" pitchFamily="34" charset="0"/>
            </a:endParaRPr>
          </a:p>
        </p:txBody>
      </p:sp>
      <p:sp>
        <p:nvSpPr>
          <p:cNvPr id="13" name="TextBox 12">
            <a:extLst>
              <a:ext uri="{FF2B5EF4-FFF2-40B4-BE49-F238E27FC236}">
                <a16:creationId xmlns:a16="http://schemas.microsoft.com/office/drawing/2014/main" id="{07BE2137-BF8C-E04D-9EF1-9DDD42EEE4B4}"/>
              </a:ext>
            </a:extLst>
          </p:cNvPr>
          <p:cNvSpPr txBox="1"/>
          <p:nvPr/>
        </p:nvSpPr>
        <p:spPr>
          <a:xfrm>
            <a:off x="3213200" y="3370057"/>
            <a:ext cx="1061509" cy="369332"/>
          </a:xfrm>
          <a:prstGeom prst="rect">
            <a:avLst/>
          </a:prstGeom>
          <a:noFill/>
        </p:spPr>
        <p:txBody>
          <a:bodyPr wrap="none" rtlCol="0">
            <a:spAutoFit/>
          </a:bodyPr>
          <a:lstStyle/>
          <a:p>
            <a:r>
              <a:rPr lang="en-US" dirty="0">
                <a:latin typeface="Calibri Light" panose="020F0302020204030204" pitchFamily="34" charset="0"/>
                <a:cs typeface="Calibri Light" panose="020F0302020204030204" pitchFamily="34" charset="0"/>
              </a:rPr>
              <a:t>Section V</a:t>
            </a:r>
          </a:p>
        </p:txBody>
      </p:sp>
      <p:sp>
        <p:nvSpPr>
          <p:cNvPr id="14" name="TextBox 13">
            <a:extLst>
              <a:ext uri="{FF2B5EF4-FFF2-40B4-BE49-F238E27FC236}">
                <a16:creationId xmlns:a16="http://schemas.microsoft.com/office/drawing/2014/main" id="{F19306D4-6F10-2945-A4AB-CE48E19565B8}"/>
              </a:ext>
            </a:extLst>
          </p:cNvPr>
          <p:cNvSpPr txBox="1"/>
          <p:nvPr/>
        </p:nvSpPr>
        <p:spPr>
          <a:xfrm>
            <a:off x="14432787" y="9558676"/>
            <a:ext cx="865943" cy="307777"/>
          </a:xfrm>
          <a:prstGeom prst="rect">
            <a:avLst/>
          </a:prstGeom>
          <a:noFill/>
        </p:spPr>
        <p:txBody>
          <a:bodyPr wrap="none" rtlCol="0">
            <a:spAutoFit/>
          </a:bodyPr>
          <a:lstStyle/>
          <a:p>
            <a:r>
              <a:rPr lang="en-US" sz="1400" dirty="0">
                <a:solidFill>
                  <a:schemeClr val="bg1">
                    <a:lumMod val="95000"/>
                  </a:schemeClr>
                </a:solidFill>
              </a:rPr>
              <a:t>Section V</a:t>
            </a:r>
          </a:p>
        </p:txBody>
      </p:sp>
    </p:spTree>
    <p:extLst>
      <p:ext uri="{BB962C8B-B14F-4D97-AF65-F5344CB8AC3E}">
        <p14:creationId xmlns:p14="http://schemas.microsoft.com/office/powerpoint/2010/main" val="12779746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14163</TotalTime>
  <Words>2858</Words>
  <Application>Microsoft Macintosh PowerPoint</Application>
  <PresentationFormat>Custom</PresentationFormat>
  <Paragraphs>243</Paragraphs>
  <Slides>17</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IBM Plex Sans</vt:lpstr>
      <vt:lpstr>IBMPlexSans-Light</vt:lpstr>
      <vt:lpstr>IBMPlexSans-Medium</vt:lpstr>
      <vt:lpstr>IBMPlexSans-SemiBold</vt:lpstr>
      <vt:lpstr>Office Theme</vt:lpstr>
      <vt:lpstr>Citi Bikes in New York</vt:lpstr>
      <vt:lpstr>PowerPoint Presentation</vt:lpstr>
      <vt:lpstr>Assessing the Data</vt:lpstr>
      <vt:lpstr>Getting the Data</vt:lpstr>
      <vt:lpstr>Top 5 Stations</vt:lpstr>
      <vt:lpstr>PowerPoint Presentation</vt:lpstr>
      <vt:lpstr>Trip Durations</vt:lpstr>
      <vt:lpstr>PowerPoint Presentation</vt:lpstr>
      <vt:lpstr>Most Popular Trips</vt:lpstr>
      <vt:lpstr>PowerPoint Presentation</vt:lpstr>
      <vt:lpstr>Rider Performance</vt:lpstr>
      <vt:lpstr>PowerPoint Presentation</vt:lpstr>
      <vt:lpstr>New York’s Busiest Bike</vt:lpstr>
      <vt:lpstr>PowerPoint Presentation</vt:lpstr>
      <vt:lpstr>Predicting Trip Length</vt:lpstr>
      <vt:lpstr>PowerPoint Presentation</vt:lpstr>
      <vt:lpstr>Thank You</vt:lpstr>
    </vt:vector>
  </TitlesOfParts>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&amp; Digital Partner Search</dc:title>
  <cp:lastModifiedBy>Marcus Joseph</cp:lastModifiedBy>
  <cp:revision>138</cp:revision>
  <cp:lastPrinted>2018-05-01T03:37:22Z</cp:lastPrinted>
  <dcterms:created xsi:type="dcterms:W3CDTF">2018-01-17T14:21:17Z</dcterms:created>
  <dcterms:modified xsi:type="dcterms:W3CDTF">2018-05-01T03:39:32Z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2018-01-08T00:00:00Z</vt:filetime>
  </property>
  <property fmtid="{D5CDD505-2E9C-101B-9397-08002B2CF9AE}" pid="3" name="Creator">
    <vt:lpwstr>Adobe InDesign CC 13.0 (Macintosh)</vt:lpwstr>
  </property>
  <property fmtid="{D5CDD505-2E9C-101B-9397-08002B2CF9AE}" pid="4" name="LastSaved">
    <vt:filetime>2018-01-17T00:00:00Z</vt:filetime>
  </property>
</Properties>
</file>