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907164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253760"/>
            <a:ext cx="907164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25376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25376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292068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005840"/>
            <a:ext cx="292068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005840"/>
            <a:ext cx="292068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253760"/>
            <a:ext cx="292068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253760"/>
            <a:ext cx="292068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253760"/>
            <a:ext cx="292068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005840"/>
            <a:ext cx="9071640" cy="621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9071640" cy="621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621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621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84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621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25376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621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25376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05840"/>
            <a:ext cx="442692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253760"/>
            <a:ext cx="9071640" cy="29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130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Click to edit the title text format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05840"/>
            <a:ext cx="9071640" cy="621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mailto:it-consulting@markschaefer.de" TargetMode="External"/><Relationship Id="rId2" Type="http://schemas.openxmlformats.org/officeDocument/2006/relationships/hyperlink" Target="mailto:git@github.com" TargetMode="External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1647720"/>
            <a:ext cx="9071640" cy="284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1" lang="en-US" sz="4800" spc="-1" strike="noStrike">
                <a:latin typeface="Arial"/>
              </a:rPr>
              <a:t>Git</a:t>
            </a:r>
            <a:br/>
            <a:r>
              <a:rPr b="1" lang="en-US" sz="4800" spc="-1" strike="noStrike">
                <a:latin typeface="Arial"/>
              </a:rPr>
              <a:t>Wesen und Wirken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Plumbing: Blobs und Trees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023360" y="173736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65176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486400" y="356616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502920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676656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80" name="Line 7"/>
          <p:cNvCxnSpPr>
            <a:stCxn id="77" idx="2"/>
            <a:endCxn id="79" idx="0"/>
          </p:cNvCxnSpPr>
          <p:nvPr/>
        </p:nvCxnSpPr>
        <p:spPr>
          <a:xfrm>
            <a:off x="6172200" y="4297680"/>
            <a:ext cx="128052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1" name="Line 8"/>
          <p:cNvCxnSpPr>
            <a:endCxn id="76" idx="0"/>
          </p:cNvCxnSpPr>
          <p:nvPr/>
        </p:nvCxnSpPr>
        <p:spPr>
          <a:xfrm flipH="1">
            <a:off x="3337560" y="2514600"/>
            <a:ext cx="1311120" cy="2972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2" name="Line 9"/>
          <p:cNvCxnSpPr>
            <a:stCxn id="75" idx="2"/>
            <a:endCxn id="77" idx="0"/>
          </p:cNvCxnSpPr>
          <p:nvPr/>
        </p:nvCxnSpPr>
        <p:spPr>
          <a:xfrm>
            <a:off x="4709160" y="2468880"/>
            <a:ext cx="1463400" cy="1097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3" name="Line 10"/>
          <p:cNvCxnSpPr>
            <a:stCxn id="77" idx="2"/>
            <a:endCxn id="78" idx="0"/>
          </p:cNvCxnSpPr>
          <p:nvPr/>
        </p:nvCxnSpPr>
        <p:spPr>
          <a:xfrm flipH="1">
            <a:off x="5715000" y="4297680"/>
            <a:ext cx="45756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4" name="TextShape 11"/>
          <p:cNvSpPr txBox="1"/>
          <p:nvPr/>
        </p:nvSpPr>
        <p:spPr>
          <a:xfrm>
            <a:off x="5303520" y="47548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foo.c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Shape 12"/>
          <p:cNvSpPr txBox="1"/>
          <p:nvPr/>
        </p:nvSpPr>
        <p:spPr>
          <a:xfrm>
            <a:off x="6994440" y="4846320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bar.h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Shape 13"/>
          <p:cNvSpPr txBox="1"/>
          <p:nvPr/>
        </p:nvSpPr>
        <p:spPr>
          <a:xfrm>
            <a:off x="3017520" y="367704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.settings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Shape 14"/>
          <p:cNvSpPr txBox="1"/>
          <p:nvPr/>
        </p:nvSpPr>
        <p:spPr>
          <a:xfrm>
            <a:off x="5486400" y="274320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src/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88" name="Line 15"/>
          <p:cNvCxnSpPr>
            <a:stCxn id="77" idx="2"/>
            <a:endCxn id="76" idx="0"/>
          </p:cNvCxnSpPr>
          <p:nvPr/>
        </p:nvCxnSpPr>
        <p:spPr>
          <a:xfrm flipH="1">
            <a:off x="3337560" y="4297680"/>
            <a:ext cx="283500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9" name="TextShape 16"/>
          <p:cNvSpPr txBox="1"/>
          <p:nvPr/>
        </p:nvSpPr>
        <p:spPr>
          <a:xfrm>
            <a:off x="3931920" y="440856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.settings.xml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Plumbing: Commits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31320" y="3200400"/>
            <a:ext cx="979920" cy="522360"/>
          </a:xfrm>
          <a:custGeom>
            <a:avLst/>
            <a:gdLst/>
            <a:ahLst/>
            <a:rect l="0" t="0" r="r" b="b"/>
            <a:pathLst>
              <a:path w="2724" h="1453">
                <a:moveTo>
                  <a:pt x="242" y="0"/>
                </a:moveTo>
                <a:cubicBezTo>
                  <a:pt x="121" y="0"/>
                  <a:pt x="0" y="121"/>
                  <a:pt x="0" y="242"/>
                </a:cubicBezTo>
                <a:lnTo>
                  <a:pt x="0" y="1210"/>
                </a:lnTo>
                <a:cubicBezTo>
                  <a:pt x="0" y="1331"/>
                  <a:pt x="121" y="1452"/>
                  <a:pt x="242" y="1452"/>
                </a:cubicBezTo>
                <a:lnTo>
                  <a:pt x="2481" y="1452"/>
                </a:lnTo>
                <a:cubicBezTo>
                  <a:pt x="2602" y="1452"/>
                  <a:pt x="2723" y="1331"/>
                  <a:pt x="2723" y="1210"/>
                </a:cubicBezTo>
                <a:lnTo>
                  <a:pt x="2723" y="242"/>
                </a:lnTo>
                <a:cubicBezTo>
                  <a:pt x="2723" y="121"/>
                  <a:pt x="2602" y="0"/>
                  <a:pt x="2481" y="0"/>
                </a:cubicBezTo>
                <a:lnTo>
                  <a:pt x="24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tree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651760" y="5878440"/>
            <a:ext cx="979560" cy="522360"/>
          </a:xfrm>
          <a:custGeom>
            <a:avLst/>
            <a:gdLst/>
            <a:ahLst/>
            <a:rect l="0" t="0" r="r" b="b"/>
            <a:pathLst>
              <a:path w="2723" h="1453">
                <a:moveTo>
                  <a:pt x="242" y="0"/>
                </a:moveTo>
                <a:cubicBezTo>
                  <a:pt x="121" y="0"/>
                  <a:pt x="0" y="121"/>
                  <a:pt x="0" y="242"/>
                </a:cubicBezTo>
                <a:lnTo>
                  <a:pt x="0" y="1210"/>
                </a:lnTo>
                <a:cubicBezTo>
                  <a:pt x="0" y="1331"/>
                  <a:pt x="121" y="1452"/>
                  <a:pt x="242" y="1452"/>
                </a:cubicBezTo>
                <a:lnTo>
                  <a:pt x="2480" y="1452"/>
                </a:lnTo>
                <a:cubicBezTo>
                  <a:pt x="2601" y="1452"/>
                  <a:pt x="2722" y="1331"/>
                  <a:pt x="2722" y="1210"/>
                </a:cubicBezTo>
                <a:lnTo>
                  <a:pt x="2722" y="242"/>
                </a:lnTo>
                <a:cubicBezTo>
                  <a:pt x="2722" y="121"/>
                  <a:pt x="2601" y="0"/>
                  <a:pt x="2480" y="0"/>
                </a:cubicBezTo>
                <a:lnTo>
                  <a:pt x="242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blob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676400" y="4506840"/>
            <a:ext cx="979920" cy="522360"/>
          </a:xfrm>
          <a:custGeom>
            <a:avLst/>
            <a:gdLst/>
            <a:ahLst/>
            <a:rect l="0" t="0" r="r" b="b"/>
            <a:pathLst>
              <a:path w="2724" h="1453">
                <a:moveTo>
                  <a:pt x="242" y="0"/>
                </a:moveTo>
                <a:cubicBezTo>
                  <a:pt x="121" y="0"/>
                  <a:pt x="0" y="121"/>
                  <a:pt x="0" y="242"/>
                </a:cubicBezTo>
                <a:lnTo>
                  <a:pt x="0" y="1210"/>
                </a:lnTo>
                <a:cubicBezTo>
                  <a:pt x="0" y="1331"/>
                  <a:pt x="121" y="1452"/>
                  <a:pt x="242" y="1452"/>
                </a:cubicBezTo>
                <a:lnTo>
                  <a:pt x="2481" y="1452"/>
                </a:lnTo>
                <a:cubicBezTo>
                  <a:pt x="2602" y="1452"/>
                  <a:pt x="2723" y="1331"/>
                  <a:pt x="2723" y="1210"/>
                </a:cubicBezTo>
                <a:lnTo>
                  <a:pt x="2723" y="242"/>
                </a:lnTo>
                <a:cubicBezTo>
                  <a:pt x="2723" y="121"/>
                  <a:pt x="2602" y="0"/>
                  <a:pt x="2481" y="0"/>
                </a:cubicBezTo>
                <a:lnTo>
                  <a:pt x="24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tree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349880" y="5878440"/>
            <a:ext cx="979920" cy="522360"/>
          </a:xfrm>
          <a:custGeom>
            <a:avLst/>
            <a:gdLst/>
            <a:ahLst/>
            <a:rect l="0" t="0" r="r" b="b"/>
            <a:pathLst>
              <a:path w="2724" h="1453">
                <a:moveTo>
                  <a:pt x="242" y="0"/>
                </a:moveTo>
                <a:cubicBezTo>
                  <a:pt x="121" y="0"/>
                  <a:pt x="0" y="121"/>
                  <a:pt x="0" y="242"/>
                </a:cubicBezTo>
                <a:lnTo>
                  <a:pt x="0" y="1210"/>
                </a:lnTo>
                <a:cubicBezTo>
                  <a:pt x="0" y="1331"/>
                  <a:pt x="121" y="1452"/>
                  <a:pt x="242" y="1452"/>
                </a:cubicBezTo>
                <a:lnTo>
                  <a:pt x="2481" y="1452"/>
                </a:lnTo>
                <a:cubicBezTo>
                  <a:pt x="2602" y="1452"/>
                  <a:pt x="2723" y="1331"/>
                  <a:pt x="2723" y="1210"/>
                </a:cubicBezTo>
                <a:lnTo>
                  <a:pt x="2723" y="242"/>
                </a:lnTo>
                <a:cubicBezTo>
                  <a:pt x="2723" y="121"/>
                  <a:pt x="2602" y="0"/>
                  <a:pt x="2481" y="0"/>
                </a:cubicBezTo>
                <a:lnTo>
                  <a:pt x="242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blob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5590800" y="5878440"/>
            <a:ext cx="979920" cy="522360"/>
          </a:xfrm>
          <a:custGeom>
            <a:avLst/>
            <a:gdLst/>
            <a:ahLst/>
            <a:rect l="0" t="0" r="r" b="b"/>
            <a:pathLst>
              <a:path w="2724" h="1453">
                <a:moveTo>
                  <a:pt x="242" y="0"/>
                </a:moveTo>
                <a:cubicBezTo>
                  <a:pt x="121" y="0"/>
                  <a:pt x="0" y="121"/>
                  <a:pt x="0" y="242"/>
                </a:cubicBezTo>
                <a:lnTo>
                  <a:pt x="0" y="1210"/>
                </a:lnTo>
                <a:cubicBezTo>
                  <a:pt x="0" y="1331"/>
                  <a:pt x="121" y="1452"/>
                  <a:pt x="242" y="1452"/>
                </a:cubicBezTo>
                <a:lnTo>
                  <a:pt x="2481" y="1452"/>
                </a:lnTo>
                <a:cubicBezTo>
                  <a:pt x="2602" y="1452"/>
                  <a:pt x="2723" y="1331"/>
                  <a:pt x="2723" y="1210"/>
                </a:cubicBezTo>
                <a:lnTo>
                  <a:pt x="2723" y="242"/>
                </a:lnTo>
                <a:cubicBezTo>
                  <a:pt x="2723" y="121"/>
                  <a:pt x="2602" y="0"/>
                  <a:pt x="2481" y="0"/>
                </a:cubicBezTo>
                <a:lnTo>
                  <a:pt x="242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blob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96" name="Line 7"/>
          <p:cNvCxnSpPr>
            <a:stCxn id="93" idx="2"/>
            <a:endCxn id="95" idx="0"/>
          </p:cNvCxnSpPr>
          <p:nvPr/>
        </p:nvCxnSpPr>
        <p:spPr>
          <a:xfrm>
            <a:off x="5166360" y="5029200"/>
            <a:ext cx="914760" cy="849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7" name="Line 8"/>
          <p:cNvCxnSpPr>
            <a:endCxn id="92" idx="0"/>
          </p:cNvCxnSpPr>
          <p:nvPr/>
        </p:nvCxnSpPr>
        <p:spPr>
          <a:xfrm flipH="1">
            <a:off x="3141360" y="3755520"/>
            <a:ext cx="936720" cy="21232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8" name="Line 9"/>
          <p:cNvCxnSpPr>
            <a:stCxn id="91" idx="2"/>
            <a:endCxn id="93" idx="0"/>
          </p:cNvCxnSpPr>
          <p:nvPr/>
        </p:nvCxnSpPr>
        <p:spPr>
          <a:xfrm>
            <a:off x="4121280" y="3722760"/>
            <a:ext cx="1045440" cy="784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9" name="Line 10"/>
          <p:cNvCxnSpPr>
            <a:stCxn id="93" idx="2"/>
            <a:endCxn id="94" idx="0"/>
          </p:cNvCxnSpPr>
          <p:nvPr/>
        </p:nvCxnSpPr>
        <p:spPr>
          <a:xfrm flipH="1">
            <a:off x="4839840" y="5029200"/>
            <a:ext cx="326880" cy="849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0" name="TextShape 11"/>
          <p:cNvSpPr txBox="1"/>
          <p:nvPr/>
        </p:nvSpPr>
        <p:spPr>
          <a:xfrm>
            <a:off x="4545720" y="5355720"/>
            <a:ext cx="483120" cy="2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foo.c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" name="TextShape 12"/>
          <p:cNvSpPr txBox="1"/>
          <p:nvPr/>
        </p:nvSpPr>
        <p:spPr>
          <a:xfrm>
            <a:off x="5753520" y="5421240"/>
            <a:ext cx="490680" cy="2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bar.h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TextShape 13"/>
          <p:cNvSpPr txBox="1"/>
          <p:nvPr/>
        </p:nvSpPr>
        <p:spPr>
          <a:xfrm>
            <a:off x="2913120" y="4586040"/>
            <a:ext cx="783720" cy="2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.settings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3" name="TextShape 14"/>
          <p:cNvSpPr txBox="1"/>
          <p:nvPr/>
        </p:nvSpPr>
        <p:spPr>
          <a:xfrm>
            <a:off x="4676400" y="3918960"/>
            <a:ext cx="783720" cy="2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src/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104" name="Line 15"/>
          <p:cNvCxnSpPr>
            <a:stCxn id="93" idx="2"/>
            <a:endCxn id="92" idx="0"/>
          </p:cNvCxnSpPr>
          <p:nvPr/>
        </p:nvCxnSpPr>
        <p:spPr>
          <a:xfrm flipH="1">
            <a:off x="3141360" y="5029200"/>
            <a:ext cx="2025360" cy="849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5" name="TextShape 16"/>
          <p:cNvSpPr txBox="1"/>
          <p:nvPr/>
        </p:nvSpPr>
        <p:spPr>
          <a:xfrm>
            <a:off x="3566160" y="5108400"/>
            <a:ext cx="1045080" cy="2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.settings.xml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4754880" y="164592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00cc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commit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07" name="Line 18"/>
          <p:cNvCxnSpPr>
            <a:stCxn id="106" idx="2"/>
            <a:endCxn id="91" idx="0"/>
          </p:cNvCxnSpPr>
          <p:nvPr/>
        </p:nvCxnSpPr>
        <p:spPr>
          <a:xfrm flipH="1">
            <a:off x="4121280" y="2377440"/>
            <a:ext cx="1319760" cy="8233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8" name="CustomShape 19"/>
          <p:cNvSpPr/>
          <p:nvPr/>
        </p:nvSpPr>
        <p:spPr>
          <a:xfrm>
            <a:off x="7498080" y="18288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00cc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commit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7223760" y="164592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00cc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commit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10" name="Line 21"/>
          <p:cNvCxnSpPr>
            <a:stCxn id="106" idx="3"/>
            <a:endCxn id="109" idx="1"/>
          </p:cNvCxnSpPr>
          <p:nvPr/>
        </p:nvCxnSpPr>
        <p:spPr>
          <a:xfrm>
            <a:off x="6126480" y="2011680"/>
            <a:ext cx="109764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1" name="TextShape 22"/>
          <p:cNvSpPr txBox="1"/>
          <p:nvPr/>
        </p:nvSpPr>
        <p:spPr>
          <a:xfrm>
            <a:off x="6217920" y="16459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parents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Shape 23"/>
          <p:cNvSpPr txBox="1"/>
          <p:nvPr/>
        </p:nvSpPr>
        <p:spPr>
          <a:xfrm>
            <a:off x="5760720" y="2634840"/>
            <a:ext cx="12801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Metadaten</a:t>
            </a:r>
            <a:br/>
            <a:r>
              <a:rPr b="0" lang="en-US" sz="1800" spc="-1" strike="noStrike">
                <a:latin typeface="Arial"/>
              </a:rPr>
              <a:t>- Autor</a:t>
            </a:r>
            <a:br/>
            <a:r>
              <a:rPr b="0" lang="en-US" sz="1800" spc="-1" strike="noStrike">
                <a:latin typeface="Arial"/>
              </a:rPr>
              <a:t>- Zeit</a:t>
            </a:r>
            <a:br/>
            <a:r>
              <a:rPr b="0" lang="en-US" sz="1800" spc="-1" strike="noStrike">
                <a:latin typeface="Arial"/>
              </a:rPr>
              <a:t>- ...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13" name="Line 24"/>
          <p:cNvCxnSpPr>
            <a:stCxn id="106" idx="2"/>
            <a:endCxn id="112" idx="0"/>
          </p:cNvCxnSpPr>
          <p:nvPr/>
        </p:nvCxnSpPr>
        <p:spPr>
          <a:xfrm>
            <a:off x="5440680" y="2377440"/>
            <a:ext cx="960480" cy="2577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Plumbing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 stellt allerhand Kommandos zur Manipulation der internen Datenbank bereit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 Normalfall werden diese nicht benötigt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Praktisches Beispiel später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Porcelain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Commit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Ordnerstruktur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Zustand des Workingdirectories plus Metadaten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Identifiziert durch Commit-ID (Hash)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Commit Graph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Aufeinanderfolge und Struktur der Commits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Label für einen Commit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Branches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Aktueller Stand der Entwicklung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Commit, der kein Parent ist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Tag, der “weiterwandert”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Commit Graph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846320" y="4754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4846320" y="4206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4846320" y="3657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22" name="Line 5"/>
          <p:cNvCxnSpPr>
            <a:stCxn id="121" idx="4"/>
            <a:endCxn id="120" idx="0"/>
          </p:cNvCxnSpPr>
          <p:nvPr/>
        </p:nvCxnSpPr>
        <p:spPr>
          <a:xfrm>
            <a:off x="5029200" y="4023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123" name="Line 6"/>
          <p:cNvCxnSpPr>
            <a:stCxn id="120" idx="4"/>
            <a:endCxn id="119" idx="0"/>
          </p:cNvCxnSpPr>
          <p:nvPr/>
        </p:nvCxnSpPr>
        <p:spPr>
          <a:xfrm>
            <a:off x="5029200" y="4572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124" name="CustomShape 7"/>
          <p:cNvSpPr/>
          <p:nvPr/>
        </p:nvSpPr>
        <p:spPr>
          <a:xfrm>
            <a:off x="4846320" y="3108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"/>
          <p:cNvSpPr/>
          <p:nvPr/>
        </p:nvSpPr>
        <p:spPr>
          <a:xfrm>
            <a:off x="4846320" y="2560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"/>
          <p:cNvSpPr/>
          <p:nvPr/>
        </p:nvSpPr>
        <p:spPr>
          <a:xfrm>
            <a:off x="4846320" y="2011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27" name="Line 10"/>
          <p:cNvCxnSpPr>
            <a:stCxn id="126" idx="4"/>
            <a:endCxn id="125" idx="0"/>
          </p:cNvCxnSpPr>
          <p:nvPr/>
        </p:nvCxnSpPr>
        <p:spPr>
          <a:xfrm>
            <a:off x="5029200" y="2377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128" name="Line 11"/>
          <p:cNvCxnSpPr>
            <a:stCxn id="125" idx="4"/>
            <a:endCxn id="124" idx="0"/>
          </p:cNvCxnSpPr>
          <p:nvPr/>
        </p:nvCxnSpPr>
        <p:spPr>
          <a:xfrm>
            <a:off x="5029200" y="2926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129" name="Line 12"/>
          <p:cNvCxnSpPr>
            <a:stCxn id="124" idx="4"/>
            <a:endCxn id="121" idx="0"/>
          </p:cNvCxnSpPr>
          <p:nvPr/>
        </p:nvCxnSpPr>
        <p:spPr>
          <a:xfrm>
            <a:off x="5029200" y="3474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130" name="TextShape 13"/>
          <p:cNvSpPr txBox="1"/>
          <p:nvPr/>
        </p:nvSpPr>
        <p:spPr>
          <a:xfrm>
            <a:off x="5212080" y="2011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577840" y="36576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2" name="Line 15"/>
          <p:cNvCxnSpPr>
            <a:stCxn id="120" idx="7"/>
            <a:endCxn id="131" idx="3"/>
          </p:cNvCxnSpPr>
          <p:nvPr/>
        </p:nvCxnSpPr>
        <p:spPr>
          <a:xfrm flipV="1">
            <a:off x="5158800" y="397008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33" name="CustomShape 16"/>
          <p:cNvSpPr/>
          <p:nvPr/>
        </p:nvSpPr>
        <p:spPr>
          <a:xfrm>
            <a:off x="5577840" y="31089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4" name="Line 17"/>
          <p:cNvCxnSpPr>
            <a:stCxn id="133" idx="4"/>
            <a:endCxn id="131" idx="0"/>
          </p:cNvCxnSpPr>
          <p:nvPr/>
        </p:nvCxnSpPr>
        <p:spPr>
          <a:xfrm>
            <a:off x="5760720" y="34747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35" name="CustomShape 18"/>
          <p:cNvSpPr/>
          <p:nvPr/>
        </p:nvSpPr>
        <p:spPr>
          <a:xfrm>
            <a:off x="4114800" y="3108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6" name="Line 19"/>
          <p:cNvCxnSpPr>
            <a:stCxn id="121" idx="1"/>
            <a:endCxn id="135" idx="5"/>
          </p:cNvCxnSpPr>
          <p:nvPr/>
        </p:nvCxnSpPr>
        <p:spPr>
          <a:xfrm flipH="1" flipV="1">
            <a:off x="4427280" y="3421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37" name="CustomShape 20"/>
          <p:cNvSpPr/>
          <p:nvPr/>
        </p:nvSpPr>
        <p:spPr>
          <a:xfrm>
            <a:off x="4114800" y="2011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4114800" y="2560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9" name="Line 22"/>
          <p:cNvCxnSpPr>
            <a:stCxn id="135" idx="0"/>
            <a:endCxn id="138" idx="4"/>
          </p:cNvCxnSpPr>
          <p:nvPr/>
        </p:nvCxnSpPr>
        <p:spPr>
          <a:xfrm flipV="1">
            <a:off x="4297680" y="2926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40" name="Line 23"/>
          <p:cNvCxnSpPr>
            <a:stCxn id="138" idx="0"/>
            <a:endCxn id="137" idx="4"/>
          </p:cNvCxnSpPr>
          <p:nvPr/>
        </p:nvCxnSpPr>
        <p:spPr>
          <a:xfrm flipV="1">
            <a:off x="4297680" y="2377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41" name="CustomShape 24"/>
          <p:cNvSpPr/>
          <p:nvPr/>
        </p:nvSpPr>
        <p:spPr>
          <a:xfrm>
            <a:off x="4115160" y="3109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25"/>
          <p:cNvSpPr txBox="1"/>
          <p:nvPr/>
        </p:nvSpPr>
        <p:spPr>
          <a:xfrm>
            <a:off x="5943600" y="31089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Shape 26"/>
          <p:cNvSpPr txBox="1"/>
          <p:nvPr/>
        </p:nvSpPr>
        <p:spPr>
          <a:xfrm>
            <a:off x="5943600" y="31089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Shape 27"/>
          <p:cNvSpPr txBox="1"/>
          <p:nvPr/>
        </p:nvSpPr>
        <p:spPr>
          <a:xfrm>
            <a:off x="3108960" y="2011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TextShape 28"/>
          <p:cNvSpPr txBox="1"/>
          <p:nvPr/>
        </p:nvSpPr>
        <p:spPr>
          <a:xfrm>
            <a:off x="3017520" y="2560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800" spc="-1" strike="noStrike">
                <a:latin typeface="Arial"/>
              </a:rPr>
              <a:t>1.3.0-rc1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Commit Graph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846320" y="4754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4846320" y="4206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4846320" y="3657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0" name="Line 5"/>
          <p:cNvCxnSpPr>
            <a:stCxn id="149" idx="4"/>
            <a:endCxn id="148" idx="0"/>
          </p:cNvCxnSpPr>
          <p:nvPr/>
        </p:nvCxnSpPr>
        <p:spPr>
          <a:xfrm>
            <a:off x="5029200" y="4023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151" name="Line 6"/>
          <p:cNvCxnSpPr>
            <a:stCxn id="148" idx="4"/>
            <a:endCxn id="147" idx="0"/>
          </p:cNvCxnSpPr>
          <p:nvPr/>
        </p:nvCxnSpPr>
        <p:spPr>
          <a:xfrm>
            <a:off x="5029200" y="4572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152" name="CustomShape 7"/>
          <p:cNvSpPr/>
          <p:nvPr/>
        </p:nvSpPr>
        <p:spPr>
          <a:xfrm>
            <a:off x="4846320" y="3108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4846320" y="2560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4846320" y="2011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5" name="Line 10"/>
          <p:cNvCxnSpPr>
            <a:stCxn id="154" idx="4"/>
            <a:endCxn id="153" idx="0"/>
          </p:cNvCxnSpPr>
          <p:nvPr/>
        </p:nvCxnSpPr>
        <p:spPr>
          <a:xfrm>
            <a:off x="5029200" y="2377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156" name="Line 11"/>
          <p:cNvCxnSpPr>
            <a:stCxn id="153" idx="4"/>
            <a:endCxn id="152" idx="0"/>
          </p:cNvCxnSpPr>
          <p:nvPr/>
        </p:nvCxnSpPr>
        <p:spPr>
          <a:xfrm>
            <a:off x="5029200" y="2926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157" name="Line 12"/>
          <p:cNvCxnSpPr>
            <a:stCxn id="152" idx="4"/>
            <a:endCxn id="149" idx="0"/>
          </p:cNvCxnSpPr>
          <p:nvPr/>
        </p:nvCxnSpPr>
        <p:spPr>
          <a:xfrm>
            <a:off x="5029200" y="3474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158" name="TextShape 13"/>
          <p:cNvSpPr txBox="1"/>
          <p:nvPr/>
        </p:nvSpPr>
        <p:spPr>
          <a:xfrm>
            <a:off x="5212080" y="2011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4"/>
          <p:cNvSpPr/>
          <p:nvPr/>
        </p:nvSpPr>
        <p:spPr>
          <a:xfrm>
            <a:off x="5577840" y="36576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0" name="Line 15"/>
          <p:cNvCxnSpPr>
            <a:stCxn id="148" idx="7"/>
            <a:endCxn id="159" idx="3"/>
          </p:cNvCxnSpPr>
          <p:nvPr/>
        </p:nvCxnSpPr>
        <p:spPr>
          <a:xfrm flipV="1">
            <a:off x="5158800" y="397008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1" name="CustomShape 16"/>
          <p:cNvSpPr/>
          <p:nvPr/>
        </p:nvSpPr>
        <p:spPr>
          <a:xfrm>
            <a:off x="5577840" y="256032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2" name="Line 17"/>
          <p:cNvCxnSpPr>
            <a:stCxn id="161" idx="4"/>
          </p:cNvCxnSpPr>
          <p:nvPr/>
        </p:nvCxnSpPr>
        <p:spPr>
          <a:xfrm>
            <a:off x="5760720" y="2926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3" name="CustomShape 18"/>
          <p:cNvSpPr/>
          <p:nvPr/>
        </p:nvSpPr>
        <p:spPr>
          <a:xfrm>
            <a:off x="4114800" y="3108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4" name="Line 19"/>
          <p:cNvCxnSpPr>
            <a:stCxn id="149" idx="1"/>
            <a:endCxn id="163" idx="5"/>
          </p:cNvCxnSpPr>
          <p:nvPr/>
        </p:nvCxnSpPr>
        <p:spPr>
          <a:xfrm flipH="1" flipV="1">
            <a:off x="4427280" y="3421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5" name="CustomShape 20"/>
          <p:cNvSpPr/>
          <p:nvPr/>
        </p:nvSpPr>
        <p:spPr>
          <a:xfrm>
            <a:off x="4114800" y="2011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1"/>
          <p:cNvSpPr/>
          <p:nvPr/>
        </p:nvSpPr>
        <p:spPr>
          <a:xfrm>
            <a:off x="4114800" y="2560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7" name="Line 22"/>
          <p:cNvCxnSpPr>
            <a:stCxn id="163" idx="0"/>
            <a:endCxn id="166" idx="4"/>
          </p:cNvCxnSpPr>
          <p:nvPr/>
        </p:nvCxnSpPr>
        <p:spPr>
          <a:xfrm flipV="1">
            <a:off x="4297680" y="2926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8" name="Line 23"/>
          <p:cNvCxnSpPr>
            <a:stCxn id="166" idx="0"/>
            <a:endCxn id="165" idx="4"/>
          </p:cNvCxnSpPr>
          <p:nvPr/>
        </p:nvCxnSpPr>
        <p:spPr>
          <a:xfrm flipV="1">
            <a:off x="4297680" y="2377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9" name="CustomShape 24"/>
          <p:cNvSpPr/>
          <p:nvPr/>
        </p:nvSpPr>
        <p:spPr>
          <a:xfrm>
            <a:off x="4115160" y="3109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25"/>
          <p:cNvSpPr txBox="1"/>
          <p:nvPr/>
        </p:nvSpPr>
        <p:spPr>
          <a:xfrm>
            <a:off x="5943600" y="2560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TextShape 26"/>
          <p:cNvSpPr txBox="1"/>
          <p:nvPr/>
        </p:nvSpPr>
        <p:spPr>
          <a:xfrm>
            <a:off x="5943600" y="2560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TextShape 27"/>
          <p:cNvSpPr txBox="1"/>
          <p:nvPr/>
        </p:nvSpPr>
        <p:spPr>
          <a:xfrm>
            <a:off x="3108960" y="2011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Shape 28"/>
          <p:cNvSpPr txBox="1"/>
          <p:nvPr/>
        </p:nvSpPr>
        <p:spPr>
          <a:xfrm>
            <a:off x="3017520" y="2560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800" spc="-1" strike="noStrike">
                <a:latin typeface="Arial"/>
              </a:rPr>
              <a:t>1.3.0-rc1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9"/>
          <p:cNvSpPr/>
          <p:nvPr/>
        </p:nvSpPr>
        <p:spPr>
          <a:xfrm>
            <a:off x="5577840" y="31089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75" name="Line 30"/>
          <p:cNvCxnSpPr>
            <a:stCxn id="159" idx="0"/>
            <a:endCxn id="174" idx="4"/>
          </p:cNvCxnSpPr>
          <p:nvPr/>
        </p:nvCxnSpPr>
        <p:spPr>
          <a:xfrm flipV="1">
            <a:off x="5760720" y="34747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Unterschiede zu SVN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Snapshots statts Diffs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Git speichert immer ganze Dateien, Deltas werden aus diesen berechnet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SVN speichert Deltas, Dateien werden aus diesen berechnet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Ein Repository – ein Projekt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SVN keine Beziehung der Commits untereinander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Branches etc. über Ordnerstruktur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Git dezentrales Netzwerk von Repositories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Repositories können mit </a:t>
            </a:r>
            <a:r>
              <a:rPr b="0" i="1" lang="en-US" sz="3200" spc="-1" strike="noStrike">
                <a:latin typeface="Arial"/>
              </a:rPr>
              <a:t>Remote</a:t>
            </a:r>
            <a:r>
              <a:rPr b="0" lang="en-US" sz="3200" spc="-1" strike="noStrike">
                <a:latin typeface="Arial"/>
              </a:rPr>
              <a:t>-Repositories “verlinkt” sein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Branches und Commits werden synchronisiert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fetch, push, pull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Alle Git-Repositories sind gleich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Jedes enthält die gleichen Daten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Keines hat besondere Rechte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651760" y="2468880"/>
            <a:ext cx="1371600" cy="7315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Thomas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212080" y="2651760"/>
            <a:ext cx="1371600" cy="7315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Marks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383280" y="4114800"/>
            <a:ext cx="1371600" cy="7315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Christians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5394960" y="4389120"/>
            <a:ext cx="1371600" cy="73152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Robins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85" name="Line 6"/>
          <p:cNvCxnSpPr>
            <a:stCxn id="181" idx="2"/>
            <a:endCxn id="183" idx="0"/>
          </p:cNvCxnSpPr>
          <p:nvPr/>
        </p:nvCxnSpPr>
        <p:spPr>
          <a:xfrm>
            <a:off x="3337560" y="3200400"/>
            <a:ext cx="731880" cy="914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86" name="Line 7"/>
          <p:cNvCxnSpPr>
            <a:stCxn id="182" idx="2"/>
            <a:endCxn id="184" idx="0"/>
          </p:cNvCxnSpPr>
          <p:nvPr/>
        </p:nvCxnSpPr>
        <p:spPr>
          <a:xfrm>
            <a:off x="5897880" y="3383280"/>
            <a:ext cx="183240" cy="1006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87" name="Line 8"/>
          <p:cNvCxnSpPr>
            <a:stCxn id="183" idx="3"/>
            <a:endCxn id="184" idx="1"/>
          </p:cNvCxnSpPr>
          <p:nvPr/>
        </p:nvCxnSpPr>
        <p:spPr>
          <a:xfrm>
            <a:off x="4754880" y="4480560"/>
            <a:ext cx="640440" cy="274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88" name="Line 9"/>
          <p:cNvCxnSpPr>
            <a:stCxn id="182" idx="1"/>
            <a:endCxn id="183" idx="0"/>
          </p:cNvCxnSpPr>
          <p:nvPr/>
        </p:nvCxnSpPr>
        <p:spPr>
          <a:xfrm flipH="1">
            <a:off x="4069080" y="3017520"/>
            <a:ext cx="1143360" cy="1097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651760" y="2468880"/>
            <a:ext cx="1371600" cy="7315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Thomas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212080" y="2651760"/>
            <a:ext cx="1371600" cy="7315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Marks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383280" y="4114800"/>
            <a:ext cx="1371600" cy="7315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Christians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394960" y="4389120"/>
            <a:ext cx="1371600" cy="73152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Robins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94" name="Line 6"/>
          <p:cNvCxnSpPr>
            <a:stCxn id="190" idx="2"/>
            <a:endCxn id="192" idx="0"/>
          </p:cNvCxnSpPr>
          <p:nvPr/>
        </p:nvCxnSpPr>
        <p:spPr>
          <a:xfrm>
            <a:off x="3337560" y="3200400"/>
            <a:ext cx="731880" cy="914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95" name="Line 7"/>
          <p:cNvCxnSpPr>
            <a:stCxn id="191" idx="2"/>
            <a:endCxn id="193" idx="0"/>
          </p:cNvCxnSpPr>
          <p:nvPr/>
        </p:nvCxnSpPr>
        <p:spPr>
          <a:xfrm>
            <a:off x="5897880" y="3383280"/>
            <a:ext cx="183240" cy="1006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96" name="Line 8"/>
          <p:cNvCxnSpPr>
            <a:stCxn id="192" idx="3"/>
            <a:endCxn id="193" idx="1"/>
          </p:cNvCxnSpPr>
          <p:nvPr/>
        </p:nvCxnSpPr>
        <p:spPr>
          <a:xfrm>
            <a:off x="4754880" y="4480560"/>
            <a:ext cx="640440" cy="2746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97" name="Line 9"/>
          <p:cNvCxnSpPr>
            <a:stCxn id="191" idx="1"/>
            <a:endCxn id="192" idx="0"/>
          </p:cNvCxnSpPr>
          <p:nvPr/>
        </p:nvCxnSpPr>
        <p:spPr>
          <a:xfrm flipH="1">
            <a:off x="4069080" y="3017520"/>
            <a:ext cx="1143360" cy="1097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98" name="CustomShape 10"/>
          <p:cNvSpPr/>
          <p:nvPr/>
        </p:nvSpPr>
        <p:spPr>
          <a:xfrm>
            <a:off x="6663600" y="1319040"/>
            <a:ext cx="1371600" cy="7315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Marks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5017680" y="1319040"/>
            <a:ext cx="1371600" cy="7315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Marks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00" name="Line 12"/>
          <p:cNvCxnSpPr>
            <a:stCxn id="198" idx="2"/>
            <a:endCxn id="191" idx="0"/>
          </p:cNvCxnSpPr>
          <p:nvPr/>
        </p:nvCxnSpPr>
        <p:spPr>
          <a:xfrm flipH="1">
            <a:off x="5897880" y="2050560"/>
            <a:ext cx="1451880" cy="601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01" name="Line 13"/>
          <p:cNvCxnSpPr>
            <a:stCxn id="199" idx="2"/>
            <a:endCxn id="191" idx="0"/>
          </p:cNvCxnSpPr>
          <p:nvPr/>
        </p:nvCxnSpPr>
        <p:spPr>
          <a:xfrm>
            <a:off x="5703480" y="2050560"/>
            <a:ext cx="194760" cy="601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Themen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Historie (ganz kurz, versprochen!)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Installation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Basics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Workflows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GitFlow und RobinFlow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Advanced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der Praxis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BitBucket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Manche Repositories sind gleicher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Je nach Workflow und Projektorganisation können Repositories unterschiedliche Bedeutung haben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 – Zentraler Server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377440" y="4023360"/>
            <a:ext cx="1371600" cy="7315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Thomas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858000" y="3840480"/>
            <a:ext cx="1371600" cy="7315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Marks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3840480" y="4389120"/>
            <a:ext cx="1371600" cy="7315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Christians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5303520" y="4206240"/>
            <a:ext cx="1371600" cy="73152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Robins</a:t>
            </a:r>
            <a:br/>
            <a:r>
              <a:rPr b="0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09" name="Line 6"/>
          <p:cNvCxnSpPr>
            <a:stCxn id="205" idx="0"/>
          </p:cNvCxnSpPr>
          <p:nvPr/>
        </p:nvCxnSpPr>
        <p:spPr>
          <a:xfrm flipV="1">
            <a:off x="3063240" y="2468880"/>
            <a:ext cx="1829160" cy="15548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10" name="Line 7"/>
          <p:cNvCxnSpPr>
            <a:stCxn id="206" idx="0"/>
          </p:cNvCxnSpPr>
          <p:nvPr/>
        </p:nvCxnSpPr>
        <p:spPr>
          <a:xfrm flipH="1" flipV="1">
            <a:off x="4892040" y="2468880"/>
            <a:ext cx="2652120" cy="1371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11" name="Line 8"/>
          <p:cNvCxnSpPr>
            <a:endCxn id="208" idx="0"/>
          </p:cNvCxnSpPr>
          <p:nvPr/>
        </p:nvCxnSpPr>
        <p:spPr>
          <a:xfrm>
            <a:off x="4892040" y="2468880"/>
            <a:ext cx="1097640" cy="17377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12" name="Line 9"/>
          <p:cNvCxnSpPr>
            <a:endCxn id="207" idx="0"/>
          </p:cNvCxnSpPr>
          <p:nvPr/>
        </p:nvCxnSpPr>
        <p:spPr>
          <a:xfrm flipH="1">
            <a:off x="4526280" y="2468880"/>
            <a:ext cx="366120" cy="1920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13" name="CustomShape 10"/>
          <p:cNvSpPr/>
          <p:nvPr/>
        </p:nvSpPr>
        <p:spPr>
          <a:xfrm>
            <a:off x="4206240" y="1737360"/>
            <a:ext cx="1371600" cy="73152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en-US" sz="1800" spc="-1" strike="noStrike">
                <a:latin typeface="Arial"/>
              </a:rPr>
              <a:t>Zentrales</a:t>
            </a:r>
            <a:br/>
            <a:r>
              <a:rPr b="1" lang="en-US" sz="1800" spc="-1" strike="noStrike">
                <a:latin typeface="Arial"/>
              </a:rPr>
              <a:t>Repository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 – Hierarchische Struktur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097280" y="4677840"/>
            <a:ext cx="557280" cy="297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2917440" y="4603320"/>
            <a:ext cx="557280" cy="29736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691640" y="4826160"/>
            <a:ext cx="557280" cy="29736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2286000" y="4752000"/>
            <a:ext cx="556920" cy="29700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19" name="Line 6"/>
          <p:cNvCxnSpPr>
            <a:stCxn id="215" idx="0"/>
          </p:cNvCxnSpPr>
          <p:nvPr/>
        </p:nvCxnSpPr>
        <p:spPr>
          <a:xfrm flipV="1">
            <a:off x="1375920" y="4046400"/>
            <a:ext cx="743040" cy="63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20" name="Line 7"/>
          <p:cNvCxnSpPr>
            <a:stCxn id="216" idx="0"/>
          </p:cNvCxnSpPr>
          <p:nvPr/>
        </p:nvCxnSpPr>
        <p:spPr>
          <a:xfrm flipH="1" flipV="1">
            <a:off x="2118600" y="4046400"/>
            <a:ext cx="1077840" cy="557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21" name="Line 8"/>
          <p:cNvCxnSpPr>
            <a:endCxn id="218" idx="0"/>
          </p:cNvCxnSpPr>
          <p:nvPr/>
        </p:nvCxnSpPr>
        <p:spPr>
          <a:xfrm>
            <a:off x="2118600" y="4046400"/>
            <a:ext cx="446040" cy="705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22" name="Line 9"/>
          <p:cNvCxnSpPr>
            <a:endCxn id="217" idx="0"/>
          </p:cNvCxnSpPr>
          <p:nvPr/>
        </p:nvCxnSpPr>
        <p:spPr>
          <a:xfrm flipH="1">
            <a:off x="1970280" y="4046400"/>
            <a:ext cx="148680" cy="780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23" name="CustomShape 10"/>
          <p:cNvSpPr/>
          <p:nvPr/>
        </p:nvSpPr>
        <p:spPr>
          <a:xfrm>
            <a:off x="1840320" y="3749040"/>
            <a:ext cx="556920" cy="2973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1"/>
          <p:cNvSpPr/>
          <p:nvPr/>
        </p:nvSpPr>
        <p:spPr>
          <a:xfrm>
            <a:off x="6583680" y="4857840"/>
            <a:ext cx="557280" cy="297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2"/>
          <p:cNvSpPr/>
          <p:nvPr/>
        </p:nvSpPr>
        <p:spPr>
          <a:xfrm>
            <a:off x="8403840" y="4783320"/>
            <a:ext cx="557280" cy="29736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3"/>
          <p:cNvSpPr/>
          <p:nvPr/>
        </p:nvSpPr>
        <p:spPr>
          <a:xfrm>
            <a:off x="7178040" y="5006160"/>
            <a:ext cx="557280" cy="29736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4"/>
          <p:cNvSpPr/>
          <p:nvPr/>
        </p:nvSpPr>
        <p:spPr>
          <a:xfrm>
            <a:off x="7772400" y="4932000"/>
            <a:ext cx="556920" cy="29700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8" name="Line 15"/>
          <p:cNvCxnSpPr>
            <a:stCxn id="224" idx="0"/>
          </p:cNvCxnSpPr>
          <p:nvPr/>
        </p:nvCxnSpPr>
        <p:spPr>
          <a:xfrm flipV="1">
            <a:off x="6862320" y="4226400"/>
            <a:ext cx="743040" cy="63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29" name="Line 16"/>
          <p:cNvCxnSpPr>
            <a:stCxn id="225" idx="0"/>
          </p:cNvCxnSpPr>
          <p:nvPr/>
        </p:nvCxnSpPr>
        <p:spPr>
          <a:xfrm flipH="1" flipV="1">
            <a:off x="7605000" y="4226400"/>
            <a:ext cx="1077840" cy="557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30" name="Line 17"/>
          <p:cNvCxnSpPr>
            <a:endCxn id="227" idx="0"/>
          </p:cNvCxnSpPr>
          <p:nvPr/>
        </p:nvCxnSpPr>
        <p:spPr>
          <a:xfrm>
            <a:off x="7605000" y="4226400"/>
            <a:ext cx="446040" cy="705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31" name="Line 18"/>
          <p:cNvCxnSpPr>
            <a:endCxn id="226" idx="0"/>
          </p:cNvCxnSpPr>
          <p:nvPr/>
        </p:nvCxnSpPr>
        <p:spPr>
          <a:xfrm flipH="1">
            <a:off x="7456680" y="4226400"/>
            <a:ext cx="148680" cy="780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32" name="CustomShape 19"/>
          <p:cNvSpPr/>
          <p:nvPr/>
        </p:nvSpPr>
        <p:spPr>
          <a:xfrm>
            <a:off x="7326720" y="3929040"/>
            <a:ext cx="556920" cy="2973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0"/>
          <p:cNvSpPr/>
          <p:nvPr/>
        </p:nvSpPr>
        <p:spPr>
          <a:xfrm>
            <a:off x="4114800" y="4494960"/>
            <a:ext cx="557280" cy="297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1"/>
          <p:cNvSpPr/>
          <p:nvPr/>
        </p:nvSpPr>
        <p:spPr>
          <a:xfrm>
            <a:off x="5934960" y="4420440"/>
            <a:ext cx="557280" cy="29736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2"/>
          <p:cNvSpPr/>
          <p:nvPr/>
        </p:nvSpPr>
        <p:spPr>
          <a:xfrm>
            <a:off x="4709160" y="4643280"/>
            <a:ext cx="557280" cy="29736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3"/>
          <p:cNvSpPr/>
          <p:nvPr/>
        </p:nvSpPr>
        <p:spPr>
          <a:xfrm>
            <a:off x="5303520" y="4569120"/>
            <a:ext cx="556920" cy="29700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37" name="Line 24"/>
          <p:cNvCxnSpPr>
            <a:stCxn id="233" idx="0"/>
          </p:cNvCxnSpPr>
          <p:nvPr/>
        </p:nvCxnSpPr>
        <p:spPr>
          <a:xfrm flipV="1">
            <a:off x="4393440" y="3863520"/>
            <a:ext cx="743040" cy="631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38" name="Line 25"/>
          <p:cNvCxnSpPr>
            <a:stCxn id="234" idx="0"/>
          </p:cNvCxnSpPr>
          <p:nvPr/>
        </p:nvCxnSpPr>
        <p:spPr>
          <a:xfrm flipH="1" flipV="1">
            <a:off x="5136120" y="3863520"/>
            <a:ext cx="1077840" cy="557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39" name="Line 26"/>
          <p:cNvCxnSpPr>
            <a:endCxn id="236" idx="0"/>
          </p:cNvCxnSpPr>
          <p:nvPr/>
        </p:nvCxnSpPr>
        <p:spPr>
          <a:xfrm>
            <a:off x="5136120" y="3863520"/>
            <a:ext cx="446040" cy="705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40" name="Line 27"/>
          <p:cNvCxnSpPr>
            <a:endCxn id="235" idx="0"/>
          </p:cNvCxnSpPr>
          <p:nvPr/>
        </p:nvCxnSpPr>
        <p:spPr>
          <a:xfrm flipH="1">
            <a:off x="4987800" y="3863520"/>
            <a:ext cx="148680" cy="7801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41" name="CustomShape 28"/>
          <p:cNvSpPr/>
          <p:nvPr/>
        </p:nvSpPr>
        <p:spPr>
          <a:xfrm>
            <a:off x="4857840" y="3566160"/>
            <a:ext cx="556920" cy="2973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9"/>
          <p:cNvSpPr/>
          <p:nvPr/>
        </p:nvSpPr>
        <p:spPr>
          <a:xfrm>
            <a:off x="4663440" y="2286000"/>
            <a:ext cx="556920" cy="2973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3" name="Line 30"/>
          <p:cNvCxnSpPr>
            <a:stCxn id="223" idx="0"/>
            <a:endCxn id="242" idx="2"/>
          </p:cNvCxnSpPr>
          <p:nvPr/>
        </p:nvCxnSpPr>
        <p:spPr>
          <a:xfrm flipV="1">
            <a:off x="2118600" y="2583360"/>
            <a:ext cx="2823480" cy="1166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44" name="Line 31"/>
          <p:cNvCxnSpPr>
            <a:stCxn id="241" idx="0"/>
            <a:endCxn id="242" idx="2"/>
          </p:cNvCxnSpPr>
          <p:nvPr/>
        </p:nvCxnSpPr>
        <p:spPr>
          <a:xfrm flipH="1" flipV="1">
            <a:off x="4941720" y="2583360"/>
            <a:ext cx="194760" cy="983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45" name="Line 32"/>
          <p:cNvCxnSpPr>
            <a:stCxn id="232" idx="0"/>
            <a:endCxn id="242" idx="2"/>
          </p:cNvCxnSpPr>
          <p:nvPr/>
        </p:nvCxnSpPr>
        <p:spPr>
          <a:xfrm flipH="1" flipV="1">
            <a:off x="4941720" y="2583360"/>
            <a:ext cx="2663640" cy="13460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Remotes – Hierarchische Struktur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494720" y="4261320"/>
            <a:ext cx="200880" cy="1069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2151000" y="4234320"/>
            <a:ext cx="200880" cy="10728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1708920" y="4314600"/>
            <a:ext cx="200880" cy="1072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1923120" y="4287960"/>
            <a:ext cx="200880" cy="10728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1" name="Line 6"/>
          <p:cNvCxnSpPr>
            <a:stCxn id="247" idx="0"/>
          </p:cNvCxnSpPr>
          <p:nvPr/>
        </p:nvCxnSpPr>
        <p:spPr>
          <a:xfrm flipV="1">
            <a:off x="1595160" y="403380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52" name="Line 7"/>
          <p:cNvCxnSpPr>
            <a:stCxn id="248" idx="0"/>
          </p:cNvCxnSpPr>
          <p:nvPr/>
        </p:nvCxnSpPr>
        <p:spPr>
          <a:xfrm flipH="1" flipV="1">
            <a:off x="1863000" y="4033800"/>
            <a:ext cx="38880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53" name="Line 8"/>
          <p:cNvCxnSpPr>
            <a:endCxn id="250" idx="0"/>
          </p:cNvCxnSpPr>
          <p:nvPr/>
        </p:nvCxnSpPr>
        <p:spPr>
          <a:xfrm>
            <a:off x="1863000" y="403380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54" name="Line 9"/>
          <p:cNvCxnSpPr>
            <a:endCxn id="249" idx="0"/>
          </p:cNvCxnSpPr>
          <p:nvPr/>
        </p:nvCxnSpPr>
        <p:spPr>
          <a:xfrm flipH="1">
            <a:off x="1809360" y="4033800"/>
            <a:ext cx="54000" cy="281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55" name="CustomShape 10"/>
          <p:cNvSpPr/>
          <p:nvPr/>
        </p:nvSpPr>
        <p:spPr>
          <a:xfrm>
            <a:off x="1762560" y="392652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1"/>
          <p:cNvSpPr/>
          <p:nvPr/>
        </p:nvSpPr>
        <p:spPr>
          <a:xfrm>
            <a:off x="3472200" y="4326120"/>
            <a:ext cx="200880" cy="1072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2"/>
          <p:cNvSpPr/>
          <p:nvPr/>
        </p:nvSpPr>
        <p:spPr>
          <a:xfrm>
            <a:off x="4128480" y="4299480"/>
            <a:ext cx="200880" cy="1069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3"/>
          <p:cNvSpPr/>
          <p:nvPr/>
        </p:nvSpPr>
        <p:spPr>
          <a:xfrm>
            <a:off x="3686760" y="4379760"/>
            <a:ext cx="200880" cy="1069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4"/>
          <p:cNvSpPr/>
          <p:nvPr/>
        </p:nvSpPr>
        <p:spPr>
          <a:xfrm>
            <a:off x="3900960" y="4352760"/>
            <a:ext cx="200520" cy="10728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0" name="Line 15"/>
          <p:cNvCxnSpPr>
            <a:stCxn id="256" idx="0"/>
          </p:cNvCxnSpPr>
          <p:nvPr/>
        </p:nvCxnSpPr>
        <p:spPr>
          <a:xfrm flipV="1">
            <a:off x="3572640" y="409860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61" name="Line 16"/>
          <p:cNvCxnSpPr>
            <a:stCxn id="257" idx="0"/>
          </p:cNvCxnSpPr>
          <p:nvPr/>
        </p:nvCxnSpPr>
        <p:spPr>
          <a:xfrm flipH="1" flipV="1">
            <a:off x="3840480" y="4098600"/>
            <a:ext cx="388800" cy="20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62" name="Line 17"/>
          <p:cNvCxnSpPr>
            <a:endCxn id="259" idx="0"/>
          </p:cNvCxnSpPr>
          <p:nvPr/>
        </p:nvCxnSpPr>
        <p:spPr>
          <a:xfrm>
            <a:off x="3840480" y="409860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63" name="Line 18"/>
          <p:cNvCxnSpPr>
            <a:endCxn id="258" idx="0"/>
          </p:cNvCxnSpPr>
          <p:nvPr/>
        </p:nvCxnSpPr>
        <p:spPr>
          <a:xfrm flipH="1">
            <a:off x="3787200" y="4098600"/>
            <a:ext cx="53640" cy="281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64" name="CustomShape 19"/>
          <p:cNvSpPr/>
          <p:nvPr/>
        </p:nvSpPr>
        <p:spPr>
          <a:xfrm>
            <a:off x="3740040" y="399132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0"/>
          <p:cNvSpPr/>
          <p:nvPr/>
        </p:nvSpPr>
        <p:spPr>
          <a:xfrm>
            <a:off x="2582280" y="4195440"/>
            <a:ext cx="200880" cy="1069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1"/>
          <p:cNvSpPr/>
          <p:nvPr/>
        </p:nvSpPr>
        <p:spPr>
          <a:xfrm>
            <a:off x="3238560" y="4168440"/>
            <a:ext cx="200880" cy="10728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2"/>
          <p:cNvSpPr/>
          <p:nvPr/>
        </p:nvSpPr>
        <p:spPr>
          <a:xfrm>
            <a:off x="2796840" y="4248720"/>
            <a:ext cx="200880" cy="1072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"/>
          <p:cNvSpPr/>
          <p:nvPr/>
        </p:nvSpPr>
        <p:spPr>
          <a:xfrm>
            <a:off x="3011040" y="4222080"/>
            <a:ext cx="200520" cy="10692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9" name="Line 24"/>
          <p:cNvCxnSpPr>
            <a:stCxn id="265" idx="0"/>
          </p:cNvCxnSpPr>
          <p:nvPr/>
        </p:nvCxnSpPr>
        <p:spPr>
          <a:xfrm flipV="1">
            <a:off x="2682720" y="396792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0" name="Line 25"/>
          <p:cNvCxnSpPr>
            <a:stCxn id="266" idx="0"/>
          </p:cNvCxnSpPr>
          <p:nvPr/>
        </p:nvCxnSpPr>
        <p:spPr>
          <a:xfrm flipH="1" flipV="1">
            <a:off x="2950560" y="3967920"/>
            <a:ext cx="38880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1" name="Line 26"/>
          <p:cNvCxnSpPr>
            <a:endCxn id="268" idx="0"/>
          </p:cNvCxnSpPr>
          <p:nvPr/>
        </p:nvCxnSpPr>
        <p:spPr>
          <a:xfrm>
            <a:off x="2950560" y="396792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2" name="Line 27"/>
          <p:cNvCxnSpPr>
            <a:endCxn id="267" idx="0"/>
          </p:cNvCxnSpPr>
          <p:nvPr/>
        </p:nvCxnSpPr>
        <p:spPr>
          <a:xfrm flipH="1">
            <a:off x="2897280" y="3967920"/>
            <a:ext cx="53640" cy="281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73" name="CustomShape 28"/>
          <p:cNvSpPr/>
          <p:nvPr/>
        </p:nvSpPr>
        <p:spPr>
          <a:xfrm>
            <a:off x="2850120" y="386064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9"/>
          <p:cNvSpPr/>
          <p:nvPr/>
        </p:nvSpPr>
        <p:spPr>
          <a:xfrm>
            <a:off x="2780280" y="3399120"/>
            <a:ext cx="20052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5" name="Line 30"/>
          <p:cNvCxnSpPr>
            <a:stCxn id="255" idx="0"/>
            <a:endCxn id="274" idx="2"/>
          </p:cNvCxnSpPr>
          <p:nvPr/>
        </p:nvCxnSpPr>
        <p:spPr>
          <a:xfrm flipV="1">
            <a:off x="1863000" y="3506400"/>
            <a:ext cx="1017720" cy="420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6" name="Line 31"/>
          <p:cNvCxnSpPr>
            <a:stCxn id="273" idx="0"/>
            <a:endCxn id="274" idx="2"/>
          </p:cNvCxnSpPr>
          <p:nvPr/>
        </p:nvCxnSpPr>
        <p:spPr>
          <a:xfrm flipH="1" flipV="1">
            <a:off x="2880360" y="3506400"/>
            <a:ext cx="70560" cy="354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77" name="Line 32"/>
          <p:cNvCxnSpPr>
            <a:stCxn id="264" idx="0"/>
            <a:endCxn id="274" idx="2"/>
          </p:cNvCxnSpPr>
          <p:nvPr/>
        </p:nvCxnSpPr>
        <p:spPr>
          <a:xfrm flipH="1" flipV="1">
            <a:off x="2880360" y="3506400"/>
            <a:ext cx="960480" cy="485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78" name="CustomShape 33"/>
          <p:cNvSpPr/>
          <p:nvPr/>
        </p:nvSpPr>
        <p:spPr>
          <a:xfrm>
            <a:off x="3963600" y="4911120"/>
            <a:ext cx="200880" cy="1069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4"/>
          <p:cNvSpPr/>
          <p:nvPr/>
        </p:nvSpPr>
        <p:spPr>
          <a:xfrm>
            <a:off x="4619880" y="4884120"/>
            <a:ext cx="200880" cy="10728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5"/>
          <p:cNvSpPr/>
          <p:nvPr/>
        </p:nvSpPr>
        <p:spPr>
          <a:xfrm>
            <a:off x="4177800" y="4964400"/>
            <a:ext cx="200880" cy="1072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6"/>
          <p:cNvSpPr/>
          <p:nvPr/>
        </p:nvSpPr>
        <p:spPr>
          <a:xfrm>
            <a:off x="4392000" y="4937760"/>
            <a:ext cx="200880" cy="10728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2" name="Line 37"/>
          <p:cNvCxnSpPr>
            <a:stCxn id="278" idx="0"/>
          </p:cNvCxnSpPr>
          <p:nvPr/>
        </p:nvCxnSpPr>
        <p:spPr>
          <a:xfrm flipV="1">
            <a:off x="4064040" y="468360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83" name="Line 38"/>
          <p:cNvCxnSpPr>
            <a:stCxn id="279" idx="0"/>
          </p:cNvCxnSpPr>
          <p:nvPr/>
        </p:nvCxnSpPr>
        <p:spPr>
          <a:xfrm flipH="1" flipV="1">
            <a:off x="4331880" y="4683600"/>
            <a:ext cx="38880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84" name="Line 39"/>
          <p:cNvCxnSpPr>
            <a:endCxn id="281" idx="0"/>
          </p:cNvCxnSpPr>
          <p:nvPr/>
        </p:nvCxnSpPr>
        <p:spPr>
          <a:xfrm>
            <a:off x="4331880" y="468360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85" name="Line 40"/>
          <p:cNvCxnSpPr>
            <a:endCxn id="280" idx="0"/>
          </p:cNvCxnSpPr>
          <p:nvPr/>
        </p:nvCxnSpPr>
        <p:spPr>
          <a:xfrm flipH="1">
            <a:off x="4278240" y="4683600"/>
            <a:ext cx="54000" cy="281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86" name="CustomShape 41"/>
          <p:cNvSpPr/>
          <p:nvPr/>
        </p:nvSpPr>
        <p:spPr>
          <a:xfrm>
            <a:off x="4231440" y="457632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2"/>
          <p:cNvSpPr/>
          <p:nvPr/>
        </p:nvSpPr>
        <p:spPr>
          <a:xfrm>
            <a:off x="5941080" y="4975920"/>
            <a:ext cx="200880" cy="1072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3"/>
          <p:cNvSpPr/>
          <p:nvPr/>
        </p:nvSpPr>
        <p:spPr>
          <a:xfrm>
            <a:off x="6597360" y="4949280"/>
            <a:ext cx="200880" cy="1069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4"/>
          <p:cNvSpPr/>
          <p:nvPr/>
        </p:nvSpPr>
        <p:spPr>
          <a:xfrm>
            <a:off x="6155640" y="5029560"/>
            <a:ext cx="200880" cy="1069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5"/>
          <p:cNvSpPr/>
          <p:nvPr/>
        </p:nvSpPr>
        <p:spPr>
          <a:xfrm>
            <a:off x="6369840" y="5002560"/>
            <a:ext cx="200520" cy="10728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1" name="Line 46"/>
          <p:cNvCxnSpPr>
            <a:stCxn id="287" idx="0"/>
          </p:cNvCxnSpPr>
          <p:nvPr/>
        </p:nvCxnSpPr>
        <p:spPr>
          <a:xfrm flipV="1">
            <a:off x="6041520" y="474840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92" name="Line 47"/>
          <p:cNvCxnSpPr>
            <a:stCxn id="288" idx="0"/>
          </p:cNvCxnSpPr>
          <p:nvPr/>
        </p:nvCxnSpPr>
        <p:spPr>
          <a:xfrm flipH="1" flipV="1">
            <a:off x="6309360" y="4748400"/>
            <a:ext cx="388800" cy="20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93" name="Line 48"/>
          <p:cNvCxnSpPr>
            <a:endCxn id="290" idx="0"/>
          </p:cNvCxnSpPr>
          <p:nvPr/>
        </p:nvCxnSpPr>
        <p:spPr>
          <a:xfrm>
            <a:off x="6309360" y="474840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94" name="Line 49"/>
          <p:cNvCxnSpPr>
            <a:endCxn id="289" idx="0"/>
          </p:cNvCxnSpPr>
          <p:nvPr/>
        </p:nvCxnSpPr>
        <p:spPr>
          <a:xfrm flipH="1">
            <a:off x="6256080" y="4748400"/>
            <a:ext cx="53640" cy="281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95" name="CustomShape 50"/>
          <p:cNvSpPr/>
          <p:nvPr/>
        </p:nvSpPr>
        <p:spPr>
          <a:xfrm>
            <a:off x="6208920" y="464112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1"/>
          <p:cNvSpPr/>
          <p:nvPr/>
        </p:nvSpPr>
        <p:spPr>
          <a:xfrm>
            <a:off x="5051160" y="4845240"/>
            <a:ext cx="200880" cy="1069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2"/>
          <p:cNvSpPr/>
          <p:nvPr/>
        </p:nvSpPr>
        <p:spPr>
          <a:xfrm>
            <a:off x="5707440" y="4818240"/>
            <a:ext cx="200880" cy="10728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3"/>
          <p:cNvSpPr/>
          <p:nvPr/>
        </p:nvSpPr>
        <p:spPr>
          <a:xfrm>
            <a:off x="5265720" y="4898520"/>
            <a:ext cx="200880" cy="1072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4"/>
          <p:cNvSpPr/>
          <p:nvPr/>
        </p:nvSpPr>
        <p:spPr>
          <a:xfrm>
            <a:off x="5479920" y="4871880"/>
            <a:ext cx="200520" cy="10692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0" name="Line 55"/>
          <p:cNvCxnSpPr>
            <a:stCxn id="296" idx="0"/>
          </p:cNvCxnSpPr>
          <p:nvPr/>
        </p:nvCxnSpPr>
        <p:spPr>
          <a:xfrm flipV="1">
            <a:off x="5151600" y="461772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01" name="Line 56"/>
          <p:cNvCxnSpPr>
            <a:stCxn id="297" idx="0"/>
          </p:cNvCxnSpPr>
          <p:nvPr/>
        </p:nvCxnSpPr>
        <p:spPr>
          <a:xfrm flipH="1" flipV="1">
            <a:off x="5419440" y="4617720"/>
            <a:ext cx="38880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02" name="Line 57"/>
          <p:cNvCxnSpPr>
            <a:endCxn id="299" idx="0"/>
          </p:cNvCxnSpPr>
          <p:nvPr/>
        </p:nvCxnSpPr>
        <p:spPr>
          <a:xfrm>
            <a:off x="5419440" y="461772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03" name="Line 58"/>
          <p:cNvCxnSpPr>
            <a:endCxn id="298" idx="0"/>
          </p:cNvCxnSpPr>
          <p:nvPr/>
        </p:nvCxnSpPr>
        <p:spPr>
          <a:xfrm flipH="1">
            <a:off x="5366160" y="4617720"/>
            <a:ext cx="53640" cy="281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04" name="CustomShape 59"/>
          <p:cNvSpPr/>
          <p:nvPr/>
        </p:nvSpPr>
        <p:spPr>
          <a:xfrm>
            <a:off x="5319000" y="451044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0"/>
          <p:cNvSpPr/>
          <p:nvPr/>
        </p:nvSpPr>
        <p:spPr>
          <a:xfrm>
            <a:off x="5249160" y="4048920"/>
            <a:ext cx="20052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6" name="Line 61"/>
          <p:cNvCxnSpPr>
            <a:stCxn id="286" idx="0"/>
            <a:endCxn id="305" idx="2"/>
          </p:cNvCxnSpPr>
          <p:nvPr/>
        </p:nvCxnSpPr>
        <p:spPr>
          <a:xfrm flipV="1">
            <a:off x="4331880" y="4156200"/>
            <a:ext cx="1017720" cy="420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07" name="Line 62"/>
          <p:cNvCxnSpPr>
            <a:stCxn id="304" idx="0"/>
            <a:endCxn id="305" idx="2"/>
          </p:cNvCxnSpPr>
          <p:nvPr/>
        </p:nvCxnSpPr>
        <p:spPr>
          <a:xfrm flipH="1" flipV="1">
            <a:off x="5349240" y="4156200"/>
            <a:ext cx="70560" cy="354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08" name="Line 63"/>
          <p:cNvCxnSpPr>
            <a:stCxn id="295" idx="0"/>
            <a:endCxn id="305" idx="2"/>
          </p:cNvCxnSpPr>
          <p:nvPr/>
        </p:nvCxnSpPr>
        <p:spPr>
          <a:xfrm flipH="1" flipV="1">
            <a:off x="5349240" y="4156200"/>
            <a:ext cx="960480" cy="485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09" name="CustomShape 64"/>
          <p:cNvSpPr/>
          <p:nvPr/>
        </p:nvSpPr>
        <p:spPr>
          <a:xfrm>
            <a:off x="6309360" y="4078440"/>
            <a:ext cx="200880" cy="1069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65"/>
          <p:cNvSpPr/>
          <p:nvPr/>
        </p:nvSpPr>
        <p:spPr>
          <a:xfrm>
            <a:off x="6965640" y="4051440"/>
            <a:ext cx="200880" cy="10728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6"/>
          <p:cNvSpPr/>
          <p:nvPr/>
        </p:nvSpPr>
        <p:spPr>
          <a:xfrm>
            <a:off x="6523560" y="4131720"/>
            <a:ext cx="200880" cy="1072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7"/>
          <p:cNvSpPr/>
          <p:nvPr/>
        </p:nvSpPr>
        <p:spPr>
          <a:xfrm>
            <a:off x="6737760" y="4105080"/>
            <a:ext cx="200880" cy="10728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13" name="Line 68"/>
          <p:cNvCxnSpPr>
            <a:stCxn id="309" idx="0"/>
          </p:cNvCxnSpPr>
          <p:nvPr/>
        </p:nvCxnSpPr>
        <p:spPr>
          <a:xfrm flipV="1">
            <a:off x="6409800" y="385092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14" name="Line 69"/>
          <p:cNvCxnSpPr>
            <a:stCxn id="310" idx="0"/>
          </p:cNvCxnSpPr>
          <p:nvPr/>
        </p:nvCxnSpPr>
        <p:spPr>
          <a:xfrm flipH="1" flipV="1">
            <a:off x="6677640" y="3850920"/>
            <a:ext cx="38880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15" name="Line 70"/>
          <p:cNvCxnSpPr>
            <a:endCxn id="312" idx="0"/>
          </p:cNvCxnSpPr>
          <p:nvPr/>
        </p:nvCxnSpPr>
        <p:spPr>
          <a:xfrm>
            <a:off x="6677640" y="385092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16" name="Line 71"/>
          <p:cNvCxnSpPr>
            <a:endCxn id="311" idx="0"/>
          </p:cNvCxnSpPr>
          <p:nvPr/>
        </p:nvCxnSpPr>
        <p:spPr>
          <a:xfrm flipH="1">
            <a:off x="6624000" y="3850920"/>
            <a:ext cx="54000" cy="281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17" name="CustomShape 72"/>
          <p:cNvSpPr/>
          <p:nvPr/>
        </p:nvSpPr>
        <p:spPr>
          <a:xfrm>
            <a:off x="6577200" y="374364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73"/>
          <p:cNvSpPr/>
          <p:nvPr/>
        </p:nvSpPr>
        <p:spPr>
          <a:xfrm>
            <a:off x="8286840" y="4143240"/>
            <a:ext cx="200880" cy="1072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4"/>
          <p:cNvSpPr/>
          <p:nvPr/>
        </p:nvSpPr>
        <p:spPr>
          <a:xfrm>
            <a:off x="8943120" y="4116600"/>
            <a:ext cx="200880" cy="10692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75"/>
          <p:cNvSpPr/>
          <p:nvPr/>
        </p:nvSpPr>
        <p:spPr>
          <a:xfrm>
            <a:off x="8501400" y="4196880"/>
            <a:ext cx="200880" cy="1069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76"/>
          <p:cNvSpPr/>
          <p:nvPr/>
        </p:nvSpPr>
        <p:spPr>
          <a:xfrm>
            <a:off x="8715600" y="4169880"/>
            <a:ext cx="200520" cy="10728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2" name="Line 77"/>
          <p:cNvCxnSpPr>
            <a:stCxn id="318" idx="0"/>
          </p:cNvCxnSpPr>
          <p:nvPr/>
        </p:nvCxnSpPr>
        <p:spPr>
          <a:xfrm flipV="1">
            <a:off x="8387280" y="391572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23" name="Line 78"/>
          <p:cNvCxnSpPr>
            <a:stCxn id="319" idx="0"/>
          </p:cNvCxnSpPr>
          <p:nvPr/>
        </p:nvCxnSpPr>
        <p:spPr>
          <a:xfrm flipH="1" flipV="1">
            <a:off x="8655120" y="3915720"/>
            <a:ext cx="388800" cy="20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24" name="Line 79"/>
          <p:cNvCxnSpPr>
            <a:endCxn id="321" idx="0"/>
          </p:cNvCxnSpPr>
          <p:nvPr/>
        </p:nvCxnSpPr>
        <p:spPr>
          <a:xfrm>
            <a:off x="8655120" y="391572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25" name="Line 80"/>
          <p:cNvCxnSpPr>
            <a:endCxn id="320" idx="0"/>
          </p:cNvCxnSpPr>
          <p:nvPr/>
        </p:nvCxnSpPr>
        <p:spPr>
          <a:xfrm flipH="1">
            <a:off x="8601840" y="3915720"/>
            <a:ext cx="53640" cy="281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26" name="CustomShape 81"/>
          <p:cNvSpPr/>
          <p:nvPr/>
        </p:nvSpPr>
        <p:spPr>
          <a:xfrm>
            <a:off x="8554680" y="380844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2"/>
          <p:cNvSpPr/>
          <p:nvPr/>
        </p:nvSpPr>
        <p:spPr>
          <a:xfrm>
            <a:off x="7396920" y="4012560"/>
            <a:ext cx="200880" cy="10692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3"/>
          <p:cNvSpPr/>
          <p:nvPr/>
        </p:nvSpPr>
        <p:spPr>
          <a:xfrm>
            <a:off x="8053200" y="3985560"/>
            <a:ext cx="200880" cy="107280"/>
          </a:xfrm>
          <a:prstGeom prst="rect">
            <a:avLst/>
          </a:prstGeom>
          <a:solidFill>
            <a:srgbClr val="00cc33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4"/>
          <p:cNvSpPr/>
          <p:nvPr/>
        </p:nvSpPr>
        <p:spPr>
          <a:xfrm>
            <a:off x="7611480" y="4065840"/>
            <a:ext cx="200880" cy="10728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5"/>
          <p:cNvSpPr/>
          <p:nvPr/>
        </p:nvSpPr>
        <p:spPr>
          <a:xfrm>
            <a:off x="7825680" y="4039200"/>
            <a:ext cx="200520" cy="106920"/>
          </a:xfrm>
          <a:prstGeom prst="rect">
            <a:avLst/>
          </a:prstGeom>
          <a:solidFill>
            <a:srgbClr val="ff33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1" name="Line 86"/>
          <p:cNvCxnSpPr>
            <a:stCxn id="327" idx="0"/>
          </p:cNvCxnSpPr>
          <p:nvPr/>
        </p:nvCxnSpPr>
        <p:spPr>
          <a:xfrm flipV="1">
            <a:off x="7497360" y="3785040"/>
            <a:ext cx="268200" cy="227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32" name="Line 87"/>
          <p:cNvCxnSpPr>
            <a:stCxn id="328" idx="0"/>
          </p:cNvCxnSpPr>
          <p:nvPr/>
        </p:nvCxnSpPr>
        <p:spPr>
          <a:xfrm flipH="1" flipV="1">
            <a:off x="7765200" y="3785040"/>
            <a:ext cx="38880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33" name="Line 88"/>
          <p:cNvCxnSpPr>
            <a:endCxn id="330" idx="0"/>
          </p:cNvCxnSpPr>
          <p:nvPr/>
        </p:nvCxnSpPr>
        <p:spPr>
          <a:xfrm>
            <a:off x="7765200" y="3785040"/>
            <a:ext cx="160920" cy="25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34" name="Line 89"/>
          <p:cNvCxnSpPr>
            <a:endCxn id="329" idx="0"/>
          </p:cNvCxnSpPr>
          <p:nvPr/>
        </p:nvCxnSpPr>
        <p:spPr>
          <a:xfrm flipH="1">
            <a:off x="7711920" y="3785040"/>
            <a:ext cx="53640" cy="281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35" name="CustomShape 90"/>
          <p:cNvSpPr/>
          <p:nvPr/>
        </p:nvSpPr>
        <p:spPr>
          <a:xfrm>
            <a:off x="7664760" y="3677760"/>
            <a:ext cx="20088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91"/>
          <p:cNvSpPr/>
          <p:nvPr/>
        </p:nvSpPr>
        <p:spPr>
          <a:xfrm>
            <a:off x="7594920" y="3216240"/>
            <a:ext cx="20052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7" name="Line 92"/>
          <p:cNvCxnSpPr>
            <a:stCxn id="317" idx="0"/>
            <a:endCxn id="336" idx="2"/>
          </p:cNvCxnSpPr>
          <p:nvPr/>
        </p:nvCxnSpPr>
        <p:spPr>
          <a:xfrm flipV="1">
            <a:off x="6677640" y="3323520"/>
            <a:ext cx="1017720" cy="4204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38" name="Line 93"/>
          <p:cNvCxnSpPr>
            <a:stCxn id="335" idx="0"/>
            <a:endCxn id="336" idx="2"/>
          </p:cNvCxnSpPr>
          <p:nvPr/>
        </p:nvCxnSpPr>
        <p:spPr>
          <a:xfrm flipH="1" flipV="1">
            <a:off x="7695000" y="3323520"/>
            <a:ext cx="70560" cy="354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39" name="Line 94"/>
          <p:cNvCxnSpPr>
            <a:stCxn id="326" idx="0"/>
            <a:endCxn id="336" idx="2"/>
          </p:cNvCxnSpPr>
          <p:nvPr/>
        </p:nvCxnSpPr>
        <p:spPr>
          <a:xfrm flipH="1" flipV="1">
            <a:off x="7695000" y="3323520"/>
            <a:ext cx="960480" cy="485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40" name="CustomShape 95"/>
          <p:cNvSpPr/>
          <p:nvPr/>
        </p:nvSpPr>
        <p:spPr>
          <a:xfrm>
            <a:off x="5043240" y="2651760"/>
            <a:ext cx="200520" cy="1072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41" name="Line 96"/>
          <p:cNvCxnSpPr>
            <a:stCxn id="340" idx="2"/>
            <a:endCxn id="274" idx="0"/>
          </p:cNvCxnSpPr>
          <p:nvPr/>
        </p:nvCxnSpPr>
        <p:spPr>
          <a:xfrm flipH="1">
            <a:off x="2880360" y="2759040"/>
            <a:ext cx="2263320" cy="64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42" name="Line 97"/>
          <p:cNvCxnSpPr>
            <a:stCxn id="340" idx="2"/>
            <a:endCxn id="305" idx="0"/>
          </p:cNvCxnSpPr>
          <p:nvPr/>
        </p:nvCxnSpPr>
        <p:spPr>
          <a:xfrm>
            <a:off x="5143320" y="2759040"/>
            <a:ext cx="206280" cy="1290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43" name="Line 98"/>
          <p:cNvCxnSpPr>
            <a:stCxn id="340" idx="2"/>
            <a:endCxn id="336" idx="0"/>
          </p:cNvCxnSpPr>
          <p:nvPr/>
        </p:nvCxnSpPr>
        <p:spPr>
          <a:xfrm>
            <a:off x="5143320" y="2759040"/>
            <a:ext cx="2552040" cy="457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Grundsätzlicher Workflow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Repository clonen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Branch auswählen/anlegen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Arbeiten – Stagen – Committen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Repeat 3.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Pushen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Praktisches Beispiel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 Bash öffnen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Ggf. SSH Keys erzeugen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ssh-keygen -t rsa -b 4096 -C "email"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Public Key an mich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Liegt in: </a:t>
            </a:r>
            <a:r>
              <a:rPr b="0" lang="en-US" sz="2200" spc="-1" strike="noStrike">
                <a:latin typeface="DejaVu Sans Mono"/>
              </a:rPr>
              <a:t>/c/Users/you/.ssh/id_rsa.pub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An: </a:t>
            </a:r>
            <a:r>
              <a:rPr b="0" lang="en-US" sz="2800" spc="-1" strike="noStrike">
                <a:latin typeface="Arial"/>
                <a:hlinkClick r:id="rId1"/>
              </a:rPr>
              <a:t>it-consulting@markschaefer.de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Clonen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clone </a:t>
            </a:r>
            <a:r>
              <a:rPr b="0" lang="en-US" sz="2200" spc="-1" strike="noStrike">
                <a:latin typeface="DejaVu Sans Mono"/>
                <a:hlinkClick r:id="rId2"/>
              </a:rPr>
              <a:t>git@github.com</a:t>
            </a:r>
            <a:r>
              <a:rPr b="0" lang="en-US" sz="2200" spc="-1" strike="noStrike">
                <a:latin typeface="DejaVu Sans Mono"/>
              </a:rPr>
              <a:t>:mark--/kvwl.git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Anschauen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log --all --decorate --oneline --graph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Praktisches Beispiel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Umschauen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log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log --all --decorate --oneline –graph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branch [-a]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status [-s] [-v]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man git &lt;SUBCOMMAND&gt;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Plumbing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.git/refs </a:t>
            </a:r>
            <a:r>
              <a:rPr b="0" lang="en-US" sz="2200" spc="-1" strike="noStrike">
                <a:latin typeface="Arial"/>
              </a:rPr>
              <a:t>enthält Pointer auf commits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Details zu Objekten:</a:t>
            </a:r>
            <a:r>
              <a:rPr b="0" lang="en-US" sz="2200" spc="-1" strike="noStrike">
                <a:latin typeface="DejaVu Sans Mono"/>
              </a:rPr>
              <a:t> $ git cat-file -p </a:t>
            </a:r>
            <a:r>
              <a:rPr b="0" lang="en-US" sz="2200" spc="-1" strike="noStrike">
                <a:latin typeface="Arial"/>
              </a:rPr>
              <a:t>&lt;ID&gt;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cat-file -p &lt;ID&gt;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cat-file -p `cat .git/refs/heads/master`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Praktisches Beispiel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Branch anlegen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branch &lt;NAME&gt;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checkout &lt;NAME&gt;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status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Dateien anlegen und modifizieren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Files und Ordner anlegen und modifizieren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Dabei “Inhaltsverzeichnis” in README pflegen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status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Änderungen stagen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add &lt;FILE/ORDNER&gt;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add -a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status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Praktisches Beispiel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Änderungen commiten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commit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Alle Änderungen an getrackten Files commiten:</a:t>
            </a:r>
            <a:br/>
            <a:r>
              <a:rPr b="0" lang="en-US" sz="2200" spc="-1" strike="noStrike">
                <a:latin typeface="DejaVu Sans Mono"/>
              </a:rPr>
              <a:t>$ git commit -a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Message mit angeben: </a:t>
            </a:r>
            <a:r>
              <a:rPr b="0" lang="en-US" sz="2200" spc="-1" strike="noStrike">
                <a:latin typeface="DejaVu Sans Mono"/>
              </a:rPr>
              <a:t>$ git commit -m “...”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Weiter 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Zwischendurch immer wieder commiten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Pushen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Aktuellen Branch: </a:t>
            </a:r>
            <a:r>
              <a:rPr b="0" lang="en-US" sz="2200" spc="-1" strike="noStrike">
                <a:latin typeface="DejaVu Sans Mono"/>
              </a:rPr>
              <a:t>$ git push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Alles Branches </a:t>
            </a:r>
            <a:r>
              <a:rPr b="0" lang="en-US" sz="2200" spc="-1" strike="noStrike">
                <a:latin typeface="DejaVu Sans Mono"/>
              </a:rPr>
              <a:t>$ git push -a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Praktisches Beispiel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Aktualisieren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fetch [-a] [-p] [-t] [&lt;repository&gt;]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Ansehen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diff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diff [&lt;COMMIT/TAG/BRANCH&gt;] [&lt;FILE&gt;]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checkout origin/&lt;BRANCH&gt;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Git Historie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Entwickelt in 2005 von Linus Torvalds für Linux Kernelentwicklung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Bisheriges SCM BitKeeper nicht mehr umsonst verwendbar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Ursprünglich als Sammlung von Shell-Scripten, inzwischen als “echte” Anwendung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Seit einigen Jahren Quasi-Standard für SCM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Verbreitung über GitHub und Atlassian Stash/BitBucket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Praktisches Beispiel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Ändern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Merged den remote Stand des aktuellen Branches mit dem lokalen Stand</a:t>
            </a:r>
            <a:br/>
            <a:r>
              <a:rPr b="0" lang="en-US" sz="2200" spc="-1" strike="noStrike">
                <a:latin typeface="DejaVu Sans Mono"/>
              </a:rPr>
              <a:t>$ git pull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Merge kann echt oder fast-forward sein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Zusammenführen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Mit anderem Branch mergen</a:t>
            </a:r>
            <a:br/>
            <a:r>
              <a:rPr b="0" lang="en-US" sz="2200" spc="-1" strike="noStrike">
                <a:latin typeface="DejaVu Sans Mono"/>
              </a:rPr>
              <a:t>$ git merge &lt;BRANCH&gt;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Merge mit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62" name="Line 5"/>
          <p:cNvCxnSpPr>
            <a:stCxn id="361" idx="4"/>
            <a:endCxn id="360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363" name="Line 6"/>
          <p:cNvCxnSpPr>
            <a:stCxn id="360" idx="4"/>
            <a:endCxn id="359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364" name="CustomShape 7"/>
          <p:cNvSpPr/>
          <p:nvPr/>
        </p:nvSpPr>
        <p:spPr>
          <a:xfrm>
            <a:off x="4846320" y="4944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8"/>
          <p:cNvSpPr/>
          <p:nvPr/>
        </p:nvSpPr>
        <p:spPr>
          <a:xfrm>
            <a:off x="4846320" y="4396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9"/>
          <p:cNvSpPr/>
          <p:nvPr/>
        </p:nvSpPr>
        <p:spPr>
          <a:xfrm>
            <a:off x="4846320" y="3847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67" name="Line 10"/>
          <p:cNvCxnSpPr>
            <a:stCxn id="366" idx="4"/>
            <a:endCxn id="365" idx="0"/>
          </p:cNvCxnSpPr>
          <p:nvPr/>
        </p:nvCxnSpPr>
        <p:spPr>
          <a:xfrm>
            <a:off x="5029200" y="4213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368" name="Line 11"/>
          <p:cNvCxnSpPr>
            <a:stCxn id="365" idx="4"/>
            <a:endCxn id="364" idx="0"/>
          </p:cNvCxnSpPr>
          <p:nvPr/>
        </p:nvCxnSpPr>
        <p:spPr>
          <a:xfrm>
            <a:off x="5029200" y="4762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369" name="Line 12"/>
          <p:cNvCxnSpPr>
            <a:stCxn id="364" idx="4"/>
            <a:endCxn id="361" idx="0"/>
          </p:cNvCxnSpPr>
          <p:nvPr/>
        </p:nvCxnSpPr>
        <p:spPr>
          <a:xfrm>
            <a:off x="5029200" y="5310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370" name="TextShape 13"/>
          <p:cNvSpPr txBox="1"/>
          <p:nvPr/>
        </p:nvSpPr>
        <p:spPr>
          <a:xfrm>
            <a:off x="521208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5577840" y="54936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2" name="Line 15"/>
          <p:cNvCxnSpPr>
            <a:stCxn id="360" idx="7"/>
            <a:endCxn id="371" idx="3"/>
          </p:cNvCxnSpPr>
          <p:nvPr/>
        </p:nvCxnSpPr>
        <p:spPr>
          <a:xfrm flipV="1">
            <a:off x="5158800" y="580608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73" name="CustomShape 16"/>
          <p:cNvSpPr/>
          <p:nvPr/>
        </p:nvSpPr>
        <p:spPr>
          <a:xfrm>
            <a:off x="5577840" y="439632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4" name="Line 17"/>
          <p:cNvCxnSpPr>
            <a:stCxn id="373" idx="4"/>
          </p:cNvCxnSpPr>
          <p:nvPr/>
        </p:nvCxnSpPr>
        <p:spPr>
          <a:xfrm>
            <a:off x="576072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75" name="CustomShape 18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6" name="Line 19"/>
          <p:cNvCxnSpPr>
            <a:stCxn id="361" idx="1"/>
            <a:endCxn id="375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77" name="CustomShape 20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1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9" name="Line 22"/>
          <p:cNvCxnSpPr>
            <a:stCxn id="375" idx="0"/>
            <a:endCxn id="378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0" name="Line 23"/>
          <p:cNvCxnSpPr>
            <a:stCxn id="378" idx="0"/>
            <a:endCxn id="377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381" name="CustomShape 24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TextShape 25"/>
          <p:cNvSpPr txBox="1"/>
          <p:nvPr/>
        </p:nvSpPr>
        <p:spPr>
          <a:xfrm>
            <a:off x="5943600" y="4396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TextShape 26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5577840" y="49449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85" name="Line 28"/>
          <p:cNvCxnSpPr>
            <a:stCxn id="371" idx="0"/>
            <a:endCxn id="384" idx="4"/>
          </p:cNvCxnSpPr>
          <p:nvPr/>
        </p:nvCxnSpPr>
        <p:spPr>
          <a:xfrm flipV="1">
            <a:off x="5760720" y="53107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Merge mit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0" name="Line 5"/>
          <p:cNvCxnSpPr>
            <a:stCxn id="389" idx="4"/>
            <a:endCxn id="388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391" name="Line 6"/>
          <p:cNvCxnSpPr>
            <a:stCxn id="388" idx="4"/>
            <a:endCxn id="387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392" name="CustomShape 7"/>
          <p:cNvSpPr/>
          <p:nvPr/>
        </p:nvSpPr>
        <p:spPr>
          <a:xfrm>
            <a:off x="4846320" y="4944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8"/>
          <p:cNvSpPr/>
          <p:nvPr/>
        </p:nvSpPr>
        <p:spPr>
          <a:xfrm>
            <a:off x="4846320" y="4396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9"/>
          <p:cNvSpPr/>
          <p:nvPr/>
        </p:nvSpPr>
        <p:spPr>
          <a:xfrm>
            <a:off x="4846320" y="32990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5" name="Line 10"/>
          <p:cNvCxnSpPr>
            <a:stCxn id="394" idx="4"/>
            <a:endCxn id="393" idx="0"/>
          </p:cNvCxnSpPr>
          <p:nvPr/>
        </p:nvCxnSpPr>
        <p:spPr>
          <a:xfrm>
            <a:off x="5029200" y="3664800"/>
            <a:ext cx="360" cy="73188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396" name="Line 11"/>
          <p:cNvCxnSpPr>
            <a:stCxn id="393" idx="4"/>
            <a:endCxn id="392" idx="0"/>
          </p:cNvCxnSpPr>
          <p:nvPr/>
        </p:nvCxnSpPr>
        <p:spPr>
          <a:xfrm>
            <a:off x="5029200" y="4762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397" name="Line 12"/>
          <p:cNvCxnSpPr>
            <a:stCxn id="392" idx="4"/>
            <a:endCxn id="389" idx="0"/>
          </p:cNvCxnSpPr>
          <p:nvPr/>
        </p:nvCxnSpPr>
        <p:spPr>
          <a:xfrm>
            <a:off x="5029200" y="5310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398" name="TextShape 13"/>
          <p:cNvSpPr txBox="1"/>
          <p:nvPr/>
        </p:nvSpPr>
        <p:spPr>
          <a:xfrm>
            <a:off x="5212080" y="32990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14"/>
          <p:cNvSpPr/>
          <p:nvPr/>
        </p:nvSpPr>
        <p:spPr>
          <a:xfrm>
            <a:off x="5577840" y="54936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0" name="Line 15"/>
          <p:cNvCxnSpPr>
            <a:stCxn id="388" idx="7"/>
            <a:endCxn id="399" idx="3"/>
          </p:cNvCxnSpPr>
          <p:nvPr/>
        </p:nvCxnSpPr>
        <p:spPr>
          <a:xfrm flipV="1">
            <a:off x="5158800" y="580608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01" name="CustomShape 16"/>
          <p:cNvSpPr/>
          <p:nvPr/>
        </p:nvSpPr>
        <p:spPr>
          <a:xfrm>
            <a:off x="5577840" y="439632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2" name="Line 17"/>
          <p:cNvCxnSpPr>
            <a:stCxn id="401" idx="4"/>
          </p:cNvCxnSpPr>
          <p:nvPr/>
        </p:nvCxnSpPr>
        <p:spPr>
          <a:xfrm>
            <a:off x="576072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03" name="CustomShape 18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4" name="Line 19"/>
          <p:cNvCxnSpPr>
            <a:stCxn id="389" idx="1"/>
            <a:endCxn id="403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05" name="CustomShape 20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1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7" name="Line 22"/>
          <p:cNvCxnSpPr>
            <a:stCxn id="403" idx="0"/>
            <a:endCxn id="406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08" name="Line 23"/>
          <p:cNvCxnSpPr>
            <a:stCxn id="406" idx="0"/>
            <a:endCxn id="405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09" name="CustomShape 24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TextShape 25"/>
          <p:cNvSpPr txBox="1"/>
          <p:nvPr/>
        </p:nvSpPr>
        <p:spPr>
          <a:xfrm>
            <a:off x="5943600" y="4396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TextShape 26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TextShape 27"/>
          <p:cNvSpPr txBox="1"/>
          <p:nvPr/>
        </p:nvSpPr>
        <p:spPr>
          <a:xfrm>
            <a:off x="3017520" y="4396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800" spc="-1" strike="noStrike">
                <a:latin typeface="Arial"/>
              </a:rPr>
              <a:t>1.3.0-rc1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28"/>
          <p:cNvSpPr/>
          <p:nvPr/>
        </p:nvSpPr>
        <p:spPr>
          <a:xfrm>
            <a:off x="5577840" y="49449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4" name="Line 29"/>
          <p:cNvCxnSpPr>
            <a:stCxn id="399" idx="0"/>
            <a:endCxn id="413" idx="4"/>
          </p:cNvCxnSpPr>
          <p:nvPr/>
        </p:nvCxnSpPr>
        <p:spPr>
          <a:xfrm flipV="1">
            <a:off x="5760720" y="53107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15" name="CustomShape 30"/>
          <p:cNvSpPr/>
          <p:nvPr/>
        </p:nvSpPr>
        <p:spPr>
          <a:xfrm>
            <a:off x="4846320" y="3847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6" name="Line 31"/>
          <p:cNvCxnSpPr>
            <a:stCxn id="401" idx="0"/>
            <a:endCxn id="394" idx="5"/>
          </p:cNvCxnSpPr>
          <p:nvPr/>
        </p:nvCxnSpPr>
        <p:spPr>
          <a:xfrm flipH="1" flipV="1">
            <a:off x="5158800" y="3611520"/>
            <a:ext cx="602280" cy="785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Merge Fast-Forward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21" name="Line 5"/>
          <p:cNvCxnSpPr>
            <a:stCxn id="420" idx="4"/>
            <a:endCxn id="419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22" name="Line 6"/>
          <p:cNvCxnSpPr>
            <a:stCxn id="419" idx="4"/>
            <a:endCxn id="418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423" name="TextShape 7"/>
          <p:cNvSpPr txBox="1"/>
          <p:nvPr/>
        </p:nvSpPr>
        <p:spPr>
          <a:xfrm>
            <a:off x="5212080" y="55137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8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25" name="Line 9"/>
          <p:cNvCxnSpPr>
            <a:stCxn id="420" idx="1"/>
            <a:endCxn id="424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26" name="CustomShape 10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1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28" name="Line 12"/>
          <p:cNvCxnSpPr>
            <a:stCxn id="424" idx="0"/>
            <a:endCxn id="427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29" name="Line 13"/>
          <p:cNvCxnSpPr>
            <a:stCxn id="427" idx="0"/>
            <a:endCxn id="426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30" name="CustomShape 14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TextShape 15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Merge Fast-Forward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36" name="Line 5"/>
          <p:cNvCxnSpPr>
            <a:stCxn id="435" idx="4"/>
            <a:endCxn id="434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37" name="Line 6"/>
          <p:cNvCxnSpPr>
            <a:stCxn id="434" idx="4"/>
            <a:endCxn id="433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438" name="TextShape 7"/>
          <p:cNvSpPr txBox="1"/>
          <p:nvPr/>
        </p:nvSpPr>
        <p:spPr>
          <a:xfrm>
            <a:off x="4480560" y="38404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8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40" name="Line 9"/>
          <p:cNvCxnSpPr>
            <a:stCxn id="435" idx="1"/>
            <a:endCxn id="439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41" name="CustomShape 10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1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43" name="Line 12"/>
          <p:cNvCxnSpPr>
            <a:stCxn id="439" idx="0"/>
            <a:endCxn id="442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44" name="Line 13"/>
          <p:cNvCxnSpPr>
            <a:stCxn id="442" idx="0"/>
            <a:endCxn id="441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45" name="CustomShape 14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TextShape 15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Rebase statt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51" name="Line 5"/>
          <p:cNvCxnSpPr>
            <a:stCxn id="450" idx="4"/>
            <a:endCxn id="449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52" name="Line 6"/>
          <p:cNvCxnSpPr>
            <a:stCxn id="449" idx="4"/>
            <a:endCxn id="448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453" name="CustomShape 7"/>
          <p:cNvSpPr/>
          <p:nvPr/>
        </p:nvSpPr>
        <p:spPr>
          <a:xfrm>
            <a:off x="4846320" y="4944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8"/>
          <p:cNvSpPr/>
          <p:nvPr/>
        </p:nvSpPr>
        <p:spPr>
          <a:xfrm>
            <a:off x="4846320" y="4396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9"/>
          <p:cNvSpPr/>
          <p:nvPr/>
        </p:nvSpPr>
        <p:spPr>
          <a:xfrm>
            <a:off x="4846320" y="3847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56" name="Line 10"/>
          <p:cNvCxnSpPr>
            <a:stCxn id="455" idx="4"/>
            <a:endCxn id="454" idx="0"/>
          </p:cNvCxnSpPr>
          <p:nvPr/>
        </p:nvCxnSpPr>
        <p:spPr>
          <a:xfrm>
            <a:off x="5029200" y="4213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57" name="Line 11"/>
          <p:cNvCxnSpPr>
            <a:stCxn id="454" idx="4"/>
            <a:endCxn id="453" idx="0"/>
          </p:cNvCxnSpPr>
          <p:nvPr/>
        </p:nvCxnSpPr>
        <p:spPr>
          <a:xfrm>
            <a:off x="5029200" y="4762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58" name="Line 12"/>
          <p:cNvCxnSpPr>
            <a:stCxn id="453" idx="4"/>
            <a:endCxn id="450" idx="0"/>
          </p:cNvCxnSpPr>
          <p:nvPr/>
        </p:nvCxnSpPr>
        <p:spPr>
          <a:xfrm>
            <a:off x="5029200" y="5310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459" name="TextShape 13"/>
          <p:cNvSpPr txBox="1"/>
          <p:nvPr/>
        </p:nvSpPr>
        <p:spPr>
          <a:xfrm>
            <a:off x="521208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14"/>
          <p:cNvSpPr/>
          <p:nvPr/>
        </p:nvSpPr>
        <p:spPr>
          <a:xfrm>
            <a:off x="5577840" y="54936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61" name="Line 15"/>
          <p:cNvCxnSpPr>
            <a:stCxn id="449" idx="7"/>
            <a:endCxn id="460" idx="3"/>
          </p:cNvCxnSpPr>
          <p:nvPr/>
        </p:nvCxnSpPr>
        <p:spPr>
          <a:xfrm flipV="1">
            <a:off x="5158800" y="580608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62" name="CustomShape 16"/>
          <p:cNvSpPr/>
          <p:nvPr/>
        </p:nvSpPr>
        <p:spPr>
          <a:xfrm>
            <a:off x="5577840" y="439632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63" name="Line 17"/>
          <p:cNvCxnSpPr>
            <a:stCxn id="462" idx="4"/>
          </p:cNvCxnSpPr>
          <p:nvPr/>
        </p:nvCxnSpPr>
        <p:spPr>
          <a:xfrm>
            <a:off x="576072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64" name="CustomShape 18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65" name="Line 19"/>
          <p:cNvCxnSpPr>
            <a:stCxn id="450" idx="1"/>
            <a:endCxn id="464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66" name="CustomShape 20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1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68" name="Line 22"/>
          <p:cNvCxnSpPr>
            <a:stCxn id="464" idx="0"/>
            <a:endCxn id="467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69" name="Line 23"/>
          <p:cNvCxnSpPr>
            <a:stCxn id="467" idx="0"/>
            <a:endCxn id="466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70" name="CustomShape 24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Shape 25"/>
          <p:cNvSpPr txBox="1"/>
          <p:nvPr/>
        </p:nvSpPr>
        <p:spPr>
          <a:xfrm>
            <a:off x="5943600" y="4396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TextShape 26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27"/>
          <p:cNvSpPr/>
          <p:nvPr/>
        </p:nvSpPr>
        <p:spPr>
          <a:xfrm>
            <a:off x="5577840" y="49449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74" name="Line 28"/>
          <p:cNvCxnSpPr>
            <a:stCxn id="460" idx="0"/>
            <a:endCxn id="473" idx="4"/>
          </p:cNvCxnSpPr>
          <p:nvPr/>
        </p:nvCxnSpPr>
        <p:spPr>
          <a:xfrm flipV="1">
            <a:off x="5760720" y="53107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Rebase statt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79" name="Line 5"/>
          <p:cNvCxnSpPr>
            <a:stCxn id="478" idx="4"/>
            <a:endCxn id="477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80" name="Line 6"/>
          <p:cNvCxnSpPr>
            <a:stCxn id="477" idx="4"/>
            <a:endCxn id="476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481" name="CustomShape 7"/>
          <p:cNvSpPr/>
          <p:nvPr/>
        </p:nvSpPr>
        <p:spPr>
          <a:xfrm>
            <a:off x="4846320" y="4944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8"/>
          <p:cNvSpPr/>
          <p:nvPr/>
        </p:nvSpPr>
        <p:spPr>
          <a:xfrm>
            <a:off x="4846320" y="4396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9"/>
          <p:cNvSpPr/>
          <p:nvPr/>
        </p:nvSpPr>
        <p:spPr>
          <a:xfrm>
            <a:off x="4846320" y="3847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84" name="Line 10"/>
          <p:cNvCxnSpPr>
            <a:stCxn id="483" idx="4"/>
            <a:endCxn id="482" idx="0"/>
          </p:cNvCxnSpPr>
          <p:nvPr/>
        </p:nvCxnSpPr>
        <p:spPr>
          <a:xfrm>
            <a:off x="5029200" y="4213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85" name="Line 11"/>
          <p:cNvCxnSpPr>
            <a:stCxn id="482" idx="4"/>
            <a:endCxn id="481" idx="0"/>
          </p:cNvCxnSpPr>
          <p:nvPr/>
        </p:nvCxnSpPr>
        <p:spPr>
          <a:xfrm>
            <a:off x="5029200" y="4762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486" name="Line 12"/>
          <p:cNvCxnSpPr>
            <a:stCxn id="481" idx="4"/>
            <a:endCxn id="478" idx="0"/>
          </p:cNvCxnSpPr>
          <p:nvPr/>
        </p:nvCxnSpPr>
        <p:spPr>
          <a:xfrm>
            <a:off x="5029200" y="5310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487" name="TextShape 13"/>
          <p:cNvSpPr txBox="1"/>
          <p:nvPr/>
        </p:nvSpPr>
        <p:spPr>
          <a:xfrm>
            <a:off x="521208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CustomShape 14"/>
          <p:cNvSpPr/>
          <p:nvPr/>
        </p:nvSpPr>
        <p:spPr>
          <a:xfrm>
            <a:off x="5577840" y="54936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89" name="Line 15"/>
          <p:cNvCxnSpPr>
            <a:stCxn id="477" idx="7"/>
            <a:endCxn id="488" idx="3"/>
          </p:cNvCxnSpPr>
          <p:nvPr/>
        </p:nvCxnSpPr>
        <p:spPr>
          <a:xfrm flipV="1">
            <a:off x="5158800" y="580608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90" name="CustomShape 16"/>
          <p:cNvSpPr/>
          <p:nvPr/>
        </p:nvSpPr>
        <p:spPr>
          <a:xfrm>
            <a:off x="5577840" y="439632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91" name="Line 17"/>
          <p:cNvCxnSpPr>
            <a:stCxn id="490" idx="4"/>
          </p:cNvCxnSpPr>
          <p:nvPr/>
        </p:nvCxnSpPr>
        <p:spPr>
          <a:xfrm>
            <a:off x="576072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92" name="CustomShape 18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93" name="Line 19"/>
          <p:cNvCxnSpPr>
            <a:stCxn id="478" idx="1"/>
            <a:endCxn id="492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94" name="CustomShape 20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1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96" name="Line 22"/>
          <p:cNvCxnSpPr>
            <a:stCxn id="492" idx="0"/>
            <a:endCxn id="495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97" name="Line 23"/>
          <p:cNvCxnSpPr>
            <a:stCxn id="495" idx="0"/>
            <a:endCxn id="494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98" name="CustomShape 24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TextShape 25"/>
          <p:cNvSpPr txBox="1"/>
          <p:nvPr/>
        </p:nvSpPr>
        <p:spPr>
          <a:xfrm>
            <a:off x="5943600" y="439632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Shape 26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27"/>
          <p:cNvSpPr/>
          <p:nvPr/>
        </p:nvSpPr>
        <p:spPr>
          <a:xfrm>
            <a:off x="5577840" y="49449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02" name="Line 28"/>
          <p:cNvCxnSpPr>
            <a:stCxn id="488" idx="0"/>
            <a:endCxn id="501" idx="4"/>
          </p:cNvCxnSpPr>
          <p:nvPr/>
        </p:nvCxnSpPr>
        <p:spPr>
          <a:xfrm flipV="1">
            <a:off x="5760720" y="53107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03" name="CustomShape 29"/>
          <p:cNvSpPr/>
          <p:nvPr/>
        </p:nvSpPr>
        <p:spPr>
          <a:xfrm>
            <a:off x="5577840" y="329184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30"/>
          <p:cNvSpPr/>
          <p:nvPr/>
        </p:nvSpPr>
        <p:spPr>
          <a:xfrm>
            <a:off x="5577840" y="21945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05" name="Line 31"/>
          <p:cNvCxnSpPr>
            <a:stCxn id="504" idx="4"/>
          </p:cNvCxnSpPr>
          <p:nvPr/>
        </p:nvCxnSpPr>
        <p:spPr>
          <a:xfrm>
            <a:off x="5760720" y="25603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06" name="CustomShape 32"/>
          <p:cNvSpPr/>
          <p:nvPr/>
        </p:nvSpPr>
        <p:spPr>
          <a:xfrm>
            <a:off x="5577840" y="27432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07" name="Line 33"/>
          <p:cNvCxnSpPr>
            <a:stCxn id="503" idx="0"/>
            <a:endCxn id="506" idx="4"/>
          </p:cNvCxnSpPr>
          <p:nvPr/>
        </p:nvCxnSpPr>
        <p:spPr>
          <a:xfrm flipV="1">
            <a:off x="5760720" y="310896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08" name="Line 34"/>
          <p:cNvCxnSpPr>
            <a:stCxn id="483" idx="7"/>
            <a:endCxn id="503" idx="3"/>
          </p:cNvCxnSpPr>
          <p:nvPr/>
        </p:nvCxnSpPr>
        <p:spPr>
          <a:xfrm flipV="1">
            <a:off x="5158800" y="3604320"/>
            <a:ext cx="472680" cy="297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09" name="TextShape 35"/>
          <p:cNvSpPr txBox="1"/>
          <p:nvPr/>
        </p:nvSpPr>
        <p:spPr>
          <a:xfrm>
            <a:off x="5943600" y="21945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saml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36"/>
          <p:cNvSpPr/>
          <p:nvPr/>
        </p:nvSpPr>
        <p:spPr>
          <a:xfrm>
            <a:off x="5303520" y="4206240"/>
            <a:ext cx="1645920" cy="1828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Rebase statt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5" name="Line 5"/>
          <p:cNvCxnSpPr>
            <a:stCxn id="514" idx="4"/>
            <a:endCxn id="513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516" name="Line 6"/>
          <p:cNvCxnSpPr>
            <a:stCxn id="513" idx="4"/>
            <a:endCxn id="512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517" name="CustomShape 7"/>
          <p:cNvSpPr/>
          <p:nvPr/>
        </p:nvSpPr>
        <p:spPr>
          <a:xfrm>
            <a:off x="4846320" y="4944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8"/>
          <p:cNvSpPr/>
          <p:nvPr/>
        </p:nvSpPr>
        <p:spPr>
          <a:xfrm>
            <a:off x="4846320" y="4396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9"/>
          <p:cNvSpPr/>
          <p:nvPr/>
        </p:nvSpPr>
        <p:spPr>
          <a:xfrm>
            <a:off x="4846320" y="3847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20" name="Line 10"/>
          <p:cNvCxnSpPr>
            <a:stCxn id="519" idx="4"/>
            <a:endCxn id="518" idx="0"/>
          </p:cNvCxnSpPr>
          <p:nvPr/>
        </p:nvCxnSpPr>
        <p:spPr>
          <a:xfrm>
            <a:off x="5029200" y="4213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521" name="Line 11"/>
          <p:cNvCxnSpPr>
            <a:stCxn id="518" idx="4"/>
            <a:endCxn id="517" idx="0"/>
          </p:cNvCxnSpPr>
          <p:nvPr/>
        </p:nvCxnSpPr>
        <p:spPr>
          <a:xfrm>
            <a:off x="5029200" y="4762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522" name="Line 12"/>
          <p:cNvCxnSpPr>
            <a:stCxn id="517" idx="4"/>
            <a:endCxn id="514" idx="0"/>
          </p:cNvCxnSpPr>
          <p:nvPr/>
        </p:nvCxnSpPr>
        <p:spPr>
          <a:xfrm>
            <a:off x="5029200" y="5310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523" name="CustomShape 13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24" name="Line 14"/>
          <p:cNvCxnSpPr>
            <a:stCxn id="514" idx="1"/>
            <a:endCxn id="523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25" name="CustomShape 15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6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27" name="Line 17"/>
          <p:cNvCxnSpPr>
            <a:stCxn id="523" idx="0"/>
            <a:endCxn id="526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28" name="Line 18"/>
          <p:cNvCxnSpPr>
            <a:stCxn id="526" idx="0"/>
            <a:endCxn id="525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29" name="CustomShape 19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TextShape 20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CustomShape 21"/>
          <p:cNvSpPr/>
          <p:nvPr/>
        </p:nvSpPr>
        <p:spPr>
          <a:xfrm>
            <a:off x="5577840" y="329184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2"/>
          <p:cNvSpPr/>
          <p:nvPr/>
        </p:nvSpPr>
        <p:spPr>
          <a:xfrm>
            <a:off x="5577840" y="219456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33" name="Line 23"/>
          <p:cNvCxnSpPr>
            <a:stCxn id="532" idx="4"/>
          </p:cNvCxnSpPr>
          <p:nvPr/>
        </p:nvCxnSpPr>
        <p:spPr>
          <a:xfrm>
            <a:off x="5760720" y="25603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34" name="CustomShape 24"/>
          <p:cNvSpPr/>
          <p:nvPr/>
        </p:nvSpPr>
        <p:spPr>
          <a:xfrm>
            <a:off x="5577840" y="2743200"/>
            <a:ext cx="365760" cy="365760"/>
          </a:xfrm>
          <a:prstGeom prst="ellipse">
            <a:avLst/>
          </a:prstGeom>
          <a:solidFill>
            <a:srgbClr val="00cc3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35" name="Line 25"/>
          <p:cNvCxnSpPr>
            <a:stCxn id="531" idx="0"/>
            <a:endCxn id="534" idx="4"/>
          </p:cNvCxnSpPr>
          <p:nvPr/>
        </p:nvCxnSpPr>
        <p:spPr>
          <a:xfrm flipV="1">
            <a:off x="5760720" y="310896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36" name="Line 26"/>
          <p:cNvCxnSpPr>
            <a:stCxn id="519" idx="7"/>
            <a:endCxn id="531" idx="3"/>
          </p:cNvCxnSpPr>
          <p:nvPr/>
        </p:nvCxnSpPr>
        <p:spPr>
          <a:xfrm flipV="1">
            <a:off x="5158800" y="3604320"/>
            <a:ext cx="472680" cy="2970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37" name="TextShape 27"/>
          <p:cNvSpPr txBox="1"/>
          <p:nvPr/>
        </p:nvSpPr>
        <p:spPr>
          <a:xfrm>
            <a:off x="5943600" y="21945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Rebase statt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4846320" y="65908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"/>
          <p:cNvSpPr/>
          <p:nvPr/>
        </p:nvSpPr>
        <p:spPr>
          <a:xfrm>
            <a:off x="4846320" y="60422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4"/>
          <p:cNvSpPr/>
          <p:nvPr/>
        </p:nvSpPr>
        <p:spPr>
          <a:xfrm>
            <a:off x="4846320" y="54936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42" name="Line 5"/>
          <p:cNvCxnSpPr>
            <a:stCxn id="541" idx="4"/>
            <a:endCxn id="540" idx="0"/>
          </p:cNvCxnSpPr>
          <p:nvPr/>
        </p:nvCxnSpPr>
        <p:spPr>
          <a:xfrm>
            <a:off x="5029200" y="585936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543" name="Line 6"/>
          <p:cNvCxnSpPr>
            <a:stCxn id="540" idx="4"/>
            <a:endCxn id="539" idx="0"/>
          </p:cNvCxnSpPr>
          <p:nvPr/>
        </p:nvCxnSpPr>
        <p:spPr>
          <a:xfrm>
            <a:off x="5029200" y="640800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544" name="CustomShape 7"/>
          <p:cNvSpPr/>
          <p:nvPr/>
        </p:nvSpPr>
        <p:spPr>
          <a:xfrm>
            <a:off x="4846320" y="49449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8"/>
          <p:cNvSpPr/>
          <p:nvPr/>
        </p:nvSpPr>
        <p:spPr>
          <a:xfrm>
            <a:off x="4846320" y="439632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9"/>
          <p:cNvSpPr/>
          <p:nvPr/>
        </p:nvSpPr>
        <p:spPr>
          <a:xfrm>
            <a:off x="4846320" y="384768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47" name="Line 10"/>
          <p:cNvCxnSpPr>
            <a:stCxn id="546" idx="4"/>
            <a:endCxn id="545" idx="0"/>
          </p:cNvCxnSpPr>
          <p:nvPr/>
        </p:nvCxnSpPr>
        <p:spPr>
          <a:xfrm>
            <a:off x="5029200" y="421344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548" name="Line 11"/>
          <p:cNvCxnSpPr>
            <a:stCxn id="545" idx="4"/>
            <a:endCxn id="544" idx="0"/>
          </p:cNvCxnSpPr>
          <p:nvPr/>
        </p:nvCxnSpPr>
        <p:spPr>
          <a:xfrm>
            <a:off x="5029200" y="476208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cxnSp>
        <p:nvCxnSpPr>
          <p:cNvPr id="549" name="Line 12"/>
          <p:cNvCxnSpPr>
            <a:stCxn id="544" idx="4"/>
            <a:endCxn id="541" idx="0"/>
          </p:cNvCxnSpPr>
          <p:nvPr/>
        </p:nvCxnSpPr>
        <p:spPr>
          <a:xfrm>
            <a:off x="5029200" y="5310720"/>
            <a:ext cx="360" cy="183240"/>
          </a:xfrm>
          <a:prstGeom prst="straightConnector1">
            <a:avLst/>
          </a:prstGeom>
          <a:ln w="6480">
            <a:solidFill>
              <a:srgbClr val="000000"/>
            </a:solidFill>
            <a:round/>
          </a:ln>
        </p:spPr>
      </p:cxnSp>
      <p:sp>
        <p:nvSpPr>
          <p:cNvPr id="550" name="CustomShape 13"/>
          <p:cNvSpPr/>
          <p:nvPr/>
        </p:nvSpPr>
        <p:spPr>
          <a:xfrm>
            <a:off x="4114800" y="494496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51" name="Line 14"/>
          <p:cNvCxnSpPr>
            <a:stCxn id="541" idx="1"/>
            <a:endCxn id="550" idx="5"/>
          </p:cNvCxnSpPr>
          <p:nvPr/>
        </p:nvCxnSpPr>
        <p:spPr>
          <a:xfrm flipH="1" flipV="1">
            <a:off x="4427280" y="5257440"/>
            <a:ext cx="472680" cy="2898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52" name="CustomShape 15"/>
          <p:cNvSpPr/>
          <p:nvPr/>
        </p:nvSpPr>
        <p:spPr>
          <a:xfrm>
            <a:off x="4114800" y="384768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6"/>
          <p:cNvSpPr/>
          <p:nvPr/>
        </p:nvSpPr>
        <p:spPr>
          <a:xfrm>
            <a:off x="4114800" y="4396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54" name="Line 17"/>
          <p:cNvCxnSpPr>
            <a:stCxn id="550" idx="0"/>
            <a:endCxn id="553" idx="4"/>
          </p:cNvCxnSpPr>
          <p:nvPr/>
        </p:nvCxnSpPr>
        <p:spPr>
          <a:xfrm flipV="1">
            <a:off x="4297680" y="476208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55" name="Line 18"/>
          <p:cNvCxnSpPr>
            <a:stCxn id="553" idx="0"/>
            <a:endCxn id="552" idx="4"/>
          </p:cNvCxnSpPr>
          <p:nvPr/>
        </p:nvCxnSpPr>
        <p:spPr>
          <a:xfrm flipV="1">
            <a:off x="4297680" y="421344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56" name="CustomShape 19"/>
          <p:cNvSpPr/>
          <p:nvPr/>
        </p:nvSpPr>
        <p:spPr>
          <a:xfrm>
            <a:off x="4115160" y="4945320"/>
            <a:ext cx="365760" cy="365760"/>
          </a:xfrm>
          <a:prstGeom prst="ellipse">
            <a:avLst/>
          </a:prstGeom>
          <a:solidFill>
            <a:srgbClr val="ff99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TextShape 20"/>
          <p:cNvSpPr txBox="1"/>
          <p:nvPr/>
        </p:nvSpPr>
        <p:spPr>
          <a:xfrm>
            <a:off x="3108960" y="384768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CustomShape 21"/>
          <p:cNvSpPr/>
          <p:nvPr/>
        </p:nvSpPr>
        <p:spPr>
          <a:xfrm>
            <a:off x="4846320" y="3291840"/>
            <a:ext cx="365760" cy="365760"/>
          </a:xfrm>
          <a:prstGeom prst="ellipse">
            <a:avLst/>
          </a:prstGeom>
          <a:solidFill>
            <a:srgbClr val="3399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2"/>
          <p:cNvSpPr/>
          <p:nvPr/>
        </p:nvSpPr>
        <p:spPr>
          <a:xfrm>
            <a:off x="4846320" y="2194560"/>
            <a:ext cx="365760" cy="365760"/>
          </a:xfrm>
          <a:prstGeom prst="ellipse">
            <a:avLst/>
          </a:prstGeom>
          <a:solidFill>
            <a:srgbClr val="3399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60" name="Line 23"/>
          <p:cNvCxnSpPr>
            <a:stCxn id="559" idx="4"/>
          </p:cNvCxnSpPr>
          <p:nvPr/>
        </p:nvCxnSpPr>
        <p:spPr>
          <a:xfrm>
            <a:off x="5029200" y="256032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61" name="CustomShape 24"/>
          <p:cNvSpPr/>
          <p:nvPr/>
        </p:nvSpPr>
        <p:spPr>
          <a:xfrm>
            <a:off x="4846320" y="2743200"/>
            <a:ext cx="365760" cy="365760"/>
          </a:xfrm>
          <a:prstGeom prst="ellipse">
            <a:avLst/>
          </a:prstGeom>
          <a:solidFill>
            <a:srgbClr val="3399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62" name="Line 25"/>
          <p:cNvCxnSpPr>
            <a:stCxn id="558" idx="0"/>
            <a:endCxn id="561" idx="4"/>
          </p:cNvCxnSpPr>
          <p:nvPr/>
        </p:nvCxnSpPr>
        <p:spPr>
          <a:xfrm flipV="1">
            <a:off x="5029200" y="3108960"/>
            <a:ext cx="360" cy="183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63" name="Line 26"/>
          <p:cNvCxnSpPr>
            <a:stCxn id="546" idx="0"/>
            <a:endCxn id="558" idx="4"/>
          </p:cNvCxnSpPr>
          <p:nvPr/>
        </p:nvCxnSpPr>
        <p:spPr>
          <a:xfrm flipV="1">
            <a:off x="5029200" y="3657600"/>
            <a:ext cx="360" cy="190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64" name="TextShape 27"/>
          <p:cNvSpPr txBox="1"/>
          <p:nvPr/>
        </p:nvSpPr>
        <p:spPr>
          <a:xfrm>
            <a:off x="5223600" y="219456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develop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28"/>
          <p:cNvSpPr/>
          <p:nvPr/>
        </p:nvSpPr>
        <p:spPr>
          <a:xfrm>
            <a:off x="4846320" y="329184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9"/>
          <p:cNvSpPr/>
          <p:nvPr/>
        </p:nvSpPr>
        <p:spPr>
          <a:xfrm>
            <a:off x="4846320" y="274320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0"/>
          <p:cNvSpPr/>
          <p:nvPr/>
        </p:nvSpPr>
        <p:spPr>
          <a:xfrm>
            <a:off x="4846320" y="2194560"/>
            <a:ext cx="365760" cy="365760"/>
          </a:xfrm>
          <a:prstGeom prst="ellipse">
            <a:avLst/>
          </a:prstGeom>
          <a:solidFill>
            <a:srgbClr val="729fc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Rebase statt Merge-Commit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Aktuellen Branch auf anderen Branch/Commit setzen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rebase &lt;BRANCH/COMMIT&gt;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Bei Konflikten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Konflikte auflösen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Files stagen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DejaVu Sans Mono"/>
              </a:rPr>
              <a:t>$ git rebase --continue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Hauptfeatures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Verteilte Entwicklung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Massiv parallele Entwicklung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Linux Kernel: ca. 14.000 Entwickler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Effizient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Unterstützung von Workflows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“</a:t>
            </a:r>
            <a:r>
              <a:rPr b="0" lang="en-US" sz="2800" spc="-1" strike="noStrike">
                <a:latin typeface="Arial"/>
              </a:rPr>
              <a:t>Branch-Aware”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Sprachneutral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Tips und Hinweise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Oft commiten !!!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Änderungen besser nachvollziehbar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Mehr Optionen für fallback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Merge und rebase sind einfacher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Projekt sollte kompilieren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Pushen spätestens zu Feierabend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Backup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Kollegen können übernehmen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Hilfe: man git &lt;COMMAND&gt;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Tips und Hinweise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Arbeiten auf der Kommandozeile oft sinnvoll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Mehr Kontrolle über die vielen Optionen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Integration in IDE wird Funktionsumfang nicht gerecht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Standard-Commit aus IDE, alles andere über Shell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284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Installation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Basics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Plumbing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Objekte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Hashes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Trees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Commits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Porcelain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Branches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Tags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Merges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Unterschiede zu SVN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Plumbing: Internals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005840"/>
            <a:ext cx="9071640" cy="621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Git-Repository besteht aus: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“</a:t>
            </a:r>
            <a:r>
              <a:rPr b="0" lang="en-US" sz="2800" spc="-1" strike="noStrike">
                <a:latin typeface="Arial"/>
              </a:rPr>
              <a:t>Datenbank” im .git Ordner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Working tree, der aktuelle Stand (optional)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Datenbank ist im Wesentlichen ein Key-Value-Store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Values sind Objekte (Dateien + X)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Keys sind die SHA1 Checksums der Objekte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Objekt-Typen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blob: Datei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tree: Struktur referenziert blobs und subtrees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commit: tree und Metadaten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Plumbing: Blobs und Trees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023360" y="173736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108960" y="347472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5486400" y="356616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502920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676656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6" name="Line 7"/>
          <p:cNvCxnSpPr>
            <a:stCxn id="53" idx="2"/>
            <a:endCxn id="55" idx="0"/>
          </p:cNvCxnSpPr>
          <p:nvPr/>
        </p:nvCxnSpPr>
        <p:spPr>
          <a:xfrm>
            <a:off x="6172200" y="4297680"/>
            <a:ext cx="128052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7" name="Line 8"/>
          <p:cNvCxnSpPr>
            <a:endCxn id="52" idx="0"/>
          </p:cNvCxnSpPr>
          <p:nvPr/>
        </p:nvCxnSpPr>
        <p:spPr>
          <a:xfrm flipH="1">
            <a:off x="3794760" y="2514600"/>
            <a:ext cx="853920" cy="960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8" name="Line 9"/>
          <p:cNvCxnSpPr>
            <a:stCxn id="51" idx="2"/>
            <a:endCxn id="53" idx="0"/>
          </p:cNvCxnSpPr>
          <p:nvPr/>
        </p:nvCxnSpPr>
        <p:spPr>
          <a:xfrm>
            <a:off x="4709160" y="2468880"/>
            <a:ext cx="1463400" cy="1097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9" name="Line 10"/>
          <p:cNvCxnSpPr>
            <a:stCxn id="53" idx="2"/>
            <a:endCxn id="54" idx="0"/>
          </p:cNvCxnSpPr>
          <p:nvPr/>
        </p:nvCxnSpPr>
        <p:spPr>
          <a:xfrm flipH="1">
            <a:off x="5715000" y="4297680"/>
            <a:ext cx="45756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latin typeface="Arial"/>
              </a:rPr>
              <a:t>Plumbing: Blobs und Trees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4023360" y="173736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108960" y="347472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5486400" y="356616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tree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502920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6766560" y="5486400"/>
            <a:ext cx="1371600" cy="731520"/>
          </a:xfrm>
          <a:custGeom>
            <a:avLst/>
            <a:gdLst/>
            <a:ahLst/>
            <a:rect l="0" t="0" r="r" b="b"/>
            <a:pathLst>
              <a:path w="3812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3472" y="2033"/>
                </a:lnTo>
                <a:cubicBezTo>
                  <a:pt x="3641" y="2033"/>
                  <a:pt x="3811" y="1863"/>
                  <a:pt x="3811" y="1694"/>
                </a:cubicBezTo>
                <a:lnTo>
                  <a:pt x="3811" y="338"/>
                </a:lnTo>
                <a:cubicBezTo>
                  <a:pt x="3811" y="169"/>
                  <a:pt x="3641" y="0"/>
                  <a:pt x="3472" y="0"/>
                </a:cubicBezTo>
                <a:lnTo>
                  <a:pt x="338" y="0"/>
                </a:lnTo>
              </a:path>
            </a:pathLst>
          </a:cu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blob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66" name="Line 7"/>
          <p:cNvCxnSpPr>
            <a:stCxn id="63" idx="2"/>
            <a:endCxn id="65" idx="0"/>
          </p:cNvCxnSpPr>
          <p:nvPr/>
        </p:nvCxnSpPr>
        <p:spPr>
          <a:xfrm>
            <a:off x="6172200" y="4297680"/>
            <a:ext cx="128052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7" name="Line 8"/>
          <p:cNvCxnSpPr>
            <a:endCxn id="62" idx="0"/>
          </p:cNvCxnSpPr>
          <p:nvPr/>
        </p:nvCxnSpPr>
        <p:spPr>
          <a:xfrm flipH="1">
            <a:off x="3794760" y="2514600"/>
            <a:ext cx="853920" cy="960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8" name="Line 9"/>
          <p:cNvCxnSpPr>
            <a:stCxn id="61" idx="2"/>
            <a:endCxn id="63" idx="0"/>
          </p:cNvCxnSpPr>
          <p:nvPr/>
        </p:nvCxnSpPr>
        <p:spPr>
          <a:xfrm>
            <a:off x="4709160" y="2468880"/>
            <a:ext cx="1463400" cy="1097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9" name="Line 10"/>
          <p:cNvCxnSpPr>
            <a:stCxn id="63" idx="2"/>
            <a:endCxn id="64" idx="0"/>
          </p:cNvCxnSpPr>
          <p:nvPr/>
        </p:nvCxnSpPr>
        <p:spPr>
          <a:xfrm flipH="1">
            <a:off x="5715000" y="4297680"/>
            <a:ext cx="457560" cy="1189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0" name="TextShape 11"/>
          <p:cNvSpPr txBox="1"/>
          <p:nvPr/>
        </p:nvSpPr>
        <p:spPr>
          <a:xfrm>
            <a:off x="5303520" y="475488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foo.c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Shape 12"/>
          <p:cNvSpPr txBox="1"/>
          <p:nvPr/>
        </p:nvSpPr>
        <p:spPr>
          <a:xfrm>
            <a:off x="6994440" y="4846320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bar.h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13"/>
          <p:cNvSpPr txBox="1"/>
          <p:nvPr/>
        </p:nvSpPr>
        <p:spPr>
          <a:xfrm>
            <a:off x="3200400" y="274320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.settings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TextShape 14"/>
          <p:cNvSpPr txBox="1"/>
          <p:nvPr/>
        </p:nvSpPr>
        <p:spPr>
          <a:xfrm>
            <a:off x="5486400" y="274320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src/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2018-09-14T11:41:27Z</dcterms:created>
  <dc:creator/>
  <dc:description/>
  <dc:language>en-US</dc:language>
  <cp:lastModifiedBy/>
  <dcterms:modified xsi:type="dcterms:W3CDTF">2018-10-11T16:29:16Z</dcterms:modified>
  <cp:revision>49</cp:revision>
  <dc:subject/>
  <dc:title/>
</cp:coreProperties>
</file>