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8" r:id="rId11"/>
    <p:sldId id="267" r:id="rId12"/>
    <p:sldId id="261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78" r:id="rId34"/>
    <p:sldId id="279" r:id="rId35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5"/>
  </p:normalViewPr>
  <p:slideViewPr>
    <p:cSldViewPr snapToGrid="0" snapToObjects="1">
      <p:cViewPr>
        <p:scale>
          <a:sx n="88" d="100"/>
          <a:sy n="88" d="100"/>
        </p:scale>
        <p:origin x="9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5E9040-7A8C-3549-92E1-6326FE112C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72409-89F1-5942-A23B-DDE3C518B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2B1CD-19E6-3A43-AEDB-B8A904AF3739}" type="datetimeFigureOut">
              <a:rPr lang="en-IT" smtClean="0"/>
              <a:t>10/01/22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DA119-E703-AC43-9DF5-F62C6859B2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50DC8-8531-4C4D-98FC-F08E597D10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DF255-69BC-1B4D-AB28-430FBB774D7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04766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DD2BD-20C1-C445-B8F2-802EEBEA5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91C6D-6790-8547-9D9A-EFA154BCB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1BE1E-3F00-A64F-8F2D-F090F253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F024-FC78-A84D-B6A9-F5E82332D115}" type="datetimeFigureOut">
              <a:rPr lang="en-IT" smtClean="0"/>
              <a:t>10/01/22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A3664-3BEB-4342-803E-C01FBEAE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92CD4-7901-EB40-B9F2-2AEC70C2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D375-B24D-C14D-95AF-DDB32ED56C9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1705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5C6B-3A43-1A47-8E27-76B6F116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53506-3C81-F24A-88A3-CA09B1F8A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120E3-95E2-DD4E-A771-E8A85B57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F024-FC78-A84D-B6A9-F5E82332D115}" type="datetimeFigureOut">
              <a:rPr lang="en-IT" smtClean="0"/>
              <a:t>10/01/22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7B6DD-0978-C84C-920E-ECEB8525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6D597-CDA5-A640-A38C-401D9E5D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D375-B24D-C14D-95AF-DDB32ED56C9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3770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A4093-4CC0-5A44-8249-D6AEDFD36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7376E-3F07-9044-9C85-2DD1B62E7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CE876-91DC-DD4F-90CB-C5820453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F024-FC78-A84D-B6A9-F5E82332D115}" type="datetimeFigureOut">
              <a:rPr lang="en-IT" smtClean="0"/>
              <a:t>10/01/22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5E289-CBB8-5D4E-97FC-DFC26DF8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E5D7D-0605-B64F-83BA-6AE9B8FF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D375-B24D-C14D-95AF-DDB32ED56C9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1891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F2B5-1412-FD42-A8EC-64648F36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93B2E-6F74-B84E-85AA-9522E04BC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3544B-F03D-CE4C-BF6A-4E101D75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F024-FC78-A84D-B6A9-F5E82332D115}" type="datetimeFigureOut">
              <a:rPr lang="en-IT" smtClean="0"/>
              <a:t>10/01/22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62AE6-ACAE-404F-9535-265C93E4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F854B-DA57-7B41-8F37-A35383B05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D375-B24D-C14D-95AF-DDB32ED56C9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5664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F5256-277D-9743-8DFB-4E1FBB023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5278C-3255-EA46-8D8C-55DF8B35E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49D6A-7E10-B741-A9B0-565DFA72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F024-FC78-A84D-B6A9-F5E82332D115}" type="datetimeFigureOut">
              <a:rPr lang="en-IT" smtClean="0"/>
              <a:t>10/01/22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02AA3-A66E-B244-A65C-40E272C8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7A7CC-27FE-F84A-A1E8-B7C1AE24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D375-B24D-C14D-95AF-DDB32ED56C9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2279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DE68-B37B-E443-AB15-F17BE18E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62B5C-2BB5-384C-B7DC-D59C18105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520F4-0A52-D742-B206-2CD61BB30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A803E-A9CC-CC4F-9280-A3C5A273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F024-FC78-A84D-B6A9-F5E82332D115}" type="datetimeFigureOut">
              <a:rPr lang="en-IT" smtClean="0"/>
              <a:t>10/01/22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FC14C-CE51-6E4B-AD44-BB4CED39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0E671-BFDB-1641-BAF8-F2DB84FE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D375-B24D-C14D-95AF-DDB32ED56C9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3403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3ED7-8893-064B-80B4-5BBD5998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DD6ED-A585-C945-8A33-9232CE292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42159-4242-6E42-AF78-6D78E8E70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1F0B8-9CCC-7349-9540-54343CBE2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E6A85-7382-7942-BFDD-24CE87637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7B0BB-16C5-B545-A214-FA6359C2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F024-FC78-A84D-B6A9-F5E82332D115}" type="datetimeFigureOut">
              <a:rPr lang="en-IT" smtClean="0"/>
              <a:t>10/01/22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49FB1-5AD8-2A40-9162-E56E2BBD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9FF1D-6953-3F40-80F9-AC7A8B12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D375-B24D-C14D-95AF-DDB32ED56C9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2603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02AC-6504-324E-8242-3C57063F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BABD5-1FC7-5C4B-9E5D-B4DEB1FA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F024-FC78-A84D-B6A9-F5E82332D115}" type="datetimeFigureOut">
              <a:rPr lang="en-IT" smtClean="0"/>
              <a:t>10/01/22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2B05C-AB36-2047-9720-C7B8CB12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9D3CE-3677-CF4D-9BBA-E16A2DAA5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D375-B24D-C14D-95AF-DDB32ED56C9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6053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98A6DD-6BF9-274B-A00C-C55EFAFD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F024-FC78-A84D-B6A9-F5E82332D115}" type="datetimeFigureOut">
              <a:rPr lang="en-IT" smtClean="0"/>
              <a:t>10/01/22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668E3-A7F8-0F48-9FA2-177700345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293F3-C0FC-FD40-AAD2-04F02B71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D375-B24D-C14D-95AF-DDB32ED56C9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5955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1B60-E83C-944F-892C-8E4332B1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FD651-B6F7-EB43-8543-410080AE6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6A678-6DF5-EA42-A6AC-FA4AFAEC2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B11F0-343F-D04F-AF6E-B3C3177D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F024-FC78-A84D-B6A9-F5E82332D115}" type="datetimeFigureOut">
              <a:rPr lang="en-IT" smtClean="0"/>
              <a:t>10/01/22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5D2FB-73E8-FC4E-BA72-D078329D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DEB1D-CF58-954B-A27D-1D8451DA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D375-B24D-C14D-95AF-DDB32ED56C9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3944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DF3A-5A62-EB4F-A7DA-A7E18283C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622AA-A806-4C41-AF96-AD44B4DC7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22223-9D40-794C-8DCE-1A0DE2D36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95B3B-683F-FE44-8432-44C43736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F024-FC78-A84D-B6A9-F5E82332D115}" type="datetimeFigureOut">
              <a:rPr lang="en-IT" smtClean="0"/>
              <a:t>10/01/22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AA4AF-F6A9-1349-AA17-411FB1BE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27C60-C24B-6F41-825D-FBBBF528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D375-B24D-C14D-95AF-DDB32ED56C9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9002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B0AA9-64C5-654B-A70A-FFE87DA3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B11AB-DE95-DB40-88FE-513364FFE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81160-FD92-F74E-94AD-09B7726D8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9F024-FC78-A84D-B6A9-F5E82332D115}" type="datetimeFigureOut">
              <a:rPr lang="en-IT" smtClean="0"/>
              <a:t>10/01/22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0885B-6BA8-D54D-87E6-237307526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37FFE-97B0-4445-901F-4F728B887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DD375-B24D-C14D-95AF-DDB32ED56C9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3113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2087-B677-9143-BA9F-AD0211475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TelcoService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AA1BF-91A1-9F4B-9E3B-A1E178465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D’Amico (10661846)  – Didoni (10623061)</a:t>
            </a:r>
          </a:p>
        </p:txBody>
      </p:sp>
    </p:spTree>
    <p:extLst>
      <p:ext uri="{BB962C8B-B14F-4D97-AF65-F5344CB8AC3E}">
        <p14:creationId xmlns:p14="http://schemas.microsoft.com/office/powerpoint/2010/main" val="335599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73405-3434-1945-9A35-D9CC4727A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787"/>
            <a:ext cx="10515600" cy="6448425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Andale Mono" panose="020B0509000000000004" pitchFamily="49" charset="0"/>
              </a:rPr>
              <a:t>create trigger </a:t>
            </a:r>
            <a:r>
              <a:rPr lang="en-GB" dirty="0" err="1">
                <a:latin typeface="Andale Mono" panose="020B0509000000000004" pitchFamily="49" charset="0"/>
              </a:rPr>
              <a:t>insolvent_user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after update on </a:t>
            </a:r>
            <a:r>
              <a:rPr lang="en-GB" dirty="0" err="1">
                <a:latin typeface="Andale Mono" panose="020B0509000000000004" pitchFamily="49" charset="0"/>
              </a:rPr>
              <a:t>telcoservice_db.order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for each row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BEGIN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DECLARE </a:t>
            </a:r>
            <a:r>
              <a:rPr lang="en-GB" dirty="0" err="1">
                <a:latin typeface="Andale Mono" panose="020B0509000000000004" pitchFamily="49" charset="0"/>
              </a:rPr>
              <a:t>insolvent_client</a:t>
            </a:r>
            <a:r>
              <a:rPr lang="en-GB" dirty="0">
                <a:latin typeface="Andale Mono" panose="020B0509000000000004" pitchFamily="49" charset="0"/>
              </a:rPr>
              <a:t> varchar(255) default ( SELECT distinct O.CLIENT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                              FROM </a:t>
            </a:r>
            <a:r>
              <a:rPr lang="en-GB" dirty="0" err="1">
                <a:latin typeface="Andale Mono" panose="020B0509000000000004" pitchFamily="49" charset="0"/>
              </a:rPr>
              <a:t>telcoservice_db.order</a:t>
            </a:r>
            <a:r>
              <a:rPr lang="en-GB" dirty="0">
                <a:latin typeface="Andale Mono" panose="020B0509000000000004" pitchFamily="49" charset="0"/>
              </a:rPr>
              <a:t> O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                              WHERE </a:t>
            </a:r>
            <a:r>
              <a:rPr lang="en-GB" dirty="0" err="1">
                <a:latin typeface="Andale Mono" panose="020B0509000000000004" pitchFamily="49" charset="0"/>
              </a:rPr>
              <a:t>O.client</a:t>
            </a:r>
            <a:r>
              <a:rPr lang="en-GB" dirty="0">
                <a:latin typeface="Andale Mono" panose="020B0509000000000004" pitchFamily="49" charset="0"/>
              </a:rPr>
              <a:t> = </a:t>
            </a:r>
            <a:r>
              <a:rPr lang="en-GB" dirty="0" err="1">
                <a:latin typeface="Andale Mono" panose="020B0509000000000004" pitchFamily="49" charset="0"/>
              </a:rPr>
              <a:t>new.client</a:t>
            </a:r>
            <a:r>
              <a:rPr lang="en-GB" dirty="0">
                <a:latin typeface="Andale Mono" panose="020B0509000000000004" pitchFamily="49" charset="0"/>
              </a:rPr>
              <a:t> );</a:t>
            </a:r>
            <a:br>
              <a:rPr lang="en-GB" dirty="0">
                <a:latin typeface="Andale Mono" panose="020B0509000000000004" pitchFamily="49" charset="0"/>
              </a:rPr>
            </a:b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DECLARE </a:t>
            </a:r>
            <a:r>
              <a:rPr lang="en-GB" dirty="0" err="1">
                <a:latin typeface="Andale Mono" panose="020B0509000000000004" pitchFamily="49" charset="0"/>
              </a:rPr>
              <a:t>new_client_rejections</a:t>
            </a:r>
            <a:r>
              <a:rPr lang="en-GB" dirty="0">
                <a:latin typeface="Andale Mono" panose="020B0509000000000004" pitchFamily="49" charset="0"/>
              </a:rPr>
              <a:t> int;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DECLARE </a:t>
            </a:r>
            <a:r>
              <a:rPr lang="en-GB" dirty="0" err="1">
                <a:latin typeface="Andale Mono" panose="020B0509000000000004" pitchFamily="49" charset="0"/>
              </a:rPr>
              <a:t>old_client_rejections</a:t>
            </a:r>
            <a:r>
              <a:rPr lang="en-GB" dirty="0">
                <a:latin typeface="Andale Mono" panose="020B0509000000000004" pitchFamily="49" charset="0"/>
              </a:rPr>
              <a:t> int;</a:t>
            </a:r>
            <a:br>
              <a:rPr lang="en-GB" dirty="0">
                <a:latin typeface="Andale Mono" panose="020B0509000000000004" pitchFamily="49" charset="0"/>
              </a:rPr>
            </a:b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if ( </a:t>
            </a:r>
            <a:r>
              <a:rPr lang="en-GB" dirty="0" err="1">
                <a:latin typeface="Andale Mono" panose="020B0509000000000004" pitchFamily="49" charset="0"/>
              </a:rPr>
              <a:t>old.IS_VALID</a:t>
            </a:r>
            <a:r>
              <a:rPr lang="en-GB" dirty="0">
                <a:latin typeface="Andale Mono" panose="020B0509000000000004" pitchFamily="49" charset="0"/>
              </a:rPr>
              <a:t> = 'DEFAULT' and </a:t>
            </a:r>
            <a:r>
              <a:rPr lang="en-GB" dirty="0" err="1">
                <a:latin typeface="Andale Mono" panose="020B0509000000000004" pitchFamily="49" charset="0"/>
              </a:rPr>
              <a:t>new.IS_VALID</a:t>
            </a:r>
            <a:r>
              <a:rPr lang="en-GB" dirty="0">
                <a:latin typeface="Andale Mono" panose="020B0509000000000004" pitchFamily="49" charset="0"/>
              </a:rPr>
              <a:t> = 'REJECTED' ) then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-- If the first payment is rejected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update </a:t>
            </a:r>
            <a:r>
              <a:rPr lang="en-GB" dirty="0" err="1">
                <a:latin typeface="Andale Mono" panose="020B0509000000000004" pitchFamily="49" charset="0"/>
              </a:rPr>
              <a:t>telcoservice_db.client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set insolvent = 'insolvent'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   where </a:t>
            </a:r>
            <a:r>
              <a:rPr lang="en-GB" dirty="0" err="1">
                <a:latin typeface="Andale Mono" panose="020B0509000000000004" pitchFamily="49" charset="0"/>
              </a:rPr>
              <a:t>strcmp</a:t>
            </a:r>
            <a:r>
              <a:rPr lang="en-GB" dirty="0">
                <a:latin typeface="Andale Mono" panose="020B0509000000000004" pitchFamily="49" charset="0"/>
              </a:rPr>
              <a:t> (username, </a:t>
            </a:r>
            <a:r>
              <a:rPr lang="en-GB" dirty="0" err="1">
                <a:latin typeface="Andale Mono" panose="020B0509000000000004" pitchFamily="49" charset="0"/>
              </a:rPr>
              <a:t>insolvent_client</a:t>
            </a:r>
            <a:r>
              <a:rPr lang="en-GB" dirty="0">
                <a:latin typeface="Andale Mono" panose="020B0509000000000004" pitchFamily="49" charset="0"/>
              </a:rPr>
              <a:t>) = 0;</a:t>
            </a:r>
            <a:br>
              <a:rPr lang="en-GB" dirty="0">
                <a:latin typeface="Andale Mono" panose="020B0509000000000004" pitchFamily="49" charset="0"/>
              </a:rPr>
            </a:b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elseif ( </a:t>
            </a:r>
            <a:r>
              <a:rPr lang="en-GB" dirty="0" err="1">
                <a:latin typeface="Andale Mono" panose="020B0509000000000004" pitchFamily="49" charset="0"/>
              </a:rPr>
              <a:t>old.IS_VALID</a:t>
            </a:r>
            <a:r>
              <a:rPr lang="en-GB" dirty="0">
                <a:latin typeface="Andale Mono" panose="020B0509000000000004" pitchFamily="49" charset="0"/>
              </a:rPr>
              <a:t> = 'REJECTED' and </a:t>
            </a:r>
            <a:r>
              <a:rPr lang="en-GB" dirty="0" err="1">
                <a:latin typeface="Andale Mono" panose="020B0509000000000004" pitchFamily="49" charset="0"/>
              </a:rPr>
              <a:t>new.IS_VALID</a:t>
            </a:r>
            <a:r>
              <a:rPr lang="en-GB" dirty="0">
                <a:latin typeface="Andale Mono" panose="020B0509000000000004" pitchFamily="49" charset="0"/>
              </a:rPr>
              <a:t> = 'ACCEPTED' ) then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-- When the order is finally </a:t>
            </a:r>
            <a:r>
              <a:rPr lang="en-GB" dirty="0" err="1">
                <a:latin typeface="Andale Mono" panose="020B0509000000000004" pitchFamily="49" charset="0"/>
              </a:rPr>
              <a:t>payed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SET </a:t>
            </a:r>
            <a:r>
              <a:rPr lang="en-GB" dirty="0" err="1">
                <a:latin typeface="Andale Mono" panose="020B0509000000000004" pitchFamily="49" charset="0"/>
              </a:rPr>
              <a:t>old_client_rejections</a:t>
            </a:r>
            <a:r>
              <a:rPr lang="en-GB" dirty="0">
                <a:latin typeface="Andale Mono" panose="020B0509000000000004" pitchFamily="49" charset="0"/>
              </a:rPr>
              <a:t> = (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   SELECT C.NUMBER_REJECTIONS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   FROM client C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   WHERE NEW.CLIENT = C.USERNAME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);</a:t>
            </a:r>
            <a:br>
              <a:rPr lang="en-GB" dirty="0">
                <a:latin typeface="Andale Mono" panose="020B0509000000000004" pitchFamily="49" charset="0"/>
              </a:rPr>
            </a:b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SET </a:t>
            </a:r>
            <a:r>
              <a:rPr lang="en-GB" dirty="0" err="1">
                <a:latin typeface="Andale Mono" panose="020B0509000000000004" pitchFamily="49" charset="0"/>
              </a:rPr>
              <a:t>new_client_rejections</a:t>
            </a:r>
            <a:r>
              <a:rPr lang="en-GB" dirty="0">
                <a:latin typeface="Andale Mono" panose="020B0509000000000004" pitchFamily="49" charset="0"/>
              </a:rPr>
              <a:t> = (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   SELECT C.NUMBER_REJECTIONS - O.NUMBER_REJECTIONS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   FROM </a:t>
            </a:r>
            <a:r>
              <a:rPr lang="en-GB" dirty="0" err="1">
                <a:latin typeface="Andale Mono" panose="020B0509000000000004" pitchFamily="49" charset="0"/>
              </a:rPr>
              <a:t>telcoservice_db.order</a:t>
            </a:r>
            <a:r>
              <a:rPr lang="en-GB" dirty="0">
                <a:latin typeface="Andale Mono" panose="020B0509000000000004" pitchFamily="49" charset="0"/>
              </a:rPr>
              <a:t> O, client C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   WHERE </a:t>
            </a:r>
            <a:r>
              <a:rPr lang="en-GB" dirty="0" err="1">
                <a:latin typeface="Andale Mono" panose="020B0509000000000004" pitchFamily="49" charset="0"/>
              </a:rPr>
              <a:t>O.id</a:t>
            </a:r>
            <a:r>
              <a:rPr lang="en-GB" dirty="0">
                <a:latin typeface="Andale Mono" panose="020B0509000000000004" pitchFamily="49" charset="0"/>
              </a:rPr>
              <a:t> = </a:t>
            </a:r>
            <a:r>
              <a:rPr lang="en-GB" dirty="0" err="1">
                <a:latin typeface="Andale Mono" panose="020B0509000000000004" pitchFamily="49" charset="0"/>
              </a:rPr>
              <a:t>new.id</a:t>
            </a:r>
            <a:r>
              <a:rPr lang="en-GB" dirty="0">
                <a:latin typeface="Andale Mono" panose="020B0509000000000004" pitchFamily="49" charset="0"/>
              </a:rPr>
              <a:t> AND NEW.CLIENT = C.USERNAME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);</a:t>
            </a:r>
            <a:br>
              <a:rPr lang="en-GB" dirty="0">
                <a:latin typeface="Andale Mono" panose="020B0509000000000004" pitchFamily="49" charset="0"/>
              </a:rPr>
            </a:b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update </a:t>
            </a:r>
            <a:r>
              <a:rPr lang="en-GB" dirty="0" err="1">
                <a:latin typeface="Andale Mono" panose="020B0509000000000004" pitchFamily="49" charset="0"/>
              </a:rPr>
              <a:t>telcoservice_db.client</a:t>
            </a:r>
            <a:r>
              <a:rPr lang="en-GB" dirty="0">
                <a:latin typeface="Andale Mono" panose="020B0509000000000004" pitchFamily="49" charset="0"/>
              </a:rPr>
              <a:t> C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set C.NUMBER_REJECTIONS = </a:t>
            </a:r>
            <a:r>
              <a:rPr lang="en-GB" dirty="0" err="1">
                <a:latin typeface="Andale Mono" panose="020B0509000000000004" pitchFamily="49" charset="0"/>
              </a:rPr>
              <a:t>new_client_rejections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 where NEW.CLIENT = C.USERNAME;</a:t>
            </a:r>
            <a:br>
              <a:rPr lang="en-GB" dirty="0">
                <a:latin typeface="Andale Mono" panose="020B0509000000000004" pitchFamily="49" charset="0"/>
              </a:rPr>
            </a:b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if ( </a:t>
            </a:r>
            <a:r>
              <a:rPr lang="en-GB" dirty="0" err="1">
                <a:latin typeface="Andale Mono" panose="020B0509000000000004" pitchFamily="49" charset="0"/>
              </a:rPr>
              <a:t>old_client_rejections</a:t>
            </a:r>
            <a:r>
              <a:rPr lang="en-GB" dirty="0">
                <a:latin typeface="Andale Mono" panose="020B0509000000000004" pitchFamily="49" charset="0"/>
              </a:rPr>
              <a:t> &gt; 0 and </a:t>
            </a:r>
            <a:r>
              <a:rPr lang="en-GB" dirty="0" err="1">
                <a:latin typeface="Andale Mono" panose="020B0509000000000004" pitchFamily="49" charset="0"/>
              </a:rPr>
              <a:t>new_client_rejections</a:t>
            </a:r>
            <a:r>
              <a:rPr lang="en-GB" dirty="0">
                <a:latin typeface="Andale Mono" panose="020B0509000000000004" pitchFamily="49" charset="0"/>
              </a:rPr>
              <a:t> = 0 ) then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   update </a:t>
            </a:r>
            <a:r>
              <a:rPr lang="en-GB" dirty="0" err="1">
                <a:latin typeface="Andale Mono" panose="020B0509000000000004" pitchFamily="49" charset="0"/>
              </a:rPr>
              <a:t>telcoservice_db.client</a:t>
            </a:r>
            <a:r>
              <a:rPr lang="en-GB" dirty="0">
                <a:latin typeface="Andale Mono" panose="020B0509000000000004" pitchFamily="49" charset="0"/>
              </a:rPr>
              <a:t> C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   set C.INSOLVENT = 'SOLVENT'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    where NEW.CLIENT = C.USERNAME AND C.INSOLVENT = 'INSOLVENT';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     end if;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   end if;</a:t>
            </a:r>
            <a:br>
              <a:rPr lang="en-GB" dirty="0">
                <a:latin typeface="Andale Mono" panose="020B0509000000000004" pitchFamily="49" charset="0"/>
              </a:rPr>
            </a:br>
            <a:r>
              <a:rPr lang="en-GB" dirty="0">
                <a:latin typeface="Andale Mono" panose="020B0509000000000004" pitchFamily="49" charset="0"/>
              </a:rPr>
              <a:t>END;</a:t>
            </a:r>
            <a:endParaRPr lang="en-IT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371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CC0F-EBC7-4149-9FBF-AECBB088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Solvent_User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98C91-FB19-984C-B866-044FEBD1D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T" b="1" dirty="0"/>
              <a:t>Event: </a:t>
            </a:r>
            <a:r>
              <a:rPr lang="en-IT" dirty="0"/>
              <a:t>Update on Client</a:t>
            </a:r>
          </a:p>
          <a:p>
            <a:r>
              <a:rPr lang="en-IT" b="1" dirty="0"/>
              <a:t>Condition: </a:t>
            </a:r>
            <a:r>
              <a:rPr lang="en-IT" dirty="0"/>
              <a:t>The client becomes solvent (”INSOLVENT” -&gt; “SOLVENT”)</a:t>
            </a:r>
            <a:endParaRPr lang="en-IT" b="1" dirty="0"/>
          </a:p>
          <a:p>
            <a:r>
              <a:rPr lang="en-IT" b="1" dirty="0"/>
              <a:t>Action: </a:t>
            </a:r>
            <a:r>
              <a:rPr lang="en-IT" dirty="0"/>
              <a:t>Set all entries in the auditing table with the username of the solvent client as inactive (is_active = false)</a:t>
            </a:r>
          </a:p>
          <a:p>
            <a:r>
              <a:rPr lang="en-IT" b="1" dirty="0"/>
              <a:t>Code:</a:t>
            </a:r>
            <a:r>
              <a:rPr lang="en-IT" dirty="0"/>
              <a:t> 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create trigger </a:t>
            </a:r>
            <a:r>
              <a:rPr lang="en-GB" sz="1500" dirty="0" err="1">
                <a:latin typeface="Andale Mono" panose="020B0509000000000004" pitchFamily="49" charset="0"/>
              </a:rPr>
              <a:t>solvent_user</a:t>
            </a:r>
            <a:endParaRPr lang="en-GB" sz="1500" dirty="0">
              <a:latin typeface="Andale Mono" panose="020B0509000000000004" pitchFamily="49" charset="0"/>
            </a:endParaRP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after update on </a:t>
            </a:r>
            <a:r>
              <a:rPr lang="en-GB" sz="1500" dirty="0" err="1">
                <a:latin typeface="Andale Mono" panose="020B0509000000000004" pitchFamily="49" charset="0"/>
              </a:rPr>
              <a:t>telcoservice_db.client</a:t>
            </a:r>
            <a:endParaRPr lang="en-GB" sz="1500" dirty="0">
              <a:latin typeface="Andale Mono" panose="020B0509000000000004" pitchFamily="49" charset="0"/>
            </a:endParaRP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for each row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BEGIN 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IF ( </a:t>
            </a:r>
            <a:r>
              <a:rPr lang="en-GB" sz="1500" dirty="0" err="1">
                <a:latin typeface="Andale Mono" panose="020B0509000000000004" pitchFamily="49" charset="0"/>
              </a:rPr>
              <a:t>old.INSOLVENT</a:t>
            </a:r>
            <a:r>
              <a:rPr lang="en-GB" sz="1500" dirty="0">
                <a:latin typeface="Andale Mono" panose="020B0509000000000004" pitchFamily="49" charset="0"/>
              </a:rPr>
              <a:t> = ‘INSOLVENT’ AND </a:t>
            </a:r>
            <a:r>
              <a:rPr lang="en-GB" sz="1500" dirty="0" err="1">
                <a:latin typeface="Andale Mono" panose="020B0509000000000004" pitchFamily="49" charset="0"/>
              </a:rPr>
              <a:t>new.INSOLVENT</a:t>
            </a:r>
            <a:r>
              <a:rPr lang="en-GB" sz="1500" dirty="0">
                <a:latin typeface="Andale Mono" panose="020B0509000000000004" pitchFamily="49" charset="0"/>
              </a:rPr>
              <a:t> = ‘SOLVENT’ ) THEN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	UPDATE </a:t>
            </a:r>
            <a:r>
              <a:rPr lang="en-GB" sz="1500" dirty="0" err="1">
                <a:latin typeface="Andale Mono" panose="020B0509000000000004" pitchFamily="49" charset="0"/>
              </a:rPr>
              <a:t>telcoservice_db.auditing</a:t>
            </a:r>
            <a:endParaRPr lang="en-GB" sz="1500" dirty="0">
              <a:latin typeface="Andale Mono" panose="020B0509000000000004" pitchFamily="49" charset="0"/>
            </a:endParaRP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		SET IS_ACTIVE = 0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		WHERE </a:t>
            </a:r>
            <a:r>
              <a:rPr lang="en-GB" sz="1500" dirty="0" err="1">
                <a:latin typeface="Andale Mono" panose="020B0509000000000004" pitchFamily="49" charset="0"/>
              </a:rPr>
              <a:t>auditing.USERNAME</a:t>
            </a:r>
            <a:r>
              <a:rPr lang="en-GB" sz="1500" dirty="0">
                <a:latin typeface="Andale Mono" panose="020B0509000000000004" pitchFamily="49" charset="0"/>
              </a:rPr>
              <a:t> = </a:t>
            </a:r>
            <a:r>
              <a:rPr lang="en-GB" sz="1500" dirty="0" err="1">
                <a:latin typeface="Andale Mono" panose="020B0509000000000004" pitchFamily="49" charset="0"/>
              </a:rPr>
              <a:t>new.USERNAME</a:t>
            </a:r>
            <a:endParaRPr lang="en-GB" sz="1500" dirty="0">
              <a:latin typeface="Andale Mono" panose="020B0509000000000004" pitchFamily="49" charset="0"/>
            </a:endParaRP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END IF; 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END;  </a:t>
            </a:r>
          </a:p>
        </p:txBody>
      </p:sp>
    </p:spTree>
    <p:extLst>
      <p:ext uri="{BB962C8B-B14F-4D97-AF65-F5344CB8AC3E}">
        <p14:creationId xmlns:p14="http://schemas.microsoft.com/office/powerpoint/2010/main" val="123481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7D7D-94DC-1049-831B-FDF41451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437"/>
            <a:ext cx="10515600" cy="6207125"/>
          </a:xfrm>
        </p:spPr>
        <p:txBody>
          <a:bodyPr>
            <a:normAutofit/>
          </a:bodyPr>
          <a:lstStyle/>
          <a:p>
            <a:pPr algn="ctr"/>
            <a:r>
              <a:rPr lang="en-IT" sz="6000" b="1" dirty="0"/>
              <a:t>ORM Design</a:t>
            </a:r>
          </a:p>
        </p:txBody>
      </p:sp>
    </p:spTree>
    <p:extLst>
      <p:ext uri="{BB962C8B-B14F-4D97-AF65-F5344CB8AC3E}">
        <p14:creationId xmlns:p14="http://schemas.microsoft.com/office/powerpoint/2010/main" val="1259545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A9FD-1376-6E44-AE34-6A0672C0F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Order -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129A1-A377-FD47-9B90-CF9D2B98D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Order -&gt; Client (OWNER): An order is done by a client. </a:t>
            </a:r>
          </a:p>
          <a:p>
            <a:r>
              <a:rPr lang="en-IT" dirty="0"/>
              <a:t>Client -&gt; Order: added for consistency and be</a:t>
            </a:r>
            <a:r>
              <a:rPr lang="en-GB" dirty="0"/>
              <a:t>ca</a:t>
            </a:r>
            <a:r>
              <a:rPr lang="en-IT" dirty="0"/>
              <a:t>use it’s useful to know, given a client a list of all its orders. Lazy because when we get a client we might not want to know its orders and it might have many, thus it might be costly to retreive them. </a:t>
            </a:r>
          </a:p>
        </p:txBody>
      </p:sp>
    </p:spTree>
    <p:extLst>
      <p:ext uri="{BB962C8B-B14F-4D97-AF65-F5344CB8AC3E}">
        <p14:creationId xmlns:p14="http://schemas.microsoft.com/office/powerpoint/2010/main" val="98303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6C1B-2033-3440-A7AD-9F7F613E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OptionalProduct -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5F4A5-3DAD-314E-A7FD-FFFB92D61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OptionalProduct -&gt; Order</a:t>
            </a:r>
          </a:p>
          <a:p>
            <a:r>
              <a:rPr lang="en-IT" dirty="0"/>
              <a:t>Order -&gt; OptionalProduct</a:t>
            </a:r>
          </a:p>
        </p:txBody>
      </p:sp>
    </p:spTree>
    <p:extLst>
      <p:ext uri="{BB962C8B-B14F-4D97-AF65-F5344CB8AC3E}">
        <p14:creationId xmlns:p14="http://schemas.microsoft.com/office/powerpoint/2010/main" val="1891197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6CCA-BA48-1A49-9604-F0ADFE9F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ServicePackage - OptionalProduct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EB2D4-CDAD-3E45-AE80-942658447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ServicePackage -&gt; Order</a:t>
            </a:r>
          </a:p>
          <a:p>
            <a:r>
              <a:rPr lang="en-IT" dirty="0"/>
              <a:t>Order -&gt; ServicePackage</a:t>
            </a:r>
          </a:p>
        </p:txBody>
      </p:sp>
    </p:spTree>
    <p:extLst>
      <p:ext uri="{BB962C8B-B14F-4D97-AF65-F5344CB8AC3E}">
        <p14:creationId xmlns:p14="http://schemas.microsoft.com/office/powerpoint/2010/main" val="2309313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16D4-4BF6-4B4A-BD7D-AE32A9A9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OptionalProduct -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868C7-B622-4A4D-814C-76100D5AB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OptionalProduct -&gt; Client</a:t>
            </a:r>
          </a:p>
          <a:p>
            <a:r>
              <a:rPr lang="en-IT" dirty="0"/>
              <a:t>Client -&gt; OptionalProduct</a:t>
            </a:r>
          </a:p>
        </p:txBody>
      </p:sp>
    </p:spTree>
    <p:extLst>
      <p:ext uri="{BB962C8B-B14F-4D97-AF65-F5344CB8AC3E}">
        <p14:creationId xmlns:p14="http://schemas.microsoft.com/office/powerpoint/2010/main" val="1793892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C633-C084-9346-B82D-697BEB3C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Order -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ACB3-CA58-2F49-B976-781100255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Order -&gt; Validity</a:t>
            </a:r>
          </a:p>
          <a:p>
            <a:r>
              <a:rPr lang="en-IT" dirty="0"/>
              <a:t>Validity -&gt; Order</a:t>
            </a:r>
          </a:p>
        </p:txBody>
      </p:sp>
    </p:spTree>
    <p:extLst>
      <p:ext uri="{BB962C8B-B14F-4D97-AF65-F5344CB8AC3E}">
        <p14:creationId xmlns:p14="http://schemas.microsoft.com/office/powerpoint/2010/main" val="4268472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7F8F-CB96-704E-BB0C-B895C41C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Order - ServicePackage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F6338-97A1-6443-9314-ED56F2B3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Order -&gt; ServicePacakge</a:t>
            </a:r>
          </a:p>
          <a:p>
            <a:r>
              <a:rPr lang="en-IT" dirty="0"/>
              <a:t>ServicePackage -&gt; Order</a:t>
            </a:r>
          </a:p>
        </p:txBody>
      </p:sp>
    </p:spTree>
    <p:extLst>
      <p:ext uri="{BB962C8B-B14F-4D97-AF65-F5344CB8AC3E}">
        <p14:creationId xmlns:p14="http://schemas.microsoft.com/office/powerpoint/2010/main" val="2306227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D58C-EAE2-F34A-9441-A0FC73C3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Service - ServicePackage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0CC1-451C-C94D-92B9-9605B5FEF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Service -&gt; ServicePackage</a:t>
            </a:r>
          </a:p>
          <a:p>
            <a:r>
              <a:rPr lang="en-IT" dirty="0"/>
              <a:t>ServicePackage -&gt; Service</a:t>
            </a:r>
          </a:p>
        </p:txBody>
      </p:sp>
    </p:spTree>
    <p:extLst>
      <p:ext uri="{BB962C8B-B14F-4D97-AF65-F5344CB8AC3E}">
        <p14:creationId xmlns:p14="http://schemas.microsoft.com/office/powerpoint/2010/main" val="88332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5141-76F1-C544-A498-3B82AD0E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IT" dirty="0"/>
              <a:t>Entity Relationship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198E34-76E5-5D4B-B6C0-2B15D5DF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901" y="949222"/>
            <a:ext cx="9830198" cy="586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2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D1D7-5FE8-F948-BD09-E0CFB8E8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Service -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60F34-E220-994D-8449-5A8F41468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Service -&gt; Client</a:t>
            </a:r>
          </a:p>
          <a:p>
            <a:r>
              <a:rPr lang="en-IT" dirty="0"/>
              <a:t>Client -&gt; Service</a:t>
            </a:r>
          </a:p>
        </p:txBody>
      </p:sp>
    </p:spTree>
    <p:extLst>
      <p:ext uri="{BB962C8B-B14F-4D97-AF65-F5344CB8AC3E}">
        <p14:creationId xmlns:p14="http://schemas.microsoft.com/office/powerpoint/2010/main" val="1940991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5C48-E8D3-FD42-922B-B508951B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Validity - ServicePackage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11B19-D646-BF43-8772-C38F5872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ServicePackage -&gt; Validity</a:t>
            </a:r>
          </a:p>
          <a:p>
            <a:r>
              <a:rPr lang="en-IT" dirty="0"/>
              <a:t>Validity -&gt; ServicePackage</a:t>
            </a:r>
          </a:p>
        </p:txBody>
      </p:sp>
    </p:spTree>
    <p:extLst>
      <p:ext uri="{BB962C8B-B14F-4D97-AF65-F5344CB8AC3E}">
        <p14:creationId xmlns:p14="http://schemas.microsoft.com/office/powerpoint/2010/main" val="2259403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B6FE-84BF-B44C-8B1E-905614F2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MobileInternetService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D965-6A7F-D64D-B8D1-0D3023B2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15638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B6FE-84BF-B44C-8B1E-905614F2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Client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D965-6A7F-D64D-B8D1-0D3023B2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85242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B6FE-84BF-B44C-8B1E-905614F2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OptionalProduct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D965-6A7F-D64D-B8D1-0D3023B2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31030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B6FE-84BF-B44C-8B1E-905614F2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FixedInternetService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D965-6A7F-D64D-B8D1-0D3023B2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23115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B6FE-84BF-B44C-8B1E-905614F2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Order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D965-6A7F-D64D-B8D1-0D3023B2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45824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B6FE-84BF-B44C-8B1E-905614F2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MobilePhoneService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D965-6A7F-D64D-B8D1-0D3023B2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31281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B6FE-84BF-B44C-8B1E-905614F2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Employee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D965-6A7F-D64D-B8D1-0D3023B2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548068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B6FE-84BF-B44C-8B1E-905614F2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Service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D965-6A7F-D64D-B8D1-0D3023B2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3347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18C2-5C13-A44A-B6C7-4FE083AD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T" dirty="0"/>
              <a:t>Motivation of the ER design</a:t>
            </a:r>
          </a:p>
        </p:txBody>
      </p:sp>
    </p:spTree>
    <p:extLst>
      <p:ext uri="{BB962C8B-B14F-4D97-AF65-F5344CB8AC3E}">
        <p14:creationId xmlns:p14="http://schemas.microsoft.com/office/powerpoint/2010/main" val="2881927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B6FE-84BF-B44C-8B1E-905614F2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ServicePackage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D965-6A7F-D64D-B8D1-0D3023B2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528099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B6FE-84BF-B44C-8B1E-905614F2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Validity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D965-6A7F-D64D-B8D1-0D3023B2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024117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8C22F-5A02-9140-AB27-D495674C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Login and Registration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15A876-319B-A946-97FE-D93E893E4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111" y="1331238"/>
            <a:ext cx="5255778" cy="531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16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3746DE-FA2E-884C-B97A-1D2087CC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Client Components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DA36B5-6F07-2644-BECF-DC7BC5C4A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T" sz="3000" dirty="0"/>
              <a:t>Client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8DB304-8F8F-C24F-A836-369A88C138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T" dirty="0"/>
              <a:t>Servlets</a:t>
            </a:r>
          </a:p>
          <a:p>
            <a:pPr lvl="1"/>
            <a:r>
              <a:rPr lang="en-GB" dirty="0" err="1"/>
              <a:t>BuyPageServlet</a:t>
            </a:r>
            <a:endParaRPr lang="en-GB" dirty="0"/>
          </a:p>
          <a:p>
            <a:pPr lvl="1"/>
            <a:r>
              <a:rPr lang="en-GB" dirty="0" err="1"/>
              <a:t>ConfirmationPageServlet</a:t>
            </a:r>
            <a:endParaRPr lang="en-GB" dirty="0"/>
          </a:p>
          <a:p>
            <a:pPr lvl="1"/>
            <a:r>
              <a:rPr lang="en-GB" dirty="0" err="1"/>
              <a:t>CredentialServlet</a:t>
            </a:r>
            <a:endParaRPr lang="en-GB" dirty="0"/>
          </a:p>
          <a:p>
            <a:pPr lvl="1"/>
            <a:r>
              <a:rPr lang="en-GB" dirty="0" err="1"/>
              <a:t>GoToHomePageServlet</a:t>
            </a:r>
            <a:endParaRPr lang="en-GB" dirty="0"/>
          </a:p>
          <a:p>
            <a:pPr lvl="1"/>
            <a:r>
              <a:rPr lang="en-GB" dirty="0" err="1"/>
              <a:t>LoginServlet</a:t>
            </a:r>
            <a:endParaRPr lang="en-GB" dirty="0"/>
          </a:p>
          <a:p>
            <a:pPr lvl="1"/>
            <a:r>
              <a:rPr lang="en-GB" dirty="0" err="1"/>
              <a:t>LogoutServlet</a:t>
            </a:r>
            <a:endParaRPr lang="en-GB" dirty="0"/>
          </a:p>
          <a:p>
            <a:pPr lvl="1"/>
            <a:r>
              <a:rPr lang="en-GB" dirty="0" err="1"/>
              <a:t>PaymentServlet</a:t>
            </a:r>
            <a:endParaRPr lang="en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22D16D5-EB99-0646-B4BA-2EF559F2A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T" sz="3000" dirty="0"/>
              <a:t>Back end components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39B92-6E5B-754E-8F2E-1C9AB258BD0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T" dirty="0"/>
              <a:t>Entities</a:t>
            </a:r>
          </a:p>
          <a:p>
            <a:r>
              <a:rPr lang="en-IT" dirty="0"/>
              <a:t>EJB (Services)</a:t>
            </a:r>
          </a:p>
          <a:p>
            <a:pPr lvl="1"/>
            <a:r>
              <a:rPr lang="en-GB" dirty="0" err="1"/>
              <a:t>ClientService</a:t>
            </a:r>
            <a:endParaRPr lang="en-GB" dirty="0"/>
          </a:p>
          <a:p>
            <a:pPr lvl="1"/>
            <a:r>
              <a:rPr lang="en-GB" dirty="0" err="1"/>
              <a:t>EmployeeService</a:t>
            </a:r>
            <a:endParaRPr lang="en-GB" dirty="0"/>
          </a:p>
          <a:p>
            <a:pPr lvl="1"/>
            <a:r>
              <a:rPr lang="en-GB" dirty="0" err="1"/>
              <a:t>OrderService</a:t>
            </a:r>
            <a:endParaRPr lang="en-GB" dirty="0"/>
          </a:p>
          <a:p>
            <a:pPr lvl="1"/>
            <a:r>
              <a:rPr lang="en-GB" dirty="0" err="1"/>
              <a:t>OptionalProductService</a:t>
            </a:r>
            <a:endParaRPr lang="en-GB" dirty="0"/>
          </a:p>
          <a:p>
            <a:pPr lvl="1"/>
            <a:r>
              <a:rPr lang="en-GB" dirty="0" err="1"/>
              <a:t>PackageService</a:t>
            </a:r>
            <a:endParaRPr lang="en-GB" dirty="0"/>
          </a:p>
          <a:p>
            <a:pPr lvl="1"/>
            <a:r>
              <a:rPr lang="en-GB" dirty="0" err="1"/>
              <a:t>SalesReportService</a:t>
            </a:r>
            <a:endParaRPr lang="en-GB" dirty="0"/>
          </a:p>
          <a:p>
            <a:pPr lvl="1"/>
            <a:r>
              <a:rPr lang="en-GB" dirty="0" err="1"/>
              <a:t>ServiceService</a:t>
            </a:r>
            <a:endParaRPr lang="en-GB" dirty="0"/>
          </a:p>
          <a:p>
            <a:pPr lvl="1"/>
            <a:r>
              <a:rPr lang="en-GB" dirty="0" err="1"/>
              <a:t>ValidityService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200556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3746DE-FA2E-884C-B97A-1D2087CC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Employee Components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DA36B5-6F07-2644-BECF-DC7BC5C4A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T" sz="3000" dirty="0"/>
              <a:t>Client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8DB304-8F8F-C24F-A836-369A88C138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T" dirty="0"/>
              <a:t>Servlets</a:t>
            </a:r>
            <a:endParaRPr lang="en-GB" dirty="0"/>
          </a:p>
          <a:p>
            <a:pPr lvl="1"/>
            <a:r>
              <a:rPr lang="en-GB" dirty="0" err="1"/>
              <a:t>CredentialServlet</a:t>
            </a:r>
            <a:endParaRPr lang="en-GB" dirty="0"/>
          </a:p>
          <a:p>
            <a:pPr lvl="1"/>
            <a:r>
              <a:rPr lang="en-GB" dirty="0" err="1"/>
              <a:t>EmployeeCreationServlet</a:t>
            </a:r>
            <a:endParaRPr lang="en-GB" dirty="0"/>
          </a:p>
          <a:p>
            <a:pPr lvl="1"/>
            <a:r>
              <a:rPr lang="en-GB" dirty="0" err="1"/>
              <a:t>GoToHomePageServlet</a:t>
            </a:r>
            <a:endParaRPr lang="en-GB" dirty="0"/>
          </a:p>
          <a:p>
            <a:pPr lvl="1"/>
            <a:r>
              <a:rPr lang="en-GB" dirty="0" err="1"/>
              <a:t>GoToSalesReportPageServlet</a:t>
            </a:r>
            <a:endParaRPr lang="en-GB" dirty="0"/>
          </a:p>
          <a:p>
            <a:pPr lvl="1"/>
            <a:r>
              <a:rPr lang="en-GB" dirty="0" err="1"/>
              <a:t>LoadOptionalsEmployeeServlet</a:t>
            </a:r>
            <a:endParaRPr lang="en-GB" dirty="0"/>
          </a:p>
          <a:p>
            <a:pPr lvl="1"/>
            <a:r>
              <a:rPr lang="en-GB" dirty="0" err="1"/>
              <a:t>LoadSalesReportServlet</a:t>
            </a:r>
            <a:endParaRPr lang="en-GB" dirty="0"/>
          </a:p>
          <a:p>
            <a:pPr lvl="1"/>
            <a:r>
              <a:rPr lang="en-GB" dirty="0" err="1"/>
              <a:t>LoginServlet</a:t>
            </a:r>
            <a:endParaRPr lang="en-GB" dirty="0"/>
          </a:p>
          <a:p>
            <a:pPr lvl="1"/>
            <a:r>
              <a:rPr lang="en-GB" dirty="0" err="1"/>
              <a:t>LogoutServlet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22D16D5-EB99-0646-B4BA-2EF559F2A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T" sz="3000" dirty="0"/>
              <a:t>Back end components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39B92-6E5B-754E-8F2E-1C9AB258BD0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T" dirty="0"/>
              <a:t>Entities</a:t>
            </a:r>
          </a:p>
          <a:p>
            <a:r>
              <a:rPr lang="en-IT" dirty="0"/>
              <a:t>EJB (Services)</a:t>
            </a:r>
            <a:endParaRPr lang="en-GB" dirty="0"/>
          </a:p>
          <a:p>
            <a:pPr lvl="1"/>
            <a:r>
              <a:rPr lang="en-GB" dirty="0" err="1"/>
              <a:t>ClientService</a:t>
            </a:r>
            <a:endParaRPr lang="en-GB" dirty="0"/>
          </a:p>
          <a:p>
            <a:pPr lvl="1"/>
            <a:r>
              <a:rPr lang="en-GB" dirty="0" err="1"/>
              <a:t>EmployeeService</a:t>
            </a:r>
            <a:endParaRPr lang="en-GB" dirty="0"/>
          </a:p>
          <a:p>
            <a:pPr lvl="1"/>
            <a:r>
              <a:rPr lang="en-GB" dirty="0" err="1"/>
              <a:t>OrderService</a:t>
            </a:r>
            <a:endParaRPr lang="en-GB" dirty="0"/>
          </a:p>
          <a:p>
            <a:pPr lvl="1"/>
            <a:r>
              <a:rPr lang="en-GB" dirty="0" err="1"/>
              <a:t>OptionalProductService</a:t>
            </a:r>
            <a:endParaRPr lang="en-GB" dirty="0"/>
          </a:p>
          <a:p>
            <a:pPr lvl="1"/>
            <a:r>
              <a:rPr lang="en-GB" dirty="0" err="1"/>
              <a:t>PackageService</a:t>
            </a:r>
            <a:endParaRPr lang="en-GB" dirty="0"/>
          </a:p>
          <a:p>
            <a:pPr lvl="1"/>
            <a:r>
              <a:rPr lang="en-GB" dirty="0" err="1"/>
              <a:t>SalesReportService</a:t>
            </a:r>
            <a:endParaRPr lang="en-GB" dirty="0"/>
          </a:p>
          <a:p>
            <a:pPr lvl="1"/>
            <a:r>
              <a:rPr lang="en-GB" dirty="0" err="1"/>
              <a:t>ServiceService</a:t>
            </a:r>
            <a:endParaRPr lang="en-GB" dirty="0"/>
          </a:p>
          <a:p>
            <a:pPr lvl="1"/>
            <a:r>
              <a:rPr lang="en-GB" dirty="0" err="1"/>
              <a:t>ValidityService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79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C500-6B6E-1045-88C4-61D8BB5D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Relational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9B27B-09C2-8245-B244-37C6CAC9D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82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4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040A-CC5F-734B-96C3-3C52EFF4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Motivation of the logical design</a:t>
            </a:r>
          </a:p>
        </p:txBody>
      </p:sp>
    </p:spTree>
    <p:extLst>
      <p:ext uri="{BB962C8B-B14F-4D97-AF65-F5344CB8AC3E}">
        <p14:creationId xmlns:p14="http://schemas.microsoft.com/office/powerpoint/2010/main" val="146217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E4859B-2890-9549-9E97-1FEC3D48D0CD}"/>
              </a:ext>
            </a:extLst>
          </p:cNvPr>
          <p:cNvSpPr txBox="1"/>
          <p:nvPr/>
        </p:nvSpPr>
        <p:spPr>
          <a:xfrm>
            <a:off x="6096000" y="1359240"/>
            <a:ext cx="59498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 err="1"/>
              <a:t>user_strikes</a:t>
            </a:r>
            <a:r>
              <a:rPr lang="en-GB" dirty="0"/>
              <a:t>: when the payment of an order is rejected the client’s </a:t>
            </a:r>
            <a:r>
              <a:rPr lang="en-GB" dirty="0" err="1"/>
              <a:t>number_rejection</a:t>
            </a:r>
            <a:r>
              <a:rPr lang="en-GB" dirty="0"/>
              <a:t> is updated.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 err="1"/>
              <a:t>alert_auditing</a:t>
            </a:r>
            <a:r>
              <a:rPr lang="en-GB" dirty="0"/>
              <a:t>: if the number of rejections of the user goes from 2 to 3, then a tuple is inserted in the auditing table.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 err="1"/>
              <a:t>insolvent_user</a:t>
            </a:r>
            <a:r>
              <a:rPr lang="en-GB" dirty="0"/>
              <a:t>: when the validity state of an order is updated two actions can be done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if the state goes from DEFAULT to REJECTED the client is set as insolvent.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If the state goes from REJECTED to ACCEPTED the client’s </a:t>
            </a:r>
            <a:r>
              <a:rPr lang="en-GB" dirty="0" err="1"/>
              <a:t>number_rejection</a:t>
            </a:r>
            <a:r>
              <a:rPr lang="en-GB" dirty="0"/>
              <a:t> is decremented by the number of times that order was rejected (i.e. if order 4 was rejected 2 times and has been paid, the client’s rejections should be the current value - 2).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 err="1"/>
              <a:t>solvent_user</a:t>
            </a:r>
            <a:r>
              <a:rPr lang="en-GB" dirty="0"/>
              <a:t>: when a user becomes solvent all the auditing entries with its username are marked as inactive.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D0872F-D0D8-9D4A-93D1-5A10159F4EAA}"/>
              </a:ext>
            </a:extLst>
          </p:cNvPr>
          <p:cNvSpPr txBox="1"/>
          <p:nvPr/>
        </p:nvSpPr>
        <p:spPr>
          <a:xfrm>
            <a:off x="146137" y="129480"/>
            <a:ext cx="11899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4000" dirty="0"/>
              <a:t>Auditing update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A4F6DD-C21D-5C4A-B9A2-F53846D6CAA7}"/>
              </a:ext>
            </a:extLst>
          </p:cNvPr>
          <p:cNvGrpSpPr/>
          <p:nvPr/>
        </p:nvGrpSpPr>
        <p:grpSpPr>
          <a:xfrm>
            <a:off x="660199" y="1375371"/>
            <a:ext cx="1259676" cy="1123641"/>
            <a:chOff x="504643" y="1459913"/>
            <a:chExt cx="1259676" cy="112364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7DB96D-42E8-1744-9BD5-CA3FDA38EF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1631" y="1459913"/>
              <a:ext cx="1123641" cy="112364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10DCF6-B8A2-B649-925D-44F4540C975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04643" y="1756163"/>
              <a:ext cx="1259676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T" sz="1500" dirty="0"/>
                <a:t>user_strikes</a:t>
              </a:r>
            </a:p>
            <a:p>
              <a:pPr algn="ctr"/>
              <a:r>
                <a:rPr lang="en-IT" sz="1500" dirty="0"/>
                <a:t>@order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50FF985-26AB-7D44-94C4-AB928807574D}"/>
              </a:ext>
            </a:extLst>
          </p:cNvPr>
          <p:cNvGrpSpPr/>
          <p:nvPr/>
        </p:nvGrpSpPr>
        <p:grpSpPr>
          <a:xfrm>
            <a:off x="2973112" y="4161654"/>
            <a:ext cx="1173719" cy="1123200"/>
            <a:chOff x="3043462" y="2583554"/>
            <a:chExt cx="1173719" cy="11232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0830001-6F5B-1F46-9861-C4D63120F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8722" y="2583554"/>
              <a:ext cx="1123200" cy="1123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793672-EE81-DE42-80FB-08B318B320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043462" y="2868155"/>
              <a:ext cx="1173719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500" dirty="0"/>
                <a:t>a</a:t>
              </a:r>
              <a:r>
                <a:rPr lang="en-IT" sz="1500" dirty="0"/>
                <a:t>lert_auding</a:t>
              </a:r>
            </a:p>
            <a:p>
              <a:pPr algn="ctr"/>
              <a:r>
                <a:rPr lang="en-IT" sz="1500" dirty="0"/>
                <a:t>@client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3437D1-E85E-0648-9C57-92EA79006C90}"/>
              </a:ext>
            </a:extLst>
          </p:cNvPr>
          <p:cNvCxnSpPr>
            <a:cxnSpLocks/>
            <a:stCxn id="34" idx="5"/>
            <a:endCxn id="24" idx="1"/>
          </p:cNvCxnSpPr>
          <p:nvPr/>
        </p:nvCxnSpPr>
        <p:spPr>
          <a:xfrm flipV="1">
            <a:off x="3426346" y="3148205"/>
            <a:ext cx="1329758" cy="1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EAFAEB0-F7F7-D94E-85BF-C438E167CE20}"/>
              </a:ext>
            </a:extLst>
          </p:cNvPr>
          <p:cNvGrpSpPr/>
          <p:nvPr/>
        </p:nvGrpSpPr>
        <p:grpSpPr>
          <a:xfrm>
            <a:off x="576269" y="4849257"/>
            <a:ext cx="1427536" cy="1123641"/>
            <a:chOff x="369683" y="1459913"/>
            <a:chExt cx="1427536" cy="112364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1678986-C0E2-7C42-952D-E4C552A40B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1631" y="1459913"/>
              <a:ext cx="1123641" cy="112364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ED1EFFF-013A-1248-A320-99C95984DE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69683" y="1744734"/>
              <a:ext cx="1427536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500" dirty="0"/>
                <a:t>i</a:t>
              </a:r>
              <a:r>
                <a:rPr lang="en-IT" sz="1500" dirty="0"/>
                <a:t>nsolvent_user</a:t>
              </a:r>
            </a:p>
            <a:p>
              <a:pPr algn="ctr"/>
              <a:r>
                <a:rPr lang="en-IT" sz="1500" dirty="0"/>
                <a:t>@order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B9C4F4-B936-A143-9BC5-0687F6BD7FE6}"/>
              </a:ext>
            </a:extLst>
          </p:cNvPr>
          <p:cNvCxnSpPr>
            <a:cxnSpLocks/>
            <a:stCxn id="19" idx="5"/>
            <a:endCxn id="11" idx="3"/>
          </p:cNvCxnSpPr>
          <p:nvPr/>
        </p:nvCxnSpPr>
        <p:spPr>
          <a:xfrm flipV="1">
            <a:off x="1687305" y="5120365"/>
            <a:ext cx="1475556" cy="68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6F837A2-4656-AF4B-8772-EBFA1967D445}"/>
              </a:ext>
            </a:extLst>
          </p:cNvPr>
          <p:cNvGrpSpPr/>
          <p:nvPr/>
        </p:nvGrpSpPr>
        <p:grpSpPr>
          <a:xfrm>
            <a:off x="4591615" y="2983716"/>
            <a:ext cx="1123200" cy="1123200"/>
            <a:chOff x="4659072" y="298429"/>
            <a:chExt cx="1123200" cy="11232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47CFB5-DABC-7F49-8766-5E3176DA8B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59072" y="298429"/>
              <a:ext cx="1123200" cy="1123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11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D1E54F-C01C-B045-9391-19747F4F4A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705803" y="698446"/>
              <a:ext cx="1029738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1500" dirty="0"/>
                <a:t>@auditing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F41E56-C39C-6641-959F-9B181AE61DEE}"/>
              </a:ext>
            </a:extLst>
          </p:cNvPr>
          <p:cNvCxnSpPr>
            <a:cxnSpLocks/>
            <a:stCxn id="11" idx="7"/>
            <a:endCxn id="24" idx="3"/>
          </p:cNvCxnSpPr>
          <p:nvPr/>
        </p:nvCxnSpPr>
        <p:spPr>
          <a:xfrm flipV="1">
            <a:off x="3957083" y="3942427"/>
            <a:ext cx="799021" cy="38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7D1155-CFBA-FE41-BED0-B6C74BB41E54}"/>
              </a:ext>
            </a:extLst>
          </p:cNvPr>
          <p:cNvSpPr txBox="1"/>
          <p:nvPr/>
        </p:nvSpPr>
        <p:spPr>
          <a:xfrm>
            <a:off x="1478253" y="636307"/>
            <a:ext cx="947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  <a:r>
              <a:rPr lang="en-IT" dirty="0"/>
              <a:t>riggers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B0AE28-B5F4-5E46-BBD3-AD5EDBC0854E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739217" y="820973"/>
            <a:ext cx="739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6FC4749-7D41-0445-B400-7F38E75A2784}"/>
              </a:ext>
            </a:extLst>
          </p:cNvPr>
          <p:cNvGrpSpPr/>
          <p:nvPr/>
        </p:nvGrpSpPr>
        <p:grpSpPr>
          <a:xfrm>
            <a:off x="2400132" y="2204252"/>
            <a:ext cx="1249478" cy="1123641"/>
            <a:chOff x="454505" y="1459913"/>
            <a:chExt cx="1249478" cy="1123641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6E61AC0-D475-F943-A411-DF0FB2CC21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1631" y="1459913"/>
              <a:ext cx="1123641" cy="112364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sz="11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406DEC9-0E90-B047-B2FC-DC759DFF4C2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54505" y="1754673"/>
              <a:ext cx="1249478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T" sz="1500" dirty="0"/>
                <a:t>solvent_user</a:t>
              </a:r>
            </a:p>
            <a:p>
              <a:pPr algn="ctr"/>
              <a:r>
                <a:rPr lang="en-IT" sz="1500" dirty="0"/>
                <a:t>@client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8709D8-14F0-1049-AE98-2D119EC56E60}"/>
              </a:ext>
            </a:extLst>
          </p:cNvPr>
          <p:cNvCxnSpPr>
            <a:cxnSpLocks/>
            <a:stCxn id="7" idx="5"/>
            <a:endCxn id="34" idx="1"/>
          </p:cNvCxnSpPr>
          <p:nvPr/>
        </p:nvCxnSpPr>
        <p:spPr>
          <a:xfrm>
            <a:off x="1636275" y="2334459"/>
            <a:ext cx="995536" cy="3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C30373D-C981-564C-A7C4-BC7458BAADF6}"/>
              </a:ext>
            </a:extLst>
          </p:cNvPr>
          <p:cNvCxnSpPr>
            <a:cxnSpLocks/>
            <a:stCxn id="19" idx="7"/>
            <a:endCxn id="34" idx="3"/>
          </p:cNvCxnSpPr>
          <p:nvPr/>
        </p:nvCxnSpPr>
        <p:spPr>
          <a:xfrm flipV="1">
            <a:off x="1687305" y="3163340"/>
            <a:ext cx="944506" cy="185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23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76F3-135E-7545-B075-FA2EF2E5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User_Strikes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A5B7-92D4-604E-B9DF-E76DA04E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T" b="1" dirty="0"/>
              <a:t>Event:</a:t>
            </a:r>
            <a:r>
              <a:rPr lang="en-IT" dirty="0"/>
              <a:t> Update on Order</a:t>
            </a:r>
          </a:p>
          <a:p>
            <a:r>
              <a:rPr lang="en-IT" b="1" dirty="0"/>
              <a:t>Condition:</a:t>
            </a:r>
            <a:r>
              <a:rPr lang="en-IT" dirty="0"/>
              <a:t> The number of rejections (number_rejections) changes. The number of rejections of an order can only increase. </a:t>
            </a:r>
            <a:endParaRPr lang="en-IT" b="1" dirty="0"/>
          </a:p>
          <a:p>
            <a:r>
              <a:rPr lang="en-IT" b="1" dirty="0"/>
              <a:t>Action:</a:t>
            </a:r>
            <a:r>
              <a:rPr lang="en-IT" dirty="0"/>
              <a:t> Update the number of rejections of the client whose order has been rejected adding 1 to the current value of rejections (client.number_rejections). </a:t>
            </a:r>
          </a:p>
          <a:p>
            <a:r>
              <a:rPr lang="en-IT" b="1" dirty="0"/>
              <a:t>Code:</a:t>
            </a:r>
            <a:r>
              <a:rPr lang="en-IT" dirty="0"/>
              <a:t> 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create trigger </a:t>
            </a:r>
            <a:r>
              <a:rPr lang="en-GB" sz="1500" dirty="0" err="1">
                <a:latin typeface="Andale Mono" panose="020B0509000000000004" pitchFamily="49" charset="0"/>
              </a:rPr>
              <a:t>solvent_user</a:t>
            </a:r>
            <a:endParaRPr lang="en-GB" sz="1500" dirty="0">
              <a:latin typeface="Andale Mono" panose="020B0509000000000004" pitchFamily="49" charset="0"/>
            </a:endParaRP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after update on telcoservice_</a:t>
            </a:r>
            <a:r>
              <a:rPr lang="en-GB" sz="1500" dirty="0" err="1">
                <a:latin typeface="Andale Mono" panose="020B0509000000000004" pitchFamily="49" charset="0"/>
              </a:rPr>
              <a:t>db</a:t>
            </a:r>
            <a:r>
              <a:rPr lang="en-GB" sz="1500" dirty="0">
                <a:latin typeface="Andale Mono" panose="020B0509000000000004" pitchFamily="49" charset="0"/>
              </a:rPr>
              <a:t>.`order`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for each row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BEGIN 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declare customer varchar(255) default(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	SELECT distinct </a:t>
            </a:r>
            <a:r>
              <a:rPr lang="en-GB" sz="1500" dirty="0" err="1">
                <a:latin typeface="Andale Mono" panose="020B0509000000000004" pitchFamily="49" charset="0"/>
              </a:rPr>
              <a:t>O.client</a:t>
            </a:r>
            <a:endParaRPr lang="en-GB" sz="1500" dirty="0">
              <a:latin typeface="Andale Mono" panose="020B0509000000000004" pitchFamily="49" charset="0"/>
            </a:endParaRP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	FROM telcoservice_</a:t>
            </a:r>
            <a:r>
              <a:rPr lang="en-GB" sz="1500" dirty="0" err="1">
                <a:latin typeface="Andale Mono" panose="020B0509000000000004" pitchFamily="49" charset="0"/>
              </a:rPr>
              <a:t>db</a:t>
            </a:r>
            <a:r>
              <a:rPr lang="en-GB" sz="1500" dirty="0">
                <a:latin typeface="Andale Mono" panose="020B0509000000000004" pitchFamily="49" charset="0"/>
              </a:rPr>
              <a:t>.`order` O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	WHERE </a:t>
            </a:r>
            <a:r>
              <a:rPr lang="en-GB" sz="1500" dirty="0" err="1">
                <a:latin typeface="Andale Mono" panose="020B0509000000000004" pitchFamily="49" charset="0"/>
              </a:rPr>
              <a:t>O.client</a:t>
            </a:r>
            <a:r>
              <a:rPr lang="en-GB" sz="1500" dirty="0">
                <a:latin typeface="Andale Mono" panose="020B0509000000000004" pitchFamily="49" charset="0"/>
              </a:rPr>
              <a:t> = </a:t>
            </a:r>
            <a:r>
              <a:rPr lang="en-GB" sz="1500" dirty="0" err="1">
                <a:latin typeface="Andale Mono" panose="020B0509000000000004" pitchFamily="49" charset="0"/>
              </a:rPr>
              <a:t>new.client</a:t>
            </a:r>
            <a:endParaRPr lang="en-GB" sz="1500" dirty="0">
              <a:latin typeface="Andale Mono" panose="020B0509000000000004" pitchFamily="49" charset="0"/>
            </a:endParaRP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); </a:t>
            </a:r>
          </a:p>
          <a:p>
            <a:pPr marL="457200" lvl="1" indent="0">
              <a:buNone/>
            </a:pPr>
            <a:endParaRPr lang="en-GB" sz="1500" dirty="0">
              <a:latin typeface="Andale Mono" panose="020B0509000000000004" pitchFamily="49" charset="0"/>
            </a:endParaRP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IF ( </a:t>
            </a:r>
            <a:r>
              <a:rPr lang="en-GB" sz="1500" dirty="0" err="1">
                <a:latin typeface="Andale Mono" panose="020B0509000000000004" pitchFamily="49" charset="0"/>
              </a:rPr>
              <a:t>old.number_rejections</a:t>
            </a:r>
            <a:r>
              <a:rPr lang="en-GB" sz="1500" dirty="0">
                <a:latin typeface="Andale Mono" panose="020B0509000000000004" pitchFamily="49" charset="0"/>
              </a:rPr>
              <a:t> &lt;&gt; </a:t>
            </a:r>
            <a:r>
              <a:rPr lang="en-GB" sz="1500" dirty="0" err="1">
                <a:latin typeface="Andale Mono" panose="020B0509000000000004" pitchFamily="49" charset="0"/>
              </a:rPr>
              <a:t>new.number_rejections</a:t>
            </a:r>
            <a:r>
              <a:rPr lang="en-GB" sz="1500" dirty="0">
                <a:latin typeface="Andale Mono" panose="020B0509000000000004" pitchFamily="49" charset="0"/>
              </a:rPr>
              <a:t> ) THEN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	UPDATE </a:t>
            </a:r>
            <a:r>
              <a:rPr lang="en-GB" sz="1500" dirty="0" err="1">
                <a:latin typeface="Andale Mono" panose="020B0509000000000004" pitchFamily="49" charset="0"/>
              </a:rPr>
              <a:t>telcoservice_db.client</a:t>
            </a:r>
            <a:r>
              <a:rPr lang="en-GB" sz="1500" dirty="0">
                <a:latin typeface="Andale Mono" panose="020B0509000000000004" pitchFamily="49" charset="0"/>
              </a:rPr>
              <a:t> C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		SET </a:t>
            </a:r>
            <a:r>
              <a:rPr lang="en-GB" sz="1500" dirty="0" err="1">
                <a:latin typeface="Andale Mono" panose="020B0509000000000004" pitchFamily="49" charset="0"/>
              </a:rPr>
              <a:t>IS_C.number_rejections</a:t>
            </a:r>
            <a:r>
              <a:rPr lang="en-GB" sz="1500" dirty="0">
                <a:latin typeface="Andale Mono" panose="020B0509000000000004" pitchFamily="49" charset="0"/>
              </a:rPr>
              <a:t> = </a:t>
            </a:r>
            <a:r>
              <a:rPr lang="en-GB" sz="1500" dirty="0" err="1">
                <a:latin typeface="Andale Mono" panose="020B0509000000000004" pitchFamily="49" charset="0"/>
              </a:rPr>
              <a:t>C.number_rejections</a:t>
            </a:r>
            <a:r>
              <a:rPr lang="en-GB" sz="1500" dirty="0">
                <a:latin typeface="Andale Mono" panose="020B0509000000000004" pitchFamily="49" charset="0"/>
              </a:rPr>
              <a:t> + 1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		WHERE </a:t>
            </a:r>
            <a:r>
              <a:rPr lang="en-GB" sz="1500" dirty="0" err="1">
                <a:latin typeface="Andale Mono" panose="020B0509000000000004" pitchFamily="49" charset="0"/>
              </a:rPr>
              <a:t>C.username</a:t>
            </a:r>
            <a:r>
              <a:rPr lang="en-GB" sz="1500" dirty="0">
                <a:latin typeface="Andale Mono" panose="020B0509000000000004" pitchFamily="49" charset="0"/>
              </a:rPr>
              <a:t> = customer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END IF; 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END;  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088087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5224-8E51-3840-A34A-1A628C55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Alert_Auditing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DD57B-F48F-F349-8C51-791C5F426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T" b="1" dirty="0"/>
              <a:t>Event: </a:t>
            </a:r>
            <a:r>
              <a:rPr lang="en-IT" dirty="0"/>
              <a:t>Update on Client </a:t>
            </a:r>
          </a:p>
          <a:p>
            <a:r>
              <a:rPr lang="en-IT" b="1" dirty="0"/>
              <a:t>Condition: </a:t>
            </a:r>
            <a:r>
              <a:rPr lang="en-IT" dirty="0"/>
              <a:t>The number of rejections goes from 2 to 3. </a:t>
            </a:r>
            <a:endParaRPr lang="en-IT" b="1" dirty="0"/>
          </a:p>
          <a:p>
            <a:r>
              <a:rPr lang="en-IT" b="1" dirty="0"/>
              <a:t>Action: </a:t>
            </a:r>
            <a:r>
              <a:rPr lang="en-IT" dirty="0"/>
              <a:t>Insert a tuple in the auditing table with the username and the mail of the client, the value of the order and the current date and time. </a:t>
            </a:r>
          </a:p>
          <a:p>
            <a:r>
              <a:rPr lang="en-IT" b="1" dirty="0"/>
              <a:t>Code:</a:t>
            </a:r>
            <a:r>
              <a:rPr lang="en-IT" dirty="0"/>
              <a:t> 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create trigger </a:t>
            </a:r>
            <a:r>
              <a:rPr lang="en-GB" sz="1500" dirty="0" err="1">
                <a:latin typeface="Andale Mono" panose="020B0509000000000004" pitchFamily="49" charset="0"/>
              </a:rPr>
              <a:t>alert_auditing</a:t>
            </a:r>
            <a:endParaRPr lang="en-GB" sz="1500" dirty="0">
              <a:latin typeface="Andale Mono" panose="020B0509000000000004" pitchFamily="49" charset="0"/>
            </a:endParaRP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after update on </a:t>
            </a:r>
            <a:r>
              <a:rPr lang="en-GB" sz="1500" dirty="0" err="1">
                <a:latin typeface="Andale Mono" panose="020B0509000000000004" pitchFamily="49" charset="0"/>
              </a:rPr>
              <a:t>telcoservice_db.client</a:t>
            </a:r>
            <a:endParaRPr lang="en-GB" sz="1500" dirty="0">
              <a:latin typeface="Andale Mono" panose="020B0509000000000004" pitchFamily="49" charset="0"/>
            </a:endParaRP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for each row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BEGIN 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declare </a:t>
            </a:r>
            <a:r>
              <a:rPr lang="en-GB" sz="1500" dirty="0" err="1">
                <a:latin typeface="Andale Mono" panose="020B0509000000000004" pitchFamily="49" charset="0"/>
              </a:rPr>
              <a:t>last_rejection_value</a:t>
            </a:r>
            <a:r>
              <a:rPr lang="en-GB" sz="1500" dirty="0">
                <a:latin typeface="Andale Mono" panose="020B0509000000000004" pitchFamily="49" charset="0"/>
              </a:rPr>
              <a:t> DECIMAL(6, 2);  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IF ( </a:t>
            </a:r>
            <a:r>
              <a:rPr lang="en-GB" sz="1500" dirty="0" err="1">
                <a:latin typeface="Andale Mono" panose="020B0509000000000004" pitchFamily="49" charset="0"/>
              </a:rPr>
              <a:t>old.number_rejections</a:t>
            </a:r>
            <a:r>
              <a:rPr lang="en-GB" sz="1500" dirty="0">
                <a:latin typeface="Andale Mono" panose="020B0509000000000004" pitchFamily="49" charset="0"/>
              </a:rPr>
              <a:t> = 2 AND </a:t>
            </a:r>
            <a:r>
              <a:rPr lang="en-GB" sz="1500" dirty="0" err="1">
                <a:latin typeface="Andale Mono" panose="020B0509000000000004" pitchFamily="49" charset="0"/>
              </a:rPr>
              <a:t>new.number_rejections</a:t>
            </a:r>
            <a:r>
              <a:rPr lang="en-GB" sz="1500" dirty="0">
                <a:latin typeface="Andale Mono" panose="020B0509000000000004" pitchFamily="49" charset="0"/>
              </a:rPr>
              <a:t> = 3 ) THEN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	END IF; </a:t>
            </a:r>
          </a:p>
          <a:p>
            <a:pPr marL="457200" lvl="1" indent="0">
              <a:buNone/>
            </a:pPr>
            <a:r>
              <a:rPr lang="en-GB" sz="1500" dirty="0">
                <a:latin typeface="Andale Mono" panose="020B0509000000000004" pitchFamily="49" charset="0"/>
              </a:rPr>
              <a:t>END;  </a:t>
            </a:r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65080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054E-2738-774F-9462-FA40FA4B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Insolvent_User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83466-79D8-E241-ACC6-A66BD538C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b="1" dirty="0"/>
              <a:t>Event: </a:t>
            </a:r>
            <a:r>
              <a:rPr lang="en-GB" dirty="0"/>
              <a:t>Update on </a:t>
            </a:r>
            <a:r>
              <a:rPr lang="it-IT" dirty="0"/>
              <a:t>Order</a:t>
            </a:r>
            <a:endParaRPr lang="en-IT" dirty="0"/>
          </a:p>
          <a:p>
            <a:r>
              <a:rPr lang="en-IT" b="1" dirty="0"/>
              <a:t>Condition: </a:t>
            </a:r>
            <a:r>
              <a:rPr lang="en-IT" dirty="0"/>
              <a:t>The validity field (is_valid) changes</a:t>
            </a:r>
            <a:endParaRPr lang="en-IT" b="1" dirty="0"/>
          </a:p>
          <a:p>
            <a:r>
              <a:rPr lang="en-IT" b="1" dirty="0"/>
              <a:t>Action: </a:t>
            </a:r>
            <a:r>
              <a:rPr lang="en-IT" dirty="0"/>
              <a:t>If the validity goes from “DEFAULT” to rejected then the client is marked as “INSOLVENT”</a:t>
            </a:r>
          </a:p>
          <a:p>
            <a:r>
              <a:rPr lang="en-IT" b="1" dirty="0"/>
              <a:t>Action:</a:t>
            </a:r>
            <a:r>
              <a:rPr lang="en-IT" dirty="0"/>
              <a:t> If the validity goes from “REJECTED” to “ACCEPTED”, then the number of rejections of the client is reduced by the number of rejections of the order (client.number_rejections=4, order.number_rejections=2, then client.number_rejections=2)</a:t>
            </a:r>
          </a:p>
          <a:p>
            <a:r>
              <a:rPr lang="en-IT" b="1" dirty="0"/>
              <a:t>Code:</a:t>
            </a:r>
            <a:r>
              <a:rPr lang="en-IT" dirty="0"/>
              <a:t> (on next slide)</a:t>
            </a:r>
          </a:p>
          <a:p>
            <a:pPr marL="0" indent="0">
              <a:buNone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88521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1308</Words>
  <Application>Microsoft Macintosh PowerPoint</Application>
  <PresentationFormat>Widescreen</PresentationFormat>
  <Paragraphs>161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Andale Mono</vt:lpstr>
      <vt:lpstr>Arial</vt:lpstr>
      <vt:lpstr>Calibri</vt:lpstr>
      <vt:lpstr>Calibri Light</vt:lpstr>
      <vt:lpstr>Courier New</vt:lpstr>
      <vt:lpstr>Office Theme</vt:lpstr>
      <vt:lpstr>TelcoService</vt:lpstr>
      <vt:lpstr>Entity Relationship</vt:lpstr>
      <vt:lpstr>Motivation of the ER design</vt:lpstr>
      <vt:lpstr>Relational Model</vt:lpstr>
      <vt:lpstr>Motivation of the logical design</vt:lpstr>
      <vt:lpstr>PowerPoint Presentation</vt:lpstr>
      <vt:lpstr>User_Strikes</vt:lpstr>
      <vt:lpstr>Alert_Auditing</vt:lpstr>
      <vt:lpstr>Insolvent_User</vt:lpstr>
      <vt:lpstr>PowerPoint Presentation</vt:lpstr>
      <vt:lpstr>Solvent_User</vt:lpstr>
      <vt:lpstr>ORM Design</vt:lpstr>
      <vt:lpstr>Order - Client</vt:lpstr>
      <vt:lpstr>OptionalProduct - Order</vt:lpstr>
      <vt:lpstr>ServicePackage - OptionalProduct</vt:lpstr>
      <vt:lpstr>OptionalProduct - Client</vt:lpstr>
      <vt:lpstr>Order - Validity</vt:lpstr>
      <vt:lpstr>Order - ServicePackage</vt:lpstr>
      <vt:lpstr>Service - ServicePackage</vt:lpstr>
      <vt:lpstr>Service - Client</vt:lpstr>
      <vt:lpstr>Validity - ServicePackage</vt:lpstr>
      <vt:lpstr>MobileInternetService</vt:lpstr>
      <vt:lpstr>Client</vt:lpstr>
      <vt:lpstr>OptionalProduct</vt:lpstr>
      <vt:lpstr>FixedInternetService</vt:lpstr>
      <vt:lpstr>Order</vt:lpstr>
      <vt:lpstr>MobilePhoneService</vt:lpstr>
      <vt:lpstr>Employee</vt:lpstr>
      <vt:lpstr>Service</vt:lpstr>
      <vt:lpstr>ServicePackage</vt:lpstr>
      <vt:lpstr>Validity</vt:lpstr>
      <vt:lpstr>Login and Registration Diagram</vt:lpstr>
      <vt:lpstr>Client Components</vt:lpstr>
      <vt:lpstr>Employee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TelcoService</dc:title>
  <dc:creator>Niccolò Didoni</dc:creator>
  <cp:lastModifiedBy>Niccolò Didoni</cp:lastModifiedBy>
  <cp:revision>1</cp:revision>
  <dcterms:created xsi:type="dcterms:W3CDTF">2022-01-10T13:57:27Z</dcterms:created>
  <dcterms:modified xsi:type="dcterms:W3CDTF">2022-01-10T16:59:33Z</dcterms:modified>
</cp:coreProperties>
</file>