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0" r:id="rId35"/>
    <p:sldId id="278" r:id="rId36"/>
    <p:sldId id="279" r:id="rId3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5E9040-7A8C-3549-92E1-6326FE112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72409-89F1-5942-A23B-DDE3C518B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B1CD-19E6-3A43-AEDB-B8A904AF3739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DA119-E703-AC43-9DF5-F62C6859B2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0DC8-8531-4C4D-98FC-F08E597D10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F255-69BC-1B4D-AB28-430FBB774D74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476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D2BD-20C1-C445-B8F2-802EEBEA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1C6D-6790-8547-9D9A-EFA154BC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BE1E-3F00-A64F-8F2D-F090F253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3664-3BEB-4342-803E-C01FBEA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2CD4-7901-EB40-B9F2-2AEC70C2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70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C6B-3A43-1A47-8E27-76B6F11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3506-3C81-F24A-88A3-CA09B1F8A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20E3-95E2-DD4E-A771-E8A85B57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B6DD-0978-C84C-920E-ECEB8525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D597-CDA5-A640-A38C-401D9E5D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77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A4093-4CC0-5A44-8249-D6AEDFD3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7376E-3F07-9044-9C85-2DD1B62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E876-91DC-DD4F-90CB-C582045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E289-CBB8-5D4E-97FC-DFC26DF8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5D7D-0605-B64F-83BA-6AE9B8FF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89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2B5-1412-FD42-A8EC-64648F36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3B2E-6F74-B84E-85AA-9522E04B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44B-F03D-CE4C-BF6A-4E101D7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AE6-ACAE-404F-9535-265C93E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854B-DA57-7B41-8F37-A35383B0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66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256-277D-9743-8DFB-4E1FBB02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278C-3255-EA46-8D8C-55DF8B35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9D6A-7E10-B741-A9B0-565DFA7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2AA3-A66E-B244-A65C-40E272C8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A7CC-27FE-F84A-A1E8-B7C1AE2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27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DE68-B37B-E443-AB15-F17BE18E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2B5C-2BB5-384C-B7DC-D59C18105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520F4-0A52-D742-B206-2CD61BB3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803E-A9CC-CC4F-9280-A3C5A273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C14C-CE51-6E4B-AD44-BB4CED39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E671-BFDB-1641-BAF8-F2DB84FE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40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ED7-8893-064B-80B4-5BBD5998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D6ED-A585-C945-8A33-9232CE29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42159-4242-6E42-AF78-6D78E8E7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1F0B8-9CCC-7349-9540-54343CBE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A85-7382-7942-BFDD-24CE8763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7B0BB-16C5-B545-A214-FA6359C2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49FB1-5AD8-2A40-9162-E56E2BB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9FF1D-6953-3F40-80F9-AC7A8B12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60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02AC-6504-324E-8242-3C57063F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BABD5-1FC7-5C4B-9E5D-B4DEB1FA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2B05C-AB36-2047-9720-C7B8CB12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9D3CE-3677-CF4D-9BBA-E16A2DAA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05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8A6DD-6BF9-274B-A00C-C55EFAF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68E3-A7F8-0F48-9FA2-1777003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293F3-C0FC-FD40-AAD2-04F02B71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95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1B60-E83C-944F-892C-8E4332B1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D651-B6F7-EB43-8543-410080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A678-6DF5-EA42-A6AC-FA4AFAEC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1F0-343F-D04F-AF6E-B3C3177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D2FB-73E8-FC4E-BA72-D078329D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EB1D-CF58-954B-A27D-1D8451D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94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DF3A-5A62-EB4F-A7DA-A7E18283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622AA-A806-4C41-AF96-AD44B4DC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2223-9D40-794C-8DCE-1A0DE2D3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95B3B-683F-FE44-8432-44C4373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A4AF-F6A9-1349-AA17-411FB1BE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7C60-C24B-6F41-825D-FBBBF52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002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B0AA9-64C5-654B-A70A-FFE87DA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11AB-DE95-DB40-88FE-513364FF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1160-FD92-F74E-94AD-09B7726D8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F024-FC78-A84D-B6A9-F5E82332D115}" type="datetimeFigureOut">
              <a:rPr lang="en-IT" smtClean="0"/>
              <a:t>01/12/2022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885B-6BA8-D54D-87E6-23730752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7FFE-97B0-4445-901F-4F728B88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11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2087-B677-9143-BA9F-AD0211475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TelcoService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AA1BF-91A1-9F4B-9E3B-A1E178465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D’Amico (10661846)  – Didoni (10623061)</a:t>
            </a:r>
          </a:p>
        </p:txBody>
      </p:sp>
    </p:spTree>
    <p:extLst>
      <p:ext uri="{BB962C8B-B14F-4D97-AF65-F5344CB8AC3E}">
        <p14:creationId xmlns:p14="http://schemas.microsoft.com/office/powerpoint/2010/main" val="33559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3405-3434-1945-9A35-D9CC4727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"/>
            <a:ext cx="10515600" cy="644842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Andale Mono" panose="020B0509000000000004" pitchFamily="49" charset="0"/>
              </a:rPr>
              <a:t>create trigger </a:t>
            </a:r>
            <a:r>
              <a:rPr lang="en-GB" dirty="0" err="1">
                <a:latin typeface="Andale Mono" panose="020B0509000000000004" pitchFamily="49" charset="0"/>
              </a:rPr>
              <a:t>insolvent_user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after update on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for each row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BEGIN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insolvent_client</a:t>
            </a:r>
            <a:r>
              <a:rPr lang="en-GB" dirty="0">
                <a:latin typeface="Andale Mono" panose="020B0509000000000004" pitchFamily="49" charset="0"/>
              </a:rPr>
              <a:t> varchar(255) default ( SELECT distinct O.CLIENT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                           FROM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r>
              <a:rPr lang="en-GB" dirty="0">
                <a:latin typeface="Andale Mono" panose="020B0509000000000004" pitchFamily="49" charset="0"/>
              </a:rPr>
              <a:t> O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                           WHERE </a:t>
            </a:r>
            <a:r>
              <a:rPr lang="en-GB" dirty="0" err="1">
                <a:latin typeface="Andale Mono" panose="020B0509000000000004" pitchFamily="49" charset="0"/>
              </a:rPr>
              <a:t>O.client</a:t>
            </a:r>
            <a:r>
              <a:rPr lang="en-GB" dirty="0">
                <a:latin typeface="Andale Mono" panose="020B0509000000000004" pitchFamily="49" charset="0"/>
              </a:rPr>
              <a:t> = </a:t>
            </a:r>
            <a:r>
              <a:rPr lang="en-GB" dirty="0" err="1">
                <a:latin typeface="Andale Mono" panose="020B0509000000000004" pitchFamily="49" charset="0"/>
              </a:rPr>
              <a:t>new.client</a:t>
            </a:r>
            <a:r>
              <a:rPr lang="en-GB" dirty="0">
                <a:latin typeface="Andale Mono" panose="020B0509000000000004" pitchFamily="49" charset="0"/>
              </a:rPr>
              <a:t>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int;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int;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if ( </a:t>
            </a:r>
            <a:r>
              <a:rPr lang="en-GB" dirty="0" err="1">
                <a:latin typeface="Andale Mono" panose="020B0509000000000004" pitchFamily="49" charset="0"/>
              </a:rPr>
              <a:t>old.IS_VALID</a:t>
            </a:r>
            <a:r>
              <a:rPr lang="en-GB" dirty="0">
                <a:latin typeface="Andale Mono" panose="020B0509000000000004" pitchFamily="49" charset="0"/>
              </a:rPr>
              <a:t> = 'DEFAULT' and </a:t>
            </a:r>
            <a:r>
              <a:rPr lang="en-GB" dirty="0" err="1">
                <a:latin typeface="Andale Mono" panose="020B0509000000000004" pitchFamily="49" charset="0"/>
              </a:rPr>
              <a:t>new.IS_VALID</a:t>
            </a:r>
            <a:r>
              <a:rPr lang="en-GB" dirty="0">
                <a:latin typeface="Andale Mono" panose="020B0509000000000004" pitchFamily="49" charset="0"/>
              </a:rPr>
              <a:t> = 'REJECTED'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-- If the first payment is rejected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set insolvent = 'insolvent'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</a:t>
            </a:r>
            <a:r>
              <a:rPr lang="en-GB" dirty="0" err="1">
                <a:latin typeface="Andale Mono" panose="020B0509000000000004" pitchFamily="49" charset="0"/>
              </a:rPr>
              <a:t>strcmp</a:t>
            </a:r>
            <a:r>
              <a:rPr lang="en-GB" dirty="0">
                <a:latin typeface="Andale Mono" panose="020B0509000000000004" pitchFamily="49" charset="0"/>
              </a:rPr>
              <a:t> (username, </a:t>
            </a:r>
            <a:r>
              <a:rPr lang="en-GB" dirty="0" err="1">
                <a:latin typeface="Andale Mono" panose="020B0509000000000004" pitchFamily="49" charset="0"/>
              </a:rPr>
              <a:t>insolvent_client</a:t>
            </a:r>
            <a:r>
              <a:rPr lang="en-GB" dirty="0">
                <a:latin typeface="Andale Mono" panose="020B0509000000000004" pitchFamily="49" charset="0"/>
              </a:rPr>
              <a:t>) = 0;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elseif ( </a:t>
            </a:r>
            <a:r>
              <a:rPr lang="en-GB" dirty="0" err="1">
                <a:latin typeface="Andale Mono" panose="020B0509000000000004" pitchFamily="49" charset="0"/>
              </a:rPr>
              <a:t>old.IS_VALID</a:t>
            </a:r>
            <a:r>
              <a:rPr lang="en-GB" dirty="0">
                <a:latin typeface="Andale Mono" panose="020B0509000000000004" pitchFamily="49" charset="0"/>
              </a:rPr>
              <a:t> = 'REJECTED' and </a:t>
            </a:r>
            <a:r>
              <a:rPr lang="en-GB" dirty="0" err="1">
                <a:latin typeface="Andale Mono" panose="020B0509000000000004" pitchFamily="49" charset="0"/>
              </a:rPr>
              <a:t>new.IS_VALID</a:t>
            </a:r>
            <a:r>
              <a:rPr lang="en-GB" dirty="0">
                <a:latin typeface="Andale Mono" panose="020B0509000000000004" pitchFamily="49" charset="0"/>
              </a:rPr>
              <a:t> = 'ACCEPTED'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-- When the order is finally </a:t>
            </a:r>
            <a:r>
              <a:rPr lang="en-GB" dirty="0" err="1">
                <a:latin typeface="Andale Mono" panose="020B0509000000000004" pitchFamily="49" charset="0"/>
              </a:rPr>
              <a:t>payed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SET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= (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SELECT C.NUMBER_REJECTIONS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FROM client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NEW.CLIENT = C.USERNAME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SET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= (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SELECT C.NUMBER_REJECTIONS - O.NUMBER_REJECTIONS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FROM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r>
              <a:rPr lang="en-GB" dirty="0">
                <a:latin typeface="Andale Mono" panose="020B0509000000000004" pitchFamily="49" charset="0"/>
              </a:rPr>
              <a:t> O, client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</a:t>
            </a:r>
            <a:r>
              <a:rPr lang="en-GB" dirty="0" err="1">
                <a:latin typeface="Andale Mono" panose="020B0509000000000004" pitchFamily="49" charset="0"/>
              </a:rPr>
              <a:t>O.id</a:t>
            </a:r>
            <a:r>
              <a:rPr lang="en-GB" dirty="0">
                <a:latin typeface="Andale Mono" panose="020B0509000000000004" pitchFamily="49" charset="0"/>
              </a:rPr>
              <a:t> = </a:t>
            </a:r>
            <a:r>
              <a:rPr lang="en-GB" dirty="0" err="1">
                <a:latin typeface="Andale Mono" panose="020B0509000000000004" pitchFamily="49" charset="0"/>
              </a:rPr>
              <a:t>new.id</a:t>
            </a:r>
            <a:r>
              <a:rPr lang="en-GB" dirty="0">
                <a:latin typeface="Andale Mono" panose="020B0509000000000004" pitchFamily="49" charset="0"/>
              </a:rPr>
              <a:t> AND NEW.CLIENT = C.USERNAME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r>
              <a:rPr lang="en-GB" dirty="0">
                <a:latin typeface="Andale Mono" panose="020B0509000000000004" pitchFamily="49" charset="0"/>
              </a:rPr>
              <a:t>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set C.NUMBER_REJECTIONS =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where NEW.CLIENT = C.USERNAME;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if (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&gt; 0 and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= 0 )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r>
              <a:rPr lang="en-GB" dirty="0">
                <a:latin typeface="Andale Mono" panose="020B0509000000000004" pitchFamily="49" charset="0"/>
              </a:rPr>
              <a:t>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set C.INSOLVENT = 'SOLVENT'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NEW.CLIENT = C.USERNAME AND C.INSOLVENT = 'INSOLVENT';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end if;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end if;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END;</a:t>
            </a:r>
            <a:endParaRPr lang="en-IT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7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CC0F-EBC7-4149-9FBF-AECBB088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8C91-FB19-984C-B866-044FEBD1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b="1" dirty="0"/>
              <a:t>Event: </a:t>
            </a:r>
            <a:r>
              <a:rPr lang="en-IT" dirty="0"/>
              <a:t>Update on Client</a:t>
            </a:r>
          </a:p>
          <a:p>
            <a:r>
              <a:rPr lang="en-IT" b="1" dirty="0"/>
              <a:t>Condition: </a:t>
            </a:r>
            <a:r>
              <a:rPr lang="en-IT" dirty="0"/>
              <a:t>The client becomes solvent (”INSOLVENT” -&gt; “SOLVENT”)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Set all entries in the auditing table with the username of the solvent client as inactive (is_active = false)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solvent_user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old.INSOLVENT</a:t>
            </a:r>
            <a:r>
              <a:rPr lang="en-GB" sz="1500" dirty="0">
                <a:latin typeface="Andale Mono" panose="020B0509000000000004" pitchFamily="49" charset="0"/>
              </a:rPr>
              <a:t> = ‘INSOLVENT’ AND </a:t>
            </a:r>
            <a:r>
              <a:rPr lang="en-GB" sz="1500" dirty="0" err="1">
                <a:latin typeface="Andale Mono" panose="020B0509000000000004" pitchFamily="49" charset="0"/>
              </a:rPr>
              <a:t>new.INSOLVENT</a:t>
            </a:r>
            <a:r>
              <a:rPr lang="en-GB" sz="1500" dirty="0">
                <a:latin typeface="Andale Mono" panose="020B0509000000000004" pitchFamily="49" charset="0"/>
              </a:rPr>
              <a:t> = ‘SOLVENT’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UPDATE </a:t>
            </a:r>
            <a:r>
              <a:rPr lang="en-GB" sz="1500" dirty="0" err="1">
                <a:latin typeface="Andale Mono" panose="020B0509000000000004" pitchFamily="49" charset="0"/>
              </a:rPr>
              <a:t>telcoservice_db.auditing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SET IS_ACTIVE = 0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WHERE </a:t>
            </a:r>
            <a:r>
              <a:rPr lang="en-GB" sz="1500" dirty="0" err="1">
                <a:latin typeface="Andale Mono" panose="020B0509000000000004" pitchFamily="49" charset="0"/>
              </a:rPr>
              <a:t>auditing.USERNAME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new.USERNAME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</a:p>
        </p:txBody>
      </p:sp>
    </p:spTree>
    <p:extLst>
      <p:ext uri="{BB962C8B-B14F-4D97-AF65-F5344CB8AC3E}">
        <p14:creationId xmlns:p14="http://schemas.microsoft.com/office/powerpoint/2010/main" val="123481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D7D-94DC-1049-831B-FDF41451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37"/>
            <a:ext cx="10515600" cy="6207125"/>
          </a:xfrm>
        </p:spPr>
        <p:txBody>
          <a:bodyPr>
            <a:normAutofit/>
          </a:bodyPr>
          <a:lstStyle/>
          <a:p>
            <a:pPr algn="ctr"/>
            <a:r>
              <a:rPr lang="en-IT" sz="6000" b="1" dirty="0"/>
              <a:t>ORM Design</a:t>
            </a:r>
          </a:p>
        </p:txBody>
      </p:sp>
    </p:spTree>
    <p:extLst>
      <p:ext uri="{BB962C8B-B14F-4D97-AF65-F5344CB8AC3E}">
        <p14:creationId xmlns:p14="http://schemas.microsoft.com/office/powerpoint/2010/main" val="125954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9FD-1376-6E44-AE34-6A0672C0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29A1-A377-FD47-9B90-CF9D2B98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Client (OWNER): An order is done by a client. </a:t>
            </a:r>
          </a:p>
          <a:p>
            <a:r>
              <a:rPr lang="en-IT" dirty="0"/>
              <a:t>Client -&gt; Order: added for consistency and be</a:t>
            </a:r>
            <a:r>
              <a:rPr lang="en-GB" dirty="0"/>
              <a:t>ca</a:t>
            </a:r>
            <a:r>
              <a:rPr lang="en-IT" dirty="0"/>
              <a:t>use it’s useful to know, given a client a list of all its orders. Lazy because when we get a client we might not want to know its orders and it might have many, thus it might be costly to retreive them. </a:t>
            </a:r>
          </a:p>
        </p:txBody>
      </p:sp>
    </p:spTree>
    <p:extLst>
      <p:ext uri="{BB962C8B-B14F-4D97-AF65-F5344CB8AC3E}">
        <p14:creationId xmlns:p14="http://schemas.microsoft.com/office/powerpoint/2010/main" val="98303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6C1B-2033-3440-A7AD-9F7F613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OptionalProduct -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F4A5-3DAD-314E-A7FD-FFFB92D6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OptionalProduct -&gt; Order</a:t>
            </a:r>
          </a:p>
          <a:p>
            <a:r>
              <a:rPr lang="en-IT" dirty="0"/>
              <a:t>Order -&gt; OptionalProduct</a:t>
            </a:r>
          </a:p>
        </p:txBody>
      </p:sp>
    </p:spTree>
    <p:extLst>
      <p:ext uri="{BB962C8B-B14F-4D97-AF65-F5344CB8AC3E}">
        <p14:creationId xmlns:p14="http://schemas.microsoft.com/office/powerpoint/2010/main" val="189119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6CCA-BA48-1A49-9604-F0ADFE9F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ServicePackage - OptionalProduct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B2D4-CDAD-3E45-AE80-94265844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ServicePackage -&gt; Order</a:t>
            </a:r>
          </a:p>
          <a:p>
            <a:r>
              <a:rPr lang="en-IT" dirty="0"/>
              <a:t>Order -&gt; ServicePackage</a:t>
            </a:r>
          </a:p>
        </p:txBody>
      </p:sp>
    </p:spTree>
    <p:extLst>
      <p:ext uri="{BB962C8B-B14F-4D97-AF65-F5344CB8AC3E}">
        <p14:creationId xmlns:p14="http://schemas.microsoft.com/office/powerpoint/2010/main" val="23093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16D4-4BF6-4B4A-BD7D-AE32A9A9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OptionalProduct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68C7-B622-4A4D-814C-76100D5A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OptionalProduct -&gt; Client</a:t>
            </a:r>
          </a:p>
          <a:p>
            <a:r>
              <a:rPr lang="en-IT" dirty="0"/>
              <a:t>Client -&gt; OptionalProduct</a:t>
            </a:r>
          </a:p>
        </p:txBody>
      </p:sp>
    </p:spTree>
    <p:extLst>
      <p:ext uri="{BB962C8B-B14F-4D97-AF65-F5344CB8AC3E}">
        <p14:creationId xmlns:p14="http://schemas.microsoft.com/office/powerpoint/2010/main" val="179389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C633-C084-9346-B82D-697BEB3C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CB3-CA58-2F49-B976-78110025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Validity</a:t>
            </a:r>
          </a:p>
          <a:p>
            <a:r>
              <a:rPr lang="en-IT" dirty="0"/>
              <a:t>Validity -&gt; Order</a:t>
            </a:r>
          </a:p>
        </p:txBody>
      </p:sp>
    </p:spTree>
    <p:extLst>
      <p:ext uri="{BB962C8B-B14F-4D97-AF65-F5344CB8AC3E}">
        <p14:creationId xmlns:p14="http://schemas.microsoft.com/office/powerpoint/2010/main" val="426847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F8F-CB96-704E-BB0C-B895C41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6338-97A1-6443-9314-ED56F2B3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ServicePacakge</a:t>
            </a:r>
          </a:p>
          <a:p>
            <a:r>
              <a:rPr lang="en-IT" dirty="0"/>
              <a:t>ServicePackage -&gt; Order</a:t>
            </a:r>
          </a:p>
        </p:txBody>
      </p:sp>
    </p:spTree>
    <p:extLst>
      <p:ext uri="{BB962C8B-B14F-4D97-AF65-F5344CB8AC3E}">
        <p14:creationId xmlns:p14="http://schemas.microsoft.com/office/powerpoint/2010/main" val="230622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58C-EAE2-F34A-9441-A0FC73C3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CC1-451C-C94D-92B9-9605B5FE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 -&gt; ServicePackage</a:t>
            </a:r>
          </a:p>
          <a:p>
            <a:r>
              <a:rPr lang="en-IT" dirty="0"/>
              <a:t>ServicePackage -&gt; Service</a:t>
            </a:r>
          </a:p>
        </p:txBody>
      </p:sp>
    </p:spTree>
    <p:extLst>
      <p:ext uri="{BB962C8B-B14F-4D97-AF65-F5344CB8AC3E}">
        <p14:creationId xmlns:p14="http://schemas.microsoft.com/office/powerpoint/2010/main" val="88332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5141-76F1-C544-A498-3B82AD0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IT" dirty="0"/>
              <a:t>Entity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98E34-76E5-5D4B-B6C0-2B15D5DF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01" y="949222"/>
            <a:ext cx="9830198" cy="5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D1D7-5FE8-F948-BD09-E0CFB8E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0F34-E220-994D-8449-5A8F4146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 -&gt; Client</a:t>
            </a:r>
          </a:p>
          <a:p>
            <a:r>
              <a:rPr lang="en-IT" dirty="0"/>
              <a:t>Client -&gt; Service</a:t>
            </a:r>
          </a:p>
        </p:txBody>
      </p:sp>
    </p:spTree>
    <p:extLst>
      <p:ext uri="{BB962C8B-B14F-4D97-AF65-F5344CB8AC3E}">
        <p14:creationId xmlns:p14="http://schemas.microsoft.com/office/powerpoint/2010/main" val="194099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5C48-E8D3-FD42-922B-B508951B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Validity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1B19-D646-BF43-8772-C38F5872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ServicePackage -&gt; Validity</a:t>
            </a:r>
          </a:p>
          <a:p>
            <a:r>
              <a:rPr lang="en-IT" dirty="0"/>
              <a:t>Validity -&gt; ServicePackage</a:t>
            </a:r>
          </a:p>
        </p:txBody>
      </p:sp>
    </p:spTree>
    <p:extLst>
      <p:ext uri="{BB962C8B-B14F-4D97-AF65-F5344CB8AC3E}">
        <p14:creationId xmlns:p14="http://schemas.microsoft.com/office/powerpoint/2010/main" val="22594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0913AC-67D2-419B-8484-893BD4A9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7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600" b="1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72463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MobileInternetService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1563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24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OptionalProduct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103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FixedInternetService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311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Order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5824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MobilePhoneService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128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Employee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480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8C2-5C13-A44A-B6C7-4FE083A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dirty="0"/>
              <a:t>Motivation of the ER design</a:t>
            </a:r>
          </a:p>
        </p:txBody>
      </p:sp>
    </p:spTree>
    <p:extLst>
      <p:ext uri="{BB962C8B-B14F-4D97-AF65-F5344CB8AC3E}">
        <p14:creationId xmlns:p14="http://schemas.microsoft.com/office/powerpoint/2010/main" val="288192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3478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ServicePackage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2809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Validity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24117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DB702-CE12-4AA2-BBE2-3FE9E01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INTERACTION DIAGRAMS</a:t>
            </a:r>
          </a:p>
        </p:txBody>
      </p:sp>
    </p:spTree>
    <p:extLst>
      <p:ext uri="{BB962C8B-B14F-4D97-AF65-F5344CB8AC3E}">
        <p14:creationId xmlns:p14="http://schemas.microsoft.com/office/powerpoint/2010/main" val="2582788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C22F-5A02-9140-AB27-D495674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Login and Registration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5A876-319B-A946-97FE-D93E893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11" y="1331238"/>
            <a:ext cx="5255778" cy="53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6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46DE-FA2E-884C-B97A-1D2087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Client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A36B5-6F07-2644-BECF-DC7BC5C4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Client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DB304-8F8F-C24F-A836-369A88C13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Servlets</a:t>
            </a:r>
          </a:p>
          <a:p>
            <a:pPr lvl="1"/>
            <a:r>
              <a:rPr lang="en-GB" dirty="0" err="1"/>
              <a:t>BuyPageServlet</a:t>
            </a:r>
            <a:endParaRPr lang="en-GB" dirty="0"/>
          </a:p>
          <a:p>
            <a:pPr lvl="1"/>
            <a:r>
              <a:rPr lang="en-GB" dirty="0" err="1"/>
              <a:t>ConfirmationPageServlet</a:t>
            </a:r>
            <a:endParaRPr lang="en-GB" dirty="0"/>
          </a:p>
          <a:p>
            <a:pPr lvl="1"/>
            <a:r>
              <a:rPr lang="en-GB" dirty="0" err="1"/>
              <a:t>CredentialServlet</a:t>
            </a:r>
            <a:endParaRPr lang="en-GB" dirty="0"/>
          </a:p>
          <a:p>
            <a:pPr lvl="1"/>
            <a:r>
              <a:rPr lang="en-GB" dirty="0" err="1"/>
              <a:t>GoToHomePageServlet</a:t>
            </a:r>
            <a:endParaRPr lang="en-GB" dirty="0"/>
          </a:p>
          <a:p>
            <a:pPr lvl="1"/>
            <a:r>
              <a:rPr lang="en-GB" dirty="0" err="1"/>
              <a:t>LoginServlet</a:t>
            </a:r>
            <a:endParaRPr lang="en-GB" dirty="0"/>
          </a:p>
          <a:p>
            <a:pPr lvl="1"/>
            <a:r>
              <a:rPr lang="en-GB" dirty="0" err="1"/>
              <a:t>LogoutServlet</a:t>
            </a:r>
            <a:endParaRPr lang="en-GB" dirty="0"/>
          </a:p>
          <a:p>
            <a:pPr lvl="1"/>
            <a:r>
              <a:rPr lang="en-GB" dirty="0" err="1"/>
              <a:t>PaymentServlet</a:t>
            </a:r>
            <a:endParaRPr lang="en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D16D5-EB99-0646-B4BA-2EF559F2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Back end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B92-6E5B-754E-8F2E-1C9AB258B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Entities</a:t>
            </a:r>
          </a:p>
          <a:p>
            <a:r>
              <a:rPr lang="en-IT" dirty="0"/>
              <a:t>EJB (Services)</a:t>
            </a:r>
          </a:p>
          <a:p>
            <a:pPr lvl="1"/>
            <a:r>
              <a:rPr lang="en-GB" dirty="0" err="1"/>
              <a:t>ClientService</a:t>
            </a:r>
            <a:endParaRPr lang="en-GB" dirty="0"/>
          </a:p>
          <a:p>
            <a:pPr lvl="1"/>
            <a:r>
              <a:rPr lang="en-GB" dirty="0" err="1"/>
              <a:t>EmployeeService</a:t>
            </a:r>
            <a:endParaRPr lang="en-GB" dirty="0"/>
          </a:p>
          <a:p>
            <a:pPr lvl="1"/>
            <a:r>
              <a:rPr lang="en-GB" dirty="0" err="1"/>
              <a:t>OrderService</a:t>
            </a:r>
            <a:endParaRPr lang="en-GB" dirty="0"/>
          </a:p>
          <a:p>
            <a:pPr lvl="1"/>
            <a:r>
              <a:rPr lang="en-GB" dirty="0" err="1"/>
              <a:t>OptionalProductService</a:t>
            </a:r>
            <a:endParaRPr lang="en-GB" dirty="0"/>
          </a:p>
          <a:p>
            <a:pPr lvl="1"/>
            <a:r>
              <a:rPr lang="en-GB" dirty="0" err="1"/>
              <a:t>PackageService</a:t>
            </a:r>
            <a:endParaRPr lang="en-GB" dirty="0"/>
          </a:p>
          <a:p>
            <a:pPr lvl="1"/>
            <a:r>
              <a:rPr lang="en-GB" dirty="0" err="1"/>
              <a:t>SalesReportService</a:t>
            </a:r>
            <a:endParaRPr lang="en-GB" dirty="0"/>
          </a:p>
          <a:p>
            <a:pPr lvl="1"/>
            <a:r>
              <a:rPr lang="en-GB" dirty="0" err="1"/>
              <a:t>ServiceService</a:t>
            </a:r>
            <a:endParaRPr lang="en-GB" dirty="0"/>
          </a:p>
          <a:p>
            <a:pPr lvl="1"/>
            <a:r>
              <a:rPr lang="en-GB" dirty="0" err="1"/>
              <a:t>ValidityService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00556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46DE-FA2E-884C-B97A-1D2087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Employee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A36B5-6F07-2644-BECF-DC7BC5C4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Client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DB304-8F8F-C24F-A836-369A88C13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Servlets</a:t>
            </a:r>
            <a:endParaRPr lang="en-GB" dirty="0"/>
          </a:p>
          <a:p>
            <a:pPr lvl="1"/>
            <a:r>
              <a:rPr lang="en-GB" dirty="0" err="1"/>
              <a:t>CredentialServlet</a:t>
            </a:r>
            <a:endParaRPr lang="en-GB" dirty="0"/>
          </a:p>
          <a:p>
            <a:pPr lvl="1"/>
            <a:r>
              <a:rPr lang="en-GB" dirty="0" err="1"/>
              <a:t>EmployeeCreationServlet</a:t>
            </a:r>
            <a:endParaRPr lang="en-GB" dirty="0"/>
          </a:p>
          <a:p>
            <a:pPr lvl="1"/>
            <a:r>
              <a:rPr lang="en-GB" dirty="0" err="1"/>
              <a:t>GoToHomePageServlet</a:t>
            </a:r>
            <a:endParaRPr lang="en-GB" dirty="0"/>
          </a:p>
          <a:p>
            <a:pPr lvl="1"/>
            <a:r>
              <a:rPr lang="en-GB" dirty="0" err="1"/>
              <a:t>GoToSalesReportPageServlet</a:t>
            </a:r>
            <a:endParaRPr lang="en-GB" dirty="0"/>
          </a:p>
          <a:p>
            <a:pPr lvl="1"/>
            <a:r>
              <a:rPr lang="en-GB" dirty="0" err="1"/>
              <a:t>LoadOptionalsEmployeeServlet</a:t>
            </a:r>
            <a:endParaRPr lang="en-GB" dirty="0"/>
          </a:p>
          <a:p>
            <a:pPr lvl="1"/>
            <a:r>
              <a:rPr lang="en-GB" dirty="0" err="1"/>
              <a:t>LoadSalesReportServlet</a:t>
            </a:r>
            <a:endParaRPr lang="en-GB" dirty="0"/>
          </a:p>
          <a:p>
            <a:pPr lvl="1"/>
            <a:r>
              <a:rPr lang="en-GB" dirty="0" err="1"/>
              <a:t>LoginServlet</a:t>
            </a:r>
            <a:endParaRPr lang="en-GB" dirty="0"/>
          </a:p>
          <a:p>
            <a:pPr lvl="1"/>
            <a:r>
              <a:rPr lang="en-GB" dirty="0" err="1"/>
              <a:t>LogoutServlet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D16D5-EB99-0646-B4BA-2EF559F2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Back end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B92-6E5B-754E-8F2E-1C9AB258B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Entities</a:t>
            </a:r>
          </a:p>
          <a:p>
            <a:r>
              <a:rPr lang="en-IT" dirty="0"/>
              <a:t>EJB (Services)</a:t>
            </a:r>
            <a:endParaRPr lang="en-GB" dirty="0"/>
          </a:p>
          <a:p>
            <a:pPr lvl="1"/>
            <a:r>
              <a:rPr lang="en-GB" dirty="0" err="1"/>
              <a:t>ClientService</a:t>
            </a:r>
            <a:endParaRPr lang="en-GB" dirty="0"/>
          </a:p>
          <a:p>
            <a:pPr lvl="1"/>
            <a:r>
              <a:rPr lang="en-GB" dirty="0" err="1"/>
              <a:t>EmployeeService</a:t>
            </a:r>
            <a:endParaRPr lang="en-GB" dirty="0"/>
          </a:p>
          <a:p>
            <a:pPr lvl="1"/>
            <a:r>
              <a:rPr lang="en-GB" dirty="0" err="1"/>
              <a:t>OrderService</a:t>
            </a:r>
            <a:endParaRPr lang="en-GB" dirty="0"/>
          </a:p>
          <a:p>
            <a:pPr lvl="1"/>
            <a:r>
              <a:rPr lang="en-GB" dirty="0" err="1"/>
              <a:t>OptionalProductService</a:t>
            </a:r>
            <a:endParaRPr lang="en-GB" dirty="0"/>
          </a:p>
          <a:p>
            <a:pPr lvl="1"/>
            <a:r>
              <a:rPr lang="en-GB" dirty="0" err="1"/>
              <a:t>PackageService</a:t>
            </a:r>
            <a:endParaRPr lang="en-GB" dirty="0"/>
          </a:p>
          <a:p>
            <a:pPr lvl="1"/>
            <a:r>
              <a:rPr lang="en-GB" dirty="0" err="1"/>
              <a:t>SalesReportService</a:t>
            </a:r>
            <a:endParaRPr lang="en-GB" dirty="0"/>
          </a:p>
          <a:p>
            <a:pPr lvl="1"/>
            <a:r>
              <a:rPr lang="en-GB" dirty="0" err="1"/>
              <a:t>ServiceService</a:t>
            </a:r>
            <a:endParaRPr lang="en-GB" dirty="0"/>
          </a:p>
          <a:p>
            <a:pPr lvl="1"/>
            <a:r>
              <a:rPr lang="en-GB" dirty="0" err="1"/>
              <a:t>ValidityService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7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500-6B6E-1045-88C4-61D8BB5D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9B27B-09C2-8245-B244-37C6CAC9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40A-CC5F-734B-96C3-3C52EFF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 of the logical design</a:t>
            </a:r>
          </a:p>
        </p:txBody>
      </p:sp>
    </p:spTree>
    <p:extLst>
      <p:ext uri="{BB962C8B-B14F-4D97-AF65-F5344CB8AC3E}">
        <p14:creationId xmlns:p14="http://schemas.microsoft.com/office/powerpoint/2010/main" val="14621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E4859B-2890-9549-9E97-1FEC3D48D0CD}"/>
              </a:ext>
            </a:extLst>
          </p:cNvPr>
          <p:cNvSpPr txBox="1"/>
          <p:nvPr/>
        </p:nvSpPr>
        <p:spPr>
          <a:xfrm>
            <a:off x="6096000" y="1359240"/>
            <a:ext cx="5949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user_strikes</a:t>
            </a:r>
            <a:r>
              <a:rPr lang="en-GB" dirty="0"/>
              <a:t>: when the payment of an order is rejected the client’s </a:t>
            </a:r>
            <a:r>
              <a:rPr lang="en-GB" dirty="0" err="1"/>
              <a:t>number_rejection</a:t>
            </a:r>
            <a:r>
              <a:rPr lang="en-GB" dirty="0"/>
              <a:t> is updated.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alert_auditing</a:t>
            </a:r>
            <a:r>
              <a:rPr lang="en-GB" dirty="0"/>
              <a:t>: if the number of rejections of the user goes from 2 to 3, then a tuple is inserted in the auditing table.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insolvent_user</a:t>
            </a:r>
            <a:r>
              <a:rPr lang="en-GB" dirty="0"/>
              <a:t>: when the validity state of an order is updated two actions can be done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state goes from DEFAULT to REJECTED the client is set as insolvent.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state goes from REJECTED to ACCEPTED the client’s </a:t>
            </a:r>
            <a:r>
              <a:rPr lang="en-GB" dirty="0" err="1"/>
              <a:t>number_rejection</a:t>
            </a:r>
            <a:r>
              <a:rPr lang="en-GB" dirty="0"/>
              <a:t> is decremented by the number of times that order was rejected (i.e. if order 4 was rejected 2 times and has been paid, the client’s rejections should be the current value - 2).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solvent_user</a:t>
            </a:r>
            <a:r>
              <a:rPr lang="en-GB" dirty="0"/>
              <a:t>: when a user becomes solvent all the auditing entries with its username are marked as inactive.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872F-D0D8-9D4A-93D1-5A10159F4EAA}"/>
              </a:ext>
            </a:extLst>
          </p:cNvPr>
          <p:cNvSpPr txBox="1"/>
          <p:nvPr/>
        </p:nvSpPr>
        <p:spPr>
          <a:xfrm>
            <a:off x="146137" y="129480"/>
            <a:ext cx="1189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/>
              <a:t>Auditing update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4F6DD-C21D-5C4A-B9A2-F53846D6CAA7}"/>
              </a:ext>
            </a:extLst>
          </p:cNvPr>
          <p:cNvGrpSpPr/>
          <p:nvPr/>
        </p:nvGrpSpPr>
        <p:grpSpPr>
          <a:xfrm>
            <a:off x="660199" y="1375371"/>
            <a:ext cx="1259676" cy="1123641"/>
            <a:chOff x="504643" y="1459913"/>
            <a:chExt cx="1259676" cy="112364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7DB96D-42E8-1744-9BD5-CA3FDA38E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0DCF6-B8A2-B649-925D-44F4540C97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4643" y="1756163"/>
              <a:ext cx="125967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T" sz="1500" dirty="0"/>
                <a:t>user_strikes</a:t>
              </a:r>
            </a:p>
            <a:p>
              <a:pPr algn="ctr"/>
              <a:r>
                <a:rPr lang="en-IT" sz="1500" dirty="0"/>
                <a:t>@order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0FF985-26AB-7D44-94C4-AB928807574D}"/>
              </a:ext>
            </a:extLst>
          </p:cNvPr>
          <p:cNvGrpSpPr/>
          <p:nvPr/>
        </p:nvGrpSpPr>
        <p:grpSpPr>
          <a:xfrm>
            <a:off x="2973112" y="4161654"/>
            <a:ext cx="1173719" cy="1123200"/>
            <a:chOff x="3043462" y="2583554"/>
            <a:chExt cx="1173719" cy="112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830001-6F5B-1F46-9861-C4D63120F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22" y="2583554"/>
              <a:ext cx="1123200" cy="112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793672-EE81-DE42-80FB-08B318B320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3462" y="2868155"/>
              <a:ext cx="117371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500" dirty="0"/>
                <a:t>a</a:t>
              </a:r>
              <a:r>
                <a:rPr lang="en-IT" sz="1500" dirty="0"/>
                <a:t>lert_auding</a:t>
              </a:r>
            </a:p>
            <a:p>
              <a:pPr algn="ctr"/>
              <a:r>
                <a:rPr lang="en-IT" sz="1500" dirty="0"/>
                <a:t>@client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437D1-E85E-0648-9C57-92EA79006C90}"/>
              </a:ext>
            </a:extLst>
          </p:cNvPr>
          <p:cNvCxnSpPr>
            <a:cxnSpLocks/>
            <a:stCxn id="34" idx="5"/>
            <a:endCxn id="24" idx="1"/>
          </p:cNvCxnSpPr>
          <p:nvPr/>
        </p:nvCxnSpPr>
        <p:spPr>
          <a:xfrm flipV="1">
            <a:off x="3426346" y="3148205"/>
            <a:ext cx="1329758" cy="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AFAEB0-F7F7-D94E-85BF-C438E167CE20}"/>
              </a:ext>
            </a:extLst>
          </p:cNvPr>
          <p:cNvGrpSpPr/>
          <p:nvPr/>
        </p:nvGrpSpPr>
        <p:grpSpPr>
          <a:xfrm>
            <a:off x="576269" y="4849257"/>
            <a:ext cx="1427536" cy="1123641"/>
            <a:chOff x="369683" y="1459913"/>
            <a:chExt cx="1427536" cy="11236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678986-C0E2-7C42-952D-E4C552A40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D1EFFF-013A-1248-A320-99C95984DE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69683" y="1744734"/>
              <a:ext cx="142753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/>
                <a:t>i</a:t>
              </a:r>
              <a:r>
                <a:rPr lang="en-IT" sz="1500" dirty="0"/>
                <a:t>nsolvent_user</a:t>
              </a:r>
            </a:p>
            <a:p>
              <a:pPr algn="ctr"/>
              <a:r>
                <a:rPr lang="en-IT" sz="1500" dirty="0"/>
                <a:t>@order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B9C4F4-B936-A143-9BC5-0687F6BD7FE6}"/>
              </a:ext>
            </a:extLst>
          </p:cNvPr>
          <p:cNvCxnSpPr>
            <a:cxnSpLocks/>
            <a:stCxn id="19" idx="5"/>
            <a:endCxn id="11" idx="3"/>
          </p:cNvCxnSpPr>
          <p:nvPr/>
        </p:nvCxnSpPr>
        <p:spPr>
          <a:xfrm flipV="1">
            <a:off x="1687305" y="5120365"/>
            <a:ext cx="1475556" cy="6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F837A2-4656-AF4B-8772-EBFA1967D445}"/>
              </a:ext>
            </a:extLst>
          </p:cNvPr>
          <p:cNvGrpSpPr/>
          <p:nvPr/>
        </p:nvGrpSpPr>
        <p:grpSpPr>
          <a:xfrm>
            <a:off x="4591615" y="2983716"/>
            <a:ext cx="1123200" cy="1123200"/>
            <a:chOff x="4659072" y="298429"/>
            <a:chExt cx="1123200" cy="1123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47CFB5-DABC-7F49-8766-5E3176DA8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9072" y="298429"/>
              <a:ext cx="1123200" cy="112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D1E54F-C01C-B045-9391-19747F4F4A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705803" y="698446"/>
              <a:ext cx="102973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500" dirty="0"/>
                <a:t>@auditing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F41E56-C39C-6641-959F-9B181AE61DEE}"/>
              </a:ext>
            </a:extLst>
          </p:cNvPr>
          <p:cNvCxnSpPr>
            <a:cxnSpLocks/>
            <a:stCxn id="11" idx="7"/>
            <a:endCxn id="24" idx="3"/>
          </p:cNvCxnSpPr>
          <p:nvPr/>
        </p:nvCxnSpPr>
        <p:spPr>
          <a:xfrm flipV="1">
            <a:off x="3957083" y="3942427"/>
            <a:ext cx="799021" cy="38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7D1155-CFBA-FE41-BED0-B6C74BB41E54}"/>
              </a:ext>
            </a:extLst>
          </p:cNvPr>
          <p:cNvSpPr txBox="1"/>
          <p:nvPr/>
        </p:nvSpPr>
        <p:spPr>
          <a:xfrm>
            <a:off x="1478253" y="636307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IT" dirty="0"/>
              <a:t>riggers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B0AE28-B5F4-5E46-BBD3-AD5EDBC0854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39217" y="820973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C4749-7D41-0445-B400-7F38E75A2784}"/>
              </a:ext>
            </a:extLst>
          </p:cNvPr>
          <p:cNvGrpSpPr/>
          <p:nvPr/>
        </p:nvGrpSpPr>
        <p:grpSpPr>
          <a:xfrm>
            <a:off x="2400132" y="2204252"/>
            <a:ext cx="1249478" cy="1123641"/>
            <a:chOff x="454505" y="1459913"/>
            <a:chExt cx="1249478" cy="112364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E61AC0-D475-F943-A411-DF0FB2CC2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06DEC9-0E90-B047-B2FC-DC759DFF4C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4505" y="1754673"/>
              <a:ext cx="124947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500" dirty="0"/>
                <a:t>solvent_user</a:t>
              </a:r>
            </a:p>
            <a:p>
              <a:pPr algn="ctr"/>
              <a:r>
                <a:rPr lang="en-IT" sz="1500" dirty="0"/>
                <a:t>@client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8709D8-14F0-1049-AE98-2D119EC56E60}"/>
              </a:ext>
            </a:extLst>
          </p:cNvPr>
          <p:cNvCxnSpPr>
            <a:cxnSpLocks/>
            <a:stCxn id="7" idx="5"/>
            <a:endCxn id="34" idx="1"/>
          </p:cNvCxnSpPr>
          <p:nvPr/>
        </p:nvCxnSpPr>
        <p:spPr>
          <a:xfrm>
            <a:off x="1636275" y="2334459"/>
            <a:ext cx="995536" cy="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30373D-C981-564C-A7C4-BC7458BAADF6}"/>
              </a:ext>
            </a:extLst>
          </p:cNvPr>
          <p:cNvCxnSpPr>
            <a:cxnSpLocks/>
            <a:stCxn id="19" idx="7"/>
            <a:endCxn id="34" idx="3"/>
          </p:cNvCxnSpPr>
          <p:nvPr/>
        </p:nvCxnSpPr>
        <p:spPr>
          <a:xfrm flipV="1">
            <a:off x="1687305" y="3163340"/>
            <a:ext cx="944506" cy="185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3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76F3-135E-7545-B075-FA2EF2E5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User_Strikes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A5B7-92D4-604E-B9DF-E76DA04E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T" b="1" dirty="0"/>
              <a:t>Event:</a:t>
            </a:r>
            <a:r>
              <a:rPr lang="en-IT" dirty="0"/>
              <a:t> Update on Order</a:t>
            </a:r>
          </a:p>
          <a:p>
            <a:r>
              <a:rPr lang="en-IT" b="1" dirty="0"/>
              <a:t>Condition:</a:t>
            </a:r>
            <a:r>
              <a:rPr lang="en-IT" dirty="0"/>
              <a:t> The number of rejections (number_rejections) changes. The number of rejections of an order can only increase. </a:t>
            </a:r>
            <a:endParaRPr lang="en-IT" b="1" dirty="0"/>
          </a:p>
          <a:p>
            <a:r>
              <a:rPr lang="en-IT" b="1" dirty="0"/>
              <a:t>Action:</a:t>
            </a:r>
            <a:r>
              <a:rPr lang="en-IT" dirty="0"/>
              <a:t> Update the number of rejections of the client whose order has been rejected adding 1 to the current value of rejections (client.number_rejections). 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solvent_user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telcoservice_</a:t>
            </a:r>
            <a:r>
              <a:rPr lang="en-GB" sz="1500" dirty="0" err="1">
                <a:latin typeface="Andale Mono" panose="020B0509000000000004" pitchFamily="49" charset="0"/>
              </a:rPr>
              <a:t>db</a:t>
            </a:r>
            <a:r>
              <a:rPr lang="en-GB" sz="1500" dirty="0">
                <a:latin typeface="Andale Mono" panose="020B0509000000000004" pitchFamily="49" charset="0"/>
              </a:rPr>
              <a:t>.`order`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declare customer varchar(255) default(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SELECT distinct </a:t>
            </a:r>
            <a:r>
              <a:rPr lang="en-GB" sz="1500" dirty="0" err="1">
                <a:latin typeface="Andale Mono" panose="020B0509000000000004" pitchFamily="49" charset="0"/>
              </a:rPr>
              <a:t>O.client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FROM telcoservice_</a:t>
            </a:r>
            <a:r>
              <a:rPr lang="en-GB" sz="1500" dirty="0" err="1">
                <a:latin typeface="Andale Mono" panose="020B0509000000000004" pitchFamily="49" charset="0"/>
              </a:rPr>
              <a:t>db</a:t>
            </a:r>
            <a:r>
              <a:rPr lang="en-GB" sz="1500" dirty="0">
                <a:latin typeface="Andale Mono" panose="020B0509000000000004" pitchFamily="49" charset="0"/>
              </a:rPr>
              <a:t>.`order` O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WHERE </a:t>
            </a:r>
            <a:r>
              <a:rPr lang="en-GB" sz="1500" dirty="0" err="1">
                <a:latin typeface="Andale Mono" panose="020B0509000000000004" pitchFamily="49" charset="0"/>
              </a:rPr>
              <a:t>O.client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new.client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); </a:t>
            </a:r>
          </a:p>
          <a:p>
            <a:pPr marL="457200" lvl="1" indent="0">
              <a:buNone/>
            </a:pP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old.number_rejections</a:t>
            </a:r>
            <a:r>
              <a:rPr lang="en-GB" sz="1500" dirty="0">
                <a:latin typeface="Andale Mono" panose="020B0509000000000004" pitchFamily="49" charset="0"/>
              </a:rPr>
              <a:t> &lt;&gt; </a:t>
            </a:r>
            <a:r>
              <a:rPr lang="en-GB" sz="1500" dirty="0" err="1">
                <a:latin typeface="Andale Mono" panose="020B0509000000000004" pitchFamily="49" charset="0"/>
              </a:rPr>
              <a:t>new.number_rejections</a:t>
            </a:r>
            <a:r>
              <a:rPr lang="en-GB" sz="1500" dirty="0">
                <a:latin typeface="Andale Mono" panose="020B0509000000000004" pitchFamily="49" charset="0"/>
              </a:rPr>
              <a:t>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UPDATE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r>
              <a:rPr lang="en-GB" sz="1500" dirty="0">
                <a:latin typeface="Andale Mono" panose="020B0509000000000004" pitchFamily="49" charset="0"/>
              </a:rPr>
              <a:t> C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SET </a:t>
            </a:r>
            <a:r>
              <a:rPr lang="en-GB" sz="1500" dirty="0" err="1">
                <a:latin typeface="Andale Mono" panose="020B0509000000000004" pitchFamily="49" charset="0"/>
              </a:rPr>
              <a:t>IS_C.number_rejections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C.number_rejections</a:t>
            </a:r>
            <a:r>
              <a:rPr lang="en-GB" sz="1500" dirty="0">
                <a:latin typeface="Andale Mono" panose="020B0509000000000004" pitchFamily="49" charset="0"/>
              </a:rPr>
              <a:t> + 1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WHERE </a:t>
            </a:r>
            <a:r>
              <a:rPr lang="en-GB" sz="1500" dirty="0" err="1">
                <a:latin typeface="Andale Mono" panose="020B0509000000000004" pitchFamily="49" charset="0"/>
              </a:rPr>
              <a:t>C.username</a:t>
            </a:r>
            <a:r>
              <a:rPr lang="en-GB" sz="1500" dirty="0">
                <a:latin typeface="Andale Mono" panose="020B0509000000000004" pitchFamily="49" charset="0"/>
              </a:rPr>
              <a:t> = customer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880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5224-8E51-3840-A34A-1A628C5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Alert_Auditing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D57B-F48F-F349-8C51-791C5F42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b="1" dirty="0"/>
              <a:t>Event: </a:t>
            </a:r>
            <a:r>
              <a:rPr lang="en-IT" dirty="0"/>
              <a:t>Update on Client </a:t>
            </a:r>
          </a:p>
          <a:p>
            <a:r>
              <a:rPr lang="en-IT" b="1" dirty="0"/>
              <a:t>Condition: </a:t>
            </a:r>
            <a:r>
              <a:rPr lang="en-IT" dirty="0"/>
              <a:t>The number of rejections goes from 2 to 3. 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Insert a tuple in the auditing table with the username and the mail of the client, the value of the order and the current date and time. 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alert_auditing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declare </a:t>
            </a:r>
            <a:r>
              <a:rPr lang="en-GB" sz="1500" dirty="0" err="1">
                <a:latin typeface="Andale Mono" panose="020B0509000000000004" pitchFamily="49" charset="0"/>
              </a:rPr>
              <a:t>last_rejection_value</a:t>
            </a:r>
            <a:r>
              <a:rPr lang="en-GB" sz="1500" dirty="0">
                <a:latin typeface="Andale Mono" panose="020B0509000000000004" pitchFamily="49" charset="0"/>
              </a:rPr>
              <a:t> DECIMAL(6, 2); 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old.number_rejections</a:t>
            </a:r>
            <a:r>
              <a:rPr lang="en-GB" sz="1500" dirty="0">
                <a:latin typeface="Andale Mono" panose="020B0509000000000004" pitchFamily="49" charset="0"/>
              </a:rPr>
              <a:t> = 2 AND </a:t>
            </a:r>
            <a:r>
              <a:rPr lang="en-GB" sz="1500" dirty="0" err="1">
                <a:latin typeface="Andale Mono" panose="020B0509000000000004" pitchFamily="49" charset="0"/>
              </a:rPr>
              <a:t>new.number_rejections</a:t>
            </a:r>
            <a:r>
              <a:rPr lang="en-GB" sz="1500" dirty="0">
                <a:latin typeface="Andale Mono" panose="020B0509000000000004" pitchFamily="49" charset="0"/>
              </a:rPr>
              <a:t> = 3 )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5080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054E-2738-774F-9462-FA40FA4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Insolvent_User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3466-79D8-E241-ACC6-A66BD538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b="1" dirty="0"/>
              <a:t>Event: </a:t>
            </a:r>
            <a:r>
              <a:rPr lang="en-GB" dirty="0"/>
              <a:t>Update on </a:t>
            </a:r>
            <a:r>
              <a:rPr lang="it-IT" dirty="0"/>
              <a:t>Order</a:t>
            </a:r>
            <a:endParaRPr lang="en-IT" dirty="0"/>
          </a:p>
          <a:p>
            <a:r>
              <a:rPr lang="en-IT" b="1" dirty="0"/>
              <a:t>Condition: </a:t>
            </a:r>
            <a:r>
              <a:rPr lang="en-IT" dirty="0"/>
              <a:t>The validity field (is_valid) changes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If the validity goes from “DEFAULT” to rejected then the client is marked as “INSOLVENT”</a:t>
            </a:r>
          </a:p>
          <a:p>
            <a:r>
              <a:rPr lang="en-IT" b="1" dirty="0"/>
              <a:t>Action:</a:t>
            </a:r>
            <a:r>
              <a:rPr lang="en-IT" dirty="0"/>
              <a:t> If the validity goes from “REJECTED” to “ACCEPTED”, then the number of rejections of the client is reduced by the number of rejections of the order (client.number_rejections=4, order.number_rejections=2, then client.number_rejections=2)</a:t>
            </a:r>
          </a:p>
          <a:p>
            <a:r>
              <a:rPr lang="en-IT" b="1" dirty="0"/>
              <a:t>Code:</a:t>
            </a:r>
            <a:r>
              <a:rPr lang="en-IT" dirty="0"/>
              <a:t> (on next slide)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8521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1311</Words>
  <Application>Microsoft Office PowerPoint</Application>
  <PresentationFormat>Widescreen</PresentationFormat>
  <Paragraphs>163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Andale Mono</vt:lpstr>
      <vt:lpstr>Arial</vt:lpstr>
      <vt:lpstr>Calibri</vt:lpstr>
      <vt:lpstr>Calibri Light</vt:lpstr>
      <vt:lpstr>Courier New</vt:lpstr>
      <vt:lpstr>Office Theme</vt:lpstr>
      <vt:lpstr>TelcoService</vt:lpstr>
      <vt:lpstr>Entity Relationship</vt:lpstr>
      <vt:lpstr>Motivation of the ER design</vt:lpstr>
      <vt:lpstr>Relational Model</vt:lpstr>
      <vt:lpstr>Motivation of the logical design</vt:lpstr>
      <vt:lpstr>Presentazione standard di PowerPoint</vt:lpstr>
      <vt:lpstr>User_Strikes</vt:lpstr>
      <vt:lpstr>Alert_Auditing</vt:lpstr>
      <vt:lpstr>Insolvent_User</vt:lpstr>
      <vt:lpstr>Presentazione standard di PowerPoint</vt:lpstr>
      <vt:lpstr>Solvent_User</vt:lpstr>
      <vt:lpstr>ORM Design</vt:lpstr>
      <vt:lpstr>Order - Client</vt:lpstr>
      <vt:lpstr>OptionalProduct - Order</vt:lpstr>
      <vt:lpstr>ServicePackage - OptionalProduct</vt:lpstr>
      <vt:lpstr>OptionalProduct - Client</vt:lpstr>
      <vt:lpstr>Order - Validity</vt:lpstr>
      <vt:lpstr>Order - ServicePackage</vt:lpstr>
      <vt:lpstr>Service - ServicePackage</vt:lpstr>
      <vt:lpstr>Service - Client</vt:lpstr>
      <vt:lpstr>Validity - ServicePackage</vt:lpstr>
      <vt:lpstr>ENTITIES</vt:lpstr>
      <vt:lpstr>MobileInternetService</vt:lpstr>
      <vt:lpstr>Client</vt:lpstr>
      <vt:lpstr>OptionalProduct</vt:lpstr>
      <vt:lpstr>FixedInternetService</vt:lpstr>
      <vt:lpstr>Order</vt:lpstr>
      <vt:lpstr>MobilePhoneService</vt:lpstr>
      <vt:lpstr>Employee</vt:lpstr>
      <vt:lpstr>Service</vt:lpstr>
      <vt:lpstr>ServicePackage</vt:lpstr>
      <vt:lpstr>Validity</vt:lpstr>
      <vt:lpstr>INTERACTION DIAGRAMS</vt:lpstr>
      <vt:lpstr>Login and Registration Diagram</vt:lpstr>
      <vt:lpstr>Client Components</vt:lpstr>
      <vt:lpstr>Employee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TelcoService</dc:title>
  <dc:creator>Niccolò Didoni</dc:creator>
  <cp:lastModifiedBy>Marco D'Amico</cp:lastModifiedBy>
  <cp:revision>2</cp:revision>
  <dcterms:created xsi:type="dcterms:W3CDTF">2022-01-10T13:57:27Z</dcterms:created>
  <dcterms:modified xsi:type="dcterms:W3CDTF">2022-01-12T17:00:45Z</dcterms:modified>
</cp:coreProperties>
</file>