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66" r:id="rId2"/>
    <p:sldId id="257" r:id="rId3"/>
    <p:sldId id="258" r:id="rId4"/>
    <p:sldId id="261" r:id="rId5"/>
    <p:sldId id="274" r:id="rId6"/>
    <p:sldId id="275" r:id="rId7"/>
    <p:sldId id="270" r:id="rId8"/>
    <p:sldId id="272" r:id="rId9"/>
    <p:sldId id="269" r:id="rId10"/>
    <p:sldId id="268" r:id="rId11"/>
    <p:sldId id="273" r:id="rId12"/>
    <p:sldId id="260" r:id="rId13"/>
    <p:sldId id="262" r:id="rId14"/>
    <p:sldId id="267" r:id="rId15"/>
    <p:sldId id="271" r:id="rId16"/>
    <p:sldId id="264"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B7057-D928-4C07-A4AD-AD812FAAEEC3}" type="datetimeFigureOut">
              <a:rPr lang="en-IN" smtClean="0"/>
              <a:t>01-01-2020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F5C254-8E12-4E92-BE08-89FC5D8C6054}" type="slidenum">
              <a:rPr lang="en-IN" smtClean="0"/>
              <a:t>‹#›</a:t>
            </a:fld>
            <a:endParaRPr lang="en-IN"/>
          </a:p>
        </p:txBody>
      </p:sp>
    </p:spTree>
    <p:extLst>
      <p:ext uri="{BB962C8B-B14F-4D97-AF65-F5344CB8AC3E}">
        <p14:creationId xmlns:p14="http://schemas.microsoft.com/office/powerpoint/2010/main" val="226671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t>2</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t>3</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t>4</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t>12</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t>13</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t>16</a:t>
            </a:fld>
            <a:endParaRPr lang="en-IN"/>
          </a:p>
        </p:txBody>
      </p:sp>
    </p:spTree>
    <p:extLst>
      <p:ext uri="{BB962C8B-B14F-4D97-AF65-F5344CB8AC3E}">
        <p14:creationId xmlns:p14="http://schemas.microsoft.com/office/powerpoint/2010/main" val="247931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F5C254-8E12-4E92-BE08-89FC5D8C6054}" type="slidenum">
              <a:rPr lang="en-IN" smtClean="0"/>
              <a:t>17</a:t>
            </a:fld>
            <a:endParaRPr lang="en-IN"/>
          </a:p>
        </p:txBody>
      </p:sp>
    </p:spTree>
    <p:extLst>
      <p:ext uri="{BB962C8B-B14F-4D97-AF65-F5344CB8AC3E}">
        <p14:creationId xmlns:p14="http://schemas.microsoft.com/office/powerpoint/2010/main" val="2479316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63034890-0F38-4129-A854-BB0AC7466CDF}" type="datetime1">
              <a:rPr lang="en-US" smtClean="0"/>
              <a:t>1/1/2020</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a:t>Project Title </a:t>
            </a:r>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15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71AFE-968E-435A-B867-0C147715311E}" type="datetime1">
              <a:rPr lang="en-US" smtClean="0"/>
              <a:t>1/1/2020</a:t>
            </a:fld>
            <a:endParaRPr lang="en-US"/>
          </a:p>
        </p:txBody>
      </p:sp>
      <p:sp>
        <p:nvSpPr>
          <p:cNvPr id="6" name="Footer Placeholder 5"/>
          <p:cNvSpPr>
            <a:spLocks noGrp="1"/>
          </p:cNvSpPr>
          <p:nvPr>
            <p:ph type="ftr" sz="quarter" idx="11"/>
          </p:nvPr>
        </p:nvSpPr>
        <p:spPr/>
        <p:txBody>
          <a:bodyPr/>
          <a:lstStyle/>
          <a:p>
            <a:r>
              <a:rPr lang="en-US"/>
              <a:t>Project Title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928861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71AFE-968E-435A-B867-0C147715311E}"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62635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71AFE-968E-435A-B867-0C147715311E}"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72423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71AFE-968E-435A-B867-0C147715311E}"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685483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71AFE-968E-435A-B867-0C147715311E}"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46065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71AFE-968E-435A-B867-0C147715311E}"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8649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FD0AF-A1A5-49F7-8F57-7449A88805C0}"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9972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8118B3-9875-4979-8483-A0CF9773CF77}"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3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74E57-8D99-4F99-962C-C0E374F9C742}"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215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71D4B-6C9D-4AD6-8532-E81DABE35111}" type="datetime1">
              <a:rPr lang="en-US" smtClean="0"/>
              <a:t>1/1/2020</a:t>
            </a:fld>
            <a:endParaRPr lang="en-US"/>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857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9A6962-8E92-498C-AD1E-BA9589408C36}" type="datetime1">
              <a:rPr lang="en-US" smtClean="0"/>
              <a:t>1/1/2020</a:t>
            </a:fld>
            <a:endParaRPr lang="en-US"/>
          </a:p>
        </p:txBody>
      </p:sp>
      <p:sp>
        <p:nvSpPr>
          <p:cNvPr id="6" name="Footer Placeholder 5"/>
          <p:cNvSpPr>
            <a:spLocks noGrp="1"/>
          </p:cNvSpPr>
          <p:nvPr>
            <p:ph type="ftr" sz="quarter" idx="11"/>
          </p:nvPr>
        </p:nvSpPr>
        <p:spPr/>
        <p:txBody>
          <a:bodyPr/>
          <a:lstStyle/>
          <a:p>
            <a:r>
              <a:rPr lang="en-US"/>
              <a:t>Project Title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320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4DD6DC-07A9-4897-88A5-A3D2A7F433C6}" type="datetime1">
              <a:rPr lang="en-US" smtClean="0"/>
              <a:t>1/1/2020</a:t>
            </a:fld>
            <a:endParaRPr lang="en-US"/>
          </a:p>
        </p:txBody>
      </p:sp>
      <p:sp>
        <p:nvSpPr>
          <p:cNvPr id="8" name="Footer Placeholder 7"/>
          <p:cNvSpPr>
            <a:spLocks noGrp="1"/>
          </p:cNvSpPr>
          <p:nvPr>
            <p:ph type="ftr" sz="quarter" idx="11"/>
          </p:nvPr>
        </p:nvSpPr>
        <p:spPr/>
        <p:txBody>
          <a:bodyPr/>
          <a:lstStyle/>
          <a:p>
            <a:r>
              <a:rPr lang="en-US"/>
              <a:t>Project Title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93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94602-E1F2-4B73-B8DD-C147A23C0106}" type="datetime1">
              <a:rPr lang="en-US" smtClean="0"/>
              <a:t>1/1/2020</a:t>
            </a:fld>
            <a:endParaRPr lang="en-US"/>
          </a:p>
        </p:txBody>
      </p:sp>
      <p:sp>
        <p:nvSpPr>
          <p:cNvPr id="4" name="Footer Placeholder 3"/>
          <p:cNvSpPr>
            <a:spLocks noGrp="1"/>
          </p:cNvSpPr>
          <p:nvPr>
            <p:ph type="ftr" sz="quarter" idx="11"/>
          </p:nvPr>
        </p:nvSpPr>
        <p:spPr/>
        <p:txBody>
          <a:bodyPr/>
          <a:lstStyle/>
          <a:p>
            <a:r>
              <a:rPr lang="en-US"/>
              <a:t>Project Title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08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5FDDA-4C32-4453-8A83-DCB041178A33}" type="datetime1">
              <a:rPr lang="en-US" smtClean="0"/>
              <a:t>1/1/2020</a:t>
            </a:fld>
            <a:endParaRPr lang="en-US"/>
          </a:p>
        </p:txBody>
      </p:sp>
      <p:sp>
        <p:nvSpPr>
          <p:cNvPr id="3" name="Footer Placeholder 2"/>
          <p:cNvSpPr>
            <a:spLocks noGrp="1"/>
          </p:cNvSpPr>
          <p:nvPr>
            <p:ph type="ftr" sz="quarter" idx="11"/>
          </p:nvPr>
        </p:nvSpPr>
        <p:spPr/>
        <p:txBody>
          <a:bodyPr/>
          <a:lstStyle/>
          <a:p>
            <a:r>
              <a:rPr lang="en-US"/>
              <a:t>Project Title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06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FCB4E-DFDF-486A-9CA9-1572377EF2FA}" type="datetime1">
              <a:rPr lang="en-US" smtClean="0"/>
              <a:t>1/1/2020</a:t>
            </a:fld>
            <a:endParaRPr lang="en-US"/>
          </a:p>
        </p:txBody>
      </p:sp>
      <p:sp>
        <p:nvSpPr>
          <p:cNvPr id="6" name="Footer Placeholder 5"/>
          <p:cNvSpPr>
            <a:spLocks noGrp="1"/>
          </p:cNvSpPr>
          <p:nvPr>
            <p:ph type="ftr" sz="quarter" idx="11"/>
          </p:nvPr>
        </p:nvSpPr>
        <p:spPr/>
        <p:txBody>
          <a:bodyPr/>
          <a:lstStyle/>
          <a:p>
            <a:r>
              <a:rPr lang="en-US"/>
              <a:t>Project Title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36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44CFC-5605-469E-A839-1E1D77288E8C}" type="datetime1">
              <a:rPr lang="en-US" smtClean="0"/>
              <a:t>1/1/2020</a:t>
            </a:fld>
            <a:endParaRPr lang="en-US"/>
          </a:p>
        </p:txBody>
      </p:sp>
      <p:sp>
        <p:nvSpPr>
          <p:cNvPr id="6" name="Footer Placeholder 5"/>
          <p:cNvSpPr>
            <a:spLocks noGrp="1"/>
          </p:cNvSpPr>
          <p:nvPr>
            <p:ph type="ftr" sz="quarter" idx="11"/>
          </p:nvPr>
        </p:nvSpPr>
        <p:spPr/>
        <p:txBody>
          <a:bodyPr/>
          <a:lstStyle/>
          <a:p>
            <a:r>
              <a:rPr lang="en-US"/>
              <a:t>Project Title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968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F71AFE-968E-435A-B867-0C147715311E}" type="datetime1">
              <a:rPr lang="en-US" smtClean="0"/>
              <a:t>1/1/2020</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Project Title </a:t>
            </a: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33586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futurlec.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360" y="1447799"/>
            <a:ext cx="6216650" cy="914401"/>
          </a:xfrm>
        </p:spPr>
        <p:txBody>
          <a:bodyPr/>
          <a:lstStyle/>
          <a:p>
            <a:r>
              <a:rPr lang="en-IN" sz="2800" dirty="0"/>
              <a:t>DIGITAL IMPLEMENTATION OF SNAKES AND LADDERS</a:t>
            </a:r>
          </a:p>
        </p:txBody>
      </p:sp>
      <p:sp>
        <p:nvSpPr>
          <p:cNvPr id="3" name="Subtitle 2"/>
          <p:cNvSpPr>
            <a:spLocks noGrp="1"/>
          </p:cNvSpPr>
          <p:nvPr>
            <p:ph type="subTitle" idx="1"/>
          </p:nvPr>
        </p:nvSpPr>
        <p:spPr>
          <a:xfrm>
            <a:off x="1403350" y="2438400"/>
            <a:ext cx="6216650" cy="1143000"/>
          </a:xfrm>
        </p:spPr>
        <p:txBody>
          <a:bodyPr>
            <a:normAutofit fontScale="55000" lnSpcReduction="20000"/>
          </a:bodyPr>
          <a:lstStyle/>
          <a:p>
            <a:r>
              <a:rPr lang="en-IN" dirty="0"/>
              <a:t>MANU SARAOGI – 1BM18EC076</a:t>
            </a:r>
          </a:p>
          <a:p>
            <a:r>
              <a:rPr lang="en-IN" dirty="0"/>
              <a:t>MARK AASHISH – 1BM18EC077 </a:t>
            </a:r>
          </a:p>
          <a:p>
            <a:r>
              <a:rPr lang="en-IN" dirty="0"/>
              <a:t>VISHNUPRIYA BHARADWAJ – 1BM18EC182</a:t>
            </a:r>
          </a:p>
          <a:p>
            <a:r>
              <a:rPr lang="en-IN" dirty="0"/>
              <a:t>YASHO MANGAL N – 1BM18EC188</a:t>
            </a:r>
          </a:p>
          <a:p>
            <a:endParaRPr lang="en-IN" dirty="0"/>
          </a:p>
          <a:p>
            <a:endParaRPr lang="en-IN" dirty="0"/>
          </a:p>
        </p:txBody>
      </p:sp>
      <p:sp>
        <p:nvSpPr>
          <p:cNvPr id="4" name="Subtitle 2"/>
          <p:cNvSpPr txBox="1">
            <a:spLocks/>
          </p:cNvSpPr>
          <p:nvPr/>
        </p:nvSpPr>
        <p:spPr>
          <a:xfrm>
            <a:off x="1172210" y="4038600"/>
            <a:ext cx="6400800" cy="114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1800" dirty="0"/>
              <a:t>Under the guidance of </a:t>
            </a:r>
          </a:p>
          <a:p>
            <a:r>
              <a:rPr lang="en-IN" sz="1800" dirty="0"/>
              <a:t>Bhavana H T</a:t>
            </a:r>
          </a:p>
          <a:p>
            <a:r>
              <a:rPr lang="en-IN" sz="1800" dirty="0"/>
              <a:t>Assistant Professor</a:t>
            </a:r>
          </a:p>
          <a:p>
            <a:endParaRPr lang="en-IN" sz="1800" dirty="0"/>
          </a:p>
        </p:txBody>
      </p:sp>
      <p:pic>
        <p:nvPicPr>
          <p:cNvPr id="5" name="image00.png"/>
          <p:cNvPicPr/>
          <p:nvPr/>
        </p:nvPicPr>
        <p:blipFill>
          <a:blip r:embed="rId2" cstate="print">
            <a:extLst>
              <a:ext uri="{28A0092B-C50C-407E-A947-70E740481C1C}">
                <a14:useLocalDpi xmlns:a14="http://schemas.microsoft.com/office/drawing/2010/main" val="0"/>
              </a:ext>
            </a:extLst>
          </a:blip>
          <a:srcRect/>
          <a:stretch>
            <a:fillRect/>
          </a:stretch>
        </p:blipFill>
        <p:spPr>
          <a:xfrm>
            <a:off x="228600" y="152400"/>
            <a:ext cx="943610" cy="919480"/>
          </a:xfrm>
          <a:prstGeom prst="rect">
            <a:avLst/>
          </a:prstGeom>
          <a:ln/>
        </p:spPr>
      </p:pic>
      <p:sp>
        <p:nvSpPr>
          <p:cNvPr id="6" name="Rectangle 5"/>
          <p:cNvSpPr/>
          <p:nvPr/>
        </p:nvSpPr>
        <p:spPr>
          <a:xfrm>
            <a:off x="1356360" y="288974"/>
            <a:ext cx="7543800" cy="615553"/>
          </a:xfrm>
          <a:prstGeom prst="rect">
            <a:avLst/>
          </a:prstGeom>
        </p:spPr>
        <p:txBody>
          <a:bodyPr wrap="square">
            <a:spAutoFit/>
          </a:bodyPr>
          <a:lstStyle/>
          <a:p>
            <a:r>
              <a:rPr lang="en-IN" b="1" u="sng" dirty="0"/>
              <a:t>B.M.S COLLEGE OF ENGINEERING</a:t>
            </a:r>
            <a:endParaRPr lang="en-IN" dirty="0"/>
          </a:p>
          <a:p>
            <a:r>
              <a:rPr lang="en-IN" sz="1600" dirty="0"/>
              <a:t>Bull Temple Road, </a:t>
            </a:r>
            <a:r>
              <a:rPr lang="en-IN" sz="1600" dirty="0" err="1"/>
              <a:t>Basavanagudi</a:t>
            </a:r>
            <a:r>
              <a:rPr lang="en-IN" sz="1600" dirty="0"/>
              <a:t>, Bangalore - 560 019, Karnataka, India</a:t>
            </a:r>
          </a:p>
        </p:txBody>
      </p:sp>
      <p:sp>
        <p:nvSpPr>
          <p:cNvPr id="7" name="Rectangle 6"/>
          <p:cNvSpPr/>
          <p:nvPr/>
        </p:nvSpPr>
        <p:spPr>
          <a:xfrm>
            <a:off x="600709" y="6201072"/>
            <a:ext cx="7543800" cy="369332"/>
          </a:xfrm>
          <a:prstGeom prst="rect">
            <a:avLst/>
          </a:prstGeom>
        </p:spPr>
        <p:txBody>
          <a:bodyPr wrap="square">
            <a:spAutoFit/>
          </a:bodyPr>
          <a:lstStyle/>
          <a:p>
            <a:pPr algn="ctr"/>
            <a:r>
              <a:rPr lang="en-IN" b="1" dirty="0"/>
              <a:t>Department of Electronics and Communication Engineering</a:t>
            </a:r>
          </a:p>
        </p:txBody>
      </p:sp>
      <p:sp>
        <p:nvSpPr>
          <p:cNvPr id="8" name="Rectangle 7"/>
          <p:cNvSpPr/>
          <p:nvPr/>
        </p:nvSpPr>
        <p:spPr>
          <a:xfrm>
            <a:off x="3845060" y="5845879"/>
            <a:ext cx="1107997" cy="369332"/>
          </a:xfrm>
          <a:prstGeom prst="rect">
            <a:avLst/>
          </a:prstGeom>
        </p:spPr>
        <p:txBody>
          <a:bodyPr wrap="none">
            <a:spAutoFit/>
          </a:bodyPr>
          <a:lstStyle/>
          <a:p>
            <a:pPr algn="r"/>
            <a:r>
              <a:rPr lang="en-IN" b="1" dirty="0"/>
              <a:t>2019 – 20</a:t>
            </a:r>
            <a:endParaRPr lang="en-IN" dirty="0"/>
          </a:p>
        </p:txBody>
      </p:sp>
      <p:sp>
        <p:nvSpPr>
          <p:cNvPr id="9" name="Rectangle 8"/>
          <p:cNvSpPr/>
          <p:nvPr/>
        </p:nvSpPr>
        <p:spPr>
          <a:xfrm>
            <a:off x="3717132" y="5469478"/>
            <a:ext cx="1404936" cy="369332"/>
          </a:xfrm>
          <a:prstGeom prst="rect">
            <a:avLst/>
          </a:prstGeom>
        </p:spPr>
        <p:txBody>
          <a:bodyPr wrap="none">
            <a:spAutoFit/>
          </a:bodyPr>
          <a:lstStyle/>
          <a:p>
            <a:r>
              <a:rPr lang="en-IN" b="1" dirty="0"/>
              <a:t>Mini Project </a:t>
            </a:r>
            <a:endParaRPr lang="en-IN" dirty="0"/>
          </a:p>
        </p:txBody>
      </p:sp>
    </p:spTree>
    <p:extLst>
      <p:ext uri="{BB962C8B-B14F-4D97-AF65-F5344CB8AC3E}">
        <p14:creationId xmlns:p14="http://schemas.microsoft.com/office/powerpoint/2010/main" val="16431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1D9F79D-8C0F-4436-9193-379B16C4135B}"/>
              </a:ext>
            </a:extLst>
          </p:cNvPr>
          <p:cNvSpPr txBox="1"/>
          <p:nvPr/>
        </p:nvSpPr>
        <p:spPr>
          <a:xfrm>
            <a:off x="3200400" y="483686"/>
            <a:ext cx="3581400" cy="707886"/>
          </a:xfrm>
          <a:prstGeom prst="rect">
            <a:avLst/>
          </a:prstGeom>
          <a:noFill/>
        </p:spPr>
        <p:txBody>
          <a:bodyPr wrap="square" rtlCol="0">
            <a:spAutoFit/>
          </a:bodyPr>
          <a:lstStyle/>
          <a:p>
            <a:r>
              <a:rPr lang="en-IN" sz="4000" dirty="0">
                <a:latin typeface="Agency FB" panose="020B0503020202020204" pitchFamily="34" charset="0"/>
              </a:rPr>
              <a:t>CIRCUIT DIAGRAM</a:t>
            </a:r>
          </a:p>
        </p:txBody>
      </p:sp>
      <p:pic>
        <p:nvPicPr>
          <p:cNvPr id="3" name="Picture 2">
            <a:extLst>
              <a:ext uri="{FF2B5EF4-FFF2-40B4-BE49-F238E27FC236}">
                <a16:creationId xmlns:a16="http://schemas.microsoft.com/office/drawing/2014/main" id="{95BC7DD2-3A65-4324-8F49-13022632F729}"/>
              </a:ext>
            </a:extLst>
          </p:cNvPr>
          <p:cNvPicPr>
            <a:picLocks noChangeAspect="1"/>
          </p:cNvPicPr>
          <p:nvPr/>
        </p:nvPicPr>
        <p:blipFill>
          <a:blip r:embed="rId2"/>
          <a:stretch>
            <a:fillRect/>
          </a:stretch>
        </p:blipFill>
        <p:spPr>
          <a:xfrm>
            <a:off x="715946" y="1055164"/>
            <a:ext cx="7712108" cy="4747671"/>
          </a:xfrm>
          <a:prstGeom prst="rect">
            <a:avLst/>
          </a:prstGeom>
        </p:spPr>
      </p:pic>
    </p:spTree>
    <p:extLst>
      <p:ext uri="{BB962C8B-B14F-4D97-AF65-F5344CB8AC3E}">
        <p14:creationId xmlns:p14="http://schemas.microsoft.com/office/powerpoint/2010/main" val="42459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DD7B-678B-49EF-8654-DF6B7A007CE4}"/>
              </a:ext>
            </a:extLst>
          </p:cNvPr>
          <p:cNvSpPr>
            <a:spLocks noGrp="1"/>
          </p:cNvSpPr>
          <p:nvPr>
            <p:ph type="title"/>
          </p:nvPr>
        </p:nvSpPr>
        <p:spPr/>
        <p:txBody>
          <a:bodyPr/>
          <a:lstStyle/>
          <a:p>
            <a:endParaRPr lang="en-IN"/>
          </a:p>
        </p:txBody>
      </p:sp>
      <p:pic>
        <p:nvPicPr>
          <p:cNvPr id="7" name="Picture 6">
            <a:extLst>
              <a:ext uri="{FF2B5EF4-FFF2-40B4-BE49-F238E27FC236}">
                <a16:creationId xmlns:a16="http://schemas.microsoft.com/office/drawing/2014/main" id="{6109D38C-DFA8-42D7-AA0E-C30D0C97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609600"/>
            <a:ext cx="6324600" cy="5638800"/>
          </a:xfrm>
          <a:prstGeom prst="rect">
            <a:avLst/>
          </a:prstGeom>
        </p:spPr>
      </p:pic>
    </p:spTree>
    <p:extLst>
      <p:ext uri="{BB962C8B-B14F-4D97-AF65-F5344CB8AC3E}">
        <p14:creationId xmlns:p14="http://schemas.microsoft.com/office/powerpoint/2010/main" val="385267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latin typeface="Agency FB" panose="020B0503020202020204" pitchFamily="34" charset="0"/>
              </a:rPr>
              <a:t>Project planning</a:t>
            </a:r>
          </a:p>
        </p:txBody>
      </p:sp>
      <p:sp>
        <p:nvSpPr>
          <p:cNvPr id="4" name="Date Placeholder 3"/>
          <p:cNvSpPr>
            <a:spLocks noGrp="1"/>
          </p:cNvSpPr>
          <p:nvPr>
            <p:ph type="dt" sz="half" idx="10"/>
          </p:nvPr>
        </p:nvSpPr>
        <p:spPr/>
        <p:txBody>
          <a:bodyPr/>
          <a:lstStyle/>
          <a:p>
            <a:fld id="{32F2FEC6-C9B5-4ED1-A5E2-7FA543FAB684}" type="datetime1">
              <a:rPr lang="en-US" smtClean="0"/>
              <a:t>1/1/2020</a:t>
            </a:fld>
            <a:endParaRPr lang="en-US" dirty="0"/>
          </a:p>
        </p:txBody>
      </p:sp>
      <p:sp>
        <p:nvSpPr>
          <p:cNvPr id="8" name="Rectangle 1"/>
          <p:cNvSpPr>
            <a:spLocks noChangeArrowheads="1"/>
          </p:cNvSpPr>
          <p:nvPr/>
        </p:nvSpPr>
        <p:spPr bwMode="auto">
          <a:xfrm>
            <a:off x="-5105400" y="184000"/>
            <a:ext cx="2013388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3332403834"/>
              </p:ext>
            </p:extLst>
          </p:nvPr>
        </p:nvGraphicFramePr>
        <p:xfrm>
          <a:off x="1600200" y="2490790"/>
          <a:ext cx="5904748" cy="3833804"/>
        </p:xfrm>
        <a:graphic>
          <a:graphicData uri="http://schemas.openxmlformats.org/drawingml/2006/table">
            <a:tbl>
              <a:tblPr firstRow="1" firstCol="1" bandRow="1">
                <a:tableStyleId>{5C22544A-7EE6-4342-B048-85BDC9FD1C3A}</a:tableStyleId>
              </a:tblPr>
              <a:tblGrid>
                <a:gridCol w="405892">
                  <a:extLst>
                    <a:ext uri="{9D8B030D-6E8A-4147-A177-3AD203B41FA5}">
                      <a16:colId xmlns:a16="http://schemas.microsoft.com/office/drawing/2014/main" val="1384665677"/>
                    </a:ext>
                  </a:extLst>
                </a:gridCol>
                <a:gridCol w="1275915">
                  <a:extLst>
                    <a:ext uri="{9D8B030D-6E8A-4147-A177-3AD203B41FA5}">
                      <a16:colId xmlns:a16="http://schemas.microsoft.com/office/drawing/2014/main" val="831523047"/>
                    </a:ext>
                  </a:extLst>
                </a:gridCol>
                <a:gridCol w="253162">
                  <a:extLst>
                    <a:ext uri="{9D8B030D-6E8A-4147-A177-3AD203B41FA5}">
                      <a16:colId xmlns:a16="http://schemas.microsoft.com/office/drawing/2014/main" val="1414192523"/>
                    </a:ext>
                  </a:extLst>
                </a:gridCol>
                <a:gridCol w="252569">
                  <a:extLst>
                    <a:ext uri="{9D8B030D-6E8A-4147-A177-3AD203B41FA5}">
                      <a16:colId xmlns:a16="http://schemas.microsoft.com/office/drawing/2014/main" val="451999992"/>
                    </a:ext>
                  </a:extLst>
                </a:gridCol>
                <a:gridCol w="252569">
                  <a:extLst>
                    <a:ext uri="{9D8B030D-6E8A-4147-A177-3AD203B41FA5}">
                      <a16:colId xmlns:a16="http://schemas.microsoft.com/office/drawing/2014/main" val="3621625805"/>
                    </a:ext>
                  </a:extLst>
                </a:gridCol>
                <a:gridCol w="252569">
                  <a:extLst>
                    <a:ext uri="{9D8B030D-6E8A-4147-A177-3AD203B41FA5}">
                      <a16:colId xmlns:a16="http://schemas.microsoft.com/office/drawing/2014/main" val="198760651"/>
                    </a:ext>
                  </a:extLst>
                </a:gridCol>
                <a:gridCol w="253162">
                  <a:extLst>
                    <a:ext uri="{9D8B030D-6E8A-4147-A177-3AD203B41FA5}">
                      <a16:colId xmlns:a16="http://schemas.microsoft.com/office/drawing/2014/main" val="2507862539"/>
                    </a:ext>
                  </a:extLst>
                </a:gridCol>
                <a:gridCol w="252569">
                  <a:extLst>
                    <a:ext uri="{9D8B030D-6E8A-4147-A177-3AD203B41FA5}">
                      <a16:colId xmlns:a16="http://schemas.microsoft.com/office/drawing/2014/main" val="2543886489"/>
                    </a:ext>
                  </a:extLst>
                </a:gridCol>
                <a:gridCol w="252569">
                  <a:extLst>
                    <a:ext uri="{9D8B030D-6E8A-4147-A177-3AD203B41FA5}">
                      <a16:colId xmlns:a16="http://schemas.microsoft.com/office/drawing/2014/main" val="2218577702"/>
                    </a:ext>
                  </a:extLst>
                </a:gridCol>
                <a:gridCol w="252569">
                  <a:extLst>
                    <a:ext uri="{9D8B030D-6E8A-4147-A177-3AD203B41FA5}">
                      <a16:colId xmlns:a16="http://schemas.microsoft.com/office/drawing/2014/main" val="511413301"/>
                    </a:ext>
                  </a:extLst>
                </a:gridCol>
                <a:gridCol w="168775">
                  <a:extLst>
                    <a:ext uri="{9D8B030D-6E8A-4147-A177-3AD203B41FA5}">
                      <a16:colId xmlns:a16="http://schemas.microsoft.com/office/drawing/2014/main" val="2470912368"/>
                    </a:ext>
                  </a:extLst>
                </a:gridCol>
                <a:gridCol w="338738">
                  <a:extLst>
                    <a:ext uri="{9D8B030D-6E8A-4147-A177-3AD203B41FA5}">
                      <a16:colId xmlns:a16="http://schemas.microsoft.com/office/drawing/2014/main" val="3112112720"/>
                    </a:ext>
                  </a:extLst>
                </a:gridCol>
                <a:gridCol w="338738">
                  <a:extLst>
                    <a:ext uri="{9D8B030D-6E8A-4147-A177-3AD203B41FA5}">
                      <a16:colId xmlns:a16="http://schemas.microsoft.com/office/drawing/2014/main" val="800045927"/>
                    </a:ext>
                  </a:extLst>
                </a:gridCol>
                <a:gridCol w="338738">
                  <a:extLst>
                    <a:ext uri="{9D8B030D-6E8A-4147-A177-3AD203B41FA5}">
                      <a16:colId xmlns:a16="http://schemas.microsoft.com/office/drawing/2014/main" val="830056712"/>
                    </a:ext>
                  </a:extLst>
                </a:gridCol>
                <a:gridCol w="338738">
                  <a:extLst>
                    <a:ext uri="{9D8B030D-6E8A-4147-A177-3AD203B41FA5}">
                      <a16:colId xmlns:a16="http://schemas.microsoft.com/office/drawing/2014/main" val="1080584441"/>
                    </a:ext>
                  </a:extLst>
                </a:gridCol>
                <a:gridCol w="338738">
                  <a:extLst>
                    <a:ext uri="{9D8B030D-6E8A-4147-A177-3AD203B41FA5}">
                      <a16:colId xmlns:a16="http://schemas.microsoft.com/office/drawing/2014/main" val="2814066670"/>
                    </a:ext>
                  </a:extLst>
                </a:gridCol>
                <a:gridCol w="338738">
                  <a:extLst>
                    <a:ext uri="{9D8B030D-6E8A-4147-A177-3AD203B41FA5}">
                      <a16:colId xmlns:a16="http://schemas.microsoft.com/office/drawing/2014/main" val="2355313914"/>
                    </a:ext>
                  </a:extLst>
                </a:gridCol>
              </a:tblGrid>
              <a:tr h="166687">
                <a:tc>
                  <a:txBody>
                    <a:bodyPr/>
                    <a:lstStyle/>
                    <a:p>
                      <a:pPr>
                        <a:lnSpc>
                          <a:spcPct val="107000"/>
                        </a:lnSpc>
                        <a:spcAft>
                          <a:spcPts val="0"/>
                        </a:spcAft>
                      </a:pPr>
                      <a:r>
                        <a:rPr lang="en-IN" sz="900">
                          <a:effectLst/>
                        </a:rPr>
                        <a:t>Task</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Description    week</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11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12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13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14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15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1703634180"/>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3952986952"/>
                  </a:ext>
                </a:extLst>
              </a:tr>
              <a:tr h="166687">
                <a:tc>
                  <a:txBody>
                    <a:bodyPr/>
                    <a:lstStyle/>
                    <a:p>
                      <a:pPr>
                        <a:lnSpc>
                          <a:spcPct val="107000"/>
                        </a:lnSpc>
                        <a:spcAft>
                          <a:spcPts val="0"/>
                        </a:spcAft>
                      </a:pPr>
                      <a:r>
                        <a:rPr lang="en-IN" sz="900">
                          <a:effectLst/>
                        </a:rPr>
                        <a:t>  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Topic selection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1673743562"/>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4093374842"/>
                  </a:ext>
                </a:extLst>
              </a:tr>
              <a:tr h="166687">
                <a:tc>
                  <a:txBody>
                    <a:bodyPr/>
                    <a:lstStyle/>
                    <a:p>
                      <a:pPr>
                        <a:lnSpc>
                          <a:spcPct val="107000"/>
                        </a:lnSpc>
                        <a:spcAft>
                          <a:spcPts val="0"/>
                        </a:spcAft>
                      </a:pPr>
                      <a:r>
                        <a:rPr lang="en-IN" sz="900">
                          <a:effectLst/>
                        </a:rPr>
                        <a:t>  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Designing of circuit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1667780086"/>
                  </a:ext>
                </a:extLst>
              </a:tr>
              <a:tr h="166687">
                <a:tc>
                  <a:txBody>
                    <a:bodyPr/>
                    <a:lstStyle/>
                    <a:p>
                      <a:pPr>
                        <a:lnSpc>
                          <a:spcPct val="107000"/>
                        </a:lnSpc>
                        <a:spcAft>
                          <a:spcPts val="0"/>
                        </a:spcAft>
                      </a:pPr>
                      <a:r>
                        <a:rPr lang="en-IN" sz="900">
                          <a:effectLst/>
                        </a:rPr>
                        <a:t>  2.1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Electronic Dice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1262680123"/>
                  </a:ext>
                </a:extLst>
              </a:tr>
              <a:tr h="166687">
                <a:tc>
                  <a:txBody>
                    <a:bodyPr/>
                    <a:lstStyle/>
                    <a:p>
                      <a:pPr>
                        <a:lnSpc>
                          <a:spcPct val="107000"/>
                        </a:lnSpc>
                        <a:spcAft>
                          <a:spcPts val="0"/>
                        </a:spcAft>
                      </a:pPr>
                      <a:r>
                        <a:rPr lang="en-IN" sz="900">
                          <a:effectLst/>
                        </a:rPr>
                        <a:t>  2.2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Control Circuit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3555948828"/>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a.Adder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877995354"/>
                  </a:ext>
                </a:extLst>
              </a:tr>
              <a:tr h="333375">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b.Magnitude Comparator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1104723121"/>
                  </a:ext>
                </a:extLst>
              </a:tr>
              <a:tr h="333375">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c.MUX,</a:t>
                      </a:r>
                      <a:endParaRPr lang="en-IN" sz="800">
                        <a:effectLst/>
                      </a:endParaRPr>
                    </a:p>
                    <a:p>
                      <a:pPr>
                        <a:lnSpc>
                          <a:spcPct val="107000"/>
                        </a:lnSpc>
                        <a:spcAft>
                          <a:spcPts val="0"/>
                        </a:spcAft>
                      </a:pPr>
                      <a:r>
                        <a:rPr lang="en-IN" sz="900">
                          <a:effectLst/>
                        </a:rPr>
                        <a:t>DMUX</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156539341"/>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d. Decoder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3947956940"/>
                  </a:ext>
                </a:extLst>
              </a:tr>
              <a:tr h="166687">
                <a:tc>
                  <a:txBody>
                    <a:bodyPr/>
                    <a:lstStyle/>
                    <a:p>
                      <a:pPr>
                        <a:lnSpc>
                          <a:spcPct val="107000"/>
                        </a:lnSpc>
                        <a:spcAft>
                          <a:spcPts val="0"/>
                        </a:spcAft>
                      </a:pPr>
                      <a:r>
                        <a:rPr lang="en-IN" sz="900">
                          <a:effectLst/>
                        </a:rPr>
                        <a:t>  2.3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Storage unit: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925627652"/>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D- Flip Flop</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accent3">
                        <a:lumMod val="7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3298130002"/>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2370901930"/>
                  </a:ext>
                </a:extLst>
              </a:tr>
              <a:tr h="333375">
                <a:tc>
                  <a:txBody>
                    <a:bodyPr/>
                    <a:lstStyle/>
                    <a:p>
                      <a:pPr>
                        <a:lnSpc>
                          <a:spcPct val="107000"/>
                        </a:lnSpc>
                        <a:spcAft>
                          <a:spcPts val="0"/>
                        </a:spcAft>
                      </a:pPr>
                      <a:r>
                        <a:rPr lang="en-IN" sz="900">
                          <a:effectLst/>
                        </a:rPr>
                        <a:t>  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Report and ppt presentation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1937310806"/>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1208593293"/>
                  </a:ext>
                </a:extLst>
              </a:tr>
              <a:tr h="166687">
                <a:tc>
                  <a:txBody>
                    <a:bodyPr/>
                    <a:lstStyle/>
                    <a:p>
                      <a:pPr>
                        <a:lnSpc>
                          <a:spcPct val="107000"/>
                        </a:lnSpc>
                        <a:spcAft>
                          <a:spcPts val="0"/>
                        </a:spcAft>
                      </a:pPr>
                      <a:r>
                        <a:rPr lang="en-IN" sz="900">
                          <a:effectLst/>
                        </a:rPr>
                        <a:t>  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Internal Evaluation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223834977"/>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3141828341"/>
                  </a:ext>
                </a:extLst>
              </a:tr>
              <a:tr h="166687">
                <a:tc>
                  <a:txBody>
                    <a:bodyPr/>
                    <a:lstStyle/>
                    <a:p>
                      <a:pPr>
                        <a:lnSpc>
                          <a:spcPct val="107000"/>
                        </a:lnSpc>
                        <a:spcAft>
                          <a:spcPts val="0"/>
                        </a:spcAft>
                      </a:pPr>
                      <a:r>
                        <a:rPr lang="en-IN" sz="900">
                          <a:effectLst/>
                        </a:rPr>
                        <a:t>  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External Evaluation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solidFill>
                      <a:schemeClr val="tx1">
                        <a:lumMod val="85000"/>
                        <a:lumOff val="15000"/>
                      </a:schemeClr>
                    </a:solidFill>
                  </a:tcPr>
                </a:tc>
                <a:extLst>
                  <a:ext uri="{0D108BD9-81ED-4DB2-BD59-A6C34878D82A}">
                    <a16:rowId xmlns:a16="http://schemas.microsoft.com/office/drawing/2014/main" val="3406740791"/>
                  </a:ext>
                </a:extLst>
              </a:tr>
              <a:tr h="166687">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tc>
                  <a:txBody>
                    <a:bodyPr/>
                    <a:lstStyle/>
                    <a:p>
                      <a:pPr>
                        <a:lnSpc>
                          <a:spcPct val="107000"/>
                        </a:lnSpc>
                        <a:spcAft>
                          <a:spcPts val="0"/>
                        </a:spcAft>
                      </a:pPr>
                      <a:r>
                        <a:rPr lang="en-IN"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485" marR="52485" marT="0" marB="0"/>
                </a:tc>
                <a:extLst>
                  <a:ext uri="{0D108BD9-81ED-4DB2-BD59-A6C34878D82A}">
                    <a16:rowId xmlns:a16="http://schemas.microsoft.com/office/drawing/2014/main" val="472703537"/>
                  </a:ext>
                </a:extLst>
              </a:tr>
            </a:tbl>
          </a:graphicData>
        </a:graphic>
      </p:graphicFrame>
    </p:spTree>
    <p:extLst>
      <p:ext uri="{BB962C8B-B14F-4D97-AF65-F5344CB8AC3E}">
        <p14:creationId xmlns:p14="http://schemas.microsoft.com/office/powerpoint/2010/main" val="1909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latin typeface="Agency FB" panose="020B0503020202020204" pitchFamily="34" charset="0"/>
              </a:rPr>
              <a:t>Expected outcomes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i="1" dirty="0"/>
              <a:t>This would act as an effective solution for stress at electronic and various other industries.</a:t>
            </a:r>
          </a:p>
          <a:p>
            <a:pPr>
              <a:buFont typeface="Wingdings" panose="05000000000000000000" pitchFamily="2" charset="2"/>
              <a:buChar char="Ø"/>
            </a:pPr>
            <a:r>
              <a:rPr lang="en-IN" i="1" dirty="0"/>
              <a:t>It also would act as a good advertisement for the manufacturing company during industrial visits. </a:t>
            </a:r>
          </a:p>
        </p:txBody>
      </p:sp>
    </p:spTree>
    <p:extLst>
      <p:ext uri="{BB962C8B-B14F-4D97-AF65-F5344CB8AC3E}">
        <p14:creationId xmlns:p14="http://schemas.microsoft.com/office/powerpoint/2010/main" val="257746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0EC1-3D27-4E0B-82BE-9B3595EB2C52}"/>
              </a:ext>
            </a:extLst>
          </p:cNvPr>
          <p:cNvSpPr>
            <a:spLocks noGrp="1"/>
          </p:cNvSpPr>
          <p:nvPr>
            <p:ph type="title"/>
          </p:nvPr>
        </p:nvSpPr>
        <p:spPr>
          <a:xfrm>
            <a:off x="1176866" y="915337"/>
            <a:ext cx="6798734" cy="913463"/>
          </a:xfrm>
        </p:spPr>
        <p:txBody>
          <a:bodyPr>
            <a:normAutofit/>
          </a:bodyPr>
          <a:lstStyle/>
          <a:p>
            <a:r>
              <a:rPr lang="en-IN" sz="4800" dirty="0">
                <a:latin typeface="Agency FB" panose="020B0503020202020204" pitchFamily="34" charset="0"/>
              </a:rPr>
              <a:t>Estimated Budget</a:t>
            </a:r>
          </a:p>
        </p:txBody>
      </p:sp>
      <p:sp>
        <p:nvSpPr>
          <p:cNvPr id="6" name="Slide Number Placeholder 5">
            <a:extLst>
              <a:ext uri="{FF2B5EF4-FFF2-40B4-BE49-F238E27FC236}">
                <a16:creationId xmlns:a16="http://schemas.microsoft.com/office/drawing/2014/main" id="{01A743AB-BA8C-4403-877D-17CCBAEA97E0}"/>
              </a:ext>
            </a:extLst>
          </p:cNvPr>
          <p:cNvSpPr>
            <a:spLocks noGrp="1"/>
          </p:cNvSpPr>
          <p:nvPr>
            <p:ph type="sldNum" sz="quarter" idx="12"/>
          </p:nvPr>
        </p:nvSpPr>
        <p:spPr>
          <a:xfrm>
            <a:off x="4876800" y="3926973"/>
            <a:ext cx="395510" cy="279400"/>
          </a:xfrm>
        </p:spPr>
        <p:txBody>
          <a:bodyPr/>
          <a:lstStyle/>
          <a:p>
            <a:fld id="{B6F15528-21DE-4FAA-801E-634DDDAF4B2B}" type="slidenum">
              <a:rPr lang="en-US" smtClean="0"/>
              <a:pPr/>
              <a:t>14</a:t>
            </a:fld>
            <a:endParaRPr lang="en-US"/>
          </a:p>
        </p:txBody>
      </p:sp>
      <p:sp>
        <p:nvSpPr>
          <p:cNvPr id="8" name="Rectangle 1">
            <a:extLst>
              <a:ext uri="{FF2B5EF4-FFF2-40B4-BE49-F238E27FC236}">
                <a16:creationId xmlns:a16="http://schemas.microsoft.com/office/drawing/2014/main" id="{AB019CF7-BBC4-4132-BDE2-707E7FAAFA16}"/>
              </a:ext>
            </a:extLst>
          </p:cNvPr>
          <p:cNvSpPr>
            <a:spLocks noChangeArrowheads="1"/>
          </p:cNvSpPr>
          <p:nvPr/>
        </p:nvSpPr>
        <p:spPr bwMode="auto">
          <a:xfrm>
            <a:off x="-1869072" y="-7381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Content Placeholder 4">
            <a:extLst>
              <a:ext uri="{FF2B5EF4-FFF2-40B4-BE49-F238E27FC236}">
                <a16:creationId xmlns:a16="http://schemas.microsoft.com/office/drawing/2014/main" id="{8B862A1A-5FD6-4A13-A8C2-FCADAC64474F}"/>
              </a:ext>
            </a:extLst>
          </p:cNvPr>
          <p:cNvPicPr>
            <a:picLocks noGrp="1" noChangeAspect="1"/>
          </p:cNvPicPr>
          <p:nvPr>
            <p:ph idx="1"/>
          </p:nvPr>
        </p:nvPicPr>
        <p:blipFill>
          <a:blip r:embed="rId2"/>
          <a:stretch>
            <a:fillRect/>
          </a:stretch>
        </p:blipFill>
        <p:spPr>
          <a:xfrm>
            <a:off x="1592439" y="2438400"/>
            <a:ext cx="5931380" cy="3962400"/>
          </a:xfrm>
          <a:prstGeom prst="rect">
            <a:avLst/>
          </a:prstGeom>
        </p:spPr>
      </p:pic>
    </p:spTree>
    <p:extLst>
      <p:ext uri="{BB962C8B-B14F-4D97-AF65-F5344CB8AC3E}">
        <p14:creationId xmlns:p14="http://schemas.microsoft.com/office/powerpoint/2010/main" val="404273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C2CA-3BF2-45B1-B6BD-42F3ED717CD8}"/>
              </a:ext>
            </a:extLst>
          </p:cNvPr>
          <p:cNvSpPr>
            <a:spLocks noGrp="1"/>
          </p:cNvSpPr>
          <p:nvPr>
            <p:ph type="title"/>
          </p:nvPr>
        </p:nvSpPr>
        <p:spPr/>
        <p:txBody>
          <a:bodyPr>
            <a:normAutofit/>
          </a:bodyPr>
          <a:lstStyle/>
          <a:p>
            <a:r>
              <a:rPr lang="en-US" sz="4800" dirty="0">
                <a:latin typeface="Agency FB" panose="020B0503020202020204" pitchFamily="34" charset="0"/>
              </a:rPr>
              <a:t>Advantages</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30D3FCD4-06F4-4258-85B7-0911CD94E753}"/>
              </a:ext>
            </a:extLst>
          </p:cNvPr>
          <p:cNvSpPr>
            <a:spLocks noGrp="1"/>
          </p:cNvSpPr>
          <p:nvPr>
            <p:ph idx="1"/>
          </p:nvPr>
        </p:nvSpPr>
        <p:spPr/>
        <p:txBody>
          <a:bodyPr>
            <a:normAutofit/>
          </a:bodyPr>
          <a:lstStyle/>
          <a:p>
            <a:pPr>
              <a:buFont typeface="Wingdings" panose="05000000000000000000" pitchFamily="2" charset="2"/>
              <a:buChar char="Ø"/>
            </a:pPr>
            <a:r>
              <a:rPr lang="en-US" i="1" dirty="0"/>
              <a:t>No prerequisites required to play this game as it involves very simple ground rules and hence is not mind bogging.</a:t>
            </a:r>
          </a:p>
          <a:p>
            <a:pPr>
              <a:buFont typeface="Wingdings" panose="05000000000000000000" pitchFamily="2" charset="2"/>
              <a:buChar char="Ø"/>
            </a:pPr>
            <a:r>
              <a:rPr lang="en-US" i="1" dirty="0"/>
              <a:t>Acts as a good stress buster and an advertisement in electronic and IT sector companies.</a:t>
            </a:r>
          </a:p>
          <a:p>
            <a:pPr>
              <a:buFont typeface="Wingdings" panose="05000000000000000000" pitchFamily="2" charset="2"/>
              <a:buChar char="Ø"/>
            </a:pPr>
            <a:r>
              <a:rPr lang="en-US" dirty="0"/>
              <a:t> </a:t>
            </a:r>
            <a:r>
              <a:rPr lang="en-US" i="1" dirty="0"/>
              <a:t>Helps in building cognitive skills and also helps in refreshing our mood</a:t>
            </a:r>
            <a:r>
              <a:rPr lang="en-US" dirty="0"/>
              <a:t>.</a:t>
            </a:r>
          </a:p>
          <a:p>
            <a:pPr>
              <a:buFont typeface="Wingdings" panose="05000000000000000000" pitchFamily="2" charset="2"/>
              <a:buChar char="Ø"/>
            </a:pPr>
            <a:r>
              <a:rPr lang="en-US" dirty="0"/>
              <a:t> </a:t>
            </a:r>
            <a:r>
              <a:rPr lang="en-US" i="1" dirty="0"/>
              <a:t>Low cost with respect to IT and Electronic sector companies.</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7938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Agency FB" panose="020B0503020202020204" pitchFamily="34" charset="0"/>
              </a:rPr>
              <a:t>Reference(Literature survey) details</a:t>
            </a:r>
          </a:p>
        </p:txBody>
      </p:sp>
      <p:sp>
        <p:nvSpPr>
          <p:cNvPr id="3" name="Content Placeholder 2"/>
          <p:cNvSpPr>
            <a:spLocks noGrp="1"/>
          </p:cNvSpPr>
          <p:nvPr>
            <p:ph idx="1"/>
          </p:nvPr>
        </p:nvSpPr>
        <p:spPr>
          <a:xfrm>
            <a:off x="1176865" y="2490135"/>
            <a:ext cx="6798736" cy="3444997"/>
          </a:xfrm>
        </p:spPr>
        <p:txBody>
          <a:bodyPr>
            <a:normAutofit fontScale="92500" lnSpcReduction="20000"/>
          </a:bodyPr>
          <a:lstStyle/>
          <a:p>
            <a:pPr marL="0" indent="0">
              <a:buNone/>
            </a:pPr>
            <a:r>
              <a:rPr lang="en-IN" b="1" dirty="0"/>
              <a:t>Books</a:t>
            </a:r>
            <a:endParaRPr lang="en-IN" sz="1800" dirty="0"/>
          </a:p>
          <a:p>
            <a:pPr lvl="0">
              <a:buFont typeface="Wingdings" panose="05000000000000000000" pitchFamily="2" charset="2"/>
              <a:buChar char="ü"/>
            </a:pPr>
            <a:r>
              <a:rPr lang="en-IN" dirty="0"/>
              <a:t> </a:t>
            </a:r>
            <a:r>
              <a:rPr lang="en-IN" sz="2200" dirty="0"/>
              <a:t>“Digital Design ” by M. Morris Mano and Michael </a:t>
            </a:r>
            <a:r>
              <a:rPr lang="en-IN" sz="2200" dirty="0" err="1"/>
              <a:t>Ciletti</a:t>
            </a:r>
            <a:endParaRPr lang="en-IN" sz="2200" dirty="0"/>
          </a:p>
          <a:p>
            <a:pPr marL="0" indent="0">
              <a:buNone/>
            </a:pPr>
            <a:r>
              <a:rPr lang="en-IN" b="1" dirty="0"/>
              <a:t>Web-resources</a:t>
            </a:r>
            <a:r>
              <a:rPr lang="en-IN" sz="2000" b="1" dirty="0"/>
              <a:t>:</a:t>
            </a:r>
            <a:endParaRPr lang="en-IN" sz="1800" dirty="0"/>
          </a:p>
          <a:p>
            <a:pPr>
              <a:buFont typeface="Wingdings" panose="05000000000000000000" pitchFamily="2" charset="2"/>
              <a:buChar char="ü"/>
            </a:pPr>
            <a:r>
              <a:rPr lang="en-IN" dirty="0"/>
              <a:t> </a:t>
            </a:r>
            <a:r>
              <a:rPr lang="en-IN" sz="2200" dirty="0"/>
              <a:t>components101.com</a:t>
            </a:r>
          </a:p>
          <a:p>
            <a:pPr lvl="0">
              <a:buFont typeface="Wingdings" panose="05000000000000000000" pitchFamily="2" charset="2"/>
              <a:buChar char="ü"/>
            </a:pPr>
            <a:r>
              <a:rPr lang="en-IN" sz="2200" dirty="0"/>
              <a:t> dnatechindia.com</a:t>
            </a:r>
          </a:p>
          <a:p>
            <a:pPr lvl="0">
              <a:buFont typeface="Wingdings" panose="05000000000000000000" pitchFamily="2" charset="2"/>
              <a:buChar char="ü"/>
            </a:pPr>
            <a:r>
              <a:rPr lang="en-IN" sz="2200" u="sng" dirty="0">
                <a:hlinkClick r:id="rId3"/>
              </a:rPr>
              <a:t> www.futurlec.com</a:t>
            </a:r>
            <a:endParaRPr lang="en-IN" sz="2200" dirty="0"/>
          </a:p>
          <a:p>
            <a:pPr lvl="0">
              <a:buFont typeface="Wingdings" panose="05000000000000000000" pitchFamily="2" charset="2"/>
              <a:buChar char="ü"/>
            </a:pPr>
            <a:r>
              <a:rPr lang="en-IN" sz="2200" dirty="0"/>
              <a:t> electronics.stackexchange.com</a:t>
            </a:r>
          </a:p>
          <a:p>
            <a:pPr lvl="0">
              <a:buFont typeface="Wingdings" panose="05000000000000000000" pitchFamily="2" charset="2"/>
              <a:buChar char="ü"/>
            </a:pPr>
            <a:r>
              <a:rPr lang="en-IN" sz="2200" dirty="0"/>
              <a:t> </a:t>
            </a:r>
            <a:r>
              <a:rPr lang="en-IN" sz="2200" dirty="0" err="1"/>
              <a:t>Youtube</a:t>
            </a:r>
            <a:r>
              <a:rPr lang="en-IN" sz="2200" dirty="0"/>
              <a:t> and other sources</a:t>
            </a:r>
          </a:p>
          <a:p>
            <a:pPr lvl="2"/>
            <a:endParaRPr lang="en-IN" dirty="0"/>
          </a:p>
        </p:txBody>
      </p:sp>
      <p:sp>
        <p:nvSpPr>
          <p:cNvPr id="4" name="Date Placeholder 3"/>
          <p:cNvSpPr>
            <a:spLocks noGrp="1"/>
          </p:cNvSpPr>
          <p:nvPr>
            <p:ph type="dt" sz="half" idx="10"/>
          </p:nvPr>
        </p:nvSpPr>
        <p:spPr/>
        <p:txBody>
          <a:bodyPr/>
          <a:lstStyle/>
          <a:p>
            <a:fld id="{32F2FEC6-C9B5-4ED1-A5E2-7FA543FAB684}" type="datetime1">
              <a:rPr lang="en-US" smtClean="0"/>
              <a:t>1/1/2020</a:t>
            </a:fld>
            <a:endParaRPr lang="en-US" dirty="0"/>
          </a:p>
        </p:txBody>
      </p:sp>
      <p:sp>
        <p:nvSpPr>
          <p:cNvPr id="5" name="Footer Placeholder 4"/>
          <p:cNvSpPr>
            <a:spLocks noGrp="1"/>
          </p:cNvSpPr>
          <p:nvPr>
            <p:ph type="ftr" sz="quarter" idx="11"/>
          </p:nvPr>
        </p:nvSpPr>
        <p:spPr/>
        <p:txBody>
          <a:bodyPr/>
          <a:lstStyle/>
          <a:p>
            <a:r>
              <a:rPr lang="en-US"/>
              <a:t>Project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r>
              <a:rPr lang="en-US" dirty="0"/>
              <a:t>/10</a:t>
            </a:r>
          </a:p>
        </p:txBody>
      </p:sp>
    </p:spTree>
    <p:extLst>
      <p:ext uri="{BB962C8B-B14F-4D97-AF65-F5344CB8AC3E}">
        <p14:creationId xmlns:p14="http://schemas.microsoft.com/office/powerpoint/2010/main" val="375706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IN" dirty="0"/>
              <a:t>Thank you</a:t>
            </a:r>
          </a:p>
        </p:txBody>
      </p:sp>
    </p:spTree>
    <p:extLst>
      <p:ext uri="{BB962C8B-B14F-4D97-AF65-F5344CB8AC3E}">
        <p14:creationId xmlns:p14="http://schemas.microsoft.com/office/powerpoint/2010/main" val="247140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latin typeface="Agency FB" panose="020B0503020202020204" pitchFamily="34" charset="0"/>
              </a:rPr>
              <a:t>Introduction</a:t>
            </a:r>
          </a:p>
        </p:txBody>
      </p:sp>
      <p:sp>
        <p:nvSpPr>
          <p:cNvPr id="9" name="TextBox 8">
            <a:extLst>
              <a:ext uri="{FF2B5EF4-FFF2-40B4-BE49-F238E27FC236}">
                <a16:creationId xmlns:a16="http://schemas.microsoft.com/office/drawing/2014/main" id="{90AA2E8E-561C-495E-8986-16CF3F3C42BC}"/>
              </a:ext>
            </a:extLst>
          </p:cNvPr>
          <p:cNvSpPr txBox="1"/>
          <p:nvPr/>
        </p:nvSpPr>
        <p:spPr>
          <a:xfrm>
            <a:off x="1149545" y="2622358"/>
            <a:ext cx="3581400" cy="2862322"/>
          </a:xfrm>
          <a:prstGeom prst="rect">
            <a:avLst/>
          </a:prstGeom>
          <a:noFill/>
        </p:spPr>
        <p:txBody>
          <a:bodyPr wrap="square" rtlCol="0">
            <a:spAutoFit/>
          </a:bodyPr>
          <a:lstStyle/>
          <a:p>
            <a:r>
              <a:rPr lang="en-IN" sz="2000" i="1" dirty="0"/>
              <a:t>Corporate jobs come with good pay packages and promising perks. However, companies fail to address the work-stress based anxiety experienced by employees. Excess work load and peer pressure doesn’t let them give  time for recreational  activities. Light activities in work space serve as a good means of reducing stress.</a:t>
            </a:r>
          </a:p>
        </p:txBody>
      </p:sp>
      <p:pic>
        <p:nvPicPr>
          <p:cNvPr id="1030" name="Picture 6" descr="Image result for stress in IT company">
            <a:extLst>
              <a:ext uri="{FF2B5EF4-FFF2-40B4-BE49-F238E27FC236}">
                <a16:creationId xmlns:a16="http://schemas.microsoft.com/office/drawing/2014/main" id="{259C2F33-AE65-4AB3-8661-DFEA83E2F8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29200" y="3193526"/>
            <a:ext cx="3085382" cy="230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90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latin typeface="Agency FB" panose="020B0503020202020204" pitchFamily="34" charset="0"/>
              </a:rPr>
              <a:t>Scope of project </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sz="2400" i="1" dirty="0"/>
              <a:t>Mental health of an employee is a matter of concern for the employer as well as the family. It is important for </a:t>
            </a:r>
            <a:r>
              <a:rPr lang="en-US" i="1" dirty="0"/>
              <a:t>an </a:t>
            </a:r>
            <a:r>
              <a:rPr lang="en-US" sz="2400" i="1" dirty="0"/>
              <a:t>employer to address work-stress related issues and provide for ways to overcome the same. However, it becomes challenging for corporate offices located in the heart of the city to provide for sports as a means of recreation. </a:t>
            </a:r>
            <a:endParaRPr lang="en-IN" i="1" dirty="0"/>
          </a:p>
          <a:p>
            <a:pPr>
              <a:buFont typeface="Wingdings" panose="05000000000000000000" pitchFamily="2" charset="2"/>
              <a:buChar char="Ø"/>
            </a:pPr>
            <a:r>
              <a:rPr lang="en-US" i="1" dirty="0"/>
              <a:t>Such a scenario calls for an alternative which is an equally effective stress buster . One such alternative is Board Games. They not only act as an effective stress busters but also build cognitive skills and help in the growth of the immune system.</a:t>
            </a:r>
            <a:endParaRPr lang="en-IN" i="1" dirty="0"/>
          </a:p>
          <a:p>
            <a:pPr marL="0" indent="0">
              <a:buNone/>
            </a:pPr>
            <a:endParaRPr lang="en-IN" sz="2400" i="1" dirty="0"/>
          </a:p>
          <a:p>
            <a:pPr marL="0" indent="0">
              <a:buNone/>
            </a:pPr>
            <a:endParaRPr lang="en-IN" sz="2400" i="1" dirty="0"/>
          </a:p>
          <a:p>
            <a:pPr marL="0" indent="0">
              <a:buNone/>
            </a:pPr>
            <a:endParaRPr lang="en-IN" dirty="0"/>
          </a:p>
        </p:txBody>
      </p:sp>
    </p:spTree>
    <p:extLst>
      <p:ext uri="{BB962C8B-B14F-4D97-AF65-F5344CB8AC3E}">
        <p14:creationId xmlns:p14="http://schemas.microsoft.com/office/powerpoint/2010/main" val="14525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1218263"/>
          </a:xfrm>
        </p:spPr>
        <p:txBody>
          <a:bodyPr/>
          <a:lstStyle/>
          <a:p>
            <a:r>
              <a:rPr lang="en-IN" sz="4800" dirty="0">
                <a:latin typeface="Agency FB" panose="020B0503020202020204" pitchFamily="34" charset="0"/>
              </a:rPr>
              <a:t>Problem</a:t>
            </a:r>
            <a:r>
              <a:rPr lang="en-IN" dirty="0">
                <a:latin typeface="Agency FB" panose="020B0503020202020204" pitchFamily="34" charset="0"/>
              </a:rPr>
              <a:t> </a:t>
            </a:r>
            <a:r>
              <a:rPr lang="en-IN" sz="4800" dirty="0">
                <a:latin typeface="Agency FB" panose="020B0503020202020204" pitchFamily="34" charset="0"/>
              </a:rPr>
              <a:t>definition</a:t>
            </a:r>
          </a:p>
        </p:txBody>
      </p:sp>
      <p:sp>
        <p:nvSpPr>
          <p:cNvPr id="3" name="Content Placeholder 2"/>
          <p:cNvSpPr>
            <a:spLocks noGrp="1"/>
          </p:cNvSpPr>
          <p:nvPr>
            <p:ph idx="1"/>
          </p:nvPr>
        </p:nvSpPr>
        <p:spPr>
          <a:xfrm>
            <a:off x="1192906" y="2362200"/>
            <a:ext cx="7189093" cy="3861691"/>
          </a:xfrm>
        </p:spPr>
        <p:txBody>
          <a:bodyPr>
            <a:normAutofit fontScale="85000" lnSpcReduction="20000"/>
          </a:bodyPr>
          <a:lstStyle/>
          <a:p>
            <a:pPr>
              <a:lnSpc>
                <a:spcPct val="110000"/>
              </a:lnSpc>
              <a:buFont typeface="Wingdings" panose="05000000000000000000" pitchFamily="2" charset="2"/>
              <a:buChar char="Ø"/>
            </a:pPr>
            <a:r>
              <a:rPr lang="en-IN" i="1" dirty="0"/>
              <a:t>We propose our project as an effective solution, addressing the earlier identified problem in the best possible way. We present to you the evergreen board game- The Snake and Ladders.</a:t>
            </a:r>
          </a:p>
          <a:p>
            <a:pPr>
              <a:lnSpc>
                <a:spcPct val="110000"/>
              </a:lnSpc>
              <a:buFont typeface="Wingdings" panose="05000000000000000000" pitchFamily="2" charset="2"/>
              <a:buChar char="Ø"/>
            </a:pPr>
            <a:r>
              <a:rPr lang="en-US" i="1" dirty="0"/>
              <a:t>The digital version of the game has been designed based on the core concepts of Digital Electronics.</a:t>
            </a:r>
            <a:endParaRPr lang="en-IN" i="1" dirty="0"/>
          </a:p>
          <a:p>
            <a:pPr>
              <a:lnSpc>
                <a:spcPct val="110000"/>
              </a:lnSpc>
              <a:buFont typeface="Wingdings" panose="05000000000000000000" pitchFamily="2" charset="2"/>
              <a:buChar char="Ø"/>
            </a:pPr>
            <a:r>
              <a:rPr lang="en-US" i="1" dirty="0"/>
              <a:t>Initiative by a corporate office to address work stress and provide for recreational activities helps the company to make a mark and set standards amongst its competitors.</a:t>
            </a:r>
          </a:p>
          <a:p>
            <a:pPr>
              <a:lnSpc>
                <a:spcPct val="110000"/>
              </a:lnSpc>
              <a:buFont typeface="Wingdings" panose="05000000000000000000" pitchFamily="2" charset="2"/>
              <a:buChar char="Ø"/>
            </a:pPr>
            <a:r>
              <a:rPr lang="en-US" i="1" dirty="0"/>
              <a:t>The project is an added advantage for product promotions during industrial visits in IT/Electronic sector Multinational Companies, aiding the growth and development of the company.</a:t>
            </a:r>
          </a:p>
          <a:p>
            <a:pPr marL="0" indent="0">
              <a:buNone/>
            </a:pPr>
            <a:endParaRPr lang="en-IN" dirty="0"/>
          </a:p>
          <a:p>
            <a:endParaRPr lang="en-IN" dirty="0"/>
          </a:p>
        </p:txBody>
      </p:sp>
    </p:spTree>
    <p:extLst>
      <p:ext uri="{BB962C8B-B14F-4D97-AF65-F5344CB8AC3E}">
        <p14:creationId xmlns:p14="http://schemas.microsoft.com/office/powerpoint/2010/main" val="356812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627F-021B-4C0A-841C-FCC3126587A7}"/>
              </a:ext>
            </a:extLst>
          </p:cNvPr>
          <p:cNvSpPr>
            <a:spLocks noGrp="1"/>
          </p:cNvSpPr>
          <p:nvPr>
            <p:ph type="title"/>
          </p:nvPr>
        </p:nvSpPr>
        <p:spPr/>
        <p:txBody>
          <a:bodyPr>
            <a:normAutofit/>
          </a:bodyPr>
          <a:lstStyle/>
          <a:p>
            <a:r>
              <a:rPr lang="en-IN" sz="4800" dirty="0">
                <a:latin typeface="Agency FB" panose="020B0503020202020204" pitchFamily="34" charset="0"/>
              </a:rPr>
              <a:t>Rules of the Game</a:t>
            </a:r>
            <a:endParaRPr lang="en-IN" sz="4800" dirty="0"/>
          </a:p>
        </p:txBody>
      </p:sp>
      <p:sp>
        <p:nvSpPr>
          <p:cNvPr id="3" name="Content Placeholder 2">
            <a:extLst>
              <a:ext uri="{FF2B5EF4-FFF2-40B4-BE49-F238E27FC236}">
                <a16:creationId xmlns:a16="http://schemas.microsoft.com/office/drawing/2014/main" id="{3F3C2C3D-BDB8-477F-B1E8-84232413E2ED}"/>
              </a:ext>
            </a:extLst>
          </p:cNvPr>
          <p:cNvSpPr>
            <a:spLocks noGrp="1"/>
          </p:cNvSpPr>
          <p:nvPr>
            <p:ph idx="1"/>
          </p:nvPr>
        </p:nvSpPr>
        <p:spPr/>
        <p:txBody>
          <a:bodyPr>
            <a:normAutofit/>
          </a:bodyPr>
          <a:lstStyle/>
          <a:p>
            <a:pPr marL="0" indent="0">
              <a:buNone/>
            </a:pPr>
            <a:r>
              <a:rPr lang="en-IN" i="1" dirty="0"/>
              <a:t>1) This game can be played by two players.</a:t>
            </a:r>
          </a:p>
          <a:p>
            <a:pPr marL="0" indent="0">
              <a:buNone/>
            </a:pPr>
            <a:r>
              <a:rPr lang="en-IN" i="1" dirty="0"/>
              <a:t>2) Each player has a total number of 16 boxes to complete in order to win. This game consists of one snake and one ladder.</a:t>
            </a:r>
          </a:p>
          <a:p>
            <a:pPr marL="0" indent="0">
              <a:buNone/>
            </a:pPr>
            <a:r>
              <a:rPr lang="en-IN" i="1" dirty="0"/>
              <a:t>3) The ladder is placed at position  3. It directly shifts the players position to 7.</a:t>
            </a:r>
          </a:p>
          <a:p>
            <a:pPr marL="0" indent="0">
              <a:buNone/>
            </a:pPr>
            <a:r>
              <a:rPr lang="en-IN" i="1" dirty="0"/>
              <a:t>4) The snake  is placed at position 9. It shifts the players position back to 2.</a:t>
            </a:r>
          </a:p>
          <a:p>
            <a:endParaRPr lang="en-IN" dirty="0"/>
          </a:p>
        </p:txBody>
      </p:sp>
    </p:spTree>
    <p:extLst>
      <p:ext uri="{BB962C8B-B14F-4D97-AF65-F5344CB8AC3E}">
        <p14:creationId xmlns:p14="http://schemas.microsoft.com/office/powerpoint/2010/main" val="424682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F21F6C-CA9B-4282-BC0E-B6F0DEE2DA37}"/>
              </a:ext>
            </a:extLst>
          </p:cNvPr>
          <p:cNvSpPr/>
          <p:nvPr/>
        </p:nvSpPr>
        <p:spPr>
          <a:xfrm>
            <a:off x="1295400" y="1028343"/>
            <a:ext cx="6798736" cy="5078313"/>
          </a:xfrm>
          <a:prstGeom prst="rect">
            <a:avLst/>
          </a:prstGeom>
        </p:spPr>
        <p:txBody>
          <a:bodyPr wrap="square">
            <a:spAutoFit/>
          </a:bodyPr>
          <a:lstStyle/>
          <a:p>
            <a:r>
              <a:rPr lang="en-IN" i="1" dirty="0"/>
              <a:t>5) Each player gets alternate chances to play. The player is suppose to start and stop the dice by pressing ‘S'. Once the dice is stopped the number on the dice is displayed. Now the player will have to press the ‘SPACE' key in order to move to the new position as well as switch the player.</a:t>
            </a:r>
          </a:p>
          <a:p>
            <a:endParaRPr lang="en-IN" i="1" dirty="0"/>
          </a:p>
          <a:p>
            <a:r>
              <a:rPr lang="en-IN" i="1" dirty="0"/>
              <a:t>6) The same player cannot play twice continuously.</a:t>
            </a:r>
          </a:p>
          <a:p>
            <a:endParaRPr lang="en-IN" i="1" dirty="0"/>
          </a:p>
          <a:p>
            <a:r>
              <a:rPr lang="en-IN" i="1" dirty="0"/>
              <a:t>7) The electronic dice shows numbers ‘0’,’1’,’2’, and ‘3’.</a:t>
            </a:r>
          </a:p>
          <a:p>
            <a:endParaRPr lang="en-IN" i="1" dirty="0"/>
          </a:p>
          <a:p>
            <a:r>
              <a:rPr lang="en-IN" i="1" dirty="0"/>
              <a:t>8) Suppose the player is currently on position 13 or 14, he/she will have to get a dice number of 2 or 1 respectively in order to land on 15</a:t>
            </a:r>
            <a:r>
              <a:rPr lang="en-IN" i="1" baseline="30000" dirty="0"/>
              <a:t>th</a:t>
            </a:r>
            <a:r>
              <a:rPr lang="en-IN" i="1" dirty="0"/>
              <a:t> position. </a:t>
            </a:r>
          </a:p>
          <a:p>
            <a:endParaRPr lang="en-IN" i="1" dirty="0"/>
          </a:p>
          <a:p>
            <a:r>
              <a:rPr lang="en-IN" i="1" dirty="0"/>
              <a:t>9) If the player gets a number greater than the above given dice numbers, they enter an addition loop where in they will again have to come from the start. For example, suppose the player is on 14. He gets a dice number 3. His new position would be 1. </a:t>
            </a:r>
          </a:p>
          <a:p>
            <a:endParaRPr lang="en-IN" i="1" dirty="0"/>
          </a:p>
          <a:p>
            <a:r>
              <a:rPr lang="en-IN" i="1" dirty="0"/>
              <a:t>10) The first player to reach 15</a:t>
            </a:r>
            <a:r>
              <a:rPr lang="en-IN" i="1" baseline="30000" dirty="0"/>
              <a:t>th</a:t>
            </a:r>
            <a:r>
              <a:rPr lang="en-IN" i="1" dirty="0"/>
              <a:t> position wins and this is indicated with a yellow glowing led.</a:t>
            </a:r>
          </a:p>
        </p:txBody>
      </p:sp>
    </p:spTree>
    <p:extLst>
      <p:ext uri="{BB962C8B-B14F-4D97-AF65-F5344CB8AC3E}">
        <p14:creationId xmlns:p14="http://schemas.microsoft.com/office/powerpoint/2010/main" val="94220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6657D-587F-4EC1-A154-AE28B62606DA}"/>
              </a:ext>
            </a:extLst>
          </p:cNvPr>
          <p:cNvPicPr>
            <a:picLocks noChangeAspect="1"/>
          </p:cNvPicPr>
          <p:nvPr/>
        </p:nvPicPr>
        <p:blipFill>
          <a:blip r:embed="rId2"/>
          <a:stretch>
            <a:fillRect/>
          </a:stretch>
        </p:blipFill>
        <p:spPr>
          <a:xfrm>
            <a:off x="2819400" y="1523999"/>
            <a:ext cx="5449613" cy="4531519"/>
          </a:xfrm>
          <a:prstGeom prst="rect">
            <a:avLst/>
          </a:prstGeom>
        </p:spPr>
      </p:pic>
      <p:sp>
        <p:nvSpPr>
          <p:cNvPr id="6" name="TextBox 5">
            <a:extLst>
              <a:ext uri="{FF2B5EF4-FFF2-40B4-BE49-F238E27FC236}">
                <a16:creationId xmlns:a16="http://schemas.microsoft.com/office/drawing/2014/main" id="{C60AA6BF-D29D-4732-9616-708CAD80354A}"/>
              </a:ext>
            </a:extLst>
          </p:cNvPr>
          <p:cNvSpPr txBox="1"/>
          <p:nvPr/>
        </p:nvSpPr>
        <p:spPr>
          <a:xfrm>
            <a:off x="2795833" y="609600"/>
            <a:ext cx="4267200" cy="830997"/>
          </a:xfrm>
          <a:prstGeom prst="rect">
            <a:avLst/>
          </a:prstGeom>
          <a:noFill/>
        </p:spPr>
        <p:txBody>
          <a:bodyPr wrap="square" rtlCol="0">
            <a:spAutoFit/>
          </a:bodyPr>
          <a:lstStyle/>
          <a:p>
            <a:r>
              <a:rPr lang="en-IN" sz="4800" dirty="0">
                <a:latin typeface="Agency FB" panose="020B0503020202020204" pitchFamily="34" charset="0"/>
              </a:rPr>
              <a:t>Proposed solution</a:t>
            </a:r>
            <a:endParaRPr lang="en-IN" sz="4800" dirty="0"/>
          </a:p>
        </p:txBody>
      </p:sp>
      <p:sp>
        <p:nvSpPr>
          <p:cNvPr id="8" name="TextBox 7">
            <a:extLst>
              <a:ext uri="{FF2B5EF4-FFF2-40B4-BE49-F238E27FC236}">
                <a16:creationId xmlns:a16="http://schemas.microsoft.com/office/drawing/2014/main" id="{A4A6CD02-4446-4CCB-9434-9C99B7BF7BB6}"/>
              </a:ext>
            </a:extLst>
          </p:cNvPr>
          <p:cNvSpPr txBox="1"/>
          <p:nvPr/>
        </p:nvSpPr>
        <p:spPr>
          <a:xfrm>
            <a:off x="874987" y="1676400"/>
            <a:ext cx="1530621" cy="4524315"/>
          </a:xfrm>
          <a:prstGeom prst="rect">
            <a:avLst/>
          </a:prstGeom>
          <a:noFill/>
        </p:spPr>
        <p:txBody>
          <a:bodyPr wrap="square" rtlCol="0">
            <a:spAutoFit/>
          </a:bodyPr>
          <a:lstStyle/>
          <a:p>
            <a:r>
              <a:rPr lang="en-IN" i="1" dirty="0"/>
              <a:t>The block diagram shown  represents the flow of events in the circuit which eventually shows us Snake and Ladders can be implemented digitally using the concepts that we have studied. The simplified , expanded form is shown below.</a:t>
            </a:r>
          </a:p>
          <a:p>
            <a:endParaRPr lang="en-IN" dirty="0"/>
          </a:p>
        </p:txBody>
      </p:sp>
    </p:spTree>
    <p:extLst>
      <p:ext uri="{BB962C8B-B14F-4D97-AF65-F5344CB8AC3E}">
        <p14:creationId xmlns:p14="http://schemas.microsoft.com/office/powerpoint/2010/main" val="368813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258691-54BF-41D7-B175-EB6D832D5653}"/>
              </a:ext>
            </a:extLst>
          </p:cNvPr>
          <p:cNvPicPr>
            <a:picLocks noChangeAspect="1"/>
          </p:cNvPicPr>
          <p:nvPr/>
        </p:nvPicPr>
        <p:blipFill>
          <a:blip r:embed="rId2"/>
          <a:stretch>
            <a:fillRect/>
          </a:stretch>
        </p:blipFill>
        <p:spPr>
          <a:xfrm>
            <a:off x="1447800" y="584462"/>
            <a:ext cx="6172200" cy="5663938"/>
          </a:xfrm>
          <a:prstGeom prst="rect">
            <a:avLst/>
          </a:prstGeom>
        </p:spPr>
      </p:pic>
    </p:spTree>
    <p:extLst>
      <p:ext uri="{BB962C8B-B14F-4D97-AF65-F5344CB8AC3E}">
        <p14:creationId xmlns:p14="http://schemas.microsoft.com/office/powerpoint/2010/main" val="284912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410539-67F3-4C02-803A-FD998B3B4C92}"/>
              </a:ext>
            </a:extLst>
          </p:cNvPr>
          <p:cNvSpPr txBox="1"/>
          <p:nvPr/>
        </p:nvSpPr>
        <p:spPr>
          <a:xfrm>
            <a:off x="914400" y="751344"/>
            <a:ext cx="3886200" cy="2862322"/>
          </a:xfrm>
          <a:prstGeom prst="rect">
            <a:avLst/>
          </a:prstGeom>
          <a:noFill/>
        </p:spPr>
        <p:txBody>
          <a:bodyPr wrap="square" rtlCol="0">
            <a:spAutoFit/>
          </a:bodyPr>
          <a:lstStyle/>
          <a:p>
            <a:pPr marL="285750" indent="-285750">
              <a:buFont typeface="Wingdings" panose="05000000000000000000" pitchFamily="2" charset="2"/>
              <a:buChar char="Ø"/>
            </a:pPr>
            <a:r>
              <a:rPr lang="en-IN" i="1" dirty="0"/>
              <a:t>As in the traditional game of Snake and Ladders , the game’s most important feature is the dice so for our circuit we have designed it using a synchronous counter with a high frequency clock.</a:t>
            </a:r>
          </a:p>
          <a:p>
            <a:r>
              <a:rPr lang="en-IN" i="1" dirty="0"/>
              <a:t> </a:t>
            </a:r>
          </a:p>
          <a:p>
            <a:pPr marL="285750" indent="-285750">
              <a:buFont typeface="Wingdings" panose="05000000000000000000" pitchFamily="2" charset="2"/>
              <a:buChar char="Ø"/>
            </a:pPr>
            <a:r>
              <a:rPr lang="en-IN" i="1" dirty="0"/>
              <a:t>The digital implementation follows an array of different combinational circuits which serve the purpose of functioning of the Snake and Ladder. </a:t>
            </a:r>
          </a:p>
        </p:txBody>
      </p:sp>
      <p:pic>
        <p:nvPicPr>
          <p:cNvPr id="6" name="Picture 5">
            <a:extLst>
              <a:ext uri="{FF2B5EF4-FFF2-40B4-BE49-F238E27FC236}">
                <a16:creationId xmlns:a16="http://schemas.microsoft.com/office/drawing/2014/main" id="{7E5911CF-2ACE-430C-8061-0B64931FE008}"/>
              </a:ext>
            </a:extLst>
          </p:cNvPr>
          <p:cNvPicPr>
            <a:picLocks noChangeAspect="1"/>
          </p:cNvPicPr>
          <p:nvPr/>
        </p:nvPicPr>
        <p:blipFill>
          <a:blip r:embed="rId2"/>
          <a:stretch>
            <a:fillRect/>
          </a:stretch>
        </p:blipFill>
        <p:spPr>
          <a:xfrm>
            <a:off x="5196214" y="837975"/>
            <a:ext cx="2615411" cy="2591025"/>
          </a:xfrm>
          <a:prstGeom prst="rect">
            <a:avLst/>
          </a:prstGeom>
        </p:spPr>
      </p:pic>
      <p:sp>
        <p:nvSpPr>
          <p:cNvPr id="7" name="TextBox 6">
            <a:extLst>
              <a:ext uri="{FF2B5EF4-FFF2-40B4-BE49-F238E27FC236}">
                <a16:creationId xmlns:a16="http://schemas.microsoft.com/office/drawing/2014/main" id="{3A7ABB7E-3589-46AA-B7C2-288286184C7A}"/>
              </a:ext>
            </a:extLst>
          </p:cNvPr>
          <p:cNvSpPr txBox="1"/>
          <p:nvPr/>
        </p:nvSpPr>
        <p:spPr>
          <a:xfrm>
            <a:off x="909686" y="3654610"/>
            <a:ext cx="7396113" cy="2585323"/>
          </a:xfrm>
          <a:prstGeom prst="rect">
            <a:avLst/>
          </a:prstGeom>
          <a:noFill/>
        </p:spPr>
        <p:txBody>
          <a:bodyPr wrap="square" rtlCol="0">
            <a:spAutoFit/>
          </a:bodyPr>
          <a:lstStyle/>
          <a:p>
            <a:pPr marL="285750" indent="-285750">
              <a:buFont typeface="Wingdings" panose="05000000000000000000" pitchFamily="2" charset="2"/>
              <a:buChar char="Ø"/>
            </a:pPr>
            <a:r>
              <a:rPr lang="en-IN" i="1" dirty="0"/>
              <a:t>The condition of whether it’s a Snake or a Ladder is checked using magnitude comparator and parallel adders. </a:t>
            </a:r>
          </a:p>
          <a:p>
            <a:endParaRPr lang="en-IN" i="1" dirty="0"/>
          </a:p>
          <a:p>
            <a:pPr marL="285750" indent="-285750">
              <a:buFont typeface="Wingdings" panose="05000000000000000000" pitchFamily="2" charset="2"/>
              <a:buChar char="Ø"/>
            </a:pPr>
            <a:r>
              <a:rPr lang="en-IN" i="1" dirty="0"/>
              <a:t>Once the  position of the player is updated it is stored using D flip flops so that it can be given back at the input for the player’s next turn. </a:t>
            </a:r>
          </a:p>
          <a:p>
            <a:endParaRPr lang="en-IN" i="1" dirty="0"/>
          </a:p>
          <a:p>
            <a:pPr marL="285750" indent="-285750">
              <a:buFont typeface="Wingdings" panose="05000000000000000000" pitchFamily="2" charset="2"/>
              <a:buChar char="Ø"/>
            </a:pPr>
            <a:r>
              <a:rPr lang="en-IN" i="1" dirty="0"/>
              <a:t>The output is shown on a seven segment display which is </a:t>
            </a:r>
            <a:r>
              <a:rPr lang="en-IN" i="1" dirty="0" err="1"/>
              <a:t>inturn</a:t>
            </a:r>
            <a:r>
              <a:rPr lang="en-IN" i="1" dirty="0"/>
              <a:t> connected to an LED which turns on when someone wins the game. </a:t>
            </a:r>
            <a:endParaRPr lang="en-IN" dirty="0"/>
          </a:p>
          <a:p>
            <a:endParaRPr lang="en-IN" dirty="0"/>
          </a:p>
        </p:txBody>
      </p:sp>
    </p:spTree>
    <p:extLst>
      <p:ext uri="{BB962C8B-B14F-4D97-AF65-F5344CB8AC3E}">
        <p14:creationId xmlns:p14="http://schemas.microsoft.com/office/powerpoint/2010/main" val="1897763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742</TotalTime>
  <Words>1346</Words>
  <Application>Microsoft Office PowerPoint</Application>
  <PresentationFormat>On-screen Show (4:3)</PresentationFormat>
  <Paragraphs>424</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Arial</vt:lpstr>
      <vt:lpstr>Calibri</vt:lpstr>
      <vt:lpstr>Garamond</vt:lpstr>
      <vt:lpstr>Wingdings</vt:lpstr>
      <vt:lpstr>Organic</vt:lpstr>
      <vt:lpstr>DIGITAL IMPLEMENTATION OF SNAKES AND LADDERS</vt:lpstr>
      <vt:lpstr>Introduction</vt:lpstr>
      <vt:lpstr>Scope of project </vt:lpstr>
      <vt:lpstr>Problem definition</vt:lpstr>
      <vt:lpstr>Rules of the Game</vt:lpstr>
      <vt:lpstr>PowerPoint Presentation</vt:lpstr>
      <vt:lpstr>PowerPoint Presentation</vt:lpstr>
      <vt:lpstr>PowerPoint Presentation</vt:lpstr>
      <vt:lpstr>PowerPoint Presentation</vt:lpstr>
      <vt:lpstr>PowerPoint Presentation</vt:lpstr>
      <vt:lpstr>PowerPoint Presentation</vt:lpstr>
      <vt:lpstr>Project planning</vt:lpstr>
      <vt:lpstr>Expected outcomes </vt:lpstr>
      <vt:lpstr>Estimated Budget</vt:lpstr>
      <vt:lpstr>Advantages</vt:lpstr>
      <vt:lpstr>Reference(Literature survey)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the project&gt;</dc:title>
  <dc:creator>HVM</dc:creator>
  <cp:lastModifiedBy>Manu Saraogi</cp:lastModifiedBy>
  <cp:revision>65</cp:revision>
  <dcterms:created xsi:type="dcterms:W3CDTF">2006-08-16T00:00:00Z</dcterms:created>
  <dcterms:modified xsi:type="dcterms:W3CDTF">2020-01-01T06:13:37Z</dcterms:modified>
</cp:coreProperties>
</file>