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9.jpeg" ContentType="image/jpeg"/>
  <Override PartName="/ppt/media/image4.jpeg" ContentType="image/jpe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6" r:id="rId3"/>
    <p:sldMasterId id="2147483658" r:id="rId4"/>
    <p:sldMasterId id="2147483660" r:id="rId5"/>
    <p:sldMasterId id="2147483662" r:id="rId6"/>
    <p:sldMasterId id="2147483664" r:id="rId7"/>
    <p:sldMasterId id="2147483666" r:id="rId8"/>
    <p:sldMasterId id="2147483668" r:id="rId9"/>
    <p:sldMasterId id="2147483670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4ECE921-3709-4A63-AE89-BF9D35F0D19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Core Slide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000000"/>
                </a:solidFill>
                <a:uFillTx/>
                <a:latin typeface="Aptos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E422FA-061E-4BB9-BE38-1AFDFF2C3FDB}" type="slidenum">
              <a:rPr b="0" lang="en-GB" sz="1200" strike="noStrike" u="none">
                <a:solidFill>
                  <a:srgbClr val="000000"/>
                </a:solidFill>
                <a:uFillTx/>
                <a:latin typeface="Aptos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Core Slide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000000"/>
                </a:solidFill>
                <a:uFillTx/>
                <a:latin typeface="Aptos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AA0B1C-3CEE-4B3C-A287-F6C3CFA3CFA4}" type="slidenum">
              <a:rPr b="0" lang="en-GB" sz="1200" strike="noStrike" u="none">
                <a:solidFill>
                  <a:srgbClr val="000000"/>
                </a:solidFill>
                <a:uFillTx/>
                <a:latin typeface="Aptos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367B72-955A-42EC-B4BF-A85BC522EA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9D08B6-568F-4553-B0A7-B28F6949D3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9ABC4E0-E475-423E-A8F1-5026BF6C90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1AFB2DD-93F8-452B-A7EC-D93B74A410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C0F4326-BB96-4869-8A7D-EBBA78BEA3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A17EEF8-3E1C-4107-B1A0-1B81A64342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E489C98-8D35-4240-A86B-C23C46230E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10D7F94-F589-4675-918A-97E9271651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8BFA1AD-5045-4A93-B5E8-C89149F744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BDDA65-15C6-4489-863E-710B596915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1290F121-136A-411E-A6CD-2075C270C7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B6D70E-14DF-4D57-88FC-8C2FCCC3A4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274A5F-4DDF-49BB-8BBB-60C395E832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F44178-BE1C-45BA-B577-13EF537ACF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C8D978-1C8D-4B7D-ADA3-CFBEEC113B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2FEBA8-4A5B-412B-A04F-92F90C22EF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8D591A-0D7E-4436-8F06-0ECB80505F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16903E-9D02-4173-B3FB-45DA9CC04E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1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3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97C0D0-B52B-435E-87CF-210A4AAF1EEA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2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ADB147-C912-4C43-8D68-047B11E6A800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E4D3EF-984A-4836-BF84-D9AC81EE1BFA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079674-3575-49CA-BD3B-A173E1B520E4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2"/>
          <p:cNvGrpSpPr/>
          <p:nvPr/>
        </p:nvGrpSpPr>
        <p:grpSpPr>
          <a:xfrm>
            <a:off x="-118080" y="5955480"/>
            <a:ext cx="12457080" cy="902160"/>
            <a:chOff x="-118080" y="5955480"/>
            <a:chExt cx="12457080" cy="902160"/>
          </a:xfrm>
        </p:grpSpPr>
        <p:sp>
          <p:nvSpPr>
            <p:cNvPr id="82" name="Freeform 3"/>
            <p:cNvSpPr/>
            <p:nvPr/>
          </p:nvSpPr>
          <p:spPr>
            <a:xfrm>
              <a:off x="-118080" y="6051600"/>
              <a:ext cx="12457080" cy="80604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806040"/>
                <a:gd name="textAreaBottom" fmla="*/ 806400 h 806040"/>
              </a:gdLst>
              <a:ahLst/>
              <a:rect l="textAreaLeft" t="textAreaTop" r="textAreaRight" b="textAreaBottom"/>
              <a:pathLst>
                <a:path w="4921396" h="318521">
                  <a:moveTo>
                    <a:pt x="0" y="0"/>
                  </a:moveTo>
                  <a:lnTo>
                    <a:pt x="4921396" y="0"/>
                  </a:lnTo>
                  <a:lnTo>
                    <a:pt x="4921396" y="318521"/>
                  </a:lnTo>
                  <a:lnTo>
                    <a:pt x="0" y="318521"/>
                  </a:lnTo>
                  <a:close/>
                </a:path>
              </a:pathLst>
            </a:custGeom>
            <a:solidFill>
              <a:srgbClr val="e600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83" name="TextBox 4"/>
            <p:cNvSpPr/>
            <p:nvPr/>
          </p:nvSpPr>
          <p:spPr>
            <a:xfrm>
              <a:off x="-118080" y="5955480"/>
              <a:ext cx="12457080" cy="90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914400">
                <a:lnSpc>
                  <a:spcPts val="1772"/>
                </a:lnSpc>
              </a:pPr>
              <a:endParaRPr b="0" lang="en-US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grpSp>
        <p:nvGrpSpPr>
          <p:cNvPr id="84" name="Group 5"/>
          <p:cNvGrpSpPr/>
          <p:nvPr/>
        </p:nvGrpSpPr>
        <p:grpSpPr>
          <a:xfrm>
            <a:off x="-118080" y="5657400"/>
            <a:ext cx="12457080" cy="394200"/>
            <a:chOff x="-118080" y="5657400"/>
            <a:chExt cx="12457080" cy="394200"/>
          </a:xfrm>
        </p:grpSpPr>
        <p:sp>
          <p:nvSpPr>
            <p:cNvPr id="85" name="Freeform 6"/>
            <p:cNvSpPr/>
            <p:nvPr/>
          </p:nvSpPr>
          <p:spPr>
            <a:xfrm>
              <a:off x="-118080" y="5753880"/>
              <a:ext cx="12457080" cy="29772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297720"/>
                <a:gd name="textAreaBottom" fmla="*/ 298080 h 297720"/>
              </a:gdLst>
              <a:ahLst/>
              <a:rect l="textAreaLeft" t="textAreaTop" r="textAreaRight" b="textAreaBottom"/>
              <a:pathLst>
                <a:path w="4921396" h="117732">
                  <a:moveTo>
                    <a:pt x="0" y="0"/>
                  </a:moveTo>
                  <a:lnTo>
                    <a:pt x="4921396" y="0"/>
                  </a:lnTo>
                  <a:lnTo>
                    <a:pt x="4921396" y="117732"/>
                  </a:lnTo>
                  <a:lnTo>
                    <a:pt x="0" y="117732"/>
                  </a:lnTo>
                  <a:close/>
                </a:path>
              </a:pathLst>
            </a:custGeom>
            <a:solidFill>
              <a:srgbClr val="9f04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86" name="TextBox 7"/>
            <p:cNvSpPr/>
            <p:nvPr/>
          </p:nvSpPr>
          <p:spPr>
            <a:xfrm>
              <a:off x="-118080" y="5657400"/>
              <a:ext cx="1245708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914400">
                <a:lnSpc>
                  <a:spcPts val="1772"/>
                </a:lnSpc>
              </a:pPr>
              <a:endParaRPr b="0" lang="en-US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sp>
        <p:nvSpPr>
          <p:cNvPr id="87" name="Freeform 8"/>
          <p:cNvSpPr/>
          <p:nvPr/>
        </p:nvSpPr>
        <p:spPr>
          <a:xfrm>
            <a:off x="685800" y="6172200"/>
            <a:ext cx="1745280" cy="509040"/>
          </a:xfrm>
          <a:custGeom>
            <a:avLst/>
            <a:gdLst>
              <a:gd name="textAreaLeft" fmla="*/ 0 w 1745280"/>
              <a:gd name="textAreaRight" fmla="*/ 1745640 w 1745280"/>
              <a:gd name="textAreaTop" fmla="*/ 0 h 509040"/>
              <a:gd name="textAreaBottom" fmla="*/ 509400 h 509040"/>
            </a:gdLst>
            <a:ahLst/>
            <a:rect l="textAreaLeft" t="textAreaTop" r="textAreaRight" b="textAreaBottom"/>
            <a:pathLst>
              <a:path w="2618533" h="763982">
                <a:moveTo>
                  <a:pt x="0" y="0"/>
                </a:moveTo>
                <a:lnTo>
                  <a:pt x="2618533" y="0"/>
                </a:lnTo>
                <a:lnTo>
                  <a:pt x="2618533" y="763982"/>
                </a:lnTo>
                <a:lnTo>
                  <a:pt x="0" y="7639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1422360"/>
            <a:ext cx="10515240" cy="200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rgbClr val="e6005b"/>
                </a:solidFill>
                <a:uFillTx/>
                <a:latin typeface="Univers LT Pro 1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3606840"/>
            <a:ext cx="10515240" cy="54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9f043e"/>
                </a:solidFill>
                <a:uFillTx/>
                <a:latin typeface="Arial"/>
              </a:rPr>
              <a:t>Second level</a:t>
            </a:r>
            <a:endParaRPr b="0" lang="en-US" sz="2400" strike="noStrike" u="none">
              <a:solidFill>
                <a:srgbClr val="9f043e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2"/>
          <p:cNvGrpSpPr/>
          <p:nvPr/>
        </p:nvGrpSpPr>
        <p:grpSpPr>
          <a:xfrm>
            <a:off x="-118080" y="5955480"/>
            <a:ext cx="12457080" cy="902160"/>
            <a:chOff x="-118080" y="5955480"/>
            <a:chExt cx="12457080" cy="902160"/>
          </a:xfrm>
        </p:grpSpPr>
        <p:sp>
          <p:nvSpPr>
            <p:cNvPr id="91" name="Freeform 3"/>
            <p:cNvSpPr/>
            <p:nvPr/>
          </p:nvSpPr>
          <p:spPr>
            <a:xfrm>
              <a:off x="-118080" y="6051600"/>
              <a:ext cx="12457080" cy="80604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806040"/>
                <a:gd name="textAreaBottom" fmla="*/ 806400 h 806040"/>
              </a:gdLst>
              <a:ahLst/>
              <a:rect l="textAreaLeft" t="textAreaTop" r="textAreaRight" b="textAreaBottom"/>
              <a:pathLst>
                <a:path w="4921396" h="318521">
                  <a:moveTo>
                    <a:pt x="0" y="0"/>
                  </a:moveTo>
                  <a:lnTo>
                    <a:pt x="4921396" y="0"/>
                  </a:lnTo>
                  <a:lnTo>
                    <a:pt x="4921396" y="318521"/>
                  </a:lnTo>
                  <a:lnTo>
                    <a:pt x="0" y="318521"/>
                  </a:lnTo>
                  <a:close/>
                </a:path>
              </a:pathLst>
            </a:custGeom>
            <a:solidFill>
              <a:srgbClr val="e600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92" name="TextBox 4"/>
            <p:cNvSpPr/>
            <p:nvPr/>
          </p:nvSpPr>
          <p:spPr>
            <a:xfrm>
              <a:off x="-118080" y="5955480"/>
              <a:ext cx="12457080" cy="90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914400">
                <a:lnSpc>
                  <a:spcPts val="1772"/>
                </a:lnSpc>
              </a:pPr>
              <a:endParaRPr b="0" lang="en-US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grpSp>
        <p:nvGrpSpPr>
          <p:cNvPr id="93" name="Group 5"/>
          <p:cNvGrpSpPr/>
          <p:nvPr/>
        </p:nvGrpSpPr>
        <p:grpSpPr>
          <a:xfrm>
            <a:off x="-118080" y="5657400"/>
            <a:ext cx="12457080" cy="394200"/>
            <a:chOff x="-118080" y="5657400"/>
            <a:chExt cx="12457080" cy="394200"/>
          </a:xfrm>
        </p:grpSpPr>
        <p:sp>
          <p:nvSpPr>
            <p:cNvPr id="94" name="Freeform 6"/>
            <p:cNvSpPr/>
            <p:nvPr/>
          </p:nvSpPr>
          <p:spPr>
            <a:xfrm>
              <a:off x="-118080" y="5753880"/>
              <a:ext cx="12457080" cy="29772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297720"/>
                <a:gd name="textAreaBottom" fmla="*/ 298080 h 297720"/>
              </a:gdLst>
              <a:ahLst/>
              <a:rect l="textAreaLeft" t="textAreaTop" r="textAreaRight" b="textAreaBottom"/>
              <a:pathLst>
                <a:path w="4921396" h="117732">
                  <a:moveTo>
                    <a:pt x="0" y="0"/>
                  </a:moveTo>
                  <a:lnTo>
                    <a:pt x="4921396" y="0"/>
                  </a:lnTo>
                  <a:lnTo>
                    <a:pt x="4921396" y="117732"/>
                  </a:lnTo>
                  <a:lnTo>
                    <a:pt x="0" y="117732"/>
                  </a:lnTo>
                  <a:close/>
                </a:path>
              </a:pathLst>
            </a:custGeom>
            <a:solidFill>
              <a:srgbClr val="9f04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95" name="TextBox 7"/>
            <p:cNvSpPr/>
            <p:nvPr/>
          </p:nvSpPr>
          <p:spPr>
            <a:xfrm>
              <a:off x="-118080" y="5657400"/>
              <a:ext cx="1245708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914400">
                <a:lnSpc>
                  <a:spcPts val="1772"/>
                </a:lnSpc>
              </a:pPr>
              <a:endParaRPr b="0" lang="en-US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sp>
        <p:nvSpPr>
          <p:cNvPr id="96" name="Freeform 8"/>
          <p:cNvSpPr/>
          <p:nvPr/>
        </p:nvSpPr>
        <p:spPr>
          <a:xfrm>
            <a:off x="685800" y="6172200"/>
            <a:ext cx="1745280" cy="509040"/>
          </a:xfrm>
          <a:custGeom>
            <a:avLst/>
            <a:gdLst>
              <a:gd name="textAreaLeft" fmla="*/ 0 w 1745280"/>
              <a:gd name="textAreaRight" fmla="*/ 1745640 w 1745280"/>
              <a:gd name="textAreaTop" fmla="*/ 0 h 509040"/>
              <a:gd name="textAreaBottom" fmla="*/ 509400 h 509040"/>
            </a:gdLst>
            <a:ahLst/>
            <a:rect l="textAreaLeft" t="textAreaTop" r="textAreaRight" b="textAreaBottom"/>
            <a:pathLst>
              <a:path w="2618533" h="763982">
                <a:moveTo>
                  <a:pt x="0" y="0"/>
                </a:moveTo>
                <a:lnTo>
                  <a:pt x="2618533" y="0"/>
                </a:lnTo>
                <a:lnTo>
                  <a:pt x="2618533" y="763982"/>
                </a:lnTo>
                <a:lnTo>
                  <a:pt x="0" y="7639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rgbClr val="e6005b"/>
                </a:solidFill>
                <a:uFillTx/>
                <a:latin typeface="Univers LT Pro 1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16200"/>
            <a:ext cx="10515240" cy="380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9f043e"/>
                </a:solidFill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9f043e"/>
                </a:solidFill>
                <a:uFillTx/>
                <a:latin typeface="Arial"/>
              </a:rPr>
              <a:t>Second level</a:t>
            </a:r>
            <a:endParaRPr b="0" lang="en-US" sz="24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Arial"/>
              </a:rPr>
              <a:t>Third level</a:t>
            </a:r>
            <a:endParaRPr b="0" lang="en-US" sz="20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9f043e"/>
                </a:solidFill>
                <a:uFillTx/>
                <a:latin typeface="Arial"/>
              </a:rPr>
              <a:t>Fourth level</a:t>
            </a:r>
            <a:endParaRPr b="0" lang="en-US" sz="18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9f043e"/>
                </a:solidFill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rgbClr val="9f043e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-118080" y="5955480"/>
            <a:ext cx="12457080" cy="902160"/>
            <a:chOff x="-118080" y="5955480"/>
            <a:chExt cx="12457080" cy="902160"/>
          </a:xfrm>
        </p:grpSpPr>
        <p:sp>
          <p:nvSpPr>
            <p:cNvPr id="100" name="Freeform 3"/>
            <p:cNvSpPr/>
            <p:nvPr/>
          </p:nvSpPr>
          <p:spPr>
            <a:xfrm>
              <a:off x="-118080" y="6051600"/>
              <a:ext cx="12457080" cy="80604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806040"/>
                <a:gd name="textAreaBottom" fmla="*/ 806400 h 806040"/>
              </a:gdLst>
              <a:ahLst/>
              <a:rect l="textAreaLeft" t="textAreaTop" r="textAreaRight" b="textAreaBottom"/>
              <a:pathLst>
                <a:path w="4921396" h="318521">
                  <a:moveTo>
                    <a:pt x="0" y="0"/>
                  </a:moveTo>
                  <a:lnTo>
                    <a:pt x="4921396" y="0"/>
                  </a:lnTo>
                  <a:lnTo>
                    <a:pt x="4921396" y="318521"/>
                  </a:lnTo>
                  <a:lnTo>
                    <a:pt x="0" y="318521"/>
                  </a:lnTo>
                  <a:close/>
                </a:path>
              </a:pathLst>
            </a:custGeom>
            <a:solidFill>
              <a:srgbClr val="e600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1" name="TextBox 4"/>
            <p:cNvSpPr/>
            <p:nvPr/>
          </p:nvSpPr>
          <p:spPr>
            <a:xfrm>
              <a:off x="-118080" y="5955480"/>
              <a:ext cx="12457080" cy="90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914400">
                <a:lnSpc>
                  <a:spcPts val="1772"/>
                </a:lnSpc>
              </a:pPr>
              <a:endParaRPr b="0" lang="en-US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grpSp>
        <p:nvGrpSpPr>
          <p:cNvPr id="102" name="Group 5"/>
          <p:cNvGrpSpPr/>
          <p:nvPr/>
        </p:nvGrpSpPr>
        <p:grpSpPr>
          <a:xfrm>
            <a:off x="-118080" y="5657400"/>
            <a:ext cx="12457080" cy="394200"/>
            <a:chOff x="-118080" y="5657400"/>
            <a:chExt cx="12457080" cy="394200"/>
          </a:xfrm>
        </p:grpSpPr>
        <p:sp>
          <p:nvSpPr>
            <p:cNvPr id="103" name="Freeform 6"/>
            <p:cNvSpPr/>
            <p:nvPr/>
          </p:nvSpPr>
          <p:spPr>
            <a:xfrm>
              <a:off x="-118080" y="5753880"/>
              <a:ext cx="12457080" cy="29772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297720"/>
                <a:gd name="textAreaBottom" fmla="*/ 298080 h 297720"/>
              </a:gdLst>
              <a:ahLst/>
              <a:rect l="textAreaLeft" t="textAreaTop" r="textAreaRight" b="textAreaBottom"/>
              <a:pathLst>
                <a:path w="4921396" h="117732">
                  <a:moveTo>
                    <a:pt x="0" y="0"/>
                  </a:moveTo>
                  <a:lnTo>
                    <a:pt x="4921396" y="0"/>
                  </a:lnTo>
                  <a:lnTo>
                    <a:pt x="4921396" y="117732"/>
                  </a:lnTo>
                  <a:lnTo>
                    <a:pt x="0" y="117732"/>
                  </a:lnTo>
                  <a:close/>
                </a:path>
              </a:pathLst>
            </a:custGeom>
            <a:solidFill>
              <a:srgbClr val="9f04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4" name="TextBox 7"/>
            <p:cNvSpPr/>
            <p:nvPr/>
          </p:nvSpPr>
          <p:spPr>
            <a:xfrm>
              <a:off x="-118080" y="5657400"/>
              <a:ext cx="1245708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914400">
                <a:lnSpc>
                  <a:spcPts val="1772"/>
                </a:lnSpc>
              </a:pPr>
              <a:endParaRPr b="0" lang="en-US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sp>
        <p:nvSpPr>
          <p:cNvPr id="105" name="Freeform 8"/>
          <p:cNvSpPr/>
          <p:nvPr/>
        </p:nvSpPr>
        <p:spPr>
          <a:xfrm>
            <a:off x="685800" y="6172200"/>
            <a:ext cx="1745280" cy="509040"/>
          </a:xfrm>
          <a:custGeom>
            <a:avLst/>
            <a:gdLst>
              <a:gd name="textAreaLeft" fmla="*/ 0 w 1745280"/>
              <a:gd name="textAreaRight" fmla="*/ 1745640 w 1745280"/>
              <a:gd name="textAreaTop" fmla="*/ 0 h 509040"/>
              <a:gd name="textAreaBottom" fmla="*/ 509400 h 509040"/>
            </a:gdLst>
            <a:ahLst/>
            <a:rect l="textAreaLeft" t="textAreaTop" r="textAreaRight" b="textAreaBottom"/>
            <a:pathLst>
              <a:path w="2618533" h="763982">
                <a:moveTo>
                  <a:pt x="0" y="0"/>
                </a:moveTo>
                <a:lnTo>
                  <a:pt x="2618533" y="0"/>
                </a:lnTo>
                <a:lnTo>
                  <a:pt x="2618533" y="763982"/>
                </a:lnTo>
                <a:lnTo>
                  <a:pt x="0" y="7639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rgbClr val="e6005b"/>
                </a:solidFill>
                <a:uFillTx/>
                <a:latin typeface="Univers LT Pro 1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380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9f043e"/>
                </a:solidFill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9f043e"/>
                </a:solidFill>
                <a:uFillTx/>
                <a:latin typeface="Arial"/>
              </a:rPr>
              <a:t>Second level</a:t>
            </a:r>
            <a:endParaRPr b="0" lang="en-US" sz="24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Arial"/>
              </a:rPr>
              <a:t>Third level</a:t>
            </a:r>
            <a:endParaRPr b="0" lang="en-US" sz="20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9f043e"/>
                </a:solidFill>
                <a:uFillTx/>
                <a:latin typeface="Arial"/>
              </a:rPr>
              <a:t>Fourth level</a:t>
            </a:r>
            <a:endParaRPr b="0" lang="en-US" sz="18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9f043e"/>
                </a:solidFill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rgbClr val="9f043e"/>
              </a:solidFill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380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9f043e"/>
                </a:solidFill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9f043e"/>
                </a:solidFill>
                <a:uFillTx/>
                <a:latin typeface="Arial"/>
              </a:rPr>
              <a:t>Second level</a:t>
            </a:r>
            <a:endParaRPr b="0" lang="en-US" sz="24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Arial"/>
              </a:rPr>
              <a:t>Third level</a:t>
            </a:r>
            <a:endParaRPr b="0" lang="en-US" sz="20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9f043e"/>
                </a:solidFill>
                <a:uFillTx/>
                <a:latin typeface="Arial"/>
              </a:rPr>
              <a:t>Fourth level</a:t>
            </a:r>
            <a:endParaRPr b="0" lang="en-US" sz="18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9f043e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9f043e"/>
                </a:solidFill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rgbClr val="9f043e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f0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2"/>
          <p:cNvGrpSpPr/>
          <p:nvPr/>
        </p:nvGrpSpPr>
        <p:grpSpPr>
          <a:xfrm>
            <a:off x="-118080" y="5955480"/>
            <a:ext cx="12457080" cy="902160"/>
            <a:chOff x="-118080" y="5955480"/>
            <a:chExt cx="12457080" cy="902160"/>
          </a:xfrm>
        </p:grpSpPr>
        <p:sp>
          <p:nvSpPr>
            <p:cNvPr id="113" name="Freeform 3"/>
            <p:cNvSpPr/>
            <p:nvPr/>
          </p:nvSpPr>
          <p:spPr>
            <a:xfrm>
              <a:off x="-118080" y="6051600"/>
              <a:ext cx="12457080" cy="80604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806040"/>
                <a:gd name="textAreaBottom" fmla="*/ 806400 h 806040"/>
              </a:gdLst>
              <a:ahLst/>
              <a:rect l="textAreaLeft" t="textAreaTop" r="textAreaRight" b="textAreaBottom"/>
              <a:pathLst>
                <a:path w="4921396" h="318521">
                  <a:moveTo>
                    <a:pt x="0" y="0"/>
                  </a:moveTo>
                  <a:lnTo>
                    <a:pt x="4921396" y="0"/>
                  </a:lnTo>
                  <a:lnTo>
                    <a:pt x="4921396" y="318521"/>
                  </a:lnTo>
                  <a:lnTo>
                    <a:pt x="0" y="318521"/>
                  </a:lnTo>
                  <a:close/>
                </a:path>
              </a:pathLst>
            </a:custGeom>
            <a:solidFill>
              <a:srgbClr val="e600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14" name="TextBox 4"/>
            <p:cNvSpPr/>
            <p:nvPr/>
          </p:nvSpPr>
          <p:spPr>
            <a:xfrm>
              <a:off x="-118080" y="5955480"/>
              <a:ext cx="12457080" cy="90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914400">
                <a:lnSpc>
                  <a:spcPts val="1772"/>
                </a:lnSpc>
              </a:pPr>
              <a:endParaRPr b="0" lang="en-US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grpSp>
        <p:nvGrpSpPr>
          <p:cNvPr id="115" name="Group 5"/>
          <p:cNvGrpSpPr/>
          <p:nvPr/>
        </p:nvGrpSpPr>
        <p:grpSpPr>
          <a:xfrm>
            <a:off x="-118080" y="5657400"/>
            <a:ext cx="12457080" cy="394200"/>
            <a:chOff x="-118080" y="5657400"/>
            <a:chExt cx="12457080" cy="394200"/>
          </a:xfrm>
        </p:grpSpPr>
        <p:sp>
          <p:nvSpPr>
            <p:cNvPr id="116" name="Freeform 6"/>
            <p:cNvSpPr/>
            <p:nvPr/>
          </p:nvSpPr>
          <p:spPr>
            <a:xfrm>
              <a:off x="-118080" y="5753880"/>
              <a:ext cx="12457080" cy="29772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297720"/>
                <a:gd name="textAreaBottom" fmla="*/ 298080 h 297720"/>
              </a:gdLst>
              <a:ahLst/>
              <a:rect l="textAreaLeft" t="textAreaTop" r="textAreaRight" b="textAreaBottom"/>
              <a:pathLst>
                <a:path w="4921396" h="117732">
                  <a:moveTo>
                    <a:pt x="0" y="0"/>
                  </a:moveTo>
                  <a:lnTo>
                    <a:pt x="4921396" y="0"/>
                  </a:lnTo>
                  <a:lnTo>
                    <a:pt x="4921396" y="117732"/>
                  </a:lnTo>
                  <a:lnTo>
                    <a:pt x="0" y="117732"/>
                  </a:lnTo>
                  <a:close/>
                </a:path>
              </a:pathLst>
            </a:custGeom>
            <a:solidFill>
              <a:srgbClr val="9f04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17" name="TextBox 7"/>
            <p:cNvSpPr/>
            <p:nvPr/>
          </p:nvSpPr>
          <p:spPr>
            <a:xfrm>
              <a:off x="-118080" y="5657400"/>
              <a:ext cx="1245708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914400">
                <a:lnSpc>
                  <a:spcPts val="1772"/>
                </a:lnSpc>
              </a:pPr>
              <a:endParaRPr b="0" lang="en-US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sp>
        <p:nvSpPr>
          <p:cNvPr id="118" name="Freeform 8"/>
          <p:cNvSpPr/>
          <p:nvPr/>
        </p:nvSpPr>
        <p:spPr>
          <a:xfrm>
            <a:off x="685800" y="6172200"/>
            <a:ext cx="1745280" cy="509040"/>
          </a:xfrm>
          <a:custGeom>
            <a:avLst/>
            <a:gdLst>
              <a:gd name="textAreaLeft" fmla="*/ 0 w 1745280"/>
              <a:gd name="textAreaRight" fmla="*/ 1745640 w 1745280"/>
              <a:gd name="textAreaTop" fmla="*/ 0 h 509040"/>
              <a:gd name="textAreaBottom" fmla="*/ 509400 h 509040"/>
            </a:gdLst>
            <a:ahLst/>
            <a:rect l="textAreaLeft" t="textAreaTop" r="textAreaRight" b="textAreaBottom"/>
            <a:pathLst>
              <a:path w="2618533" h="763982">
                <a:moveTo>
                  <a:pt x="0" y="0"/>
                </a:moveTo>
                <a:lnTo>
                  <a:pt x="2618533" y="0"/>
                </a:lnTo>
                <a:lnTo>
                  <a:pt x="2618533" y="763982"/>
                </a:lnTo>
                <a:lnTo>
                  <a:pt x="0" y="7639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" y="1804320"/>
            <a:ext cx="10786320" cy="214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6600" strike="noStrike" u="none">
                <a:solidFill>
                  <a:schemeClr val="lt1"/>
                </a:solidFill>
                <a:uFillTx/>
                <a:latin typeface="Univers LT Pro 1"/>
              </a:rPr>
              <a:t>Click to edit Master title style</a:t>
            </a:r>
            <a:endParaRPr b="0" lang="en-US" sz="6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-118080" y="5955480"/>
            <a:ext cx="12457080" cy="902160"/>
            <a:chOff x="-118080" y="5955480"/>
            <a:chExt cx="12457080" cy="902160"/>
          </a:xfrm>
        </p:grpSpPr>
        <p:sp>
          <p:nvSpPr>
            <p:cNvPr id="121" name="Freeform 3"/>
            <p:cNvSpPr/>
            <p:nvPr/>
          </p:nvSpPr>
          <p:spPr>
            <a:xfrm>
              <a:off x="-118080" y="6051600"/>
              <a:ext cx="12457080" cy="80604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806040"/>
                <a:gd name="textAreaBottom" fmla="*/ 806400 h 806040"/>
              </a:gdLst>
              <a:ahLst/>
              <a:rect l="textAreaLeft" t="textAreaTop" r="textAreaRight" b="textAreaBottom"/>
              <a:pathLst>
                <a:path w="4921396" h="318521">
                  <a:moveTo>
                    <a:pt x="0" y="0"/>
                  </a:moveTo>
                  <a:lnTo>
                    <a:pt x="4921396" y="0"/>
                  </a:lnTo>
                  <a:lnTo>
                    <a:pt x="4921396" y="318521"/>
                  </a:lnTo>
                  <a:lnTo>
                    <a:pt x="0" y="318521"/>
                  </a:lnTo>
                  <a:close/>
                </a:path>
              </a:pathLst>
            </a:custGeom>
            <a:solidFill>
              <a:srgbClr val="e600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en-GB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2" name="TextBox 4"/>
            <p:cNvSpPr/>
            <p:nvPr/>
          </p:nvSpPr>
          <p:spPr>
            <a:xfrm>
              <a:off x="-118080" y="5955480"/>
              <a:ext cx="12457080" cy="90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609480">
                <a:lnSpc>
                  <a:spcPts val="1772"/>
                </a:lnSpc>
              </a:pPr>
              <a:endParaRPr b="0" lang="en-US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-118080" y="5657400"/>
            <a:ext cx="12457080" cy="394200"/>
            <a:chOff x="-118080" y="5657400"/>
            <a:chExt cx="12457080" cy="394200"/>
          </a:xfrm>
        </p:grpSpPr>
        <p:sp>
          <p:nvSpPr>
            <p:cNvPr id="124" name="Freeform 6"/>
            <p:cNvSpPr/>
            <p:nvPr/>
          </p:nvSpPr>
          <p:spPr>
            <a:xfrm>
              <a:off x="-118080" y="5753880"/>
              <a:ext cx="12457080" cy="29772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297720"/>
                <a:gd name="textAreaBottom" fmla="*/ 298080 h 297720"/>
              </a:gdLst>
              <a:ahLst/>
              <a:rect l="textAreaLeft" t="textAreaTop" r="textAreaRight" b="textAreaBottom"/>
              <a:pathLst>
                <a:path w="4921396" h="117732">
                  <a:moveTo>
                    <a:pt x="0" y="0"/>
                  </a:moveTo>
                  <a:lnTo>
                    <a:pt x="4921396" y="0"/>
                  </a:lnTo>
                  <a:lnTo>
                    <a:pt x="4921396" y="117732"/>
                  </a:lnTo>
                  <a:lnTo>
                    <a:pt x="0" y="117732"/>
                  </a:lnTo>
                  <a:close/>
                </a:path>
              </a:pathLst>
            </a:custGeom>
            <a:solidFill>
              <a:srgbClr val="ed6d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en-GB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5" name="TextBox 7"/>
            <p:cNvSpPr/>
            <p:nvPr/>
          </p:nvSpPr>
          <p:spPr>
            <a:xfrm>
              <a:off x="-118080" y="5657400"/>
              <a:ext cx="1245708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609480">
                <a:lnSpc>
                  <a:spcPts val="1772"/>
                </a:lnSpc>
              </a:pPr>
              <a:endParaRPr b="0" lang="en-US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6" name="Freeform 8"/>
          <p:cNvSpPr/>
          <p:nvPr/>
        </p:nvSpPr>
        <p:spPr>
          <a:xfrm>
            <a:off x="685800" y="6172200"/>
            <a:ext cx="1745280" cy="509040"/>
          </a:xfrm>
          <a:custGeom>
            <a:avLst/>
            <a:gdLst>
              <a:gd name="textAreaLeft" fmla="*/ 0 w 1745280"/>
              <a:gd name="textAreaRight" fmla="*/ 1745640 w 1745280"/>
              <a:gd name="textAreaTop" fmla="*/ 0 h 509040"/>
              <a:gd name="textAreaBottom" fmla="*/ 509400 h 509040"/>
            </a:gdLst>
            <a:ahLst/>
            <a:rect l="textAreaLeft" t="textAreaTop" r="textAreaRight" b="textAreaBottom"/>
            <a:pathLst>
              <a:path w="2618533" h="763982">
                <a:moveTo>
                  <a:pt x="0" y="0"/>
                </a:moveTo>
                <a:lnTo>
                  <a:pt x="2618533" y="0"/>
                </a:lnTo>
                <a:lnTo>
                  <a:pt x="2618533" y="763982"/>
                </a:lnTo>
                <a:lnTo>
                  <a:pt x="0" y="7639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609480">
              <a:lnSpc>
                <a:spcPct val="100000"/>
              </a:lnSpc>
            </a:pPr>
            <a:endParaRPr b="0" lang="en-GB" sz="1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2"/>
          <p:cNvGrpSpPr/>
          <p:nvPr/>
        </p:nvGrpSpPr>
        <p:grpSpPr>
          <a:xfrm>
            <a:off x="-118080" y="5955480"/>
            <a:ext cx="12457080" cy="902160"/>
            <a:chOff x="-118080" y="5955480"/>
            <a:chExt cx="12457080" cy="902160"/>
          </a:xfrm>
        </p:grpSpPr>
        <p:sp>
          <p:nvSpPr>
            <p:cNvPr id="128" name="Freeform 3"/>
            <p:cNvSpPr/>
            <p:nvPr/>
          </p:nvSpPr>
          <p:spPr>
            <a:xfrm>
              <a:off x="-118080" y="6051600"/>
              <a:ext cx="12457080" cy="80604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806040"/>
                <a:gd name="textAreaBottom" fmla="*/ 806400 h 806040"/>
              </a:gdLst>
              <a:ahLst/>
              <a:rect l="textAreaLeft" t="textAreaTop" r="textAreaRight" b="textAreaBottom"/>
              <a:pathLst>
                <a:path w="4921396" h="318521">
                  <a:moveTo>
                    <a:pt x="0" y="0"/>
                  </a:moveTo>
                  <a:lnTo>
                    <a:pt x="4921396" y="0"/>
                  </a:lnTo>
                  <a:lnTo>
                    <a:pt x="4921396" y="318521"/>
                  </a:lnTo>
                  <a:lnTo>
                    <a:pt x="0" y="318521"/>
                  </a:lnTo>
                  <a:close/>
                </a:path>
              </a:pathLst>
            </a:custGeom>
            <a:solidFill>
              <a:srgbClr val="e600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29" name="TextBox 4"/>
            <p:cNvSpPr/>
            <p:nvPr/>
          </p:nvSpPr>
          <p:spPr>
            <a:xfrm>
              <a:off x="-118080" y="5955480"/>
              <a:ext cx="12457080" cy="90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914400">
                <a:lnSpc>
                  <a:spcPts val="1772"/>
                </a:lnSpc>
              </a:pPr>
              <a:endParaRPr b="0" lang="en-US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grpSp>
        <p:nvGrpSpPr>
          <p:cNvPr id="130" name="Group 5"/>
          <p:cNvGrpSpPr/>
          <p:nvPr/>
        </p:nvGrpSpPr>
        <p:grpSpPr>
          <a:xfrm>
            <a:off x="-118080" y="5657400"/>
            <a:ext cx="12457080" cy="394200"/>
            <a:chOff x="-118080" y="5657400"/>
            <a:chExt cx="12457080" cy="394200"/>
          </a:xfrm>
        </p:grpSpPr>
        <p:sp>
          <p:nvSpPr>
            <p:cNvPr id="131" name="Freeform 6"/>
            <p:cNvSpPr/>
            <p:nvPr/>
          </p:nvSpPr>
          <p:spPr>
            <a:xfrm>
              <a:off x="-118080" y="5753880"/>
              <a:ext cx="12457080" cy="29772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297720"/>
                <a:gd name="textAreaBottom" fmla="*/ 298080 h 297720"/>
              </a:gdLst>
              <a:ahLst/>
              <a:rect l="textAreaLeft" t="textAreaTop" r="textAreaRight" b="textAreaBottom"/>
              <a:pathLst>
                <a:path w="4921396" h="117732">
                  <a:moveTo>
                    <a:pt x="0" y="0"/>
                  </a:moveTo>
                  <a:lnTo>
                    <a:pt x="4921396" y="0"/>
                  </a:lnTo>
                  <a:lnTo>
                    <a:pt x="4921396" y="117732"/>
                  </a:lnTo>
                  <a:lnTo>
                    <a:pt x="0" y="117732"/>
                  </a:lnTo>
                  <a:close/>
                </a:path>
              </a:pathLst>
            </a:custGeom>
            <a:solidFill>
              <a:srgbClr val="9f04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32" name="TextBox 7"/>
            <p:cNvSpPr/>
            <p:nvPr/>
          </p:nvSpPr>
          <p:spPr>
            <a:xfrm>
              <a:off x="-118080" y="5657400"/>
              <a:ext cx="1245708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914400">
                <a:lnSpc>
                  <a:spcPts val="1772"/>
                </a:lnSpc>
              </a:pPr>
              <a:endParaRPr b="0" lang="en-US" sz="12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sp>
        <p:nvSpPr>
          <p:cNvPr id="133" name="Freeform 8"/>
          <p:cNvSpPr/>
          <p:nvPr/>
        </p:nvSpPr>
        <p:spPr>
          <a:xfrm>
            <a:off x="685800" y="6172200"/>
            <a:ext cx="1745280" cy="509040"/>
          </a:xfrm>
          <a:custGeom>
            <a:avLst/>
            <a:gdLst>
              <a:gd name="textAreaLeft" fmla="*/ 0 w 1745280"/>
              <a:gd name="textAreaRight" fmla="*/ 1745640 w 1745280"/>
              <a:gd name="textAreaTop" fmla="*/ 0 h 509040"/>
              <a:gd name="textAreaBottom" fmla="*/ 509400 h 509040"/>
            </a:gdLst>
            <a:ahLst/>
            <a:rect l="textAreaLeft" t="textAreaTop" r="textAreaRight" b="textAreaBottom"/>
            <a:pathLst>
              <a:path w="2618533" h="763982">
                <a:moveTo>
                  <a:pt x="0" y="0"/>
                </a:moveTo>
                <a:lnTo>
                  <a:pt x="2618533" y="0"/>
                </a:lnTo>
                <a:lnTo>
                  <a:pt x="2618533" y="763982"/>
                </a:lnTo>
                <a:lnTo>
                  <a:pt x="0" y="7639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dt" idx="3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ftr" idx="3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3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82BB5DBB-DB38-4E0C-87AB-4B9A3F64A638}" type="slidenum"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9f043e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9f043e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9f043e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9f043e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9f043e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260C67-1021-44D4-AB1A-C8D986CC0E10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A42BD0-19EA-4BDA-B1DA-1F954F62B72E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f0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804320"/>
            <a:ext cx="10786320" cy="214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6600" strike="noStrike" u="none">
                <a:solidFill>
                  <a:schemeClr val="lt1"/>
                </a:solidFill>
                <a:uFillTx/>
                <a:latin typeface="Aptos Display"/>
              </a:rPr>
              <a:t>Click to edit Master title style</a:t>
            </a:r>
            <a:endParaRPr b="0" lang="en-US" sz="6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-118080" y="5955480"/>
            <a:ext cx="12457080" cy="902160"/>
            <a:chOff x="-118080" y="5955480"/>
            <a:chExt cx="12457080" cy="902160"/>
          </a:xfrm>
        </p:grpSpPr>
        <p:sp>
          <p:nvSpPr>
            <p:cNvPr id="25" name="Freeform 3"/>
            <p:cNvSpPr/>
            <p:nvPr/>
          </p:nvSpPr>
          <p:spPr>
            <a:xfrm>
              <a:off x="-118080" y="6051600"/>
              <a:ext cx="12457080" cy="80604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806040"/>
                <a:gd name="textAreaBottom" fmla="*/ 806400 h 806040"/>
              </a:gdLst>
              <a:ahLst/>
              <a:rect l="textAreaLeft" t="textAreaTop" r="textAreaRight" b="textAreaBottom"/>
              <a:pathLst>
                <a:path w="4921396" h="318521">
                  <a:moveTo>
                    <a:pt x="0" y="0"/>
                  </a:moveTo>
                  <a:lnTo>
                    <a:pt x="4921396" y="0"/>
                  </a:lnTo>
                  <a:lnTo>
                    <a:pt x="4921396" y="318521"/>
                  </a:lnTo>
                  <a:lnTo>
                    <a:pt x="0" y="318521"/>
                  </a:lnTo>
                  <a:close/>
                </a:path>
              </a:pathLst>
            </a:custGeom>
            <a:solidFill>
              <a:srgbClr val="e600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en-GB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TextBox 4"/>
            <p:cNvSpPr/>
            <p:nvPr/>
          </p:nvSpPr>
          <p:spPr>
            <a:xfrm>
              <a:off x="-118080" y="5955480"/>
              <a:ext cx="12457080" cy="90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609480">
                <a:lnSpc>
                  <a:spcPts val="1772"/>
                </a:lnSpc>
              </a:pPr>
              <a:endParaRPr b="0" lang="en-US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7" name="Group 5"/>
          <p:cNvGrpSpPr/>
          <p:nvPr/>
        </p:nvGrpSpPr>
        <p:grpSpPr>
          <a:xfrm>
            <a:off x="-118080" y="5657400"/>
            <a:ext cx="12457080" cy="394200"/>
            <a:chOff x="-118080" y="5657400"/>
            <a:chExt cx="12457080" cy="394200"/>
          </a:xfrm>
        </p:grpSpPr>
        <p:sp>
          <p:nvSpPr>
            <p:cNvPr id="28" name="Freeform 6"/>
            <p:cNvSpPr/>
            <p:nvPr/>
          </p:nvSpPr>
          <p:spPr>
            <a:xfrm>
              <a:off x="-118080" y="5753880"/>
              <a:ext cx="12457080" cy="29772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297720"/>
                <a:gd name="textAreaBottom" fmla="*/ 298080 h 297720"/>
              </a:gdLst>
              <a:ahLst/>
              <a:rect l="textAreaLeft" t="textAreaTop" r="textAreaRight" b="textAreaBottom"/>
              <a:pathLst>
                <a:path w="4921396" h="117732">
                  <a:moveTo>
                    <a:pt x="0" y="0"/>
                  </a:moveTo>
                  <a:lnTo>
                    <a:pt x="4921396" y="0"/>
                  </a:lnTo>
                  <a:lnTo>
                    <a:pt x="4921396" y="117732"/>
                  </a:lnTo>
                  <a:lnTo>
                    <a:pt x="0" y="117732"/>
                  </a:lnTo>
                  <a:close/>
                </a:path>
              </a:pathLst>
            </a:custGeom>
            <a:solidFill>
              <a:srgbClr val="ed6d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en-GB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TextBox 7"/>
            <p:cNvSpPr/>
            <p:nvPr/>
          </p:nvSpPr>
          <p:spPr>
            <a:xfrm>
              <a:off x="-118080" y="5657400"/>
              <a:ext cx="1245708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609480">
                <a:lnSpc>
                  <a:spcPts val="1772"/>
                </a:lnSpc>
              </a:pPr>
              <a:endParaRPr b="0" lang="en-US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30" name="Freeform 8"/>
          <p:cNvSpPr/>
          <p:nvPr/>
        </p:nvSpPr>
        <p:spPr>
          <a:xfrm>
            <a:off x="685800" y="6172200"/>
            <a:ext cx="1745280" cy="509040"/>
          </a:xfrm>
          <a:custGeom>
            <a:avLst/>
            <a:gdLst>
              <a:gd name="textAreaLeft" fmla="*/ 0 w 1745280"/>
              <a:gd name="textAreaRight" fmla="*/ 1745640 w 1745280"/>
              <a:gd name="textAreaTop" fmla="*/ 0 h 509040"/>
              <a:gd name="textAreaBottom" fmla="*/ 509400 h 509040"/>
            </a:gdLst>
            <a:ahLst/>
            <a:rect l="textAreaLeft" t="textAreaTop" r="textAreaRight" b="textAreaBottom"/>
            <a:pathLst>
              <a:path w="2618533" h="763982">
                <a:moveTo>
                  <a:pt x="0" y="0"/>
                </a:moveTo>
                <a:lnTo>
                  <a:pt x="2618533" y="0"/>
                </a:lnTo>
                <a:lnTo>
                  <a:pt x="2618533" y="763982"/>
                </a:lnTo>
                <a:lnTo>
                  <a:pt x="0" y="7639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609480">
              <a:lnSpc>
                <a:spcPct val="100000"/>
              </a:lnSpc>
            </a:pPr>
            <a:endParaRPr b="0" lang="en-GB" sz="1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9AB997-4383-4089-BD8D-1DE140AC7ADC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5667AC-35A0-4545-8104-633E916C0ACB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75D572-6D6A-4B40-BF2B-A6C4518E739A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98AA8B-2BB5-4E53-A76C-D7533A39B50B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8E8BF5-0550-47EC-BAE6-4FFCEED931E2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3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3"/>
          <p:cNvSpPr/>
          <p:nvPr/>
        </p:nvSpPr>
        <p:spPr>
          <a:xfrm>
            <a:off x="991080" y="569160"/>
            <a:ext cx="7655040" cy="58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6000" strike="noStrike" u="none">
                <a:solidFill>
                  <a:srgbClr val="ffffff"/>
                </a:solidFill>
                <a:uFillTx/>
                <a:latin typeface="Aptos"/>
              </a:rPr>
              <a:t>Unlocking Your Data Potential: 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4000" strike="noStrike" u="none">
                <a:solidFill>
                  <a:srgbClr val="ffffff"/>
                </a:solidFill>
                <a:uFillTx/>
                <a:latin typeface="Aptos"/>
              </a:rPr>
              <a:t>Leveraging Psychology Skills for a Thriving Career in Data Analytics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2500" strike="noStrike" u="none">
                <a:solidFill>
                  <a:srgbClr val="ffffff"/>
                </a:solidFill>
                <a:uFillTx/>
                <a:latin typeface="Aptos"/>
              </a:rPr>
              <a:t>Dr Mark Andrews</a:t>
            </a:r>
            <a:endParaRPr b="0" lang="en-US" sz="2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2500" strike="noStrike" u="none">
                <a:solidFill>
                  <a:srgbClr val="ffffff"/>
                </a:solidFill>
                <a:uFillTx/>
                <a:latin typeface="Aptos"/>
              </a:rPr>
              <a:t>Associate Professor</a:t>
            </a:r>
            <a:endParaRPr b="0" lang="en-US" sz="2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2500" strike="noStrike" u="none">
                <a:solidFill>
                  <a:srgbClr val="ffffff"/>
                </a:solidFill>
                <a:uFillTx/>
                <a:latin typeface="Aptos"/>
              </a:rPr>
              <a:t>School of Social Sciences </a:t>
            </a:r>
            <a:endParaRPr b="0" lang="en-US" sz="2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2500" strike="noStrike" u="none">
                <a:solidFill>
                  <a:srgbClr val="ffffff"/>
                </a:solidFill>
                <a:uFillTx/>
                <a:latin typeface="Aptos"/>
              </a:rPr>
              <a:t>Nottingham Trent University </a:t>
            </a:r>
            <a:endParaRPr b="0" lang="en-US" sz="2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Broad Aims of the MSc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Aptos"/>
              </a:rPr>
              <a:t>Comprehensive Introduction to Advanced Data Analysis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Learn about advanced statistical modeling, computational modeling, and machine learning.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Gain skills in data exploration, visualization, and AI.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Aptos"/>
              </a:rPr>
              <a:t>Strong Emphasis on Psychological/Behavioural Science Theory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Understand the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why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 behind the data.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Become an expert at linking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human cognition and behavior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 to advanced data analysis techniques.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Aptos"/>
              </a:rPr>
              <a:t>Professional and Academic Preparedness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Develop independence, initiative, and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professional skills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Build a portfolio demonstrating your analytical capabilities.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Unique Selling Point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27008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ptos"/>
              </a:rPr>
              <a:t>“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ptos"/>
              </a:rPr>
              <a:t>Extract meaningful, theory-based insights from complex human data.”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Aptos"/>
              </a:rPr>
              <a:t>Integration of Data Science &amp; Psychology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Cutting-edge data science tools with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deep theoretical insights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Not just “how to analyze data,” but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why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 the data behave the way they do.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Aptos"/>
              </a:rPr>
              <a:t>Career-ready portfolio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Showcase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diverse data projects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 to future employers.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Demonstrate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holistic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 understanding of both data science and behavioral theory.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2"/>
          <p:cNvGrpSpPr/>
          <p:nvPr/>
        </p:nvGrpSpPr>
        <p:grpSpPr>
          <a:xfrm>
            <a:off x="-118080" y="5955480"/>
            <a:ext cx="12457080" cy="902160"/>
            <a:chOff x="-118080" y="5955480"/>
            <a:chExt cx="12457080" cy="902160"/>
          </a:xfrm>
        </p:grpSpPr>
        <p:sp>
          <p:nvSpPr>
            <p:cNvPr id="167" name="Freeform 3"/>
            <p:cNvSpPr/>
            <p:nvPr/>
          </p:nvSpPr>
          <p:spPr>
            <a:xfrm>
              <a:off x="-118080" y="6051600"/>
              <a:ext cx="12457080" cy="80604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806040"/>
                <a:gd name="textAreaBottom" fmla="*/ 806400 h 806040"/>
              </a:gdLst>
              <a:ahLst/>
              <a:rect l="textAreaLeft" t="textAreaTop" r="textAreaRight" b="textAreaBottom"/>
              <a:pathLst>
                <a:path w="4921396" h="318521">
                  <a:moveTo>
                    <a:pt x="0" y="0"/>
                  </a:moveTo>
                  <a:lnTo>
                    <a:pt x="4921396" y="0"/>
                  </a:lnTo>
                  <a:lnTo>
                    <a:pt x="4921396" y="318521"/>
                  </a:lnTo>
                  <a:lnTo>
                    <a:pt x="0" y="318521"/>
                  </a:lnTo>
                  <a:close/>
                </a:path>
              </a:pathLst>
            </a:custGeom>
            <a:solidFill>
              <a:srgbClr val="e600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609480">
                <a:lnSpc>
                  <a:spcPct val="100000"/>
                </a:lnSpc>
                <a:tabLst>
                  <a:tab algn="l" pos="0"/>
                </a:tabLst>
              </a:pPr>
              <a:endParaRPr b="0" lang="en-GB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8" name="TextBox 4"/>
            <p:cNvSpPr/>
            <p:nvPr/>
          </p:nvSpPr>
          <p:spPr>
            <a:xfrm>
              <a:off x="-118080" y="5955480"/>
              <a:ext cx="12457080" cy="90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609480">
                <a:lnSpc>
                  <a:spcPts val="1772"/>
                </a:lnSpc>
                <a:tabLst>
                  <a:tab algn="l" pos="0"/>
                </a:tabLst>
              </a:pPr>
              <a:endParaRPr b="0" lang="en-US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69" name="Group 5"/>
          <p:cNvGrpSpPr/>
          <p:nvPr/>
        </p:nvGrpSpPr>
        <p:grpSpPr>
          <a:xfrm>
            <a:off x="-118080" y="5657400"/>
            <a:ext cx="12457080" cy="394200"/>
            <a:chOff x="-118080" y="5657400"/>
            <a:chExt cx="12457080" cy="394200"/>
          </a:xfrm>
        </p:grpSpPr>
        <p:sp>
          <p:nvSpPr>
            <p:cNvPr id="170" name="Freeform 6"/>
            <p:cNvSpPr/>
            <p:nvPr/>
          </p:nvSpPr>
          <p:spPr>
            <a:xfrm>
              <a:off x="-118080" y="5753880"/>
              <a:ext cx="12457080" cy="29772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297720"/>
                <a:gd name="textAreaBottom" fmla="*/ 298080 h 297720"/>
              </a:gdLst>
              <a:ahLst/>
              <a:rect l="textAreaLeft" t="textAreaTop" r="textAreaRight" b="textAreaBottom"/>
              <a:pathLst>
                <a:path w="4921396" h="117732">
                  <a:moveTo>
                    <a:pt x="0" y="0"/>
                  </a:moveTo>
                  <a:lnTo>
                    <a:pt x="4921396" y="0"/>
                  </a:lnTo>
                  <a:lnTo>
                    <a:pt x="4921396" y="117732"/>
                  </a:lnTo>
                  <a:lnTo>
                    <a:pt x="0" y="117732"/>
                  </a:lnTo>
                  <a:close/>
                </a:path>
              </a:pathLst>
            </a:custGeom>
            <a:solidFill>
              <a:srgbClr val="9f04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609480">
                <a:lnSpc>
                  <a:spcPct val="100000"/>
                </a:lnSpc>
                <a:tabLst>
                  <a:tab algn="l" pos="0"/>
                </a:tabLst>
              </a:pPr>
              <a:endParaRPr b="0" lang="en-GB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1" name="TextBox 7"/>
            <p:cNvSpPr/>
            <p:nvPr/>
          </p:nvSpPr>
          <p:spPr>
            <a:xfrm>
              <a:off x="-118080" y="5657400"/>
              <a:ext cx="1245708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609480">
                <a:lnSpc>
                  <a:spcPts val="1772"/>
                </a:lnSpc>
                <a:tabLst>
                  <a:tab algn="l" pos="0"/>
                </a:tabLst>
              </a:pPr>
              <a:endParaRPr b="0" lang="en-US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72" name="Freeform 8"/>
          <p:cNvSpPr/>
          <p:nvPr/>
        </p:nvSpPr>
        <p:spPr>
          <a:xfrm>
            <a:off x="685800" y="6172200"/>
            <a:ext cx="1745280" cy="509040"/>
          </a:xfrm>
          <a:custGeom>
            <a:avLst/>
            <a:gdLst>
              <a:gd name="textAreaLeft" fmla="*/ 0 w 1745280"/>
              <a:gd name="textAreaRight" fmla="*/ 1745640 w 1745280"/>
              <a:gd name="textAreaTop" fmla="*/ 0 h 509040"/>
              <a:gd name="textAreaBottom" fmla="*/ 509400 h 509040"/>
            </a:gdLst>
            <a:ahLst/>
            <a:rect l="textAreaLeft" t="textAreaTop" r="textAreaRight" b="textAreaBottom"/>
            <a:pathLst>
              <a:path w="2618533" h="763982">
                <a:moveTo>
                  <a:pt x="0" y="0"/>
                </a:moveTo>
                <a:lnTo>
                  <a:pt x="2618533" y="0"/>
                </a:lnTo>
                <a:lnTo>
                  <a:pt x="2618533" y="763982"/>
                </a:lnTo>
                <a:lnTo>
                  <a:pt x="0" y="7639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3" name="Freeform 9"/>
          <p:cNvSpPr/>
          <p:nvPr/>
        </p:nvSpPr>
        <p:spPr>
          <a:xfrm>
            <a:off x="6824160" y="190440"/>
            <a:ext cx="4948920" cy="6476400"/>
          </a:xfrm>
          <a:custGeom>
            <a:avLst/>
            <a:gdLst>
              <a:gd name="textAreaLeft" fmla="*/ 0 w 4948920"/>
              <a:gd name="textAreaRight" fmla="*/ 4949280 w 4948920"/>
              <a:gd name="textAreaTop" fmla="*/ 0 h 6476400"/>
              <a:gd name="textAreaBottom" fmla="*/ 6476760 h 6476400"/>
            </a:gdLst>
            <a:ahLst/>
            <a:rect l="textAreaLeft" t="textAreaTop" r="textAreaRight" b="textAreaBottom"/>
            <a:pathLst>
              <a:path w="7424015" h="9715219">
                <a:moveTo>
                  <a:pt x="0" y="0"/>
                </a:moveTo>
                <a:lnTo>
                  <a:pt x="7424015" y="0"/>
                </a:lnTo>
                <a:lnTo>
                  <a:pt x="7424015" y="9715220"/>
                </a:lnTo>
                <a:lnTo>
                  <a:pt x="0" y="97152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4" name="TextBox 10"/>
          <p:cNvSpPr/>
          <p:nvPr/>
        </p:nvSpPr>
        <p:spPr>
          <a:xfrm>
            <a:off x="524880" y="261720"/>
            <a:ext cx="683424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609480">
              <a:lnSpc>
                <a:spcPts val="9332"/>
              </a:lnSpc>
              <a:tabLst>
                <a:tab algn="l" pos="0"/>
              </a:tabLst>
            </a:pPr>
            <a:r>
              <a:rPr b="0" lang="en-US" sz="6660" strike="noStrike" u="none">
                <a:solidFill>
                  <a:srgbClr val="ffffff"/>
                </a:solidFill>
                <a:uFillTx/>
                <a:latin typeface="Univers LT Pro 1"/>
                <a:ea typeface="Univers LT Pro 1"/>
              </a:rPr>
              <a:t>Follow us</a:t>
            </a:r>
            <a:endParaRPr b="0" lang="en-US" sz="6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TextBox 11"/>
          <p:cNvSpPr/>
          <p:nvPr/>
        </p:nvSpPr>
        <p:spPr>
          <a:xfrm>
            <a:off x="685800" y="513360"/>
            <a:ext cx="5689800" cy="9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609480">
              <a:lnSpc>
                <a:spcPts val="7464"/>
              </a:lnSpc>
              <a:tabLst>
                <a:tab algn="l" pos="0"/>
              </a:tabLst>
            </a:pPr>
            <a:r>
              <a:rPr b="1" lang="en-US" sz="5330" strike="noStrike" u="none">
                <a:solidFill>
                  <a:srgbClr val="e6005b"/>
                </a:solidFill>
                <a:uFillTx/>
                <a:latin typeface="Univers LT Pro 1"/>
                <a:ea typeface="Univers LT Pro 1"/>
              </a:rPr>
              <a:t>MyEmployability</a:t>
            </a:r>
            <a:endParaRPr b="0" lang="en-US" sz="533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TextBox 12"/>
          <p:cNvSpPr/>
          <p:nvPr/>
        </p:nvSpPr>
        <p:spPr>
          <a:xfrm>
            <a:off x="685800" y="1776960"/>
            <a:ext cx="5630400" cy="35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609480">
              <a:lnSpc>
                <a:spcPts val="2795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Univers LT Pro 2"/>
                <a:ea typeface="Univers LT Pro 2"/>
              </a:rPr>
              <a:t>Personalise your employability journey with support whenever you need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09480">
              <a:lnSpc>
                <a:spcPts val="2795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0920" indent="-215640" defTabSz="609480">
              <a:lnSpc>
                <a:spcPts val="2795"/>
              </a:lnSpc>
              <a:buClr>
                <a:srgbClr val="9f043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Univers LT Pro 2"/>
                <a:ea typeface="Univers LT Pro 2"/>
              </a:rPr>
              <a:t>Instant CV reviews with CV360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0920" indent="-215640" defTabSz="609480">
              <a:lnSpc>
                <a:spcPts val="2795"/>
              </a:lnSpc>
              <a:buClr>
                <a:srgbClr val="9f043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Univers LT Pro 2"/>
                <a:ea typeface="Univers LT Pro 2"/>
              </a:rPr>
              <a:t>Interview practice with Interview360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0920" indent="-215640" defTabSz="609480">
              <a:lnSpc>
                <a:spcPts val="2795"/>
              </a:lnSpc>
              <a:buClr>
                <a:srgbClr val="9f043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Univers LT Pro 2"/>
                <a:ea typeface="Univers LT Pro 2"/>
              </a:rPr>
              <a:t>Search through hundreds of graduate, placement and part-time opportunities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0920" indent="-215640" defTabSz="609480">
              <a:lnSpc>
                <a:spcPts val="2795"/>
              </a:lnSpc>
              <a:buClr>
                <a:srgbClr val="9f043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9f043e"/>
                </a:solidFill>
                <a:uFillTx/>
                <a:latin typeface="Univers LT Pro 2"/>
                <a:ea typeface="Univers LT Pro 2"/>
              </a:rPr>
              <a:t>Advice on a range of employability topics including applications, interviews, job search and more!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TextBox 13"/>
          <p:cNvSpPr/>
          <p:nvPr/>
        </p:nvSpPr>
        <p:spPr>
          <a:xfrm>
            <a:off x="2707920" y="6188040"/>
            <a:ext cx="38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1800" strike="noStrike" u="none">
                <a:solidFill>
                  <a:srgbClr val="ffffff"/>
                </a:solidFill>
                <a:uFillTx/>
                <a:latin typeface="Arial"/>
              </a:rPr>
              <a:t>https://myemployability.ntu.ac.uk/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3"/>
          <p:cNvGrpSpPr/>
          <p:nvPr/>
        </p:nvGrpSpPr>
        <p:grpSpPr>
          <a:xfrm>
            <a:off x="6592680" y="1217520"/>
            <a:ext cx="4164840" cy="4076640"/>
            <a:chOff x="6592680" y="1217520"/>
            <a:chExt cx="4164840" cy="4076640"/>
          </a:xfrm>
        </p:grpSpPr>
        <p:grpSp>
          <p:nvGrpSpPr>
            <p:cNvPr id="179" name="Group 9"/>
            <p:cNvGrpSpPr/>
            <p:nvPr/>
          </p:nvGrpSpPr>
          <p:grpSpPr>
            <a:xfrm>
              <a:off x="6592680" y="1332360"/>
              <a:ext cx="4004640" cy="3961800"/>
              <a:chOff x="6592680" y="1332360"/>
              <a:chExt cx="4004640" cy="3961800"/>
            </a:xfrm>
          </p:grpSpPr>
          <p:sp>
            <p:nvSpPr>
              <p:cNvPr id="180" name="Freeform 10"/>
              <p:cNvSpPr/>
              <p:nvPr/>
            </p:nvSpPr>
            <p:spPr>
              <a:xfrm>
                <a:off x="6592680" y="1408320"/>
                <a:ext cx="4004640" cy="3885840"/>
              </a:xfrm>
              <a:custGeom>
                <a:avLst/>
                <a:gdLst>
                  <a:gd name="textAreaLeft" fmla="*/ 0 w 4004640"/>
                  <a:gd name="textAreaRight" fmla="*/ 4005000 w 4004640"/>
                  <a:gd name="textAreaTop" fmla="*/ 0 h 3885840"/>
                  <a:gd name="textAreaBottom" fmla="*/ 3886200 h 3885840"/>
                </a:gdLst>
                <a:ahLst/>
                <a:rect l="textAreaLeft" t="textAreaTop" r="textAreaRight" b="textAreaBottom"/>
                <a:pathLst>
                  <a:path w="1826117" h="1950112">
                    <a:moveTo>
                      <a:pt x="56946" y="0"/>
                    </a:moveTo>
                    <a:lnTo>
                      <a:pt x="1769171" y="0"/>
                    </a:lnTo>
                    <a:cubicBezTo>
                      <a:pt x="1800621" y="0"/>
                      <a:pt x="1826117" y="25496"/>
                      <a:pt x="1826117" y="56946"/>
                    </a:cubicBezTo>
                    <a:lnTo>
                      <a:pt x="1826117" y="1893165"/>
                    </a:lnTo>
                    <a:cubicBezTo>
                      <a:pt x="1826117" y="1924616"/>
                      <a:pt x="1800621" y="1950112"/>
                      <a:pt x="1769171" y="1950112"/>
                    </a:cubicBezTo>
                    <a:lnTo>
                      <a:pt x="56946" y="1950112"/>
                    </a:lnTo>
                    <a:cubicBezTo>
                      <a:pt x="25496" y="1950112"/>
                      <a:pt x="0" y="1924616"/>
                      <a:pt x="0" y="1893165"/>
                    </a:cubicBezTo>
                    <a:lnTo>
                      <a:pt x="0" y="56946"/>
                    </a:lnTo>
                    <a:cubicBezTo>
                      <a:pt x="0" y="25496"/>
                      <a:pt x="25496" y="0"/>
                      <a:pt x="56946" y="0"/>
                    </a:cubicBezTo>
                    <a:close/>
                  </a:path>
                </a:pathLst>
              </a:custGeom>
              <a:solidFill>
                <a:srgbClr val="e6005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60948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200" strike="noStrike" u="none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1" name="TextBox 11"/>
              <p:cNvSpPr/>
              <p:nvPr/>
            </p:nvSpPr>
            <p:spPr>
              <a:xfrm>
                <a:off x="6592680" y="1332360"/>
                <a:ext cx="4004640" cy="396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33840" rIns="33840" tIns="33840" bIns="33840" anchor="ctr">
                <a:noAutofit/>
              </a:bodyPr>
              <a:p>
                <a:pPr algn="ctr" defTabSz="609480">
                  <a:lnSpc>
                    <a:spcPts val="1772"/>
                  </a:lnSpc>
                  <a:tabLst>
                    <a:tab algn="l" pos="0"/>
                  </a:tabLst>
                </a:pPr>
                <a:endParaRPr b="0" lang="en-US" sz="1200" strike="noStrike" u="none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182" name="Group 13"/>
            <p:cNvGrpSpPr/>
            <p:nvPr/>
          </p:nvGrpSpPr>
          <p:grpSpPr>
            <a:xfrm>
              <a:off x="6752880" y="1217520"/>
              <a:ext cx="4004640" cy="3961800"/>
              <a:chOff x="6752880" y="1217520"/>
              <a:chExt cx="4004640" cy="3961800"/>
            </a:xfrm>
          </p:grpSpPr>
          <p:sp>
            <p:nvSpPr>
              <p:cNvPr id="183" name="Freeform 14"/>
              <p:cNvSpPr/>
              <p:nvPr/>
            </p:nvSpPr>
            <p:spPr>
              <a:xfrm>
                <a:off x="6752880" y="1293480"/>
                <a:ext cx="4004640" cy="3885840"/>
              </a:xfrm>
              <a:custGeom>
                <a:avLst/>
                <a:gdLst>
                  <a:gd name="textAreaLeft" fmla="*/ 0 w 4004640"/>
                  <a:gd name="textAreaRight" fmla="*/ 4005000 w 4004640"/>
                  <a:gd name="textAreaTop" fmla="*/ 0 h 3885840"/>
                  <a:gd name="textAreaBottom" fmla="*/ 3886200 h 3885840"/>
                </a:gdLst>
                <a:ahLst/>
                <a:rect l="textAreaLeft" t="textAreaTop" r="textAreaRight" b="textAreaBottom"/>
                <a:pathLst>
                  <a:path w="1826117" h="1950112">
                    <a:moveTo>
                      <a:pt x="56946" y="0"/>
                    </a:moveTo>
                    <a:lnTo>
                      <a:pt x="1769171" y="0"/>
                    </a:lnTo>
                    <a:cubicBezTo>
                      <a:pt x="1800621" y="0"/>
                      <a:pt x="1826117" y="25496"/>
                      <a:pt x="1826117" y="56946"/>
                    </a:cubicBezTo>
                    <a:lnTo>
                      <a:pt x="1826117" y="1893165"/>
                    </a:lnTo>
                    <a:cubicBezTo>
                      <a:pt x="1826117" y="1924616"/>
                      <a:pt x="1800621" y="1950112"/>
                      <a:pt x="1769171" y="1950112"/>
                    </a:cubicBezTo>
                    <a:lnTo>
                      <a:pt x="56946" y="1950112"/>
                    </a:lnTo>
                    <a:cubicBezTo>
                      <a:pt x="25496" y="1950112"/>
                      <a:pt x="0" y="1924616"/>
                      <a:pt x="0" y="1893165"/>
                    </a:cubicBezTo>
                    <a:lnTo>
                      <a:pt x="0" y="56946"/>
                    </a:lnTo>
                    <a:cubicBezTo>
                      <a:pt x="0" y="25496"/>
                      <a:pt x="25496" y="0"/>
                      <a:pt x="56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w="66675">
                <a:solidFill>
                  <a:srgbClr val="e6005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60948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200" strike="noStrike" u="none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4" name="TextBox 15"/>
              <p:cNvSpPr/>
              <p:nvPr/>
            </p:nvSpPr>
            <p:spPr>
              <a:xfrm>
                <a:off x="6752880" y="1217520"/>
                <a:ext cx="4004640" cy="396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33840" rIns="33840" tIns="33840" bIns="33840" anchor="ctr">
                <a:noAutofit/>
              </a:bodyPr>
              <a:p>
                <a:pPr algn="ctr" defTabSz="609480">
                  <a:lnSpc>
                    <a:spcPts val="1772"/>
                  </a:lnSpc>
                  <a:tabLst>
                    <a:tab algn="l" pos="0"/>
                  </a:tabLst>
                </a:pPr>
                <a:endParaRPr b="0" lang="en-US" sz="1200" strike="noStrike" u="none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185" name="TextBox 16"/>
            <p:cNvSpPr/>
            <p:nvPr/>
          </p:nvSpPr>
          <p:spPr>
            <a:xfrm>
              <a:off x="7114320" y="4743000"/>
              <a:ext cx="3406320" cy="29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609480">
                <a:lnSpc>
                  <a:spcPts val="2350"/>
                </a:lnSpc>
                <a:tabLst>
                  <a:tab algn="l" pos="0"/>
                </a:tabLst>
              </a:pPr>
              <a:r>
                <a:rPr b="0" lang="en-US" sz="1679" strike="noStrike" u="none">
                  <a:solidFill>
                    <a:srgbClr val="e6005b"/>
                  </a:solidFill>
                  <a:uFillTx/>
                  <a:latin typeface="Univers LT Pro 2"/>
                  <a:ea typeface="Univers LT Pro 2"/>
                </a:rPr>
                <a:t>Scan to book</a:t>
              </a:r>
              <a:endParaRPr b="0" lang="en-US" sz="1679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39640" y="222120"/>
            <a:ext cx="10786320" cy="94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GB" sz="6600" strike="noStrike" u="none">
                <a:solidFill>
                  <a:schemeClr val="lt1"/>
                </a:solidFill>
                <a:uFillTx/>
                <a:latin typeface="Aptos Display"/>
              </a:rPr>
              <a:t>Book an appointment</a:t>
            </a:r>
            <a:endParaRPr b="0" lang="en-US" sz="6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87" name="TextBox 2"/>
          <p:cNvSpPr/>
          <p:nvPr/>
        </p:nvSpPr>
        <p:spPr>
          <a:xfrm>
            <a:off x="1115640" y="1468080"/>
            <a:ext cx="5083560" cy="35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ffffff"/>
                </a:solidFill>
                <a:uFillTx/>
                <a:latin typeface="Arial"/>
              </a:rPr>
              <a:t>Take Control of Your Career. 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Explore options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Set goals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Improve your CV/Cover Letter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Get advice on Placements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Strengthen Applications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Prepare for Interviews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Build confidence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And much more…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8" name="Picture 4" descr="A qr code with a few black squares&#10;&#10;Description automatically generated"/>
          <p:cNvPicPr/>
          <p:nvPr/>
        </p:nvPicPr>
        <p:blipFill>
          <a:blip r:embed="rId1"/>
          <a:stretch/>
        </p:blipFill>
        <p:spPr>
          <a:xfrm>
            <a:off x="7172280" y="1576800"/>
            <a:ext cx="3165480" cy="316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9" name="TextBox 5"/>
          <p:cNvSpPr/>
          <p:nvPr/>
        </p:nvSpPr>
        <p:spPr>
          <a:xfrm>
            <a:off x="5573160" y="6426000"/>
            <a:ext cx="6489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1800" strike="noStrike" u="none">
                <a:solidFill>
                  <a:srgbClr val="ffffff"/>
                </a:solidFill>
                <a:uFillTx/>
                <a:latin typeface="Arial"/>
              </a:rPr>
              <a:t>https://myemployability.ntu.ac.uk/students/appointments/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0" name="TextBox 14"/>
          <p:cNvSpPr/>
          <p:nvPr/>
        </p:nvSpPr>
        <p:spPr>
          <a:xfrm>
            <a:off x="7608600" y="5328360"/>
            <a:ext cx="241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1800" strike="noStrike" u="none">
                <a:solidFill>
                  <a:srgbClr val="ffffff"/>
                </a:solidFill>
                <a:uFillTx/>
                <a:latin typeface="Arial"/>
              </a:rPr>
              <a:t>https://rb.gy/htsqtu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2"/>
          <p:cNvGrpSpPr/>
          <p:nvPr/>
        </p:nvGrpSpPr>
        <p:grpSpPr>
          <a:xfrm>
            <a:off x="-118080" y="5955480"/>
            <a:ext cx="12457080" cy="902160"/>
            <a:chOff x="-118080" y="5955480"/>
            <a:chExt cx="12457080" cy="902160"/>
          </a:xfrm>
        </p:grpSpPr>
        <p:sp>
          <p:nvSpPr>
            <p:cNvPr id="192" name="Freeform 3"/>
            <p:cNvSpPr/>
            <p:nvPr/>
          </p:nvSpPr>
          <p:spPr>
            <a:xfrm>
              <a:off x="-118080" y="6051600"/>
              <a:ext cx="12457080" cy="80604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806040"/>
                <a:gd name="textAreaBottom" fmla="*/ 806400 h 806040"/>
              </a:gdLst>
              <a:ahLst/>
              <a:rect l="textAreaLeft" t="textAreaTop" r="textAreaRight" b="textAreaBottom"/>
              <a:pathLst>
                <a:path w="4921396" h="318521">
                  <a:moveTo>
                    <a:pt x="0" y="0"/>
                  </a:moveTo>
                  <a:lnTo>
                    <a:pt x="4921396" y="0"/>
                  </a:lnTo>
                  <a:lnTo>
                    <a:pt x="4921396" y="318521"/>
                  </a:lnTo>
                  <a:lnTo>
                    <a:pt x="0" y="318521"/>
                  </a:lnTo>
                  <a:close/>
                </a:path>
              </a:pathLst>
            </a:custGeom>
            <a:solidFill>
              <a:srgbClr val="e600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609480">
                <a:lnSpc>
                  <a:spcPct val="100000"/>
                </a:lnSpc>
                <a:tabLst>
                  <a:tab algn="l" pos="0"/>
                </a:tabLst>
              </a:pPr>
              <a:endParaRPr b="0" lang="en-GB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3" name="TextBox 4"/>
            <p:cNvSpPr/>
            <p:nvPr/>
          </p:nvSpPr>
          <p:spPr>
            <a:xfrm>
              <a:off x="-118080" y="5955480"/>
              <a:ext cx="12457080" cy="90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609480">
                <a:lnSpc>
                  <a:spcPts val="1772"/>
                </a:lnSpc>
                <a:tabLst>
                  <a:tab algn="l" pos="0"/>
                </a:tabLst>
              </a:pPr>
              <a:endParaRPr b="0" lang="en-US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94" name="Group 5"/>
          <p:cNvGrpSpPr/>
          <p:nvPr/>
        </p:nvGrpSpPr>
        <p:grpSpPr>
          <a:xfrm>
            <a:off x="-118080" y="5657400"/>
            <a:ext cx="12457080" cy="394200"/>
            <a:chOff x="-118080" y="5657400"/>
            <a:chExt cx="12457080" cy="394200"/>
          </a:xfrm>
        </p:grpSpPr>
        <p:sp>
          <p:nvSpPr>
            <p:cNvPr id="195" name="Freeform 6"/>
            <p:cNvSpPr/>
            <p:nvPr/>
          </p:nvSpPr>
          <p:spPr>
            <a:xfrm>
              <a:off x="-118080" y="5753880"/>
              <a:ext cx="12457080" cy="297720"/>
            </a:xfrm>
            <a:custGeom>
              <a:avLst/>
              <a:gdLst>
                <a:gd name="textAreaLeft" fmla="*/ 0 w 12457080"/>
                <a:gd name="textAreaRight" fmla="*/ 12457440 w 12457080"/>
                <a:gd name="textAreaTop" fmla="*/ 0 h 297720"/>
                <a:gd name="textAreaBottom" fmla="*/ 298080 h 297720"/>
              </a:gdLst>
              <a:ahLst/>
              <a:rect l="textAreaLeft" t="textAreaTop" r="textAreaRight" b="textAreaBottom"/>
              <a:pathLst>
                <a:path w="4921396" h="117732">
                  <a:moveTo>
                    <a:pt x="0" y="0"/>
                  </a:moveTo>
                  <a:lnTo>
                    <a:pt x="4921396" y="0"/>
                  </a:lnTo>
                  <a:lnTo>
                    <a:pt x="4921396" y="117732"/>
                  </a:lnTo>
                  <a:lnTo>
                    <a:pt x="0" y="117732"/>
                  </a:lnTo>
                  <a:close/>
                </a:path>
              </a:pathLst>
            </a:custGeom>
            <a:solidFill>
              <a:srgbClr val="9f04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609480">
                <a:lnSpc>
                  <a:spcPct val="100000"/>
                </a:lnSpc>
                <a:tabLst>
                  <a:tab algn="l" pos="0"/>
                </a:tabLst>
              </a:pPr>
              <a:endParaRPr b="0" lang="en-GB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6" name="TextBox 7"/>
            <p:cNvSpPr/>
            <p:nvPr/>
          </p:nvSpPr>
          <p:spPr>
            <a:xfrm>
              <a:off x="-118080" y="5657400"/>
              <a:ext cx="1245708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3840" rIns="33840" tIns="33840" bIns="33840" anchor="ctr">
              <a:noAutofit/>
            </a:bodyPr>
            <a:p>
              <a:pPr algn="ctr" defTabSz="609480">
                <a:lnSpc>
                  <a:spcPts val="1772"/>
                </a:lnSpc>
                <a:tabLst>
                  <a:tab algn="l" pos="0"/>
                </a:tabLst>
              </a:pPr>
              <a:endParaRPr b="0" lang="en-US" sz="1200" strike="noStrike" u="none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97" name="Freeform 8"/>
          <p:cNvSpPr/>
          <p:nvPr/>
        </p:nvSpPr>
        <p:spPr>
          <a:xfrm>
            <a:off x="685800" y="6172200"/>
            <a:ext cx="1745280" cy="509040"/>
          </a:xfrm>
          <a:custGeom>
            <a:avLst/>
            <a:gdLst>
              <a:gd name="textAreaLeft" fmla="*/ 0 w 1745280"/>
              <a:gd name="textAreaRight" fmla="*/ 1745640 w 1745280"/>
              <a:gd name="textAreaTop" fmla="*/ 0 h 509040"/>
              <a:gd name="textAreaBottom" fmla="*/ 509400 h 509040"/>
            </a:gdLst>
            <a:ahLst/>
            <a:rect l="textAreaLeft" t="textAreaTop" r="textAreaRight" b="textAreaBottom"/>
            <a:pathLst>
              <a:path w="2618533" h="763982">
                <a:moveTo>
                  <a:pt x="0" y="0"/>
                </a:moveTo>
                <a:lnTo>
                  <a:pt x="2618533" y="0"/>
                </a:lnTo>
                <a:lnTo>
                  <a:pt x="2618533" y="763982"/>
                </a:lnTo>
                <a:lnTo>
                  <a:pt x="0" y="7639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8" name="TextBox 9"/>
          <p:cNvSpPr/>
          <p:nvPr/>
        </p:nvSpPr>
        <p:spPr>
          <a:xfrm>
            <a:off x="524880" y="261720"/>
            <a:ext cx="683424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609480">
              <a:lnSpc>
                <a:spcPts val="9332"/>
              </a:lnSpc>
              <a:tabLst>
                <a:tab algn="l" pos="0"/>
              </a:tabLst>
            </a:pPr>
            <a:r>
              <a:rPr b="0" lang="en-US" sz="6660" strike="noStrike" u="none">
                <a:solidFill>
                  <a:srgbClr val="ffffff"/>
                </a:solidFill>
                <a:uFillTx/>
                <a:latin typeface="Univers LT Pro 1"/>
                <a:ea typeface="Univers LT Pro 1"/>
              </a:rPr>
              <a:t>Follow us</a:t>
            </a:r>
            <a:endParaRPr b="0" lang="en-US" sz="6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TextBox 10"/>
          <p:cNvSpPr/>
          <p:nvPr/>
        </p:nvSpPr>
        <p:spPr>
          <a:xfrm>
            <a:off x="626400" y="414000"/>
            <a:ext cx="11251800" cy="9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609480">
              <a:lnSpc>
                <a:spcPts val="7464"/>
              </a:lnSpc>
              <a:tabLst>
                <a:tab algn="l" pos="0"/>
              </a:tabLst>
            </a:pPr>
            <a:r>
              <a:rPr b="1" lang="en-US" sz="5330" strike="noStrike" u="none">
                <a:solidFill>
                  <a:srgbClr val="e6005b"/>
                </a:solidFill>
                <a:uFillTx/>
                <a:latin typeface="Univers LT Pro 1"/>
                <a:ea typeface="Univers LT Pro 1"/>
              </a:rPr>
              <a:t>Visit our Hubs</a:t>
            </a:r>
            <a:endParaRPr b="0" lang="en-US" sz="533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Freeform 11"/>
          <p:cNvSpPr/>
          <p:nvPr/>
        </p:nvSpPr>
        <p:spPr>
          <a:xfrm>
            <a:off x="3432240" y="1901160"/>
            <a:ext cx="2538720" cy="2313360"/>
          </a:xfrm>
          <a:custGeom>
            <a:avLst/>
            <a:gdLst>
              <a:gd name="textAreaLeft" fmla="*/ 0 w 2538720"/>
              <a:gd name="textAreaRight" fmla="*/ 2539080 w 2538720"/>
              <a:gd name="textAreaTop" fmla="*/ 0 h 2313360"/>
              <a:gd name="textAreaBottom" fmla="*/ 2313720 h 2313360"/>
            </a:gdLst>
            <a:ahLst/>
            <a:rect l="textAreaLeft" t="textAreaTop" r="textAreaRight" b="textAreaBottom"/>
            <a:pathLst>
              <a:path w="3808535" h="3470575">
                <a:moveTo>
                  <a:pt x="0" y="0"/>
                </a:moveTo>
                <a:lnTo>
                  <a:pt x="3808535" y="0"/>
                </a:lnTo>
                <a:lnTo>
                  <a:pt x="3808535" y="3470575"/>
                </a:lnTo>
                <a:lnTo>
                  <a:pt x="0" y="347057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1" name="TextBox 12"/>
          <p:cNvSpPr/>
          <p:nvPr/>
        </p:nvSpPr>
        <p:spPr>
          <a:xfrm>
            <a:off x="3917880" y="4273920"/>
            <a:ext cx="156744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609480">
              <a:lnSpc>
                <a:spcPts val="25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9f043e"/>
                </a:solidFill>
                <a:uFillTx/>
                <a:latin typeface="Univers LT Pro 2"/>
                <a:ea typeface="Univers LT Pro 2"/>
              </a:rPr>
              <a:t>1-2-1 appointments</a:t>
            </a:r>
            <a:endParaRPr b="0" lang="en-US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Freeform 13"/>
          <p:cNvSpPr/>
          <p:nvPr/>
        </p:nvSpPr>
        <p:spPr>
          <a:xfrm>
            <a:off x="6344640" y="1901160"/>
            <a:ext cx="2313360" cy="2313360"/>
          </a:xfrm>
          <a:custGeom>
            <a:avLst/>
            <a:gdLst>
              <a:gd name="textAreaLeft" fmla="*/ 0 w 2313360"/>
              <a:gd name="textAreaRight" fmla="*/ 2313720 w 2313360"/>
              <a:gd name="textAreaTop" fmla="*/ 0 h 2313360"/>
              <a:gd name="textAreaBottom" fmla="*/ 2313720 h 2313360"/>
            </a:gdLst>
            <a:ahLst/>
            <a:rect l="textAreaLeft" t="textAreaTop" r="textAreaRight" b="textAreaBottom"/>
            <a:pathLst>
              <a:path w="3470575" h="3470575">
                <a:moveTo>
                  <a:pt x="0" y="0"/>
                </a:moveTo>
                <a:lnTo>
                  <a:pt x="3470575" y="0"/>
                </a:lnTo>
                <a:lnTo>
                  <a:pt x="3470575" y="3470575"/>
                </a:lnTo>
                <a:lnTo>
                  <a:pt x="0" y="347057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3" name="TextBox 14"/>
          <p:cNvSpPr/>
          <p:nvPr/>
        </p:nvSpPr>
        <p:spPr>
          <a:xfrm>
            <a:off x="6717600" y="4273920"/>
            <a:ext cx="156744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609480">
              <a:lnSpc>
                <a:spcPts val="25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9f043e"/>
                </a:solidFill>
                <a:uFillTx/>
                <a:latin typeface="Univers LT Pro 2"/>
                <a:ea typeface="Univers LT Pro 2"/>
              </a:rPr>
              <a:t>A space to work</a:t>
            </a:r>
            <a:endParaRPr b="0" lang="en-US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Freeform 15"/>
          <p:cNvSpPr/>
          <p:nvPr/>
        </p:nvSpPr>
        <p:spPr>
          <a:xfrm>
            <a:off x="745560" y="1879200"/>
            <a:ext cx="2313360" cy="2313360"/>
          </a:xfrm>
          <a:custGeom>
            <a:avLst/>
            <a:gdLst>
              <a:gd name="textAreaLeft" fmla="*/ 0 w 2313360"/>
              <a:gd name="textAreaRight" fmla="*/ 2313720 w 2313360"/>
              <a:gd name="textAreaTop" fmla="*/ 0 h 2313360"/>
              <a:gd name="textAreaBottom" fmla="*/ 2313720 h 2313360"/>
            </a:gdLst>
            <a:ahLst/>
            <a:rect l="textAreaLeft" t="textAreaTop" r="textAreaRight" b="textAreaBottom"/>
            <a:pathLst>
              <a:path w="3470575" h="3470575">
                <a:moveTo>
                  <a:pt x="0" y="0"/>
                </a:moveTo>
                <a:lnTo>
                  <a:pt x="3470576" y="0"/>
                </a:lnTo>
                <a:lnTo>
                  <a:pt x="3470576" y="3470576"/>
                </a:lnTo>
                <a:lnTo>
                  <a:pt x="0" y="347057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5" name="TextBox 16"/>
          <p:cNvSpPr/>
          <p:nvPr/>
        </p:nvSpPr>
        <p:spPr>
          <a:xfrm>
            <a:off x="1118520" y="4296240"/>
            <a:ext cx="156744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609480">
              <a:lnSpc>
                <a:spcPts val="25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9f043e"/>
                </a:solidFill>
                <a:uFillTx/>
                <a:latin typeface="Univers LT Pro 2"/>
                <a:ea typeface="Univers LT Pro 2"/>
              </a:rPr>
              <a:t>Easily access expert advice</a:t>
            </a:r>
            <a:endParaRPr b="0" lang="en-US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Freeform 17"/>
          <p:cNvSpPr/>
          <p:nvPr/>
        </p:nvSpPr>
        <p:spPr>
          <a:xfrm>
            <a:off x="9031680" y="1879200"/>
            <a:ext cx="2414520" cy="2313360"/>
          </a:xfrm>
          <a:custGeom>
            <a:avLst/>
            <a:gdLst>
              <a:gd name="textAreaLeft" fmla="*/ 0 w 2414520"/>
              <a:gd name="textAreaRight" fmla="*/ 2414880 w 2414520"/>
              <a:gd name="textAreaTop" fmla="*/ 0 h 2313360"/>
              <a:gd name="textAreaBottom" fmla="*/ 2313720 h 2313360"/>
            </a:gdLst>
            <a:ahLst/>
            <a:rect l="textAreaLeft" t="textAreaTop" r="textAreaRight" b="textAreaBottom"/>
            <a:pathLst>
              <a:path w="3622386" h="3470575">
                <a:moveTo>
                  <a:pt x="0" y="0"/>
                </a:moveTo>
                <a:lnTo>
                  <a:pt x="3622386" y="0"/>
                </a:lnTo>
                <a:lnTo>
                  <a:pt x="3622386" y="3470576"/>
                </a:lnTo>
                <a:lnTo>
                  <a:pt x="0" y="347057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7" name="TextBox 18"/>
          <p:cNvSpPr/>
          <p:nvPr/>
        </p:nvSpPr>
        <p:spPr>
          <a:xfrm>
            <a:off x="9455400" y="4296240"/>
            <a:ext cx="156744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609480">
              <a:lnSpc>
                <a:spcPts val="25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9f043e"/>
                </a:solidFill>
                <a:uFillTx/>
                <a:latin typeface="Univers LT Pro 2"/>
                <a:ea typeface="Univers LT Pro 2"/>
              </a:rPr>
              <a:t>Coaching appointments</a:t>
            </a:r>
            <a:endParaRPr b="0" lang="en-US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: Rounded Corners 1"/>
          <p:cNvSpPr/>
          <p:nvPr/>
        </p:nvSpPr>
        <p:spPr>
          <a:xfrm>
            <a:off x="3267720" y="473040"/>
            <a:ext cx="5656320" cy="5911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GB" sz="18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09" name="TextBox 2"/>
          <p:cNvSpPr/>
          <p:nvPr/>
        </p:nvSpPr>
        <p:spPr>
          <a:xfrm>
            <a:off x="3592440" y="4823640"/>
            <a:ext cx="500688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4400" strike="noStrike" u="none">
                <a:solidFill>
                  <a:srgbClr val="ff0066"/>
                </a:solidFill>
                <a:uFillTx/>
                <a:latin typeface="Aptos"/>
              </a:rPr>
              <a:t>Give us your 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4400" strike="noStrike" u="none">
                <a:solidFill>
                  <a:srgbClr val="ff0066"/>
                </a:solidFill>
                <a:uFillTx/>
                <a:latin typeface="Aptos"/>
              </a:rPr>
              <a:t>feedback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2"/>
          <a:stretch/>
        </p:blipFill>
        <p:spPr>
          <a:xfrm>
            <a:off x="4405680" y="1442880"/>
            <a:ext cx="3380400" cy="3380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You’re More Than a Psychology Graduate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Your three years of studying Psychology have equipped you with sophisticated data analysis skills that are highly valued across industries.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From your your modules in research methods and statistics, you’ve gained skills that companies and organizations actively seek.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Your Technical Skills Are Valuable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During your degree, you’ve mastered: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Data cleaning and preparation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Data visualization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Hypothesis testing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Regression analysis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Survey design and analysis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Experimental design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etc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These are the skills that data analysts use daily in their work.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Real-World Applications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Your skills directly translate to business problems: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Aptos"/>
              </a:rPr>
              <a:t>What You’ve Done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 → </a:t>
            </a:r>
            <a:r>
              <a:rPr b="1" lang="en-US" sz="2800" strike="noStrike" u="none">
                <a:solidFill>
                  <a:schemeClr val="dk1"/>
                </a:solidFill>
                <a:uFillTx/>
                <a:latin typeface="Aptos"/>
              </a:rPr>
              <a:t>Real-World Application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Research design → A/B testing for websites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Survey analysis → Customer satisfaction studies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Data visualization → Business intelligence dashboards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Statistical testing → Product performance analysis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Regression models → Sales forecasting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The R Advantage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R is a powerful tool in the business world: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It is open source, powerful, widely used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Used extensively in data science and analytics across many industries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Valued for its ability to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clean complex messy data sets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visualize data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perform all possible statistical analyses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do reproducible analyses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Career Paths Open to You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Your combination of R programming and research skills qualifies you for starting roles such as: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Data Analyst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Market Research Analyst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Healthcare Data Analyst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Business Intelligence Analyst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What Makes You Stand Out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Beyond technical skills, you bring unique strengths: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Understanding of human behavior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Experience interpreting complex data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Strong research methodology background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Critical thinking and problem-solving skills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Ability to communicate complex findings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Experience with real-world data collection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Next Steps?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Highlight your statistical expertise on your CV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Create a portfolio of your R analysis projects (e.g. on GitHub)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Explain your psychology research in business and other terms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Network with data professionals on social media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Create a academic/professional website (e.g. using Quarto in R)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Apply for graduate data analyst positions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But keep upskilling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Further training?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Consider the new MSc in Behavioural Data Science!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We designed this primarily for psychology and social science graduates with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Strong interests in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quantitative analysis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 and a possible data science career.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To enhance technical skills before starting a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PhD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 or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professional research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 role.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Univers LT Pro 1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Univers LT Pro 1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Univers LT Pro 1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Univers LT Pro 1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Univers LT Pro 1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LibreOffice/24.8.4.2$Linux_X86_64 LibreOffice_project/480$Build-2</Application>
  <AppVersion>15.0000</AppVersion>
  <Words>170</Words>
  <Paragraphs>50</Paragraphs>
  <Company>Nottingham Trent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2025-01-23T11:22:15Z</dcterms:created>
  <dc:creator>Whitford, Elaine</dc:creator>
  <dc:description/>
  <dc:language>en-US</dc:language>
  <cp:lastModifiedBy/>
  <dcterms:modified xsi:type="dcterms:W3CDTF">2025-01-29T08:59:22Z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