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6" r:id="rId1"/>
  </p:sldMasterIdLst>
  <p:notesMasterIdLst>
    <p:notesMasterId r:id="rId41"/>
  </p:notesMasterIdLst>
  <p:sldIdLst>
    <p:sldId id="259" r:id="rId2"/>
    <p:sldId id="308" r:id="rId3"/>
    <p:sldId id="272" r:id="rId4"/>
    <p:sldId id="269" r:id="rId5"/>
    <p:sldId id="260" r:id="rId6"/>
    <p:sldId id="270" r:id="rId7"/>
    <p:sldId id="271" r:id="rId8"/>
    <p:sldId id="273" r:id="rId9"/>
    <p:sldId id="293" r:id="rId10"/>
    <p:sldId id="274" r:id="rId11"/>
    <p:sldId id="275" r:id="rId12"/>
    <p:sldId id="276" r:id="rId13"/>
    <p:sldId id="295" r:id="rId14"/>
    <p:sldId id="301" r:id="rId15"/>
    <p:sldId id="282" r:id="rId16"/>
    <p:sldId id="283" r:id="rId17"/>
    <p:sldId id="284" r:id="rId18"/>
    <p:sldId id="285" r:id="rId19"/>
    <p:sldId id="286" r:id="rId20"/>
    <p:sldId id="296" r:id="rId21"/>
    <p:sldId id="302" r:id="rId22"/>
    <p:sldId id="261" r:id="rId23"/>
    <p:sldId id="288" r:id="rId24"/>
    <p:sldId id="287" r:id="rId25"/>
    <p:sldId id="297" r:id="rId26"/>
    <p:sldId id="303" r:id="rId27"/>
    <p:sldId id="289" r:id="rId28"/>
    <p:sldId id="290" r:id="rId29"/>
    <p:sldId id="298" r:id="rId30"/>
    <p:sldId id="304" r:id="rId31"/>
    <p:sldId id="291" r:id="rId32"/>
    <p:sldId id="305" r:id="rId33"/>
    <p:sldId id="292" r:id="rId34"/>
    <p:sldId id="306" r:id="rId35"/>
    <p:sldId id="307" r:id="rId36"/>
    <p:sldId id="299" r:id="rId37"/>
    <p:sldId id="300" r:id="rId38"/>
    <p:sldId id="309" r:id="rId39"/>
    <p:sldId id="268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76AE"/>
    <a:srgbClr val="B5121B"/>
    <a:srgbClr val="000000"/>
    <a:srgbClr val="414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8" autoAdjust="0"/>
    <p:restoredTop sz="87347" autoAdjust="0"/>
  </p:normalViewPr>
  <p:slideViewPr>
    <p:cSldViewPr snapToGrid="0">
      <p:cViewPr varScale="1">
        <p:scale>
          <a:sx n="111" d="100"/>
          <a:sy n="111" d="100"/>
        </p:scale>
        <p:origin x="1064" y="2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20:58:09.660"/>
    </inkml:context>
    <inkml:brush xml:id="br0">
      <inkml:brushProperty name="width" value="0.17143" units="cm"/>
      <inkml:brushProperty name="height" value="0.17143" units="cm"/>
      <inkml:brushProperty name="color" value="#AE198D"/>
      <inkml:brushProperty name="inkEffects" value="galaxy"/>
      <inkml:brushProperty name="anchorX" value="-146153.125"/>
      <inkml:brushProperty name="anchorY" value="-176307.5625"/>
      <inkml:brushProperty name="scaleFactor" value="0.5"/>
    </inkml:brush>
  </inkml:definitions>
  <inkml:trace contextRef="#ctx0" brushRef="#br0">3034 865 8147,'-5'-6'906,"4"1"1,-5 5-306,2 0-41,3 0 1,-8-1 0,4-2-266,-1 0 0,-2-1 1,-3 3-247,0-3 0,-4 3 0,-1-4 1,-2 1-1,-2-1 0,-1 0 1,-3-1-1,-2-1-131,-4-1 0,-2-1-11,-2 1 1,-2-2 0,-4 2 101,-5-6 1,-7 1-1,-1-2 1,-3 2-1,-4-1 1,-5-2-1,-5 0 203,-5-1 0,2 1 1,-2 2-1,-1-2-164,-2-1 1,0-1 0,-1-2 0,0 1 0,-1-1 0,0-1 0,1 0 0,0 1 78,-2 1 1,2 1 0,-3-5 0,2 2 152,1 2 1,8-2-269,0 2 1,9 2 0,-3-2 0,6 0 0,8 1 0,3 0 228,3 2 0,4-3 0,2 4 0,3 0-75,4-1 1,4 3 0,0-1 0,0 1 0,3 3 0,1 1 0,2 2 0,0-2 251,-1-1 0,6 3 0,2-1 0,2 1 92,2 0 1,1 1 53,2 2 0,2 3-192,2-3-166,3 3-1383,-4 1 0,0 5 0,-1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20:58:21.511"/>
    </inkml:context>
    <inkml:brush xml:id="br0">
      <inkml:brushProperty name="width" value="0.17143" units="cm"/>
      <inkml:brushProperty name="height" value="0.17143" units="cm"/>
      <inkml:brushProperty name="color" value="#AE198D"/>
      <inkml:brushProperty name="inkEffects" value="galaxy"/>
      <inkml:brushProperty name="anchorX" value="-240859.59375"/>
      <inkml:brushProperty name="anchorY" value="-309992.8125"/>
      <inkml:brushProperty name="scaleFactor" value="0.5"/>
    </inkml:brush>
  </inkml:definitions>
  <inkml:trace contextRef="#ctx0" brushRef="#br0">0 35 8481,'10'-5'0,"-1"-2"2236,-2 1-1942,6 1 1,1 4 0,4-2-2,2 0-132,1-1 0,2 4 1,-1 1-53,1 3 0,2-2 1,-1 6-110,-3 1 0,-6 1 0,1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20:58:21.906"/>
    </inkml:context>
    <inkml:brush xml:id="br0">
      <inkml:brushProperty name="width" value="0.17143" units="cm"/>
      <inkml:brushProperty name="height" value="0.17143" units="cm"/>
      <inkml:brushProperty name="color" value="#AE198D"/>
      <inkml:brushProperty name="inkEffects" value="galaxy"/>
      <inkml:brushProperty name="anchorX" value="-250258.53125"/>
      <inkml:brushProperty name="anchorY" value="-318147.59375"/>
      <inkml:brushProperty name="scaleFactor" value="0.5"/>
    </inkml:brush>
  </inkml:definitions>
  <inkml:trace contextRef="#ctx0" brushRef="#br0">1 1 8279,'15'6'0,"1"-1"0,1-1 0,2 0 0,0-1 0,-1 2 0,1 2 0,-1 0 0,-2-1 0,-2 1 0,-2-1 0,-2 3 0,-6-3 0,0 1 0,2 1 0,0 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20:58:22.357"/>
    </inkml:context>
    <inkml:brush xml:id="br0">
      <inkml:brushProperty name="width" value="0.17143" units="cm"/>
      <inkml:brushProperty name="height" value="0.17143" units="cm"/>
      <inkml:brushProperty name="color" value="#AE198D"/>
      <inkml:brushProperty name="inkEffects" value="galaxy"/>
      <inkml:brushProperty name="anchorX" value="-259612.53125"/>
      <inkml:brushProperty name="anchorY" value="-327268.59375"/>
      <inkml:brushProperty name="scaleFactor" value="0.5"/>
    </inkml:brush>
  </inkml:definitions>
  <inkml:trace contextRef="#ctx0" brushRef="#br0">0 0 9180,'8'4'0,"-1"1"0,1 1 440,-2 3 1,3 1 0,-4 1 0,1 0 0,2 1-593,-2-1 0,0 0 0,-3 0 0,0 1 152,0-1 0,-7-5 0,-2-1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20:58:22.793"/>
    </inkml:context>
    <inkml:brush xml:id="br0">
      <inkml:brushProperty name="width" value="0.17143" units="cm"/>
      <inkml:brushProperty name="height" value="0.17143" units="cm"/>
      <inkml:brushProperty name="color" value="#AE198D"/>
      <inkml:brushProperty name="inkEffects" value="galaxy"/>
      <inkml:brushProperty name="anchorX" value="-267573.40625"/>
      <inkml:brushProperty name="anchorY" value="-336917.625"/>
      <inkml:brushProperty name="scaleFactor" value="0.5"/>
    </inkml:brush>
  </inkml:definitions>
  <inkml:trace contextRef="#ctx0" brushRef="#br0">11 0 9004,'-6'12'306,"2"-1"1,3 1-1,1 2 1,1 2 596,3 2 0,-3-3 0,3 2 0,-3 1-876,-1-1 1,0-3 0,2 1 0,0-3-1206,2 0 1,0-1 1177,-4 0 0,0 0 0,0 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20:58:23.224"/>
    </inkml:context>
    <inkml:brush xml:id="br0">
      <inkml:brushProperty name="width" value="0.17143" units="cm"/>
      <inkml:brushProperty name="height" value="0.17143" units="cm"/>
      <inkml:brushProperty name="color" value="#AE198D"/>
      <inkml:brushProperty name="inkEffects" value="galaxy"/>
      <inkml:brushProperty name="anchorX" value="-274422"/>
      <inkml:brushProperty name="anchorY" value="-346589.125"/>
      <inkml:brushProperty name="scaleFactor" value="0.5"/>
    </inkml:brush>
  </inkml:definitions>
  <inkml:trace contextRef="#ctx0" brushRef="#br0">12 0 8106,'8'0'0,"-2"1"827,-1 3 0,-1 2 1,-3 6-1,1-1-387,2 0 0,0-3 0,-5-1 1,-2 2-139,-1 1 0,-3-3 0,2 1-302,-1 1 0,-2 1 0,-3 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20:58:23.645"/>
    </inkml:context>
    <inkml:brush xml:id="br0">
      <inkml:brushProperty name="width" value="0.17143" units="cm"/>
      <inkml:brushProperty name="height" value="0.17143" units="cm"/>
      <inkml:brushProperty name="color" value="#AE198D"/>
      <inkml:brushProperty name="inkEffects" value="galaxy"/>
      <inkml:brushProperty name="anchorX" value="-277359.9375"/>
      <inkml:brushProperty name="anchorY" value="-353877.90625"/>
      <inkml:brushProperty name="scaleFactor" value="0.5"/>
    </inkml:brush>
  </inkml:definitions>
  <inkml:trace contextRef="#ctx0" brushRef="#br0">91 1 8715,'-7'11'0,"2"-1"0,2-1 2936,-1-2-2856,0 6 0,3-1 0,-3 3 1,-2-2-447,0-2 1,-4 0-1,3 0 1,0-1 365,-1-2 0,1 2 0,-4-4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20:58:24.045"/>
    </inkml:context>
    <inkml:brush xml:id="br0">
      <inkml:brushProperty name="width" value="0.17143" units="cm"/>
      <inkml:brushProperty name="height" value="0.17143" units="cm"/>
      <inkml:brushProperty name="color" value="#AE198D"/>
      <inkml:brushProperty name="inkEffects" value="galaxy"/>
      <inkml:brushProperty name="anchorX" value="-279230.5625"/>
      <inkml:brushProperty name="anchorY" value="-361177.9375"/>
      <inkml:brushProperty name="scaleFactor" value="0.5"/>
    </inkml:brush>
  </inkml:definitions>
  <inkml:trace contextRef="#ctx0" brushRef="#br0">236 1 10501,'-7'4'0,"-1"1"0,0 0 0,-3 1 0,-3 0 652,-1 3 1,-5 1 0,1 1-1,-2 0-563,-2 0 0,-3 1-89,0-1 0,5 0 0,5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20:58:24.438"/>
    </inkml:context>
    <inkml:brush xml:id="br0">
      <inkml:brushProperty name="width" value="0.17143" units="cm"/>
      <inkml:brushProperty name="height" value="0.17143" units="cm"/>
      <inkml:brushProperty name="color" value="#AE198D"/>
      <inkml:brushProperty name="inkEffects" value="galaxy"/>
      <inkml:brushProperty name="anchorX" value="-280045.09375"/>
      <inkml:brushProperty name="anchorY" value="-368590.3125"/>
      <inkml:brushProperty name="scaleFactor" value="0.5"/>
    </inkml:brush>
  </inkml:definitions>
  <inkml:trace contextRef="#ctx0" brushRef="#br0">225 34 8105,'-1'-11'156,"-3"0"0,-2 4 0,-6 4 0,-2 1 0,-2 4 2007,-2 1-1942,5-1 1,-9 8 0,4-3-1,-4 3-221,0 1 0,-6 0 0,0 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21:19:20.785"/>
    </inkml:context>
    <inkml:brush xml:id="br0">
      <inkml:brushProperty name="width" value="0.17143" units="cm"/>
      <inkml:brushProperty name="height" value="0.17143" units="cm"/>
      <inkml:brushProperty name="color" value="#AE198D"/>
      <inkml:brushProperty name="inkEffects" value="galaxy"/>
      <inkml:brushProperty name="anchorX" value="-16347.76758"/>
      <inkml:brushProperty name="anchorY" value="-20555.48438"/>
      <inkml:brushProperty name="scaleFactor" value="0.5"/>
    </inkml:brush>
    <inkml:brush xml:id="br1">
      <inkml:brushProperty name="width" value="0.17143" units="cm"/>
      <inkml:brushProperty name="height" value="0.17143" units="cm"/>
      <inkml:brushProperty name="color" value="#AE198D"/>
      <inkml:brushProperty name="inkEffects" value="galaxy"/>
      <inkml:brushProperty name="anchorX" value="-34274.04688"/>
      <inkml:brushProperty name="anchorY" value="-28822.61719"/>
      <inkml:brushProperty name="scaleFactor" value="0.5"/>
    </inkml:brush>
  </inkml:definitions>
  <inkml:trace contextRef="#ctx0" brushRef="#br0">1 1129 8097,'0'7'1991,"0"-2"-648,0-5 0,0-9-1081,0-2 0,0-3 1,1 3-1,1-1 1,2 0-1,0-2 1,1-2-5,2-2 0,-1 0 0,3-5 0,2 0-244,3-4 1,6-1 0,0-7-1,5-2 1,6-1 0,5-2 0,7-3-1,3 1-248,3 1 0,6-2 0,0 6 0,5 1-384,2 1 0,2 6 514,3 3 0,4 2 1,0 3-1,-1 2 1,0 4-1,-1 3 59,-2 0 0,-6 2 0,-9 2 0,-4 1 419,-4 2 1,-4 2 0,-6 3-1,-2 0 1,-2 1 0,-4 1-1,-3 2 1,-5 0 980,-3 1 1,-2-3-558,-2 6-619,-5-6 0,-2 3 0,-8-5-1169,-3 0 0,-4 0 1,-3 0-3117,-1 0 4106,0 0 0,-1-5 0,-2-1 0</inkml:trace>
  <inkml:trace contextRef="#ctx0" brushRef="#br1" timeOffset="820">1562 17 9332,'-5'-10'0,"5"4"0,6 7 630,4 9 0,3 3 1,2 4-1,4 0 1,1 1-1,1 2-349,1 1 0,-2-2 0,6-2 0,-1 1-86,2-1 1,-4-2 0,4 3 0,-4-1 87,0 1 1,-5-6-1,0 1-661,-2-5 1,-2 0 0,-5 2 0,-3-1 0,-1-2 0,-3 2 2,0 1 0,-4 1 0,-1 0 0,-5 1 490,-2-1 1,-2 0-1,-3 0 1,-5 0 0,-4 1-1,-2-1 1,0 0 0,-1 0 2414,1 1-2217,0-1 1,5-4 0,2 0 0,4-1 931,3 0-874,0-3 1,5 5-2680,-1-4-858,6 0 3166,-3-4 0,5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21:19:35.169"/>
    </inkml:context>
    <inkml:brush xml:id="br0">
      <inkml:brushProperty name="width" value="0.17143" units="cm"/>
      <inkml:brushProperty name="height" value="0.17143" units="cm"/>
      <inkml:brushProperty name="color" value="#AE198D"/>
      <inkml:brushProperty name="inkEffects" value="galaxy"/>
      <inkml:brushProperty name="anchorX" value="-52368.85156"/>
      <inkml:brushProperty name="anchorY" value="-37314.44922"/>
      <inkml:brushProperty name="scaleFactor" value="0.5"/>
    </inkml:brush>
    <inkml:brush xml:id="br1">
      <inkml:brushProperty name="width" value="0.17143" units="cm"/>
      <inkml:brushProperty name="height" value="0.17143" units="cm"/>
      <inkml:brushProperty name="color" value="#AE198D"/>
      <inkml:brushProperty name="inkEffects" value="galaxy"/>
      <inkml:brushProperty name="anchorX" value="-62070.24219"/>
      <inkml:brushProperty name="anchorY" value="-43917.91016"/>
      <inkml:brushProperty name="scaleFactor" value="0.5"/>
    </inkml:brush>
  </inkml:definitions>
  <inkml:trace contextRef="#ctx0" brushRef="#br0">2041 1383 7898,'6'0'309,"-1"-5"1,-5-3 0,-1-2-172,-3-1 1,1 0 0,-4 0-1,-2-2-169,-1-2 0,-1-2 0,0-6 22,-1 1 0,0-6 1,-2-2-1,-2-2 1,-2-3-1,-1-2 0,-4-5 82,-3-1 1,0-1 0,-8 2-1,-5-1 47,-3-3 1,-6 5 0,-2-3 0,-3 3 0,-1 2 0,-1 0 0,-1 3 0,-4 1 196,-4 2 0,6 0 0,-1 2 0,0 2-11,2 2 1,-1 1-155,2 3 0,1 2 0,3 1 0,3 2 1,3 2-1,2 2 120,3 2 0,6 4 1,8 2-1,2 1 86,4 3 1,6 0-1,0 2 680,2 0-1156,7 0 1,2 0-1,8 0-2781,3 0-755,-2 0 3654,0 0 0,-5 0 0</inkml:trace>
  <inkml:trace contextRef="#ctx0" brushRef="#br1" timeOffset="822">344 1 7608,'5'0'3071,"-5"1"-2804,-6 3 1,-8 2-1,-1 5 1,0 1-1,0-1 1,-1 1-1,-2 2 1,-1 2 106,-3 2 0,0-4 0,1 1 0,1-2 210,1 2-703,0-2 1,-2 3 0,2-6 0,3-1 0,2-2 0,2 2-236,2 1 1,2 1 204,1 0 1,7-3 0,9-1 0,3 1 0,4-1 0,2 1 0,2 2 28,1 4 0,1-4 676,1 5 0,-1-5 1,0 5-1,-2-3-72,-2-1 1,-3-3 0,3-1 0,-2 1 0,-2-1 379,-2 1 1,-4-6-869,-1 2 0,-4-4 0,-1-3 4,-4 0 0,-5-11 0,-4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20:58:11.921"/>
    </inkml:context>
    <inkml:brush xml:id="br0">
      <inkml:brushProperty name="width" value="0.17143" units="cm"/>
      <inkml:brushProperty name="height" value="0.17143" units="cm"/>
      <inkml:brushProperty name="color" value="#AE198D"/>
      <inkml:brushProperty name="inkEffects" value="galaxy"/>
      <inkml:brushProperty name="anchorX" value="-148327.09375"/>
      <inkml:brushProperty name="anchorY" value="-183910.9375"/>
      <inkml:brushProperty name="scaleFactor" value="0.5"/>
    </inkml:brush>
    <inkml:brush xml:id="br1">
      <inkml:brushProperty name="width" value="0.17143" units="cm"/>
      <inkml:brushProperty name="height" value="0.17143" units="cm"/>
      <inkml:brushProperty name="color" value="#AE198D"/>
      <inkml:brushProperty name="inkEffects" value="galaxy"/>
      <inkml:brushProperty name="anchorX" value="-153018.59375"/>
      <inkml:brushProperty name="anchorY" value="-193031.92188"/>
      <inkml:brushProperty name="scaleFactor" value="0.5"/>
    </inkml:brush>
    <inkml:brush xml:id="br2">
      <inkml:brushProperty name="width" value="0.17143" units="cm"/>
      <inkml:brushProperty name="height" value="0.17143" units="cm"/>
      <inkml:brushProperty name="color" value="#AE198D"/>
      <inkml:brushProperty name="inkEffects" value="galaxy"/>
      <inkml:brushProperty name="anchorX" value="-158283.07813"/>
      <inkml:brushProperty name="anchorY" value="-201321.53125"/>
      <inkml:brushProperty name="scaleFactor" value="0.5"/>
    </inkml:brush>
    <inkml:brush xml:id="br3">
      <inkml:brushProperty name="width" value="0.17143" units="cm"/>
      <inkml:brushProperty name="height" value="0.17143" units="cm"/>
      <inkml:brushProperty name="color" value="#AE198D"/>
      <inkml:brushProperty name="inkEffects" value="galaxy"/>
      <inkml:brushProperty name="anchorX" value="-163794.71875"/>
      <inkml:brushProperty name="anchorY" value="-210262.76563"/>
      <inkml:brushProperty name="scaleFactor" value="0.5"/>
    </inkml:brush>
    <inkml:brush xml:id="br4">
      <inkml:brushProperty name="width" value="0.17143" units="cm"/>
      <inkml:brushProperty name="height" value="0.17143" units="cm"/>
      <inkml:brushProperty name="color" value="#AE198D"/>
      <inkml:brushProperty name="inkEffects" value="galaxy"/>
      <inkml:brushProperty name="anchorX" value="-169261.42188"/>
      <inkml:brushProperty name="anchorY" value="-218866.95313"/>
      <inkml:brushProperty name="scaleFactor" value="0.5"/>
    </inkml:brush>
    <inkml:brush xml:id="br5">
      <inkml:brushProperty name="width" value="0.17143" units="cm"/>
      <inkml:brushProperty name="height" value="0.17143" units="cm"/>
      <inkml:brushProperty name="color" value="#AE198D"/>
      <inkml:brushProperty name="inkEffects" value="galaxy"/>
      <inkml:brushProperty name="anchorX" value="-175705.57813"/>
      <inkml:brushProperty name="anchorY" value="-227909.29688"/>
      <inkml:brushProperty name="scaleFactor" value="0.5"/>
    </inkml:brush>
    <inkml:brush xml:id="br6">
      <inkml:brushProperty name="width" value="0.17143" units="cm"/>
      <inkml:brushProperty name="height" value="0.17143" units="cm"/>
      <inkml:brushProperty name="color" value="#AE198D"/>
      <inkml:brushProperty name="inkEffects" value="galaxy"/>
      <inkml:brushProperty name="anchorX" value="-182127.25"/>
      <inkml:brushProperty name="anchorY" value="-236513.48438"/>
      <inkml:brushProperty name="scaleFactor" value="0.5"/>
    </inkml:brush>
    <inkml:brush xml:id="br7">
      <inkml:brushProperty name="width" value="0.17143" units="cm"/>
      <inkml:brushProperty name="height" value="0.17143" units="cm"/>
      <inkml:brushProperty name="color" value="#AE198D"/>
      <inkml:brushProperty name="inkEffects" value="galaxy"/>
      <inkml:brushProperty name="anchorX" value="-188807.32813"/>
      <inkml:brushProperty name="anchorY" value="-245454.71875"/>
      <inkml:brushProperty name="scaleFactor" value="0.5"/>
    </inkml:brush>
    <inkml:brush xml:id="br8">
      <inkml:brushProperty name="width" value="0.17143" units="cm"/>
      <inkml:brushProperty name="height" value="0.17143" units="cm"/>
      <inkml:brushProperty name="color" value="#AE198D"/>
      <inkml:brushProperty name="inkEffects" value="galaxy"/>
      <inkml:brushProperty name="anchorX" value="-196386.20313"/>
      <inkml:brushProperty name="anchorY" value="-254306.0625"/>
      <inkml:brushProperty name="scaleFactor" value="0.5"/>
    </inkml:brush>
  </inkml:definitions>
  <inkml:trace contextRef="#ctx0" brushRef="#br0">0 529 8285,'4'-5'188,"0"5"1,4 12 0,0 10 0,2 9 0,1 11 0,0 8 1712,1 3 1,-2 7-1138,-3-4 0,2 0 0,-5 6 1,-2-2-377,-1-1 0,-1-2 1,0-6-1,-1-1-286,-3-3 1,-2-2 0,-4-5 0,1-5-321,2-4 1,1-6-1,-2 0 1,4-5-450,3-5 0,1-9 0,1-6 0,4-7 453,7-7 0,4 2 0,8-3 0,3 2 1,6 3-1,4 3 469,3 3 1,1-1-1,4 1 1,-1 2 380,-3 1 1,-2-3 0,-6-1 0,1-1 0,0-3 0,-2-1-359,-2-1 1,-2-2-1,-6-1 1,-1-1 0,-2 2-1,-4 0-1341,-3 2 1,-5 0 0,-2 1 0,-3 1 1062,-2 1 0,-2 6 0,-10-3 0</inkml:trace>
  <inkml:trace contextRef="#ctx0" brushRef="#br1" timeOffset="751">888 529 8331,'-6'-5'376,"6"3"0,7-4 0,3 0 0,1 1 0,3 0 0,3 1 0,7-1 0,4-1 0,3-2 207,1 1 0,-2 3 0,-1-2 1,0 1-1059,-1 2 0,-3-2 1,0 1-972,-5 2 0,-3 1 1446,-6 1 0,5 0 0,1 0 0</inkml:trace>
  <inkml:trace contextRef="#ctx0" brushRef="#br2" timeOffset="1221">1000 586 8793,'0'11'0,"0"0"0,0 2 0,0 2 480,0 3 0,0 9 0,0 2 1,0 5-1,0 2 1087,0 2-1358,0 4 0,-4-3 0,-1 3 0,-1 0 1,-3 0-1,-1 1 0,0-1 0,2-2 1,1-3 223,2-4 1,2-1-1,3-7 1,0-2-645,0-3 1,0-7-198,0 2 0,1-3 160,3-5 0,2-7 0,6-9 0,2-3 66,1-3 1,10-1 0,1 2 0,6 0-1,1 3 1,2 3 0,1 4 619,2 1 1,3 2 0,-4 0 0,0-2-199,-2-1 1,-5 1-1,-2 3 1,0-2-1,-4 0 1,-5-3-1,-4 0 1,-1-1-753,1-1 0,-6 0 0,1-4 0,-3-2-976,0-2 1,-5 3-1680,2-3 3167,-8-3 0,-2 1 0,-5-6 0</inkml:trace>
  <inkml:trace contextRef="#ctx0" brushRef="#br3" timeOffset="1419">1023 968 8229,'22'-10'266,"1"1"0,-1-9 0,2 2 0,1 2 0,2 2 1241,2 1 1,5-2-1,3 0 1,0-2-1492,2 1 1,-8 1 0,2 2 0,-6 1 0,-4 1 0,-5 3-17,-1 1 0,-7-4 0,-5 3 0</inkml:trace>
  <inkml:trace contextRef="#ctx0" brushRef="#br4" timeOffset="2202">1888 541 8590,'0'12'3796,"0"3"-3255,0 4 1,0 7 0,-2 5-1,0 4 11,-2 3 0,-3 4 1,2-2-1,-2 0 0,-1-1 1,-2-3-1,-1 0 875,-1 0 1,6-8-1153,2 2 1,-1-5-1,2-3 1,0-1-127,2-2 0,1 1 1,0-5-1,-1-2 258,-3-5-454,3-3 0,-4-6 0,5-3-274,0-3 1,0-3 0,0-1 0,0-2 0,1-2 0,1-4-682,2-2 0,4-2 0,-3-4 0,1-4 599,3-5 0,2 0 1,3-6-1,0 0 1,0-2-1,-1 1 0,-2 1 1,0 5-151,0 2 1,-1 5 764,-2 0 1,2 5 0,-4 0-76,0 5 0,3 3 1,-4 4-1,0 1 1,1 2-1,1 1 577,1 3 1,-1 1 0,0 6-1,2 3-750,1 3 1,-3 13 0,1 7 0,0 5 0,1 7 0,0 6 0,-3 6 0,-1 4 553,-2 1 0,3-4 0,0-2 0,2-2 0,0-6 0,5-1 0,3-3 0,3-2 0,0-5 0,1-2 0,2-4 0,3-1 1181,1-2 0,0-4-2375,-3-3 1,-1-8 0,1-3 619,-1-3 1,-3-1-1,-2-1 1,0-3-1,-5-5 56,-3-4 0,1-10 0,-4-6 0</inkml:trace>
  <inkml:trace contextRef="#ctx0" brushRef="#br5" timeOffset="2386">1888 934 8135,'26'-15'0,"0"0"0,2-5 0,-2 3 0,5-1 0,4 3 0,4 1 0,1-1 0,1 3 0,4-2 0,-2 4 443,-1 3 0,-7 4 0,-7-1-443,0 3 0,3 1 0,-2 0 0</inkml:trace>
  <inkml:trace contextRef="#ctx0" brushRef="#br6" timeOffset="2720">2674 586 8321,'8'18'223,"-2"1"0,0 1 1,-1 3-1,1 2 0,-1 3 1,0 3-1,-2 4 1,-2 0-1,-1 0 1503,0-1 1,0-2-1,0-2-1324,0-3 0,0-1 0,0-2 0,0-4 319,0-3 0,-4 2 0,1-4-154,0-2 1,2-4-1830,1-1 1,0-7 0,0-1 1261,0-6 0,5-9 0,1-3 0</inkml:trace>
  <inkml:trace contextRef="#ctx0" brushRef="#br7" timeOffset="3202">2685 788 8166,'-3'-11'62,"-1"-1"1,0 1 0,0 0-1,1 0 198,0-1 0,-2 1 0,1-1 0,2-2 0,1-1 0,2 0 96,3-1 1,2 2 0,5-3 0,2-1-53,2 1 0,3 3 1,7-1-1,3 1 71,0-1 0,2 7 0,3-4-169,-3 2 1,6 5-1,-3 2 1,-1 1-1,-1 2 1,-1 2-1,-1 1 96,-3 5 0,-3 3 0,-5 3 0,-3 2-348,-2 1 0,-7 3 0,-4 5 0,-5 2 1,-9-2-1,-6-2 0,-8 0 0,-8-1-584,-6 1 0,-4-5 331,-1 1 1,0-5 0,0 1-63,0-3 1,7-5 0,4-4 0,8-1 0,6-2 0,5 0 62,2 0 1,8 0 0,7 0 474,8 0 1,3 6 0,10 4 0,4 5 0,4 2 0,3 3-1,1 1 1,3 2 1792,3-1 1,-1-3-1359,1 0 1,8-2 0,3 2-339,-2-4 0,1-2 0,-1-3 0,0-3 0,-1-3 0,-6-3 0,-4-1-556,-4 0 1,-6 0 0,-3-1 0,-4-3 583,-3-3 1,-3-3-5401,-4-2 5098,-6 1 0,-1-5 0,-5-2 0</inkml:trace>
  <inkml:trace contextRef="#ctx0" brushRef="#br8" timeOffset="4001">3741 462 11681,'8'-2'0,"-2"2"0,-1 6 0,-1 8 1717,1 8 0,-3 7 0,5 7-927,-2 1 1,2 5 0,-3-4 0,-2 1 0,0 0-296,-2-3 1,0-2 0,0-4 0,-2-3 0,0-2-1,-2-1-175,2-3 1,0-6 0,2 0 0,-1-4-313,-3-3 1,2-3 0,-4-8 0,-1-4 0,2-8-759,0-5 1,-2-5 0,3-4-1,2-7-796,0-7 0,6 1 1204,0-7 1,1 3-1,-1 4 1,2 4 0,1 8-1,0 6 252,-2 6 1,3 5-1,0 7 1,3 2 248,4 5 1,4 6-1,6 8 1,2 3 0,2 4-1,2 1 1,2 2 0,0 3 739,1 1 0,0-1 0,-1 3 1,2-1 832,3 2-1643,-3-5 1,7 1 0,-3-6 0,0-1 0,-1-1 0,-3-2 0,-3-3-293,-6-5 0,-3 0 1,-1-7-1,-4 0 0,-4-3-308,-5-4 1,-4-7 0,-5-8 0,0-5 0,-3-6 0,-3-7-48,-5-5 0,-12-13 1,1-7-1,-3-6 41,-2-7 1,3 1 637,-2-1 1,2 9 0,1 0 0,2 5 0,1 7-1,4 8 1,2 10 0,5 7-1214,3 7 0,3 7 1092,3 0 0,-5 12 0,-2 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20:58:18.357"/>
    </inkml:context>
    <inkml:brush xml:id="br0">
      <inkml:brushProperty name="width" value="0.17143" units="cm"/>
      <inkml:brushProperty name="height" value="0.17143" units="cm"/>
      <inkml:brushProperty name="color" value="#AE198D"/>
      <inkml:brushProperty name="inkEffects" value="galaxy"/>
      <inkml:brushProperty name="anchorX" value="-204605.46875"/>
      <inkml:brushProperty name="anchorY" value="-262157.5"/>
      <inkml:brushProperty name="scaleFactor" value="0.5"/>
    </inkml:brush>
  </inkml:definitions>
  <inkml:trace contextRef="#ctx0" brushRef="#br0">315 124 8345,'-5'-11'0,"2"3"0,-3 1 0,0-2 519,-1-1 0,-4 0 0,-5 1 0,-2 2 0,-1-1 0,-3 1-210,0-1 0,-1 5 0,1-4 0,-1 2-716,1 3 0,3-1 1,2 1 406,1-2 0,-4 0 0,2 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20:58:18.793"/>
    </inkml:context>
    <inkml:brush xml:id="br0">
      <inkml:brushProperty name="width" value="0.17143" units="cm"/>
      <inkml:brushProperty name="height" value="0.17143" units="cm"/>
      <inkml:brushProperty name="color" value="#AE198D"/>
      <inkml:brushProperty name="inkEffects" value="galaxy"/>
      <inkml:brushProperty name="anchorX" value="-205206.54688"/>
      <inkml:brushProperty name="anchorY" value="-267806"/>
      <inkml:brushProperty name="scaleFactor" value="0.5"/>
    </inkml:brush>
  </inkml:definitions>
  <inkml:trace contextRef="#ctx0" brushRef="#br0">113 180 8417,'6'-11'190,"-2"-1"0,-3 1 0,-1-1 1,-1-2-1,-3-1 0,-4 0 468,-2-1 1,3 3 0,-1-1-1,0 4 1,-1 3 0,0 0-1856,2 0 0,-1 1 1197,-3 2 0,-5 3 0,-2-4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20:58:19.273"/>
    </inkml:context>
    <inkml:brush xml:id="br0">
      <inkml:brushProperty name="width" value="0.17143" units="cm"/>
      <inkml:brushProperty name="height" value="0.17143" units="cm"/>
      <inkml:brushProperty name="color" value="#AE198D"/>
      <inkml:brushProperty name="inkEffects" value="galaxy"/>
      <inkml:brushProperty name="anchorX" value="-206728.89063"/>
      <inkml:brushProperty name="anchorY" value="-273050.03125"/>
      <inkml:brushProperty name="scaleFactor" value="0.5"/>
    </inkml:brush>
  </inkml:definitions>
  <inkml:trace contextRef="#ctx0" brushRef="#br0">1 304 9061,'0'-11'0,"0"0"0,1-1 0,2 0 0,0-2 0,0-2 0,-2 0 0,-1-2 1273,0 1 1,0-1 0,0-2-1,0 1-1496,0-1 0,0 3 0,0 0-428,0 0 1,0 2 650,0 4 0,0 0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20:58:19.852"/>
    </inkml:context>
    <inkml:brush xml:id="br0">
      <inkml:brushProperty name="width" value="0.17143" units="cm"/>
      <inkml:brushProperty name="height" value="0.17143" units="cm"/>
      <inkml:brushProperty name="color" value="#AE198D"/>
      <inkml:brushProperty name="inkEffects" value="galaxy"/>
      <inkml:brushProperty name="anchorX" value="-211690.03125"/>
      <inkml:brushProperty name="anchorY" value="-280575.65625"/>
      <inkml:brushProperty name="scaleFactor" value="0.5"/>
    </inkml:brush>
  </inkml:definitions>
  <inkml:trace contextRef="#ctx0" brushRef="#br0">1 203 8218,'0'-11'571,"0"0"0,3 0 0,1-1 0,0 1 0,0 0 0,1 0 0,0-1 0,1 1 0,0 0 63,3 0 1,-4-1 0,0 1 0,-1 0 136,-1 0-771,1-1 0,1 1 0,1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20:58:20.193"/>
    </inkml:context>
    <inkml:brush xml:id="br0">
      <inkml:brushProperty name="width" value="0.17143" units="cm"/>
      <inkml:brushProperty name="height" value="0.17143" units="cm"/>
      <inkml:brushProperty name="color" value="#AE198D"/>
      <inkml:brushProperty name="inkEffects" value="galaxy"/>
      <inkml:brushProperty name="anchorX" value="-217617.375"/>
      <inkml:brushProperty name="anchorY" value="-288022.625"/>
      <inkml:brushProperty name="scaleFactor" value="0.5"/>
    </inkml:brush>
  </inkml:definitions>
  <inkml:trace contextRef="#ctx0" brushRef="#br0">0 191 8272,'0'-11'0,"2"0"0,0 0 0,2-1 0,-2 1 0,5-1 644,0-3 0,-1 2 1,1-2-1,-1 3-1120,0 1 0,2 1 0,2 1 476,-3 1 0,8-4 0,-2-6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20:58:20.602"/>
    </inkml:context>
    <inkml:brush xml:id="br0">
      <inkml:brushProperty name="width" value="0.17143" units="cm"/>
      <inkml:brushProperty name="height" value="0.17143" units="cm"/>
      <inkml:brushProperty name="color" value="#AE198D"/>
      <inkml:brushProperty name="inkEffects" value="galaxy"/>
      <inkml:brushProperty name="anchorX" value="-224465.98438"/>
      <inkml:brushProperty name="anchorY" value="-295390.96875"/>
      <inkml:brushProperty name="scaleFactor" value="0.5"/>
    </inkml:brush>
  </inkml:definitions>
  <inkml:trace contextRef="#ctx0" brushRef="#br0">1 136 8279,'7'0'284,"-1"-2"1,1-1 0,-1-5 0,3-2 39,1-1 1,-2 0 0,2-1 0,4 1 0,1 1 0,1 1-447,-2 2 0,2-1 122,-1-3 0,5 0 0,-2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20:58:20.980"/>
    </inkml:context>
    <inkml:brush xml:id="br0">
      <inkml:brushProperty name="width" value="0.17143" units="cm"/>
      <inkml:brushProperty name="height" value="0.17143" units="cm"/>
      <inkml:brushProperty name="color" value="#AE198D"/>
      <inkml:brushProperty name="inkEffects" value="galaxy"/>
      <inkml:brushProperty name="anchorX" value="-232134.75"/>
      <inkml:brushProperty name="anchorY" value="-302680.65625"/>
      <inkml:brushProperty name="scaleFactor" value="0.5"/>
    </inkml:brush>
  </inkml:definitions>
  <inkml:trace contextRef="#ctx0" brushRef="#br0">0 101 8880,'15'-5'0,"1"-2"0,2-3 0,2-1 335,1-1 0,2 5 0,-1 1 1,1-1-1,-1 2 0,2-1-1264,2 0 0,-2 3 929,2 0 0,-7-4 0,-3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2F3E7-441F-477B-9032-3EE7BEB30DA2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2F0C5-9915-4C9D-B9C1-C3246B8D4C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957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2F0C5-9915-4C9D-B9C1-C3246B8D4C9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043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WBAs and Class Tests are all a Moodle Quiz multiple choice format</a:t>
            </a:r>
          </a:p>
          <a:p>
            <a:r>
              <a:rPr lang="en-US" dirty="0"/>
              <a:t>Differences between WBAs &amp; Quizzes are number of attempts and timings</a:t>
            </a:r>
          </a:p>
          <a:p>
            <a:r>
              <a:rPr lang="en-US" dirty="0"/>
              <a:t>Differences between year 1 and year 2 are number of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2F0C5-9915-4C9D-B9C1-C3246B8D4C9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990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the end of Year 2, attainment in the last statistics module this year for students who have learned through R is almost identical to last year’s cohort who learned through SPSS.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2F0C5-9915-4C9D-B9C1-C3246B8D4C9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803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35 Year 1 Students consented to the use of their data; we only have entry data for year 1 – admissions dumps the data at the end of each recruitment cycle.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2F0C5-9915-4C9D-B9C1-C3246B8D4C90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0240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35 Year 1 Students consented to the use of their data; we only have entry data for year 1 – admissions dumps the data at the end of each recruitment cycle.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2F0C5-9915-4C9D-B9C1-C3246B8D4C90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1107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35 Year 1 Students consented to the use of their data; we only have entry data for year 1 – admissions dumps the data at the end of each recruitment cycle.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2F0C5-9915-4C9D-B9C1-C3246B8D4C90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7663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35 Year 1 Students consented to the use of their data; we only have entry data for year 1 – admissions dumps the data at the end of each recruitment cycle.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2F0C5-9915-4C9D-B9C1-C3246B8D4C90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2696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35 Year 1 Students consented to the use of their data; we only have entry data for year 1 – admissions dumps the data at the end of each recruitment cycle.  </a:t>
            </a:r>
          </a:p>
          <a:p>
            <a:r>
              <a:rPr lang="en-US" dirty="0"/>
              <a:t>46 Year 2 Students consented to the use…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2F0C5-9915-4C9D-B9C1-C3246B8D4C90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1426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Blue = conceptual competencies;</a:t>
            </a:r>
          </a:p>
          <a:p>
            <a:r>
              <a:rPr lang="en-US" dirty="0"/>
              <a:t>Green = core competencies</a:t>
            </a:r>
          </a:p>
          <a:p>
            <a:r>
              <a:rPr lang="en-US" dirty="0"/>
              <a:t>Red = advanced competencies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2F0C5-9915-4C9D-B9C1-C3246B8D4C90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9104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focus groups for year 2; 2 for year 1 – small pool for recruitment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2F0C5-9915-4C9D-B9C1-C3246B8D4C90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2954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range of experience – senior researchers to early career researchers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2F0C5-9915-4C9D-B9C1-C3246B8D4C90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314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2F0C5-9915-4C9D-B9C1-C3246B8D4C9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3815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range of experience – senior researchers to early career researchers</a:t>
            </a:r>
          </a:p>
          <a:p>
            <a:r>
              <a:rPr lang="en-US" dirty="0"/>
              <a:t>Survey was expressly given to those staff with supervising responsibilities for third year dissertation projects – don’t want to poke the bear too often, some staff get very prickly when we talk about R and R experience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2F0C5-9915-4C9D-B9C1-C3246B8D4C90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5422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range of experience – senior researchers to early career researchers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2F0C5-9915-4C9D-B9C1-C3246B8D4C90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68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range of experience – senior researchers to early career researchers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2F0C5-9915-4C9D-B9C1-C3246B8D4C90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6006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range of experience – senior researchers to early career researchers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2F0C5-9915-4C9D-B9C1-C3246B8D4C90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935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DCMS NDSP document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2F0C5-9915-4C9D-B9C1-C3246B8D4C9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016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Newcastle – training the trainers 38 staff across three </a:t>
            </a:r>
            <a:r>
              <a:rPr lang="en-US" dirty="0" err="1"/>
              <a:t>facutlies</a:t>
            </a:r>
            <a:r>
              <a:rPr lang="en-US" dirty="0"/>
              <a:t> – links with employers / industry – using data carpentries</a:t>
            </a:r>
          </a:p>
          <a:p>
            <a:r>
              <a:rPr lang="en-US" dirty="0"/>
              <a:t> - plans to link to the data science institute</a:t>
            </a:r>
          </a:p>
          <a:p>
            <a:r>
              <a:rPr lang="en-US" dirty="0"/>
              <a:t>Wolverhampton are reporting on an optional course to students that may in the future become compulsory…not necessarily R</a:t>
            </a:r>
          </a:p>
          <a:p>
            <a:r>
              <a:rPr lang="en-US" dirty="0" err="1"/>
              <a:t>Teeside</a:t>
            </a:r>
            <a:r>
              <a:rPr lang="en-US" dirty="0"/>
              <a:t> are working with industry – they want understanding of different types of data, cleaning and visualization skills</a:t>
            </a:r>
          </a:p>
          <a:p>
            <a:r>
              <a:rPr lang="en-US" dirty="0"/>
              <a:t>Birmingham city believe they see a strong link between attainment and GCSEs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2F0C5-9915-4C9D-B9C1-C3246B8D4C9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438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i="1" dirty="0"/>
              <a:t>The department for digital, culture, media and sport (DCMS) put out a call in August 2021.</a:t>
            </a:r>
          </a:p>
          <a:p>
            <a:endParaRPr lang="en-GB" i="1" dirty="0"/>
          </a:p>
          <a:p>
            <a:r>
              <a:rPr lang="en-GB" i="1" dirty="0"/>
              <a:t>Very broad</a:t>
            </a:r>
          </a:p>
          <a:p>
            <a:endParaRPr lang="en-GB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2F0C5-9915-4C9D-B9C1-C3246B8D4C9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576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Definition of foundational data skills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2F0C5-9915-4C9D-B9C1-C3246B8D4C9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229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know that we cover these during the module on which I teach, so the question becomes to what extent and also is there coverage else where.  I know there is in our university but I decided to use the opportunity to delve into our curriculum rather than go wide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2F0C5-9915-4C9D-B9C1-C3246B8D4C9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433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2F0C5-9915-4C9D-B9C1-C3246B8D4C9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372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2F0C5-9915-4C9D-B9C1-C3246B8D4C9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619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97BC6B07-530C-4694-A931-F01DB01EE33E}"/>
              </a:ext>
            </a:extLst>
          </p:cNvPr>
          <p:cNvSpPr/>
          <p:nvPr userDrawn="1"/>
        </p:nvSpPr>
        <p:spPr>
          <a:xfrm>
            <a:off x="153823" y="145278"/>
            <a:ext cx="8810715" cy="6546079"/>
          </a:xfrm>
          <a:custGeom>
            <a:avLst/>
            <a:gdLst/>
            <a:ahLst/>
            <a:cxnLst/>
            <a:rect l="l" t="t" r="r" b="b"/>
            <a:pathLst>
              <a:path w="8999220" h="6713220">
                <a:moveTo>
                  <a:pt x="0" y="6713004"/>
                </a:moveTo>
                <a:lnTo>
                  <a:pt x="8999004" y="6713004"/>
                </a:lnTo>
                <a:lnTo>
                  <a:pt x="8999004" y="0"/>
                </a:lnTo>
                <a:lnTo>
                  <a:pt x="0" y="0"/>
                </a:lnTo>
                <a:lnTo>
                  <a:pt x="0" y="6713004"/>
                </a:lnTo>
                <a:close/>
              </a:path>
            </a:pathLst>
          </a:custGeom>
          <a:solidFill>
            <a:srgbClr val="B511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016806"/>
            <a:ext cx="7772400" cy="1527339"/>
          </a:xfrm>
        </p:spPr>
        <p:txBody>
          <a:bodyPr anchor="b">
            <a:normAutofit/>
          </a:bodyPr>
          <a:lstStyle>
            <a:lvl1pPr algn="l">
              <a:lnSpc>
                <a:spcPts val="4400"/>
              </a:lnSpc>
              <a:defRPr sz="45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Template slide:</a:t>
            </a:r>
            <a:br>
              <a:rPr lang="en-US" dirty="0"/>
            </a:br>
            <a:r>
              <a:rPr lang="en-US" dirty="0"/>
              <a:t>presentation title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77788" y="4012237"/>
            <a:ext cx="6858000" cy="1106693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525"/>
              </a:spcBef>
              <a:buNone/>
              <a:defRPr sz="265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date, month, year here</a:t>
            </a:r>
            <a:br>
              <a:rPr lang="en-US" dirty="0"/>
            </a:br>
            <a:r>
              <a:rPr lang="en-US" dirty="0"/>
              <a:t>Insert presenter name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88687" y="6154347"/>
            <a:ext cx="2057400" cy="365125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fld id="{6998E55D-8E2A-4AFE-A61C-B5DBBB7761E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68DC6395-2EE1-48E0-B1B8-D97ECF815E87}"/>
              </a:ext>
            </a:extLst>
          </p:cNvPr>
          <p:cNvSpPr/>
          <p:nvPr userDrawn="1"/>
        </p:nvSpPr>
        <p:spPr>
          <a:xfrm>
            <a:off x="824129" y="3820047"/>
            <a:ext cx="1590675" cy="0"/>
          </a:xfrm>
          <a:custGeom>
            <a:avLst/>
            <a:gdLst/>
            <a:ahLst/>
            <a:cxnLst/>
            <a:rect l="l" t="t" r="r" b="b"/>
            <a:pathLst>
              <a:path w="1590675">
                <a:moveTo>
                  <a:pt x="0" y="0"/>
                </a:moveTo>
                <a:lnTo>
                  <a:pt x="1590421" y="0"/>
                </a:lnTo>
              </a:path>
            </a:pathLst>
          </a:custGeom>
          <a:ln w="17043">
            <a:solidFill>
              <a:srgbClr val="A6A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Picture 11" descr="Lancaster University">
            <a:extLst>
              <a:ext uri="{FF2B5EF4-FFF2-40B4-BE49-F238E27FC236}">
                <a16:creationId xmlns:a16="http://schemas.microsoft.com/office/drawing/2014/main" id="{6D9FAC59-F82E-45D3-AACC-CA5CBCBD0A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394" y="762000"/>
            <a:ext cx="2552491" cy="80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69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B60475B-7D3F-4BE2-9C2D-BBD84BDFE0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9307" y="61068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414042"/>
                </a:solidFill>
              </a:defRPr>
            </a:lvl1pPr>
          </a:lstStyle>
          <a:p>
            <a:fld id="{6998E55D-8E2A-4AFE-A61C-B5DBBB7761E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142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016806"/>
            <a:ext cx="7772400" cy="1527339"/>
          </a:xfrm>
        </p:spPr>
        <p:txBody>
          <a:bodyPr anchor="b">
            <a:normAutofit/>
          </a:bodyPr>
          <a:lstStyle>
            <a:lvl1pPr algn="l">
              <a:lnSpc>
                <a:spcPts val="4400"/>
              </a:lnSpc>
              <a:defRPr sz="4500">
                <a:solidFill>
                  <a:srgbClr val="B5121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Template slide:</a:t>
            </a:r>
            <a:br>
              <a:rPr lang="en-US" dirty="0"/>
            </a:br>
            <a:r>
              <a:rPr lang="en-US" dirty="0"/>
              <a:t>presentation title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77788" y="4012237"/>
            <a:ext cx="6858000" cy="1106693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525"/>
              </a:spcBef>
              <a:buNone/>
              <a:defRPr sz="265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date, month, year here</a:t>
            </a:r>
            <a:br>
              <a:rPr lang="en-US" dirty="0"/>
            </a:br>
            <a:r>
              <a:rPr lang="en-US" dirty="0"/>
              <a:t>Insert presenter name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88687" y="6154347"/>
            <a:ext cx="2057400" cy="365125"/>
          </a:xfrm>
        </p:spPr>
        <p:txBody>
          <a:bodyPr/>
          <a:lstStyle>
            <a:lvl1pPr>
              <a:defRPr sz="1800"/>
            </a:lvl1pPr>
          </a:lstStyle>
          <a:p>
            <a:fld id="{6998E55D-8E2A-4AFE-A61C-B5DBBB7761E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FD173A2F-4A2C-4B5B-9ABD-51792F8F6DFD}"/>
              </a:ext>
            </a:extLst>
          </p:cNvPr>
          <p:cNvSpPr/>
          <p:nvPr userDrawn="1"/>
        </p:nvSpPr>
        <p:spPr>
          <a:xfrm>
            <a:off x="824129" y="3779995"/>
            <a:ext cx="1590675" cy="0"/>
          </a:xfrm>
          <a:custGeom>
            <a:avLst/>
            <a:gdLst/>
            <a:ahLst/>
            <a:cxnLst/>
            <a:rect l="l" t="t" r="r" b="b"/>
            <a:pathLst>
              <a:path w="1590675">
                <a:moveTo>
                  <a:pt x="0" y="0"/>
                </a:moveTo>
                <a:lnTo>
                  <a:pt x="1590421" y="0"/>
                </a:lnTo>
              </a:path>
            </a:pathLst>
          </a:custGeom>
          <a:ln w="17043">
            <a:solidFill>
              <a:srgbClr val="A6A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Picture 11" descr="Lancaster University">
            <a:extLst>
              <a:ext uri="{FF2B5EF4-FFF2-40B4-BE49-F238E27FC236}">
                <a16:creationId xmlns:a16="http://schemas.microsoft.com/office/drawing/2014/main" id="{2279AC1B-5D11-4558-91B3-5BC464197C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262" y="762000"/>
            <a:ext cx="2565317" cy="81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648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ith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016806"/>
            <a:ext cx="7772400" cy="1527339"/>
          </a:xfrm>
        </p:spPr>
        <p:txBody>
          <a:bodyPr anchor="b">
            <a:normAutofit/>
          </a:bodyPr>
          <a:lstStyle>
            <a:lvl1pPr algn="l">
              <a:lnSpc>
                <a:spcPts val="4400"/>
              </a:lnSpc>
              <a:defRPr sz="4500">
                <a:solidFill>
                  <a:srgbClr val="B5121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Template slide:</a:t>
            </a:r>
            <a:br>
              <a:rPr lang="en-US" dirty="0"/>
            </a:br>
            <a:r>
              <a:rPr lang="en-US" dirty="0"/>
              <a:t>presentation title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77788" y="4012237"/>
            <a:ext cx="6858000" cy="1106693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525"/>
              </a:spcBef>
              <a:buNone/>
              <a:defRPr sz="265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date, month, year here</a:t>
            </a:r>
            <a:br>
              <a:rPr lang="en-US" dirty="0"/>
            </a:br>
            <a:r>
              <a:rPr lang="en-US" dirty="0"/>
              <a:t>Insert presenter name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88687" y="6154347"/>
            <a:ext cx="2057400" cy="365125"/>
          </a:xfrm>
        </p:spPr>
        <p:txBody>
          <a:bodyPr/>
          <a:lstStyle>
            <a:lvl1pPr>
              <a:defRPr sz="1800"/>
            </a:lvl1pPr>
          </a:lstStyle>
          <a:p>
            <a:fld id="{6998E55D-8E2A-4AFE-A61C-B5DBBB7761E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B45E5DA3-9E0D-4EA5-8A27-51E6CF3F145E}"/>
              </a:ext>
            </a:extLst>
          </p:cNvPr>
          <p:cNvSpPr/>
          <p:nvPr userDrawn="1"/>
        </p:nvSpPr>
        <p:spPr>
          <a:xfrm>
            <a:off x="824129" y="3820047"/>
            <a:ext cx="1590675" cy="0"/>
          </a:xfrm>
          <a:custGeom>
            <a:avLst/>
            <a:gdLst/>
            <a:ahLst/>
            <a:cxnLst/>
            <a:rect l="l" t="t" r="r" b="b"/>
            <a:pathLst>
              <a:path w="1590675">
                <a:moveTo>
                  <a:pt x="0" y="0"/>
                </a:moveTo>
                <a:lnTo>
                  <a:pt x="1590421" y="0"/>
                </a:lnTo>
              </a:path>
            </a:pathLst>
          </a:custGeom>
          <a:ln w="17043">
            <a:solidFill>
              <a:srgbClr val="A6A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Picture 13" descr="Lancaster University">
            <a:extLst>
              <a:ext uri="{FF2B5EF4-FFF2-40B4-BE49-F238E27FC236}">
                <a16:creationId xmlns:a16="http://schemas.microsoft.com/office/drawing/2014/main" id="{89FBDE8A-B290-48D7-BAC7-DD77AF9D72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262" y="762000"/>
            <a:ext cx="2565317" cy="810971"/>
          </a:xfrm>
          <a:prstGeom prst="rect">
            <a:avLst/>
          </a:prstGeom>
        </p:spPr>
      </p:pic>
      <p:sp>
        <p:nvSpPr>
          <p:cNvPr id="15" name="object 7">
            <a:extLst>
              <a:ext uri="{FF2B5EF4-FFF2-40B4-BE49-F238E27FC236}">
                <a16:creationId xmlns:a16="http://schemas.microsoft.com/office/drawing/2014/main" id="{6E0242F6-5B19-4916-9E05-493DA5A6E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614196" y="670208"/>
            <a:ext cx="0" cy="748665"/>
          </a:xfrm>
          <a:custGeom>
            <a:avLst/>
            <a:gdLst/>
            <a:ahLst/>
            <a:cxnLst/>
            <a:rect l="l" t="t" r="r" b="b"/>
            <a:pathLst>
              <a:path h="748665">
                <a:moveTo>
                  <a:pt x="0" y="0"/>
                </a:moveTo>
                <a:lnTo>
                  <a:pt x="0" y="748474"/>
                </a:lnTo>
              </a:path>
            </a:pathLst>
          </a:custGeom>
          <a:ln w="22631">
            <a:solidFill>
              <a:srgbClr val="6A73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8" descr="University Academy 92 Manchester">
            <a:extLst>
              <a:ext uri="{FF2B5EF4-FFF2-40B4-BE49-F238E27FC236}">
                <a16:creationId xmlns:a16="http://schemas.microsoft.com/office/drawing/2014/main" id="{23741D02-BEA4-4812-BE2B-4A58E2A4CA48}"/>
              </a:ext>
            </a:extLst>
          </p:cNvPr>
          <p:cNvSpPr/>
          <p:nvPr userDrawn="1"/>
        </p:nvSpPr>
        <p:spPr>
          <a:xfrm>
            <a:off x="4097947" y="766318"/>
            <a:ext cx="1220660" cy="6408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9" descr="Blackburn College">
            <a:extLst>
              <a:ext uri="{FF2B5EF4-FFF2-40B4-BE49-F238E27FC236}">
                <a16:creationId xmlns:a16="http://schemas.microsoft.com/office/drawing/2014/main" id="{4460A8C7-4BF2-4DF5-AE02-3E450CBC020D}"/>
              </a:ext>
            </a:extLst>
          </p:cNvPr>
          <p:cNvSpPr/>
          <p:nvPr userDrawn="1"/>
        </p:nvSpPr>
        <p:spPr>
          <a:xfrm>
            <a:off x="2436480" y="782845"/>
            <a:ext cx="1453349" cy="5092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0" descr="Furness College">
            <a:extLst>
              <a:ext uri="{FF2B5EF4-FFF2-40B4-BE49-F238E27FC236}">
                <a16:creationId xmlns:a16="http://schemas.microsoft.com/office/drawing/2014/main" id="{EE04F283-2CA8-45EA-95F1-01B0D9B8A14F}"/>
              </a:ext>
            </a:extLst>
          </p:cNvPr>
          <p:cNvSpPr/>
          <p:nvPr userDrawn="1"/>
        </p:nvSpPr>
        <p:spPr>
          <a:xfrm>
            <a:off x="794449" y="768764"/>
            <a:ext cx="1472002" cy="5765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8374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FF025D24-2A1F-4A67-B11B-BBB27058480F}"/>
              </a:ext>
            </a:extLst>
          </p:cNvPr>
          <p:cNvSpPr/>
          <p:nvPr userDrawn="1"/>
        </p:nvSpPr>
        <p:spPr>
          <a:xfrm>
            <a:off x="170917" y="170916"/>
            <a:ext cx="8802168" cy="6537533"/>
          </a:xfrm>
          <a:custGeom>
            <a:avLst/>
            <a:gdLst/>
            <a:ahLst/>
            <a:cxnLst/>
            <a:rect l="l" t="t" r="r" b="b"/>
            <a:pathLst>
              <a:path w="8999855" h="6713855">
                <a:moveTo>
                  <a:pt x="0" y="6713410"/>
                </a:moveTo>
                <a:lnTo>
                  <a:pt x="8999410" y="6713410"/>
                </a:lnTo>
                <a:lnTo>
                  <a:pt x="8999410" y="0"/>
                </a:lnTo>
                <a:lnTo>
                  <a:pt x="0" y="0"/>
                </a:lnTo>
                <a:lnTo>
                  <a:pt x="0" y="6713410"/>
                </a:lnTo>
                <a:close/>
              </a:path>
            </a:pathLst>
          </a:custGeom>
          <a:solidFill>
            <a:srgbClr val="7CB1C5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016806"/>
            <a:ext cx="7772400" cy="1527339"/>
          </a:xfrm>
        </p:spPr>
        <p:txBody>
          <a:bodyPr anchor="b">
            <a:normAutofit/>
          </a:bodyPr>
          <a:lstStyle>
            <a:lvl1pPr algn="l">
              <a:lnSpc>
                <a:spcPts val="4400"/>
              </a:lnSpc>
              <a:defRPr sz="45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Template slide:</a:t>
            </a:r>
            <a:br>
              <a:rPr lang="en-US" dirty="0"/>
            </a:br>
            <a:r>
              <a:rPr lang="en-US" dirty="0"/>
              <a:t>section title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77788" y="4012237"/>
            <a:ext cx="6858000" cy="1106693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525"/>
              </a:spcBef>
              <a:buNone/>
              <a:defRPr sz="265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date, month, year here</a:t>
            </a:r>
            <a:br>
              <a:rPr lang="en-US" dirty="0"/>
            </a:br>
            <a:r>
              <a:rPr lang="en-US" dirty="0"/>
              <a:t>Insert presenter name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88687" y="6154347"/>
            <a:ext cx="2057400" cy="365125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fld id="{6998E55D-8E2A-4AFE-A61C-B5DBBB7761E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E19778BA-78CF-4F59-A9D6-A20950FB3B1D}"/>
              </a:ext>
            </a:extLst>
          </p:cNvPr>
          <p:cNvSpPr/>
          <p:nvPr userDrawn="1"/>
        </p:nvSpPr>
        <p:spPr>
          <a:xfrm>
            <a:off x="824129" y="3820047"/>
            <a:ext cx="1590675" cy="0"/>
          </a:xfrm>
          <a:custGeom>
            <a:avLst/>
            <a:gdLst/>
            <a:ahLst/>
            <a:cxnLst/>
            <a:rect l="l" t="t" r="r" b="b"/>
            <a:pathLst>
              <a:path w="1590675">
                <a:moveTo>
                  <a:pt x="0" y="0"/>
                </a:moveTo>
                <a:lnTo>
                  <a:pt x="1590421" y="0"/>
                </a:lnTo>
              </a:path>
            </a:pathLst>
          </a:custGeom>
          <a:ln w="17043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Picture 11" descr="Lancaster University">
            <a:extLst>
              <a:ext uri="{FF2B5EF4-FFF2-40B4-BE49-F238E27FC236}">
                <a16:creationId xmlns:a16="http://schemas.microsoft.com/office/drawing/2014/main" id="{60625C31-2A9C-4627-8FD8-77B68A2A7C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394" y="762000"/>
            <a:ext cx="2552491" cy="80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27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826" y="668216"/>
            <a:ext cx="5340481" cy="1022473"/>
          </a:xfrm>
        </p:spPr>
        <p:txBody>
          <a:bodyPr>
            <a:normAutofit/>
          </a:bodyPr>
          <a:lstStyle>
            <a:lvl1pPr>
              <a:lnSpc>
                <a:spcPts val="3600"/>
              </a:lnSpc>
              <a:spcBef>
                <a:spcPts val="320"/>
              </a:spcBef>
              <a:defRPr sz="3400">
                <a:solidFill>
                  <a:srgbClr val="B5121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92571"/>
            <a:ext cx="7886700" cy="4014315"/>
          </a:xfrm>
        </p:spPr>
        <p:txBody>
          <a:bodyPr/>
          <a:lstStyle>
            <a:lvl1pPr>
              <a:spcBef>
                <a:spcPts val="960"/>
              </a:spcBef>
              <a:buClr>
                <a:srgbClr val="AEB4B9"/>
              </a:buClr>
              <a:defRPr sz="2600"/>
            </a:lvl1pPr>
            <a:lvl2pPr>
              <a:spcBef>
                <a:spcPts val="960"/>
              </a:spcBef>
              <a:buClr>
                <a:srgbClr val="AEB4B9"/>
              </a:buClr>
              <a:defRPr/>
            </a:lvl2pPr>
            <a:lvl3pPr>
              <a:buClr>
                <a:srgbClr val="AEB4B9"/>
              </a:buClr>
              <a:defRPr/>
            </a:lvl3pPr>
            <a:lvl4pPr>
              <a:buClr>
                <a:srgbClr val="AEB4B9"/>
              </a:buClr>
              <a:defRPr/>
            </a:lvl4pPr>
            <a:lvl5pPr>
              <a:buClr>
                <a:srgbClr val="AEB4B9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68BAA43-A8BD-4E49-AC41-15EB71CFB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9307" y="61156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414042"/>
                </a:solidFill>
              </a:defRPr>
            </a:lvl1pPr>
          </a:lstStyle>
          <a:p>
            <a:fld id="{6998E55D-8E2A-4AFE-A61C-B5DBBB7761E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DAB56063-C065-4615-AFC7-4C57FC339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1791" y="1858523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>
                <a:moveTo>
                  <a:pt x="0" y="0"/>
                </a:moveTo>
                <a:lnTo>
                  <a:pt x="1583728" y="0"/>
                </a:lnTo>
              </a:path>
            </a:pathLst>
          </a:custGeom>
          <a:ln w="16929">
            <a:solidFill>
              <a:srgbClr val="A6ADB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3" name="Picture 12" descr="Lancaster University">
            <a:extLst>
              <a:ext uri="{FF2B5EF4-FFF2-40B4-BE49-F238E27FC236}">
                <a16:creationId xmlns:a16="http://schemas.microsoft.com/office/drawing/2014/main" id="{6DA54611-9D21-4ACE-A640-5AE6BB84A4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689" y="762000"/>
            <a:ext cx="2098889" cy="66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480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2092569"/>
            <a:ext cx="7011865" cy="4014317"/>
          </a:xfrm>
        </p:spPr>
        <p:txBody>
          <a:bodyPr/>
          <a:lstStyle>
            <a:lvl1pPr marL="0" indent="0">
              <a:spcBef>
                <a:spcPts val="960"/>
              </a:spcBef>
              <a:buClr>
                <a:srgbClr val="AEB4B9"/>
              </a:buClr>
              <a:buNone/>
              <a:defRPr sz="2600"/>
            </a:lvl1pPr>
            <a:lvl2pPr>
              <a:spcBef>
                <a:spcPts val="960"/>
              </a:spcBef>
              <a:buClr>
                <a:srgbClr val="AEB4B9"/>
              </a:buClr>
              <a:defRPr/>
            </a:lvl2pPr>
            <a:lvl3pPr>
              <a:buClr>
                <a:srgbClr val="AEB4B9"/>
              </a:buClr>
              <a:defRPr/>
            </a:lvl3pPr>
            <a:lvl4pPr>
              <a:buClr>
                <a:srgbClr val="AEB4B9"/>
              </a:buClr>
              <a:defRPr/>
            </a:lvl4pPr>
            <a:lvl5pPr>
              <a:buClr>
                <a:srgbClr val="AEB4B9"/>
              </a:buClr>
              <a:defRPr/>
            </a:lvl5pPr>
          </a:lstStyle>
          <a:p>
            <a:pPr lvl="0"/>
            <a:r>
              <a:rPr lang="en-US" dirty="0"/>
              <a:t>Template slide: text only (use italics for sub-headings)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68BAA43-A8BD-4E49-AC41-15EB71CFB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9307" y="61068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414042"/>
                </a:solidFill>
              </a:defRPr>
            </a:lvl1pPr>
          </a:lstStyle>
          <a:p>
            <a:fld id="{6998E55D-8E2A-4AFE-A61C-B5DBBB7761E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A46FC20C-FB86-4874-BEA9-18FB8BD1F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1791" y="1858523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>
                <a:moveTo>
                  <a:pt x="0" y="0"/>
                </a:moveTo>
                <a:lnTo>
                  <a:pt x="1583728" y="0"/>
                </a:lnTo>
              </a:path>
            </a:pathLst>
          </a:custGeom>
          <a:ln w="16929">
            <a:solidFill>
              <a:srgbClr val="A6ADB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012CCF8-17A7-457E-88AC-25B11FB55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826" y="668216"/>
            <a:ext cx="5340481" cy="1022473"/>
          </a:xfrm>
        </p:spPr>
        <p:txBody>
          <a:bodyPr>
            <a:normAutofit/>
          </a:bodyPr>
          <a:lstStyle>
            <a:lvl1pPr>
              <a:lnSpc>
                <a:spcPts val="3600"/>
              </a:lnSpc>
              <a:spcBef>
                <a:spcPts val="320"/>
              </a:spcBef>
              <a:defRPr sz="3400">
                <a:solidFill>
                  <a:srgbClr val="B5121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4" name="Picture 13" descr="Lancaster University">
            <a:extLst>
              <a:ext uri="{FF2B5EF4-FFF2-40B4-BE49-F238E27FC236}">
                <a16:creationId xmlns:a16="http://schemas.microsoft.com/office/drawing/2014/main" id="{748BDBDA-A7FA-4360-8B54-69F175B28C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689" y="762000"/>
            <a:ext cx="2098889" cy="66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407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575D8C4-2991-4037-8748-66E7016A65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5705" y="2205022"/>
            <a:ext cx="7434930" cy="1399152"/>
          </a:xfrm>
        </p:spPr>
        <p:txBody>
          <a:bodyPr anchor="b">
            <a:normAutofit/>
          </a:bodyPr>
          <a:lstStyle>
            <a:lvl1pPr algn="l">
              <a:lnSpc>
                <a:spcPts val="3300"/>
              </a:lnSpc>
              <a:spcBef>
                <a:spcPts val="832"/>
              </a:spcBef>
              <a:defRPr sz="4500">
                <a:solidFill>
                  <a:srgbClr val="B5121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question text here</a:t>
            </a:r>
            <a:endParaRPr lang="en-GB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ADBCC1D-FAB7-4466-BDC3-BEF3450609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9307" y="61068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414042"/>
                </a:solidFill>
              </a:defRPr>
            </a:lvl1pPr>
          </a:lstStyle>
          <a:p>
            <a:fld id="{6998E55D-8E2A-4AFE-A61C-B5DBBB7761E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BF8A9E9D-EA51-4193-885C-A9F0845D5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6091" y="3845584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>
                <a:moveTo>
                  <a:pt x="0" y="0"/>
                </a:moveTo>
                <a:lnTo>
                  <a:pt x="1583728" y="0"/>
                </a:lnTo>
              </a:path>
            </a:pathLst>
          </a:custGeom>
          <a:ln w="16929">
            <a:solidFill>
              <a:srgbClr val="A6ADB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2" name="Picture 11" descr="Lancaster University">
            <a:extLst>
              <a:ext uri="{FF2B5EF4-FFF2-40B4-BE49-F238E27FC236}">
                <a16:creationId xmlns:a16="http://schemas.microsoft.com/office/drawing/2014/main" id="{34997FEC-8F79-47A3-A568-1CC27D45B9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689" y="762000"/>
            <a:ext cx="2098889" cy="66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127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5887E-4F05-4593-B389-647D40DD0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860" y="1858523"/>
            <a:ext cx="3868340" cy="64655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C9B9D8-EA34-4852-A458-9C736D59E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860" y="2505075"/>
            <a:ext cx="3868340" cy="3684588"/>
          </a:xfrm>
        </p:spPr>
        <p:txBody>
          <a:bodyPr/>
          <a:lstStyle>
            <a:lvl1pPr>
              <a:buClr>
                <a:srgbClr val="AEB4B9"/>
              </a:buClr>
              <a:defRPr sz="2600"/>
            </a:lvl1pPr>
            <a:lvl2pPr>
              <a:buClr>
                <a:srgbClr val="AEB4B9"/>
              </a:buClr>
              <a:defRPr/>
            </a:lvl2pPr>
            <a:lvl3pPr>
              <a:buClr>
                <a:srgbClr val="AEB4B9"/>
              </a:buClr>
              <a:defRPr/>
            </a:lvl3pPr>
            <a:lvl4pPr>
              <a:buClr>
                <a:srgbClr val="AEB4B9"/>
              </a:buClr>
              <a:defRPr/>
            </a:lvl4pPr>
            <a:lvl5pPr>
              <a:buClr>
                <a:srgbClr val="AEB4B9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3E91B9-1447-4EAE-9AB6-9200E96A98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858523"/>
            <a:ext cx="3887391" cy="64655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105AF1-67AB-413D-B37A-83B233A5D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buClr>
                <a:srgbClr val="AEB4B9"/>
              </a:buClr>
              <a:defRPr sz="2600"/>
            </a:lvl1pPr>
            <a:lvl2pPr>
              <a:buClr>
                <a:srgbClr val="AEB4B9"/>
              </a:buClr>
              <a:defRPr/>
            </a:lvl2pPr>
            <a:lvl3pPr>
              <a:buClr>
                <a:srgbClr val="AEB4B9"/>
              </a:buClr>
              <a:defRPr/>
            </a:lvl3pPr>
            <a:lvl4pPr>
              <a:buClr>
                <a:srgbClr val="AEB4B9"/>
              </a:buClr>
              <a:defRPr/>
            </a:lvl4pPr>
            <a:lvl5pPr>
              <a:buClr>
                <a:srgbClr val="AEB4B9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2D96272-B6FE-48B8-8E57-4844275004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949307" y="61068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414042"/>
                </a:solidFill>
              </a:defRPr>
            </a:lvl1pPr>
          </a:lstStyle>
          <a:p>
            <a:fld id="{6998E55D-8E2A-4AFE-A61C-B5DBBB7761E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AB714264-F8FF-4258-B4EE-B3548F169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1791" y="1858523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>
                <a:moveTo>
                  <a:pt x="0" y="0"/>
                </a:moveTo>
                <a:lnTo>
                  <a:pt x="1583728" y="0"/>
                </a:lnTo>
              </a:path>
            </a:pathLst>
          </a:custGeom>
          <a:ln w="16929">
            <a:solidFill>
              <a:srgbClr val="A6ADB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8A618DBC-FC1D-459B-8E1E-C65F284C2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826" y="668216"/>
            <a:ext cx="5340481" cy="1022473"/>
          </a:xfrm>
        </p:spPr>
        <p:txBody>
          <a:bodyPr>
            <a:normAutofit/>
          </a:bodyPr>
          <a:lstStyle>
            <a:lvl1pPr>
              <a:lnSpc>
                <a:spcPts val="3600"/>
              </a:lnSpc>
              <a:spcBef>
                <a:spcPts val="320"/>
              </a:spcBef>
              <a:defRPr sz="3400">
                <a:solidFill>
                  <a:srgbClr val="B5121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4" name="Picture 23" descr="Lancaster University">
            <a:extLst>
              <a:ext uri="{FF2B5EF4-FFF2-40B4-BE49-F238E27FC236}">
                <a16:creationId xmlns:a16="http://schemas.microsoft.com/office/drawing/2014/main" id="{2CBC7160-5C30-425D-A5BA-EFAFF03A0F2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689" y="762000"/>
            <a:ext cx="2098889" cy="66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340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B60475B-7D3F-4BE2-9C2D-BBD84BDFE0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9307" y="61068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414042"/>
                </a:solidFill>
              </a:defRPr>
            </a:lvl1pPr>
          </a:lstStyle>
          <a:p>
            <a:fld id="{6998E55D-8E2A-4AFE-A61C-B5DBBB7761E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24EA18C7-0A5B-4754-87DB-56029965C9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1791" y="1858523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>
                <a:moveTo>
                  <a:pt x="0" y="0"/>
                </a:moveTo>
                <a:lnTo>
                  <a:pt x="1583728" y="0"/>
                </a:lnTo>
              </a:path>
            </a:pathLst>
          </a:custGeom>
          <a:ln w="16929">
            <a:solidFill>
              <a:srgbClr val="A6ADB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BB6B0ED-30AC-43D0-AC8A-25DADB23C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826" y="668216"/>
            <a:ext cx="5340481" cy="1022473"/>
          </a:xfrm>
        </p:spPr>
        <p:txBody>
          <a:bodyPr>
            <a:normAutofit/>
          </a:bodyPr>
          <a:lstStyle>
            <a:lvl1pPr>
              <a:lnSpc>
                <a:spcPts val="3600"/>
              </a:lnSpc>
              <a:spcBef>
                <a:spcPts val="320"/>
              </a:spcBef>
              <a:defRPr sz="3400">
                <a:solidFill>
                  <a:srgbClr val="B5121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 descr="Lancaster University">
            <a:extLst>
              <a:ext uri="{FF2B5EF4-FFF2-40B4-BE49-F238E27FC236}">
                <a16:creationId xmlns:a16="http://schemas.microsoft.com/office/drawing/2014/main" id="{94FC4F8C-FC3E-4621-A8E4-01B9FA26ED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689" y="762000"/>
            <a:ext cx="2098889" cy="66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35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bk object 16">
            <a:extLst>
              <a:ext uri="{FF2B5EF4-FFF2-40B4-BE49-F238E27FC236}">
                <a16:creationId xmlns:a16="http://schemas.microsoft.com/office/drawing/2014/main" id="{B228C834-E0BF-4130-9AA4-11A4C62B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4003" y="95973"/>
            <a:ext cx="8964539" cy="6666230"/>
          </a:xfrm>
          <a:custGeom>
            <a:avLst/>
            <a:gdLst/>
            <a:ahLst/>
            <a:cxnLst/>
            <a:rect l="l" t="t" r="r" b="b"/>
            <a:pathLst>
              <a:path w="12001500" h="6666230">
                <a:moveTo>
                  <a:pt x="0" y="6666039"/>
                </a:moveTo>
                <a:lnTo>
                  <a:pt x="12001233" y="6666039"/>
                </a:lnTo>
                <a:lnTo>
                  <a:pt x="12001233" y="0"/>
                </a:lnTo>
                <a:lnTo>
                  <a:pt x="0" y="0"/>
                </a:lnTo>
                <a:lnTo>
                  <a:pt x="0" y="6666039"/>
                </a:lnTo>
                <a:close/>
              </a:path>
            </a:pathLst>
          </a:custGeom>
          <a:ln w="191960">
            <a:solidFill>
              <a:srgbClr val="E9ECED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085880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67" r:id="rId2"/>
    <p:sldLayoutId id="2147483683" r:id="rId3"/>
    <p:sldLayoutId id="2147483682" r:id="rId4"/>
    <p:sldLayoutId id="2147483668" r:id="rId5"/>
    <p:sldLayoutId id="2147483684" r:id="rId6"/>
    <p:sldLayoutId id="2147483679" r:id="rId7"/>
    <p:sldLayoutId id="2147483653" r:id="rId8"/>
    <p:sldLayoutId id="2147483672" r:id="rId9"/>
    <p:sldLayoutId id="2147483685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.xml"/><Relationship Id="rId18" Type="http://schemas.openxmlformats.org/officeDocument/2006/relationships/image" Target="../media/image14.png"/><Relationship Id="rId26" Type="http://schemas.openxmlformats.org/officeDocument/2006/relationships/image" Target="../media/image18.png"/><Relationship Id="rId21" Type="http://schemas.openxmlformats.org/officeDocument/2006/relationships/customXml" Target="../ink/ink9.xml"/><Relationship Id="rId34" Type="http://schemas.openxmlformats.org/officeDocument/2006/relationships/image" Target="../media/image22.png"/><Relationship Id="rId7" Type="http://schemas.openxmlformats.org/officeDocument/2006/relationships/customXml" Target="../ink/ink2.xml"/><Relationship Id="rId12" Type="http://schemas.openxmlformats.org/officeDocument/2006/relationships/image" Target="../media/image11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customXml" Target="../ink/ink15.xml"/><Relationship Id="rId38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3.png"/><Relationship Id="rId20" Type="http://schemas.openxmlformats.org/officeDocument/2006/relationships/image" Target="../media/image15.png"/><Relationship Id="rId29" Type="http://schemas.openxmlformats.org/officeDocument/2006/relationships/customXml" Target="../ink/ink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customXml" Target="../ink/ink4.xml"/><Relationship Id="rId24" Type="http://schemas.openxmlformats.org/officeDocument/2006/relationships/image" Target="../media/image17.png"/><Relationship Id="rId32" Type="http://schemas.openxmlformats.org/officeDocument/2006/relationships/image" Target="../media/image21.png"/><Relationship Id="rId37" Type="http://schemas.openxmlformats.org/officeDocument/2006/relationships/customXml" Target="../ink/ink17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19.png"/><Relationship Id="rId36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customXml" Target="../ink/ink8.xml"/><Relationship Id="rId31" Type="http://schemas.openxmlformats.org/officeDocument/2006/relationships/customXml" Target="../ink/ink14.xml"/><Relationship Id="rId4" Type="http://schemas.openxmlformats.org/officeDocument/2006/relationships/image" Target="../media/image7.png"/><Relationship Id="rId9" Type="http://schemas.openxmlformats.org/officeDocument/2006/relationships/customXml" Target="../ink/ink3.xml"/><Relationship Id="rId14" Type="http://schemas.openxmlformats.org/officeDocument/2006/relationships/image" Target="../media/image12.png"/><Relationship Id="rId22" Type="http://schemas.openxmlformats.org/officeDocument/2006/relationships/image" Target="../media/image16.png"/><Relationship Id="rId27" Type="http://schemas.openxmlformats.org/officeDocument/2006/relationships/customXml" Target="../ink/ink12.xml"/><Relationship Id="rId30" Type="http://schemas.openxmlformats.org/officeDocument/2006/relationships/image" Target="../media/image20.png"/><Relationship Id="rId35" Type="http://schemas.openxmlformats.org/officeDocument/2006/relationships/customXml" Target="../ink/ink16.xml"/><Relationship Id="rId8" Type="http://schemas.openxmlformats.org/officeDocument/2006/relationships/image" Target="../media/image9.png"/><Relationship Id="rId3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1.png"/><Relationship Id="rId7" Type="http://schemas.openxmlformats.org/officeDocument/2006/relationships/customXml" Target="../ink/ink19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.png"/><Relationship Id="rId5" Type="http://schemas.openxmlformats.org/officeDocument/2006/relationships/customXml" Target="../ink/ink18.xml"/><Relationship Id="rId4" Type="http://schemas.openxmlformats.org/officeDocument/2006/relationships/image" Target="../media/image42.sv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EB531-79B3-43D1-A67B-23EF200C2D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Teach with R: Data Skills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C4959E-2796-4D58-9FCC-4EADFC3418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23</a:t>
            </a:r>
            <a:r>
              <a:rPr lang="en-GB" baseline="30000" dirty="0"/>
              <a:t>rd</a:t>
            </a:r>
            <a:r>
              <a:rPr lang="en-GB" dirty="0"/>
              <a:t> June, 2022</a:t>
            </a:r>
          </a:p>
          <a:p>
            <a:r>
              <a:rPr lang="en-GB" dirty="0"/>
              <a:t>Emma Mills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7424D-E39D-4DDA-BFE7-98F76A986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72E8AC-D160-B6B2-F744-2E9849608517}"/>
              </a:ext>
            </a:extLst>
          </p:cNvPr>
          <p:cNvSpPr/>
          <p:nvPr/>
        </p:nvSpPr>
        <p:spPr>
          <a:xfrm>
            <a:off x="462708" y="583895"/>
            <a:ext cx="5012675" cy="10576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61A3CAE7-041D-E055-7F96-C7058403FA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545" y="685187"/>
            <a:ext cx="1950371" cy="735989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751A0BB8-6834-7C16-5D8A-C8EE6B9463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812" y="487334"/>
            <a:ext cx="1496428" cy="100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263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9582F-C08C-43B2-B7A5-87F39D29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826" y="668217"/>
            <a:ext cx="5340481" cy="875576"/>
          </a:xfrm>
        </p:spPr>
        <p:txBody>
          <a:bodyPr/>
          <a:lstStyle/>
          <a:p>
            <a:r>
              <a:rPr lang="en-GB" dirty="0"/>
              <a:t>Curriculum mapping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32BEDF-A2BB-4F2F-8D1B-B85B9325B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10</a:t>
            </a:fld>
            <a:endParaRPr lang="en-GB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8231117-42DE-C0A6-8D4E-D3D083E57277}"/>
              </a:ext>
            </a:extLst>
          </p:cNvPr>
          <p:cNvGrpSpPr/>
          <p:nvPr/>
        </p:nvGrpSpPr>
        <p:grpSpPr>
          <a:xfrm>
            <a:off x="234045" y="1448793"/>
            <a:ext cx="8132699" cy="5194874"/>
            <a:chOff x="234045" y="1448793"/>
            <a:chExt cx="8132699" cy="5194874"/>
          </a:xfrm>
        </p:grpSpPr>
        <p:pic>
          <p:nvPicPr>
            <p:cNvPr id="13" name="Picture 12" descr="Chart, bar chart&#10;&#10;Description automatically generated">
              <a:extLst>
                <a:ext uri="{FF2B5EF4-FFF2-40B4-BE49-F238E27FC236}">
                  <a16:creationId xmlns:a16="http://schemas.microsoft.com/office/drawing/2014/main" id="{76723032-558C-4A88-7D46-9A91867225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855"/>
            <a:stretch/>
          </p:blipFill>
          <p:spPr>
            <a:xfrm>
              <a:off x="234045" y="1448793"/>
              <a:ext cx="4088573" cy="5181600"/>
            </a:xfrm>
            <a:prstGeom prst="rect">
              <a:avLst/>
            </a:prstGeom>
          </p:spPr>
        </p:pic>
        <p:pic>
          <p:nvPicPr>
            <p:cNvPr id="15" name="Picture 14" descr="Chart, bar chart&#10;&#10;Description automatically generated">
              <a:extLst>
                <a:ext uri="{FF2B5EF4-FFF2-40B4-BE49-F238E27FC236}">
                  <a16:creationId xmlns:a16="http://schemas.microsoft.com/office/drawing/2014/main" id="{F5EAF2AB-1F0F-F4FF-9FD1-60A4D3B53D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/>
            <a:stretch/>
          </p:blipFill>
          <p:spPr>
            <a:xfrm>
              <a:off x="4334494" y="1449367"/>
              <a:ext cx="4032250" cy="5194300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8942053-B23A-0130-5315-FF790AFAF326}"/>
                </a:ext>
              </a:extLst>
            </p:cNvPr>
            <p:cNvSpPr/>
            <p:nvPr/>
          </p:nvSpPr>
          <p:spPr>
            <a:xfrm>
              <a:off x="4346368" y="1650670"/>
              <a:ext cx="403761" cy="1983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784B64B-5BEA-BA6C-6126-CC98CD20170C}"/>
                </a:ext>
              </a:extLst>
            </p:cNvPr>
            <p:cNvSpPr/>
            <p:nvPr/>
          </p:nvSpPr>
          <p:spPr>
            <a:xfrm>
              <a:off x="4322618" y="4130627"/>
              <a:ext cx="532411" cy="1983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1F3BDF8-6282-3BCF-3D87-1D9E38B08C2E}"/>
                </a:ext>
              </a:extLst>
            </p:cNvPr>
            <p:cNvSpPr/>
            <p:nvPr/>
          </p:nvSpPr>
          <p:spPr>
            <a:xfrm>
              <a:off x="354288" y="1696193"/>
              <a:ext cx="403761" cy="1983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FADA69F-EDEB-4F1C-FF2A-17AC56641632}"/>
                </a:ext>
              </a:extLst>
            </p:cNvPr>
            <p:cNvSpPr/>
            <p:nvPr/>
          </p:nvSpPr>
          <p:spPr>
            <a:xfrm>
              <a:off x="352308" y="4116778"/>
              <a:ext cx="403761" cy="1983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2331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9582F-C08C-43B2-B7A5-87F39D29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826" y="668217"/>
            <a:ext cx="5340481" cy="875576"/>
          </a:xfrm>
        </p:spPr>
        <p:txBody>
          <a:bodyPr/>
          <a:lstStyle/>
          <a:p>
            <a:r>
              <a:rPr lang="en-GB" dirty="0"/>
              <a:t>Curriculum mapping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32BEDF-A2BB-4F2F-8D1B-B85B9325B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11</a:t>
            </a:fld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E35C13C-FCB6-2005-44BE-DBE5C73C5E4E}"/>
              </a:ext>
            </a:extLst>
          </p:cNvPr>
          <p:cNvGrpSpPr/>
          <p:nvPr/>
        </p:nvGrpSpPr>
        <p:grpSpPr>
          <a:xfrm>
            <a:off x="252269" y="1436665"/>
            <a:ext cx="8140700" cy="5219700"/>
            <a:chOff x="252269" y="1436665"/>
            <a:chExt cx="8140700" cy="52197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72EC390-BC0E-BBAC-F409-9449AEC5A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269" y="1436665"/>
              <a:ext cx="8140700" cy="5219700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BBE507B-D506-63B9-66D9-53A537A932FD}"/>
                </a:ext>
              </a:extLst>
            </p:cNvPr>
            <p:cNvSpPr/>
            <p:nvPr/>
          </p:nvSpPr>
          <p:spPr>
            <a:xfrm>
              <a:off x="264144" y="1543793"/>
              <a:ext cx="638380" cy="20188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5E02B7D-4A15-9205-C747-141B3400D0AF}"/>
                </a:ext>
              </a:extLst>
            </p:cNvPr>
            <p:cNvSpPr/>
            <p:nvPr/>
          </p:nvSpPr>
          <p:spPr>
            <a:xfrm>
              <a:off x="262165" y="3857500"/>
              <a:ext cx="638380" cy="20188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9988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9582F-C08C-43B2-B7A5-87F39D29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826" y="668217"/>
            <a:ext cx="5340481" cy="875576"/>
          </a:xfrm>
        </p:spPr>
        <p:txBody>
          <a:bodyPr/>
          <a:lstStyle/>
          <a:p>
            <a:r>
              <a:rPr lang="en-GB" dirty="0"/>
              <a:t>Curriculum mapping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32BEDF-A2BB-4F2F-8D1B-B85B9325B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12</a:t>
            </a:fld>
            <a:endParaRPr lang="en-GB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E6B4B5E1-6DB5-9C32-7436-B534180F2B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57" y="1524483"/>
            <a:ext cx="8166100" cy="5105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89B89AF-0DE3-38FE-6DF1-54FEE36099E4}"/>
              </a:ext>
            </a:extLst>
          </p:cNvPr>
          <p:cNvSpPr/>
          <p:nvPr/>
        </p:nvSpPr>
        <p:spPr>
          <a:xfrm>
            <a:off x="211157" y="6273478"/>
            <a:ext cx="494899" cy="356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823916-3D14-9400-BC84-1D6AD49FB179}"/>
              </a:ext>
            </a:extLst>
          </p:cNvPr>
          <p:cNvSpPr/>
          <p:nvPr/>
        </p:nvSpPr>
        <p:spPr>
          <a:xfrm>
            <a:off x="4259484" y="6273478"/>
            <a:ext cx="4027989" cy="356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11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7F44E-5580-43BC-ABB5-D3CAC69B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826" y="668216"/>
            <a:ext cx="5664652" cy="1022473"/>
          </a:xfrm>
        </p:spPr>
        <p:txBody>
          <a:bodyPr>
            <a:normAutofit/>
          </a:bodyPr>
          <a:lstStyle/>
          <a:p>
            <a:r>
              <a:rPr lang="en-GB" sz="3000" dirty="0"/>
              <a:t>Curriculum Mapping: conclusions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845A0-3A14-4163-8598-46A0ED2B6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EE2857-F624-A49F-F7AB-BD03D7112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13993"/>
            <a:ext cx="7886700" cy="43510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Each staff member assesses statistics in both theoretical and applied ways</a:t>
            </a:r>
          </a:p>
          <a:p>
            <a:r>
              <a:rPr lang="en-US" dirty="0"/>
              <a:t>Not everyone assesses code for or design of analyses</a:t>
            </a:r>
          </a:p>
          <a:p>
            <a:pPr lvl="1"/>
            <a:r>
              <a:rPr lang="en-US" dirty="0"/>
              <a:t>Code questions are less likely to be answered correctly</a:t>
            </a:r>
          </a:p>
          <a:p>
            <a:r>
              <a:rPr lang="en-US" dirty="0"/>
              <a:t>Trial and error strategy in WBAs in Year 1</a:t>
            </a:r>
          </a:p>
          <a:p>
            <a:pPr lvl="1"/>
            <a:r>
              <a:rPr lang="en-US" dirty="0"/>
              <a:t>Not so evident in Year 2</a:t>
            </a:r>
          </a:p>
          <a:p>
            <a:r>
              <a:rPr lang="en-US" dirty="0"/>
              <a:t>Monoculture of assessment</a:t>
            </a:r>
          </a:p>
          <a:p>
            <a:pPr lvl="1"/>
            <a:r>
              <a:rPr lang="en-US" dirty="0"/>
              <a:t>All quizzes </a:t>
            </a:r>
          </a:p>
          <a:p>
            <a:pPr lvl="1"/>
            <a:r>
              <a:rPr lang="en-US" dirty="0"/>
              <a:t>Mainly statistics – we don’t assess functionality of student code writing at any point…</a:t>
            </a:r>
          </a:p>
        </p:txBody>
      </p:sp>
    </p:spTree>
    <p:extLst>
      <p:ext uri="{BB962C8B-B14F-4D97-AF65-F5344CB8AC3E}">
        <p14:creationId xmlns:p14="http://schemas.microsoft.com/office/powerpoint/2010/main" val="3671211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57084-0CF0-49B5-A390-29CF6B9B69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Prior learning &amp; Gender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302CC0-6D72-4124-9C61-29F07991B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501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9582F-C08C-43B2-B7A5-87F39D29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826" y="668217"/>
            <a:ext cx="5340481" cy="875576"/>
          </a:xfrm>
        </p:spPr>
        <p:txBody>
          <a:bodyPr/>
          <a:lstStyle/>
          <a:p>
            <a:r>
              <a:rPr lang="en-GB" dirty="0"/>
              <a:t>Entry level skills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32BEDF-A2BB-4F2F-8D1B-B85B9325B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15</a:t>
            </a:fld>
            <a:endParaRPr lang="en-GB"/>
          </a:p>
        </p:txBody>
      </p:sp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F75269BC-0A46-134E-8A0F-53321102EC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84" y="1438962"/>
            <a:ext cx="8001000" cy="52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222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9582F-C08C-43B2-B7A5-87F39D29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826" y="668217"/>
            <a:ext cx="5340481" cy="875576"/>
          </a:xfrm>
        </p:spPr>
        <p:txBody>
          <a:bodyPr/>
          <a:lstStyle/>
          <a:p>
            <a:r>
              <a:rPr lang="en-GB" dirty="0"/>
              <a:t>Entry level skills: Maths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E928AB94-2645-FE80-7789-CA4B1AD3EA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04" y="1553981"/>
            <a:ext cx="8191500" cy="50927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32BEDF-A2BB-4F2F-8D1B-B85B9325B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16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44212F-3FD2-04E9-F66D-A94DE289C3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843" y="6342928"/>
            <a:ext cx="1076123" cy="23775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4D03262-89F1-5A50-D389-477CE7A404E0}"/>
              </a:ext>
            </a:extLst>
          </p:cNvPr>
          <p:cNvSpPr/>
          <p:nvPr/>
        </p:nvSpPr>
        <p:spPr>
          <a:xfrm>
            <a:off x="4097438" y="6281556"/>
            <a:ext cx="2176040" cy="299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11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9582F-C08C-43B2-B7A5-87F39D29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826" y="668217"/>
            <a:ext cx="5340481" cy="875576"/>
          </a:xfrm>
        </p:spPr>
        <p:txBody>
          <a:bodyPr/>
          <a:lstStyle/>
          <a:p>
            <a:r>
              <a:rPr lang="en-GB" dirty="0"/>
              <a:t>Entry level skills: Psychology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32BEDF-A2BB-4F2F-8D1B-B85B9325B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17</a:t>
            </a:fld>
            <a:endParaRPr lang="en-GB"/>
          </a:p>
        </p:txBody>
      </p:sp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254CF1AE-092F-1560-0AC4-90AA5DB82B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34" y="1505435"/>
            <a:ext cx="8089900" cy="51435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DFDDB39-F867-9F01-5475-F9DC1F79B2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164" y="6321021"/>
            <a:ext cx="1137372" cy="20472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B51AD72-EC55-0F0B-FC4E-2CB08EDDCAC4}"/>
              </a:ext>
            </a:extLst>
          </p:cNvPr>
          <p:cNvSpPr/>
          <p:nvPr/>
        </p:nvSpPr>
        <p:spPr>
          <a:xfrm>
            <a:off x="1863524" y="6289448"/>
            <a:ext cx="2581154" cy="23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75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9582F-C08C-43B2-B7A5-87F39D29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826" y="668217"/>
            <a:ext cx="5340481" cy="875576"/>
          </a:xfrm>
        </p:spPr>
        <p:txBody>
          <a:bodyPr/>
          <a:lstStyle/>
          <a:p>
            <a:r>
              <a:rPr lang="en-GB" dirty="0"/>
              <a:t>Entry level skills: Tariff points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32BEDF-A2BB-4F2F-8D1B-B85B9325B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18</a:t>
            </a:fld>
            <a:endParaRPr lang="en-GB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407DFCF-CAD8-5901-8992-0766AA3E60BC}"/>
              </a:ext>
            </a:extLst>
          </p:cNvPr>
          <p:cNvGrpSpPr/>
          <p:nvPr/>
        </p:nvGrpSpPr>
        <p:grpSpPr>
          <a:xfrm>
            <a:off x="254724" y="1828799"/>
            <a:ext cx="8106832" cy="4643211"/>
            <a:chOff x="232456" y="1511783"/>
            <a:chExt cx="8077200" cy="5130800"/>
          </a:xfrm>
        </p:grpSpPr>
        <p:pic>
          <p:nvPicPr>
            <p:cNvPr id="7" name="Picture 6" descr="Chart, line chart&#10;&#10;Description automatically generated">
              <a:extLst>
                <a:ext uri="{FF2B5EF4-FFF2-40B4-BE49-F238E27FC236}">
                  <a16:creationId xmlns:a16="http://schemas.microsoft.com/office/drawing/2014/main" id="{C4433B03-43FC-BCB7-3AE0-716C26CF4B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456" y="1511783"/>
              <a:ext cx="8077200" cy="51308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A66DB89-1C51-5C21-CC63-51DB90A6D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8959" y="6336974"/>
              <a:ext cx="2280213" cy="238879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71CF8FC-404B-FDB4-5B85-948E8C16FB5C}"/>
                </a:ext>
              </a:extLst>
            </p:cNvPr>
            <p:cNvSpPr/>
            <p:nvPr/>
          </p:nvSpPr>
          <p:spPr>
            <a:xfrm>
              <a:off x="3935392" y="6277458"/>
              <a:ext cx="3703899" cy="2983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7505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9582F-C08C-43B2-B7A5-87F39D29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826" y="668217"/>
            <a:ext cx="5340481" cy="875576"/>
          </a:xfrm>
        </p:spPr>
        <p:txBody>
          <a:bodyPr/>
          <a:lstStyle/>
          <a:p>
            <a:r>
              <a:rPr lang="en-GB" dirty="0"/>
              <a:t>Gender for Class Tests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32BEDF-A2BB-4F2F-8D1B-B85B9325B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19</a:t>
            </a:fld>
            <a:endParaRPr lang="en-GB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8665DED1-452D-9CDA-ADD5-329522CF8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32" y="1584608"/>
            <a:ext cx="8089900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761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EB531-79B3-43D1-A67B-23EF200C2D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Teach with R: Data Skills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C4959E-2796-4D58-9FCC-4EADFC3418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23</a:t>
            </a:r>
            <a:r>
              <a:rPr lang="en-GB" baseline="30000" dirty="0"/>
              <a:t>rd</a:t>
            </a:r>
            <a:r>
              <a:rPr lang="en-GB" dirty="0"/>
              <a:t> June, 2022</a:t>
            </a:r>
          </a:p>
          <a:p>
            <a:r>
              <a:rPr lang="en-GB" dirty="0"/>
              <a:t>Emma Mills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7424D-E39D-4DDA-BFE7-98F76A986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72E8AC-D160-B6B2-F744-2E9849608517}"/>
              </a:ext>
            </a:extLst>
          </p:cNvPr>
          <p:cNvSpPr/>
          <p:nvPr/>
        </p:nvSpPr>
        <p:spPr>
          <a:xfrm>
            <a:off x="462708" y="583895"/>
            <a:ext cx="5012675" cy="10576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61A3CAE7-041D-E055-7F96-C7058403FA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545" y="685187"/>
            <a:ext cx="1950371" cy="735989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751A0BB8-6834-7C16-5D8A-C8EE6B9463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812" y="487334"/>
            <a:ext cx="1496428" cy="100418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E1C7BF0-F2A2-330C-39B2-209D0F599CD5}"/>
                  </a:ext>
                </a:extLst>
              </p14:cNvPr>
              <p14:cNvContentPartPr/>
              <p14:nvPr/>
            </p14:nvContentPartPr>
            <p14:xfrm>
              <a:off x="988716" y="3036626"/>
              <a:ext cx="1092240" cy="3117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E1C7BF0-F2A2-330C-39B2-209D0F599CD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8116" y="3005666"/>
                <a:ext cx="115380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45" name="Ink 45">
                <a:extLst>
                  <a:ext uri="{FF2B5EF4-FFF2-40B4-BE49-F238E27FC236}">
                    <a16:creationId xmlns:a16="http://schemas.microsoft.com/office/drawing/2014/main" id="{61CCEF9F-A6CE-6AC0-5AB1-22D2DC560D17}"/>
                  </a:ext>
                </a:extLst>
              </p14:cNvPr>
              <p14:cNvContentPartPr/>
              <p14:nvPr/>
            </p14:nvContentPartPr>
            <p14:xfrm>
              <a:off x="717996" y="2215106"/>
              <a:ext cx="1646280" cy="552600"/>
            </p14:xfrm>
          </p:contentPart>
        </mc:Choice>
        <mc:Fallback xmlns="">
          <p:pic>
            <p:nvPicPr>
              <p:cNvPr id="45" name="Ink 45">
                <a:extLst>
                  <a:ext uri="{FF2B5EF4-FFF2-40B4-BE49-F238E27FC236}">
                    <a16:creationId xmlns:a16="http://schemas.microsoft.com/office/drawing/2014/main" id="{61CCEF9F-A6CE-6AC0-5AB1-22D2DC560D1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7403" y="2184146"/>
                <a:ext cx="1707467" cy="61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15E4FFF-02DD-3673-FB40-B88E591CA6B5}"/>
                  </a:ext>
                </a:extLst>
              </p14:cNvPr>
              <p14:cNvContentPartPr/>
              <p14:nvPr/>
            </p14:nvContentPartPr>
            <p14:xfrm>
              <a:off x="422796" y="2336786"/>
              <a:ext cx="113760" cy="450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15E4FFF-02DD-3673-FB40-B88E591CA6B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1836" y="2306186"/>
                <a:ext cx="17496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832CA59-FD94-82E9-8299-9CDBA33ADDF5}"/>
                  </a:ext>
                </a:extLst>
              </p14:cNvPr>
              <p14:cNvContentPartPr/>
              <p14:nvPr/>
            </p14:nvContentPartPr>
            <p14:xfrm>
              <a:off x="754356" y="2191346"/>
              <a:ext cx="45000" cy="651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832CA59-FD94-82E9-8299-9CDBA33ADDF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23756" y="2160386"/>
                <a:ext cx="10620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9B846F0B-90C2-2407-1A7F-11E7D2FBB18E}"/>
                  </a:ext>
                </a:extLst>
              </p14:cNvPr>
              <p14:cNvContentPartPr/>
              <p14:nvPr/>
            </p14:nvContentPartPr>
            <p14:xfrm>
              <a:off x="1073676" y="2098106"/>
              <a:ext cx="4320" cy="1094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9B846F0B-90C2-2407-1A7F-11E7D2FBB18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43076" y="2067506"/>
                <a:ext cx="6588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C7D15B6B-54D8-EB24-12C8-BE71CA38BC0C}"/>
                  </a:ext>
                </a:extLst>
              </p14:cNvPr>
              <p14:cNvContentPartPr/>
              <p14:nvPr/>
            </p14:nvContentPartPr>
            <p14:xfrm>
              <a:off x="1397316" y="2069666"/>
              <a:ext cx="28800" cy="730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C7D15B6B-54D8-EB24-12C8-BE71CA38BC0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366716" y="2039066"/>
                <a:ext cx="9000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7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25BDF378-65C3-9C19-AEC9-D747DC509BF2}"/>
                  </a:ext>
                </a:extLst>
              </p14:cNvPr>
              <p14:cNvContentPartPr/>
              <p14:nvPr/>
            </p14:nvContentPartPr>
            <p14:xfrm>
              <a:off x="1720956" y="2041586"/>
              <a:ext cx="36720" cy="691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25BDF378-65C3-9C19-AEC9-D747DC509BF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690356" y="2010986"/>
                <a:ext cx="9828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9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D49F1368-6F86-A55D-8C4B-F232EAB46FE5}"/>
                  </a:ext>
                </a:extLst>
              </p14:cNvPr>
              <p14:cNvContentPartPr/>
              <p14:nvPr/>
            </p14:nvContentPartPr>
            <p14:xfrm>
              <a:off x="1983756" y="2013146"/>
              <a:ext cx="69120" cy="489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D49F1368-6F86-A55D-8C4B-F232EAB46FE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953156" y="1982546"/>
                <a:ext cx="13032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1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C67ED670-F4DA-5F1F-181F-689791812635}"/>
                  </a:ext>
                </a:extLst>
              </p14:cNvPr>
              <p14:cNvContentPartPr/>
              <p14:nvPr/>
            </p14:nvContentPartPr>
            <p14:xfrm>
              <a:off x="2319636" y="2021426"/>
              <a:ext cx="113760" cy="367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C67ED670-F4DA-5F1F-181F-68979181263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289036" y="1990466"/>
                <a:ext cx="17496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3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2B3A66F5-8010-3012-5DAC-15ECC434F65A}"/>
                  </a:ext>
                </a:extLst>
              </p14:cNvPr>
              <p14:cNvContentPartPr/>
              <p14:nvPr/>
            </p14:nvContentPartPr>
            <p14:xfrm>
              <a:off x="2574516" y="2308346"/>
              <a:ext cx="101520" cy="165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2B3A66F5-8010-3012-5DAC-15ECC434F65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543556" y="2277746"/>
                <a:ext cx="16272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26B2362B-C6A9-8702-AE9D-890D5143728E}"/>
                  </a:ext>
                </a:extLst>
              </p14:cNvPr>
              <p14:cNvContentPartPr/>
              <p14:nvPr/>
            </p14:nvContentPartPr>
            <p14:xfrm>
              <a:off x="2582436" y="2635946"/>
              <a:ext cx="77040" cy="367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6B2362B-C6A9-8702-AE9D-890D5143728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551836" y="2605346"/>
                <a:ext cx="13860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89E2F41B-2771-AFB9-2FD4-88C2C1451D89}"/>
                  </a:ext>
                </a:extLst>
              </p14:cNvPr>
              <p14:cNvContentPartPr/>
              <p14:nvPr/>
            </p14:nvContentPartPr>
            <p14:xfrm>
              <a:off x="2133516" y="2814146"/>
              <a:ext cx="28080" cy="489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89E2F41B-2771-AFB9-2FD4-88C2C1451D8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102916" y="2783546"/>
                <a:ext cx="896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9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226E325C-5B49-B387-5953-7BF6637F4763}"/>
                  </a:ext>
                </a:extLst>
              </p14:cNvPr>
              <p14:cNvContentPartPr/>
              <p14:nvPr/>
            </p14:nvContentPartPr>
            <p14:xfrm>
              <a:off x="1749396" y="2781746"/>
              <a:ext cx="8280" cy="892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226E325C-5B49-B387-5953-7BF6637F476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718436" y="2751146"/>
                <a:ext cx="6984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1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AF2BD7FA-0FE0-4EC3-F46E-8674C5C8C357}"/>
                  </a:ext>
                </a:extLst>
              </p14:cNvPr>
              <p14:cNvContentPartPr/>
              <p14:nvPr/>
            </p14:nvContentPartPr>
            <p14:xfrm>
              <a:off x="1263756" y="2882906"/>
              <a:ext cx="16560" cy="450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AF2BD7FA-0FE0-4EC3-F46E-8674C5C8C35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233156" y="2851946"/>
                <a:ext cx="7776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8FE72D5B-562F-0BB1-3C71-E3D35CB69023}"/>
                  </a:ext>
                </a:extLst>
              </p14:cNvPr>
              <p14:cNvContentPartPr/>
              <p14:nvPr/>
            </p14:nvContentPartPr>
            <p14:xfrm>
              <a:off x="879636" y="2874626"/>
              <a:ext cx="32760" cy="568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8FE72D5B-562F-0BB1-3C71-E3D35CB6902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49036" y="2844026"/>
                <a:ext cx="9396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5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08919DF1-E50E-84C4-AE5C-9CAAC5DFB563}"/>
                  </a:ext>
                </a:extLst>
              </p14:cNvPr>
              <p14:cNvContentPartPr/>
              <p14:nvPr/>
            </p14:nvContentPartPr>
            <p14:xfrm>
              <a:off x="499476" y="2927186"/>
              <a:ext cx="85320" cy="450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08919DF1-E50E-84C4-AE5C-9CAAC5DFB563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68876" y="2896586"/>
                <a:ext cx="14652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7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B7EECA02-ADC2-478A-F871-EABE103AE60D}"/>
                  </a:ext>
                </a:extLst>
              </p14:cNvPr>
              <p14:cNvContentPartPr/>
              <p14:nvPr/>
            </p14:nvContentPartPr>
            <p14:xfrm>
              <a:off x="365916" y="2660426"/>
              <a:ext cx="81360" cy="244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7EECA02-ADC2-478A-F871-EABE103AE60D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35316" y="2629826"/>
                <a:ext cx="142560" cy="8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9896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7F44E-5580-43BC-ABB5-D3CAC69B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826" y="668216"/>
            <a:ext cx="5664652" cy="1022473"/>
          </a:xfrm>
        </p:spPr>
        <p:txBody>
          <a:bodyPr>
            <a:normAutofit/>
          </a:bodyPr>
          <a:lstStyle/>
          <a:p>
            <a:r>
              <a:rPr lang="en-GB" sz="3000" dirty="0"/>
              <a:t>Entry level skills / Gender: conclusions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845A0-3A14-4163-8598-46A0ED2B6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EE2857-F624-A49F-F7AB-BD03D7112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21396"/>
            <a:ext cx="7886700" cy="4409955"/>
          </a:xfrm>
        </p:spPr>
        <p:txBody>
          <a:bodyPr>
            <a:normAutofit/>
          </a:bodyPr>
          <a:lstStyle/>
          <a:p>
            <a:r>
              <a:rPr lang="en-US" dirty="0"/>
              <a:t>Neither level 3 </a:t>
            </a:r>
            <a:r>
              <a:rPr lang="en-US" dirty="0" err="1"/>
              <a:t>maths</a:t>
            </a:r>
            <a:r>
              <a:rPr lang="en-US" dirty="0"/>
              <a:t> nor psychology provides an advantage for statistics attainment in class tests</a:t>
            </a:r>
          </a:p>
          <a:p>
            <a:r>
              <a:rPr lang="en-US" dirty="0"/>
              <a:t>(for this year) Students at a lower tariff seem to consistently score higher* </a:t>
            </a:r>
          </a:p>
          <a:p>
            <a:r>
              <a:rPr lang="en-US" dirty="0"/>
              <a:t>In Year 2, male students appear to consistently  score higher than female students*</a:t>
            </a:r>
          </a:p>
          <a:p>
            <a:r>
              <a:rPr lang="en-US" dirty="0"/>
              <a:t>The two-year </a:t>
            </a:r>
            <a:r>
              <a:rPr lang="en-US" dirty="0" err="1"/>
              <a:t>programme</a:t>
            </a:r>
            <a:r>
              <a:rPr lang="en-US" dirty="0"/>
              <a:t> is a good general introduction to statistics for our psychology students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* not statistically significant</a:t>
            </a:r>
          </a:p>
        </p:txBody>
      </p:sp>
    </p:spTree>
    <p:extLst>
      <p:ext uri="{BB962C8B-B14F-4D97-AF65-F5344CB8AC3E}">
        <p14:creationId xmlns:p14="http://schemas.microsoft.com/office/powerpoint/2010/main" val="3412950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57084-0CF0-49B5-A390-29CF6B9B69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Skills Maps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302CC0-6D72-4124-9C61-29F07991B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702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7F44E-5580-43BC-ABB5-D3CAC69BE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Skills Map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845A0-3A14-4163-8598-46A0ED2B6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22</a:t>
            </a:fld>
            <a:endParaRPr lang="en-GB" dirty="0"/>
          </a:p>
        </p:txBody>
      </p:sp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80B8E1CC-2E35-04E9-4069-04E5E7ABF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31" y="1470767"/>
            <a:ext cx="3986700" cy="5167311"/>
          </a:xfrm>
          <a:custGeom>
            <a:avLst/>
            <a:gdLst>
              <a:gd name="connsiteX0" fmla="*/ 0 w 3986700"/>
              <a:gd name="connsiteY0" fmla="*/ 0 h 5167311"/>
              <a:gd name="connsiteX1" fmla="*/ 489795 w 3986700"/>
              <a:gd name="connsiteY1" fmla="*/ 0 h 5167311"/>
              <a:gd name="connsiteX2" fmla="*/ 1059323 w 3986700"/>
              <a:gd name="connsiteY2" fmla="*/ 0 h 5167311"/>
              <a:gd name="connsiteX3" fmla="*/ 1708586 w 3986700"/>
              <a:gd name="connsiteY3" fmla="*/ 0 h 5167311"/>
              <a:gd name="connsiteX4" fmla="*/ 2198380 w 3986700"/>
              <a:gd name="connsiteY4" fmla="*/ 0 h 5167311"/>
              <a:gd name="connsiteX5" fmla="*/ 2807776 w 3986700"/>
              <a:gd name="connsiteY5" fmla="*/ 0 h 5167311"/>
              <a:gd name="connsiteX6" fmla="*/ 3297570 w 3986700"/>
              <a:gd name="connsiteY6" fmla="*/ 0 h 5167311"/>
              <a:gd name="connsiteX7" fmla="*/ 3986700 w 3986700"/>
              <a:gd name="connsiteY7" fmla="*/ 0 h 5167311"/>
              <a:gd name="connsiteX8" fmla="*/ 3986700 w 3986700"/>
              <a:gd name="connsiteY8" fmla="*/ 625819 h 5167311"/>
              <a:gd name="connsiteX9" fmla="*/ 3986700 w 3986700"/>
              <a:gd name="connsiteY9" fmla="*/ 1096618 h 5167311"/>
              <a:gd name="connsiteX10" fmla="*/ 3986700 w 3986700"/>
              <a:gd name="connsiteY10" fmla="*/ 1774110 h 5167311"/>
              <a:gd name="connsiteX11" fmla="*/ 3986700 w 3986700"/>
              <a:gd name="connsiteY11" fmla="*/ 2348256 h 5167311"/>
              <a:gd name="connsiteX12" fmla="*/ 3986700 w 3986700"/>
              <a:gd name="connsiteY12" fmla="*/ 3025748 h 5167311"/>
              <a:gd name="connsiteX13" fmla="*/ 3986700 w 3986700"/>
              <a:gd name="connsiteY13" fmla="*/ 3651566 h 5167311"/>
              <a:gd name="connsiteX14" fmla="*/ 3986700 w 3986700"/>
              <a:gd name="connsiteY14" fmla="*/ 4174039 h 5167311"/>
              <a:gd name="connsiteX15" fmla="*/ 3986700 w 3986700"/>
              <a:gd name="connsiteY15" fmla="*/ 5167311 h 5167311"/>
              <a:gd name="connsiteX16" fmla="*/ 3496905 w 3986700"/>
              <a:gd name="connsiteY16" fmla="*/ 5167311 h 5167311"/>
              <a:gd name="connsiteX17" fmla="*/ 2927377 w 3986700"/>
              <a:gd name="connsiteY17" fmla="*/ 5167311 h 5167311"/>
              <a:gd name="connsiteX18" fmla="*/ 2278114 w 3986700"/>
              <a:gd name="connsiteY18" fmla="*/ 5167311 h 5167311"/>
              <a:gd name="connsiteX19" fmla="*/ 1628852 w 3986700"/>
              <a:gd name="connsiteY19" fmla="*/ 5167311 h 5167311"/>
              <a:gd name="connsiteX20" fmla="*/ 1019456 w 3986700"/>
              <a:gd name="connsiteY20" fmla="*/ 5167311 h 5167311"/>
              <a:gd name="connsiteX21" fmla="*/ 0 w 3986700"/>
              <a:gd name="connsiteY21" fmla="*/ 5167311 h 5167311"/>
              <a:gd name="connsiteX22" fmla="*/ 0 w 3986700"/>
              <a:gd name="connsiteY22" fmla="*/ 4541492 h 5167311"/>
              <a:gd name="connsiteX23" fmla="*/ 0 w 3986700"/>
              <a:gd name="connsiteY23" fmla="*/ 3967347 h 5167311"/>
              <a:gd name="connsiteX24" fmla="*/ 0 w 3986700"/>
              <a:gd name="connsiteY24" fmla="*/ 3393201 h 5167311"/>
              <a:gd name="connsiteX25" fmla="*/ 0 w 3986700"/>
              <a:gd name="connsiteY25" fmla="*/ 2819055 h 5167311"/>
              <a:gd name="connsiteX26" fmla="*/ 0 w 3986700"/>
              <a:gd name="connsiteY26" fmla="*/ 2399929 h 5167311"/>
              <a:gd name="connsiteX27" fmla="*/ 0 w 3986700"/>
              <a:gd name="connsiteY27" fmla="*/ 1774110 h 5167311"/>
              <a:gd name="connsiteX28" fmla="*/ 0 w 3986700"/>
              <a:gd name="connsiteY28" fmla="*/ 1354984 h 5167311"/>
              <a:gd name="connsiteX29" fmla="*/ 0 w 3986700"/>
              <a:gd name="connsiteY29" fmla="*/ 780838 h 5167311"/>
              <a:gd name="connsiteX30" fmla="*/ 0 w 3986700"/>
              <a:gd name="connsiteY30" fmla="*/ 0 h 5167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986700" h="5167311" fill="none" extrusionOk="0">
                <a:moveTo>
                  <a:pt x="0" y="0"/>
                </a:moveTo>
                <a:cubicBezTo>
                  <a:pt x="109118" y="-49360"/>
                  <a:pt x="386773" y="6968"/>
                  <a:pt x="489795" y="0"/>
                </a:cubicBezTo>
                <a:cubicBezTo>
                  <a:pt x="592817" y="-6968"/>
                  <a:pt x="934043" y="66807"/>
                  <a:pt x="1059323" y="0"/>
                </a:cubicBezTo>
                <a:cubicBezTo>
                  <a:pt x="1184603" y="-66807"/>
                  <a:pt x="1495456" y="42967"/>
                  <a:pt x="1708586" y="0"/>
                </a:cubicBezTo>
                <a:cubicBezTo>
                  <a:pt x="1921716" y="-42967"/>
                  <a:pt x="2096148" y="29508"/>
                  <a:pt x="2198380" y="0"/>
                </a:cubicBezTo>
                <a:cubicBezTo>
                  <a:pt x="2300612" y="-29508"/>
                  <a:pt x="2589923" y="24615"/>
                  <a:pt x="2807776" y="0"/>
                </a:cubicBezTo>
                <a:cubicBezTo>
                  <a:pt x="3025629" y="-24615"/>
                  <a:pt x="3103699" y="9723"/>
                  <a:pt x="3297570" y="0"/>
                </a:cubicBezTo>
                <a:cubicBezTo>
                  <a:pt x="3491441" y="-9723"/>
                  <a:pt x="3776873" y="31968"/>
                  <a:pt x="3986700" y="0"/>
                </a:cubicBezTo>
                <a:cubicBezTo>
                  <a:pt x="4027347" y="265218"/>
                  <a:pt x="3974917" y="405368"/>
                  <a:pt x="3986700" y="625819"/>
                </a:cubicBezTo>
                <a:cubicBezTo>
                  <a:pt x="3998483" y="846270"/>
                  <a:pt x="3937378" y="887152"/>
                  <a:pt x="3986700" y="1096618"/>
                </a:cubicBezTo>
                <a:cubicBezTo>
                  <a:pt x="4036022" y="1306084"/>
                  <a:pt x="3982241" y="1462368"/>
                  <a:pt x="3986700" y="1774110"/>
                </a:cubicBezTo>
                <a:cubicBezTo>
                  <a:pt x="3991159" y="2085852"/>
                  <a:pt x="3955380" y="2199370"/>
                  <a:pt x="3986700" y="2348256"/>
                </a:cubicBezTo>
                <a:cubicBezTo>
                  <a:pt x="4018020" y="2497142"/>
                  <a:pt x="3948321" y="2699608"/>
                  <a:pt x="3986700" y="3025748"/>
                </a:cubicBezTo>
                <a:cubicBezTo>
                  <a:pt x="4025079" y="3351888"/>
                  <a:pt x="3914412" y="3388591"/>
                  <a:pt x="3986700" y="3651566"/>
                </a:cubicBezTo>
                <a:cubicBezTo>
                  <a:pt x="4058988" y="3914541"/>
                  <a:pt x="3943061" y="3956554"/>
                  <a:pt x="3986700" y="4174039"/>
                </a:cubicBezTo>
                <a:cubicBezTo>
                  <a:pt x="4030339" y="4391524"/>
                  <a:pt x="3890381" y="4952367"/>
                  <a:pt x="3986700" y="5167311"/>
                </a:cubicBezTo>
                <a:cubicBezTo>
                  <a:pt x="3850141" y="5214692"/>
                  <a:pt x="3604241" y="5160566"/>
                  <a:pt x="3496905" y="5167311"/>
                </a:cubicBezTo>
                <a:cubicBezTo>
                  <a:pt x="3389570" y="5174056"/>
                  <a:pt x="3101224" y="5142048"/>
                  <a:pt x="2927377" y="5167311"/>
                </a:cubicBezTo>
                <a:cubicBezTo>
                  <a:pt x="2753530" y="5192574"/>
                  <a:pt x="2537247" y="5110738"/>
                  <a:pt x="2278114" y="5167311"/>
                </a:cubicBezTo>
                <a:cubicBezTo>
                  <a:pt x="2018981" y="5223884"/>
                  <a:pt x="1931022" y="5150547"/>
                  <a:pt x="1628852" y="5167311"/>
                </a:cubicBezTo>
                <a:cubicBezTo>
                  <a:pt x="1326682" y="5184075"/>
                  <a:pt x="1303397" y="5123573"/>
                  <a:pt x="1019456" y="5167311"/>
                </a:cubicBezTo>
                <a:cubicBezTo>
                  <a:pt x="735515" y="5211049"/>
                  <a:pt x="271309" y="5117983"/>
                  <a:pt x="0" y="5167311"/>
                </a:cubicBezTo>
                <a:cubicBezTo>
                  <a:pt x="-18466" y="5031093"/>
                  <a:pt x="52461" y="4691789"/>
                  <a:pt x="0" y="4541492"/>
                </a:cubicBezTo>
                <a:cubicBezTo>
                  <a:pt x="-52461" y="4391195"/>
                  <a:pt x="49302" y="4194981"/>
                  <a:pt x="0" y="3967347"/>
                </a:cubicBezTo>
                <a:cubicBezTo>
                  <a:pt x="-49302" y="3739713"/>
                  <a:pt x="6638" y="3679587"/>
                  <a:pt x="0" y="3393201"/>
                </a:cubicBezTo>
                <a:cubicBezTo>
                  <a:pt x="-6638" y="3106815"/>
                  <a:pt x="55974" y="2979655"/>
                  <a:pt x="0" y="2819055"/>
                </a:cubicBezTo>
                <a:cubicBezTo>
                  <a:pt x="-55974" y="2658455"/>
                  <a:pt x="3270" y="2488611"/>
                  <a:pt x="0" y="2399929"/>
                </a:cubicBezTo>
                <a:cubicBezTo>
                  <a:pt x="-3270" y="2311247"/>
                  <a:pt x="23164" y="1936254"/>
                  <a:pt x="0" y="1774110"/>
                </a:cubicBezTo>
                <a:cubicBezTo>
                  <a:pt x="-23164" y="1611966"/>
                  <a:pt x="18618" y="1482103"/>
                  <a:pt x="0" y="1354984"/>
                </a:cubicBezTo>
                <a:cubicBezTo>
                  <a:pt x="-18618" y="1227865"/>
                  <a:pt x="1849" y="995295"/>
                  <a:pt x="0" y="780838"/>
                </a:cubicBezTo>
                <a:cubicBezTo>
                  <a:pt x="-1849" y="566381"/>
                  <a:pt x="34485" y="213503"/>
                  <a:pt x="0" y="0"/>
                </a:cubicBezTo>
                <a:close/>
              </a:path>
              <a:path w="3986700" h="5167311" stroke="0" extrusionOk="0">
                <a:moveTo>
                  <a:pt x="0" y="0"/>
                </a:moveTo>
                <a:cubicBezTo>
                  <a:pt x="174918" y="-31863"/>
                  <a:pt x="377317" y="46523"/>
                  <a:pt x="529662" y="0"/>
                </a:cubicBezTo>
                <a:cubicBezTo>
                  <a:pt x="682007" y="-46523"/>
                  <a:pt x="858770" y="40547"/>
                  <a:pt x="979589" y="0"/>
                </a:cubicBezTo>
                <a:cubicBezTo>
                  <a:pt x="1100408" y="-40547"/>
                  <a:pt x="1439166" y="42106"/>
                  <a:pt x="1628852" y="0"/>
                </a:cubicBezTo>
                <a:cubicBezTo>
                  <a:pt x="1818538" y="-42106"/>
                  <a:pt x="1921508" y="11847"/>
                  <a:pt x="2158513" y="0"/>
                </a:cubicBezTo>
                <a:cubicBezTo>
                  <a:pt x="2395518" y="-11847"/>
                  <a:pt x="2553135" y="42583"/>
                  <a:pt x="2688175" y="0"/>
                </a:cubicBezTo>
                <a:cubicBezTo>
                  <a:pt x="2823215" y="-42583"/>
                  <a:pt x="3184033" y="32833"/>
                  <a:pt x="3337437" y="0"/>
                </a:cubicBezTo>
                <a:cubicBezTo>
                  <a:pt x="3490841" y="-32833"/>
                  <a:pt x="3695225" y="47040"/>
                  <a:pt x="3986700" y="0"/>
                </a:cubicBezTo>
                <a:cubicBezTo>
                  <a:pt x="4024728" y="209340"/>
                  <a:pt x="3940921" y="405207"/>
                  <a:pt x="3986700" y="677492"/>
                </a:cubicBezTo>
                <a:cubicBezTo>
                  <a:pt x="4032479" y="949777"/>
                  <a:pt x="3984100" y="1016675"/>
                  <a:pt x="3986700" y="1148291"/>
                </a:cubicBezTo>
                <a:cubicBezTo>
                  <a:pt x="3989300" y="1279907"/>
                  <a:pt x="3983553" y="1524448"/>
                  <a:pt x="3986700" y="1619091"/>
                </a:cubicBezTo>
                <a:cubicBezTo>
                  <a:pt x="3989847" y="1713734"/>
                  <a:pt x="3943952" y="2035736"/>
                  <a:pt x="3986700" y="2193236"/>
                </a:cubicBezTo>
                <a:cubicBezTo>
                  <a:pt x="4029448" y="2350736"/>
                  <a:pt x="3919903" y="2567959"/>
                  <a:pt x="3986700" y="2819055"/>
                </a:cubicBezTo>
                <a:cubicBezTo>
                  <a:pt x="4053497" y="3070151"/>
                  <a:pt x="3955102" y="3102297"/>
                  <a:pt x="3986700" y="3238182"/>
                </a:cubicBezTo>
                <a:cubicBezTo>
                  <a:pt x="4018298" y="3374067"/>
                  <a:pt x="3975173" y="3687670"/>
                  <a:pt x="3986700" y="3812327"/>
                </a:cubicBezTo>
                <a:cubicBezTo>
                  <a:pt x="3998227" y="3936984"/>
                  <a:pt x="3957713" y="4107524"/>
                  <a:pt x="3986700" y="4386473"/>
                </a:cubicBezTo>
                <a:cubicBezTo>
                  <a:pt x="4015687" y="4665422"/>
                  <a:pt x="3973582" y="4965869"/>
                  <a:pt x="3986700" y="5167311"/>
                </a:cubicBezTo>
                <a:cubicBezTo>
                  <a:pt x="3785857" y="5230545"/>
                  <a:pt x="3640174" y="5107639"/>
                  <a:pt x="3377304" y="5167311"/>
                </a:cubicBezTo>
                <a:cubicBezTo>
                  <a:pt x="3114434" y="5226983"/>
                  <a:pt x="2945084" y="5100230"/>
                  <a:pt x="2807776" y="5167311"/>
                </a:cubicBezTo>
                <a:cubicBezTo>
                  <a:pt x="2670468" y="5234392"/>
                  <a:pt x="2478736" y="5159637"/>
                  <a:pt x="2357848" y="5167311"/>
                </a:cubicBezTo>
                <a:cubicBezTo>
                  <a:pt x="2236960" y="5174985"/>
                  <a:pt x="2093379" y="5109763"/>
                  <a:pt x="1868054" y="5167311"/>
                </a:cubicBezTo>
                <a:cubicBezTo>
                  <a:pt x="1642729" y="5224859"/>
                  <a:pt x="1473218" y="5161284"/>
                  <a:pt x="1218791" y="5167311"/>
                </a:cubicBezTo>
                <a:cubicBezTo>
                  <a:pt x="964364" y="5173338"/>
                  <a:pt x="799408" y="5159866"/>
                  <a:pt x="649263" y="5167311"/>
                </a:cubicBezTo>
                <a:cubicBezTo>
                  <a:pt x="499118" y="5174756"/>
                  <a:pt x="178266" y="5163351"/>
                  <a:pt x="0" y="5167311"/>
                </a:cubicBezTo>
                <a:cubicBezTo>
                  <a:pt x="-29608" y="4921235"/>
                  <a:pt x="27845" y="4870852"/>
                  <a:pt x="0" y="4593165"/>
                </a:cubicBezTo>
                <a:cubicBezTo>
                  <a:pt x="-27845" y="4315478"/>
                  <a:pt x="20802" y="4347234"/>
                  <a:pt x="0" y="4174039"/>
                </a:cubicBezTo>
                <a:cubicBezTo>
                  <a:pt x="-20802" y="4000844"/>
                  <a:pt x="1701" y="3928943"/>
                  <a:pt x="0" y="3754913"/>
                </a:cubicBezTo>
                <a:cubicBezTo>
                  <a:pt x="-1701" y="3580883"/>
                  <a:pt x="12937" y="3436450"/>
                  <a:pt x="0" y="3129094"/>
                </a:cubicBezTo>
                <a:cubicBezTo>
                  <a:pt x="-12937" y="2821738"/>
                  <a:pt x="18348" y="2757297"/>
                  <a:pt x="0" y="2658294"/>
                </a:cubicBezTo>
                <a:cubicBezTo>
                  <a:pt x="-18348" y="2559291"/>
                  <a:pt x="68668" y="2119526"/>
                  <a:pt x="0" y="1980803"/>
                </a:cubicBezTo>
                <a:cubicBezTo>
                  <a:pt x="-68668" y="1842080"/>
                  <a:pt x="10736" y="1620169"/>
                  <a:pt x="0" y="1458330"/>
                </a:cubicBezTo>
                <a:cubicBezTo>
                  <a:pt x="-10736" y="1296491"/>
                  <a:pt x="36169" y="1200481"/>
                  <a:pt x="0" y="1039204"/>
                </a:cubicBezTo>
                <a:cubicBezTo>
                  <a:pt x="-36169" y="877927"/>
                  <a:pt x="2655" y="232271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F31ADAB-47AD-B5D2-BED5-151CCA482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104" y="1470767"/>
            <a:ext cx="4102070" cy="51673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i="1" dirty="0"/>
              <a:t>5 broad areas for assessment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Conceptual framework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Data collection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Data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Data 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Data application</a:t>
            </a:r>
          </a:p>
          <a:p>
            <a:pPr marL="457200" indent="-457200">
              <a:buFont typeface="+mj-lt"/>
              <a:buAutoNum type="arabicPeriod"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With further sub-competencies.</a:t>
            </a:r>
          </a:p>
          <a:p>
            <a:pPr marL="0" indent="0">
              <a:buNone/>
            </a:pPr>
            <a:r>
              <a:rPr lang="en-GB" sz="2400" dirty="0"/>
              <a:t>It’s nice!</a:t>
            </a:r>
          </a:p>
        </p:txBody>
      </p:sp>
    </p:spTree>
    <p:extLst>
      <p:ext uri="{BB962C8B-B14F-4D97-AF65-F5344CB8AC3E}">
        <p14:creationId xmlns:p14="http://schemas.microsoft.com/office/powerpoint/2010/main" val="37675814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7F44E-5580-43BC-ABB5-D3CAC69BE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Skills Map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845A0-3A14-4163-8598-46A0ED2B6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23</a:t>
            </a:fld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F31ADAB-47AD-B5D2-BED5-151CCA482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104" y="1505489"/>
            <a:ext cx="4102070" cy="51325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400" i="1" dirty="0"/>
              <a:t>Data to the People created their framework “</a:t>
            </a:r>
            <a:r>
              <a:rPr lang="en-GB" sz="2400" i="1" dirty="0" err="1"/>
              <a:t>Databilities</a:t>
            </a:r>
            <a:r>
              <a:rPr lang="en-GB" sz="2400" i="1" dirty="0"/>
              <a:t>”</a:t>
            </a:r>
          </a:p>
          <a:p>
            <a:pPr marL="0" indent="0">
              <a:buNone/>
            </a:pPr>
            <a:endParaRPr lang="en-GB" sz="2400" i="1" dirty="0"/>
          </a:p>
          <a:p>
            <a:r>
              <a:rPr lang="en-GB" sz="2400" i="1" dirty="0"/>
              <a:t>5000 people across 5 countries in 14 industries</a:t>
            </a:r>
          </a:p>
          <a:p>
            <a:pPr marL="0" indent="0">
              <a:buNone/>
            </a:pPr>
            <a:endParaRPr lang="en-GB" sz="2400" i="1" dirty="0"/>
          </a:p>
          <a:p>
            <a:pPr marL="0" indent="0">
              <a:buNone/>
            </a:pPr>
            <a:r>
              <a:rPr lang="en-GB" sz="2400" i="1" dirty="0"/>
              <a:t>3 labels: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Curious: 45 – 51%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Confident: 40-44%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Coaches: 7%</a:t>
            </a:r>
          </a:p>
          <a:p>
            <a:pPr marL="457200" indent="-457200">
              <a:buFont typeface="+mj-lt"/>
              <a:buAutoNum type="arabicPeriod"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(but it’s trademarked 😱) 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9F5708D2-7955-A104-AFAA-47BE7A965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71" y="1505489"/>
            <a:ext cx="3702779" cy="5167310"/>
          </a:xfrm>
          <a:custGeom>
            <a:avLst/>
            <a:gdLst>
              <a:gd name="connsiteX0" fmla="*/ 0 w 3702779"/>
              <a:gd name="connsiteY0" fmla="*/ 0 h 5167310"/>
              <a:gd name="connsiteX1" fmla="*/ 417885 w 3702779"/>
              <a:gd name="connsiteY1" fmla="*/ 0 h 5167310"/>
              <a:gd name="connsiteX2" fmla="*/ 983881 w 3702779"/>
              <a:gd name="connsiteY2" fmla="*/ 0 h 5167310"/>
              <a:gd name="connsiteX3" fmla="*/ 1401766 w 3702779"/>
              <a:gd name="connsiteY3" fmla="*/ 0 h 5167310"/>
              <a:gd name="connsiteX4" fmla="*/ 1856679 w 3702779"/>
              <a:gd name="connsiteY4" fmla="*/ 0 h 5167310"/>
              <a:gd name="connsiteX5" fmla="*/ 2422675 w 3702779"/>
              <a:gd name="connsiteY5" fmla="*/ 0 h 5167310"/>
              <a:gd name="connsiteX6" fmla="*/ 2840560 w 3702779"/>
              <a:gd name="connsiteY6" fmla="*/ 0 h 5167310"/>
              <a:gd name="connsiteX7" fmla="*/ 3702779 w 3702779"/>
              <a:gd name="connsiteY7" fmla="*/ 0 h 5167310"/>
              <a:gd name="connsiteX8" fmla="*/ 3702779 w 3702779"/>
              <a:gd name="connsiteY8" fmla="*/ 470799 h 5167310"/>
              <a:gd name="connsiteX9" fmla="*/ 3702779 w 3702779"/>
              <a:gd name="connsiteY9" fmla="*/ 1044945 h 5167310"/>
              <a:gd name="connsiteX10" fmla="*/ 3702779 w 3702779"/>
              <a:gd name="connsiteY10" fmla="*/ 1619090 h 5167310"/>
              <a:gd name="connsiteX11" fmla="*/ 3702779 w 3702779"/>
              <a:gd name="connsiteY11" fmla="*/ 2193236 h 5167310"/>
              <a:gd name="connsiteX12" fmla="*/ 3702779 w 3702779"/>
              <a:gd name="connsiteY12" fmla="*/ 2715708 h 5167310"/>
              <a:gd name="connsiteX13" fmla="*/ 3702779 w 3702779"/>
              <a:gd name="connsiteY13" fmla="*/ 3186508 h 5167310"/>
              <a:gd name="connsiteX14" fmla="*/ 3702779 w 3702779"/>
              <a:gd name="connsiteY14" fmla="*/ 3812326 h 5167310"/>
              <a:gd name="connsiteX15" fmla="*/ 3702779 w 3702779"/>
              <a:gd name="connsiteY15" fmla="*/ 4438145 h 5167310"/>
              <a:gd name="connsiteX16" fmla="*/ 3702779 w 3702779"/>
              <a:gd name="connsiteY16" fmla="*/ 5167310 h 5167310"/>
              <a:gd name="connsiteX17" fmla="*/ 3173811 w 3702779"/>
              <a:gd name="connsiteY17" fmla="*/ 5167310 h 5167310"/>
              <a:gd name="connsiteX18" fmla="*/ 2570787 w 3702779"/>
              <a:gd name="connsiteY18" fmla="*/ 5167310 h 5167310"/>
              <a:gd name="connsiteX19" fmla="*/ 2078846 w 3702779"/>
              <a:gd name="connsiteY19" fmla="*/ 5167310 h 5167310"/>
              <a:gd name="connsiteX20" fmla="*/ 1623933 w 3702779"/>
              <a:gd name="connsiteY20" fmla="*/ 5167310 h 5167310"/>
              <a:gd name="connsiteX21" fmla="*/ 1020909 w 3702779"/>
              <a:gd name="connsiteY21" fmla="*/ 5167310 h 5167310"/>
              <a:gd name="connsiteX22" fmla="*/ 603024 w 3702779"/>
              <a:gd name="connsiteY22" fmla="*/ 5167310 h 5167310"/>
              <a:gd name="connsiteX23" fmla="*/ 0 w 3702779"/>
              <a:gd name="connsiteY23" fmla="*/ 5167310 h 5167310"/>
              <a:gd name="connsiteX24" fmla="*/ 0 w 3702779"/>
              <a:gd name="connsiteY24" fmla="*/ 4541491 h 5167310"/>
              <a:gd name="connsiteX25" fmla="*/ 0 w 3702779"/>
              <a:gd name="connsiteY25" fmla="*/ 3915673 h 5167310"/>
              <a:gd name="connsiteX26" fmla="*/ 0 w 3702779"/>
              <a:gd name="connsiteY26" fmla="*/ 3238181 h 5167310"/>
              <a:gd name="connsiteX27" fmla="*/ 0 w 3702779"/>
              <a:gd name="connsiteY27" fmla="*/ 2819055 h 5167310"/>
              <a:gd name="connsiteX28" fmla="*/ 0 w 3702779"/>
              <a:gd name="connsiteY28" fmla="*/ 2244909 h 5167310"/>
              <a:gd name="connsiteX29" fmla="*/ 0 w 3702779"/>
              <a:gd name="connsiteY29" fmla="*/ 1825783 h 5167310"/>
              <a:gd name="connsiteX30" fmla="*/ 0 w 3702779"/>
              <a:gd name="connsiteY30" fmla="*/ 1148291 h 5167310"/>
              <a:gd name="connsiteX31" fmla="*/ 0 w 3702779"/>
              <a:gd name="connsiteY31" fmla="*/ 574146 h 5167310"/>
              <a:gd name="connsiteX32" fmla="*/ 0 w 3702779"/>
              <a:gd name="connsiteY32" fmla="*/ 0 h 516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702779" h="5167310" fill="none" extrusionOk="0">
                <a:moveTo>
                  <a:pt x="0" y="0"/>
                </a:moveTo>
                <a:cubicBezTo>
                  <a:pt x="184377" y="-40824"/>
                  <a:pt x="286982" y="27751"/>
                  <a:pt x="417885" y="0"/>
                </a:cubicBezTo>
                <a:cubicBezTo>
                  <a:pt x="548788" y="-27751"/>
                  <a:pt x="818270" y="31623"/>
                  <a:pt x="983881" y="0"/>
                </a:cubicBezTo>
                <a:cubicBezTo>
                  <a:pt x="1149492" y="-31623"/>
                  <a:pt x="1264620" y="399"/>
                  <a:pt x="1401766" y="0"/>
                </a:cubicBezTo>
                <a:cubicBezTo>
                  <a:pt x="1538913" y="-399"/>
                  <a:pt x="1698700" y="37706"/>
                  <a:pt x="1856679" y="0"/>
                </a:cubicBezTo>
                <a:cubicBezTo>
                  <a:pt x="2014658" y="-37706"/>
                  <a:pt x="2210890" y="30457"/>
                  <a:pt x="2422675" y="0"/>
                </a:cubicBezTo>
                <a:cubicBezTo>
                  <a:pt x="2634460" y="-30457"/>
                  <a:pt x="2681702" y="10655"/>
                  <a:pt x="2840560" y="0"/>
                </a:cubicBezTo>
                <a:cubicBezTo>
                  <a:pt x="2999418" y="-10655"/>
                  <a:pt x="3397522" y="97124"/>
                  <a:pt x="3702779" y="0"/>
                </a:cubicBezTo>
                <a:cubicBezTo>
                  <a:pt x="3718240" y="95974"/>
                  <a:pt x="3679981" y="345025"/>
                  <a:pt x="3702779" y="470799"/>
                </a:cubicBezTo>
                <a:cubicBezTo>
                  <a:pt x="3725577" y="596573"/>
                  <a:pt x="3701717" y="788681"/>
                  <a:pt x="3702779" y="1044945"/>
                </a:cubicBezTo>
                <a:cubicBezTo>
                  <a:pt x="3703841" y="1301209"/>
                  <a:pt x="3670001" y="1373307"/>
                  <a:pt x="3702779" y="1619090"/>
                </a:cubicBezTo>
                <a:cubicBezTo>
                  <a:pt x="3735557" y="1864874"/>
                  <a:pt x="3681939" y="2043394"/>
                  <a:pt x="3702779" y="2193236"/>
                </a:cubicBezTo>
                <a:cubicBezTo>
                  <a:pt x="3723619" y="2343078"/>
                  <a:pt x="3657690" y="2551953"/>
                  <a:pt x="3702779" y="2715708"/>
                </a:cubicBezTo>
                <a:cubicBezTo>
                  <a:pt x="3747868" y="2879463"/>
                  <a:pt x="3668500" y="3020344"/>
                  <a:pt x="3702779" y="3186508"/>
                </a:cubicBezTo>
                <a:cubicBezTo>
                  <a:pt x="3737058" y="3352672"/>
                  <a:pt x="3677293" y="3593301"/>
                  <a:pt x="3702779" y="3812326"/>
                </a:cubicBezTo>
                <a:cubicBezTo>
                  <a:pt x="3728265" y="4031351"/>
                  <a:pt x="3683335" y="4171095"/>
                  <a:pt x="3702779" y="4438145"/>
                </a:cubicBezTo>
                <a:cubicBezTo>
                  <a:pt x="3722223" y="4705195"/>
                  <a:pt x="3630751" y="4982827"/>
                  <a:pt x="3702779" y="5167310"/>
                </a:cubicBezTo>
                <a:cubicBezTo>
                  <a:pt x="3543482" y="5169451"/>
                  <a:pt x="3380898" y="5129664"/>
                  <a:pt x="3173811" y="5167310"/>
                </a:cubicBezTo>
                <a:cubicBezTo>
                  <a:pt x="2966724" y="5204956"/>
                  <a:pt x="2850535" y="5120571"/>
                  <a:pt x="2570787" y="5167310"/>
                </a:cubicBezTo>
                <a:cubicBezTo>
                  <a:pt x="2291039" y="5214049"/>
                  <a:pt x="2302909" y="5114901"/>
                  <a:pt x="2078846" y="5167310"/>
                </a:cubicBezTo>
                <a:cubicBezTo>
                  <a:pt x="1854783" y="5219719"/>
                  <a:pt x="1736160" y="5118996"/>
                  <a:pt x="1623933" y="5167310"/>
                </a:cubicBezTo>
                <a:cubicBezTo>
                  <a:pt x="1511706" y="5215624"/>
                  <a:pt x="1165152" y="5123592"/>
                  <a:pt x="1020909" y="5167310"/>
                </a:cubicBezTo>
                <a:cubicBezTo>
                  <a:pt x="876666" y="5211028"/>
                  <a:pt x="778747" y="5151423"/>
                  <a:pt x="603024" y="5167310"/>
                </a:cubicBezTo>
                <a:cubicBezTo>
                  <a:pt x="427302" y="5183197"/>
                  <a:pt x="150860" y="5123027"/>
                  <a:pt x="0" y="5167310"/>
                </a:cubicBezTo>
                <a:cubicBezTo>
                  <a:pt x="-65050" y="4870628"/>
                  <a:pt x="63639" y="4747794"/>
                  <a:pt x="0" y="4541491"/>
                </a:cubicBezTo>
                <a:cubicBezTo>
                  <a:pt x="-63639" y="4335188"/>
                  <a:pt x="6734" y="4171449"/>
                  <a:pt x="0" y="3915673"/>
                </a:cubicBezTo>
                <a:cubicBezTo>
                  <a:pt x="-6734" y="3659897"/>
                  <a:pt x="45723" y="3493865"/>
                  <a:pt x="0" y="3238181"/>
                </a:cubicBezTo>
                <a:cubicBezTo>
                  <a:pt x="-45723" y="2982497"/>
                  <a:pt x="25097" y="2932926"/>
                  <a:pt x="0" y="2819055"/>
                </a:cubicBezTo>
                <a:cubicBezTo>
                  <a:pt x="-25097" y="2705184"/>
                  <a:pt x="1825" y="2531751"/>
                  <a:pt x="0" y="2244909"/>
                </a:cubicBezTo>
                <a:cubicBezTo>
                  <a:pt x="-1825" y="1958067"/>
                  <a:pt x="34613" y="1939322"/>
                  <a:pt x="0" y="1825783"/>
                </a:cubicBezTo>
                <a:cubicBezTo>
                  <a:pt x="-34613" y="1712244"/>
                  <a:pt x="34682" y="1454905"/>
                  <a:pt x="0" y="1148291"/>
                </a:cubicBezTo>
                <a:cubicBezTo>
                  <a:pt x="-34682" y="841677"/>
                  <a:pt x="46474" y="839903"/>
                  <a:pt x="0" y="574146"/>
                </a:cubicBezTo>
                <a:cubicBezTo>
                  <a:pt x="-46474" y="308390"/>
                  <a:pt x="42655" y="249248"/>
                  <a:pt x="0" y="0"/>
                </a:cubicBezTo>
                <a:close/>
              </a:path>
              <a:path w="3702779" h="5167310" stroke="0" extrusionOk="0">
                <a:moveTo>
                  <a:pt x="0" y="0"/>
                </a:moveTo>
                <a:cubicBezTo>
                  <a:pt x="200928" y="-15084"/>
                  <a:pt x="318725" y="8528"/>
                  <a:pt x="454913" y="0"/>
                </a:cubicBezTo>
                <a:cubicBezTo>
                  <a:pt x="591101" y="-8528"/>
                  <a:pt x="826204" y="21380"/>
                  <a:pt x="1020909" y="0"/>
                </a:cubicBezTo>
                <a:cubicBezTo>
                  <a:pt x="1215614" y="-21380"/>
                  <a:pt x="1433181" y="41697"/>
                  <a:pt x="1586905" y="0"/>
                </a:cubicBezTo>
                <a:cubicBezTo>
                  <a:pt x="1740629" y="-41697"/>
                  <a:pt x="1820115" y="43063"/>
                  <a:pt x="2004790" y="0"/>
                </a:cubicBezTo>
                <a:cubicBezTo>
                  <a:pt x="2189466" y="-43063"/>
                  <a:pt x="2266318" y="10857"/>
                  <a:pt x="2459703" y="0"/>
                </a:cubicBezTo>
                <a:cubicBezTo>
                  <a:pt x="2653088" y="-10857"/>
                  <a:pt x="2689337" y="45365"/>
                  <a:pt x="2877588" y="0"/>
                </a:cubicBezTo>
                <a:cubicBezTo>
                  <a:pt x="3065839" y="-45365"/>
                  <a:pt x="3480331" y="53805"/>
                  <a:pt x="3702779" y="0"/>
                </a:cubicBezTo>
                <a:cubicBezTo>
                  <a:pt x="3715347" y="154300"/>
                  <a:pt x="3630812" y="469430"/>
                  <a:pt x="3702779" y="625819"/>
                </a:cubicBezTo>
                <a:cubicBezTo>
                  <a:pt x="3774746" y="782208"/>
                  <a:pt x="3695122" y="953174"/>
                  <a:pt x="3702779" y="1096618"/>
                </a:cubicBezTo>
                <a:cubicBezTo>
                  <a:pt x="3710436" y="1240062"/>
                  <a:pt x="3664808" y="1378975"/>
                  <a:pt x="3702779" y="1515744"/>
                </a:cubicBezTo>
                <a:cubicBezTo>
                  <a:pt x="3740750" y="1652513"/>
                  <a:pt x="3651473" y="1883950"/>
                  <a:pt x="3702779" y="1986544"/>
                </a:cubicBezTo>
                <a:cubicBezTo>
                  <a:pt x="3754085" y="2089138"/>
                  <a:pt x="3675393" y="2465055"/>
                  <a:pt x="3702779" y="2612362"/>
                </a:cubicBezTo>
                <a:cubicBezTo>
                  <a:pt x="3730165" y="2759669"/>
                  <a:pt x="3690087" y="2974445"/>
                  <a:pt x="3702779" y="3134835"/>
                </a:cubicBezTo>
                <a:cubicBezTo>
                  <a:pt x="3715471" y="3295225"/>
                  <a:pt x="3630192" y="3500651"/>
                  <a:pt x="3702779" y="3760653"/>
                </a:cubicBezTo>
                <a:cubicBezTo>
                  <a:pt x="3775366" y="4020655"/>
                  <a:pt x="3693983" y="4132561"/>
                  <a:pt x="3702779" y="4438145"/>
                </a:cubicBezTo>
                <a:cubicBezTo>
                  <a:pt x="3711575" y="4743729"/>
                  <a:pt x="3697381" y="4975002"/>
                  <a:pt x="3702779" y="5167310"/>
                </a:cubicBezTo>
                <a:cubicBezTo>
                  <a:pt x="3560142" y="5216429"/>
                  <a:pt x="3433771" y="5155580"/>
                  <a:pt x="3284894" y="5167310"/>
                </a:cubicBezTo>
                <a:cubicBezTo>
                  <a:pt x="3136017" y="5179040"/>
                  <a:pt x="2969542" y="5133082"/>
                  <a:pt x="2867009" y="5167310"/>
                </a:cubicBezTo>
                <a:cubicBezTo>
                  <a:pt x="2764477" y="5201538"/>
                  <a:pt x="2482485" y="5120872"/>
                  <a:pt x="2338040" y="5167310"/>
                </a:cubicBezTo>
                <a:cubicBezTo>
                  <a:pt x="2193595" y="5213748"/>
                  <a:pt x="2072818" y="5151339"/>
                  <a:pt x="1809072" y="5167310"/>
                </a:cubicBezTo>
                <a:cubicBezTo>
                  <a:pt x="1545326" y="5183281"/>
                  <a:pt x="1492724" y="5125044"/>
                  <a:pt x="1391187" y="5167310"/>
                </a:cubicBezTo>
                <a:cubicBezTo>
                  <a:pt x="1289651" y="5209576"/>
                  <a:pt x="1140309" y="5166260"/>
                  <a:pt x="899246" y="5167310"/>
                </a:cubicBezTo>
                <a:cubicBezTo>
                  <a:pt x="658183" y="5168360"/>
                  <a:pt x="260124" y="5085723"/>
                  <a:pt x="0" y="5167310"/>
                </a:cubicBezTo>
                <a:cubicBezTo>
                  <a:pt x="-39995" y="4844618"/>
                  <a:pt x="25977" y="4747045"/>
                  <a:pt x="0" y="4489818"/>
                </a:cubicBezTo>
                <a:cubicBezTo>
                  <a:pt x="-25977" y="4232591"/>
                  <a:pt x="39312" y="4098192"/>
                  <a:pt x="0" y="3864000"/>
                </a:cubicBezTo>
                <a:cubicBezTo>
                  <a:pt x="-39312" y="3629808"/>
                  <a:pt x="15046" y="3475860"/>
                  <a:pt x="0" y="3186508"/>
                </a:cubicBezTo>
                <a:cubicBezTo>
                  <a:pt x="-15046" y="2897156"/>
                  <a:pt x="36462" y="2843212"/>
                  <a:pt x="0" y="2612362"/>
                </a:cubicBezTo>
                <a:cubicBezTo>
                  <a:pt x="-36462" y="2381512"/>
                  <a:pt x="16168" y="2262323"/>
                  <a:pt x="0" y="2089890"/>
                </a:cubicBezTo>
                <a:cubicBezTo>
                  <a:pt x="-16168" y="1917457"/>
                  <a:pt x="2889" y="1681608"/>
                  <a:pt x="0" y="1515744"/>
                </a:cubicBezTo>
                <a:cubicBezTo>
                  <a:pt x="-2889" y="1349880"/>
                  <a:pt x="2032" y="1109765"/>
                  <a:pt x="0" y="838253"/>
                </a:cubicBezTo>
                <a:cubicBezTo>
                  <a:pt x="-2032" y="566741"/>
                  <a:pt x="8393" y="274571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60115934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1309902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413A07A-2214-2D0E-0C63-1D861E6256A3}"/>
              </a:ext>
            </a:extLst>
          </p:cNvPr>
          <p:cNvSpPr/>
          <p:nvPr/>
        </p:nvSpPr>
        <p:spPr>
          <a:xfrm>
            <a:off x="6245352" y="668217"/>
            <a:ext cx="2157984" cy="794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CA62-0EFD-E3E2-4BAE-DEF9481E542F}"/>
              </a:ext>
            </a:extLst>
          </p:cNvPr>
          <p:cNvSpPr/>
          <p:nvPr/>
        </p:nvSpPr>
        <p:spPr>
          <a:xfrm>
            <a:off x="608826" y="1746504"/>
            <a:ext cx="1686318" cy="146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F9582F-C08C-43B2-B7A5-87F39D29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826" y="668217"/>
            <a:ext cx="5340481" cy="875576"/>
          </a:xfrm>
        </p:spPr>
        <p:txBody>
          <a:bodyPr/>
          <a:lstStyle/>
          <a:p>
            <a:r>
              <a:rPr lang="en-GB" dirty="0"/>
              <a:t>Skills Map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32BEDF-A2BB-4F2F-8D1B-B85B9325B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24</a:t>
            </a:fld>
            <a:endParaRPr lang="en-GB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F547746A-2227-35A7-159E-8C7BDA8CA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562540"/>
              </p:ext>
            </p:extLst>
          </p:nvPr>
        </p:nvGraphicFramePr>
        <p:xfrm>
          <a:off x="628650" y="1554879"/>
          <a:ext cx="3147822" cy="7416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147822">
                  <a:extLst>
                    <a:ext uri="{9D8B030D-6E8A-4147-A177-3AD203B41FA5}">
                      <a16:colId xmlns:a16="http://schemas.microsoft.com/office/drawing/2014/main" val="294773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Conceptual Framework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03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i="1" dirty="0"/>
                        <a:t>Introduction to data</a:t>
                      </a:r>
                    </a:p>
                  </a:txBody>
                  <a:tcPr>
                    <a:solidFill>
                      <a:schemeClr val="accent5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55634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346F00C-1645-895D-57A7-4B2AD10BE3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657985"/>
              </p:ext>
            </p:extLst>
          </p:nvPr>
        </p:nvGraphicFramePr>
        <p:xfrm>
          <a:off x="3913632" y="811167"/>
          <a:ext cx="4864608" cy="11125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864608">
                  <a:extLst>
                    <a:ext uri="{9D8B030D-6E8A-4147-A177-3AD203B41FA5}">
                      <a16:colId xmlns:a16="http://schemas.microsoft.com/office/drawing/2014/main" val="294773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Collection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03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i="1" dirty="0"/>
                        <a:t>Data discovery and collection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556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i="1" dirty="0"/>
                        <a:t>Evaluating &amp; ensuring quality of data &amp; sources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701055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6E723855-2E71-2AC3-9DAB-C06EF2E0BD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505340"/>
              </p:ext>
            </p:extLst>
          </p:nvPr>
        </p:nvGraphicFramePr>
        <p:xfrm>
          <a:off x="625602" y="2411367"/>
          <a:ext cx="3150870" cy="2595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150870">
                  <a:extLst>
                    <a:ext uri="{9D8B030D-6E8A-4147-A177-3AD203B41FA5}">
                      <a16:colId xmlns:a16="http://schemas.microsoft.com/office/drawing/2014/main" val="294773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03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i="1" dirty="0"/>
                        <a:t>Organisation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556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i="1" dirty="0"/>
                        <a:t>Manipulation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096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i="1" dirty="0"/>
                        <a:t>Conversion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878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i="1" dirty="0"/>
                        <a:t>Metadata creation &amp; use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031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i="1" dirty="0"/>
                        <a:t>Curation, security &amp; re-use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2240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i="1" dirty="0"/>
                        <a:t>Preservation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11301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53977DC-DEC5-535F-E67D-5D25BC044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172977"/>
              </p:ext>
            </p:extLst>
          </p:nvPr>
        </p:nvGraphicFramePr>
        <p:xfrm>
          <a:off x="3910584" y="2042559"/>
          <a:ext cx="4864608" cy="29667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864608">
                  <a:extLst>
                    <a:ext uri="{9D8B030D-6E8A-4147-A177-3AD203B41FA5}">
                      <a16:colId xmlns:a16="http://schemas.microsoft.com/office/drawing/2014/main" val="294773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Evaluation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03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i="1" dirty="0"/>
                        <a:t>Tools</a:t>
                      </a:r>
                    </a:p>
                  </a:txBody>
                  <a:tcPr>
                    <a:solidFill>
                      <a:schemeClr val="accent5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556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i="1" dirty="0"/>
                        <a:t>Basic data analysis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70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i="1" dirty="0"/>
                        <a:t>Interpretation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574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i="1" dirty="0"/>
                        <a:t>Identifying problems using data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018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i="1" dirty="0"/>
                        <a:t>Visualisation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223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i="1" dirty="0"/>
                        <a:t>Presenting data verbally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24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i="1" dirty="0"/>
                        <a:t>Data driven decision making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825733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7C5436B9-D73E-1B2E-6240-717AC4F15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218726"/>
              </p:ext>
            </p:extLst>
          </p:nvPr>
        </p:nvGraphicFramePr>
        <p:xfrm>
          <a:off x="647314" y="5038930"/>
          <a:ext cx="8127878" cy="14833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221186">
                  <a:extLst>
                    <a:ext uri="{9D8B030D-6E8A-4147-A177-3AD203B41FA5}">
                      <a16:colId xmlns:a16="http://schemas.microsoft.com/office/drawing/2014/main" val="288191127"/>
                    </a:ext>
                  </a:extLst>
                </a:gridCol>
                <a:gridCol w="4906692">
                  <a:extLst>
                    <a:ext uri="{9D8B030D-6E8A-4147-A177-3AD203B41FA5}">
                      <a16:colId xmlns:a16="http://schemas.microsoft.com/office/drawing/2014/main" val="174797149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Data Application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172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Critical thinking</a:t>
                      </a:r>
                    </a:p>
                  </a:txBody>
                  <a:tcPr>
                    <a:solidFill>
                      <a:schemeClr val="accent5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culture</a:t>
                      </a:r>
                    </a:p>
                  </a:txBody>
                  <a:tcPr>
                    <a:solidFill>
                      <a:schemeClr val="accent5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ethics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citation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692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sharing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Evaluation decisions based on data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075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2201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7F44E-5580-43BC-ABB5-D3CAC69B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826" y="668216"/>
            <a:ext cx="5664652" cy="1022473"/>
          </a:xfrm>
        </p:spPr>
        <p:txBody>
          <a:bodyPr>
            <a:normAutofit/>
          </a:bodyPr>
          <a:lstStyle/>
          <a:p>
            <a:r>
              <a:rPr lang="en-GB" sz="3000" dirty="0"/>
              <a:t>Skills Map: conclusions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845A0-3A14-4163-8598-46A0ED2B6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25</a:t>
            </a:fld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EE2857-F624-A49F-F7AB-BD03D7112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44548"/>
            <a:ext cx="7886700" cy="43868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 one came!!!</a:t>
            </a:r>
          </a:p>
          <a:p>
            <a:r>
              <a:rPr lang="en-US" dirty="0"/>
              <a:t>The name of this strand may have been unfamiliar?</a:t>
            </a:r>
          </a:p>
          <a:p>
            <a:pPr lvl="1"/>
            <a:r>
              <a:rPr lang="en-US" dirty="0"/>
              <a:t>Anecdotal evidence from other parts of the department that when interviewed, our graduates don’t make links between the soft skills they learn during their degree and workplace tasks / skills</a:t>
            </a:r>
          </a:p>
          <a:p>
            <a:r>
              <a:rPr lang="en-US" dirty="0"/>
              <a:t>Some awareness / practice and strategies for surfacing skills may be necessary</a:t>
            </a:r>
          </a:p>
          <a:p>
            <a:r>
              <a:rPr lang="en-US" dirty="0"/>
              <a:t>I’m going to implement this next year in a different way</a:t>
            </a:r>
          </a:p>
          <a:p>
            <a:pPr lvl="1"/>
            <a:r>
              <a:rPr lang="en-US" dirty="0"/>
              <a:t>Would love it if anyone else was interested in having a go in their department – SPSS or R…it’s all good!</a:t>
            </a:r>
          </a:p>
        </p:txBody>
      </p:sp>
    </p:spTree>
    <p:extLst>
      <p:ext uri="{BB962C8B-B14F-4D97-AF65-F5344CB8AC3E}">
        <p14:creationId xmlns:p14="http://schemas.microsoft.com/office/powerpoint/2010/main" val="19946369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57084-0CF0-49B5-A390-29CF6B9B69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Focus Groups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302CC0-6D72-4124-9C61-29F07991B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16056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7F44E-5580-43BC-ABB5-D3CAC69BE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Focus Groups: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845A0-3A14-4163-8598-46A0ED2B6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27</a:t>
            </a:fld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EE2857-F624-A49F-F7AB-BD03D7112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29743"/>
            <a:ext cx="7886700" cy="3472404"/>
          </a:xfrm>
        </p:spPr>
        <p:txBody>
          <a:bodyPr/>
          <a:lstStyle/>
          <a:p>
            <a:r>
              <a:rPr lang="en-US" dirty="0"/>
              <a:t>Students felt they could claim “basic” skills at the end of Year 2</a:t>
            </a:r>
          </a:p>
          <a:p>
            <a:r>
              <a:rPr lang="en-US" dirty="0"/>
              <a:t>Never conceived of working as they do in R before they began learning – could see the value of it</a:t>
            </a:r>
          </a:p>
          <a:p>
            <a:r>
              <a:rPr lang="en-US" dirty="0"/>
              <a:t>…but didn’t think they would use it in an employment role after university</a:t>
            </a:r>
          </a:p>
          <a:p>
            <a:r>
              <a:rPr lang="en-US" dirty="0"/>
              <a:t>…they wanted to “help people” and felt working with data was desk work</a:t>
            </a:r>
          </a:p>
        </p:txBody>
      </p:sp>
    </p:spTree>
    <p:extLst>
      <p:ext uri="{BB962C8B-B14F-4D97-AF65-F5344CB8AC3E}">
        <p14:creationId xmlns:p14="http://schemas.microsoft.com/office/powerpoint/2010/main" val="858707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7F44E-5580-43BC-ABB5-D3CAC69BE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Focus Groups: 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845A0-3A14-4163-8598-46A0ED2B6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28</a:t>
            </a:fld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EE2857-F624-A49F-F7AB-BD03D7112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54612"/>
            <a:ext cx="7886700" cy="37063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Weekly WBAs “forced” them to practice</a:t>
            </a:r>
          </a:p>
          <a:p>
            <a:r>
              <a:rPr lang="en-US" dirty="0"/>
              <a:t>Preferred to get questions wrong because getting questions right on the first attempt didn’t make them think and they couldn’t explain why they were right</a:t>
            </a:r>
          </a:p>
          <a:p>
            <a:r>
              <a:rPr lang="en-US" dirty="0"/>
              <a:t>Hour long labs were too short</a:t>
            </a:r>
          </a:p>
          <a:p>
            <a:r>
              <a:rPr lang="en-US" dirty="0"/>
              <a:t>Pre-recorded video lectures were useful because they could go through them at their own pace</a:t>
            </a:r>
          </a:p>
          <a:p>
            <a:r>
              <a:rPr lang="en-US" dirty="0"/>
              <a:t>By the end of year 2, still not ready to help each other – vertical relationships still primary</a:t>
            </a:r>
          </a:p>
        </p:txBody>
      </p:sp>
    </p:spTree>
    <p:extLst>
      <p:ext uri="{BB962C8B-B14F-4D97-AF65-F5344CB8AC3E}">
        <p14:creationId xmlns:p14="http://schemas.microsoft.com/office/powerpoint/2010/main" val="33621368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7F44E-5580-43BC-ABB5-D3CAC69B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826" y="668216"/>
            <a:ext cx="5664652" cy="1022473"/>
          </a:xfrm>
        </p:spPr>
        <p:txBody>
          <a:bodyPr>
            <a:normAutofit/>
          </a:bodyPr>
          <a:lstStyle/>
          <a:p>
            <a:r>
              <a:rPr lang="en-GB" sz="3000" dirty="0"/>
              <a:t>Focus Group: conclusions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845A0-3A14-4163-8598-46A0ED2B6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29</a:t>
            </a:fld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EE2857-F624-A49F-F7AB-BD03D7112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44548"/>
            <a:ext cx="7886700" cy="4386804"/>
          </a:xfrm>
        </p:spPr>
        <p:txBody>
          <a:bodyPr>
            <a:normAutofit/>
          </a:bodyPr>
          <a:lstStyle/>
          <a:p>
            <a:r>
              <a:rPr lang="en-US" dirty="0"/>
              <a:t>Students want to be on the front line</a:t>
            </a:r>
          </a:p>
          <a:p>
            <a:pPr lvl="1"/>
            <a:r>
              <a:rPr lang="en-US" dirty="0"/>
              <a:t>Don’t appreciate the supporting role of data in the therapeutic settings</a:t>
            </a:r>
          </a:p>
          <a:p>
            <a:pPr lvl="1"/>
            <a:r>
              <a:rPr lang="en-US" dirty="0"/>
              <a:t>Are we ignoring the fact that most of the students will not want to make a career in research?</a:t>
            </a:r>
          </a:p>
          <a:p>
            <a:pPr lvl="1"/>
            <a:r>
              <a:rPr lang="en-US" dirty="0"/>
              <a:t>Not aware of the reach of their skills</a:t>
            </a:r>
          </a:p>
          <a:p>
            <a:r>
              <a:rPr lang="en-US" dirty="0"/>
              <a:t>Reliant upon staff for solutions</a:t>
            </a:r>
          </a:p>
          <a:p>
            <a:pPr lvl="1"/>
            <a:r>
              <a:rPr lang="en-US" dirty="0"/>
              <a:t>They like the certainty of right or wrong answers</a:t>
            </a:r>
          </a:p>
          <a:p>
            <a:pPr lvl="1"/>
            <a:r>
              <a:rPr lang="en-US" dirty="0"/>
              <a:t>We don’t prepare them to be a resource to each other</a:t>
            </a:r>
          </a:p>
          <a:p>
            <a:pPr lvl="1"/>
            <a:r>
              <a:rPr lang="en-US" dirty="0"/>
              <a:t>We don’t encourage them to share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654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9582F-C08C-43B2-B7A5-87F39D293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National Data Skills Pilot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F1853-FD1E-4EF2-A4C4-78FF43779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15299"/>
            <a:ext cx="7478402" cy="3891587"/>
          </a:xfrm>
        </p:spPr>
        <p:txBody>
          <a:bodyPr>
            <a:normAutofit/>
          </a:bodyPr>
          <a:lstStyle/>
          <a:p>
            <a:r>
              <a:rPr lang="en-GB" i="1" dirty="0"/>
              <a:t>Why?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Demand for specialist data skills has tripled since 2013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50% of businesses since 2019 have struggled to recruit adequately skilled people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PG Conversion Courses are running however DCMS want to know where the applicants are coming from and how have they acquired their UG skills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32BEDF-A2BB-4F2F-8D1B-B85B9325B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36620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57084-0CF0-49B5-A390-29CF6B9B69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Staff Survey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302CC0-6D72-4124-9C61-29F07991B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532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7F44E-5580-43BC-ABB5-D3CAC69BE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Staff Survey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845A0-3A14-4163-8598-46A0ED2B6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31</a:t>
            </a:fld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EE2857-F624-A49F-F7AB-BD03D7112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54612"/>
            <a:ext cx="7886700" cy="3706349"/>
          </a:xfrm>
        </p:spPr>
        <p:txBody>
          <a:bodyPr>
            <a:normAutofit/>
          </a:bodyPr>
          <a:lstStyle/>
          <a:p>
            <a:r>
              <a:rPr lang="en-US" dirty="0"/>
              <a:t>18 / 31 respondents – 1 unfinished</a:t>
            </a:r>
          </a:p>
          <a:p>
            <a:r>
              <a:rPr lang="en-US" dirty="0"/>
              <a:t>Approximately 1/3 were self-taught in R and RStudio</a:t>
            </a:r>
          </a:p>
          <a:p>
            <a:pPr lvl="1"/>
            <a:r>
              <a:rPr lang="en-US" dirty="0"/>
              <a:t>Government strategy may need to focus on this!</a:t>
            </a:r>
          </a:p>
          <a:p>
            <a:r>
              <a:rPr lang="en-US" dirty="0"/>
              <a:t>Approximately 1/3 had no R experience</a:t>
            </a:r>
          </a:p>
          <a:p>
            <a:pPr lvl="1"/>
            <a:r>
              <a:rPr lang="en-US" dirty="0"/>
              <a:t>Concerns around staff-student conversations for the conducting of the data analysis of the third-year project</a:t>
            </a:r>
          </a:p>
          <a:p>
            <a:pPr lvl="1"/>
            <a:r>
              <a:rPr lang="en-US" dirty="0"/>
              <a:t>Department strategy will be to out-source this to an R support role</a:t>
            </a:r>
          </a:p>
        </p:txBody>
      </p:sp>
    </p:spTree>
    <p:extLst>
      <p:ext uri="{BB962C8B-B14F-4D97-AF65-F5344CB8AC3E}">
        <p14:creationId xmlns:p14="http://schemas.microsoft.com/office/powerpoint/2010/main" val="7239384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7F44E-5580-43BC-ABB5-D3CAC69BE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Staff Survey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845A0-3A14-4163-8598-46A0ED2B6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32</a:t>
            </a:fld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EE2857-F624-A49F-F7AB-BD03D7112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358252"/>
            <a:ext cx="7886700" cy="2066298"/>
          </a:xfrm>
        </p:spPr>
        <p:txBody>
          <a:bodyPr>
            <a:normAutofit fontScale="92500"/>
          </a:bodyPr>
          <a:lstStyle/>
          <a:p>
            <a:r>
              <a:rPr lang="en-US" dirty="0"/>
              <a:t>Concerns around staff-student conversations for the conducting of the data analysis of the third-year project</a:t>
            </a:r>
          </a:p>
          <a:p>
            <a:pPr lvl="1"/>
            <a:r>
              <a:rPr lang="en-US" dirty="0"/>
              <a:t>Department strategy will be to out-source this to an R support role</a:t>
            </a:r>
          </a:p>
          <a:p>
            <a:r>
              <a:rPr lang="en-US" dirty="0"/>
              <a:t>Growth in people who could train the trainers too slow?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1A81DEB0-DA8D-85B1-7BE6-BF69834AC1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738865"/>
              </p:ext>
            </p:extLst>
          </p:nvPr>
        </p:nvGraphicFramePr>
        <p:xfrm>
          <a:off x="608826" y="1967014"/>
          <a:ext cx="7763277" cy="189246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87759">
                  <a:extLst>
                    <a:ext uri="{9D8B030D-6E8A-4147-A177-3AD203B41FA5}">
                      <a16:colId xmlns:a16="http://schemas.microsoft.com/office/drawing/2014/main" val="2222812402"/>
                    </a:ext>
                  </a:extLst>
                </a:gridCol>
                <a:gridCol w="2587759">
                  <a:extLst>
                    <a:ext uri="{9D8B030D-6E8A-4147-A177-3AD203B41FA5}">
                      <a16:colId xmlns:a16="http://schemas.microsoft.com/office/drawing/2014/main" val="4164034503"/>
                    </a:ext>
                  </a:extLst>
                </a:gridCol>
                <a:gridCol w="2587759">
                  <a:extLst>
                    <a:ext uri="{9D8B030D-6E8A-4147-A177-3AD203B41FA5}">
                      <a16:colId xmlns:a16="http://schemas.microsoft.com/office/drawing/2014/main" val="3442057410"/>
                    </a:ext>
                  </a:extLst>
                </a:gridCol>
              </a:tblGrid>
              <a:tr h="6605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6607950"/>
                  </a:ext>
                </a:extLst>
              </a:tr>
              <a:tr h="123192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5 – 13 years experience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Self-taught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Use R for research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1-3 years experience</a:t>
                      </a:r>
                    </a:p>
                    <a:p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Self-taught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Use R for research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 No experience</a:t>
                      </a:r>
                    </a:p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rgbClr val="C576AE">
                            <a:tint val="66000"/>
                            <a:satMod val="160000"/>
                          </a:srgbClr>
                        </a:gs>
                        <a:gs pos="50000">
                          <a:srgbClr val="C576AE">
                            <a:tint val="44500"/>
                            <a:satMod val="160000"/>
                          </a:srgbClr>
                        </a:gs>
                        <a:gs pos="100000">
                          <a:srgbClr val="C576AE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75201616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D44C9BC-3910-FAD9-B757-04D2B12652AA}"/>
              </a:ext>
            </a:extLst>
          </p:cNvPr>
          <p:cNvCxnSpPr/>
          <p:nvPr/>
        </p:nvCxnSpPr>
        <p:spPr>
          <a:xfrm>
            <a:off x="628650" y="4013860"/>
            <a:ext cx="5130882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429117C-0C03-D498-E3A6-C48DA196953B}"/>
              </a:ext>
            </a:extLst>
          </p:cNvPr>
          <p:cNvCxnSpPr>
            <a:cxnSpLocks/>
          </p:cNvCxnSpPr>
          <p:nvPr/>
        </p:nvCxnSpPr>
        <p:spPr>
          <a:xfrm flipV="1">
            <a:off x="5759532" y="4011885"/>
            <a:ext cx="2610591" cy="1975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4895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7F44E-5580-43BC-ABB5-D3CAC69BE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Staff Survey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845A0-3A14-4163-8598-46A0ED2B6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33</a:t>
            </a:fld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EE2857-F624-A49F-F7AB-BD03D7112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536" y="2099526"/>
            <a:ext cx="8121811" cy="4559405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/>
              <a:t>Ranking desirable attributes in graduating Psychology students</a:t>
            </a:r>
            <a:endParaRPr lang="en-US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2800" dirty="0"/>
              <a:t>Ability to critically appraise research outputs 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2800" dirty="0"/>
              <a:t>Effective communication skills (verbal and written) 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2800" dirty="0"/>
              <a:t>Depth of knowledge in one or two areas of psychological theory 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2800" dirty="0"/>
              <a:t>Ability to carry out a research project 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2800" dirty="0"/>
              <a:t>Knowledge and competent use of statistical methods 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2800" dirty="0"/>
              <a:t>Knowledge and use of wider data skills practices 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2800" dirty="0"/>
              <a:t>Good team work skills 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2800" dirty="0"/>
              <a:t>Experience of an applied setting where psychological concepts can be used 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2800" dirty="0"/>
              <a:t>Willingness to engage with Open Science practices </a:t>
            </a:r>
          </a:p>
        </p:txBody>
      </p:sp>
    </p:spTree>
    <p:extLst>
      <p:ext uri="{BB962C8B-B14F-4D97-AF65-F5344CB8AC3E}">
        <p14:creationId xmlns:p14="http://schemas.microsoft.com/office/powerpoint/2010/main" val="2904320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7F44E-5580-43BC-ABB5-D3CAC69BE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Staff Survey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845A0-3A14-4163-8598-46A0ED2B6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34</a:t>
            </a:fld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EE2857-F624-A49F-F7AB-BD03D7112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536" y="2099526"/>
            <a:ext cx="8121811" cy="4559405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/>
              <a:t>Ranking desirable attributes in graduating Psychology students</a:t>
            </a:r>
            <a:endParaRPr lang="en-US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2800" dirty="0"/>
              <a:t>Ability to critically appraise research outputs 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2800" dirty="0"/>
              <a:t>Effective communication skills (verbal and written) 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2800" dirty="0"/>
              <a:t>Depth of knowledge in one or two areas of psychological theory 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Ability to carry out a research project 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2800" dirty="0">
                <a:solidFill>
                  <a:srgbClr val="0070C0"/>
                </a:solidFill>
              </a:rPr>
              <a:t>Knowledge and competent use of statistical methods 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2800" dirty="0">
                <a:solidFill>
                  <a:srgbClr val="0070C0"/>
                </a:solidFill>
              </a:rPr>
              <a:t>Knowledge and use of wider data skills practices 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2800" dirty="0"/>
              <a:t>Good team work skills 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2800" dirty="0"/>
              <a:t>Experience of an applied setting where psychological concepts can be used 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2800" dirty="0"/>
              <a:t>Willingness to engage with Open Science practices </a:t>
            </a:r>
          </a:p>
        </p:txBody>
      </p:sp>
    </p:spTree>
    <p:extLst>
      <p:ext uri="{BB962C8B-B14F-4D97-AF65-F5344CB8AC3E}">
        <p14:creationId xmlns:p14="http://schemas.microsoft.com/office/powerpoint/2010/main" val="21588563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7F44E-5580-43BC-ABB5-D3CAC69BE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Staff Survey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845A0-3A14-4163-8598-46A0ED2B6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35</a:t>
            </a:fld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EE2857-F624-A49F-F7AB-BD03D7112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536" y="2099526"/>
            <a:ext cx="8121811" cy="4559405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/>
              <a:t>Ranking desirable attributes in graduating Psychology students</a:t>
            </a:r>
            <a:endParaRPr lang="en-US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2800" dirty="0"/>
              <a:t>Ability to critically appraise research outputs 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2800" dirty="0"/>
              <a:t>Effective communication skills (verbal and written) 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2800" dirty="0"/>
              <a:t>Depth of knowledge in one or two areas of psychological theory 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2800" dirty="0"/>
              <a:t>Ability to carry out a research project 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2800" dirty="0"/>
              <a:t>Knowledge and competent use of statistical methods 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2800" dirty="0"/>
              <a:t>Knowledge and use of wider data skills practices 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2800" dirty="0"/>
              <a:t>Good team work skills 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2800" dirty="0">
                <a:solidFill>
                  <a:srgbClr val="0070C0"/>
                </a:solidFill>
              </a:rPr>
              <a:t>Experience of an applied setting where psychological concepts can be used 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2800" dirty="0"/>
              <a:t>Willingness to engage with Open Science practices </a:t>
            </a:r>
          </a:p>
        </p:txBody>
      </p:sp>
    </p:spTree>
    <p:extLst>
      <p:ext uri="{BB962C8B-B14F-4D97-AF65-F5344CB8AC3E}">
        <p14:creationId xmlns:p14="http://schemas.microsoft.com/office/powerpoint/2010/main" val="27447510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7F44E-5580-43BC-ABB5-D3CAC69B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826" y="668216"/>
            <a:ext cx="5664652" cy="1022473"/>
          </a:xfrm>
        </p:spPr>
        <p:txBody>
          <a:bodyPr>
            <a:normAutofit/>
          </a:bodyPr>
          <a:lstStyle/>
          <a:p>
            <a:r>
              <a:rPr lang="en-GB" sz="3000" dirty="0"/>
              <a:t>Staff Survey: conclusions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845A0-3A14-4163-8598-46A0ED2B6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36</a:t>
            </a:fld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EE2857-F624-A49F-F7AB-BD03D7112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44548"/>
            <a:ext cx="7886700" cy="43868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Anonymous staff survey but it looks like the staff who </a:t>
            </a:r>
            <a:r>
              <a:rPr lang="en-US" i="1" dirty="0"/>
              <a:t>are</a:t>
            </a:r>
            <a:r>
              <a:rPr lang="en-US" dirty="0"/>
              <a:t> using R are self taught</a:t>
            </a:r>
          </a:p>
          <a:p>
            <a:pPr lvl="1"/>
            <a:r>
              <a:rPr lang="en-US" dirty="0"/>
              <a:t>Teaching the teachers is going to be priority</a:t>
            </a:r>
          </a:p>
          <a:p>
            <a:pPr lvl="1"/>
            <a:r>
              <a:rPr lang="en-US" dirty="0"/>
              <a:t>Opportunity for departmental professional development  - does that happen in academia?</a:t>
            </a:r>
          </a:p>
          <a:p>
            <a:r>
              <a:rPr lang="en-US" dirty="0"/>
              <a:t>Reduced opportunities for rich conversations between staff and students for approximately a third of supervisors</a:t>
            </a:r>
          </a:p>
          <a:p>
            <a:pPr lvl="1"/>
            <a:r>
              <a:rPr lang="en-US" dirty="0"/>
              <a:t>A third of students out-sourced to one person for support?</a:t>
            </a:r>
          </a:p>
          <a:p>
            <a:pPr lvl="2"/>
            <a:r>
              <a:rPr lang="en-US" dirty="0"/>
              <a:t>Potential for reflection of this in project results</a:t>
            </a:r>
          </a:p>
          <a:p>
            <a:pPr lvl="2"/>
            <a:r>
              <a:rPr lang="en-US" dirty="0"/>
              <a:t>And NSS Survey 😱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3342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7F44E-5580-43BC-ABB5-D3CAC69B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826" y="668216"/>
            <a:ext cx="5664652" cy="1022473"/>
          </a:xfrm>
        </p:spPr>
        <p:txBody>
          <a:bodyPr>
            <a:normAutofit/>
          </a:bodyPr>
          <a:lstStyle/>
          <a:p>
            <a:r>
              <a:rPr lang="en-GB" sz="3000" dirty="0"/>
              <a:t>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845A0-3A14-4163-8598-46A0ED2B6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37</a:t>
            </a:fld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EE2857-F624-A49F-F7AB-BD03D7112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825" y="1944547"/>
            <a:ext cx="8083681" cy="45362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Teaching statistics through R appears to yield similar attainment in statistics to being taught through SPSS</a:t>
            </a:r>
          </a:p>
          <a:p>
            <a:r>
              <a:rPr lang="en-US" dirty="0"/>
              <a:t>So the added value </a:t>
            </a:r>
            <a:r>
              <a:rPr lang="en-US" i="1" dirty="0"/>
              <a:t>is </a:t>
            </a:r>
            <a:r>
              <a:rPr lang="en-US" dirty="0"/>
              <a:t>the learning to code part</a:t>
            </a:r>
          </a:p>
          <a:p>
            <a:pPr lvl="1"/>
            <a:r>
              <a:rPr lang="en-US" i="1" dirty="0"/>
              <a:t>They </a:t>
            </a:r>
            <a:r>
              <a:rPr lang="en-US" i="1" dirty="0">
                <a:solidFill>
                  <a:srgbClr val="0070C0"/>
                </a:solidFill>
              </a:rPr>
              <a:t>learn</a:t>
            </a:r>
            <a:r>
              <a:rPr lang="en-US" i="1" dirty="0"/>
              <a:t> an awful lot but don’t </a:t>
            </a:r>
            <a:r>
              <a:rPr lang="en-US" i="1" dirty="0" err="1"/>
              <a:t>realise</a:t>
            </a:r>
            <a:r>
              <a:rPr lang="en-US" i="1" dirty="0"/>
              <a:t> the currency of this type of learning by the end of their training</a:t>
            </a:r>
          </a:p>
          <a:p>
            <a:r>
              <a:rPr lang="en-US" dirty="0"/>
              <a:t>Explicit methods are needed to surface the data skills learning</a:t>
            </a:r>
          </a:p>
          <a:p>
            <a:r>
              <a:rPr lang="en-US" dirty="0"/>
              <a:t>Triangulation of assessment?</a:t>
            </a:r>
          </a:p>
          <a:p>
            <a:pPr lvl="1"/>
            <a:r>
              <a:rPr lang="en-US" dirty="0"/>
              <a:t>Traditional tests</a:t>
            </a:r>
          </a:p>
          <a:p>
            <a:pPr lvl="1"/>
            <a:r>
              <a:rPr lang="en-US" dirty="0"/>
              <a:t>Self assessment tool akin to the skills map</a:t>
            </a:r>
          </a:p>
          <a:p>
            <a:pPr lvl="1"/>
            <a:r>
              <a:rPr lang="en-US" dirty="0"/>
              <a:t>Project based work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9167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7F44E-5580-43BC-ABB5-D3CAC69B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826" y="668216"/>
            <a:ext cx="5664652" cy="1022473"/>
          </a:xfrm>
        </p:spPr>
        <p:txBody>
          <a:bodyPr>
            <a:normAutofit/>
          </a:bodyPr>
          <a:lstStyle/>
          <a:p>
            <a:r>
              <a:rPr lang="en-GB" sz="3000" dirty="0"/>
              <a:t>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845A0-3A14-4163-8598-46A0ED2B6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38</a:t>
            </a:fld>
            <a:endParaRPr lang="en-GB" dirty="0"/>
          </a:p>
        </p:txBody>
      </p:sp>
      <p:pic>
        <p:nvPicPr>
          <p:cNvPr id="6" name="Picture 5" descr="Logo&#10;&#10;Description automatically generated with low confidence">
            <a:extLst>
              <a:ext uri="{FF2B5EF4-FFF2-40B4-BE49-F238E27FC236}">
                <a16:creationId xmlns:a16="http://schemas.microsoft.com/office/drawing/2014/main" id="{1357B512-1AB3-1B9C-2D9D-4874112EE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93" y="510368"/>
            <a:ext cx="4027910" cy="1434180"/>
          </a:xfrm>
          <a:prstGeom prst="rect">
            <a:avLst/>
          </a:prstGeom>
        </p:spPr>
      </p:pic>
      <p:sp>
        <p:nvSpPr>
          <p:cNvPr id="3" name="Triangle 2">
            <a:extLst>
              <a:ext uri="{FF2B5EF4-FFF2-40B4-BE49-F238E27FC236}">
                <a16:creationId xmlns:a16="http://schemas.microsoft.com/office/drawing/2014/main" id="{349CAB66-D0A6-88B4-3665-7F8021836585}"/>
              </a:ext>
            </a:extLst>
          </p:cNvPr>
          <p:cNvSpPr/>
          <p:nvPr/>
        </p:nvSpPr>
        <p:spPr>
          <a:xfrm>
            <a:off x="2430684" y="2777924"/>
            <a:ext cx="4548850" cy="2963119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90DEEE-0E88-8F19-02D5-BBFE5751E225}"/>
              </a:ext>
            </a:extLst>
          </p:cNvPr>
          <p:cNvSpPr txBox="1"/>
          <p:nvPr/>
        </p:nvSpPr>
        <p:spPr>
          <a:xfrm rot="18425772">
            <a:off x="1470581" y="3909920"/>
            <a:ext cx="386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Project based work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A800E6-83FF-BC4D-DEE6-A82606E9161F}"/>
              </a:ext>
            </a:extLst>
          </p:cNvPr>
          <p:cNvSpPr txBox="1"/>
          <p:nvPr/>
        </p:nvSpPr>
        <p:spPr>
          <a:xfrm rot="3114326">
            <a:off x="4098025" y="3956220"/>
            <a:ext cx="386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Skills mapping through self assessment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A5BCAB-FB81-8CD6-042D-DBFFC88267E1}"/>
              </a:ext>
            </a:extLst>
          </p:cNvPr>
          <p:cNvSpPr txBox="1"/>
          <p:nvPr/>
        </p:nvSpPr>
        <p:spPr>
          <a:xfrm>
            <a:off x="2815168" y="5775372"/>
            <a:ext cx="386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Traditional tests</a:t>
            </a:r>
          </a:p>
        </p:txBody>
      </p:sp>
      <p:pic>
        <p:nvPicPr>
          <p:cNvPr id="13" name="Graphic 12" descr="Users with solid fill">
            <a:extLst>
              <a:ext uri="{FF2B5EF4-FFF2-40B4-BE49-F238E27FC236}">
                <a16:creationId xmlns:a16="http://schemas.microsoft.com/office/drawing/2014/main" id="{44BDCFA7-46C0-5DEF-6563-04561033DC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95897" y="3920661"/>
            <a:ext cx="1467353" cy="146735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">
            <p14:nvContentPartPr>
              <p14:cNvPr id="15" name="Ink 15">
                <a:extLst>
                  <a:ext uri="{FF2B5EF4-FFF2-40B4-BE49-F238E27FC236}">
                    <a16:creationId xmlns:a16="http://schemas.microsoft.com/office/drawing/2014/main" id="{E06DD15C-3ACD-7216-50A9-3BEAB21F6C1C}"/>
                  </a:ext>
                </a:extLst>
              </p14:cNvPr>
              <p14:cNvContentPartPr/>
              <p14:nvPr/>
            </p14:nvContentPartPr>
            <p14:xfrm>
              <a:off x="5215476" y="2253986"/>
              <a:ext cx="708120" cy="410760"/>
            </p14:xfrm>
          </p:contentPart>
        </mc:Choice>
        <mc:Fallback>
          <p:pic>
            <p:nvPicPr>
              <p:cNvPr id="15" name="Ink 15">
                <a:extLst>
                  <a:ext uri="{FF2B5EF4-FFF2-40B4-BE49-F238E27FC236}">
                    <a16:creationId xmlns:a16="http://schemas.microsoft.com/office/drawing/2014/main" id="{E06DD15C-3ACD-7216-50A9-3BEAB21F6C1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84876" y="2223386"/>
                <a:ext cx="769680" cy="4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7">
            <p14:nvContentPartPr>
              <p14:cNvPr id="18" name="Ink 18">
                <a:extLst>
                  <a:ext uri="{FF2B5EF4-FFF2-40B4-BE49-F238E27FC236}">
                    <a16:creationId xmlns:a16="http://schemas.microsoft.com/office/drawing/2014/main" id="{07994EE5-68EF-51C0-B52B-9B5248AA4625}"/>
                  </a:ext>
                </a:extLst>
              </p14:cNvPr>
              <p14:cNvContentPartPr/>
              <p14:nvPr/>
            </p14:nvContentPartPr>
            <p14:xfrm>
              <a:off x="3518436" y="2603546"/>
              <a:ext cx="739080" cy="497880"/>
            </p14:xfrm>
          </p:contentPart>
        </mc:Choice>
        <mc:Fallback>
          <p:pic>
            <p:nvPicPr>
              <p:cNvPr id="18" name="Ink 18">
                <a:extLst>
                  <a:ext uri="{FF2B5EF4-FFF2-40B4-BE49-F238E27FC236}">
                    <a16:creationId xmlns:a16="http://schemas.microsoft.com/office/drawing/2014/main" id="{07994EE5-68EF-51C0-B52B-9B5248AA462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87821" y="2572946"/>
                <a:ext cx="800310" cy="55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91662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23BF-B597-43F1-94B6-13861DD3D5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 time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9E2B71-A89E-4C5F-89E5-622478E559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873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9582F-C08C-43B2-B7A5-87F39D293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National Data Skills Pilot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32BEDF-A2BB-4F2F-8D1B-B85B9325B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4</a:t>
            </a:fld>
            <a:endParaRPr lang="en-GB"/>
          </a:p>
        </p:txBody>
      </p:sp>
      <p:pic>
        <p:nvPicPr>
          <p:cNvPr id="8" name="Content Placeholder 7" descr="Map&#10;&#10;Description automatically generated">
            <a:extLst>
              <a:ext uri="{FF2B5EF4-FFF2-40B4-BE49-F238E27FC236}">
                <a16:creationId xmlns:a16="http://schemas.microsoft.com/office/drawing/2014/main" id="{23BA385B-E0F6-E3A4-4485-BA5316F156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652" y="2092098"/>
            <a:ext cx="3955309" cy="401478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BC660F-AEA2-4D58-5492-613646D91473}"/>
              </a:ext>
            </a:extLst>
          </p:cNvPr>
          <p:cNvSpPr txBox="1"/>
          <p:nvPr/>
        </p:nvSpPr>
        <p:spPr>
          <a:xfrm>
            <a:off x="608826" y="2092569"/>
            <a:ext cx="318945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Who &amp; Where?</a:t>
            </a:r>
          </a:p>
          <a:p>
            <a:endParaRPr lang="en-US" dirty="0"/>
          </a:p>
          <a:p>
            <a:r>
              <a:rPr lang="en-US" dirty="0"/>
              <a:t>Eligibility criteria: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GB" dirty="0"/>
              <a:t>non-cognate subject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Not </a:t>
            </a:r>
            <a:r>
              <a:rPr lang="en-GB" dirty="0">
                <a:solidFill>
                  <a:srgbClr val="FF0000"/>
                </a:solidFill>
              </a:rPr>
              <a:t>computer science</a:t>
            </a:r>
            <a:r>
              <a:rPr lang="en-GB" dirty="0"/>
              <a:t>, </a:t>
            </a:r>
            <a:r>
              <a:rPr lang="en-GB" dirty="0">
                <a:solidFill>
                  <a:srgbClr val="FF0000"/>
                </a:solidFill>
              </a:rPr>
              <a:t>AI</a:t>
            </a:r>
            <a:r>
              <a:rPr lang="en-GB" dirty="0"/>
              <a:t> or </a:t>
            </a:r>
            <a:r>
              <a:rPr lang="en-GB" dirty="0">
                <a:solidFill>
                  <a:srgbClr val="FF0000"/>
                </a:solidFill>
              </a:rPr>
              <a:t>data science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Involved in the PG Conversion Course program</a:t>
            </a:r>
            <a:endParaRPr lang="en-GB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Existing strategic approach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Our ongoing move to R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r>
              <a:rPr lang="en-GB" dirty="0"/>
              <a:t>Seven universities…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1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9582F-C08C-43B2-B7A5-87F39D293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National Data Skills Pilot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F1853-FD1E-4EF2-A4C4-78FF43779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15299"/>
            <a:ext cx="7478402" cy="3891587"/>
          </a:xfrm>
        </p:spPr>
        <p:txBody>
          <a:bodyPr>
            <a:normAutofit/>
          </a:bodyPr>
          <a:lstStyle/>
          <a:p>
            <a:r>
              <a:rPr lang="en-GB" i="1" dirty="0"/>
              <a:t>What?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test different methods of teaching </a:t>
            </a:r>
            <a:r>
              <a:rPr lang="en-GB" dirty="0">
                <a:solidFill>
                  <a:srgbClr val="FF0000"/>
                </a:solidFill>
              </a:rPr>
              <a:t>foundational data skills</a:t>
            </a:r>
            <a:r>
              <a:rPr lang="en-GB" dirty="0"/>
              <a:t> to undergraduates whose subject does not contain significant data science elements.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understand more about how undergraduate students are acquiring data skills.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provide evidence of the ways they are enabling the development of foundational data skills in </a:t>
            </a:r>
            <a:r>
              <a:rPr lang="en-GB" dirty="0">
                <a:solidFill>
                  <a:srgbClr val="FF0000"/>
                </a:solidFill>
              </a:rPr>
              <a:t>non-cognate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subjects</a:t>
            </a:r>
            <a:r>
              <a:rPr lang="en-GB" dirty="0"/>
              <a:t>.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32BEDF-A2BB-4F2F-8D1B-B85B9325B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509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9582F-C08C-43B2-B7A5-87F39D293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National Data Skills Pilot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F1853-FD1E-4EF2-A4C4-78FF43779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15299"/>
            <a:ext cx="7478402" cy="4256712"/>
          </a:xfrm>
        </p:spPr>
        <p:txBody>
          <a:bodyPr>
            <a:normAutofit/>
          </a:bodyPr>
          <a:lstStyle/>
          <a:p>
            <a:r>
              <a:rPr lang="en-GB" i="1" dirty="0"/>
              <a:t>What?</a:t>
            </a:r>
          </a:p>
          <a:p>
            <a:r>
              <a:rPr lang="en-GB" dirty="0">
                <a:solidFill>
                  <a:srgbClr val="FF0000"/>
                </a:solidFill>
              </a:rPr>
              <a:t>foundational data skills:</a:t>
            </a:r>
          </a:p>
          <a:p>
            <a:r>
              <a:rPr lang="en-GB" dirty="0"/>
              <a:t>data management; </a:t>
            </a:r>
          </a:p>
          <a:p>
            <a:r>
              <a:rPr lang="en-GB" dirty="0"/>
              <a:t>data cleansing, enrichment &amp; modelling, </a:t>
            </a:r>
          </a:p>
          <a:p>
            <a:r>
              <a:rPr lang="en-GB" dirty="0"/>
              <a:t>data visualisation; </a:t>
            </a:r>
          </a:p>
          <a:p>
            <a:r>
              <a:rPr lang="en-GB" dirty="0"/>
              <a:t>quality assurance, validation and data linkage abilities; </a:t>
            </a:r>
          </a:p>
          <a:p>
            <a:r>
              <a:rPr lang="en-GB" dirty="0"/>
              <a:t>statistical methods and data analysis skills. 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32BEDF-A2BB-4F2F-8D1B-B85B9325B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797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9582F-C08C-43B2-B7A5-87F39D293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National Data Skills Pilot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F1853-FD1E-4EF2-A4C4-78FF43779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15299"/>
            <a:ext cx="7478402" cy="4256712"/>
          </a:xfrm>
        </p:spPr>
        <p:txBody>
          <a:bodyPr>
            <a:normAutofit/>
          </a:bodyPr>
          <a:lstStyle/>
          <a:p>
            <a:r>
              <a:rPr lang="en-GB" i="1" dirty="0"/>
              <a:t>What?</a:t>
            </a:r>
          </a:p>
          <a:p>
            <a:r>
              <a:rPr lang="en-GB" dirty="0">
                <a:solidFill>
                  <a:srgbClr val="FF0000"/>
                </a:solidFill>
              </a:rPr>
              <a:t>foundational data skills:</a:t>
            </a:r>
          </a:p>
          <a:p>
            <a:r>
              <a:rPr lang="en-GB" dirty="0">
                <a:solidFill>
                  <a:srgbClr val="0070C0"/>
                </a:solidFill>
              </a:rPr>
              <a:t>data management;</a:t>
            </a:r>
            <a:r>
              <a:rPr lang="en-GB" dirty="0"/>
              <a:t> </a:t>
            </a:r>
          </a:p>
          <a:p>
            <a:r>
              <a:rPr lang="en-GB" dirty="0">
                <a:solidFill>
                  <a:srgbClr val="0070C0"/>
                </a:solidFill>
              </a:rPr>
              <a:t>data cleansing</a:t>
            </a:r>
            <a:r>
              <a:rPr lang="en-GB" dirty="0"/>
              <a:t>, enrichment &amp; </a:t>
            </a:r>
            <a:r>
              <a:rPr lang="en-GB" dirty="0">
                <a:solidFill>
                  <a:srgbClr val="0070C0"/>
                </a:solidFill>
              </a:rPr>
              <a:t>modelling</a:t>
            </a:r>
            <a:r>
              <a:rPr lang="en-GB" dirty="0"/>
              <a:t>, </a:t>
            </a:r>
          </a:p>
          <a:p>
            <a:r>
              <a:rPr lang="en-GB" dirty="0">
                <a:solidFill>
                  <a:srgbClr val="0070C0"/>
                </a:solidFill>
              </a:rPr>
              <a:t>data visualisation</a:t>
            </a:r>
            <a:r>
              <a:rPr lang="en-GB" dirty="0"/>
              <a:t>; </a:t>
            </a:r>
          </a:p>
          <a:p>
            <a:r>
              <a:rPr lang="en-GB" dirty="0"/>
              <a:t>quality assurance, validation and data linkage abilities; </a:t>
            </a:r>
          </a:p>
          <a:p>
            <a:r>
              <a:rPr lang="en-GB" dirty="0">
                <a:solidFill>
                  <a:srgbClr val="0070C0"/>
                </a:solidFill>
              </a:rPr>
              <a:t>statistical methods</a:t>
            </a:r>
            <a:r>
              <a:rPr lang="en-GB" dirty="0"/>
              <a:t> and </a:t>
            </a:r>
            <a:r>
              <a:rPr lang="en-GB" dirty="0">
                <a:solidFill>
                  <a:srgbClr val="0070C0"/>
                </a:solidFill>
              </a:rPr>
              <a:t>data analysis skills</a:t>
            </a:r>
            <a:r>
              <a:rPr lang="en-GB" dirty="0"/>
              <a:t>. 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32BEDF-A2BB-4F2F-8D1B-B85B9325B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526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9582F-C08C-43B2-B7A5-87F39D293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Skills </a:t>
            </a:r>
            <a:br>
              <a:rPr lang="en-GB" dirty="0"/>
            </a:br>
            <a:r>
              <a:rPr lang="en-GB" dirty="0"/>
              <a:t>@ Lancaster Psychology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F1853-FD1E-4EF2-A4C4-78FF43779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15299"/>
            <a:ext cx="7478402" cy="3891587"/>
          </a:xfrm>
        </p:spPr>
        <p:txBody>
          <a:bodyPr>
            <a:normAutofit fontScale="92500" lnSpcReduction="20000"/>
          </a:bodyPr>
          <a:lstStyle/>
          <a:p>
            <a:r>
              <a:rPr lang="en-GB" i="1" dirty="0"/>
              <a:t>How?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Curriculum mapping for statistical methods / data skills assessment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Explore any relationship for entry level learning and gender with attainment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Make and complete, with students, skills maps as self-assessment tools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Conduct staff and student focus groups for their thinking / opinions around their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Conduct a survey of academic staff who will act as third year dissertation supervisors in 2022-23</a:t>
            </a:r>
          </a:p>
          <a:p>
            <a:pPr marL="1143000" lvl="1" indent="-457200"/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32BEDF-A2BB-4F2F-8D1B-B85B9325B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303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57084-0CF0-49B5-A390-29CF6B9B69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Curriculum Mapping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302CC0-6D72-4124-9C61-29F07991B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169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44546A"/>
      </a:hlink>
      <a:folHlink>
        <a:srgbClr val="44546A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2074</Words>
  <Application>Microsoft Office PowerPoint</Application>
  <PresentationFormat>On-screen Show (4:3)</PresentationFormat>
  <Paragraphs>327</Paragraphs>
  <Slides>39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Teach with R: Data Skills</vt:lpstr>
      <vt:lpstr>Teach with R: Data Skills</vt:lpstr>
      <vt:lpstr>National Data Skills Pilot</vt:lpstr>
      <vt:lpstr>National Data Skills Pilot</vt:lpstr>
      <vt:lpstr>National Data Skills Pilot</vt:lpstr>
      <vt:lpstr>National Data Skills Pilot</vt:lpstr>
      <vt:lpstr>National Data Skills Pilot</vt:lpstr>
      <vt:lpstr>Data Skills  @ Lancaster Psychology</vt:lpstr>
      <vt:lpstr>Curriculum Mapping</vt:lpstr>
      <vt:lpstr>Curriculum mapping</vt:lpstr>
      <vt:lpstr>Curriculum mapping</vt:lpstr>
      <vt:lpstr>Curriculum mapping</vt:lpstr>
      <vt:lpstr>Curriculum Mapping: conclusions</vt:lpstr>
      <vt:lpstr>Prior learning &amp; Gender</vt:lpstr>
      <vt:lpstr>Entry level skills</vt:lpstr>
      <vt:lpstr>Entry level skills: Maths</vt:lpstr>
      <vt:lpstr>Entry level skills: Psychology</vt:lpstr>
      <vt:lpstr>Entry level skills: Tariff points</vt:lpstr>
      <vt:lpstr>Gender for Class Tests</vt:lpstr>
      <vt:lpstr>Entry level skills / Gender: conclusions</vt:lpstr>
      <vt:lpstr>Skills Maps</vt:lpstr>
      <vt:lpstr>Skills Map</vt:lpstr>
      <vt:lpstr>Skills Map</vt:lpstr>
      <vt:lpstr>Skills Map</vt:lpstr>
      <vt:lpstr>Skills Map: conclusions</vt:lpstr>
      <vt:lpstr>Focus Groups</vt:lpstr>
      <vt:lpstr>Focus Groups: Value</vt:lpstr>
      <vt:lpstr>Focus Groups: Resources</vt:lpstr>
      <vt:lpstr>Focus Group: conclusions</vt:lpstr>
      <vt:lpstr>Staff Survey</vt:lpstr>
      <vt:lpstr>Staff Survey</vt:lpstr>
      <vt:lpstr>Staff Survey</vt:lpstr>
      <vt:lpstr>Staff Survey</vt:lpstr>
      <vt:lpstr>Staff Survey</vt:lpstr>
      <vt:lpstr>Staff Survey</vt:lpstr>
      <vt:lpstr>Staff Survey: conclusions</vt:lpstr>
      <vt:lpstr>Summary</vt:lpstr>
      <vt:lpstr>Summary</vt:lpstr>
      <vt:lpstr>Question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 with R: Data Skills</dc:title>
  <dc:creator/>
  <cp:lastModifiedBy>Mills, Emma</cp:lastModifiedBy>
  <cp:revision>4</cp:revision>
  <dcterms:created xsi:type="dcterms:W3CDTF">2020-06-05T16:59:37Z</dcterms:created>
  <dcterms:modified xsi:type="dcterms:W3CDTF">2022-06-22T21:19:40Z</dcterms:modified>
</cp:coreProperties>
</file>