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6"/>
  </p:notesMasterIdLst>
  <p:sldIdLst>
    <p:sldId id="256" r:id="rId5"/>
    <p:sldId id="258" r:id="rId6"/>
    <p:sldId id="261" r:id="rId7"/>
    <p:sldId id="266" r:id="rId8"/>
    <p:sldId id="268" r:id="rId9"/>
    <p:sldId id="287" r:id="rId10"/>
    <p:sldId id="280" r:id="rId11"/>
    <p:sldId id="285" r:id="rId12"/>
    <p:sldId id="292" r:id="rId13"/>
    <p:sldId id="272" r:id="rId14"/>
    <p:sldId id="289" r:id="rId15"/>
  </p:sldIdLst>
  <p:sldSz cx="12192000" cy="685800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C877C-0BF4-4B3A-9BA6-752A0E03CE75}" v="1267" dt="2022-06-24T06:44:43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49" autoAdjust="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748CC-A3B0-4713-99CF-F25C555C0F4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351A1A-D242-4D1E-B605-07BB083EAF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Accountability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721F25C-3042-4FAC-ADF8-06988F444783}" type="parTrans" cxnId="{ADC1C962-5E46-4DFE-99F1-1EA1442F078E}">
      <dgm:prSet/>
      <dgm:spPr/>
      <dgm:t>
        <a:bodyPr/>
        <a:lstStyle/>
        <a:p>
          <a:endParaRPr lang="en-US"/>
        </a:p>
      </dgm:t>
    </dgm:pt>
    <dgm:pt modelId="{A979A1BF-EF6F-4A75-8BC2-CEF577F2A544}" type="sibTrans" cxnId="{ADC1C962-5E46-4DFE-99F1-1EA1442F078E}">
      <dgm:prSet/>
      <dgm:spPr/>
      <dgm:t>
        <a:bodyPr/>
        <a:lstStyle/>
        <a:p>
          <a:endParaRPr lang="en-US"/>
        </a:p>
      </dgm:t>
    </dgm:pt>
    <dgm:pt modelId="{3C5F27C3-8185-4B0E-B119-DAB16EE2A9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Value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8FDCC1-5B95-478D-8879-352D65D0F885}" type="parTrans" cxnId="{7A646E6A-04FB-4E48-90EA-532EB389488C}">
      <dgm:prSet/>
      <dgm:spPr/>
      <dgm:t>
        <a:bodyPr/>
        <a:lstStyle/>
        <a:p>
          <a:endParaRPr lang="en-US"/>
        </a:p>
      </dgm:t>
    </dgm:pt>
    <dgm:pt modelId="{12910812-EA92-413B-9F83-3B83A316897E}" type="sibTrans" cxnId="{7A646E6A-04FB-4E48-90EA-532EB389488C}">
      <dgm:prSet/>
      <dgm:spPr/>
      <dgm:t>
        <a:bodyPr/>
        <a:lstStyle/>
        <a:p>
          <a:endParaRPr lang="en-US"/>
        </a:p>
      </dgm:t>
    </dgm:pt>
    <dgm:pt modelId="{4E3A5817-D150-4378-BC5E-D125AC65C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Self-Efficacy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952EC4-D63C-44D6-8174-C47CEA8B2299}" type="parTrans" cxnId="{0FEA2B06-0114-47D8-93E5-B7404A12ED1C}">
      <dgm:prSet/>
      <dgm:spPr/>
      <dgm:t>
        <a:bodyPr/>
        <a:lstStyle/>
        <a:p>
          <a:endParaRPr lang="en-US"/>
        </a:p>
      </dgm:t>
    </dgm:pt>
    <dgm:pt modelId="{71228EE6-209E-4849-B247-2584A5006934}" type="sibTrans" cxnId="{0FEA2B06-0114-47D8-93E5-B7404A12ED1C}">
      <dgm:prSet/>
      <dgm:spPr/>
      <dgm:t>
        <a:bodyPr/>
        <a:lstStyle/>
        <a:p>
          <a:endParaRPr lang="en-US"/>
        </a:p>
      </dgm:t>
    </dgm:pt>
    <dgm:pt modelId="{4580C06A-9491-4578-9A60-E99D634E93DD}" type="pres">
      <dgm:prSet presAssocID="{E74748CC-A3B0-4713-99CF-F25C555C0F43}" presName="root" presStyleCnt="0">
        <dgm:presLayoutVars>
          <dgm:dir/>
          <dgm:resizeHandles val="exact"/>
        </dgm:presLayoutVars>
      </dgm:prSet>
      <dgm:spPr/>
    </dgm:pt>
    <dgm:pt modelId="{3CE73F40-249E-42A5-BADE-9CC92EA8B1B3}" type="pres">
      <dgm:prSet presAssocID="{35351A1A-D242-4D1E-B605-07BB083EAF1F}" presName="compNode" presStyleCnt="0"/>
      <dgm:spPr/>
    </dgm:pt>
    <dgm:pt modelId="{4D966FC2-31BF-498B-A130-210980370462}" type="pres">
      <dgm:prSet presAssocID="{35351A1A-D242-4D1E-B605-07BB083EAF1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8B9C282-7427-4D26-987B-16F11D2C9BB3}" type="pres">
      <dgm:prSet presAssocID="{35351A1A-D242-4D1E-B605-07BB083EAF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677A4CA-7F15-478E-97D4-94355EC06CF5}" type="pres">
      <dgm:prSet presAssocID="{35351A1A-D242-4D1E-B605-07BB083EAF1F}" presName="spaceRect" presStyleCnt="0"/>
      <dgm:spPr/>
    </dgm:pt>
    <dgm:pt modelId="{14C99CF2-E180-4317-9AC9-7BD45EC96F94}" type="pres">
      <dgm:prSet presAssocID="{35351A1A-D242-4D1E-B605-07BB083EAF1F}" presName="textRect" presStyleLbl="revTx" presStyleIdx="0" presStyleCnt="3">
        <dgm:presLayoutVars>
          <dgm:chMax val="1"/>
          <dgm:chPref val="1"/>
        </dgm:presLayoutVars>
      </dgm:prSet>
      <dgm:spPr/>
    </dgm:pt>
    <dgm:pt modelId="{B8AF2B3F-2534-4D90-9C33-E789D1EBC80E}" type="pres">
      <dgm:prSet presAssocID="{A979A1BF-EF6F-4A75-8BC2-CEF577F2A544}" presName="sibTrans" presStyleCnt="0"/>
      <dgm:spPr/>
    </dgm:pt>
    <dgm:pt modelId="{20E15566-F208-4CCB-8F5E-5A9FDDE36BC7}" type="pres">
      <dgm:prSet presAssocID="{3C5F27C3-8185-4B0E-B119-DAB16EE2A982}" presName="compNode" presStyleCnt="0"/>
      <dgm:spPr/>
    </dgm:pt>
    <dgm:pt modelId="{CF4B38A5-62F9-4F97-BE79-9EA4727A30C1}" type="pres">
      <dgm:prSet presAssocID="{3C5F27C3-8185-4B0E-B119-DAB16EE2A98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6"/>
        </a:solidFill>
      </dgm:spPr>
    </dgm:pt>
    <dgm:pt modelId="{04C841F2-BF81-4242-A701-E38B2B810CF9}" type="pres">
      <dgm:prSet presAssocID="{3C5F27C3-8185-4B0E-B119-DAB16EE2A9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1422C693-80A1-4BB2-9D7F-9307D3D9996E}" type="pres">
      <dgm:prSet presAssocID="{3C5F27C3-8185-4B0E-B119-DAB16EE2A982}" presName="spaceRect" presStyleCnt="0"/>
      <dgm:spPr/>
    </dgm:pt>
    <dgm:pt modelId="{C4DF510C-3850-4C99-BA96-C03888E6EDFF}" type="pres">
      <dgm:prSet presAssocID="{3C5F27C3-8185-4B0E-B119-DAB16EE2A982}" presName="textRect" presStyleLbl="revTx" presStyleIdx="1" presStyleCnt="3">
        <dgm:presLayoutVars>
          <dgm:chMax val="1"/>
          <dgm:chPref val="1"/>
        </dgm:presLayoutVars>
      </dgm:prSet>
      <dgm:spPr/>
    </dgm:pt>
    <dgm:pt modelId="{A92D3DD9-D88E-46C3-B9AA-D756CFE5F1B1}" type="pres">
      <dgm:prSet presAssocID="{12910812-EA92-413B-9F83-3B83A316897E}" presName="sibTrans" presStyleCnt="0"/>
      <dgm:spPr/>
    </dgm:pt>
    <dgm:pt modelId="{14081DAF-898A-4850-80C0-13EF146A514A}" type="pres">
      <dgm:prSet presAssocID="{4E3A5817-D150-4378-BC5E-D125AC65C4B6}" presName="compNode" presStyleCnt="0"/>
      <dgm:spPr/>
    </dgm:pt>
    <dgm:pt modelId="{160E5E5B-95EE-4918-BA3D-9DDF171A1BC3}" type="pres">
      <dgm:prSet presAssocID="{4E3A5817-D150-4378-BC5E-D125AC65C4B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8F86C5C-D6EB-4CDE-A302-453BFEEC2AF1}" type="pres">
      <dgm:prSet presAssocID="{4E3A5817-D150-4378-BC5E-D125AC65C4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E53A657B-49F8-43F9-A269-5AACB82DAC45}" type="pres">
      <dgm:prSet presAssocID="{4E3A5817-D150-4378-BC5E-D125AC65C4B6}" presName="spaceRect" presStyleCnt="0"/>
      <dgm:spPr/>
    </dgm:pt>
    <dgm:pt modelId="{E67427C7-1DF9-46E4-9386-F9AC1C13D86C}" type="pres">
      <dgm:prSet presAssocID="{4E3A5817-D150-4378-BC5E-D125AC65C4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EA2B06-0114-47D8-93E5-B7404A12ED1C}" srcId="{E74748CC-A3B0-4713-99CF-F25C555C0F43}" destId="{4E3A5817-D150-4378-BC5E-D125AC65C4B6}" srcOrd="2" destOrd="0" parTransId="{DD952EC4-D63C-44D6-8174-C47CEA8B2299}" sibTransId="{71228EE6-209E-4849-B247-2584A5006934}"/>
    <dgm:cxn modelId="{4E487536-FFED-4429-94F1-B2695074CF1B}" type="presOf" srcId="{4E3A5817-D150-4378-BC5E-D125AC65C4B6}" destId="{E67427C7-1DF9-46E4-9386-F9AC1C13D86C}" srcOrd="0" destOrd="0" presId="urn:microsoft.com/office/officeart/2018/5/layout/IconLeafLabelList"/>
    <dgm:cxn modelId="{ADC1C962-5E46-4DFE-99F1-1EA1442F078E}" srcId="{E74748CC-A3B0-4713-99CF-F25C555C0F43}" destId="{35351A1A-D242-4D1E-B605-07BB083EAF1F}" srcOrd="0" destOrd="0" parTransId="{6721F25C-3042-4FAC-ADF8-06988F444783}" sibTransId="{A979A1BF-EF6F-4A75-8BC2-CEF577F2A544}"/>
    <dgm:cxn modelId="{7A646E6A-04FB-4E48-90EA-532EB389488C}" srcId="{E74748CC-A3B0-4713-99CF-F25C555C0F43}" destId="{3C5F27C3-8185-4B0E-B119-DAB16EE2A982}" srcOrd="1" destOrd="0" parTransId="{238FDCC1-5B95-478D-8879-352D65D0F885}" sibTransId="{12910812-EA92-413B-9F83-3B83A316897E}"/>
    <dgm:cxn modelId="{5B4896B2-5237-4389-AEC1-E3CAFF9E064F}" type="presOf" srcId="{35351A1A-D242-4D1E-B605-07BB083EAF1F}" destId="{14C99CF2-E180-4317-9AC9-7BD45EC96F94}" srcOrd="0" destOrd="0" presId="urn:microsoft.com/office/officeart/2018/5/layout/IconLeafLabelList"/>
    <dgm:cxn modelId="{8E7AA8D7-F076-4B09-8280-C792FE694DA5}" type="presOf" srcId="{3C5F27C3-8185-4B0E-B119-DAB16EE2A982}" destId="{C4DF510C-3850-4C99-BA96-C03888E6EDFF}" srcOrd="0" destOrd="0" presId="urn:microsoft.com/office/officeart/2018/5/layout/IconLeafLabelList"/>
    <dgm:cxn modelId="{1530C1F5-C97E-4536-9764-55C23ED3407E}" type="presOf" srcId="{E74748CC-A3B0-4713-99CF-F25C555C0F43}" destId="{4580C06A-9491-4578-9A60-E99D634E93DD}" srcOrd="0" destOrd="0" presId="urn:microsoft.com/office/officeart/2018/5/layout/IconLeafLabelList"/>
    <dgm:cxn modelId="{77C622B3-7297-40A8-99C2-5CB26DA558B8}" type="presParOf" srcId="{4580C06A-9491-4578-9A60-E99D634E93DD}" destId="{3CE73F40-249E-42A5-BADE-9CC92EA8B1B3}" srcOrd="0" destOrd="0" presId="urn:microsoft.com/office/officeart/2018/5/layout/IconLeafLabelList"/>
    <dgm:cxn modelId="{CF6EA1E2-BE97-498F-947F-90DC63FB31A2}" type="presParOf" srcId="{3CE73F40-249E-42A5-BADE-9CC92EA8B1B3}" destId="{4D966FC2-31BF-498B-A130-210980370462}" srcOrd="0" destOrd="0" presId="urn:microsoft.com/office/officeart/2018/5/layout/IconLeafLabelList"/>
    <dgm:cxn modelId="{53889646-287D-4211-9FA5-893241A5147D}" type="presParOf" srcId="{3CE73F40-249E-42A5-BADE-9CC92EA8B1B3}" destId="{78B9C282-7427-4D26-987B-16F11D2C9BB3}" srcOrd="1" destOrd="0" presId="urn:microsoft.com/office/officeart/2018/5/layout/IconLeafLabelList"/>
    <dgm:cxn modelId="{8C40F49E-C28A-432E-8945-5B3B19080C17}" type="presParOf" srcId="{3CE73F40-249E-42A5-BADE-9CC92EA8B1B3}" destId="{A677A4CA-7F15-478E-97D4-94355EC06CF5}" srcOrd="2" destOrd="0" presId="urn:microsoft.com/office/officeart/2018/5/layout/IconLeafLabelList"/>
    <dgm:cxn modelId="{C494F33C-D056-4BFD-81A9-87A553A7A5CF}" type="presParOf" srcId="{3CE73F40-249E-42A5-BADE-9CC92EA8B1B3}" destId="{14C99CF2-E180-4317-9AC9-7BD45EC96F94}" srcOrd="3" destOrd="0" presId="urn:microsoft.com/office/officeart/2018/5/layout/IconLeafLabelList"/>
    <dgm:cxn modelId="{FE679A27-E220-4789-92F2-C90229FC49A1}" type="presParOf" srcId="{4580C06A-9491-4578-9A60-E99D634E93DD}" destId="{B8AF2B3F-2534-4D90-9C33-E789D1EBC80E}" srcOrd="1" destOrd="0" presId="urn:microsoft.com/office/officeart/2018/5/layout/IconLeafLabelList"/>
    <dgm:cxn modelId="{FD03F3F5-D6CA-4597-B91E-1BCACA236868}" type="presParOf" srcId="{4580C06A-9491-4578-9A60-E99D634E93DD}" destId="{20E15566-F208-4CCB-8F5E-5A9FDDE36BC7}" srcOrd="2" destOrd="0" presId="urn:microsoft.com/office/officeart/2018/5/layout/IconLeafLabelList"/>
    <dgm:cxn modelId="{BD10E8FB-0980-4F90-9F66-FD52D74A0079}" type="presParOf" srcId="{20E15566-F208-4CCB-8F5E-5A9FDDE36BC7}" destId="{CF4B38A5-62F9-4F97-BE79-9EA4727A30C1}" srcOrd="0" destOrd="0" presId="urn:microsoft.com/office/officeart/2018/5/layout/IconLeafLabelList"/>
    <dgm:cxn modelId="{13BA4B3D-4F14-40E2-A416-2FD547C83BDD}" type="presParOf" srcId="{20E15566-F208-4CCB-8F5E-5A9FDDE36BC7}" destId="{04C841F2-BF81-4242-A701-E38B2B810CF9}" srcOrd="1" destOrd="0" presId="urn:microsoft.com/office/officeart/2018/5/layout/IconLeafLabelList"/>
    <dgm:cxn modelId="{10F952B1-6C35-4EA7-AC60-D9EC2583AEC0}" type="presParOf" srcId="{20E15566-F208-4CCB-8F5E-5A9FDDE36BC7}" destId="{1422C693-80A1-4BB2-9D7F-9307D3D9996E}" srcOrd="2" destOrd="0" presId="urn:microsoft.com/office/officeart/2018/5/layout/IconLeafLabelList"/>
    <dgm:cxn modelId="{A65AC299-A614-4007-A847-BD4AF328BDF1}" type="presParOf" srcId="{20E15566-F208-4CCB-8F5E-5A9FDDE36BC7}" destId="{C4DF510C-3850-4C99-BA96-C03888E6EDFF}" srcOrd="3" destOrd="0" presId="urn:microsoft.com/office/officeart/2018/5/layout/IconLeafLabelList"/>
    <dgm:cxn modelId="{B7566778-6A0E-4A2A-B8B8-C39439729E14}" type="presParOf" srcId="{4580C06A-9491-4578-9A60-E99D634E93DD}" destId="{A92D3DD9-D88E-46C3-B9AA-D756CFE5F1B1}" srcOrd="3" destOrd="0" presId="urn:microsoft.com/office/officeart/2018/5/layout/IconLeafLabelList"/>
    <dgm:cxn modelId="{62D07AE1-BFDA-47E3-87DD-2E4265C4A235}" type="presParOf" srcId="{4580C06A-9491-4578-9A60-E99D634E93DD}" destId="{14081DAF-898A-4850-80C0-13EF146A514A}" srcOrd="4" destOrd="0" presId="urn:microsoft.com/office/officeart/2018/5/layout/IconLeafLabelList"/>
    <dgm:cxn modelId="{45B28EE5-581A-4CC7-B203-59997F934E16}" type="presParOf" srcId="{14081DAF-898A-4850-80C0-13EF146A514A}" destId="{160E5E5B-95EE-4918-BA3D-9DDF171A1BC3}" srcOrd="0" destOrd="0" presId="urn:microsoft.com/office/officeart/2018/5/layout/IconLeafLabelList"/>
    <dgm:cxn modelId="{962B9E4A-12E9-4F3D-8109-FD54F82CB246}" type="presParOf" srcId="{14081DAF-898A-4850-80C0-13EF146A514A}" destId="{D8F86C5C-D6EB-4CDE-A302-453BFEEC2AF1}" srcOrd="1" destOrd="0" presId="urn:microsoft.com/office/officeart/2018/5/layout/IconLeafLabelList"/>
    <dgm:cxn modelId="{FF4F10A3-4943-48F2-8FB1-1753EF896B70}" type="presParOf" srcId="{14081DAF-898A-4850-80C0-13EF146A514A}" destId="{E53A657B-49F8-43F9-A269-5AACB82DAC45}" srcOrd="2" destOrd="0" presId="urn:microsoft.com/office/officeart/2018/5/layout/IconLeafLabelList"/>
    <dgm:cxn modelId="{3AFD4207-05F6-4F16-85D1-ADAF2910B1AB}" type="presParOf" srcId="{14081DAF-898A-4850-80C0-13EF146A514A}" destId="{E67427C7-1DF9-46E4-9386-F9AC1C13D8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DE40-7942-4321-BD18-090DB028878B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CA90798-3883-4F17-9148-D2853A0E806B}">
      <dgm:prSet phldrT="[Text]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Time</a:t>
          </a:r>
        </a:p>
      </dgm:t>
    </dgm:pt>
    <dgm:pt modelId="{A550259A-0BB3-4266-9897-2E6A44DF3F44}" type="parTrans" cxnId="{0190271E-66E7-4A98-ABB5-0ED48BEB286B}">
      <dgm:prSet/>
      <dgm:spPr/>
      <dgm:t>
        <a:bodyPr/>
        <a:lstStyle/>
        <a:p>
          <a:endParaRPr lang="en-GB"/>
        </a:p>
      </dgm:t>
    </dgm:pt>
    <dgm:pt modelId="{087EFCAC-7E16-417F-B855-AD0E0E199A08}" type="sibTrans" cxnId="{0190271E-66E7-4A98-ABB5-0ED48BEB286B}">
      <dgm:prSet/>
      <dgm:spPr/>
      <dgm:t>
        <a:bodyPr/>
        <a:lstStyle/>
        <a:p>
          <a:endParaRPr lang="en-GB"/>
        </a:p>
      </dgm:t>
    </dgm:pt>
    <dgm:pt modelId="{9B3E6FB3-22A9-4026-B15F-1C71D9C0F84D}">
      <dgm:prSet phldrT="[Text]"/>
      <dgm:spPr/>
      <dgm:t>
        <a:bodyPr/>
        <a:lstStyle/>
        <a:p>
          <a:r>
            <a:rPr lang="en-GB" b="1" dirty="0">
              <a:latin typeface="Segoe UI" panose="020B0502040204020203" pitchFamily="34" charset="0"/>
              <a:cs typeface="Segoe UI" panose="020B0502040204020203" pitchFamily="34" charset="0"/>
            </a:rPr>
            <a:t>Students’ may need more time to get to grips with R than point &amp; click software</a:t>
          </a:r>
        </a:p>
      </dgm:t>
    </dgm:pt>
    <dgm:pt modelId="{30A26425-AE2E-47BE-AC56-6D16EFD0A1E2}" type="parTrans" cxnId="{7D0B5955-A1EA-4AF8-9532-51FC988816C1}">
      <dgm:prSet/>
      <dgm:spPr/>
      <dgm:t>
        <a:bodyPr/>
        <a:lstStyle/>
        <a:p>
          <a:endParaRPr lang="en-GB"/>
        </a:p>
      </dgm:t>
    </dgm:pt>
    <dgm:pt modelId="{12689537-5A62-4FF0-8981-8DF24BFD9EE6}" type="sibTrans" cxnId="{7D0B5955-A1EA-4AF8-9532-51FC988816C1}">
      <dgm:prSet/>
      <dgm:spPr/>
      <dgm:t>
        <a:bodyPr/>
        <a:lstStyle/>
        <a:p>
          <a:endParaRPr lang="en-GB"/>
        </a:p>
      </dgm:t>
    </dgm:pt>
    <dgm:pt modelId="{D610D093-5D67-46EA-A251-227B1DC520DB}">
      <dgm:prSet phldrT="[Text]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Support</a:t>
          </a:r>
        </a:p>
      </dgm:t>
    </dgm:pt>
    <dgm:pt modelId="{26A625FF-3E83-4DCA-A0AE-2A6C941C1DC4}" type="parTrans" cxnId="{0A3CEAC3-5715-41E3-B5DF-15482AE734D3}">
      <dgm:prSet/>
      <dgm:spPr/>
      <dgm:t>
        <a:bodyPr/>
        <a:lstStyle/>
        <a:p>
          <a:endParaRPr lang="en-GB"/>
        </a:p>
      </dgm:t>
    </dgm:pt>
    <dgm:pt modelId="{2C1E1342-758E-400D-ABFA-1693EF5F0EE8}" type="sibTrans" cxnId="{0A3CEAC3-5715-41E3-B5DF-15482AE734D3}">
      <dgm:prSet/>
      <dgm:spPr/>
      <dgm:t>
        <a:bodyPr/>
        <a:lstStyle/>
        <a:p>
          <a:endParaRPr lang="en-GB"/>
        </a:p>
      </dgm:t>
    </dgm:pt>
    <dgm:pt modelId="{7C2B29B9-C74A-4207-90FF-C59020DB29BB}">
      <dgm:prSet phldrT="[Text]"/>
      <dgm:spPr>
        <a:solidFill>
          <a:schemeClr val="accent6"/>
        </a:solidFill>
      </dgm:spPr>
      <dgm:t>
        <a:bodyPr/>
        <a:lstStyle/>
        <a:p>
          <a:r>
            <a:rPr lang="en-GB" b="1" dirty="0">
              <a:latin typeface="Segoe UI" panose="020B0502040204020203" pitchFamily="34" charset="0"/>
              <a:cs typeface="Segoe UI" panose="020B0502040204020203" pitchFamily="34" charset="0"/>
            </a:rPr>
            <a:t>Students will need more support outside of class</a:t>
          </a:r>
        </a:p>
      </dgm:t>
    </dgm:pt>
    <dgm:pt modelId="{C3C55C21-590E-45BE-941D-4389F90BB1D0}" type="parTrans" cxnId="{4B0B7AA3-91AE-433C-920F-63BBD8B77E8D}">
      <dgm:prSet/>
      <dgm:spPr/>
      <dgm:t>
        <a:bodyPr/>
        <a:lstStyle/>
        <a:p>
          <a:endParaRPr lang="en-GB"/>
        </a:p>
      </dgm:t>
    </dgm:pt>
    <dgm:pt modelId="{F45CC09C-FC66-4D42-9746-3C9E32341F3A}" type="sibTrans" cxnId="{4B0B7AA3-91AE-433C-920F-63BBD8B77E8D}">
      <dgm:prSet/>
      <dgm:spPr/>
      <dgm:t>
        <a:bodyPr/>
        <a:lstStyle/>
        <a:p>
          <a:endParaRPr lang="en-GB"/>
        </a:p>
      </dgm:t>
    </dgm:pt>
    <dgm:pt modelId="{78FCB7C4-8964-4331-9DA7-45FA162F491A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Ensure multiple resources are available outside class too, such as interactive tutorials,  helpdesks (student triage?),  discussion boards etc.</a:t>
          </a:r>
        </a:p>
      </dgm:t>
    </dgm:pt>
    <dgm:pt modelId="{44D76149-6432-402E-B962-B509C295ECB3}" type="parTrans" cxnId="{2A81FE2C-7F48-4D32-9E5E-FA1CA407AF35}">
      <dgm:prSet/>
      <dgm:spPr/>
      <dgm:t>
        <a:bodyPr/>
        <a:lstStyle/>
        <a:p>
          <a:endParaRPr lang="en-GB"/>
        </a:p>
      </dgm:t>
    </dgm:pt>
    <dgm:pt modelId="{E491AE35-527B-4651-9777-08AE5C1E782F}" type="sibTrans" cxnId="{2A81FE2C-7F48-4D32-9E5E-FA1CA407AF35}">
      <dgm:prSet/>
      <dgm:spPr/>
      <dgm:t>
        <a:bodyPr/>
        <a:lstStyle/>
        <a:p>
          <a:endParaRPr lang="en-GB"/>
        </a:p>
      </dgm:t>
    </dgm:pt>
    <dgm:pt modelId="{36E293E8-F9D1-4AF9-87F9-2BF567BFAC86}">
      <dgm:prSet phldrT="[Text]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Anxiety</a:t>
          </a:r>
        </a:p>
      </dgm:t>
    </dgm:pt>
    <dgm:pt modelId="{A38FFD0E-A04E-445D-8B25-801147D11CA5}" type="parTrans" cxnId="{60D6DB7A-BC93-4D8D-91AF-96152DEFA3EE}">
      <dgm:prSet/>
      <dgm:spPr/>
      <dgm:t>
        <a:bodyPr/>
        <a:lstStyle/>
        <a:p>
          <a:endParaRPr lang="en-GB"/>
        </a:p>
      </dgm:t>
    </dgm:pt>
    <dgm:pt modelId="{4D6800DC-9241-4C6F-9A85-D83D370CCC04}" type="sibTrans" cxnId="{60D6DB7A-BC93-4D8D-91AF-96152DEFA3EE}">
      <dgm:prSet/>
      <dgm:spPr/>
      <dgm:t>
        <a:bodyPr/>
        <a:lstStyle/>
        <a:p>
          <a:endParaRPr lang="en-GB"/>
        </a:p>
      </dgm:t>
    </dgm:pt>
    <dgm:pt modelId="{25445E45-8FCB-4D9C-BFD8-3042A2F623FD}">
      <dgm:prSet phldrT="[Text]"/>
      <dgm:spPr/>
      <dgm:t>
        <a:bodyPr/>
        <a:lstStyle/>
        <a:p>
          <a:r>
            <a:rPr lang="en-GB" b="1" dirty="0">
              <a:latin typeface="Segoe UI" panose="020B0502040204020203" pitchFamily="34" charset="0"/>
              <a:cs typeface="Segoe UI" panose="020B0502040204020203" pitchFamily="34" charset="0"/>
            </a:rPr>
            <a:t>Existing statistics anxiety could be exacerbated</a:t>
          </a:r>
        </a:p>
      </dgm:t>
    </dgm:pt>
    <dgm:pt modelId="{A39E8839-9360-4173-AF2A-7BF337DD9446}" type="parTrans" cxnId="{2DEEA727-9EE6-45F0-B5DD-43F055906381}">
      <dgm:prSet/>
      <dgm:spPr/>
      <dgm:t>
        <a:bodyPr/>
        <a:lstStyle/>
        <a:p>
          <a:endParaRPr lang="en-GB"/>
        </a:p>
      </dgm:t>
    </dgm:pt>
    <dgm:pt modelId="{9A1066CF-0FB1-4B43-A29D-03BBA8D0494E}" type="sibTrans" cxnId="{2DEEA727-9EE6-45F0-B5DD-43F055906381}">
      <dgm:prSet/>
      <dgm:spPr/>
      <dgm:t>
        <a:bodyPr/>
        <a:lstStyle/>
        <a:p>
          <a:endParaRPr lang="en-GB"/>
        </a:p>
      </dgm:t>
    </dgm:pt>
    <dgm:pt modelId="{3941448B-AB09-443D-B4D5-EA8EC26B5876}">
      <dgm:prSet phldrT="[Text]"/>
      <dgm:spPr/>
      <dgm:t>
        <a:bodyPr/>
        <a:lstStyle/>
        <a:p>
          <a:r>
            <a:rPr kumimoji="0" lang="en-GB" b="0" i="0" u="none" strike="noStrike" cap="none" spc="0" normalizeH="0" baseline="0" noProof="0" dirty="0">
              <a:ln/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Allocate enough time in student workload plans for self-guided learning (more time required than SPSS!)</a:t>
          </a:r>
          <a:endParaRPr lang="en-GB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0368F31-BBD2-4293-93F4-E405F67F4FD7}" type="parTrans" cxnId="{7F0490F0-CF10-4B74-AD3D-42B03643C4D7}">
      <dgm:prSet/>
      <dgm:spPr/>
      <dgm:t>
        <a:bodyPr/>
        <a:lstStyle/>
        <a:p>
          <a:endParaRPr lang="en-GB"/>
        </a:p>
      </dgm:t>
    </dgm:pt>
    <dgm:pt modelId="{6E43CF80-5B9F-402E-95A3-FB6272DE3F30}" type="sibTrans" cxnId="{7F0490F0-CF10-4B74-AD3D-42B03643C4D7}">
      <dgm:prSet/>
      <dgm:spPr/>
      <dgm:t>
        <a:bodyPr/>
        <a:lstStyle/>
        <a:p>
          <a:endParaRPr lang="en-GB"/>
        </a:p>
      </dgm:t>
    </dgm:pt>
    <dgm:pt modelId="{137C52ED-B880-4BBE-B36A-1E6045F670A1}">
      <dgm:prSet/>
      <dgm:spPr/>
      <dgm:t>
        <a:bodyPr/>
        <a:lstStyle/>
        <a:p>
          <a:endParaRPr lang="en-GB" dirty="0"/>
        </a:p>
      </dgm:t>
    </dgm:pt>
    <dgm:pt modelId="{30BB2555-D15E-412E-AF02-EE1B3827A48A}" type="parTrans" cxnId="{93F3401C-9F56-45C7-85C6-692FB88E4DE1}">
      <dgm:prSet/>
      <dgm:spPr/>
      <dgm:t>
        <a:bodyPr/>
        <a:lstStyle/>
        <a:p>
          <a:endParaRPr lang="en-GB"/>
        </a:p>
      </dgm:t>
    </dgm:pt>
    <dgm:pt modelId="{8AF3B020-40D2-4378-8AAB-412720E9EC36}" type="sibTrans" cxnId="{93F3401C-9F56-45C7-85C6-692FB88E4DE1}">
      <dgm:prSet/>
      <dgm:spPr/>
      <dgm:t>
        <a:bodyPr/>
        <a:lstStyle/>
        <a:p>
          <a:endParaRPr lang="en-GB"/>
        </a:p>
      </dgm:t>
    </dgm:pt>
    <dgm:pt modelId="{BE369AFA-C57B-4E9D-BDEA-E41A10F741E0}">
      <dgm:prSet phldrT="[Text]"/>
      <dgm:spPr/>
      <dgm:t>
        <a:bodyPr/>
        <a:lstStyle/>
        <a:p>
          <a:r>
            <a:rPr lang="en-GB" b="0" dirty="0">
              <a:latin typeface="Segoe UI" panose="020B0502040204020203" pitchFamily="34" charset="0"/>
              <a:cs typeface="Segoe UI" panose="020B0502040204020203" pitchFamily="34" charset="0"/>
            </a:rPr>
            <a:t>Reduce uncertainty by explaining and showing what is required throughout their courses (e.g., no learning by heart, basic grammar of functional programming is transferable to other tasks)</a:t>
          </a:r>
        </a:p>
      </dgm:t>
    </dgm:pt>
    <dgm:pt modelId="{1D131CA2-A224-4761-BCE4-2C29072A39D1}" type="parTrans" cxnId="{6728280A-1174-4730-8612-39BD30EABAD8}">
      <dgm:prSet/>
      <dgm:spPr/>
      <dgm:t>
        <a:bodyPr/>
        <a:lstStyle/>
        <a:p>
          <a:endParaRPr lang="en-GB"/>
        </a:p>
      </dgm:t>
    </dgm:pt>
    <dgm:pt modelId="{3B10C5E4-580C-4751-B995-9E82489BBDDF}" type="sibTrans" cxnId="{6728280A-1174-4730-8612-39BD30EABAD8}">
      <dgm:prSet/>
      <dgm:spPr/>
      <dgm:t>
        <a:bodyPr/>
        <a:lstStyle/>
        <a:p>
          <a:endParaRPr lang="en-GB"/>
        </a:p>
      </dgm:t>
    </dgm:pt>
    <dgm:pt modelId="{0D28644A-5237-4105-912F-FA7E8D644B26}" type="pres">
      <dgm:prSet presAssocID="{CF90DE40-7942-4321-BD18-090DB028878B}" presName="linearFlow" presStyleCnt="0">
        <dgm:presLayoutVars>
          <dgm:dir/>
          <dgm:animLvl val="lvl"/>
          <dgm:resizeHandles/>
        </dgm:presLayoutVars>
      </dgm:prSet>
      <dgm:spPr/>
    </dgm:pt>
    <dgm:pt modelId="{F499BB66-C25B-4B22-B464-A14F24742ED8}" type="pres">
      <dgm:prSet presAssocID="{4CA90798-3883-4F17-9148-D2853A0E806B}" presName="compositeNode" presStyleCnt="0">
        <dgm:presLayoutVars>
          <dgm:bulletEnabled val="1"/>
        </dgm:presLayoutVars>
      </dgm:prSet>
      <dgm:spPr/>
    </dgm:pt>
    <dgm:pt modelId="{F0EE6431-93E2-4824-B4A8-2059EA20075B}" type="pres">
      <dgm:prSet presAssocID="{4CA90798-3883-4F17-9148-D2853A0E806B}" presName="image" presStyleLbl="fgImgPlace1" presStyleIdx="0" presStyleCnt="3"/>
      <dgm:spPr/>
    </dgm:pt>
    <dgm:pt modelId="{8CD3E227-28DA-480E-8719-EF272B35D260}" type="pres">
      <dgm:prSet presAssocID="{4CA90798-3883-4F17-9148-D2853A0E806B}" presName="childNode" presStyleLbl="node1" presStyleIdx="0" presStyleCnt="3">
        <dgm:presLayoutVars>
          <dgm:bulletEnabled val="1"/>
        </dgm:presLayoutVars>
      </dgm:prSet>
      <dgm:spPr/>
    </dgm:pt>
    <dgm:pt modelId="{CC070F57-740F-4B51-A0EC-278A0FDE682A}" type="pres">
      <dgm:prSet presAssocID="{4CA90798-3883-4F17-9148-D2853A0E806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52D1CB35-A80F-41C3-AB6A-43843211E520}" type="pres">
      <dgm:prSet presAssocID="{087EFCAC-7E16-417F-B855-AD0E0E199A08}" presName="sibTrans" presStyleCnt="0"/>
      <dgm:spPr/>
    </dgm:pt>
    <dgm:pt modelId="{C862F6DE-ED44-48EB-ADBF-4C6065549D96}" type="pres">
      <dgm:prSet presAssocID="{D610D093-5D67-46EA-A251-227B1DC520DB}" presName="compositeNode" presStyleCnt="0">
        <dgm:presLayoutVars>
          <dgm:bulletEnabled val="1"/>
        </dgm:presLayoutVars>
      </dgm:prSet>
      <dgm:spPr/>
    </dgm:pt>
    <dgm:pt modelId="{64259D9E-D8CD-4AD2-A235-562002B67D05}" type="pres">
      <dgm:prSet presAssocID="{D610D093-5D67-46EA-A251-227B1DC520DB}" presName="image" presStyleLbl="fgImgPlace1" presStyleIdx="1" presStyleCnt="3"/>
      <dgm:spPr/>
    </dgm:pt>
    <dgm:pt modelId="{DF59C52D-ABF6-48D4-A8D9-E845A7BA6E73}" type="pres">
      <dgm:prSet presAssocID="{D610D093-5D67-46EA-A251-227B1DC520DB}" presName="childNode" presStyleLbl="node1" presStyleIdx="1" presStyleCnt="3">
        <dgm:presLayoutVars>
          <dgm:bulletEnabled val="1"/>
        </dgm:presLayoutVars>
      </dgm:prSet>
      <dgm:spPr/>
    </dgm:pt>
    <dgm:pt modelId="{245D6E35-C302-4A19-B82D-4786B06B81A2}" type="pres">
      <dgm:prSet presAssocID="{D610D093-5D67-46EA-A251-227B1DC520DB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937A5754-EBFC-44F6-ADE1-3FBCE22B65AC}" type="pres">
      <dgm:prSet presAssocID="{2C1E1342-758E-400D-ABFA-1693EF5F0EE8}" presName="sibTrans" presStyleCnt="0"/>
      <dgm:spPr/>
    </dgm:pt>
    <dgm:pt modelId="{1E505572-E3DA-41E1-A6B7-C90924EEAAE5}" type="pres">
      <dgm:prSet presAssocID="{36E293E8-F9D1-4AF9-87F9-2BF567BFAC86}" presName="compositeNode" presStyleCnt="0">
        <dgm:presLayoutVars>
          <dgm:bulletEnabled val="1"/>
        </dgm:presLayoutVars>
      </dgm:prSet>
      <dgm:spPr/>
    </dgm:pt>
    <dgm:pt modelId="{96AA21FC-19C7-40E7-B02F-5B28C01B8121}" type="pres">
      <dgm:prSet presAssocID="{36E293E8-F9D1-4AF9-87F9-2BF567BFAC86}" presName="image" presStyleLbl="fgImgPlace1" presStyleIdx="2" presStyleCnt="3"/>
      <dgm:spPr/>
    </dgm:pt>
    <dgm:pt modelId="{422C953E-F0D5-484B-9600-BA2AB213C78B}" type="pres">
      <dgm:prSet presAssocID="{36E293E8-F9D1-4AF9-87F9-2BF567BFAC86}" presName="childNode" presStyleLbl="node1" presStyleIdx="2" presStyleCnt="3">
        <dgm:presLayoutVars>
          <dgm:bulletEnabled val="1"/>
        </dgm:presLayoutVars>
      </dgm:prSet>
      <dgm:spPr/>
    </dgm:pt>
    <dgm:pt modelId="{C7D39BBF-D8CE-4753-A00A-E5765177F24A}" type="pres">
      <dgm:prSet presAssocID="{36E293E8-F9D1-4AF9-87F9-2BF567BFAC86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6728280A-1174-4730-8612-39BD30EABAD8}" srcId="{36E293E8-F9D1-4AF9-87F9-2BF567BFAC86}" destId="{BE369AFA-C57B-4E9D-BDEA-E41A10F741E0}" srcOrd="1" destOrd="0" parTransId="{1D131CA2-A224-4761-BCE4-2C29072A39D1}" sibTransId="{3B10C5E4-580C-4751-B995-9E82489BBDDF}"/>
    <dgm:cxn modelId="{2086B913-0493-46CD-A464-17C5ED9A16D6}" type="presOf" srcId="{36E293E8-F9D1-4AF9-87F9-2BF567BFAC86}" destId="{C7D39BBF-D8CE-4753-A00A-E5765177F24A}" srcOrd="0" destOrd="0" presId="urn:microsoft.com/office/officeart/2005/8/layout/hList2"/>
    <dgm:cxn modelId="{93F3401C-9F56-45C7-85C6-692FB88E4DE1}" srcId="{36E293E8-F9D1-4AF9-87F9-2BF567BFAC86}" destId="{137C52ED-B880-4BBE-B36A-1E6045F670A1}" srcOrd="2" destOrd="0" parTransId="{30BB2555-D15E-412E-AF02-EE1B3827A48A}" sibTransId="{8AF3B020-40D2-4378-8AAB-412720E9EC36}"/>
    <dgm:cxn modelId="{0190271E-66E7-4A98-ABB5-0ED48BEB286B}" srcId="{CF90DE40-7942-4321-BD18-090DB028878B}" destId="{4CA90798-3883-4F17-9148-D2853A0E806B}" srcOrd="0" destOrd="0" parTransId="{A550259A-0BB3-4266-9897-2E6A44DF3F44}" sibTransId="{087EFCAC-7E16-417F-B855-AD0E0E199A08}"/>
    <dgm:cxn modelId="{2DEEA727-9EE6-45F0-B5DD-43F055906381}" srcId="{36E293E8-F9D1-4AF9-87F9-2BF567BFAC86}" destId="{25445E45-8FCB-4D9C-BFD8-3042A2F623FD}" srcOrd="0" destOrd="0" parTransId="{A39E8839-9360-4173-AF2A-7BF337DD9446}" sibTransId="{9A1066CF-0FB1-4B43-A29D-03BBA8D0494E}"/>
    <dgm:cxn modelId="{0A45DE28-5E22-4435-93F7-EB2B08304D3E}" type="presOf" srcId="{4CA90798-3883-4F17-9148-D2853A0E806B}" destId="{CC070F57-740F-4B51-A0EC-278A0FDE682A}" srcOrd="0" destOrd="0" presId="urn:microsoft.com/office/officeart/2005/8/layout/hList2"/>
    <dgm:cxn modelId="{2A81FE2C-7F48-4D32-9E5E-FA1CA407AF35}" srcId="{D610D093-5D67-46EA-A251-227B1DC520DB}" destId="{78FCB7C4-8964-4331-9DA7-45FA162F491A}" srcOrd="1" destOrd="0" parTransId="{44D76149-6432-402E-B962-B509C295ECB3}" sibTransId="{E491AE35-527B-4651-9777-08AE5C1E782F}"/>
    <dgm:cxn modelId="{CD54962D-76B8-4962-82C8-A5673E230531}" type="presOf" srcId="{D610D093-5D67-46EA-A251-227B1DC520DB}" destId="{245D6E35-C302-4A19-B82D-4786B06B81A2}" srcOrd="0" destOrd="0" presId="urn:microsoft.com/office/officeart/2005/8/layout/hList2"/>
    <dgm:cxn modelId="{0932295B-CC01-469A-B641-A7AB8E4BB785}" type="presOf" srcId="{78FCB7C4-8964-4331-9DA7-45FA162F491A}" destId="{DF59C52D-ABF6-48D4-A8D9-E845A7BA6E73}" srcOrd="0" destOrd="1" presId="urn:microsoft.com/office/officeart/2005/8/layout/hList2"/>
    <dgm:cxn modelId="{41FA905E-D7BD-416F-B0E2-F372F032FBC8}" type="presOf" srcId="{7C2B29B9-C74A-4207-90FF-C59020DB29BB}" destId="{DF59C52D-ABF6-48D4-A8D9-E845A7BA6E73}" srcOrd="0" destOrd="0" presId="urn:microsoft.com/office/officeart/2005/8/layout/hList2"/>
    <dgm:cxn modelId="{9CDDBB49-DD91-4573-AF50-327A56B2ECFC}" type="presOf" srcId="{9B3E6FB3-22A9-4026-B15F-1C71D9C0F84D}" destId="{8CD3E227-28DA-480E-8719-EF272B35D260}" srcOrd="0" destOrd="0" presId="urn:microsoft.com/office/officeart/2005/8/layout/hList2"/>
    <dgm:cxn modelId="{7D0B5955-A1EA-4AF8-9532-51FC988816C1}" srcId="{4CA90798-3883-4F17-9148-D2853A0E806B}" destId="{9B3E6FB3-22A9-4026-B15F-1C71D9C0F84D}" srcOrd="0" destOrd="0" parTransId="{30A26425-AE2E-47BE-AC56-6D16EFD0A1E2}" sibTransId="{12689537-5A62-4FF0-8981-8DF24BFD9EE6}"/>
    <dgm:cxn modelId="{60D6DB7A-BC93-4D8D-91AF-96152DEFA3EE}" srcId="{CF90DE40-7942-4321-BD18-090DB028878B}" destId="{36E293E8-F9D1-4AF9-87F9-2BF567BFAC86}" srcOrd="2" destOrd="0" parTransId="{A38FFD0E-A04E-445D-8B25-801147D11CA5}" sibTransId="{4D6800DC-9241-4C6F-9A85-D83D370CCC04}"/>
    <dgm:cxn modelId="{2DD8F47C-5986-4A56-A330-12BA3DAC0D36}" type="presOf" srcId="{3941448B-AB09-443D-B4D5-EA8EC26B5876}" destId="{8CD3E227-28DA-480E-8719-EF272B35D260}" srcOrd="0" destOrd="1" presId="urn:microsoft.com/office/officeart/2005/8/layout/hList2"/>
    <dgm:cxn modelId="{D5D0F999-C244-4772-9020-BE616C97A354}" type="presOf" srcId="{CF90DE40-7942-4321-BD18-090DB028878B}" destId="{0D28644A-5237-4105-912F-FA7E8D644B26}" srcOrd="0" destOrd="0" presId="urn:microsoft.com/office/officeart/2005/8/layout/hList2"/>
    <dgm:cxn modelId="{4B0B7AA3-91AE-433C-920F-63BBD8B77E8D}" srcId="{D610D093-5D67-46EA-A251-227B1DC520DB}" destId="{7C2B29B9-C74A-4207-90FF-C59020DB29BB}" srcOrd="0" destOrd="0" parTransId="{C3C55C21-590E-45BE-941D-4389F90BB1D0}" sibTransId="{F45CC09C-FC66-4D42-9746-3C9E32341F3A}"/>
    <dgm:cxn modelId="{2CAADDAD-C850-4498-B089-658CDECFA25C}" type="presOf" srcId="{25445E45-8FCB-4D9C-BFD8-3042A2F623FD}" destId="{422C953E-F0D5-484B-9600-BA2AB213C78B}" srcOrd="0" destOrd="0" presId="urn:microsoft.com/office/officeart/2005/8/layout/hList2"/>
    <dgm:cxn modelId="{CAADE1C2-F75F-46FE-8ECA-E1124C2EC212}" type="presOf" srcId="{BE369AFA-C57B-4E9D-BDEA-E41A10F741E0}" destId="{422C953E-F0D5-484B-9600-BA2AB213C78B}" srcOrd="0" destOrd="1" presId="urn:microsoft.com/office/officeart/2005/8/layout/hList2"/>
    <dgm:cxn modelId="{0A3CEAC3-5715-41E3-B5DF-15482AE734D3}" srcId="{CF90DE40-7942-4321-BD18-090DB028878B}" destId="{D610D093-5D67-46EA-A251-227B1DC520DB}" srcOrd="1" destOrd="0" parTransId="{26A625FF-3E83-4DCA-A0AE-2A6C941C1DC4}" sibTransId="{2C1E1342-758E-400D-ABFA-1693EF5F0EE8}"/>
    <dgm:cxn modelId="{4ABFEDC5-543D-400B-8800-FABCCB7B0F8D}" type="presOf" srcId="{137C52ED-B880-4BBE-B36A-1E6045F670A1}" destId="{422C953E-F0D5-484B-9600-BA2AB213C78B}" srcOrd="0" destOrd="2" presId="urn:microsoft.com/office/officeart/2005/8/layout/hList2"/>
    <dgm:cxn modelId="{7F0490F0-CF10-4B74-AD3D-42B03643C4D7}" srcId="{4CA90798-3883-4F17-9148-D2853A0E806B}" destId="{3941448B-AB09-443D-B4D5-EA8EC26B5876}" srcOrd="1" destOrd="0" parTransId="{D0368F31-BBD2-4293-93F4-E405F67F4FD7}" sibTransId="{6E43CF80-5B9F-402E-95A3-FB6272DE3F30}"/>
    <dgm:cxn modelId="{DF8C6B15-44C0-4AF6-9B16-1E51117BCC5A}" type="presParOf" srcId="{0D28644A-5237-4105-912F-FA7E8D644B26}" destId="{F499BB66-C25B-4B22-B464-A14F24742ED8}" srcOrd="0" destOrd="0" presId="urn:microsoft.com/office/officeart/2005/8/layout/hList2"/>
    <dgm:cxn modelId="{E3969883-4DB6-40FA-89CD-1CEB0F293DC9}" type="presParOf" srcId="{F499BB66-C25B-4B22-B464-A14F24742ED8}" destId="{F0EE6431-93E2-4824-B4A8-2059EA20075B}" srcOrd="0" destOrd="0" presId="urn:microsoft.com/office/officeart/2005/8/layout/hList2"/>
    <dgm:cxn modelId="{084F256E-E022-4CA1-9E2A-4DA603F045F5}" type="presParOf" srcId="{F499BB66-C25B-4B22-B464-A14F24742ED8}" destId="{8CD3E227-28DA-480E-8719-EF272B35D260}" srcOrd="1" destOrd="0" presId="urn:microsoft.com/office/officeart/2005/8/layout/hList2"/>
    <dgm:cxn modelId="{0A3D08A2-D03A-425D-9061-237DD0E6571F}" type="presParOf" srcId="{F499BB66-C25B-4B22-B464-A14F24742ED8}" destId="{CC070F57-740F-4B51-A0EC-278A0FDE682A}" srcOrd="2" destOrd="0" presId="urn:microsoft.com/office/officeart/2005/8/layout/hList2"/>
    <dgm:cxn modelId="{A8C301D6-9242-4B99-BB03-507C6D410F78}" type="presParOf" srcId="{0D28644A-5237-4105-912F-FA7E8D644B26}" destId="{52D1CB35-A80F-41C3-AB6A-43843211E520}" srcOrd="1" destOrd="0" presId="urn:microsoft.com/office/officeart/2005/8/layout/hList2"/>
    <dgm:cxn modelId="{6A80AD42-DEA3-4B9B-83AB-70C1F8ABA251}" type="presParOf" srcId="{0D28644A-5237-4105-912F-FA7E8D644B26}" destId="{C862F6DE-ED44-48EB-ADBF-4C6065549D96}" srcOrd="2" destOrd="0" presId="urn:microsoft.com/office/officeart/2005/8/layout/hList2"/>
    <dgm:cxn modelId="{0EA7C766-1C93-41EA-BA99-E328C95EE5A1}" type="presParOf" srcId="{C862F6DE-ED44-48EB-ADBF-4C6065549D96}" destId="{64259D9E-D8CD-4AD2-A235-562002B67D05}" srcOrd="0" destOrd="0" presId="urn:microsoft.com/office/officeart/2005/8/layout/hList2"/>
    <dgm:cxn modelId="{67D75B23-6166-4F71-9BD6-090B57323730}" type="presParOf" srcId="{C862F6DE-ED44-48EB-ADBF-4C6065549D96}" destId="{DF59C52D-ABF6-48D4-A8D9-E845A7BA6E73}" srcOrd="1" destOrd="0" presId="urn:microsoft.com/office/officeart/2005/8/layout/hList2"/>
    <dgm:cxn modelId="{9D94E705-45EC-4BAF-B339-011EBD0573E5}" type="presParOf" srcId="{C862F6DE-ED44-48EB-ADBF-4C6065549D96}" destId="{245D6E35-C302-4A19-B82D-4786B06B81A2}" srcOrd="2" destOrd="0" presId="urn:microsoft.com/office/officeart/2005/8/layout/hList2"/>
    <dgm:cxn modelId="{4453BFF5-6020-41AB-A728-14744AFBB9A2}" type="presParOf" srcId="{0D28644A-5237-4105-912F-FA7E8D644B26}" destId="{937A5754-EBFC-44F6-ADE1-3FBCE22B65AC}" srcOrd="3" destOrd="0" presId="urn:microsoft.com/office/officeart/2005/8/layout/hList2"/>
    <dgm:cxn modelId="{E89F5FEF-D93E-4EB0-8B02-2A74044D3C60}" type="presParOf" srcId="{0D28644A-5237-4105-912F-FA7E8D644B26}" destId="{1E505572-E3DA-41E1-A6B7-C90924EEAAE5}" srcOrd="4" destOrd="0" presId="urn:microsoft.com/office/officeart/2005/8/layout/hList2"/>
    <dgm:cxn modelId="{28AC120A-5D0A-46A5-B414-E34E2F78BDFE}" type="presParOf" srcId="{1E505572-E3DA-41E1-A6B7-C90924EEAAE5}" destId="{96AA21FC-19C7-40E7-B02F-5B28C01B8121}" srcOrd="0" destOrd="0" presId="urn:microsoft.com/office/officeart/2005/8/layout/hList2"/>
    <dgm:cxn modelId="{2CC24F82-F20A-410A-B224-2D21BF2289B6}" type="presParOf" srcId="{1E505572-E3DA-41E1-A6B7-C90924EEAAE5}" destId="{422C953E-F0D5-484B-9600-BA2AB213C78B}" srcOrd="1" destOrd="0" presId="urn:microsoft.com/office/officeart/2005/8/layout/hList2"/>
    <dgm:cxn modelId="{66FA3721-1656-4C89-8CFA-7D867681E086}" type="presParOf" srcId="{1E505572-E3DA-41E1-A6B7-C90924EEAAE5}" destId="{C7D39BBF-D8CE-4753-A00A-E5765177F24A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66FC2-31BF-498B-A130-210980370462}">
      <dsp:nvSpPr>
        <dsp:cNvPr id="0" name=""/>
        <dsp:cNvSpPr/>
      </dsp:nvSpPr>
      <dsp:spPr>
        <a:xfrm>
          <a:off x="749090" y="435302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9C282-7427-4D26-987B-16F11D2C9BB3}">
      <dsp:nvSpPr>
        <dsp:cNvPr id="0" name=""/>
        <dsp:cNvSpPr/>
      </dsp:nvSpPr>
      <dsp:spPr>
        <a:xfrm>
          <a:off x="1195152" y="881365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9CF2-E180-4317-9AC9-7BD45EC96F94}">
      <dsp:nvSpPr>
        <dsp:cNvPr id="0" name=""/>
        <dsp:cNvSpPr/>
      </dsp:nvSpPr>
      <dsp:spPr>
        <a:xfrm>
          <a:off x="79996" y="3180303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400" kern="1200" dirty="0">
              <a:latin typeface="Segoe UI" panose="020B0502040204020203" pitchFamily="34" charset="0"/>
              <a:cs typeface="Segoe UI" panose="020B0502040204020203" pitchFamily="34" charset="0"/>
            </a:rPr>
            <a:t>Accountability</a:t>
          </a:r>
          <a:endParaRPr lang="en-US" sz="3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9996" y="3180303"/>
        <a:ext cx="3431250" cy="720000"/>
      </dsp:txXfrm>
    </dsp:sp>
    <dsp:sp modelId="{CF4B38A5-62F9-4F97-BE79-9EA4727A30C1}">
      <dsp:nvSpPr>
        <dsp:cNvPr id="0" name=""/>
        <dsp:cNvSpPr/>
      </dsp:nvSpPr>
      <dsp:spPr>
        <a:xfrm>
          <a:off x="4780808" y="435302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841F2-BF81-4242-A701-E38B2B810CF9}">
      <dsp:nvSpPr>
        <dsp:cNvPr id="0" name=""/>
        <dsp:cNvSpPr/>
      </dsp:nvSpPr>
      <dsp:spPr>
        <a:xfrm>
          <a:off x="5226871" y="881365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F510C-3850-4C99-BA96-C03888E6EDFF}">
      <dsp:nvSpPr>
        <dsp:cNvPr id="0" name=""/>
        <dsp:cNvSpPr/>
      </dsp:nvSpPr>
      <dsp:spPr>
        <a:xfrm>
          <a:off x="4111715" y="3180303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400" kern="1200" dirty="0">
              <a:latin typeface="Segoe UI" panose="020B0502040204020203" pitchFamily="34" charset="0"/>
              <a:cs typeface="Segoe UI" panose="020B0502040204020203" pitchFamily="34" charset="0"/>
            </a:rPr>
            <a:t>Value</a:t>
          </a:r>
          <a:endParaRPr lang="en-US" sz="3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11715" y="3180303"/>
        <a:ext cx="3431250" cy="720000"/>
      </dsp:txXfrm>
    </dsp:sp>
    <dsp:sp modelId="{160E5E5B-95EE-4918-BA3D-9DDF171A1BC3}">
      <dsp:nvSpPr>
        <dsp:cNvPr id="0" name=""/>
        <dsp:cNvSpPr/>
      </dsp:nvSpPr>
      <dsp:spPr>
        <a:xfrm>
          <a:off x="8812527" y="435302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86C5C-D6EB-4CDE-A302-453BFEEC2AF1}">
      <dsp:nvSpPr>
        <dsp:cNvPr id="0" name=""/>
        <dsp:cNvSpPr/>
      </dsp:nvSpPr>
      <dsp:spPr>
        <a:xfrm>
          <a:off x="9258590" y="881365"/>
          <a:ext cx="1200937" cy="120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427C7-1DF9-46E4-9386-F9AC1C13D86C}">
      <dsp:nvSpPr>
        <dsp:cNvPr id="0" name=""/>
        <dsp:cNvSpPr/>
      </dsp:nvSpPr>
      <dsp:spPr>
        <a:xfrm>
          <a:off x="8143433" y="3180303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400" kern="1200" dirty="0">
              <a:latin typeface="Segoe UI" panose="020B0502040204020203" pitchFamily="34" charset="0"/>
              <a:cs typeface="Segoe UI" panose="020B0502040204020203" pitchFamily="34" charset="0"/>
            </a:rPr>
            <a:t>Self-Efficacy</a:t>
          </a:r>
          <a:endParaRPr lang="en-US" sz="3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143433" y="3180303"/>
        <a:ext cx="34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70F57-740F-4B51-A0EC-278A0FDE682A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Segoe UI" panose="020B0502040204020203" pitchFamily="34" charset="0"/>
              <a:cs typeface="Segoe UI" panose="020B0502040204020203" pitchFamily="34" charset="0"/>
            </a:rPr>
            <a:t>Time</a:t>
          </a:r>
        </a:p>
      </dsp:txBody>
      <dsp:txXfrm>
        <a:off x="-1867795" y="2772097"/>
        <a:ext cx="4226560" cy="392277"/>
      </dsp:txXfrm>
    </dsp:sp>
    <dsp:sp modelId="{8CD3E227-28DA-480E-8719-EF272B35D260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5967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latin typeface="Segoe UI" panose="020B0502040204020203" pitchFamily="34" charset="0"/>
              <a:cs typeface="Segoe UI" panose="020B0502040204020203" pitchFamily="34" charset="0"/>
            </a:rPr>
            <a:t>Students’ may need more time to get to grips with R than point &amp; click software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GB" sz="1400" b="0" i="0" u="none" strike="noStrike" kern="1200" cap="none" spc="0" normalizeH="0" baseline="0" noProof="0" dirty="0">
              <a:ln/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Allocate enough time in student workload plans for self-guided learning (more time required than SPSS!)</a:t>
          </a:r>
          <a:endParaRPr lang="en-GB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41623" y="854956"/>
        <a:ext cx="1953958" cy="4226560"/>
      </dsp:txXfrm>
    </dsp:sp>
    <dsp:sp modelId="{F0EE6431-93E2-4824-B4A8-2059EA20075B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D6E35-C302-4A19-B82D-4786B06B81A2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Segoe UI" panose="020B0502040204020203" pitchFamily="34" charset="0"/>
              <a:cs typeface="Segoe UI" panose="020B0502040204020203" pitchFamily="34" charset="0"/>
            </a:rPr>
            <a:t>Support</a:t>
          </a:r>
        </a:p>
      </dsp:txBody>
      <dsp:txXfrm>
        <a:off x="973740" y="2772097"/>
        <a:ext cx="4226560" cy="392277"/>
      </dsp:txXfrm>
    </dsp:sp>
    <dsp:sp modelId="{DF59C52D-ABF6-48D4-A8D9-E845A7BA6E73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5967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latin typeface="Segoe UI" panose="020B0502040204020203" pitchFamily="34" charset="0"/>
              <a:cs typeface="Segoe UI" panose="020B0502040204020203" pitchFamily="34" charset="0"/>
            </a:rPr>
            <a:t>Students will need more support outside of class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Segoe UI" panose="020B0502040204020203" pitchFamily="34" charset="0"/>
              <a:cs typeface="Segoe UI" panose="020B0502040204020203" pitchFamily="34" charset="0"/>
            </a:rPr>
            <a:t>Ensure multiple resources are available outside class too, such as interactive tutorials,  helpdesks (student triage?),  discussion boards etc.</a:t>
          </a:r>
        </a:p>
      </dsp:txBody>
      <dsp:txXfrm>
        <a:off x="3283159" y="854956"/>
        <a:ext cx="1953958" cy="4226560"/>
      </dsp:txXfrm>
    </dsp:sp>
    <dsp:sp modelId="{64259D9E-D8CD-4AD2-A235-562002B67D05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39BBF-D8CE-4753-A00A-E5765177F24A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Segoe UI" panose="020B0502040204020203" pitchFamily="34" charset="0"/>
              <a:cs typeface="Segoe UI" panose="020B0502040204020203" pitchFamily="34" charset="0"/>
            </a:rPr>
            <a:t>Anxiety</a:t>
          </a:r>
        </a:p>
      </dsp:txBody>
      <dsp:txXfrm>
        <a:off x="3815276" y="2772097"/>
        <a:ext cx="4226560" cy="392277"/>
      </dsp:txXfrm>
    </dsp:sp>
    <dsp:sp modelId="{422C953E-F0D5-484B-9600-BA2AB213C78B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45967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latin typeface="Segoe UI" panose="020B0502040204020203" pitchFamily="34" charset="0"/>
              <a:cs typeface="Segoe UI" panose="020B0502040204020203" pitchFamily="34" charset="0"/>
            </a:rPr>
            <a:t>Existing statistics anxiety could be exacerbated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Segoe UI" panose="020B0502040204020203" pitchFamily="34" charset="0"/>
              <a:cs typeface="Segoe UI" panose="020B0502040204020203" pitchFamily="34" charset="0"/>
            </a:rPr>
            <a:t>Reduce uncertainty by explaining and showing what is required throughout their courses (e.g., no learning by heart, basic grammar of functional programming is transferable to other tasks)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>
        <a:off x="6124695" y="854956"/>
        <a:ext cx="1953958" cy="4226560"/>
      </dsp:txXfrm>
    </dsp:sp>
    <dsp:sp modelId="{96AA21FC-19C7-40E7-B02F-5B28C01B8121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7B4B0359-6600-4271-9D65-882A87A4806C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4848E13-2EBB-49F7-9AF3-CEC8B9E88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8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9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338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0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3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5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2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11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43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8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8E13-2EBB-49F7-9AF3-CEC8B9E88A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2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7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6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1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3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C2E1-C1A4-4DF7-AA5D-D8AEB1A5113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01A4-0CD9-4BE5-A00A-CF643C03D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8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sas.com/content/sascom/2015/11/10/how-steep-is-your-learning-curve-on-analytics-and-mentor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hyperlink" Target="https://www.jennyterry.co.uk/rosenetwork/" TargetMode="External"/><Relationship Id="rId4" Type="http://schemas.openxmlformats.org/officeDocument/2006/relationships/hyperlink" Target="https://ohiostate.pressbooks.pub/choosingsources/chapter/purpose-of-research-questio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nclipart.com/maxpin/oxmi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uk/books/edition/Teaching_For_Quality_Learning_At_Univers/XhjRBrDAESkC?hl=en&amp;gbpv=1&amp;dq=biggs+tang&amp;printsec=frontcover" TargetMode="External"/><Relationship Id="rId7" Type="http://schemas.openxmlformats.org/officeDocument/2006/relationships/hyperlink" Target="https://www.istockphoto.com/it/foto/carota-su-una-stringa-gm136928970-1887513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www.russpoldrack.org/2018/03/to-code-or-not-to-code-in-intro.html" TargetMode="External"/><Relationship Id="rId4" Type="http://schemas.openxmlformats.org/officeDocument/2006/relationships/hyperlink" Target="https://www.google.co.uk/books/edition/Teaching_Psychology_in_Higher_Education/vni9pJC2kTEC?hl=en&amp;gbpv=1&amp;dq=teaching+psychology+in+higher+education&amp;printsec=frontcov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psyg.2015.01116/fu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s://www.google.co.uk/books/edition/Learning_to_Teach_in_Higher_Education/OeCrxNkCVHMC?hl=en&amp;gbpv=1&amp;dq=Learning+to+teach+in+higher+education&amp;printsec=frontcov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1wqtxts1xzle7.cloudfront.net/45934058/s10648-006-9029-920160525-15921-d9bvn4-with-cover-page-v2.pdf?Expires=1656056344&amp;Signature=fDSN6eZqBuRwcqUsxfiIf95e6dHwoXGOssRHZJ0y0Go-Q6XCLkecBZbiafkAA~ub3qEPEdpYPS9uY~EWLmhtwRnmSk1PBnoibb3JwOlJm5qWyygAE9bf3RV3uM2cZRGlH2uC4rIG82DLST10klPAHQ6sPQNTfDukwdcCf2vkHF8zAq-dJ8lke1LEXpQKMvFf2BsneCSdThimHl6WSwNa1cW5lQ4WuHF6od75tBk0iWKWtYCgGZlm0FQKAA1QlPEY8J7G5-MGa952l2kTHuCOt9NBjEGV10q9s83eRcbKF58Bq7seSI~Ukxxg0quC-Auf4rL3CApMe2tktV8kJUgcjw__&amp;Key-Pair-Id=APKAJLOHF5GGSLRBV4Z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uk/books/edition/Self_Efficacy/eJ-PN9g_o-EC?hl=e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https://d1wqtxts1xzle7.cloudfront.net/45934058/s10648-006-9029-920160525-15921-d9bvn4-with-cover-page-v2.pdf?Expires=1656056344&amp;Signature=fDSN6eZqBuRwcqUsxfiIf95e6dHwoXGOssRHZJ0y0Go-Q6XCLkecBZbiafkAA~ub3qEPEdpYPS9uY~EWLmhtwRnmSk1PBnoibb3JwOlJm5qWyygAE9bf3RV3uM2cZRGlH2uC4rIG82DLST10klPAHQ6sPQNTfDukwdcCf2vkHF8zAq-dJ8lke1LEXpQKMvFf2BsneCSdThimHl6WSwNa1cW5lQ4WuHF6od75tBk0iWKWtYCgGZlm0FQKAA1QlPEY8J7G5-MGa952l2kTHuCOt9NBjEGV10q9s83eRcbKF58Bq7seSI~Ukxxg0quC-Auf4rL3CApMe2tktV8kJUgcjw__&amp;Key-Pair-Id=APKAJLOHF5GGSLRBV4ZA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3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C19F1-9CEC-45D7-B1D6-B498E5842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" b="560"/>
          <a:stretch/>
        </p:blipFill>
        <p:spPr>
          <a:xfrm>
            <a:off x="4094014" y="0"/>
            <a:ext cx="8668512" cy="6857990"/>
          </a:xfrm>
          <a:prstGeom prst="rect">
            <a:avLst/>
          </a:prstGeom>
        </p:spPr>
      </p:pic>
      <p:sp>
        <p:nvSpPr>
          <p:cNvPr id="50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DB112-0C33-47FD-BE7E-0B5AF4A6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520046" cy="3204134"/>
          </a:xfrm>
        </p:spPr>
        <p:txBody>
          <a:bodyPr anchor="b">
            <a:normAutofit/>
          </a:bodyPr>
          <a:lstStyle/>
          <a:p>
            <a:pPr algn="l"/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Perceived barriers to learning R amongst psychology faculty:</a:t>
            </a:r>
            <a:b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3000" b="1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focus</a:t>
            </a:r>
            <a:r>
              <a:rPr kumimoji="0" lang="en-US" altLang="en-US" sz="3000" b="1" strike="noStrike" cap="none" normalizeH="0" dirty="0">
                <a:ln>
                  <a:noFill/>
                </a:ln>
                <a:solidFill>
                  <a:schemeClr val="accent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on motivation</a:t>
            </a:r>
            <a:endParaRPr lang="en-GB" sz="3000" b="1" dirty="0">
              <a:solidFill>
                <a:schemeClr val="accent5"/>
              </a:solidFill>
            </a:endParaRP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FD76E-0A60-45C4-8214-B2C15364F51D}"/>
              </a:ext>
            </a:extLst>
          </p:cNvPr>
          <p:cNvSpPr/>
          <p:nvPr/>
        </p:nvSpPr>
        <p:spPr>
          <a:xfrm>
            <a:off x="238991" y="457200"/>
            <a:ext cx="1506682" cy="8907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12FD4-AAEC-460E-A253-10E1D0FAB4AF}"/>
              </a:ext>
            </a:extLst>
          </p:cNvPr>
          <p:cNvSpPr txBox="1"/>
          <p:nvPr/>
        </p:nvSpPr>
        <p:spPr>
          <a:xfrm>
            <a:off x="477981" y="4734332"/>
            <a:ext cx="3616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Jenny Terry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Lecturer &amp; Doctoral Researcher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School of Psychology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University of Sussex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Twitter: @jennyterry</a:t>
            </a:r>
          </a:p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Email: jlt26@sussex.ac.uk</a:t>
            </a:r>
          </a:p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Web: www.jennyterry.co.uk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9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F58A1-8A69-4E1B-B261-6CCC4C3C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Concluding Thoughts</a:t>
            </a:r>
          </a:p>
        </p:txBody>
      </p:sp>
      <p:sp>
        <p:nvSpPr>
          <p:cNvPr id="6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CC36-C745-4AD5-BB53-F3B56A35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sz="2000" dirty="0">
                <a:solidFill>
                  <a:schemeClr val="accent2"/>
                </a:solidFill>
              </a:rPr>
              <a:t>Teaching R has its own steep learning curve. </a:t>
            </a:r>
          </a:p>
          <a:p>
            <a:pPr lvl="1"/>
            <a:r>
              <a:rPr lang="en-GB" sz="2000" dirty="0"/>
              <a:t>It is </a:t>
            </a:r>
            <a:r>
              <a:rPr lang="en-GB" sz="2000" dirty="0">
                <a:solidFill>
                  <a:schemeClr val="accent2"/>
                </a:solidFill>
              </a:rPr>
              <a:t>important to manage student attitudes and emotions </a:t>
            </a:r>
            <a:r>
              <a:rPr lang="en-GB" sz="2000" dirty="0"/>
              <a:t>as well as the practicalities to maximise students’ chances of success.</a:t>
            </a:r>
          </a:p>
          <a:p>
            <a:pPr lvl="1"/>
            <a:r>
              <a:rPr lang="en-GB" sz="2000" dirty="0"/>
              <a:t>We </a:t>
            </a:r>
            <a:r>
              <a:rPr lang="en-GB" sz="2000" dirty="0">
                <a:solidFill>
                  <a:schemeClr val="accent2"/>
                </a:solidFill>
              </a:rPr>
              <a:t>cannot swap everything like for like</a:t>
            </a:r>
            <a:r>
              <a:rPr lang="en-GB" sz="2000" dirty="0"/>
              <a:t> and expect the same results.</a:t>
            </a:r>
          </a:p>
          <a:p>
            <a:pPr lvl="1"/>
            <a:r>
              <a:rPr lang="en-GB" sz="2000" dirty="0"/>
              <a:t>How we best do that is </a:t>
            </a:r>
            <a:r>
              <a:rPr lang="en-GB" sz="2100" dirty="0"/>
              <a:t>an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2"/>
                </a:solidFill>
              </a:rPr>
              <a:t>ongoing empirical question</a:t>
            </a:r>
            <a:r>
              <a:rPr lang="en-GB" sz="2000" dirty="0"/>
              <a:t>.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dirty="0"/>
              <a:t> </a:t>
            </a:r>
          </a:p>
        </p:txBody>
      </p:sp>
      <p:pic>
        <p:nvPicPr>
          <p:cNvPr id="57" name="Picture 5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1001D0A-B737-4BC7-BBC8-1D73ABA79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745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412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1EBA-4D59-49FC-89E4-F9B32254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Jenny Terry</a:t>
            </a: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Lecturer &amp; Doctoral Researcher</a:t>
            </a: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School of Psychology</a:t>
            </a: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University of Sussex</a:t>
            </a:r>
          </a:p>
          <a:p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Twitter: @jennyterry</a:t>
            </a: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Email: jlt26@sussex.ac.uk</a:t>
            </a:r>
          </a:p>
          <a:p>
            <a:pPr mar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Web: www.jennyterry.co.uk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5CC7760-7D46-41D4-9F3E-ADE98C3A9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4985" y="1497366"/>
            <a:ext cx="5521015" cy="4416812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63C72F16-AE78-4FF4-8C09-5E7AE8F6B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29" y="453299"/>
            <a:ext cx="982829" cy="982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E7D122-EE4A-40EB-BE36-0F10DC7F668C}"/>
              </a:ext>
            </a:extLst>
          </p:cNvPr>
          <p:cNvSpPr txBox="1"/>
          <p:nvPr/>
        </p:nvSpPr>
        <p:spPr>
          <a:xfrm>
            <a:off x="7229741" y="437746"/>
            <a:ext cx="291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Click the logo to find out more about the </a:t>
            </a:r>
            <a:r>
              <a:rPr lang="en-GB" sz="1100" u="sng" dirty="0"/>
              <a:t>R</a:t>
            </a:r>
            <a:r>
              <a:rPr lang="en-GB" sz="1100" dirty="0"/>
              <a:t>esearchers </a:t>
            </a:r>
            <a:r>
              <a:rPr lang="en-GB" sz="1100" u="sng" dirty="0"/>
              <a:t>o</a:t>
            </a:r>
            <a:r>
              <a:rPr lang="en-GB" sz="1100" dirty="0"/>
              <a:t>f </a:t>
            </a:r>
            <a:r>
              <a:rPr lang="en-GB" sz="1100" u="sng" dirty="0"/>
              <a:t>S</a:t>
            </a:r>
            <a:r>
              <a:rPr lang="en-GB" sz="1100" dirty="0"/>
              <a:t>tatistics </a:t>
            </a:r>
            <a:r>
              <a:rPr lang="en-GB" sz="1100" u="sng" dirty="0"/>
              <a:t>E</a:t>
            </a:r>
            <a:r>
              <a:rPr lang="en-GB" sz="1100" dirty="0"/>
              <a:t>ducation Network!</a:t>
            </a:r>
          </a:p>
        </p:txBody>
      </p:sp>
    </p:spTree>
    <p:extLst>
      <p:ext uri="{BB962C8B-B14F-4D97-AF65-F5344CB8AC3E}">
        <p14:creationId xmlns:p14="http://schemas.microsoft.com/office/powerpoint/2010/main" val="171599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B7E2-B554-4FB6-B1D0-DF1B5C1D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7" y="-337877"/>
            <a:ext cx="5981278" cy="1684638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47ABF2A7-D59F-4401-BAC0-35F93279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09" y="883897"/>
            <a:ext cx="11768980" cy="369055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Psychology departments are increasingly considering teaching R instead of IBM SPSS Statistics for data analysis on research methods/statistics modules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Concerns exist over the steep learning curve of R command line interface (right) compared to the relative ease of SPSS’s ‘point and click’ graphical user interface (left)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Research is needed that examines what the concerns are, whether they are valid, and whether/how they can be overcome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A16C9-A1B4-4841-ACED-F680CA8C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0" y="3211309"/>
            <a:ext cx="4818289" cy="2457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D58EC-0106-469B-8443-0D757B59A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637" y="3211309"/>
            <a:ext cx="4614694" cy="2457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F7485-0244-4E75-9CE5-2D07B3B9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820" y="5784985"/>
            <a:ext cx="1499251" cy="744045"/>
          </a:xfrm>
          <a:prstGeom prst="rect">
            <a:avLst/>
          </a:prstGeom>
        </p:spPr>
      </p:pic>
      <p:pic>
        <p:nvPicPr>
          <p:cNvPr id="2052" name="Picture 4" descr="RStudio Logo Usage Guidelines - RStudio">
            <a:extLst>
              <a:ext uri="{FF2B5EF4-FFF2-40B4-BE49-F238E27FC236}">
                <a16:creationId xmlns:a16="http://schemas.microsoft.com/office/drawing/2014/main" id="{31067507-DD70-45AF-84F1-C003AD67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40" y="5886844"/>
            <a:ext cx="1614396" cy="5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65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BE0B0-AF64-48E2-A915-4DFB5ABE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The Study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79FB-62EE-422C-86CE-73EABB35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787236"/>
            <a:ext cx="6713552" cy="4403252"/>
          </a:xfrm>
        </p:spPr>
        <p:txBody>
          <a:bodyPr anchor="t">
            <a:norm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Participants were Psychology teaching staff who had also recently completed introductory R training and were considering the shift to R at UG level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2 x </a:t>
            </a:r>
            <a:r>
              <a:rPr lang="en-US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= 3  ~60-minute semi-structured group interviews                            &amp; </a:t>
            </a:r>
            <a:r>
              <a:rPr lang="en-US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= 28 qualitative questionnaires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Participants were asked to reflect on their experiences of learning R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Thematic analysis (inductive; semantic)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Themes centered around challenges to be overcome, including: 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R vs. ‘point &amp; click’ software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Teaching/learning statistics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Practical resources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Differentiated ability levels</a:t>
            </a:r>
          </a:p>
          <a:p>
            <a:pPr lvl="1"/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Emotional/attitudinal resources (e.g., motivation)</a:t>
            </a:r>
            <a:endParaRPr lang="en-GB" sz="15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group of people wearing clothing&#10;&#10;Description automatically generated with low confidence">
            <a:extLst>
              <a:ext uri="{FF2B5EF4-FFF2-40B4-BE49-F238E27FC236}">
                <a16:creationId xmlns:a16="http://schemas.microsoft.com/office/drawing/2014/main" id="{C8C7F6D5-6D59-40D6-9321-2AB4F0EE0B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473" r="21373"/>
          <a:stretch/>
        </p:blipFill>
        <p:spPr>
          <a:xfrm>
            <a:off x="7766966" y="1708422"/>
            <a:ext cx="3941064" cy="40965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9176C3-AE46-4563-942B-BE25F0878CEE}"/>
              </a:ext>
            </a:extLst>
          </p:cNvPr>
          <p:cNvSpPr/>
          <p:nvPr/>
        </p:nvSpPr>
        <p:spPr>
          <a:xfrm>
            <a:off x="418708" y="1600200"/>
            <a:ext cx="11326090" cy="166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9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8DA0-886F-43BB-A50B-B118743D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691" y="318943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What do we know about motivation in learning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6D00-0B2C-4313-94C0-9B18AD4A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836" y="1867766"/>
            <a:ext cx="8289637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Motivation is argued to be </a:t>
            </a:r>
            <a:r>
              <a:rPr lang="en-US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most important predictor of achievement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higher education (e.g.,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Biggs &amp; Tang, 2011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suggested that motivation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(along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anxiety reduction) 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could address the key barriers to learning statistics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amongst psychology students (e.g.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Field, 2010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Course evaluations indicate </a:t>
            </a:r>
            <a:r>
              <a:rPr lang="en-US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 will overcome R’s learning curve, as lon</a:t>
            </a: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 as they are </a:t>
            </a:r>
            <a:r>
              <a:rPr lang="en-US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(e.g.,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Poldrack, 2018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carrot, vegetable&#10;&#10;Description automatically generated">
            <a:extLst>
              <a:ext uri="{FF2B5EF4-FFF2-40B4-BE49-F238E27FC236}">
                <a16:creationId xmlns:a16="http://schemas.microsoft.com/office/drawing/2014/main" id="{A6EF9C41-DA19-471E-AE52-0E629FE34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0" y="0"/>
            <a:ext cx="272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115C4-0C42-4F4E-86AF-677982DF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Which factors influenced motivation to learn &amp; persist with R?</a:t>
            </a:r>
            <a:r>
              <a:rPr lang="en-GB" sz="5000" dirty="0"/>
              <a:t>	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4C11D4-9D73-DEBD-B476-863D2D500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78296"/>
              </p:ext>
            </p:extLst>
          </p:nvPr>
        </p:nvGraphicFramePr>
        <p:xfrm>
          <a:off x="268660" y="1980624"/>
          <a:ext cx="11654680" cy="4335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5E47D8-41A3-4038-B44C-1E3623EC167A}"/>
              </a:ext>
            </a:extLst>
          </p:cNvPr>
          <p:cNvSpPr/>
          <p:nvPr/>
        </p:nvSpPr>
        <p:spPr>
          <a:xfrm>
            <a:off x="369540" y="1690688"/>
            <a:ext cx="1113905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40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32FA2-3FA1-4F01-9BFD-1A6450E4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Accountability: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Encourage consistent regular engagement with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A9ABF-0F4C-489E-9C38-FCFAB2302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35482"/>
            <a:ext cx="5181600" cy="315739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Barriers:</a:t>
            </a: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Accountability was required even for otherwise motivated learners because of competing priorities</a:t>
            </a: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For UGs experiencing anxiety/low efficacy, they are more likely to deprioritise R (e.g., 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Macher, et al., 2015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Research suggests most students will (understandably) prioritise assessed work (e.g., 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Ramsden, 2003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End of module assessments are too far away to generate the required sense of urgency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2E30-C179-4025-A24F-939906E5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35483"/>
            <a:ext cx="5181600" cy="31573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Possible solutions:</a:t>
            </a: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Regular assessed quizzes/tasks </a:t>
            </a: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Assessed attendance/participation</a:t>
            </a: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Accountability buddies/group work (best for engaged but struggling students)</a:t>
            </a:r>
          </a:p>
        </p:txBody>
      </p:sp>
      <p:pic>
        <p:nvPicPr>
          <p:cNvPr id="8" name="Graphic 7" descr="Checklist with solid fill">
            <a:extLst>
              <a:ext uri="{FF2B5EF4-FFF2-40B4-BE49-F238E27FC236}">
                <a16:creationId xmlns:a16="http://schemas.microsoft.com/office/drawing/2014/main" id="{9C63AD9F-D58B-40EA-886B-23F8EF50B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6773" y="570706"/>
            <a:ext cx="914400" cy="9144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CED2FBD-5B91-415D-824D-35CC211D0260}"/>
              </a:ext>
            </a:extLst>
          </p:cNvPr>
          <p:cNvSpPr/>
          <p:nvPr/>
        </p:nvSpPr>
        <p:spPr>
          <a:xfrm>
            <a:off x="864177" y="1595437"/>
            <a:ext cx="10489623" cy="1452995"/>
          </a:xfrm>
          <a:prstGeom prst="wedgeRoundRect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“I needed to know somebody expected me to do something by a certain time because there was just so many other things going on.” </a:t>
            </a:r>
          </a:p>
          <a:p>
            <a:pPr marL="0" indent="0" algn="ctr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“I don't think there’s any chance that we'll make any progress if we all just carry on trying to do it on our own.”</a:t>
            </a:r>
          </a:p>
        </p:txBody>
      </p:sp>
    </p:spTree>
    <p:extLst>
      <p:ext uri="{BB962C8B-B14F-4D97-AF65-F5344CB8AC3E}">
        <p14:creationId xmlns:p14="http://schemas.microsoft.com/office/powerpoint/2010/main" val="3962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32FA2-3FA1-4F01-9BFD-1A6450E4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Value: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Ensure students understand why it is important to learn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A9ABF-0F4C-489E-9C38-FCFAB2302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45873"/>
            <a:ext cx="5181600" cy="3147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Barriers: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Without perceived value, motivation was low and vice-versa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Premise supported by achievement motivation theories/research (e.g., Control-Value Theory from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Pekrun, 2006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Value was derived from research/teaching needs that will often not apply to UGs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Much of what we teach in R (esp. at the beginning) is quite abstract so its applied relevance is unclear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2E30-C179-4025-A24F-939906E5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45873"/>
            <a:ext cx="5181600" cy="3147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Possible solutions: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Demonstrate uses of R ‘in the wild’ to show employability gains that are not (just) research-specific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Show students how content/learning objectives map onto assessments</a:t>
            </a:r>
          </a:p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Use research-led/project-based teaching to show how R skills are applied in psychological research</a:t>
            </a:r>
          </a:p>
          <a:p>
            <a:endParaRPr lang="en-GB" sz="1800" dirty="0"/>
          </a:p>
          <a:p>
            <a:endParaRPr lang="en-GB" dirty="0"/>
          </a:p>
        </p:txBody>
      </p:sp>
      <p:pic>
        <p:nvPicPr>
          <p:cNvPr id="3" name="Graphic 2" descr="Diamond with solid fill">
            <a:extLst>
              <a:ext uri="{FF2B5EF4-FFF2-40B4-BE49-F238E27FC236}">
                <a16:creationId xmlns:a16="http://schemas.microsoft.com/office/drawing/2014/main" id="{DCB9A616-C73E-4F85-A937-CF31B12B2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3423" y="570706"/>
            <a:ext cx="914400" cy="9144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5DDDF55-58D9-430B-BD07-7916AEE5A94A}"/>
              </a:ext>
            </a:extLst>
          </p:cNvPr>
          <p:cNvSpPr/>
          <p:nvPr/>
        </p:nvSpPr>
        <p:spPr>
          <a:xfrm>
            <a:off x="864177" y="1595437"/>
            <a:ext cx="10489623" cy="1452995"/>
          </a:xfrm>
          <a:prstGeom prst="wedgeRoundRectCallo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“I needed to do robust analyses and you can't do [those] analyses in SPSS”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“I'm less motivated to use R because… I could do it all in SPSS”</a:t>
            </a:r>
          </a:p>
          <a:p>
            <a:pPr marL="0" indent="0" algn="ctr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“I felt like I was falling behind [my peers] a little bit”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“Students need to know the reasons why they're learning something… they're very outcome driven”</a:t>
            </a:r>
          </a:p>
        </p:txBody>
      </p:sp>
    </p:spTree>
    <p:extLst>
      <p:ext uri="{BB962C8B-B14F-4D97-AF65-F5344CB8AC3E}">
        <p14:creationId xmlns:p14="http://schemas.microsoft.com/office/powerpoint/2010/main" val="390091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32FA2-3FA1-4F01-9BFD-1A6450E4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Self-Efficacy: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Develop students’ beliefs that they can learn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A9ABF-0F4C-489E-9C38-FCFAB2302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072" y="3299792"/>
            <a:ext cx="5181600" cy="3063874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72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Barriers:</a:t>
            </a:r>
          </a:p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Participants needed to believe that they had the capacity to learn </a:t>
            </a:r>
          </a:p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Errors and warnings (and struggling generally) can chip away at self-efficacy</a:t>
            </a:r>
          </a:p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Premise supported by </a:t>
            </a:r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Bandura’s (1997) </a:t>
            </a:r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self-efficacy theory and motivation theories (e.g., Control-Value Theory from </a:t>
            </a:r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Pekrun, 2006</a:t>
            </a:r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These theories also propose low self-efficacy can increase anxiety and, in-turn, avoidance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2E30-C179-4025-A24F-939906E5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478696"/>
            <a:ext cx="5181600" cy="3063874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Possible solutions: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Normalise (model) ‘mistakes’ and needing to Google stuff!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Make others’ learning journeys visible to reassure them they’re not alone </a:t>
            </a:r>
            <a:r>
              <a:rPr lang="en-GB" sz="7200" dirty="0">
                <a:solidFill>
                  <a:prstClr val="white">
                    <a:lumMod val="9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struggling at first and can get there in the end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Encourage reflection on their progress &amp; celebrate the little wins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7200" dirty="0">
                <a:solidFill>
                  <a:prstClr val="white">
                    <a:lumMod val="9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with the easy wins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Aspiration with solid fill">
            <a:extLst>
              <a:ext uri="{FF2B5EF4-FFF2-40B4-BE49-F238E27FC236}">
                <a16:creationId xmlns:a16="http://schemas.microsoft.com/office/drawing/2014/main" id="{A51A5DC9-FCE1-4BCF-9557-9F0FFA87C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74482" y="570706"/>
            <a:ext cx="914400" cy="9144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A551E39-BDCD-474A-AFEE-3FBEF3AFEA32}"/>
              </a:ext>
            </a:extLst>
          </p:cNvPr>
          <p:cNvSpPr/>
          <p:nvPr/>
        </p:nvSpPr>
        <p:spPr>
          <a:xfrm>
            <a:off x="755072" y="1595438"/>
            <a:ext cx="10598728" cy="1452995"/>
          </a:xfrm>
          <a:prstGeom prst="wedgeRoundRectCallo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“[Successfully learning R] is actually more the confidence than the ability”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“I was falling behind and stressing out, but being reassured that everyone works at their own pace made me want to stay and learn”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“I think [being shown errors are normal] gave me the confidence to try out different things”</a:t>
            </a:r>
          </a:p>
        </p:txBody>
      </p:sp>
    </p:spTree>
    <p:extLst>
      <p:ext uri="{BB962C8B-B14F-4D97-AF65-F5344CB8AC3E}">
        <p14:creationId xmlns:p14="http://schemas.microsoft.com/office/powerpoint/2010/main" val="15227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5CB3B4-D8D0-44AC-80DC-C278E2EF1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501869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1ADCA28B-EA15-4C48-A360-0AABADDB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Other: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Some final things that could affect motivation to learn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27FF3F-07B1-49FD-9C2D-2BA0E8AC6E12}"/>
              </a:ext>
            </a:extLst>
          </p:cNvPr>
          <p:cNvSpPr/>
          <p:nvPr/>
        </p:nvSpPr>
        <p:spPr>
          <a:xfrm>
            <a:off x="2032000" y="1690688"/>
            <a:ext cx="914400" cy="8790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Clock with solid fill">
            <a:extLst>
              <a:ext uri="{FF2B5EF4-FFF2-40B4-BE49-F238E27FC236}">
                <a16:creationId xmlns:a16="http://schemas.microsoft.com/office/drawing/2014/main" id="{4A0F5E0F-06C4-4AF4-A0FE-E842E4719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2000" y="1666091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F09C97-6D02-48B8-944A-E44944D3A589}"/>
              </a:ext>
            </a:extLst>
          </p:cNvPr>
          <p:cNvSpPr/>
          <p:nvPr/>
        </p:nvSpPr>
        <p:spPr>
          <a:xfrm>
            <a:off x="7689653" y="1701441"/>
            <a:ext cx="914400" cy="87905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5458D-BCA0-4A34-8CB7-F7ED2C28E2EE}"/>
              </a:ext>
            </a:extLst>
          </p:cNvPr>
          <p:cNvSpPr/>
          <p:nvPr/>
        </p:nvSpPr>
        <p:spPr>
          <a:xfrm>
            <a:off x="4887013" y="1690688"/>
            <a:ext cx="914400" cy="87905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Open hand with solid fill">
            <a:extLst>
              <a:ext uri="{FF2B5EF4-FFF2-40B4-BE49-F238E27FC236}">
                <a16:creationId xmlns:a16="http://schemas.microsoft.com/office/drawing/2014/main" id="{C916081C-C67B-4B21-B8CC-2DB25A96C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87013" y="1683766"/>
            <a:ext cx="914400" cy="914400"/>
          </a:xfrm>
          <a:prstGeom prst="rect">
            <a:avLst/>
          </a:prstGeom>
        </p:spPr>
      </p:pic>
      <p:pic>
        <p:nvPicPr>
          <p:cNvPr id="15" name="Graphic 14" descr="Worried face outline with solid fill">
            <a:extLst>
              <a:ext uri="{FF2B5EF4-FFF2-40B4-BE49-F238E27FC236}">
                <a16:creationId xmlns:a16="http://schemas.microsoft.com/office/drawing/2014/main" id="{3F1EE9E6-6BA4-4015-950C-2E54635D8D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89653" y="1666091"/>
            <a:ext cx="914400" cy="914400"/>
          </a:xfrm>
          <a:prstGeom prst="rect">
            <a:avLst/>
          </a:prstGeom>
        </p:spPr>
      </p:pic>
      <p:pic>
        <p:nvPicPr>
          <p:cNvPr id="16" name="Graphic 15" descr="Badge Follow with solid fill">
            <a:extLst>
              <a:ext uri="{FF2B5EF4-FFF2-40B4-BE49-F238E27FC236}">
                <a16:creationId xmlns:a16="http://schemas.microsoft.com/office/drawing/2014/main" id="{3E565C8F-5605-497D-A539-8420BD3EC7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914903" y="6649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562E6460F1040BFF65C057E919DD6" ma:contentTypeVersion="14" ma:contentTypeDescription="Create a new document." ma:contentTypeScope="" ma:versionID="e984958e41cc9222dad7b45f0953ba36">
  <xsd:schema xmlns:xsd="http://www.w3.org/2001/XMLSchema" xmlns:xs="http://www.w3.org/2001/XMLSchema" xmlns:p="http://schemas.microsoft.com/office/2006/metadata/properties" xmlns:ns3="c48172ae-12f8-400c-a23a-13a6be4ba49d" xmlns:ns4="d6df052d-5bea-48c5-b57f-465fb9850321" targetNamespace="http://schemas.microsoft.com/office/2006/metadata/properties" ma:root="true" ma:fieldsID="d9222ddabd9ebfd59d1e778fefe67bcb" ns3:_="" ns4:_="">
    <xsd:import namespace="c48172ae-12f8-400c-a23a-13a6be4ba49d"/>
    <xsd:import namespace="d6df052d-5bea-48c5-b57f-465fb98503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172ae-12f8-400c-a23a-13a6be4ba4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f052d-5bea-48c5-b57f-465fb9850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D531C9-0E32-4229-BB1B-B1D4BF1C3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8172ae-12f8-400c-a23a-13a6be4ba49d"/>
    <ds:schemaRef ds:uri="d6df052d-5bea-48c5-b57f-465fb9850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51E62-2E8C-4F22-80D3-73C3C5719C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848CF3-8C06-4D0F-821B-2532A8CAC028}">
  <ds:schemaRefs>
    <ds:schemaRef ds:uri="c48172ae-12f8-400c-a23a-13a6be4ba49d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d6df052d-5bea-48c5-b57f-465fb985032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3746</TotalTime>
  <Words>1118</Words>
  <Application>Microsoft Office PowerPoint</Application>
  <PresentationFormat>Widescreen</PresentationFormat>
  <Paragraphs>109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Segoe UI</vt:lpstr>
      <vt:lpstr>Office Theme</vt:lpstr>
      <vt:lpstr>Perceived barriers to learning R amongst psychology faculty: A focus on motivation</vt:lpstr>
      <vt:lpstr>Background</vt:lpstr>
      <vt:lpstr>The Study</vt:lpstr>
      <vt:lpstr>What do we know about motivation in learning R?</vt:lpstr>
      <vt:lpstr>Which factors influenced motivation to learn &amp; persist with R? </vt:lpstr>
      <vt:lpstr>Accountability:  Encourage consistent regular engagement with R</vt:lpstr>
      <vt:lpstr>Value:  Ensure students understand why it is important to learn R</vt:lpstr>
      <vt:lpstr>Self-Efficacy:  Develop students’ beliefs that they can learn R</vt:lpstr>
      <vt:lpstr>Other:  Some final things that could affect motivation to learn R</vt:lpstr>
      <vt:lpstr>Concluding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Perceived barriers to learning R/RStudio amongst social science faculty </dc:title>
  <dc:creator>Jenny Terry</dc:creator>
  <cp:lastModifiedBy>Jenny Terry</cp:lastModifiedBy>
  <cp:revision>21</cp:revision>
  <cp:lastPrinted>2022-06-22T13:17:39Z</cp:lastPrinted>
  <dcterms:created xsi:type="dcterms:W3CDTF">2022-06-20T07:56:21Z</dcterms:created>
  <dcterms:modified xsi:type="dcterms:W3CDTF">2022-06-24T06:44:45Z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0x010100A92562E6460F1040BFF65C057E919DD6</vt:lpwstr>
  </property>
</Properties>
</file>