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duc.bao.2020@mitb.smu.edu.sg" userId="5d3b8a14-a106-4f7a-954d-3ad2a069658c" providerId="ADAL" clId="{1818954D-A18F-4E53-824B-24C50B5849D3}"/>
    <pc:docChg chg="modSld">
      <pc:chgData name="leduc.bao.2020@mitb.smu.edu.sg" userId="5d3b8a14-a106-4f7a-954d-3ad2a069658c" providerId="ADAL" clId="{1818954D-A18F-4E53-824B-24C50B5849D3}" dt="2023-03-29T06:42:28.198" v="7"/>
      <pc:docMkLst>
        <pc:docMk/>
      </pc:docMkLst>
      <pc:sldChg chg="modSp mod">
        <pc:chgData name="leduc.bao.2020@mitb.smu.edu.sg" userId="5d3b8a14-a106-4f7a-954d-3ad2a069658c" providerId="ADAL" clId="{1818954D-A18F-4E53-824B-24C50B5849D3}" dt="2023-03-29T06:42:28.198" v="7"/>
        <pc:sldMkLst>
          <pc:docMk/>
          <pc:sldMk cId="0" sldId="272"/>
        </pc:sldMkLst>
        <pc:spChg chg="mod">
          <ac:chgData name="leduc.bao.2020@mitb.smu.edu.sg" userId="5d3b8a14-a106-4f7a-954d-3ad2a069658c" providerId="ADAL" clId="{1818954D-A18F-4E53-824B-24C50B5849D3}" dt="2023-03-29T06:42:28.198" v="7"/>
          <ac:spMkLst>
            <pc:docMk/>
            <pc:sldMk cId="0" sldId="272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2023/3/29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 altLang="zh-CN"/>
              <a:t>Introduction to Causal Inference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maths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756410"/>
          </a:xfrm>
        </p:spPr>
        <p:txBody>
          <a:bodyPr/>
          <a:lstStyle/>
          <a:p>
            <a:r>
              <a:rPr lang="en-US"/>
              <a:t>Individual Treatment Effect is impossible to measure</a:t>
            </a:r>
          </a:p>
        </p:txBody>
      </p:sp>
      <p:pic>
        <p:nvPicPr>
          <p:cNvPr id="4" name="Picture 3" descr="CodeCogsEq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2612390"/>
            <a:ext cx="5818505" cy="30226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647700" y="3900170"/>
            <a:ext cx="10515600" cy="1756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AB test (control randomized trial) - Average Treatment Effect</a:t>
            </a:r>
          </a:p>
          <a:p>
            <a:endParaRPr lang="en-US"/>
          </a:p>
        </p:txBody>
      </p:sp>
      <p:pic>
        <p:nvPicPr>
          <p:cNvPr id="6" name="Picture 5" descr="CodeCogsEqn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0" y="4813300"/>
            <a:ext cx="4903470" cy="4641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440" y="5758815"/>
            <a:ext cx="5327015" cy="4705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Some maths (cont)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640" y="2115820"/>
            <a:ext cx="7254240" cy="1482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640" y="4465320"/>
            <a:ext cx="7254240" cy="14573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to causality: Counterfactual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User i is given treatment A = 1. We observed Y(1). How do we estimate Y(0)?</a:t>
            </a:r>
          </a:p>
          <a:p>
            <a:endParaRPr lang="en-US"/>
          </a:p>
          <a:p>
            <a:r>
              <a:rPr lang="en-US"/>
              <a:t>2 methods:</a:t>
            </a:r>
          </a:p>
          <a:p>
            <a:pPr lvl="1"/>
            <a:r>
              <a:rPr lang="en-US"/>
              <a:t>Propensity score</a:t>
            </a:r>
          </a:p>
          <a:p>
            <a:pPr lvl="1"/>
            <a:r>
              <a:rPr lang="en-US"/>
              <a:t>Meta learner model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Counterfactual using </a:t>
            </a:r>
            <a:r>
              <a:rPr lang="en-US">
                <a:sym typeface="+mn-ea"/>
              </a:rPr>
              <a:t>Propensity score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lstStyle/>
          <a:p>
            <a:r>
              <a:rPr lang="en-US"/>
              <a:t>Create a model (usually a logistic regression) with target variable = A (is treated or not), and input variables = the rest.</a:t>
            </a:r>
          </a:p>
          <a:p>
            <a:pPr lvl="0"/>
            <a:r>
              <a:rPr lang="en-US"/>
              <a:t>Fit and infer the model on ALL users.</a:t>
            </a:r>
          </a:p>
          <a:p>
            <a:pPr lvl="0"/>
            <a:r>
              <a:rPr lang="en-US"/>
              <a:t>Each user now has a score (called Propensity Score)</a:t>
            </a:r>
          </a:p>
          <a:p>
            <a:pPr lvl="0"/>
            <a:r>
              <a:rPr lang="en-US"/>
              <a:t>Matching users with similar Propensity Score (called Propensity Score matching. Can also use Stratification, inverse propensity score weighting, ...) from group treated and untreated</a:t>
            </a:r>
          </a:p>
          <a:p>
            <a:pPr lvl="0"/>
            <a:r>
              <a:rPr lang="en-US"/>
              <a:t>For each pair, calculate the ITE</a:t>
            </a:r>
          </a:p>
          <a:p>
            <a:pPr lvl="0"/>
            <a:r>
              <a:rPr lang="en-US"/>
              <a:t>Average ITE to get ATE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Create Counterfactual using Propensity score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410" y="1825625"/>
            <a:ext cx="67729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Create Counterfactual using Meta learner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630" y="1825625"/>
            <a:ext cx="85871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(Optional) Use DAGs to eliminate confounders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7860" y="1825625"/>
            <a:ext cx="79540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SimpsonParadox.ipynb</a:t>
            </a:r>
            <a:endParaRPr lang="en-US" dirty="0"/>
          </a:p>
          <a:p>
            <a:r>
              <a:rPr lang="en-US" dirty="0" err="1"/>
              <a:t>sodium_example.ipynb</a:t>
            </a:r>
            <a:endParaRPr lang="en-US" dirty="0"/>
          </a:p>
          <a:p>
            <a:r>
              <a:rPr lang="en-US"/>
              <a:t>https://github.com/py-why/dowhy/blob/main/docs/source/example_notebooks/DoWhy-The%20Causal%20Story%20Behind%20Hotel%20Booking%20Cancellations.ipynb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https://www.bradyneal.com/Introduction_to_Causal_Inference-Dec17_2020-Neal.pdf</a:t>
            </a:r>
          </a:p>
          <a:p>
            <a:r>
              <a:rPr lang="en-US"/>
              <a:t>https://www.coursera.org/learn/crash-course-in-causality/home/welcome</a:t>
            </a:r>
          </a:p>
          <a:p>
            <a:r>
              <a:rPr lang="en-US"/>
              <a:t>https://www.pywhy.org/dowhy/v0.9.1/index.html</a:t>
            </a:r>
          </a:p>
          <a:p>
            <a:r>
              <a:rPr lang="en-US"/>
              <a:t>https://towardsdatascience.com/beyond-predictive-models-the-causal-story-behind-hotel-booking-cancellations-d29e8558cbaf</a:t>
            </a:r>
          </a:p>
          <a:p>
            <a:r>
              <a:rPr lang="en-US"/>
              <a:t>https://towardsdatascience.com/causal-effects-f30f962ffff3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Recap of AB testing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350" y="1825625"/>
            <a:ext cx="62090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Recap of AB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Disadvantage:</a:t>
            </a:r>
          </a:p>
          <a:p>
            <a:pPr lvl="1"/>
            <a:r>
              <a:rPr lang="en-US" sz="1800"/>
              <a:t>Ethical: Sometimes it is unethical to test on users (e.g. in medical field, you cannot test the effect of smoking on pregnant women)</a:t>
            </a:r>
          </a:p>
          <a:p>
            <a:pPr lvl="1"/>
            <a:r>
              <a:rPr lang="en-US"/>
              <a:t>Time: Need time to collect result (at least 2 weeks)</a:t>
            </a:r>
          </a:p>
          <a:p>
            <a:pPr lvl="1"/>
            <a:r>
              <a:rPr lang="en-US"/>
              <a:t>Sample size: </a:t>
            </a:r>
            <a:r>
              <a:rPr lang="vi-VN" altLang="en-US"/>
              <a:t>Might n</a:t>
            </a:r>
            <a:r>
              <a:rPr lang="en-US"/>
              <a:t>ot</a:t>
            </a:r>
            <a:r>
              <a:rPr lang="vi-VN" altLang="en-US"/>
              <a:t> </a:t>
            </a:r>
            <a:r>
              <a:rPr lang="en-US" altLang="vi-VN"/>
              <a:t>be</a:t>
            </a:r>
            <a:r>
              <a:rPr lang="en-US"/>
              <a:t> applicable to company with less users (</a:t>
            </a:r>
            <a:r>
              <a:rPr lang="vi-VN" altLang="en-US"/>
              <a:t>ví dụ công ty K, sản phẩm C)</a:t>
            </a:r>
            <a:endParaRPr lang="en-US"/>
          </a:p>
          <a:p>
            <a:pPr lvl="1"/>
            <a:r>
              <a:rPr lang="en-US"/>
              <a:t>Costly: Need company maturity to implement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Enters Causal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Advantage:</a:t>
            </a:r>
          </a:p>
          <a:p>
            <a:pPr lvl="1"/>
            <a:r>
              <a:rPr lang="en-US"/>
              <a:t>Can work on historical data</a:t>
            </a:r>
          </a:p>
          <a:p>
            <a:pPr lvl="1"/>
            <a:r>
              <a:rPr lang="en-US"/>
              <a:t>Only require observational data (i.e. No intervention needed)</a:t>
            </a:r>
          </a:p>
          <a:p>
            <a:pPr lvl="0"/>
            <a:r>
              <a:rPr lang="en-US"/>
              <a:t>Disadvantage:</a:t>
            </a:r>
          </a:p>
          <a:p>
            <a:pPr lvl="1"/>
            <a:r>
              <a:rPr lang="en-US"/>
              <a:t>Less reliable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Causality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010" y="2208530"/>
            <a:ext cx="7862570" cy="31692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Causality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0515" y="624205"/>
            <a:ext cx="7642860" cy="57759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(my opinion)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 there be </a:t>
            </a:r>
            <a:r>
              <a:rPr lang="vi-VN" altLang="en-US"/>
              <a:t>T</a:t>
            </a:r>
            <a:r>
              <a:rPr lang="en-US"/>
              <a:t> = </a:t>
            </a:r>
            <a:r>
              <a:rPr lang="vi-VN" altLang="en-US"/>
              <a:t>Treatment</a:t>
            </a:r>
            <a:r>
              <a:rPr lang="en-US"/>
              <a:t>(0 or 1), and Y be result (0 or 1).</a:t>
            </a:r>
          </a:p>
          <a:p>
            <a:r>
              <a:rPr lang="en-US"/>
              <a:t>T = 1 causes Y iff: Y|do(T=1) != </a:t>
            </a:r>
            <a:r>
              <a:rPr lang="en-US">
                <a:sym typeface="+mn-ea"/>
              </a:rPr>
              <a:t>Y|do(T=0)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* (do(T) is the act of actively, physically set T to a value)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605" y="3715385"/>
            <a:ext cx="5673725" cy="28473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my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 1: Spurious correlation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10" y="2415540"/>
            <a:ext cx="7514590" cy="42278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my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 2: Simpson Paradox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" y="2503170"/>
            <a:ext cx="6748145" cy="4254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484</Words>
  <Application>Microsoft Office PowerPoint</Application>
  <PresentationFormat>Widescreen</PresentationFormat>
  <Paragraphs>55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宋体</vt:lpstr>
      <vt:lpstr>Arial</vt:lpstr>
      <vt:lpstr>Arial Black</vt:lpstr>
      <vt:lpstr>Calibri</vt:lpstr>
      <vt:lpstr>Verdana</vt:lpstr>
      <vt:lpstr>Office Theme</vt:lpstr>
      <vt:lpstr>Introduction to Causal Inference</vt:lpstr>
      <vt:lpstr>Recap of AB testing</vt:lpstr>
      <vt:lpstr>Recap of AB testing</vt:lpstr>
      <vt:lpstr>Enters Causal Inference</vt:lpstr>
      <vt:lpstr>What is Causality</vt:lpstr>
      <vt:lpstr>What is Causality</vt:lpstr>
      <vt:lpstr>Definition (my opinion)</vt:lpstr>
      <vt:lpstr>Test my definition</vt:lpstr>
      <vt:lpstr>Test my definition</vt:lpstr>
      <vt:lpstr>Some maths</vt:lpstr>
      <vt:lpstr>Some maths (cont)</vt:lpstr>
      <vt:lpstr>Key to causality: Counterfactual</vt:lpstr>
      <vt:lpstr>Create Counterfactual using Propensity score</vt:lpstr>
      <vt:lpstr>Create Counterfactual using Propensity score</vt:lpstr>
      <vt:lpstr>Create Counterfactual using Meta learner</vt:lpstr>
      <vt:lpstr>(Optional) Use DAGs to eliminate confounders</vt:lpstr>
      <vt:lpstr>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Causal Inference</dc:title>
  <dc:creator/>
  <cp:lastModifiedBy>Le Duc BAO</cp:lastModifiedBy>
  <cp:revision>33</cp:revision>
  <dcterms:created xsi:type="dcterms:W3CDTF">2023-03-28T09:21:18Z</dcterms:created>
  <dcterms:modified xsi:type="dcterms:W3CDTF">2023-03-29T06:42:30Z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1033-11.1.0.11691</vt:lpwstr>
  </property>
  <property fmtid="{D5CDD505-2E9C-101B-9397-08002B2CF9AE}" pid="3" name="ICV">
    <vt:lpwstr/>
  </property>
</Properties>
</file>