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EC55-D8BC-43BB-94FC-B527305AF8A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A5-FE30-42C7-A64A-E95F792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Context for the example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Century" panose="02040604050505020304" pitchFamily="18" charset="0"/>
              </a:rPr>
              <a:t>Middle-Earth</a:t>
            </a:r>
            <a:r>
              <a:rPr lang="en-US" dirty="0" smtClean="0">
                <a:latin typeface="Century" panose="02040604050505020304" pitchFamily="18" charset="0"/>
              </a:rPr>
              <a:t> is the fantasy world of the Lord of the Rings trilogy. It has many imaginary races of people, including </a:t>
            </a:r>
            <a:r>
              <a:rPr lang="en-US" u="sng" dirty="0" smtClean="0">
                <a:latin typeface="Century" panose="02040604050505020304" pitchFamily="18" charset="0"/>
              </a:rPr>
              <a:t>dwarves, elves, and hobbits</a:t>
            </a:r>
            <a:r>
              <a:rPr lang="en-US" dirty="0" smtClean="0">
                <a:latin typeface="Century" panose="02040604050505020304" pitchFamily="18" charset="0"/>
              </a:rPr>
              <a:t>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The villain of the story, Sauron, corrupted these races of people by giving them </a:t>
            </a:r>
            <a:r>
              <a:rPr lang="en-US" u="sng" dirty="0" smtClean="0">
                <a:latin typeface="Century" panose="02040604050505020304" pitchFamily="18" charset="0"/>
              </a:rPr>
              <a:t>magical rings that controlled their minds</a:t>
            </a:r>
            <a:r>
              <a:rPr lang="en-US" dirty="0" smtClean="0">
                <a:latin typeface="Century" panose="02040604050505020304" pitchFamily="18" charset="0"/>
              </a:rPr>
              <a:t> and turned them into monsters.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At the end of the series, Sauron dies as a result of what is called the </a:t>
            </a:r>
            <a:r>
              <a:rPr lang="en-US" u="sng" dirty="0" smtClean="0">
                <a:latin typeface="Century" panose="02040604050505020304" pitchFamily="18" charset="0"/>
              </a:rPr>
              <a:t>War of the Rings</a:t>
            </a:r>
            <a:r>
              <a:rPr lang="en-US" dirty="0" smtClean="0">
                <a:latin typeface="Century" panose="020406040505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The problem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After the War of the Rings, Middle-</a:t>
            </a:r>
            <a:r>
              <a:rPr lang="en-US" dirty="0" err="1" smtClean="0">
                <a:latin typeface="Century" panose="02040604050505020304" pitchFamily="18" charset="0"/>
              </a:rPr>
              <a:t>Earthian</a:t>
            </a:r>
            <a:r>
              <a:rPr lang="en-US" dirty="0" smtClean="0">
                <a:latin typeface="Century" panose="02040604050505020304" pitchFamily="18" charset="0"/>
              </a:rPr>
              <a:t> psychologists are concerned about citizens owning rings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If Sauron was not truly dead, </a:t>
            </a:r>
            <a:r>
              <a:rPr lang="en-US" u="sng" dirty="0" smtClean="0">
                <a:latin typeface="Century" panose="02040604050505020304" pitchFamily="18" charset="0"/>
              </a:rPr>
              <a:t>ring ownership could lead to anger and aggressive behavior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Gandalf wants to conduct a meta-analysis, summarizing the findings of several </a:t>
            </a:r>
            <a:r>
              <a:rPr lang="en-US" u="sng" dirty="0" smtClean="0">
                <a:latin typeface="Century" panose="02040604050505020304" pitchFamily="18" charset="0"/>
              </a:rPr>
              <a:t>randomized controlled trials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Researchers give rings away to the experimental group and give nothing to the control group 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Both groups’ aggressiveness is then measured using the Middle-</a:t>
            </a:r>
            <a:r>
              <a:rPr lang="en-US" dirty="0" err="1" smtClean="0">
                <a:latin typeface="Century" panose="02040604050505020304" pitchFamily="18" charset="0"/>
              </a:rPr>
              <a:t>Earthian</a:t>
            </a:r>
            <a:r>
              <a:rPr lang="en-US" dirty="0" smtClean="0">
                <a:latin typeface="Century" panose="02040604050505020304" pitchFamily="18" charset="0"/>
              </a:rPr>
              <a:t> Measure of Personal Infuriation (</a:t>
            </a:r>
            <a:r>
              <a:rPr lang="en-US" u="sng" dirty="0" smtClean="0">
                <a:latin typeface="Century" panose="02040604050505020304" pitchFamily="18" charset="0"/>
              </a:rPr>
              <a:t>MMPI</a:t>
            </a:r>
            <a:r>
              <a:rPr lang="en-US" dirty="0" smtClean="0">
                <a:latin typeface="Century" panose="02040604050505020304" pitchFamily="18" charset="0"/>
              </a:rPr>
              <a:t>), with a mean of 0 and a SD of 10.</a:t>
            </a:r>
          </a:p>
          <a:p>
            <a:pPr lvl="2"/>
            <a:r>
              <a:rPr lang="en-US" u="sng" dirty="0" smtClean="0">
                <a:latin typeface="Century" panose="02040604050505020304" pitchFamily="18" charset="0"/>
              </a:rPr>
              <a:t>Higher numbers indicate more aggression</a:t>
            </a:r>
          </a:p>
        </p:txBody>
      </p:sp>
    </p:spTree>
    <p:extLst>
      <p:ext uri="{BB962C8B-B14F-4D97-AF65-F5344CB8AC3E}">
        <p14:creationId xmlns:p14="http://schemas.microsoft.com/office/powerpoint/2010/main" val="168974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The Data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606018"/>
            <a:ext cx="7791450" cy="2990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8933" y="4914431"/>
            <a:ext cx="555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entury" panose="02040604050505020304" pitchFamily="18" charset="0"/>
              </a:rPr>
              <a:t>Humans are not considered to be credible scientists</a:t>
            </a:r>
            <a:r>
              <a:rPr lang="en-US" dirty="0" smtClean="0">
                <a:latin typeface="Century" panose="02040604050505020304" pitchFamily="18" charset="0"/>
              </a:rPr>
              <a:t> in Middle-Earth due to systemic racism. The official excuse is that they don’t live long enough to go through a graduate program. 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9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Why document author 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Authors of a certain race usually have subjects of that same race. Additionally there is a possible </a:t>
            </a:r>
            <a:r>
              <a:rPr lang="en-US" u="sng" dirty="0" smtClean="0">
                <a:latin typeface="Century" panose="02040604050505020304" pitchFamily="18" charset="0"/>
              </a:rPr>
              <a:t>conflict of interest</a:t>
            </a:r>
            <a:r>
              <a:rPr lang="en-US" dirty="0" smtClean="0">
                <a:latin typeface="Century" panose="02040604050505020304" pitchFamily="18" charset="0"/>
              </a:rPr>
              <a:t>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Hobbits were enslaved in the Ring War.</a:t>
            </a:r>
          </a:p>
          <a:p>
            <a:pPr lvl="1"/>
            <a:r>
              <a:rPr lang="en-US" u="sng" dirty="0" smtClean="0">
                <a:latin typeface="Century" panose="02040604050505020304" pitchFamily="18" charset="0"/>
              </a:rPr>
              <a:t>Rings stress hobbits out</a:t>
            </a:r>
            <a:r>
              <a:rPr lang="en-US" dirty="0" smtClean="0">
                <a:latin typeface="Century" panose="02040604050505020304" pitchFamily="18" charset="0"/>
              </a:rPr>
              <a:t> and make them angry.</a:t>
            </a:r>
            <a:endParaRPr lang="en-US" u="sng" dirty="0" smtClean="0">
              <a:latin typeface="Century" panose="02040604050505020304" pitchFamily="18" charset="0"/>
            </a:endParaRP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Hobbit researchers want a Middle-</a:t>
            </a:r>
            <a:r>
              <a:rPr lang="en-US" dirty="0" err="1" smtClean="0">
                <a:latin typeface="Century" panose="02040604050505020304" pitchFamily="18" charset="0"/>
              </a:rPr>
              <a:t>Earthian</a:t>
            </a:r>
            <a:r>
              <a:rPr lang="en-US" dirty="0" smtClean="0">
                <a:latin typeface="Century" panose="02040604050505020304" pitchFamily="18" charset="0"/>
              </a:rPr>
              <a:t> ban on rings.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Dwarves like shiny, golden objects.</a:t>
            </a:r>
          </a:p>
          <a:p>
            <a:pPr lvl="1"/>
            <a:r>
              <a:rPr lang="en-US" u="sng" dirty="0" smtClean="0">
                <a:latin typeface="Century" panose="02040604050505020304" pitchFamily="18" charset="0"/>
              </a:rPr>
              <a:t>Rings make dwarves calmer.</a:t>
            </a:r>
          </a:p>
          <a:p>
            <a:pPr lvl="1"/>
            <a:r>
              <a:rPr lang="en-US" dirty="0" err="1" smtClean="0">
                <a:latin typeface="Century" panose="02040604050505020304" pitchFamily="18" charset="0"/>
              </a:rPr>
              <a:t>Dwarven</a:t>
            </a:r>
            <a:r>
              <a:rPr lang="en-US" dirty="0" smtClean="0">
                <a:latin typeface="Century" panose="02040604050505020304" pitchFamily="18" charset="0"/>
              </a:rPr>
              <a:t> researchers want there to be more rings.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Elves rarely get upset about anything.</a:t>
            </a:r>
          </a:p>
          <a:p>
            <a:pPr lvl="1"/>
            <a:r>
              <a:rPr lang="en-US" u="sng" dirty="0" smtClean="0">
                <a:latin typeface="Century" panose="02040604050505020304" pitchFamily="18" charset="0"/>
              </a:rPr>
              <a:t>Rings do nothing to elves.</a:t>
            </a:r>
            <a:endParaRPr lang="en-US" dirty="0" smtClean="0">
              <a:latin typeface="Century" panose="02040604050505020304" pitchFamily="18" charset="0"/>
            </a:endParaRP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Elven researchers have no conflict of interest.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9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Code: computing effect sizes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 panose="02040604050505020304" pitchFamily="18" charset="0"/>
              </a:rPr>
              <a:t>Gandalf uses “</a:t>
            </a:r>
            <a:r>
              <a:rPr lang="en-US" dirty="0" err="1" smtClean="0">
                <a:latin typeface="Century" panose="02040604050505020304" pitchFamily="18" charset="0"/>
              </a:rPr>
              <a:t>metafor</a:t>
            </a:r>
            <a:r>
              <a:rPr lang="en-US" dirty="0" smtClean="0">
                <a:latin typeface="Century" panose="02040604050505020304" pitchFamily="18" charset="0"/>
              </a:rPr>
              <a:t>” package in R to compute a standardized mean difference (“SMD”), and its variance. Append this to the dataset.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10" y="2728095"/>
            <a:ext cx="4419048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4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Fitting a random-effects model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19048" cy="30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1601" y="1825625"/>
            <a:ext cx="5977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Looking at </a:t>
            </a:r>
            <a:r>
              <a:rPr lang="en-US" dirty="0">
                <a:latin typeface="Century" panose="02040604050505020304" pitchFamily="18" charset="0"/>
              </a:rPr>
              <a:t>τ</a:t>
            </a:r>
            <a:r>
              <a:rPr lang="en-US" baseline="30000" dirty="0">
                <a:latin typeface="Century" panose="02040604050505020304" pitchFamily="18" charset="0"/>
              </a:rPr>
              <a:t>2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smtClean="0">
                <a:latin typeface="Century" panose="02040604050505020304" pitchFamily="18" charset="0"/>
              </a:rPr>
              <a:t>H</a:t>
            </a:r>
            <a:r>
              <a:rPr lang="en-US" baseline="30000" dirty="0" smtClean="0">
                <a:latin typeface="Century" panose="02040604050505020304" pitchFamily="18" charset="0"/>
              </a:rPr>
              <a:t>2</a:t>
            </a:r>
            <a:r>
              <a:rPr lang="en-US" baseline="-25000" dirty="0" smtClean="0">
                <a:latin typeface="Century" panose="02040604050505020304" pitchFamily="18" charset="0"/>
              </a:rPr>
              <a:t>,</a:t>
            </a:r>
            <a:r>
              <a:rPr lang="en-US" dirty="0" smtClean="0">
                <a:latin typeface="Century" panose="02040604050505020304" pitchFamily="18" charset="0"/>
              </a:rPr>
              <a:t> and I</a:t>
            </a:r>
            <a:r>
              <a:rPr lang="en-US" baseline="30000" dirty="0" smtClean="0">
                <a:latin typeface="Century" panose="02040604050505020304" pitchFamily="18" charset="0"/>
              </a:rPr>
              <a:t>2</a:t>
            </a:r>
            <a:r>
              <a:rPr lang="en-US" dirty="0" smtClean="0">
                <a:latin typeface="Century" panose="02040604050505020304" pitchFamily="18" charset="0"/>
              </a:rPr>
              <a:t>, it appears that there is a great deal of heterogeneity in the effect size.</a:t>
            </a:r>
          </a:p>
          <a:p>
            <a:endParaRPr lang="en-US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The test for heterogeneity is statistically significant; we reject the null hypothesis that the true effects are homogenous across studies.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The model fails to reject the null hypothesis that the average true effect size is equal to zero. 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7" y="4074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Fitting a mixed-effects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2025877"/>
            <a:ext cx="5828571" cy="412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9438" y="1825623"/>
            <a:ext cx="5977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The “mods =“ argument adds author race and a z-scored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Looking at </a:t>
            </a:r>
            <a:r>
              <a:rPr lang="en-US" dirty="0">
                <a:latin typeface="Century" panose="02040604050505020304" pitchFamily="18" charset="0"/>
              </a:rPr>
              <a:t>τ</a:t>
            </a:r>
            <a:r>
              <a:rPr lang="en-US" baseline="30000" dirty="0">
                <a:latin typeface="Century" panose="02040604050505020304" pitchFamily="18" charset="0"/>
              </a:rPr>
              <a:t>2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smtClean="0">
                <a:latin typeface="Century" panose="02040604050505020304" pitchFamily="18" charset="0"/>
              </a:rPr>
              <a:t>H</a:t>
            </a:r>
            <a:r>
              <a:rPr lang="en-US" baseline="30000" dirty="0" smtClean="0">
                <a:latin typeface="Century" panose="02040604050505020304" pitchFamily="18" charset="0"/>
              </a:rPr>
              <a:t>2</a:t>
            </a:r>
            <a:r>
              <a:rPr lang="en-US" baseline="-25000" dirty="0" smtClean="0">
                <a:latin typeface="Century" panose="02040604050505020304" pitchFamily="18" charset="0"/>
              </a:rPr>
              <a:t>,</a:t>
            </a:r>
            <a:r>
              <a:rPr lang="en-US" dirty="0" smtClean="0">
                <a:latin typeface="Century" panose="02040604050505020304" pitchFamily="18" charset="0"/>
              </a:rPr>
              <a:t> and I</a:t>
            </a:r>
            <a:r>
              <a:rPr lang="en-US" baseline="30000" dirty="0" smtClean="0">
                <a:latin typeface="Century" panose="02040604050505020304" pitchFamily="18" charset="0"/>
              </a:rPr>
              <a:t>2</a:t>
            </a:r>
            <a:r>
              <a:rPr lang="en-US" dirty="0" smtClean="0">
                <a:latin typeface="Century" panose="02040604050505020304" pitchFamily="18" charset="0"/>
              </a:rPr>
              <a:t>, the software estimates that there is no residual heterogeneity left.</a:t>
            </a:r>
          </a:p>
          <a:p>
            <a:endParaRPr lang="en-US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The test for residual heterogeneity is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The omnibus test of moderators is statistically significant</a:t>
            </a:r>
          </a:p>
          <a:p>
            <a:endParaRPr lang="en-US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Publication year is not statistically significant.</a:t>
            </a:r>
            <a:endParaRPr lang="en-US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The effect of author race (for each race) is statistically significant, and can be interpreted as a dummy-coded regression.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6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494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Office Theme</vt:lpstr>
      <vt:lpstr>Context for the example</vt:lpstr>
      <vt:lpstr>The problem</vt:lpstr>
      <vt:lpstr>The Data</vt:lpstr>
      <vt:lpstr>Why document author race?</vt:lpstr>
      <vt:lpstr>Code: computing effect sizes</vt:lpstr>
      <vt:lpstr>Fitting a random-effects model</vt:lpstr>
      <vt:lpstr>Fitting a mixed-effects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2015-09-29T20:16:34Z</dcterms:created>
  <dcterms:modified xsi:type="dcterms:W3CDTF">2015-09-30T16:45:47Z</dcterms:modified>
</cp:coreProperties>
</file>