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89" r:id="rId10"/>
    <p:sldId id="284" r:id="rId11"/>
    <p:sldId id="263" r:id="rId12"/>
    <p:sldId id="264" r:id="rId13"/>
    <p:sldId id="285" r:id="rId14"/>
    <p:sldId id="267" r:id="rId15"/>
    <p:sldId id="268" r:id="rId16"/>
    <p:sldId id="269" r:id="rId17"/>
    <p:sldId id="286" r:id="rId18"/>
    <p:sldId id="270" r:id="rId19"/>
    <p:sldId id="271" r:id="rId20"/>
    <p:sldId id="272" r:id="rId21"/>
    <p:sldId id="287" r:id="rId22"/>
    <p:sldId id="273" r:id="rId23"/>
    <p:sldId id="274" r:id="rId24"/>
    <p:sldId id="288" r:id="rId25"/>
    <p:sldId id="275" r:id="rId26"/>
    <p:sldId id="276" r:id="rId27"/>
    <p:sldId id="277" r:id="rId28"/>
    <p:sldId id="279" r:id="rId29"/>
    <p:sldId id="280" r:id="rId30"/>
    <p:sldId id="281" r:id="rId31"/>
    <p:sldId id="282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BC1C2-57E6-44B2-9E94-904C73AAC6C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76D80-2AD0-42B2-B25F-61495A7FD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76D80-2AD0-42B2-B25F-61495A7FDC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9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3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1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1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4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6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5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3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29C3B-1E6C-4729-9E74-920FE2DF7FD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-doyle/dal-cs-si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ckExchange/StackExchange.Redis" TargetMode="External"/><Relationship Id="rId2" Type="http://schemas.openxmlformats.org/officeDocument/2006/relationships/hyperlink" Target="https://azure.microsoft.com/en-us/services/cach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stephencleary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documentation/articles/cloud-services-how-to-scale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spencermarkdoyle" TargetMode="External"/><Relationship Id="rId2" Type="http://schemas.openxmlformats.org/officeDocument/2006/relationships/hyperlink" Target="https://twitter.com/mark_doyle_ft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 World Scalability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Dallas C# Sig – </a:t>
            </a:r>
            <a:r>
              <a:rPr lang="en-US" dirty="0" smtClean="0"/>
              <a:t>5/5/2016</a:t>
            </a:r>
            <a:endParaRPr lang="en-US" dirty="0"/>
          </a:p>
          <a:p>
            <a:r>
              <a:rPr lang="en-US" dirty="0" smtClean="0"/>
              <a:t>Mark </a:t>
            </a:r>
            <a:r>
              <a:rPr lang="en-US" dirty="0" smtClean="0"/>
              <a:t>Doyle</a:t>
            </a:r>
          </a:p>
          <a:p>
            <a:endParaRPr lang="en-US" dirty="0"/>
          </a:p>
          <a:p>
            <a:r>
              <a:rPr lang="en-US" dirty="0" smtClean="0"/>
              <a:t>Materials </a:t>
            </a:r>
            <a:r>
              <a:rPr lang="en-US" dirty="0"/>
              <a:t>on GitHub: </a:t>
            </a:r>
            <a:r>
              <a:rPr lang="en-US" u="sng" dirty="0">
                <a:solidFill>
                  <a:schemeClr val="accent1"/>
                </a:solidFill>
                <a:hlinkClick r:id="rId3"/>
              </a:rPr>
              <a:t>https://</a:t>
            </a:r>
            <a:r>
              <a:rPr lang="en-US" u="sng" dirty="0" smtClean="0">
                <a:solidFill>
                  <a:schemeClr val="accent1"/>
                </a:solidFill>
                <a:hlinkClick r:id="rId3"/>
              </a:rPr>
              <a:t>github.com/mark-doyle/dal-cs-sig</a:t>
            </a:r>
            <a:endParaRPr lang="en-US" u="sng" dirty="0" smtClean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3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the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 – CPU Bound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 Primary number calculation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37" y="2425115"/>
            <a:ext cx="6733782" cy="340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 – CPU Bound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Solution 2: </a:t>
            </a:r>
            <a:r>
              <a:rPr lang="en-US" dirty="0" err="1" smtClean="0"/>
              <a:t>Async</a:t>
            </a:r>
            <a:r>
              <a:rPr lang="en-US" dirty="0" smtClean="0"/>
              <a:t>/await, no caching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 3: Caching, no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 4: Caching, with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60" y="2502569"/>
            <a:ext cx="8859359" cy="12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CPU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the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 – CPU Bound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Results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b="1" dirty="0" smtClean="0"/>
              <a:t>with</a:t>
            </a:r>
            <a:r>
              <a:rPr lang="en-US" dirty="0" smtClean="0"/>
              <a:t> caching is most performant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b="1" dirty="0" smtClean="0"/>
              <a:t>without</a:t>
            </a:r>
            <a:r>
              <a:rPr lang="en-US" dirty="0" smtClean="0"/>
              <a:t> caching is least performant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99752"/>
              </p:ext>
            </p:extLst>
          </p:nvPr>
        </p:nvGraphicFramePr>
        <p:xfrm>
          <a:off x="1620253" y="2470484"/>
          <a:ext cx="7302596" cy="15291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4548"/>
                <a:gridCol w="918435"/>
                <a:gridCol w="837870"/>
                <a:gridCol w="1498500"/>
                <a:gridCol w="1461628"/>
                <a:gridCol w="1651615"/>
              </a:tblGrid>
              <a:tr h="393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 #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Cached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Async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Avg</a:t>
                      </a:r>
                      <a:r>
                        <a:rPr lang="en-US" sz="1800" u="none" strike="noStrike" dirty="0">
                          <a:effectLst/>
                        </a:rPr>
                        <a:t> Time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Total Tests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Test Time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0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 0.21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2,534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     532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0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 0.20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2,487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     497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0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</a:t>
                      </a:r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0.24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2,489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   597 </a:t>
                      </a:r>
                      <a:endParaRPr lang="en-US" sz="18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0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0.14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2,454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   344 </a:t>
                      </a:r>
                      <a:endParaRPr lang="en-US" sz="18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2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 – Storage Read with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 Proximity calculation between two locations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9" y="2438053"/>
            <a:ext cx="10317676" cy="37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 – Storage Read with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Solution variables</a:t>
            </a:r>
          </a:p>
          <a:p>
            <a:endParaRPr lang="en-US" dirty="0"/>
          </a:p>
          <a:p>
            <a:pPr lvl="1"/>
            <a:r>
              <a:rPr lang="en-US" dirty="0" smtClean="0"/>
              <a:t>Synchronous versus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pPr lvl="1"/>
            <a:r>
              <a:rPr lang="en-US" dirty="0" smtClean="0"/>
              <a:t>Storing results</a:t>
            </a:r>
          </a:p>
          <a:p>
            <a:pPr lvl="1"/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Pre-loading locations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– Storage Read with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the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7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 – Storage Read with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Results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33681"/>
              </p:ext>
            </p:extLst>
          </p:nvPr>
        </p:nvGraphicFramePr>
        <p:xfrm>
          <a:off x="1251284" y="2390273"/>
          <a:ext cx="9240253" cy="299346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41155"/>
                <a:gridCol w="1041155"/>
                <a:gridCol w="1127917"/>
                <a:gridCol w="932701"/>
                <a:gridCol w="932701"/>
                <a:gridCol w="1388208"/>
                <a:gridCol w="1388208"/>
                <a:gridCol w="1388208"/>
              </a:tblGrid>
              <a:tr h="4010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0" u="none" strike="noStrike" dirty="0" smtClean="0">
                          <a:effectLst/>
                        </a:rPr>
                        <a:t>#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Stored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Cached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Async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0" u="none" strike="noStrike" dirty="0" smtClean="0">
                          <a:effectLst/>
                        </a:rPr>
                        <a:t>Pre-load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Avg</a:t>
                      </a:r>
                      <a:r>
                        <a:rPr lang="en-US" sz="1800" u="none" strike="noStrike" dirty="0">
                          <a:effectLst/>
                        </a:rPr>
                        <a:t> Time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Total Tests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Test Time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0.27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2,190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591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0.27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2,224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       600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0.26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2,076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540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0.26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   2,146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558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0.32 </a:t>
                      </a:r>
                      <a:endParaRPr lang="en-US" sz="18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2,153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689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0.32 </a:t>
                      </a:r>
                      <a:endParaRPr lang="en-US" sz="18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2,123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679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0.23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2,087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480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         0.22 </a:t>
                      </a:r>
                      <a:endParaRPr lang="en-US" sz="18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2,106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       463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8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 – Large Dataset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 Find closest locations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33" y="2532982"/>
            <a:ext cx="10297582" cy="218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Scalability?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982039"/>
              </p:ext>
            </p:extLst>
          </p:nvPr>
        </p:nvGraphicFramePr>
        <p:xfrm>
          <a:off x="838200" y="1825625"/>
          <a:ext cx="10515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0" dirty="0" smtClean="0"/>
                        <a:t>Writing better or more performant code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Thoughtful,</a:t>
                      </a:r>
                      <a:r>
                        <a:rPr lang="en-US" b="0" baseline="0" dirty="0" smtClean="0"/>
                        <a:t> efficient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/>
                        <a:t>Asynchronous programming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/>
                        <a:t>Parallelism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Implementing improved</a:t>
                      </a:r>
                      <a:r>
                        <a:rPr lang="en-US" baseline="0" dirty="0" smtClean="0"/>
                        <a:t> architecture or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/ calculation storage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Disconnected / </a:t>
                      </a:r>
                      <a:r>
                        <a:rPr lang="en-US" baseline="0" dirty="0" err="1" smtClean="0"/>
                        <a:t>async</a:t>
                      </a:r>
                      <a:r>
                        <a:rPr lang="en-US" baseline="0" dirty="0" smtClean="0"/>
                        <a:t>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Caching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Compression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or environment</a:t>
                      </a:r>
                      <a:r>
                        <a:rPr lang="en-US" baseline="0" dirty="0" smtClean="0"/>
                        <a:t>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Data center considerations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Scale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Scale out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42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 – Large Dataset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Solution 2: </a:t>
            </a:r>
            <a:r>
              <a:rPr lang="en-US" dirty="0" err="1" smtClean="0"/>
              <a:t>Async</a:t>
            </a:r>
            <a:r>
              <a:rPr lang="en-US" dirty="0" smtClean="0"/>
              <a:t>/await, no caching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 3: Caching, no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 4: Caching, with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– Large Dataset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the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 – Large Dataset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Results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b="1" dirty="0" smtClean="0"/>
              <a:t>without</a:t>
            </a:r>
            <a:r>
              <a:rPr lang="en-US" dirty="0" smtClean="0"/>
              <a:t> caching was more performant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456501"/>
              </p:ext>
            </p:extLst>
          </p:nvPr>
        </p:nvGraphicFramePr>
        <p:xfrm>
          <a:off x="1331495" y="2406316"/>
          <a:ext cx="6769768" cy="14562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5287"/>
                <a:gridCol w="1215287"/>
                <a:gridCol w="1004948"/>
                <a:gridCol w="1090640"/>
                <a:gridCol w="1246449"/>
                <a:gridCol w="997157"/>
              </a:tblGrid>
              <a:tr h="3208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0" u="none" strike="noStrike" dirty="0" smtClean="0">
                          <a:effectLst/>
                        </a:rPr>
                        <a:t>#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Cached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Async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Avg</a:t>
                      </a:r>
                      <a:r>
                        <a:rPr lang="en-US" sz="1800" u="none" strike="noStrike" dirty="0">
                          <a:effectLst/>
                        </a:rPr>
                        <a:t> Time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Total Tests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Test Time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3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0.27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2,085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563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3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0.27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2,139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578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3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0.24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2,056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493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3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</a:t>
                      </a:r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0.32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2,104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673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 – Storage Bound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 Calculate proximity of range of locations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Solution 2: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81" y="2371857"/>
            <a:ext cx="9118287" cy="30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 – Storage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the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 – Storage Bound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Results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was more performant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02821"/>
              </p:ext>
            </p:extLst>
          </p:nvPr>
        </p:nvGraphicFramePr>
        <p:xfrm>
          <a:off x="1347535" y="2454442"/>
          <a:ext cx="4835043" cy="9486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97464"/>
                <a:gridCol w="1197464"/>
                <a:gridCol w="1242651"/>
                <a:gridCol w="1197464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#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Avg</a:t>
                      </a:r>
                      <a:r>
                        <a:rPr lang="en-US" sz="1800" u="none" strike="noStrike" dirty="0">
                          <a:effectLst/>
                        </a:rPr>
                        <a:t> Time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Total Tests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Test Time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       </a:t>
                      </a:r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2.73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   273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  745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       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2.66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   248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         660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2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Scale?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Scaling </a:t>
            </a:r>
            <a:r>
              <a:rPr lang="en-US" b="1" dirty="0" smtClean="0"/>
              <a:t>UP</a:t>
            </a:r>
            <a:r>
              <a:rPr lang="en-US" dirty="0" smtClean="0"/>
              <a:t> amplified caching &amp; </a:t>
            </a:r>
            <a:r>
              <a:rPr lang="en-US" dirty="0" err="1" smtClean="0"/>
              <a:t>async</a:t>
            </a:r>
            <a:r>
              <a:rPr lang="en-US" dirty="0" smtClean="0"/>
              <a:t> improvements </a:t>
            </a:r>
          </a:p>
          <a:p>
            <a:pPr marL="0" indent="0">
              <a:buNone/>
            </a:pPr>
            <a:r>
              <a:rPr lang="en-US" dirty="0" smtClean="0"/>
              <a:t>more than scaling </a:t>
            </a:r>
            <a:r>
              <a:rPr lang="en-US" b="1" dirty="0" smtClean="0"/>
              <a:t>OUT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00" y="2983175"/>
            <a:ext cx="6217863" cy="286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Scaling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089" y="1690688"/>
            <a:ext cx="7603592" cy="459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Load Testing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testing is cyclical – build, test, adjust, repeat</a:t>
            </a:r>
          </a:p>
          <a:p>
            <a:pPr lvl="1"/>
            <a:r>
              <a:rPr lang="en-US" dirty="0" smtClean="0"/>
              <a:t>If possible, run using Visual Studio Team Services (in Azure)</a:t>
            </a:r>
          </a:p>
          <a:p>
            <a:pPr lvl="1"/>
            <a:r>
              <a:rPr lang="en-US" dirty="0" smtClean="0"/>
              <a:t>Try various scenarios</a:t>
            </a:r>
          </a:p>
          <a:p>
            <a:pPr lvl="2"/>
            <a:r>
              <a:rPr lang="en-US" dirty="0" smtClean="0"/>
              <a:t>surge vs gradual usage</a:t>
            </a:r>
          </a:p>
          <a:p>
            <a:pPr lvl="2"/>
            <a:r>
              <a:rPr lang="en-US" dirty="0" smtClean="0"/>
              <a:t>sporadic vs sustained</a:t>
            </a:r>
          </a:p>
          <a:p>
            <a:pPr lvl="1"/>
            <a:r>
              <a:rPr lang="en-US" dirty="0" smtClean="0"/>
              <a:t>Verbose logging, if possible</a:t>
            </a:r>
          </a:p>
          <a:p>
            <a:pPr lvl="2"/>
            <a:r>
              <a:rPr lang="en-US" dirty="0" smtClean="0"/>
              <a:t>stopwatch timings</a:t>
            </a:r>
          </a:p>
          <a:p>
            <a:pPr lvl="2"/>
            <a:r>
              <a:rPr lang="en-US" dirty="0" smtClean="0"/>
              <a:t>data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Caching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Determine forced expiration vs timed expiration</a:t>
            </a:r>
          </a:p>
          <a:p>
            <a:pPr lvl="1"/>
            <a:r>
              <a:rPr lang="en-US" dirty="0" smtClean="0"/>
              <a:t>In-memory vs distributed vs hybrid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https://azure.microsoft.com/en-us/services/cache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github.com/StackExchange/StackExchange.Redis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Async</a:t>
            </a:r>
            <a:r>
              <a:rPr lang="en-US" dirty="0" smtClean="0"/>
              <a:t> / Await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71" y="2502569"/>
            <a:ext cx="8946292" cy="121994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47415"/>
              </p:ext>
            </p:extLst>
          </p:nvPr>
        </p:nvGraphicFramePr>
        <p:xfrm>
          <a:off x="1331494" y="4124125"/>
          <a:ext cx="9561095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117"/>
                <a:gridCol w="53259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Frees up main thread</a:t>
                      </a:r>
                      <a:r>
                        <a:rPr lang="en-US" baseline="0" dirty="0" smtClean="0"/>
                        <a:t> during network/storage operations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Beneficial for network- or storage-intensive solutions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Challenging to partially implement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Deadlocking potential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Thread pool management performance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Little</a:t>
                      </a:r>
                      <a:r>
                        <a:rPr lang="en-US" baseline="0" dirty="0" smtClean="0"/>
                        <a:t> benefit to single-threaded or CPU-intensive solutions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0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16" y="365125"/>
            <a:ext cx="10515600" cy="1325563"/>
          </a:xfrm>
        </p:spPr>
        <p:txBody>
          <a:bodyPr/>
          <a:lstStyle/>
          <a:p>
            <a:r>
              <a:rPr lang="en-US" dirty="0"/>
              <a:t>Conclusion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Asynchronous / Parallel Processing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 always ideal</a:t>
            </a:r>
          </a:p>
          <a:p>
            <a:pPr lvl="1"/>
            <a:r>
              <a:rPr lang="en-US" dirty="0" smtClean="0"/>
              <a:t>Can better balance load</a:t>
            </a:r>
          </a:p>
          <a:p>
            <a:pPr lvl="2"/>
            <a:r>
              <a:rPr lang="en-US" dirty="0" smtClean="0"/>
              <a:t>high-volume threading scenarios</a:t>
            </a:r>
          </a:p>
          <a:p>
            <a:pPr lvl="2"/>
            <a:r>
              <a:rPr lang="en-US" dirty="0" smtClean="0"/>
              <a:t>high-volume network- or storage-intensive operations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More info: </a:t>
            </a:r>
            <a:r>
              <a:rPr lang="en-US" u="sng" dirty="0">
                <a:solidFill>
                  <a:schemeClr val="accent1"/>
                </a:solidFill>
                <a:hlinkClick r:id="rId2"/>
              </a:rPr>
              <a:t>http://blog.stephencleary.com</a:t>
            </a:r>
            <a:r>
              <a:rPr lang="en-US" u="sng" dirty="0" smtClean="0">
                <a:solidFill>
                  <a:schemeClr val="accent1"/>
                </a:solidFill>
                <a:hlinkClick r:id="rId2"/>
              </a:rPr>
              <a:t>/</a:t>
            </a:r>
            <a:endParaRPr lang="en-US" u="sng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Scaling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Find minimum acceptable “scale up” for off-peak, then scale out</a:t>
            </a:r>
          </a:p>
          <a:p>
            <a:pPr lvl="1"/>
            <a:r>
              <a:rPr lang="en-US" dirty="0" smtClean="0"/>
              <a:t>Take advantage of auto-scaling, if possible</a:t>
            </a:r>
          </a:p>
          <a:p>
            <a:pPr lvl="2"/>
            <a:r>
              <a:rPr lang="en-US" dirty="0" smtClean="0"/>
              <a:t>Load-based</a:t>
            </a:r>
          </a:p>
          <a:p>
            <a:pPr lvl="2"/>
            <a:r>
              <a:rPr lang="en-US" dirty="0" smtClean="0"/>
              <a:t>Time-based</a:t>
            </a:r>
          </a:p>
          <a:p>
            <a:pPr lvl="2"/>
            <a:r>
              <a:rPr lang="en-US" dirty="0" smtClean="0"/>
              <a:t>Special scenarios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Azure Auto-scaling:</a:t>
            </a:r>
          </a:p>
          <a:p>
            <a:pPr lvl="1"/>
            <a:r>
              <a:rPr lang="en-US" dirty="0">
                <a:hlinkClick r:id="rId2"/>
              </a:rPr>
              <a:t>https://azure.microsoft.com/en-us/documentation/articles/cloud-services-how-to-scale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Mark Doyle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mark.doyle</a:t>
            </a:r>
            <a:r>
              <a:rPr lang="en-US" dirty="0" smtClean="0"/>
              <a:t>@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mark_doyle_ftw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linkedin.com/in/</a:t>
            </a:r>
            <a:r>
              <a:rPr lang="en-US" dirty="0" err="1" smtClean="0">
                <a:hlinkClick r:id="rId3"/>
              </a:rPr>
              <a:t>spencermarkdoyle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74989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77497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24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Without </a:t>
            </a:r>
            <a:r>
              <a:rPr lang="en-US" dirty="0" err="1" smtClean="0"/>
              <a:t>async</a:t>
            </a:r>
            <a:r>
              <a:rPr lang="en-US" dirty="0"/>
              <a:t> </a:t>
            </a:r>
            <a:r>
              <a:rPr lang="en-US" dirty="0" smtClean="0"/>
              <a:t>/ await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async</a:t>
            </a:r>
            <a:r>
              <a:rPr lang="en-US" dirty="0"/>
              <a:t> </a:t>
            </a:r>
            <a:r>
              <a:rPr lang="en-US" dirty="0" smtClean="0"/>
              <a:t>/ await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89" y="2438400"/>
            <a:ext cx="10865413" cy="1187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89" y="4505492"/>
            <a:ext cx="10383434" cy="12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In-memory caching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68917"/>
              </p:ext>
            </p:extLst>
          </p:nvPr>
        </p:nvGraphicFramePr>
        <p:xfrm>
          <a:off x="1235245" y="4001294"/>
          <a:ext cx="9438106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166"/>
                <a:gridCol w="48019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Readily-accessible objects &amp;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Faster access than network-based </a:t>
                      </a:r>
                      <a:r>
                        <a:rPr lang="en-US" dirty="0" smtClean="0"/>
                        <a:t>resources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Fewer storage transactions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Lower cost*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Memory</a:t>
                      </a:r>
                      <a:r>
                        <a:rPr lang="en-US" baseline="0" dirty="0" smtClean="0"/>
                        <a:t> pressure expiring cache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Stale objects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12" y="2549140"/>
            <a:ext cx="6798383" cy="99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Distributed </a:t>
            </a:r>
            <a:r>
              <a:rPr lang="en-US" dirty="0" smtClean="0"/>
              <a:t>cache (</a:t>
            </a:r>
            <a:r>
              <a:rPr lang="en-US" dirty="0"/>
              <a:t>e.g.,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Memcached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</a:t>
            </a:r>
            <a:r>
              <a:rPr lang="en-US" dirty="0" smtClean="0"/>
              <a:t>ybrid cache (in-memory + distributed)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281662"/>
              </p:ext>
            </p:extLst>
          </p:nvPr>
        </p:nvGraphicFramePr>
        <p:xfrm>
          <a:off x="1301148" y="2403153"/>
          <a:ext cx="943810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4292"/>
                <a:gridCol w="47538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Cache</a:t>
                      </a:r>
                      <a:r>
                        <a:rPr lang="en-US" baseline="0" dirty="0" smtClean="0"/>
                        <a:t> accessible to numerous processes / </a:t>
                      </a:r>
                      <a:r>
                        <a:rPr lang="en-US" baseline="0" dirty="0" smtClean="0"/>
                        <a:t>machines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Fewer storage transactions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Network-based </a:t>
                      </a:r>
                      <a:r>
                        <a:rPr lang="en-US" dirty="0" smtClean="0"/>
                        <a:t>resource (more network transactions)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0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Proximity matters: Same location = low latency</a:t>
            </a:r>
            <a:endParaRPr lang="en-US" dirty="0"/>
          </a:p>
        </p:txBody>
      </p:sp>
      <p:pic>
        <p:nvPicPr>
          <p:cNvPr id="1028" name="Picture 4" descr="microsoft-azure-office-365-overwrite-6-638.jpg (638×35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77" y="2422955"/>
            <a:ext cx="6407949" cy="360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03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pic>
        <p:nvPicPr>
          <p:cNvPr id="1026" name="Picture 2" descr="http://www.vexperienced.co.uk/wp-content/uploads/2012/10/ScaleUpVsScaleOu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420" y="1690688"/>
            <a:ext cx="5700096" cy="276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62830"/>
              </p:ext>
            </p:extLst>
          </p:nvPr>
        </p:nvGraphicFramePr>
        <p:xfrm>
          <a:off x="1376947" y="4771315"/>
          <a:ext cx="943810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506"/>
                <a:gridCol w="492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Better performance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Idle hardware (unless auto-scaling)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1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Look at the tools</a:t>
            </a:r>
          </a:p>
          <a:p>
            <a:pPr lvl="1"/>
            <a:r>
              <a:rPr lang="en-US" dirty="0" smtClean="0"/>
              <a:t>Management portal (old &amp; new)</a:t>
            </a:r>
          </a:p>
          <a:p>
            <a:pPr lvl="1"/>
            <a:r>
              <a:rPr lang="en-US" dirty="0" smtClean="0"/>
              <a:t>Azure Management Studio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Features</a:t>
            </a:r>
          </a:p>
          <a:p>
            <a:pPr lvl="1"/>
            <a:r>
              <a:rPr lang="en-US" dirty="0"/>
              <a:t>Service location management</a:t>
            </a:r>
          </a:p>
          <a:p>
            <a:pPr lvl="1"/>
            <a:r>
              <a:rPr lang="en-US" dirty="0"/>
              <a:t>Service scaling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833</Words>
  <Application>Microsoft Office PowerPoint</Application>
  <PresentationFormat>Widescreen</PresentationFormat>
  <Paragraphs>344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Real World Scalability</vt:lpstr>
      <vt:lpstr>What is Scalability?</vt:lpstr>
      <vt:lpstr>Asynchronous Programming</vt:lpstr>
      <vt:lpstr>Parallelism</vt:lpstr>
      <vt:lpstr>Caching</vt:lpstr>
      <vt:lpstr>Caching (continued)</vt:lpstr>
      <vt:lpstr>Data Center Considerations</vt:lpstr>
      <vt:lpstr>Scaling</vt:lpstr>
      <vt:lpstr>Azure Management</vt:lpstr>
      <vt:lpstr>Load Testing</vt:lpstr>
      <vt:lpstr>Problem 1 – CPU Bound Operations</vt:lpstr>
      <vt:lpstr>Problem 1 – CPU Bound Operations</vt:lpstr>
      <vt:lpstr>Problem 1 – CPU Bound Operations</vt:lpstr>
      <vt:lpstr>Problem 1 – CPU Bound Operations</vt:lpstr>
      <vt:lpstr>Problem 2 – Storage Read with CPU</vt:lpstr>
      <vt:lpstr>Problem 2 – Storage Read with CPU</vt:lpstr>
      <vt:lpstr>Problem 2 – Storage Read with CPU</vt:lpstr>
      <vt:lpstr>Problem 2 – Storage Read with CPU</vt:lpstr>
      <vt:lpstr>Problem 3 – Large Dataset Calculations</vt:lpstr>
      <vt:lpstr>Problem 3 – Large Dataset Calculations</vt:lpstr>
      <vt:lpstr>Problem 3 – Large Dataset Calculations</vt:lpstr>
      <vt:lpstr>Problem 3 – Large Dataset Calculations</vt:lpstr>
      <vt:lpstr>Problem 4 – Storage Bound Operations</vt:lpstr>
      <vt:lpstr>Problem 4 – Storage Bound Operations</vt:lpstr>
      <vt:lpstr>Problem 4 – Storage Bound Operations</vt:lpstr>
      <vt:lpstr>What About Scale?</vt:lpstr>
      <vt:lpstr>More Scaling Results</vt:lpstr>
      <vt:lpstr>Conclusion</vt:lpstr>
      <vt:lpstr>Conclusion (continued)</vt:lpstr>
      <vt:lpstr>Conclusion (continued)</vt:lpstr>
      <vt:lpstr>Conclusion (continued)</vt:lpstr>
      <vt:lpstr>Questions or Comments?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Scalability</dc:title>
  <dc:creator>Mark Doyle</dc:creator>
  <cp:lastModifiedBy>Mark Doyle</cp:lastModifiedBy>
  <cp:revision>46</cp:revision>
  <dcterms:created xsi:type="dcterms:W3CDTF">2016-05-02T18:07:23Z</dcterms:created>
  <dcterms:modified xsi:type="dcterms:W3CDTF">2016-05-03T20:49:07Z</dcterms:modified>
</cp:coreProperties>
</file>