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90" r:id="rId10"/>
    <p:sldId id="289" r:id="rId11"/>
    <p:sldId id="284" r:id="rId12"/>
    <p:sldId id="263" r:id="rId13"/>
    <p:sldId id="264" r:id="rId14"/>
    <p:sldId id="285" r:id="rId15"/>
    <p:sldId id="267" r:id="rId16"/>
    <p:sldId id="268" r:id="rId17"/>
    <p:sldId id="269" r:id="rId18"/>
    <p:sldId id="286" r:id="rId19"/>
    <p:sldId id="270" r:id="rId20"/>
    <p:sldId id="271" r:id="rId21"/>
    <p:sldId id="272" r:id="rId22"/>
    <p:sldId id="287" r:id="rId23"/>
    <p:sldId id="273" r:id="rId24"/>
    <p:sldId id="274" r:id="rId25"/>
    <p:sldId id="288" r:id="rId26"/>
    <p:sldId id="275" r:id="rId27"/>
    <p:sldId id="276" r:id="rId28"/>
    <p:sldId id="277" r:id="rId29"/>
    <p:sldId id="279" r:id="rId30"/>
    <p:sldId id="280" r:id="rId31"/>
    <p:sldId id="281" r:id="rId32"/>
    <p:sldId id="282" r:id="rId33"/>
    <p:sldId id="28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evelopment\Github\dal-cs-sig\RealWorldScalability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evelopment\Github\dal-cs-sig\RealWorldScalability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evelopment\Github\dal-cs-sig\RealWorldScalability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evelopment\Github\dal-cs-sig\RealWorldScalability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evelopment\Github\dal-cs-sig\RealWorldScalability\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evelopment\Github\dal-cs-sig\RealWorldScalability\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'[Results.xlsx]Prob 1'!$B$10</c:f>
              <c:strCache>
                <c:ptCount val="1"/>
                <c:pt idx="0">
                  <c:v> Total Tests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'[Results.xlsx]Prob 1'!$A$11:$A$14</c:f>
              <c:strCache>
                <c:ptCount val="4"/>
                <c:pt idx="0">
                  <c:v>Baseline</c:v>
                </c:pt>
                <c:pt idx="1">
                  <c:v>Cached</c:v>
                </c:pt>
                <c:pt idx="2">
                  <c:v>Async</c:v>
                </c:pt>
                <c:pt idx="3">
                  <c:v>Cached/Async</c:v>
                </c:pt>
              </c:strCache>
            </c:strRef>
          </c:cat>
          <c:val>
            <c:numRef>
              <c:f>'[Results.xlsx]Prob 1'!$B$11:$B$14</c:f>
              <c:numCache>
                <c:formatCode>General</c:formatCode>
                <c:ptCount val="4"/>
                <c:pt idx="0">
                  <c:v>2534</c:v>
                </c:pt>
                <c:pt idx="1">
                  <c:v>2487</c:v>
                </c:pt>
                <c:pt idx="2">
                  <c:v>2489</c:v>
                </c:pt>
                <c:pt idx="3">
                  <c:v>2454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8A-423F-9038-B6D4FA5EA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0656008"/>
        <c:axId val="590650520"/>
      </c:lineChart>
      <c:lineChart>
        <c:grouping val="standard"/>
        <c:varyColors val="0"/>
        <c:ser>
          <c:idx val="1"/>
          <c:order val="1"/>
          <c:tx>
            <c:strRef>
              <c:f>'[Results.xlsx]Prob 1'!$C$10</c:f>
              <c:strCache>
                <c:ptCount val="1"/>
                <c:pt idx="0">
                  <c:v> Test Time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'[Results.xlsx]Prob 1'!$A$11:$A$14</c:f>
              <c:strCache>
                <c:ptCount val="4"/>
                <c:pt idx="0">
                  <c:v>Baseline</c:v>
                </c:pt>
                <c:pt idx="1">
                  <c:v>Cached</c:v>
                </c:pt>
                <c:pt idx="2">
                  <c:v>Async</c:v>
                </c:pt>
                <c:pt idx="3">
                  <c:v>Cached/Async</c:v>
                </c:pt>
              </c:strCache>
            </c:strRef>
          </c:cat>
          <c:val>
            <c:numRef>
              <c:f>'[Results.xlsx]Prob 1'!$C$11:$C$14</c:f>
              <c:numCache>
                <c:formatCode>General</c:formatCode>
                <c:ptCount val="4"/>
                <c:pt idx="0">
                  <c:v>532</c:v>
                </c:pt>
                <c:pt idx="1">
                  <c:v>497</c:v>
                </c:pt>
                <c:pt idx="2">
                  <c:v>597</c:v>
                </c:pt>
                <c:pt idx="3">
                  <c:v>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8A-423F-9038-B6D4FA5EA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0660712"/>
        <c:axId val="590651696"/>
      </c:lineChart>
      <c:catAx>
        <c:axId val="590656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650520"/>
        <c:crosses val="autoZero"/>
        <c:auto val="1"/>
        <c:lblAlgn val="ctr"/>
        <c:lblOffset val="100"/>
        <c:noMultiLvlLbl val="0"/>
      </c:catAx>
      <c:valAx>
        <c:axId val="590650520"/>
        <c:scaling>
          <c:orientation val="minMax"/>
          <c:min val="24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656008"/>
        <c:crosses val="autoZero"/>
        <c:crossBetween val="between"/>
      </c:valAx>
      <c:valAx>
        <c:axId val="590651696"/>
        <c:scaling>
          <c:orientation val="minMax"/>
          <c:min val="2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660712"/>
        <c:crosses val="max"/>
        <c:crossBetween val="between"/>
      </c:valAx>
      <c:catAx>
        <c:axId val="590660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0651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'[Results.xlsx]Prob 3'!$B$10</c:f>
              <c:strCache>
                <c:ptCount val="1"/>
                <c:pt idx="0">
                  <c:v> Total Tests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'[Results.xlsx]Prob 3'!$A$11:$A$14</c:f>
              <c:strCache>
                <c:ptCount val="4"/>
                <c:pt idx="0">
                  <c:v>Baseline</c:v>
                </c:pt>
                <c:pt idx="1">
                  <c:v>Cached</c:v>
                </c:pt>
                <c:pt idx="2">
                  <c:v>Async</c:v>
                </c:pt>
                <c:pt idx="3">
                  <c:v>Async/Cached</c:v>
                </c:pt>
              </c:strCache>
            </c:strRef>
          </c:cat>
          <c:val>
            <c:numRef>
              <c:f>'[Results.xlsx]Prob 3'!$B$11:$B$14</c:f>
              <c:numCache>
                <c:formatCode>General</c:formatCode>
                <c:ptCount val="4"/>
                <c:pt idx="0">
                  <c:v>2085</c:v>
                </c:pt>
                <c:pt idx="1">
                  <c:v>2139</c:v>
                </c:pt>
                <c:pt idx="2">
                  <c:v>2056</c:v>
                </c:pt>
                <c:pt idx="3">
                  <c:v>2104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5D-4C50-B82D-BBAD4092F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3875752"/>
        <c:axId val="423874968"/>
      </c:lineChart>
      <c:lineChart>
        <c:grouping val="standard"/>
        <c:varyColors val="0"/>
        <c:ser>
          <c:idx val="1"/>
          <c:order val="1"/>
          <c:tx>
            <c:strRef>
              <c:f>'[Results.xlsx]Prob 3'!$C$10</c:f>
              <c:strCache>
                <c:ptCount val="1"/>
                <c:pt idx="0">
                  <c:v> Test Time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'[Results.xlsx]Prob 3'!$A$11:$A$14</c:f>
              <c:strCache>
                <c:ptCount val="4"/>
                <c:pt idx="0">
                  <c:v>Baseline</c:v>
                </c:pt>
                <c:pt idx="1">
                  <c:v>Cached</c:v>
                </c:pt>
                <c:pt idx="2">
                  <c:v>Async</c:v>
                </c:pt>
                <c:pt idx="3">
                  <c:v>Async/Cached</c:v>
                </c:pt>
              </c:strCache>
            </c:strRef>
          </c:cat>
          <c:val>
            <c:numRef>
              <c:f>'[Results.xlsx]Prob 3'!$C$11:$C$14</c:f>
              <c:numCache>
                <c:formatCode>General</c:formatCode>
                <c:ptCount val="4"/>
                <c:pt idx="0">
                  <c:v>563</c:v>
                </c:pt>
                <c:pt idx="1">
                  <c:v>578</c:v>
                </c:pt>
                <c:pt idx="2">
                  <c:v>493</c:v>
                </c:pt>
                <c:pt idx="3">
                  <c:v>673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5D-4C50-B82D-BBAD4092F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3879672"/>
        <c:axId val="423871048"/>
      </c:lineChart>
      <c:catAx>
        <c:axId val="423875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874968"/>
        <c:crosses val="autoZero"/>
        <c:auto val="1"/>
        <c:lblAlgn val="ctr"/>
        <c:lblOffset val="100"/>
        <c:noMultiLvlLbl val="0"/>
      </c:catAx>
      <c:valAx>
        <c:axId val="423874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875752"/>
        <c:crosses val="autoZero"/>
        <c:crossBetween val="between"/>
      </c:valAx>
      <c:valAx>
        <c:axId val="423871048"/>
        <c:scaling>
          <c:orientation val="minMax"/>
          <c:min val="2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879672"/>
        <c:crosses val="max"/>
        <c:crossBetween val="between"/>
      </c:valAx>
      <c:catAx>
        <c:axId val="423879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38710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'[Results.xlsx]Prob 3'!$B$10</c:f>
              <c:strCache>
                <c:ptCount val="1"/>
                <c:pt idx="0">
                  <c:v> Total Tests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'[Results.xlsx]Prob 3'!$A$11:$A$14</c:f>
              <c:strCache>
                <c:ptCount val="4"/>
                <c:pt idx="0">
                  <c:v>Baseline</c:v>
                </c:pt>
                <c:pt idx="1">
                  <c:v>Cached</c:v>
                </c:pt>
                <c:pt idx="2">
                  <c:v>Async</c:v>
                </c:pt>
                <c:pt idx="3">
                  <c:v>Async/Cached</c:v>
                </c:pt>
              </c:strCache>
            </c:strRef>
          </c:cat>
          <c:val>
            <c:numRef>
              <c:f>'[Results.xlsx]Prob 3'!$B$11:$B$14</c:f>
              <c:numCache>
                <c:formatCode>General</c:formatCode>
                <c:ptCount val="4"/>
                <c:pt idx="0">
                  <c:v>2085</c:v>
                </c:pt>
                <c:pt idx="1">
                  <c:v>2139</c:v>
                </c:pt>
                <c:pt idx="2">
                  <c:v>2056</c:v>
                </c:pt>
                <c:pt idx="3">
                  <c:v>2104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6B-4CDE-BF9C-EC504D165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3875752"/>
        <c:axId val="423874968"/>
      </c:lineChart>
      <c:lineChart>
        <c:grouping val="standard"/>
        <c:varyColors val="0"/>
        <c:ser>
          <c:idx val="1"/>
          <c:order val="1"/>
          <c:tx>
            <c:strRef>
              <c:f>'[Results.xlsx]Prob 3'!$C$10</c:f>
              <c:strCache>
                <c:ptCount val="1"/>
                <c:pt idx="0">
                  <c:v> Test Time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'[Results.xlsx]Prob 3'!$A$11:$A$14</c:f>
              <c:strCache>
                <c:ptCount val="4"/>
                <c:pt idx="0">
                  <c:v>Baseline</c:v>
                </c:pt>
                <c:pt idx="1">
                  <c:v>Cached</c:v>
                </c:pt>
                <c:pt idx="2">
                  <c:v>Async</c:v>
                </c:pt>
                <c:pt idx="3">
                  <c:v>Async/Cached</c:v>
                </c:pt>
              </c:strCache>
            </c:strRef>
          </c:cat>
          <c:val>
            <c:numRef>
              <c:f>'[Results.xlsx]Prob 3'!$C$11:$C$14</c:f>
              <c:numCache>
                <c:formatCode>General</c:formatCode>
                <c:ptCount val="4"/>
                <c:pt idx="0">
                  <c:v>563</c:v>
                </c:pt>
                <c:pt idx="1">
                  <c:v>578</c:v>
                </c:pt>
                <c:pt idx="2">
                  <c:v>493</c:v>
                </c:pt>
                <c:pt idx="3">
                  <c:v>673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6B-4CDE-BF9C-EC504D165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3879672"/>
        <c:axId val="423871048"/>
      </c:lineChart>
      <c:catAx>
        <c:axId val="423875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874968"/>
        <c:crosses val="autoZero"/>
        <c:auto val="1"/>
        <c:lblAlgn val="ctr"/>
        <c:lblOffset val="100"/>
        <c:noMultiLvlLbl val="0"/>
      </c:catAx>
      <c:valAx>
        <c:axId val="423874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875752"/>
        <c:crosses val="autoZero"/>
        <c:crossBetween val="between"/>
      </c:valAx>
      <c:valAx>
        <c:axId val="423871048"/>
        <c:scaling>
          <c:orientation val="minMax"/>
          <c:min val="2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879672"/>
        <c:crosses val="max"/>
        <c:crossBetween val="between"/>
      </c:valAx>
      <c:catAx>
        <c:axId val="423879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38710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'[Results.xlsx]Prob 4'!$B$9</c:f>
              <c:strCache>
                <c:ptCount val="1"/>
                <c:pt idx="0">
                  <c:v> Total Tests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'[Results.xlsx]Prob 4'!$A$10:$A$11</c:f>
              <c:strCache>
                <c:ptCount val="2"/>
                <c:pt idx="0">
                  <c:v>Baseline</c:v>
                </c:pt>
                <c:pt idx="1">
                  <c:v>Async</c:v>
                </c:pt>
              </c:strCache>
            </c:strRef>
          </c:cat>
          <c:val>
            <c:numRef>
              <c:f>'[Results.xlsx]Prob 4'!$B$10:$B$11</c:f>
              <c:numCache>
                <c:formatCode>General</c:formatCode>
                <c:ptCount val="2"/>
                <c:pt idx="0">
                  <c:v>273</c:v>
                </c:pt>
                <c:pt idx="1">
                  <c:v>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75-4121-8934-3ABFB86E1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392192"/>
        <c:axId val="592395720"/>
      </c:lineChart>
      <c:lineChart>
        <c:grouping val="standard"/>
        <c:varyColors val="0"/>
        <c:ser>
          <c:idx val="1"/>
          <c:order val="1"/>
          <c:tx>
            <c:strRef>
              <c:f>'[Results.xlsx]Prob 4'!$C$9</c:f>
              <c:strCache>
                <c:ptCount val="1"/>
                <c:pt idx="0">
                  <c:v> Test Time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'[Results.xlsx]Prob 4'!$A$10:$A$11</c:f>
              <c:strCache>
                <c:ptCount val="2"/>
                <c:pt idx="0">
                  <c:v>Baseline</c:v>
                </c:pt>
                <c:pt idx="1">
                  <c:v>Async</c:v>
                </c:pt>
              </c:strCache>
            </c:strRef>
          </c:cat>
          <c:val>
            <c:numRef>
              <c:f>'[Results.xlsx]Prob 4'!$C$10:$C$11</c:f>
              <c:numCache>
                <c:formatCode>General</c:formatCode>
                <c:ptCount val="2"/>
                <c:pt idx="0">
                  <c:v>745</c:v>
                </c:pt>
                <c:pt idx="1">
                  <c:v>660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75-4121-8934-3ABFB86E1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396896"/>
        <c:axId val="592396112"/>
      </c:lineChart>
      <c:catAx>
        <c:axId val="59239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395720"/>
        <c:crosses val="autoZero"/>
        <c:auto val="1"/>
        <c:lblAlgn val="ctr"/>
        <c:lblOffset val="100"/>
        <c:noMultiLvlLbl val="0"/>
      </c:catAx>
      <c:valAx>
        <c:axId val="592395720"/>
        <c:scaling>
          <c:orientation val="minMax"/>
          <c:min val="2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392192"/>
        <c:crosses val="autoZero"/>
        <c:crossBetween val="between"/>
      </c:valAx>
      <c:valAx>
        <c:axId val="592396112"/>
        <c:scaling>
          <c:orientation val="minMax"/>
          <c:min val="6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396896"/>
        <c:crosses val="max"/>
        <c:crossBetween val="between"/>
      </c:valAx>
      <c:catAx>
        <c:axId val="592396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23961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'[Results.xlsx]Calculate All'!$B$12</c:f>
              <c:strCache>
                <c:ptCount val="1"/>
                <c:pt idx="0">
                  <c:v>Total Tests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'[Results.xlsx]Calculate All'!$A$13:$A$18</c:f>
              <c:strCache>
                <c:ptCount val="6"/>
                <c:pt idx="0">
                  <c:v>Baseline (None)</c:v>
                </c:pt>
                <c:pt idx="1">
                  <c:v>Async (None)</c:v>
                </c:pt>
                <c:pt idx="2">
                  <c:v>Baseline (Out)</c:v>
                </c:pt>
                <c:pt idx="3">
                  <c:v>Async (Out)</c:v>
                </c:pt>
                <c:pt idx="4">
                  <c:v>Baseline (Up)</c:v>
                </c:pt>
                <c:pt idx="5">
                  <c:v>Async (Up)</c:v>
                </c:pt>
              </c:strCache>
            </c:strRef>
          </c:cat>
          <c:val>
            <c:numRef>
              <c:f>'[Results.xlsx]Calculate All'!$B$13:$B$18</c:f>
              <c:numCache>
                <c:formatCode>_(* #,##0_);_(* \(#,##0\);_(* "-"??_);_(@_)</c:formatCode>
                <c:ptCount val="6"/>
                <c:pt idx="0">
                  <c:v>273</c:v>
                </c:pt>
                <c:pt idx="1">
                  <c:v>248</c:v>
                </c:pt>
                <c:pt idx="2">
                  <c:v>697</c:v>
                </c:pt>
                <c:pt idx="3">
                  <c:v>699</c:v>
                </c:pt>
                <c:pt idx="4">
                  <c:v>769</c:v>
                </c:pt>
                <c:pt idx="5">
                  <c:v>818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5B-4949-9DB8-2D90E390F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1171672"/>
        <c:axId val="581174024"/>
      </c:lineChart>
      <c:catAx>
        <c:axId val="58117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174024"/>
        <c:crosses val="autoZero"/>
        <c:auto val="1"/>
        <c:lblAlgn val="ctr"/>
        <c:lblOffset val="100"/>
        <c:noMultiLvlLbl val="0"/>
      </c:catAx>
      <c:valAx>
        <c:axId val="581174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171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945625546806649"/>
          <c:y val="0.14828583373103468"/>
          <c:w val="0.85998818897637797"/>
          <c:h val="0.38937123731500589"/>
        </c:manualLayout>
      </c:layout>
      <c:lineChart>
        <c:grouping val="standard"/>
        <c:varyColors val="0"/>
        <c:ser>
          <c:idx val="0"/>
          <c:order val="0"/>
          <c:tx>
            <c:strRef>
              <c:f>'[Results.xlsx]Get Proximity'!$B$30</c:f>
              <c:strCache>
                <c:ptCount val="1"/>
                <c:pt idx="0">
                  <c:v>Total Tests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'[Results.xlsx]Get Proximity'!$A$31:$A$54</c:f>
              <c:strCache>
                <c:ptCount val="24"/>
                <c:pt idx="0">
                  <c:v>Baseline (None)</c:v>
                </c:pt>
                <c:pt idx="1">
                  <c:v>Stored (None)</c:v>
                </c:pt>
                <c:pt idx="2">
                  <c:v>Cached/Stored 1 (None)</c:v>
                </c:pt>
                <c:pt idx="3">
                  <c:v>Cached/Stored 2 (None)</c:v>
                </c:pt>
                <c:pt idx="4">
                  <c:v>Async (None)</c:v>
                </c:pt>
                <c:pt idx="5">
                  <c:v>Stored/Async (None)</c:v>
                </c:pt>
                <c:pt idx="6">
                  <c:v>Cached/Stored/Async 1 (None)</c:v>
                </c:pt>
                <c:pt idx="7">
                  <c:v>Cached/Stored/Async 2 (None)</c:v>
                </c:pt>
                <c:pt idx="8">
                  <c:v>Baseline (Out)</c:v>
                </c:pt>
                <c:pt idx="9">
                  <c:v>Stored (Out)</c:v>
                </c:pt>
                <c:pt idx="10">
                  <c:v>Cached/Stored 1 (Out)</c:v>
                </c:pt>
                <c:pt idx="11">
                  <c:v>Cached/Stored 2 (Out)</c:v>
                </c:pt>
                <c:pt idx="12">
                  <c:v>Async (Out)</c:v>
                </c:pt>
                <c:pt idx="13">
                  <c:v>Stored/Async (Out)</c:v>
                </c:pt>
                <c:pt idx="14">
                  <c:v>Cached/Stored/Async 1 (Out)</c:v>
                </c:pt>
                <c:pt idx="15">
                  <c:v>Cached/Stored/Async 2 (Out)</c:v>
                </c:pt>
                <c:pt idx="16">
                  <c:v>Baseline (Up)</c:v>
                </c:pt>
                <c:pt idx="17">
                  <c:v>Stored (Up)</c:v>
                </c:pt>
                <c:pt idx="18">
                  <c:v>Cached/Stored 1 (Up)</c:v>
                </c:pt>
                <c:pt idx="19">
                  <c:v>Cached/Stored 2 (Up)</c:v>
                </c:pt>
                <c:pt idx="20">
                  <c:v>Async (Up)</c:v>
                </c:pt>
                <c:pt idx="21">
                  <c:v>Stored/Async (Up)</c:v>
                </c:pt>
                <c:pt idx="22">
                  <c:v>Cached/Stored/Async 1 (Up)</c:v>
                </c:pt>
                <c:pt idx="23">
                  <c:v>Cached/Stored/Async 2 (Up)</c:v>
                </c:pt>
              </c:strCache>
            </c:strRef>
          </c:cat>
          <c:val>
            <c:numRef>
              <c:f>'[Results.xlsx]Get Proximity'!$B$31:$B$54</c:f>
              <c:numCache>
                <c:formatCode>_(* #,##0_);_(* \(#,##0\);_(* "-"??_);_(@_)</c:formatCode>
                <c:ptCount val="24"/>
                <c:pt idx="0">
                  <c:v>2190</c:v>
                </c:pt>
                <c:pt idx="1">
                  <c:v>2224</c:v>
                </c:pt>
                <c:pt idx="2">
                  <c:v>2076</c:v>
                </c:pt>
                <c:pt idx="3">
                  <c:v>2146</c:v>
                </c:pt>
                <c:pt idx="4">
                  <c:v>2153</c:v>
                </c:pt>
                <c:pt idx="5">
                  <c:v>2123</c:v>
                </c:pt>
                <c:pt idx="6">
                  <c:v>2087</c:v>
                </c:pt>
                <c:pt idx="7">
                  <c:v>2106</c:v>
                </c:pt>
                <c:pt idx="8">
                  <c:v>4330</c:v>
                </c:pt>
                <c:pt idx="9">
                  <c:v>4521</c:v>
                </c:pt>
                <c:pt idx="10">
                  <c:v>4446</c:v>
                </c:pt>
                <c:pt idx="11">
                  <c:v>4428</c:v>
                </c:pt>
                <c:pt idx="12">
                  <c:v>4639</c:v>
                </c:pt>
                <c:pt idx="13">
                  <c:v>4568</c:v>
                </c:pt>
                <c:pt idx="14">
                  <c:v>4504</c:v>
                </c:pt>
                <c:pt idx="15">
                  <c:v>4621</c:v>
                </c:pt>
                <c:pt idx="16">
                  <c:v>5005</c:v>
                </c:pt>
                <c:pt idx="17">
                  <c:v>5169</c:v>
                </c:pt>
                <c:pt idx="18">
                  <c:v>5078</c:v>
                </c:pt>
                <c:pt idx="19">
                  <c:v>5224</c:v>
                </c:pt>
                <c:pt idx="20">
                  <c:v>5044</c:v>
                </c:pt>
                <c:pt idx="21">
                  <c:v>5001</c:v>
                </c:pt>
                <c:pt idx="22">
                  <c:v>5159</c:v>
                </c:pt>
                <c:pt idx="23">
                  <c:v>5256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5D-401E-AC9C-D4B4D71E84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1202248"/>
        <c:axId val="581203816"/>
      </c:lineChart>
      <c:catAx>
        <c:axId val="581202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203816"/>
        <c:crosses val="autoZero"/>
        <c:auto val="1"/>
        <c:lblAlgn val="ctr"/>
        <c:lblOffset val="100"/>
        <c:noMultiLvlLbl val="0"/>
      </c:catAx>
      <c:valAx>
        <c:axId val="581203816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202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BC1C2-57E6-44B2-9E94-904C73AAC6C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76D80-2AD0-42B2-B25F-61495A7FD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76D80-2AD0-42B2-B25F-61495A7FDC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9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3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1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6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1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4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6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5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3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29C3B-1E6C-4729-9E74-920FE2DF7FD6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mailto:mark.doyle@collabroscape.com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ark-doyle/dal-cs-sig" TargetMode="External"/><Relationship Id="rId5" Type="http://schemas.openxmlformats.org/officeDocument/2006/relationships/hyperlink" Target="http://www.linkedin.com/in/spencermarkdoyle" TargetMode="External"/><Relationship Id="rId4" Type="http://schemas.openxmlformats.org/officeDocument/2006/relationships/hyperlink" Target="https://twitter.com/mark_doyle_ftw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ckExchange/StackExchange.Redis" TargetMode="External"/><Relationship Id="rId2" Type="http://schemas.openxmlformats.org/officeDocument/2006/relationships/hyperlink" Target="https://azure.microsoft.com/en-us/services/cache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stephencleary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documentation/articles/cloud-services-how-to-scale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ark_doyle_ftw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mark.doyle@improving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www.linkedin.com/in/spencermarkdoy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1557"/>
          </a:xfrm>
        </p:spPr>
        <p:txBody>
          <a:bodyPr/>
          <a:lstStyle/>
          <a:p>
            <a:r>
              <a:rPr lang="en-US" dirty="0"/>
              <a:t>Real World Scalability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18497"/>
            <a:ext cx="9398000" cy="3931920"/>
          </a:xfrm>
        </p:spPr>
        <p:txBody>
          <a:bodyPr>
            <a:normAutofit/>
          </a:bodyPr>
          <a:lstStyle/>
          <a:p>
            <a:r>
              <a:rPr lang="en-US" sz="2800" dirty="0"/>
              <a:t>Mark Doyle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       </a:t>
            </a:r>
            <a:r>
              <a:rPr lang="en-US" sz="2800" dirty="0">
                <a:hlinkClick r:id="rId3"/>
              </a:rPr>
              <a:t>mark.doyle@collabroscape.com</a:t>
            </a:r>
            <a:endParaRPr lang="en-US" sz="2800" dirty="0"/>
          </a:p>
          <a:p>
            <a:pPr algn="l"/>
            <a:r>
              <a:rPr lang="en-US" sz="2800" dirty="0"/>
              <a:t>       </a:t>
            </a:r>
            <a:r>
              <a:rPr lang="en-US" sz="2800" dirty="0">
                <a:hlinkClick r:id="rId4"/>
              </a:rPr>
              <a:t>@</a:t>
            </a:r>
            <a:r>
              <a:rPr lang="en-US" sz="2800" dirty="0" err="1">
                <a:hlinkClick r:id="rId4"/>
              </a:rPr>
              <a:t>mark_doyle_ftw</a:t>
            </a:r>
            <a:endParaRPr lang="en-US" sz="2800" dirty="0"/>
          </a:p>
          <a:p>
            <a:pPr algn="l"/>
            <a:r>
              <a:rPr lang="en-US" sz="2800" dirty="0"/>
              <a:t>       </a:t>
            </a:r>
            <a:r>
              <a:rPr lang="en-US" sz="2800" dirty="0">
                <a:hlinkClick r:id="rId5"/>
              </a:rPr>
              <a:t>linkedin.com/in/</a:t>
            </a:r>
            <a:r>
              <a:rPr lang="en-US" sz="2800" dirty="0" err="1">
                <a:hlinkClick r:id="rId5"/>
              </a:rPr>
              <a:t>spencermarkdoyle</a:t>
            </a:r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Materials on GitHub: </a:t>
            </a:r>
            <a:r>
              <a:rPr lang="en-US" sz="2800" u="sng" dirty="0">
                <a:solidFill>
                  <a:schemeClr val="accent1"/>
                </a:solidFill>
                <a:hlinkClick r:id="rId6"/>
              </a:rPr>
              <a:t>github.com/mark-</a:t>
            </a:r>
            <a:r>
              <a:rPr lang="en-US" sz="2800" u="sng" dirty="0" err="1">
                <a:solidFill>
                  <a:schemeClr val="accent1"/>
                </a:solidFill>
                <a:hlinkClick r:id="rId6"/>
              </a:rPr>
              <a:t>doyle</a:t>
            </a:r>
            <a:r>
              <a:rPr lang="en-US" sz="2800" u="sng" dirty="0">
                <a:solidFill>
                  <a:schemeClr val="accent1"/>
                </a:solidFill>
                <a:hlinkClick r:id="rId6"/>
              </a:rPr>
              <a:t>/dal-</a:t>
            </a:r>
            <a:r>
              <a:rPr lang="en-US" sz="2800" u="sng" dirty="0" err="1">
                <a:solidFill>
                  <a:schemeClr val="accent1"/>
                </a:solidFill>
                <a:hlinkClick r:id="rId6"/>
              </a:rPr>
              <a:t>cs</a:t>
            </a:r>
            <a:r>
              <a:rPr lang="en-US" sz="2800" u="sng" dirty="0">
                <a:solidFill>
                  <a:schemeClr val="accent1"/>
                </a:solidFill>
                <a:hlinkClick r:id="rId6"/>
              </a:rPr>
              <a:t>-sig</a:t>
            </a:r>
            <a:endParaRPr lang="en-US" sz="2800" u="sng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81949"/>
            <a:ext cx="6096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084457"/>
            <a:ext cx="609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7944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4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Testing – Old School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5652"/>
            <a:ext cx="4520293" cy="4561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6884" y="1825625"/>
            <a:ext cx="51045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Perfmon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CPU Utilization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Memory Utilization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Network Utilization</a:t>
            </a:r>
          </a:p>
        </p:txBody>
      </p:sp>
    </p:spTree>
    <p:extLst>
      <p:ext uri="{BB962C8B-B14F-4D97-AF65-F5344CB8AC3E}">
        <p14:creationId xmlns:p14="http://schemas.microsoft.com/office/powerpoint/2010/main" val="267877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Duration &amp; User Load</a:t>
            </a:r>
          </a:p>
          <a:p>
            <a:endParaRPr lang="en-US" dirty="0"/>
          </a:p>
          <a:p>
            <a:r>
              <a:rPr lang="en-US" dirty="0"/>
              <a:t>Test Mix</a:t>
            </a:r>
          </a:p>
          <a:p>
            <a:endParaRPr lang="en-US" dirty="0"/>
          </a:p>
          <a:p>
            <a:r>
              <a:rPr lang="en-US" dirty="0"/>
              <a:t>Run: Local vs Cloud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the code…</a:t>
            </a:r>
          </a:p>
        </p:txBody>
      </p:sp>
    </p:spTree>
    <p:extLst>
      <p:ext uri="{BB962C8B-B14F-4D97-AF65-F5344CB8AC3E}">
        <p14:creationId xmlns:p14="http://schemas.microsoft.com/office/powerpoint/2010/main" val="93812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CPU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Primary number calculation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37" y="2425115"/>
            <a:ext cx="6733782" cy="340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8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CPU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 2: </a:t>
            </a:r>
            <a:r>
              <a:rPr lang="en-US" dirty="0" err="1"/>
              <a:t>Async</a:t>
            </a:r>
            <a:r>
              <a:rPr lang="en-US" dirty="0"/>
              <a:t>/await, no caching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 3: Caching, no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 4: Caching, with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60" y="2502569"/>
            <a:ext cx="8859359" cy="12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5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CPU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the code…</a:t>
            </a:r>
          </a:p>
        </p:txBody>
      </p:sp>
    </p:spTree>
    <p:extLst>
      <p:ext uri="{BB962C8B-B14F-4D97-AF65-F5344CB8AC3E}">
        <p14:creationId xmlns:p14="http://schemas.microsoft.com/office/powerpoint/2010/main" val="3600046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CPU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25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88706"/>
              </p:ext>
            </p:extLst>
          </p:nvPr>
        </p:nvGraphicFramePr>
        <p:xfrm>
          <a:off x="1268561" y="2490580"/>
          <a:ext cx="3373778" cy="15291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74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Test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Cached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Async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Baseline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Cached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Async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Cached/</a:t>
                      </a:r>
                      <a:r>
                        <a:rPr lang="en-US" sz="1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Async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098609"/>
              </p:ext>
            </p:extLst>
          </p:nvPr>
        </p:nvGraphicFramePr>
        <p:xfrm>
          <a:off x="5072700" y="24905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52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– Storage Read with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Proximity calculation between two locations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9" y="2438053"/>
            <a:ext cx="10317676" cy="37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05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– Storage Read with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 variables</a:t>
            </a:r>
          </a:p>
          <a:p>
            <a:endParaRPr lang="en-US" dirty="0"/>
          </a:p>
          <a:p>
            <a:pPr lvl="1"/>
            <a:r>
              <a:rPr lang="en-US" dirty="0"/>
              <a:t>Synchronous versus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pPr lvl="1"/>
            <a:r>
              <a:rPr lang="en-US" dirty="0"/>
              <a:t>Storing results</a:t>
            </a:r>
          </a:p>
          <a:p>
            <a:pPr lvl="1"/>
            <a:r>
              <a:rPr lang="en-US" dirty="0"/>
              <a:t>Caching</a:t>
            </a:r>
          </a:p>
          <a:p>
            <a:pPr lvl="1"/>
            <a:r>
              <a:rPr lang="en-US" dirty="0"/>
              <a:t>Pre-loading locations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– Storage Read with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the code…</a:t>
            </a:r>
          </a:p>
        </p:txBody>
      </p:sp>
    </p:spTree>
    <p:extLst>
      <p:ext uri="{BB962C8B-B14F-4D97-AF65-F5344CB8AC3E}">
        <p14:creationId xmlns:p14="http://schemas.microsoft.com/office/powerpoint/2010/main" val="1066176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– Storage Read with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Results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19250"/>
              </p:ext>
            </p:extLst>
          </p:nvPr>
        </p:nvGraphicFramePr>
        <p:xfrm>
          <a:off x="924448" y="2390273"/>
          <a:ext cx="4772743" cy="299346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3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05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Test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Stored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Cached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Async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0" u="none" strike="noStrike" dirty="0">
                          <a:effectLst/>
                        </a:rPr>
                        <a:t>Pre-load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Stored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Cached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Preload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/Stored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/Cached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/Preload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818184"/>
              </p:ext>
            </p:extLst>
          </p:nvPr>
        </p:nvGraphicFramePr>
        <p:xfrm>
          <a:off x="5990492" y="23902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387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Scalability?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47381"/>
              </p:ext>
            </p:extLst>
          </p:nvPr>
        </p:nvGraphicFramePr>
        <p:xfrm>
          <a:off x="838200" y="1825625"/>
          <a:ext cx="10515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0" dirty="0"/>
                        <a:t>Writing better or more performant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Thoughtful,</a:t>
                      </a:r>
                      <a:r>
                        <a:rPr lang="en-US" b="0" baseline="0" dirty="0"/>
                        <a:t> efficient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/>
                        <a:t>Asynchronous programming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/>
                        <a:t>Parallelism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/>
                        <a:t>Code analysis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Implementing improved</a:t>
                      </a:r>
                      <a:r>
                        <a:rPr lang="en-US" baseline="0" dirty="0"/>
                        <a:t> architecture or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/ calculation storage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Disconnected / </a:t>
                      </a:r>
                      <a:r>
                        <a:rPr lang="en-US" baseline="0" dirty="0" err="1"/>
                        <a:t>async</a:t>
                      </a:r>
                      <a:r>
                        <a:rPr lang="en-US" baseline="0" dirty="0"/>
                        <a:t> 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Caching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Compression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Hardware or environment</a:t>
                      </a:r>
                      <a:r>
                        <a:rPr lang="en-US" baseline="0" dirty="0"/>
                        <a:t>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center considerations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Scale</a:t>
                      </a:r>
                      <a:r>
                        <a:rPr lang="en-US" baseline="0" dirty="0"/>
                        <a:t> 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Scale 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422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– Large Dataset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Find closest locations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33" y="2532982"/>
            <a:ext cx="10297582" cy="218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62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– Large Dataset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 2: </a:t>
            </a:r>
            <a:r>
              <a:rPr lang="en-US" dirty="0" err="1"/>
              <a:t>Async</a:t>
            </a:r>
            <a:r>
              <a:rPr lang="en-US" dirty="0"/>
              <a:t>/await, no caching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 3: Distributed caching, no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 4: Distributed caching, with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59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– Large Dataset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the code…</a:t>
            </a:r>
          </a:p>
        </p:txBody>
      </p:sp>
    </p:spTree>
    <p:extLst>
      <p:ext uri="{BB962C8B-B14F-4D97-AF65-F5344CB8AC3E}">
        <p14:creationId xmlns:p14="http://schemas.microsoft.com/office/powerpoint/2010/main" val="765877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– Large Dataset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3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548858"/>
              </p:ext>
            </p:extLst>
          </p:nvPr>
        </p:nvGraphicFramePr>
        <p:xfrm>
          <a:off x="1331495" y="2406316"/>
          <a:ext cx="3601995" cy="14562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Test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Cached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Async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Cached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/Cached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282840"/>
              </p:ext>
            </p:extLst>
          </p:nvPr>
        </p:nvGraphicFramePr>
        <p:xfrm>
          <a:off x="5287107" y="223827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017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 – Storage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Calculate proximity of range of locations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 2: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81" y="2371857"/>
            <a:ext cx="9118287" cy="30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78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 – Storage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the code…</a:t>
            </a:r>
          </a:p>
        </p:txBody>
      </p:sp>
    </p:spTree>
    <p:extLst>
      <p:ext uri="{BB962C8B-B14F-4D97-AF65-F5344CB8AC3E}">
        <p14:creationId xmlns:p14="http://schemas.microsoft.com/office/powerpoint/2010/main" val="1147843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 – Storage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304779"/>
              </p:ext>
            </p:extLst>
          </p:nvPr>
        </p:nvGraphicFramePr>
        <p:xfrm>
          <a:off x="1347535" y="2454442"/>
          <a:ext cx="2267086" cy="9486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3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Test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Async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Baseline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Async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726711"/>
              </p:ext>
            </p:extLst>
          </p:nvPr>
        </p:nvGraphicFramePr>
        <p:xfrm>
          <a:off x="4123956" y="2286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225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Scale?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Scaling </a:t>
            </a:r>
            <a:r>
              <a:rPr lang="en-US" b="1" dirty="0"/>
              <a:t>UP</a:t>
            </a:r>
            <a:r>
              <a:rPr lang="en-US" dirty="0"/>
              <a:t> amplified caching &amp; </a:t>
            </a:r>
            <a:r>
              <a:rPr lang="en-US" dirty="0" err="1"/>
              <a:t>async</a:t>
            </a:r>
            <a:r>
              <a:rPr lang="en-US" dirty="0"/>
              <a:t> improvements </a:t>
            </a:r>
          </a:p>
          <a:p>
            <a:pPr marL="0" indent="0">
              <a:buNone/>
            </a:pPr>
            <a:r>
              <a:rPr lang="en-US" dirty="0"/>
              <a:t>more than scaling </a:t>
            </a:r>
            <a:r>
              <a:rPr lang="en-US" b="1" dirty="0"/>
              <a:t>OUT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272955"/>
              </p:ext>
            </p:extLst>
          </p:nvPr>
        </p:nvGraphicFramePr>
        <p:xfrm>
          <a:off x="3307582" y="300194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0009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Scaling Results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028962"/>
              </p:ext>
            </p:extLst>
          </p:nvPr>
        </p:nvGraphicFramePr>
        <p:xfrm>
          <a:off x="3317631" y="1690688"/>
          <a:ext cx="5092840" cy="4115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7169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 Testing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testing is cyclical – build, test, adjust, repeat</a:t>
            </a:r>
          </a:p>
          <a:p>
            <a:pPr lvl="1"/>
            <a:r>
              <a:rPr lang="en-US" dirty="0"/>
              <a:t>If possible, run using Visual Studio Team Services (in Azure)</a:t>
            </a:r>
          </a:p>
          <a:p>
            <a:pPr lvl="1"/>
            <a:r>
              <a:rPr lang="en-US" dirty="0"/>
              <a:t>Try various scenarios</a:t>
            </a:r>
          </a:p>
          <a:p>
            <a:pPr lvl="2"/>
            <a:r>
              <a:rPr lang="en-US" dirty="0"/>
              <a:t>surge vs gradual usage</a:t>
            </a:r>
          </a:p>
          <a:p>
            <a:pPr lvl="2"/>
            <a:r>
              <a:rPr lang="en-US" dirty="0"/>
              <a:t>sporadic vs sustained</a:t>
            </a:r>
          </a:p>
          <a:p>
            <a:pPr lvl="1"/>
            <a:r>
              <a:rPr lang="en-US" dirty="0"/>
              <a:t>Verbose logging, if possible</a:t>
            </a:r>
          </a:p>
          <a:p>
            <a:pPr lvl="2"/>
            <a:r>
              <a:rPr lang="en-US" dirty="0"/>
              <a:t>stopwatch timings</a:t>
            </a:r>
          </a:p>
          <a:p>
            <a:pPr lvl="2"/>
            <a:r>
              <a:rPr lang="en-US" dirty="0"/>
              <a:t>data queries</a:t>
            </a:r>
          </a:p>
        </p:txBody>
      </p:sp>
    </p:spTree>
    <p:extLst>
      <p:ext uri="{BB962C8B-B14F-4D97-AF65-F5344CB8AC3E}">
        <p14:creationId xmlns:p14="http://schemas.microsoft.com/office/powerpoint/2010/main" val="411327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Async</a:t>
            </a:r>
            <a:r>
              <a:rPr lang="en-US" dirty="0"/>
              <a:t> / Await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71" y="2502569"/>
            <a:ext cx="8946292" cy="121994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647415"/>
              </p:ext>
            </p:extLst>
          </p:nvPr>
        </p:nvGraphicFramePr>
        <p:xfrm>
          <a:off x="1331494" y="4124125"/>
          <a:ext cx="9561095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Frees up main thread</a:t>
                      </a:r>
                      <a:r>
                        <a:rPr lang="en-US" baseline="0" dirty="0"/>
                        <a:t> during network/storage operations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Beneficial for network- or storage-intensive solutions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Challenging to partially implement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Deadlocking potential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Thread pool management performance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Little</a:t>
                      </a:r>
                      <a:r>
                        <a:rPr lang="en-US" baseline="0" dirty="0"/>
                        <a:t> benefit to single-threaded or CPU-intensive solutions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081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Caching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Determine forced expiration vs timed expiration</a:t>
            </a:r>
          </a:p>
          <a:p>
            <a:pPr lvl="1"/>
            <a:r>
              <a:rPr lang="en-US" dirty="0"/>
              <a:t>In-memory vs distributed vs hybrid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/>
              <a:t>Redis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https://azure.microsoft.com/en-us/services/cache/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https://github.com/StackExchange/StackExchange.Redis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5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16" y="365125"/>
            <a:ext cx="10515600" cy="1325563"/>
          </a:xfrm>
        </p:spPr>
        <p:txBody>
          <a:bodyPr/>
          <a:lstStyle/>
          <a:p>
            <a:r>
              <a:rPr lang="en-US" dirty="0"/>
              <a:t>Conclusion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Asynchronous / Parallel Processing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 always ideal</a:t>
            </a:r>
          </a:p>
          <a:p>
            <a:pPr lvl="1"/>
            <a:r>
              <a:rPr lang="en-US" dirty="0"/>
              <a:t>Can better balance load</a:t>
            </a:r>
          </a:p>
          <a:p>
            <a:pPr lvl="2"/>
            <a:r>
              <a:rPr lang="en-US" dirty="0"/>
              <a:t>high-volume threading scenarios</a:t>
            </a:r>
          </a:p>
          <a:p>
            <a:pPr lvl="2"/>
            <a:r>
              <a:rPr lang="en-US" dirty="0"/>
              <a:t>high-volume network- or storage-intensive operations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info: </a:t>
            </a:r>
            <a:r>
              <a:rPr lang="en-US" u="sng" dirty="0">
                <a:solidFill>
                  <a:schemeClr val="accent1"/>
                </a:solidFill>
                <a:hlinkClick r:id="rId2"/>
              </a:rPr>
              <a:t>http://blog.stephencleary.com/</a:t>
            </a:r>
            <a:endParaRPr lang="en-US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70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Scaling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minimum acceptable “scale up” for off-peak, then scale out</a:t>
            </a:r>
          </a:p>
          <a:p>
            <a:pPr lvl="1"/>
            <a:r>
              <a:rPr lang="en-US" dirty="0"/>
              <a:t>Take advantage of auto-scaling, if possible</a:t>
            </a:r>
          </a:p>
          <a:p>
            <a:pPr lvl="2"/>
            <a:r>
              <a:rPr lang="en-US" dirty="0"/>
              <a:t>Load-based</a:t>
            </a:r>
          </a:p>
          <a:p>
            <a:pPr lvl="2"/>
            <a:r>
              <a:rPr lang="en-US" dirty="0"/>
              <a:t>Time-based</a:t>
            </a:r>
          </a:p>
          <a:p>
            <a:pPr lvl="2"/>
            <a:r>
              <a:rPr lang="en-US" dirty="0"/>
              <a:t>Special scenarios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Azure Auto-scaling:</a:t>
            </a:r>
          </a:p>
          <a:p>
            <a:pPr lvl="1"/>
            <a:r>
              <a:rPr lang="en-US" dirty="0">
                <a:hlinkClick r:id="rId2"/>
              </a:rPr>
              <a:t>https://azure.microsoft.com/en-us/documentation/articles/cloud-services-how-to-scale/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07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or Comments?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Mark Doyle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hlinkClick r:id="rId2"/>
              </a:rPr>
              <a:t>mark.doyle@improving.com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hlinkClick r:id="rId3"/>
              </a:rPr>
              <a:t>@</a:t>
            </a:r>
            <a:r>
              <a:rPr lang="en-US" dirty="0" err="1">
                <a:hlinkClick r:id="rId3"/>
              </a:rPr>
              <a:t>mark_doyle_ftw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hlinkClick r:id="rId4"/>
              </a:rPr>
              <a:t>linkedin.com/in/</a:t>
            </a:r>
            <a:r>
              <a:rPr lang="en-US" dirty="0" err="1">
                <a:hlinkClick r:id="rId4"/>
              </a:rPr>
              <a:t>spencermarkdoyle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74989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77497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24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4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Without </a:t>
            </a:r>
            <a:r>
              <a:rPr lang="en-US" dirty="0" err="1"/>
              <a:t>async</a:t>
            </a:r>
            <a:r>
              <a:rPr lang="en-US" dirty="0"/>
              <a:t> / await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async</a:t>
            </a:r>
            <a:r>
              <a:rPr lang="en-US" dirty="0"/>
              <a:t> / await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89" y="2438400"/>
            <a:ext cx="10865413" cy="1187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89" y="4505492"/>
            <a:ext cx="10383434" cy="12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6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In-memory caching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68917"/>
              </p:ext>
            </p:extLst>
          </p:nvPr>
        </p:nvGraphicFramePr>
        <p:xfrm>
          <a:off x="1235245" y="4001294"/>
          <a:ext cx="9438106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1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Readily-accessible objects &amp;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Faster access than network-based resources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Fewer storage transactions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Lower cost*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</a:t>
                      </a:r>
                      <a:r>
                        <a:rPr lang="en-US" baseline="0" dirty="0"/>
                        <a:t> pressure expiring cache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Stale objects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12" y="2549140"/>
            <a:ext cx="6798383" cy="99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9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Distributed cache (e.g.,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Memcached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Hybrid cache (in-memory + distributed)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86593"/>
              </p:ext>
            </p:extLst>
          </p:nvPr>
        </p:nvGraphicFramePr>
        <p:xfrm>
          <a:off x="1301148" y="2403153"/>
          <a:ext cx="943810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4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3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Cache</a:t>
                      </a:r>
                      <a:r>
                        <a:rPr lang="en-US" baseline="0" dirty="0"/>
                        <a:t> accessible to numerous processes / machines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Fewer storage transactions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Network-based resource (more network transactions)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Serialization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03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Proximity matters: Same location = low latency</a:t>
            </a:r>
          </a:p>
        </p:txBody>
      </p:sp>
      <p:pic>
        <p:nvPicPr>
          <p:cNvPr id="1028" name="Picture 4" descr="microsoft-azure-office-365-overwrite-6-638.jpg (638×35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77" y="2422955"/>
            <a:ext cx="6407949" cy="360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03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pic>
        <p:nvPicPr>
          <p:cNvPr id="1026" name="Picture 2" descr="http://www.vexperienced.co.uk/wp-content/uploads/2012/10/ScaleUpVsScaleOu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420" y="1690688"/>
            <a:ext cx="5700096" cy="276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62830"/>
              </p:ext>
            </p:extLst>
          </p:nvPr>
        </p:nvGraphicFramePr>
        <p:xfrm>
          <a:off x="1376947" y="4771315"/>
          <a:ext cx="943810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Better performance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Idle hardware (unless auto-scaling)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12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/ Performance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5166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i="1" dirty="0"/>
              <a:t>“The best time to begin load testing was two iterations ago.</a:t>
            </a:r>
            <a:br>
              <a:rPr lang="en-US" i="1" dirty="0"/>
            </a:br>
            <a:r>
              <a:rPr lang="en-US" i="1" dirty="0"/>
              <a:t>The second best time is now”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- Ancient Proverb</a:t>
            </a:r>
          </a:p>
        </p:txBody>
      </p:sp>
    </p:spTree>
    <p:extLst>
      <p:ext uri="{BB962C8B-B14F-4D97-AF65-F5344CB8AC3E}">
        <p14:creationId xmlns:p14="http://schemas.microsoft.com/office/powerpoint/2010/main" val="103628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777</Words>
  <Application>Microsoft Office PowerPoint</Application>
  <PresentationFormat>Widescreen</PresentationFormat>
  <Paragraphs>268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Real World Scalability</vt:lpstr>
      <vt:lpstr>What is Scalability?</vt:lpstr>
      <vt:lpstr>Asynchronous Programming</vt:lpstr>
      <vt:lpstr>Parallelism</vt:lpstr>
      <vt:lpstr>Caching</vt:lpstr>
      <vt:lpstr>Caching (continued)</vt:lpstr>
      <vt:lpstr>Data Center Considerations</vt:lpstr>
      <vt:lpstr>Scaling</vt:lpstr>
      <vt:lpstr>Load / Performance Testing</vt:lpstr>
      <vt:lpstr>Performance Testing – Old School</vt:lpstr>
      <vt:lpstr>Load Testing</vt:lpstr>
      <vt:lpstr>Problem 1 – CPU Bound Operations</vt:lpstr>
      <vt:lpstr>Problem 1 – CPU Bound Operations</vt:lpstr>
      <vt:lpstr>Problem 1 – CPU Bound Operations</vt:lpstr>
      <vt:lpstr>Problem 1 – CPU Bound Operations</vt:lpstr>
      <vt:lpstr>Problem 2 – Storage Read with CPU</vt:lpstr>
      <vt:lpstr>Problem 2 – Storage Read with CPU</vt:lpstr>
      <vt:lpstr>Problem 2 – Storage Read with CPU</vt:lpstr>
      <vt:lpstr>Problem 2 – Storage Read with CPU</vt:lpstr>
      <vt:lpstr>Problem 3 – Large Dataset Calculations</vt:lpstr>
      <vt:lpstr>Problem 3 – Large Dataset Calculations</vt:lpstr>
      <vt:lpstr>Problem 3 – Large Dataset Calculations</vt:lpstr>
      <vt:lpstr>Problem 3 – Large Dataset Calculations</vt:lpstr>
      <vt:lpstr>Problem 4 – Storage Bound Operations</vt:lpstr>
      <vt:lpstr>Problem 4 – Storage Bound Operations</vt:lpstr>
      <vt:lpstr>Problem 4 – Storage Bound Operations</vt:lpstr>
      <vt:lpstr>What About Scale?</vt:lpstr>
      <vt:lpstr>More Scaling Results</vt:lpstr>
      <vt:lpstr>Conclusion</vt:lpstr>
      <vt:lpstr>Conclusion (continued)</vt:lpstr>
      <vt:lpstr>Conclusion (continued)</vt:lpstr>
      <vt:lpstr>Conclusion (continued)</vt:lpstr>
      <vt:lpstr>Questions or Comments?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Scalability</dc:title>
  <dc:creator>Mark Doyle</dc:creator>
  <cp:lastModifiedBy>Mark Doyle</cp:lastModifiedBy>
  <cp:revision>67</cp:revision>
  <dcterms:created xsi:type="dcterms:W3CDTF">2016-05-02T18:07:23Z</dcterms:created>
  <dcterms:modified xsi:type="dcterms:W3CDTF">2017-01-12T22:02:31Z</dcterms:modified>
</cp:coreProperties>
</file>