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89" r:id="rId10"/>
    <p:sldId id="284" r:id="rId11"/>
    <p:sldId id="263" r:id="rId12"/>
    <p:sldId id="264" r:id="rId13"/>
    <p:sldId id="285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87" r:id="rId22"/>
    <p:sldId id="273" r:id="rId23"/>
    <p:sldId id="274" r:id="rId24"/>
    <p:sldId id="288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1'!$B$10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1'!$B$11:$B$14</c:f>
              <c:numCache>
                <c:formatCode>General</c:formatCode>
                <c:ptCount val="4"/>
                <c:pt idx="0">
                  <c:v>2534</c:v>
                </c:pt>
                <c:pt idx="1">
                  <c:v>2487</c:v>
                </c:pt>
                <c:pt idx="2">
                  <c:v>2489</c:v>
                </c:pt>
                <c:pt idx="3">
                  <c:v>2454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56008"/>
        <c:axId val="590650520"/>
      </c:lineChart>
      <c:lineChart>
        <c:grouping val="standard"/>
        <c:varyColors val="0"/>
        <c:ser>
          <c:idx val="1"/>
          <c:order val="1"/>
          <c:tx>
            <c:strRef>
              <c:f>'[Results.xlsx]Prob 1'!$C$10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1'!$C$11:$C$14</c:f>
              <c:numCache>
                <c:formatCode>General</c:formatCode>
                <c:ptCount val="4"/>
                <c:pt idx="0">
                  <c:v>532</c:v>
                </c:pt>
                <c:pt idx="1">
                  <c:v>497</c:v>
                </c:pt>
                <c:pt idx="2">
                  <c:v>597</c:v>
                </c:pt>
                <c:pt idx="3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60712"/>
        <c:axId val="590651696"/>
      </c:lineChart>
      <c:catAx>
        <c:axId val="59065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0520"/>
        <c:crosses val="autoZero"/>
        <c:auto val="1"/>
        <c:lblAlgn val="ctr"/>
        <c:lblOffset val="100"/>
        <c:noMultiLvlLbl val="0"/>
      </c:catAx>
      <c:valAx>
        <c:axId val="590650520"/>
        <c:scaling>
          <c:orientation val="minMax"/>
          <c:min val="24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6008"/>
        <c:crosses val="autoZero"/>
        <c:crossBetween val="between"/>
      </c:valAx>
      <c:valAx>
        <c:axId val="590651696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60712"/>
        <c:crosses val="max"/>
        <c:crossBetween val="between"/>
      </c:valAx>
      <c:catAx>
        <c:axId val="590660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0651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4'!$B$9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4'!$B$10:$B$11</c:f>
              <c:numCache>
                <c:formatCode>General</c:formatCode>
                <c:ptCount val="2"/>
                <c:pt idx="0">
                  <c:v>273</c:v>
                </c:pt>
                <c:pt idx="1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2192"/>
        <c:axId val="592395720"/>
      </c:lineChart>
      <c:lineChart>
        <c:grouping val="standard"/>
        <c:varyColors val="0"/>
        <c:ser>
          <c:idx val="1"/>
          <c:order val="1"/>
          <c:tx>
            <c:strRef>
              <c:f>'[Results.xlsx]Prob 4'!$C$9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4'!$C$10:$C$11</c:f>
              <c:numCache>
                <c:formatCode>General</c:formatCode>
                <c:ptCount val="2"/>
                <c:pt idx="0">
                  <c:v>745</c:v>
                </c:pt>
                <c:pt idx="1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6896"/>
        <c:axId val="592396112"/>
      </c:lineChart>
      <c:catAx>
        <c:axId val="5923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5720"/>
        <c:crosses val="autoZero"/>
        <c:auto val="1"/>
        <c:lblAlgn val="ctr"/>
        <c:lblOffset val="100"/>
        <c:noMultiLvlLbl val="0"/>
      </c:catAx>
      <c:valAx>
        <c:axId val="592395720"/>
        <c:scaling>
          <c:orientation val="minMax"/>
          <c:min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2192"/>
        <c:crosses val="autoZero"/>
        <c:crossBetween val="between"/>
      </c:valAx>
      <c:valAx>
        <c:axId val="592396112"/>
        <c:scaling>
          <c:orientation val="minMax"/>
          <c:min val="6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6896"/>
        <c:crosses val="max"/>
        <c:crossBetween val="between"/>
      </c:valAx>
      <c:catAx>
        <c:axId val="59239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396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'[Results.xlsx]Calculate All'!$B$12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'[Results.xlsx]Calculate All'!$A$13:$A$18</c:f>
              <c:strCache>
                <c:ptCount val="6"/>
                <c:pt idx="0">
                  <c:v>Baseline (None)</c:v>
                </c:pt>
                <c:pt idx="1">
                  <c:v>Async (None)</c:v>
                </c:pt>
                <c:pt idx="2">
                  <c:v>Baseline (Out)</c:v>
                </c:pt>
                <c:pt idx="3">
                  <c:v>Async (Out)</c:v>
                </c:pt>
                <c:pt idx="4">
                  <c:v>Baseline (Up)</c:v>
                </c:pt>
                <c:pt idx="5">
                  <c:v>Async (Up)</c:v>
                </c:pt>
              </c:strCache>
            </c:strRef>
          </c:cat>
          <c:val>
            <c:numRef>
              <c:f>'[Results.xlsx]Calculate All'!$B$13:$B$18</c:f>
              <c:numCache>
                <c:formatCode>_(* #,##0_);_(* \(#,##0\);_(* "-"??_);_(@_)</c:formatCode>
                <c:ptCount val="6"/>
                <c:pt idx="0">
                  <c:v>273</c:v>
                </c:pt>
                <c:pt idx="1">
                  <c:v>248</c:v>
                </c:pt>
                <c:pt idx="2">
                  <c:v>697</c:v>
                </c:pt>
                <c:pt idx="3">
                  <c:v>699</c:v>
                </c:pt>
                <c:pt idx="4">
                  <c:v>769</c:v>
                </c:pt>
                <c:pt idx="5">
                  <c:v>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B-4949-9DB8-2D90E390F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171672"/>
        <c:axId val="581174024"/>
      </c:lineChart>
      <c:catAx>
        <c:axId val="58117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4024"/>
        <c:crosses val="autoZero"/>
        <c:auto val="1"/>
        <c:lblAlgn val="ctr"/>
        <c:lblOffset val="100"/>
        <c:noMultiLvlLbl val="0"/>
      </c:catAx>
      <c:valAx>
        <c:axId val="58117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5625546806649"/>
          <c:y val="0.14828583373103468"/>
          <c:w val="0.85998818897637797"/>
          <c:h val="0.38937123731500589"/>
        </c:manualLayout>
      </c:layout>
      <c:lineChart>
        <c:grouping val="standard"/>
        <c:varyColors val="0"/>
        <c:ser>
          <c:idx val="0"/>
          <c:order val="0"/>
          <c:tx>
            <c:strRef>
              <c:f>'[Results.xlsx]Get Proximity'!$B$30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'[Results.xlsx]Get Proximity'!$A$31:$A$54</c:f>
              <c:strCache>
                <c:ptCount val="24"/>
                <c:pt idx="0">
                  <c:v>Baseline (None)</c:v>
                </c:pt>
                <c:pt idx="1">
                  <c:v>Stored (None)</c:v>
                </c:pt>
                <c:pt idx="2">
                  <c:v>Cached/Stored 1 (None)</c:v>
                </c:pt>
                <c:pt idx="3">
                  <c:v>Cached/Stored 2 (None)</c:v>
                </c:pt>
                <c:pt idx="4">
                  <c:v>Async (None)</c:v>
                </c:pt>
                <c:pt idx="5">
                  <c:v>Stored/Async (None)</c:v>
                </c:pt>
                <c:pt idx="6">
                  <c:v>Cached/Stored/Async 1 (None)</c:v>
                </c:pt>
                <c:pt idx="7">
                  <c:v>Cached/Stored/Async 2 (None)</c:v>
                </c:pt>
                <c:pt idx="8">
                  <c:v>Baseline (Out)</c:v>
                </c:pt>
                <c:pt idx="9">
                  <c:v>Stored (Out)</c:v>
                </c:pt>
                <c:pt idx="10">
                  <c:v>Cached/Stored 1 (Out)</c:v>
                </c:pt>
                <c:pt idx="11">
                  <c:v>Cached/Stored 2 (Out)</c:v>
                </c:pt>
                <c:pt idx="12">
                  <c:v>Async (Out)</c:v>
                </c:pt>
                <c:pt idx="13">
                  <c:v>Stored/Async (Out)</c:v>
                </c:pt>
                <c:pt idx="14">
                  <c:v>Cached/Stored/Async 1 (Out)</c:v>
                </c:pt>
                <c:pt idx="15">
                  <c:v>Cached/Stored/Async 2 (Out)</c:v>
                </c:pt>
                <c:pt idx="16">
                  <c:v>Baseline (Up)</c:v>
                </c:pt>
                <c:pt idx="17">
                  <c:v>Stored (Up)</c:v>
                </c:pt>
                <c:pt idx="18">
                  <c:v>Cached/Stored 1 (Up)</c:v>
                </c:pt>
                <c:pt idx="19">
                  <c:v>Cached/Stored 2 (Up)</c:v>
                </c:pt>
                <c:pt idx="20">
                  <c:v>Async (Up)</c:v>
                </c:pt>
                <c:pt idx="21">
                  <c:v>Stored/Async (Up)</c:v>
                </c:pt>
                <c:pt idx="22">
                  <c:v>Cached/Stored/Async 1 (Up)</c:v>
                </c:pt>
                <c:pt idx="23">
                  <c:v>Cached/Stored/Async 2 (Up)</c:v>
                </c:pt>
              </c:strCache>
            </c:strRef>
          </c:cat>
          <c:val>
            <c:numRef>
              <c:f>'[Results.xlsx]Get Proximity'!$B$31:$B$54</c:f>
              <c:numCache>
                <c:formatCode>_(* #,##0_);_(* \(#,##0\);_(* "-"??_);_(@_)</c:formatCode>
                <c:ptCount val="24"/>
                <c:pt idx="0">
                  <c:v>2190</c:v>
                </c:pt>
                <c:pt idx="1">
                  <c:v>2224</c:v>
                </c:pt>
                <c:pt idx="2">
                  <c:v>2076</c:v>
                </c:pt>
                <c:pt idx="3">
                  <c:v>2146</c:v>
                </c:pt>
                <c:pt idx="4">
                  <c:v>2153</c:v>
                </c:pt>
                <c:pt idx="5">
                  <c:v>2123</c:v>
                </c:pt>
                <c:pt idx="6">
                  <c:v>2087</c:v>
                </c:pt>
                <c:pt idx="7">
                  <c:v>2106</c:v>
                </c:pt>
                <c:pt idx="8">
                  <c:v>4330</c:v>
                </c:pt>
                <c:pt idx="9">
                  <c:v>4521</c:v>
                </c:pt>
                <c:pt idx="10">
                  <c:v>4446</c:v>
                </c:pt>
                <c:pt idx="11">
                  <c:v>4428</c:v>
                </c:pt>
                <c:pt idx="12">
                  <c:v>4639</c:v>
                </c:pt>
                <c:pt idx="13">
                  <c:v>4568</c:v>
                </c:pt>
                <c:pt idx="14">
                  <c:v>4504</c:v>
                </c:pt>
                <c:pt idx="15">
                  <c:v>4621</c:v>
                </c:pt>
                <c:pt idx="16">
                  <c:v>5005</c:v>
                </c:pt>
                <c:pt idx="17">
                  <c:v>5169</c:v>
                </c:pt>
                <c:pt idx="18">
                  <c:v>5078</c:v>
                </c:pt>
                <c:pt idx="19">
                  <c:v>5224</c:v>
                </c:pt>
                <c:pt idx="20">
                  <c:v>5044</c:v>
                </c:pt>
                <c:pt idx="21">
                  <c:v>5001</c:v>
                </c:pt>
                <c:pt idx="22">
                  <c:v>5159</c:v>
                </c:pt>
                <c:pt idx="23">
                  <c:v>5256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D-401E-AC9C-D4B4D71E8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202248"/>
        <c:axId val="581203816"/>
      </c:lineChart>
      <c:catAx>
        <c:axId val="58120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3816"/>
        <c:crosses val="autoZero"/>
        <c:auto val="1"/>
        <c:lblAlgn val="ctr"/>
        <c:lblOffset val="100"/>
        <c:noMultiLvlLbl val="0"/>
      </c:catAx>
      <c:valAx>
        <c:axId val="581203816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mark.doyle@collabroscape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k-doyle/dal-cs-sig" TargetMode="External"/><Relationship Id="rId5" Type="http://schemas.openxmlformats.org/officeDocument/2006/relationships/hyperlink" Target="http://www.linkedin.com/in/spencermarkdoyle" TargetMode="External"/><Relationship Id="rId4" Type="http://schemas.openxmlformats.org/officeDocument/2006/relationships/hyperlink" Target="https://twitter.com/mark_doyle_ftw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_doyle_ftw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mark.doyle@improv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kedin.com/in/spencermarkdo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1557"/>
          </a:xfrm>
        </p:spPr>
        <p:txBody>
          <a:bodyPr/>
          <a:lstStyle/>
          <a:p>
            <a:r>
              <a:rPr lang="en-US" dirty="0"/>
              <a:t>Real World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8497"/>
            <a:ext cx="9398000" cy="3931920"/>
          </a:xfrm>
        </p:spPr>
        <p:txBody>
          <a:bodyPr>
            <a:normAutofit/>
          </a:bodyPr>
          <a:lstStyle/>
          <a:p>
            <a:r>
              <a:rPr lang="en-US" sz="2800" dirty="0"/>
              <a:t>Mark Doyle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3"/>
              </a:rPr>
              <a:t>mark.doyle@collabroscape.com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4"/>
              </a:rPr>
              <a:t>@</a:t>
            </a:r>
            <a:r>
              <a:rPr lang="en-US" sz="2800" dirty="0" err="1">
                <a:hlinkClick r:id="rId4"/>
              </a:rPr>
              <a:t>mark_doyle_ftw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5"/>
              </a:rPr>
              <a:t>linkedin.com/in/</a:t>
            </a:r>
            <a:r>
              <a:rPr lang="en-US" sz="2800" dirty="0" err="1">
                <a:hlinkClick r:id="rId5"/>
              </a:rPr>
              <a:t>spencermarkdoyle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Materials on GitHub: 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github.com/mark-</a:t>
            </a:r>
            <a:r>
              <a:rPr lang="en-US" sz="2800" u="sng" dirty="0" err="1">
                <a:solidFill>
                  <a:schemeClr val="accent1"/>
                </a:solidFill>
                <a:hlinkClick r:id="rId6"/>
              </a:rPr>
              <a:t>doyle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/dal-</a:t>
            </a:r>
            <a:r>
              <a:rPr lang="en-US" sz="2800" u="sng" dirty="0" err="1">
                <a:solidFill>
                  <a:schemeClr val="accent1"/>
                </a:solidFill>
                <a:hlinkClick r:id="rId6"/>
              </a:rPr>
              <a:t>cs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-sig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949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84457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794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&amp; User Load</a:t>
            </a:r>
          </a:p>
          <a:p>
            <a:endParaRPr lang="en-US" dirty="0"/>
          </a:p>
          <a:p>
            <a:r>
              <a:rPr lang="en-US" dirty="0"/>
              <a:t>Test Mix</a:t>
            </a:r>
          </a:p>
          <a:p>
            <a:endParaRPr lang="en-US" dirty="0"/>
          </a:p>
          <a:p>
            <a:r>
              <a:rPr lang="en-US" dirty="0"/>
              <a:t>Run: Local vs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88706"/>
              </p:ext>
            </p:extLst>
          </p:nvPr>
        </p:nvGraphicFramePr>
        <p:xfrm>
          <a:off x="1268561" y="2490580"/>
          <a:ext cx="3373778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Cached/</a:t>
                      </a:r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98609"/>
              </p:ext>
            </p:extLst>
          </p:nvPr>
        </p:nvGraphicFramePr>
        <p:xfrm>
          <a:off x="5072700" y="24905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variables</a:t>
            </a:r>
          </a:p>
          <a:p>
            <a:endParaRPr lang="en-US" dirty="0"/>
          </a:p>
          <a:p>
            <a:pPr lvl="1"/>
            <a:r>
              <a:rPr lang="en-US" dirty="0"/>
              <a:t>Synchronous versus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1"/>
            <a:r>
              <a:rPr lang="en-US" dirty="0"/>
              <a:t>Storing results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19250"/>
              </p:ext>
            </p:extLst>
          </p:nvPr>
        </p:nvGraphicFramePr>
        <p:xfrm>
          <a:off x="924448" y="2390273"/>
          <a:ext cx="477274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818184"/>
              </p:ext>
            </p:extLst>
          </p:nvPr>
        </p:nvGraphicFramePr>
        <p:xfrm>
          <a:off x="5990492" y="23902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8203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/>
                        <a:t>Writing better or more performant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Thoughtful,</a:t>
                      </a:r>
                      <a:r>
                        <a:rPr lang="en-US" b="0" baseline="0" dirty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Parallelism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Implementing improved</a:t>
                      </a:r>
                      <a:r>
                        <a:rPr lang="en-US" baseline="0" dirty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Disconnected / </a:t>
                      </a:r>
                      <a:r>
                        <a:rPr lang="en-US" baseline="0" dirty="0" err="1"/>
                        <a:t>async</a:t>
                      </a:r>
                      <a:r>
                        <a:rPr lang="en-US" baseline="0" dirty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Compression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 or environment</a:t>
                      </a:r>
                      <a:r>
                        <a:rPr lang="en-US" baseline="0" dirty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Scale</a:t>
                      </a:r>
                      <a:r>
                        <a:rPr lang="en-US" baseline="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Scale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Distributed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Distributed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3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48858"/>
              </p:ext>
            </p:extLst>
          </p:nvPr>
        </p:nvGraphicFramePr>
        <p:xfrm>
          <a:off x="1331495" y="2406316"/>
          <a:ext cx="3601995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282840"/>
              </p:ext>
            </p:extLst>
          </p:nvPr>
        </p:nvGraphicFramePr>
        <p:xfrm>
          <a:off x="5287107" y="2238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Calculate proximity of range of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4779"/>
              </p:ext>
            </p:extLst>
          </p:nvPr>
        </p:nvGraphicFramePr>
        <p:xfrm>
          <a:off x="1347535" y="2454442"/>
          <a:ext cx="2267086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26711"/>
              </p:ext>
            </p:extLst>
          </p:nvPr>
        </p:nvGraphicFramePr>
        <p:xfrm>
          <a:off x="4123956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 </a:t>
            </a:r>
            <a:r>
              <a:rPr lang="en-US" b="1" dirty="0"/>
              <a:t>UP</a:t>
            </a:r>
            <a:r>
              <a:rPr lang="en-US" dirty="0"/>
              <a:t> amplified caching &amp; </a:t>
            </a:r>
            <a:r>
              <a:rPr lang="en-US" dirty="0" err="1"/>
              <a:t>async</a:t>
            </a:r>
            <a:r>
              <a:rPr lang="en-US" dirty="0"/>
              <a:t> improvements </a:t>
            </a:r>
          </a:p>
          <a:p>
            <a:pPr marL="0" indent="0">
              <a:buNone/>
            </a:pPr>
            <a:r>
              <a:rPr lang="en-US" dirty="0"/>
              <a:t>more than scaling </a:t>
            </a:r>
            <a:r>
              <a:rPr lang="en-US" b="1" dirty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72955"/>
              </p:ext>
            </p:extLst>
          </p:nvPr>
        </p:nvGraphicFramePr>
        <p:xfrm>
          <a:off x="3307582" y="30019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Scaling 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028962"/>
              </p:ext>
            </p:extLst>
          </p:nvPr>
        </p:nvGraphicFramePr>
        <p:xfrm>
          <a:off x="3317631" y="1690688"/>
          <a:ext cx="5092840" cy="4115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testing is cyclical – build, test, adjust, repeat</a:t>
            </a:r>
          </a:p>
          <a:p>
            <a:pPr lvl="1"/>
            <a:r>
              <a:rPr lang="en-US" dirty="0"/>
              <a:t>If possible, run using Visual Studio Team Services (in Azure)</a:t>
            </a:r>
          </a:p>
          <a:p>
            <a:pPr lvl="1"/>
            <a:r>
              <a:rPr lang="en-US" dirty="0"/>
              <a:t>Try various scenarios</a:t>
            </a:r>
          </a:p>
          <a:p>
            <a:pPr lvl="2"/>
            <a:r>
              <a:rPr lang="en-US" dirty="0"/>
              <a:t>surge vs gradual usage</a:t>
            </a:r>
          </a:p>
          <a:p>
            <a:pPr lvl="2"/>
            <a:r>
              <a:rPr lang="en-US" dirty="0"/>
              <a:t>sporadic vs sustained</a:t>
            </a:r>
          </a:p>
          <a:p>
            <a:pPr lvl="1"/>
            <a:r>
              <a:rPr lang="en-US" dirty="0"/>
              <a:t>Verbose logging, if possible</a:t>
            </a:r>
          </a:p>
          <a:p>
            <a:pPr lvl="2"/>
            <a:r>
              <a:rPr lang="en-US" dirty="0"/>
              <a:t>stopwatch timings</a:t>
            </a:r>
          </a:p>
          <a:p>
            <a:pPr lvl="2"/>
            <a:r>
              <a:rPr lang="en-US" dirty="0"/>
              <a:t>data queries</a:t>
            </a:r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forced expiration vs timed expiration</a:t>
            </a:r>
          </a:p>
          <a:p>
            <a:pPr lvl="1"/>
            <a:r>
              <a:rPr lang="en-US" dirty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https://azure.microsoft.com/en-us/services/cache/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https://github.com/StackExchange/StackExchange.Redis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Frees up main thread</a:t>
                      </a:r>
                      <a:r>
                        <a:rPr lang="en-US" baseline="0" dirty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Beneficial for network- or storage-intensive solutions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Little</a:t>
                      </a:r>
                      <a:r>
                        <a:rPr lang="en-US" baseline="0" dirty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/ Parallel 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always ideal</a:t>
            </a:r>
          </a:p>
          <a:p>
            <a:pPr lvl="1"/>
            <a:r>
              <a:rPr lang="en-US" dirty="0"/>
              <a:t>Can better balance load</a:t>
            </a:r>
          </a:p>
          <a:p>
            <a:pPr lvl="2"/>
            <a:r>
              <a:rPr lang="en-US" dirty="0"/>
              <a:t>high-volume threading scenarios</a:t>
            </a:r>
          </a:p>
          <a:p>
            <a:pPr lvl="2"/>
            <a:r>
              <a:rPr lang="en-US" dirty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http://blog.stephencleary.com/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minimum acceptable “scale up” for off-peak, then scale out</a:t>
            </a:r>
          </a:p>
          <a:p>
            <a:pPr lvl="1"/>
            <a:r>
              <a:rPr lang="en-US" dirty="0"/>
              <a:t>Take advantage of auto-scaling, if possible</a:t>
            </a:r>
          </a:p>
          <a:p>
            <a:pPr lvl="2"/>
            <a:r>
              <a:rPr lang="en-US" dirty="0"/>
              <a:t>Load-based</a:t>
            </a:r>
          </a:p>
          <a:p>
            <a:pPr lvl="2"/>
            <a:r>
              <a:rPr lang="en-US" dirty="0"/>
              <a:t>Time-based</a:t>
            </a:r>
          </a:p>
          <a:p>
            <a:pPr lvl="2"/>
            <a:r>
              <a:rPr lang="en-US" dirty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 Doyle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mark.doyle@improving.com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mark_doyle_ftw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spencermarkdoyle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access than network-based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Lower cost*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Stale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cache (e.g.,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Hybrid cache (in-memory + distributed)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6593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Cache</a:t>
                      </a:r>
                      <a:r>
                        <a:rPr lang="en-US" baseline="0" dirty="0"/>
                        <a:t> accessible to numerous processes / 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Network-based resource (more network transactions)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Proximity matters: Same location = low latency</a:t>
            </a:r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Idle hardware (unless auto-scaling)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 – Old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652"/>
            <a:ext cx="4520293" cy="4561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884" y="1825625"/>
            <a:ext cx="51045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Perfmon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 Utilization</a:t>
            </a:r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656</Words>
  <Application>Microsoft Office PowerPoint</Application>
  <PresentationFormat>Widescreen</PresentationFormat>
  <Paragraphs>263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Performance Testing – Old School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64</cp:revision>
  <dcterms:created xsi:type="dcterms:W3CDTF">2016-05-02T18:07:23Z</dcterms:created>
  <dcterms:modified xsi:type="dcterms:W3CDTF">2017-01-11T21:02:45Z</dcterms:modified>
</cp:coreProperties>
</file>