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89" r:id="rId10"/>
    <p:sldId id="284" r:id="rId11"/>
    <p:sldId id="263" r:id="rId12"/>
    <p:sldId id="264" r:id="rId13"/>
    <p:sldId id="285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87" r:id="rId22"/>
    <p:sldId id="273" r:id="rId23"/>
    <p:sldId id="274" r:id="rId24"/>
    <p:sldId id="288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-doyle/dal-cs-si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_doyle_ftw" TargetMode="External"/><Relationship Id="rId7" Type="http://schemas.openxmlformats.org/officeDocument/2006/relationships/image" Target="../media/image15.png"/><Relationship Id="rId2" Type="http://schemas.openxmlformats.org/officeDocument/2006/relationships/hyperlink" Target="mailto:mark.doyle@collabroscap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www.linkedin.com/in/spencermarkdo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World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Dallas C# Sig – 5/5/2016</a:t>
            </a:r>
            <a:endParaRPr lang="en-US" dirty="0"/>
          </a:p>
          <a:p>
            <a:r>
              <a:rPr lang="en-US" dirty="0" smtClean="0"/>
              <a:t>Mark Doyle</a:t>
            </a:r>
          </a:p>
          <a:p>
            <a:endParaRPr lang="en-US" dirty="0"/>
          </a:p>
          <a:p>
            <a:r>
              <a:rPr lang="en-US" dirty="0" smtClean="0"/>
              <a:t>Materials </a:t>
            </a:r>
            <a:r>
              <a:rPr lang="en-US" dirty="0"/>
              <a:t>on GitHub: </a:t>
            </a:r>
            <a:r>
              <a:rPr lang="en-US" u="sng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u="sng" dirty="0" smtClean="0">
                <a:solidFill>
                  <a:schemeClr val="accent1"/>
                </a:solidFill>
                <a:hlinkClick r:id="rId3"/>
              </a:rPr>
              <a:t>github.com/mark-doyle/dal-cs-sig</a:t>
            </a:r>
            <a:endParaRPr lang="en-US" u="sng" dirty="0" smtClean="0">
              <a:solidFill>
                <a:schemeClr val="accent1"/>
              </a:solidFill>
            </a:endParaRPr>
          </a:p>
          <a:p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– CPU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</a:t>
            </a:r>
            <a:r>
              <a:rPr lang="en-US" dirty="0" smtClean="0"/>
              <a:t> caching is most performant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is least performant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9752"/>
              </p:ext>
            </p:extLst>
          </p:nvPr>
        </p:nvGraphicFramePr>
        <p:xfrm>
          <a:off x="1620253" y="2470484"/>
          <a:ext cx="7302596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34548"/>
                <a:gridCol w="918435"/>
                <a:gridCol w="837870"/>
                <a:gridCol w="1498500"/>
                <a:gridCol w="1461628"/>
                <a:gridCol w="1651615"/>
              </a:tblGrid>
              <a:tr h="393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 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Total Tests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Test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2,534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532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No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0.20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2,487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    497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2,489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597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0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2,454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    344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variables</a:t>
            </a:r>
          </a:p>
          <a:p>
            <a:endParaRPr lang="en-US" dirty="0"/>
          </a:p>
          <a:p>
            <a:pPr lvl="1"/>
            <a:r>
              <a:rPr lang="en-US" dirty="0" smtClean="0"/>
              <a:t>Synchronous versus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lvl="1"/>
            <a:r>
              <a:rPr lang="en-US" dirty="0" smtClean="0"/>
              <a:t>Storing results</a:t>
            </a:r>
          </a:p>
          <a:p>
            <a:pPr lvl="1"/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 – Storage Read with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681"/>
              </p:ext>
            </p:extLst>
          </p:nvPr>
        </p:nvGraphicFramePr>
        <p:xfrm>
          <a:off x="1251284" y="2390273"/>
          <a:ext cx="924025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1155"/>
                <a:gridCol w="1041155"/>
                <a:gridCol w="1127917"/>
                <a:gridCol w="932701"/>
                <a:gridCol w="932701"/>
                <a:gridCol w="1388208"/>
                <a:gridCol w="1388208"/>
                <a:gridCol w="1388208"/>
              </a:tblGrid>
              <a:tr h="4010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2,190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591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2,224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600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2,076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540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2,146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558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2,153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689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       0.32 </a:t>
                      </a:r>
                      <a:endParaRPr lang="en-US" sz="1800" b="1" i="1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679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0.23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2,087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480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0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         0.22 </a:t>
                      </a:r>
                      <a:endParaRPr lang="en-US" sz="1800" b="1" i="1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2,106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463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Scalability?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8203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 smtClean="0"/>
                        <a:t>Writing better or more performant code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Thoughtful,</a:t>
                      </a:r>
                      <a:r>
                        <a:rPr lang="en-US" b="0" baseline="0" dirty="0" smtClean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Parallelism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Implementing improved</a:t>
                      </a:r>
                      <a:r>
                        <a:rPr lang="en-US" baseline="0" dirty="0" smtClean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Disconnected / </a:t>
                      </a:r>
                      <a:r>
                        <a:rPr lang="en-US" baseline="0" dirty="0" err="1" smtClean="0"/>
                        <a:t>async</a:t>
                      </a:r>
                      <a:r>
                        <a:rPr lang="en-US" baseline="0" dirty="0" smtClean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Compression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 or environment</a:t>
                      </a:r>
                      <a:r>
                        <a:rPr lang="en-US" baseline="0" dirty="0" smtClean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Scale</a:t>
                      </a:r>
                      <a:r>
                        <a:rPr lang="en-US" baseline="0" dirty="0" smtClean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Scale 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/await, no caching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3: Caching, no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 4: Caching,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– Large Dataset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b="1" dirty="0" smtClean="0"/>
              <a:t>without</a:t>
            </a:r>
            <a:r>
              <a:rPr lang="en-US" dirty="0" smtClean="0"/>
              <a:t> caching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56501"/>
              </p:ext>
            </p:extLst>
          </p:nvPr>
        </p:nvGraphicFramePr>
        <p:xfrm>
          <a:off x="1331495" y="2406316"/>
          <a:ext cx="6769768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5287"/>
                <a:gridCol w="1215287"/>
                <a:gridCol w="1004948"/>
                <a:gridCol w="1090640"/>
                <a:gridCol w="1246449"/>
                <a:gridCol w="997157"/>
              </a:tblGrid>
              <a:tr h="3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2,085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563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0.27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2,139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578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0.24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2,056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493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33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0.32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2,104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673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Calculate proximity of range of locations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Solution 2: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4 – Storage Bound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Results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was more performant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2821"/>
              </p:ext>
            </p:extLst>
          </p:nvPr>
        </p:nvGraphicFramePr>
        <p:xfrm>
          <a:off x="1347535" y="2454442"/>
          <a:ext cx="4835043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7464"/>
                <a:gridCol w="1197464"/>
                <a:gridCol w="1242651"/>
                <a:gridCol w="1197464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#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Avg</a:t>
                      </a:r>
                      <a:r>
                        <a:rPr lang="en-US" sz="1800" u="none" strike="noStrike" dirty="0">
                          <a:effectLst/>
                        </a:rPr>
                        <a:t> Time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Total Tests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Test Time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2.73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273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745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</a:t>
                      </a:r>
                      <a:r>
                        <a:rPr lang="en-US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2.66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  248 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         660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 </a:t>
            </a:r>
            <a:r>
              <a:rPr lang="en-US" b="1" dirty="0" smtClean="0"/>
              <a:t>UP</a:t>
            </a:r>
            <a:r>
              <a:rPr lang="en-US" dirty="0" smtClean="0"/>
              <a:t> amplified caching &amp; </a:t>
            </a:r>
            <a:r>
              <a:rPr lang="en-US" dirty="0" err="1" smtClean="0"/>
              <a:t>async</a:t>
            </a:r>
            <a:r>
              <a:rPr lang="en-US" dirty="0" smtClean="0"/>
              <a:t> improvements </a:t>
            </a:r>
          </a:p>
          <a:p>
            <a:pPr marL="0" indent="0">
              <a:buNone/>
            </a:pPr>
            <a:r>
              <a:rPr lang="en-US" dirty="0" smtClean="0"/>
              <a:t>more than scaling </a:t>
            </a:r>
            <a:r>
              <a:rPr lang="en-US" b="1" dirty="0" smtClean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00" y="2983175"/>
            <a:ext cx="6217863" cy="2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Scaling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89" y="1690688"/>
            <a:ext cx="7603592" cy="45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Load Testing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testing is cyclical – build, test, adjust, repeat</a:t>
            </a:r>
          </a:p>
          <a:p>
            <a:pPr lvl="1"/>
            <a:r>
              <a:rPr lang="en-US" dirty="0" smtClean="0"/>
              <a:t>If possible, run using Visual Studio Team Services (in Azure)</a:t>
            </a:r>
          </a:p>
          <a:p>
            <a:pPr lvl="1"/>
            <a:r>
              <a:rPr lang="en-US" dirty="0" smtClean="0"/>
              <a:t>Try various scenarios</a:t>
            </a:r>
          </a:p>
          <a:p>
            <a:pPr lvl="2"/>
            <a:r>
              <a:rPr lang="en-US" dirty="0" smtClean="0"/>
              <a:t>surge vs gradual usage</a:t>
            </a:r>
          </a:p>
          <a:p>
            <a:pPr lvl="2"/>
            <a:r>
              <a:rPr lang="en-US" dirty="0" smtClean="0"/>
              <a:t>sporadic vs sustained</a:t>
            </a:r>
          </a:p>
          <a:p>
            <a:pPr lvl="1"/>
            <a:r>
              <a:rPr lang="en-US" dirty="0" smtClean="0"/>
              <a:t>Verbose logging, if possible</a:t>
            </a:r>
          </a:p>
          <a:p>
            <a:pPr lvl="2"/>
            <a:r>
              <a:rPr lang="en-US" dirty="0" smtClean="0"/>
              <a:t>stopwatch timings</a:t>
            </a:r>
          </a:p>
          <a:p>
            <a:pPr lvl="2"/>
            <a:r>
              <a:rPr lang="en-US" dirty="0" smtClean="0"/>
              <a:t>data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Caching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Determine forced expiration vs timed expiration</a:t>
            </a:r>
          </a:p>
          <a:p>
            <a:pPr lvl="1"/>
            <a:r>
              <a:rPr lang="en-US" dirty="0" smtClean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https://azure.microsoft.com/en-us/services/cache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github.com/StackExchange/StackExchange.Redis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Async</a:t>
            </a:r>
            <a:r>
              <a:rPr lang="en-US" dirty="0" smtClean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/>
                <a:gridCol w="53259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Frees up main thread</a:t>
                      </a:r>
                      <a:r>
                        <a:rPr lang="en-US" baseline="0" dirty="0" smtClean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Beneficial for network- or storage-intensive solutions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Little</a:t>
                      </a:r>
                      <a:r>
                        <a:rPr lang="en-US" baseline="0" dirty="0" smtClean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Asynchronous / Parallel Processing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always ideal</a:t>
            </a:r>
          </a:p>
          <a:p>
            <a:pPr lvl="1"/>
            <a:r>
              <a:rPr lang="en-US" dirty="0" smtClean="0"/>
              <a:t>Can better balance load</a:t>
            </a:r>
          </a:p>
          <a:p>
            <a:pPr lvl="2"/>
            <a:r>
              <a:rPr lang="en-US" dirty="0" smtClean="0"/>
              <a:t>high-volume threading scenarios</a:t>
            </a:r>
          </a:p>
          <a:p>
            <a:pPr lvl="2"/>
            <a:r>
              <a:rPr lang="en-US" dirty="0" smtClean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</a:t>
            </a:r>
            <a:r>
              <a:rPr lang="en-US" u="sng" dirty="0" smtClean="0">
                <a:solidFill>
                  <a:schemeClr val="accent1"/>
                </a:solidFill>
                <a:hlinkClick r:id="rId2"/>
              </a:rPr>
              <a:t>/</a:t>
            </a:r>
            <a:endParaRPr lang="en-US" u="sng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Scaling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minimum acceptable “scale up” for off-peak, then scale out</a:t>
            </a:r>
          </a:p>
          <a:p>
            <a:pPr lvl="1"/>
            <a:r>
              <a:rPr lang="en-US" dirty="0" smtClean="0"/>
              <a:t>Take advantage of auto-scaling, if possible</a:t>
            </a:r>
          </a:p>
          <a:p>
            <a:pPr lvl="2"/>
            <a:r>
              <a:rPr lang="en-US" dirty="0" smtClean="0"/>
              <a:t>Load-based</a:t>
            </a:r>
          </a:p>
          <a:p>
            <a:pPr lvl="2"/>
            <a:r>
              <a:rPr lang="en-US" dirty="0" smtClean="0"/>
              <a:t>Time-based</a:t>
            </a:r>
          </a:p>
          <a:p>
            <a:pPr lvl="2"/>
            <a:r>
              <a:rPr lang="en-US" dirty="0" smtClean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Doyle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mark.doyle@collabroscape.com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mark_doyle_ftw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linkedin.com/in/</a:t>
            </a:r>
            <a:r>
              <a:rPr lang="en-US" dirty="0" err="1" smtClean="0">
                <a:hlinkClick r:id="rId4"/>
              </a:rPr>
              <a:t>spencermarkdoyle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async</a:t>
            </a:r>
            <a:r>
              <a:rPr lang="en-US" dirty="0"/>
              <a:t> </a:t>
            </a:r>
            <a:r>
              <a:rPr lang="en-US" dirty="0" smtClean="0"/>
              <a:t>/ await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/>
                <a:gridCol w="4801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Faster access than network-based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Lower cost*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Stale objects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Distributed cache (</a:t>
            </a:r>
            <a:r>
              <a:rPr lang="en-US" dirty="0"/>
              <a:t>e.g.,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Hybrid cache (in-memory + distributed)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81662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/>
                <a:gridCol w="4753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Cache</a:t>
                      </a:r>
                      <a:r>
                        <a:rPr lang="en-US" baseline="0" dirty="0" smtClean="0"/>
                        <a:t> accessible to numerous processes / 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Fewer storage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Network-based resource (more network transactions)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Proximity matters: Same location = low latency</a:t>
            </a:r>
            <a:endParaRPr lang="en-US" dirty="0"/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/>
                <a:gridCol w="492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Idle hardware (unless auto-scaling)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 at the tools</a:t>
            </a:r>
          </a:p>
          <a:p>
            <a:pPr lvl="1"/>
            <a:r>
              <a:rPr lang="en-US" dirty="0" smtClean="0"/>
              <a:t>Management portal (old &amp; new)</a:t>
            </a:r>
          </a:p>
          <a:p>
            <a:pPr lvl="1"/>
            <a:r>
              <a:rPr lang="en-US" dirty="0" smtClean="0"/>
              <a:t>Azure Management Studio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Features</a:t>
            </a:r>
          </a:p>
          <a:p>
            <a:pPr lvl="1"/>
            <a:r>
              <a:rPr lang="en-US" dirty="0"/>
              <a:t>Service location management</a:t>
            </a:r>
          </a:p>
          <a:p>
            <a:pPr lvl="1"/>
            <a:r>
              <a:rPr lang="en-US" dirty="0"/>
              <a:t>Service scaling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832</Words>
  <Application>Microsoft Office PowerPoint</Application>
  <PresentationFormat>Widescreen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Azure Management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47</cp:revision>
  <dcterms:created xsi:type="dcterms:W3CDTF">2016-05-02T18:07:23Z</dcterms:created>
  <dcterms:modified xsi:type="dcterms:W3CDTF">2016-05-05T22:28:49Z</dcterms:modified>
</cp:coreProperties>
</file>