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89" r:id="rId10"/>
    <p:sldId id="284" r:id="rId11"/>
    <p:sldId id="263" r:id="rId12"/>
    <p:sldId id="264" r:id="rId13"/>
    <p:sldId id="285" r:id="rId14"/>
    <p:sldId id="267" r:id="rId15"/>
    <p:sldId id="268" r:id="rId16"/>
    <p:sldId id="269" r:id="rId17"/>
    <p:sldId id="286" r:id="rId18"/>
    <p:sldId id="270" r:id="rId19"/>
    <p:sldId id="271" r:id="rId20"/>
    <p:sldId id="272" r:id="rId21"/>
    <p:sldId id="287" r:id="rId22"/>
    <p:sldId id="273" r:id="rId23"/>
    <p:sldId id="274" r:id="rId24"/>
    <p:sldId id="288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mark.doyle@improving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k-doyle/dal-cs-sig" TargetMode="External"/><Relationship Id="rId5" Type="http://schemas.openxmlformats.org/officeDocument/2006/relationships/hyperlink" Target="http://www.linkedin.com/in/spencermarkdoyle" TargetMode="External"/><Relationship Id="rId4" Type="http://schemas.openxmlformats.org/officeDocument/2006/relationships/hyperlink" Target="https://twitter.com/mark_doyle_ftw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azure.microsoft.com/en-us/services/cach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tephenclea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cloud-services-how-to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k_doyle_ftw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mark.doyle@improvin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kedin.com/in/spencermarkdoy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1557"/>
          </a:xfrm>
        </p:spPr>
        <p:txBody>
          <a:bodyPr/>
          <a:lstStyle/>
          <a:p>
            <a:r>
              <a:rPr lang="en-US" dirty="0" smtClean="0"/>
              <a:t>Real World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8497"/>
            <a:ext cx="9398000" cy="3931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Mark </a:t>
            </a:r>
            <a:r>
              <a:rPr lang="en-US" sz="2800" dirty="0"/>
              <a:t>Doyle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3"/>
              </a:rPr>
              <a:t>mark.doyle@improving.com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4"/>
              </a:rPr>
              <a:t>@</a:t>
            </a:r>
            <a:r>
              <a:rPr lang="en-US" sz="2800" dirty="0" err="1">
                <a:hlinkClick r:id="rId4"/>
              </a:rPr>
              <a:t>mark_doyle_ftw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5"/>
              </a:rPr>
              <a:t>linkedin.com/in/</a:t>
            </a:r>
            <a:r>
              <a:rPr lang="en-US" sz="2800" dirty="0" err="1">
                <a:hlinkClick r:id="rId5"/>
              </a:rPr>
              <a:t>spencermarkdoyle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Materials </a:t>
            </a:r>
            <a:r>
              <a:rPr lang="en-US" sz="2800" dirty="0"/>
              <a:t>on GitHub: 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https://</a:t>
            </a:r>
            <a:r>
              <a:rPr lang="en-US" sz="2800" u="sng" dirty="0" smtClean="0">
                <a:solidFill>
                  <a:schemeClr val="accent1"/>
                </a:solidFill>
                <a:hlinkClick r:id="rId6"/>
              </a:rPr>
              <a:t>github.com/mark-doyle/dal-cs-sig</a:t>
            </a:r>
            <a:endParaRPr lang="en-US" sz="2800" u="sng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81949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84457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794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6733782" cy="3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8859359" cy="1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9752"/>
              </p:ext>
            </p:extLst>
          </p:nvPr>
        </p:nvGraphicFramePr>
        <p:xfrm>
          <a:off x="1620253" y="2470484"/>
          <a:ext cx="7302596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548"/>
                <a:gridCol w="918435"/>
                <a:gridCol w="837870"/>
                <a:gridCol w="1498500"/>
                <a:gridCol w="1461628"/>
                <a:gridCol w="1651615"/>
              </a:tblGrid>
              <a:tr h="393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Total Tests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Test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0.21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2,534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532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0.20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2,487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497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2,489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597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0.14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2,454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344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314826" y="2470484"/>
            <a:ext cx="4608024" cy="152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50532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Async</a:t>
            </a:r>
            <a:r>
              <a:rPr lang="en-US" sz="2800" dirty="0"/>
              <a:t> </a:t>
            </a:r>
            <a:r>
              <a:rPr lang="en-US" sz="2800" b="1" dirty="0"/>
              <a:t>with</a:t>
            </a:r>
            <a:r>
              <a:rPr lang="en-US" sz="2800" dirty="0"/>
              <a:t> caching is most performant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Async</a:t>
            </a:r>
            <a:r>
              <a:rPr lang="en-US" sz="2800" dirty="0"/>
              <a:t> </a:t>
            </a:r>
            <a:r>
              <a:rPr lang="en-US" sz="2800" b="1" dirty="0"/>
              <a:t>without</a:t>
            </a:r>
            <a:r>
              <a:rPr lang="en-US" sz="2800" dirty="0"/>
              <a:t> caching is least </a:t>
            </a:r>
            <a:r>
              <a:rPr lang="en-US" sz="2800" dirty="0" smtClean="0"/>
              <a:t>performant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variables</a:t>
            </a:r>
          </a:p>
          <a:p>
            <a:endParaRPr lang="en-US" dirty="0"/>
          </a:p>
          <a:p>
            <a:pPr lvl="1"/>
            <a:r>
              <a:rPr lang="en-US" dirty="0" smtClean="0"/>
              <a:t>Synchronous versus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Storing results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681"/>
              </p:ext>
            </p:extLst>
          </p:nvPr>
        </p:nvGraphicFramePr>
        <p:xfrm>
          <a:off x="1251284" y="2390273"/>
          <a:ext cx="924025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1155"/>
                <a:gridCol w="1041155"/>
                <a:gridCol w="1127917"/>
                <a:gridCol w="932701"/>
                <a:gridCol w="932701"/>
                <a:gridCol w="1388208"/>
                <a:gridCol w="1388208"/>
                <a:gridCol w="1388208"/>
              </a:tblGrid>
              <a:tr h="401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2,190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591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2,224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600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2,076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540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2,146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558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2,153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689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679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480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        0.22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2,106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463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05551" y="2390273"/>
            <a:ext cx="4185986" cy="2993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Scalability?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982039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 smtClean="0"/>
                        <a:t>Writing better or more performant code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Thoughtful,</a:t>
                      </a:r>
                      <a:r>
                        <a:rPr lang="en-US" b="0" baseline="0" dirty="0" smtClean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Parallelism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improved</a:t>
                      </a:r>
                      <a:r>
                        <a:rPr lang="en-US" baseline="0" dirty="0" smtClean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Disconnected / </a:t>
                      </a:r>
                      <a:r>
                        <a:rPr lang="en-US" baseline="0" dirty="0" err="1" smtClean="0"/>
                        <a:t>async</a:t>
                      </a:r>
                      <a:r>
                        <a:rPr lang="en-US" baseline="0" dirty="0" smtClean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Compression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or environment</a:t>
                      </a:r>
                      <a:r>
                        <a:rPr lang="en-US" baseline="0" dirty="0" smtClean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 center 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Scale</a:t>
                      </a:r>
                      <a:r>
                        <a:rPr lang="en-US" baseline="0" dirty="0" smtClean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Scale 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Distributed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Distributed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3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56501"/>
              </p:ext>
            </p:extLst>
          </p:nvPr>
        </p:nvGraphicFramePr>
        <p:xfrm>
          <a:off x="1331495" y="2406316"/>
          <a:ext cx="6769768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287"/>
                <a:gridCol w="1215287"/>
                <a:gridCol w="1004948"/>
                <a:gridCol w="1090640"/>
                <a:gridCol w="1246449"/>
                <a:gridCol w="997157"/>
              </a:tblGrid>
              <a:tr h="3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2,085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563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2,139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578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2,056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493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2,104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673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62500" y="2390273"/>
            <a:ext cx="3338763" cy="1472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37197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Async</a:t>
            </a:r>
            <a:r>
              <a:rPr lang="en-US" sz="2800" dirty="0"/>
              <a:t> </a:t>
            </a:r>
            <a:r>
              <a:rPr lang="en-US" sz="2800" b="1" dirty="0"/>
              <a:t>without</a:t>
            </a:r>
            <a:r>
              <a:rPr lang="en-US" sz="2800" dirty="0"/>
              <a:t> caching was more performant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Calculate proximity of range of locations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43969"/>
              </p:ext>
            </p:extLst>
          </p:nvPr>
        </p:nvGraphicFramePr>
        <p:xfrm>
          <a:off x="1347535" y="2454442"/>
          <a:ext cx="5710490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3543"/>
                <a:gridCol w="1133543"/>
                <a:gridCol w="1133543"/>
                <a:gridCol w="1176318"/>
                <a:gridCol w="1133543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2.73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273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745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2.66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248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  660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19500" y="2454442"/>
            <a:ext cx="3438525" cy="948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88620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Async</a:t>
            </a:r>
            <a:r>
              <a:rPr lang="en-US" sz="2800" dirty="0"/>
              <a:t> was more performant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Scale?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 </a:t>
            </a:r>
            <a:r>
              <a:rPr lang="en-US" b="1" dirty="0" smtClean="0"/>
              <a:t>UP</a:t>
            </a:r>
            <a:r>
              <a:rPr lang="en-US" dirty="0" smtClean="0"/>
              <a:t> amplified caching &amp; </a:t>
            </a:r>
            <a:r>
              <a:rPr lang="en-US" dirty="0" err="1" smtClean="0"/>
              <a:t>async</a:t>
            </a:r>
            <a:r>
              <a:rPr lang="en-US" dirty="0" smtClean="0"/>
              <a:t> improvements </a:t>
            </a:r>
          </a:p>
          <a:p>
            <a:pPr marL="0" indent="0">
              <a:buNone/>
            </a:pPr>
            <a:r>
              <a:rPr lang="en-US" dirty="0" smtClean="0"/>
              <a:t>more than scaling </a:t>
            </a:r>
            <a:r>
              <a:rPr lang="en-US" b="1" dirty="0" smtClean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00" y="2983175"/>
            <a:ext cx="6217863" cy="2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Scaling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89" y="1690688"/>
            <a:ext cx="7603592" cy="45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Testing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testing is cyclical – build, test, adjust, repeat</a:t>
            </a:r>
          </a:p>
          <a:p>
            <a:pPr lvl="1"/>
            <a:r>
              <a:rPr lang="en-US" dirty="0" smtClean="0"/>
              <a:t>If possible, run using Visual Studio Team Services (in Azure)</a:t>
            </a:r>
          </a:p>
          <a:p>
            <a:pPr lvl="1"/>
            <a:r>
              <a:rPr lang="en-US" dirty="0" smtClean="0"/>
              <a:t>Try various scenarios</a:t>
            </a:r>
          </a:p>
          <a:p>
            <a:pPr lvl="2"/>
            <a:r>
              <a:rPr lang="en-US" dirty="0" smtClean="0"/>
              <a:t>surge vs gradual usage</a:t>
            </a:r>
          </a:p>
          <a:p>
            <a:pPr lvl="2"/>
            <a:r>
              <a:rPr lang="en-US" dirty="0" smtClean="0"/>
              <a:t>sporadic vs sustained</a:t>
            </a:r>
          </a:p>
          <a:p>
            <a:pPr lvl="1"/>
            <a:r>
              <a:rPr lang="en-US" dirty="0" smtClean="0"/>
              <a:t>Verbose logging, if possible</a:t>
            </a:r>
          </a:p>
          <a:p>
            <a:pPr lvl="2"/>
            <a:r>
              <a:rPr lang="en-US" dirty="0" smtClean="0"/>
              <a:t>stopwatch timings</a:t>
            </a:r>
          </a:p>
          <a:p>
            <a:pPr lvl="2"/>
            <a:r>
              <a:rPr lang="en-US" dirty="0" smtClean="0"/>
              <a:t>data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Determine forced expiration vs timed expiration</a:t>
            </a:r>
          </a:p>
          <a:p>
            <a:pPr lvl="1"/>
            <a:r>
              <a:rPr lang="en-US" dirty="0" smtClean="0"/>
              <a:t>In-memory vs distributed vs hybrid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https://azure.microsoft.com/en-us/services/cache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github.com/StackExchange/StackExchange.Redis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1" y="2502569"/>
            <a:ext cx="8946292" cy="12199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/>
                <a:gridCol w="5325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Frees up main thread</a:t>
                      </a:r>
                      <a:r>
                        <a:rPr lang="en-US" baseline="0" dirty="0" smtClean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Beneficial for network- or storage-intensive solutions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16" y="365125"/>
            <a:ext cx="10515600" cy="1325563"/>
          </a:xfrm>
        </p:spPr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Asynchronous / Parallel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always ideal</a:t>
            </a:r>
          </a:p>
          <a:p>
            <a:pPr lvl="1"/>
            <a:r>
              <a:rPr lang="en-US" dirty="0" smtClean="0"/>
              <a:t>Can better balance load</a:t>
            </a:r>
          </a:p>
          <a:p>
            <a:pPr lvl="2"/>
            <a:r>
              <a:rPr lang="en-US" dirty="0" smtClean="0"/>
              <a:t>high-volume threading scenarios</a:t>
            </a:r>
          </a:p>
          <a:p>
            <a:pPr lvl="2"/>
            <a:r>
              <a:rPr lang="en-US" dirty="0" smtClean="0"/>
              <a:t>high-volume network- or storage-intensive operations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More info: 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http://blog.stephencleary.com</a:t>
            </a:r>
            <a:r>
              <a:rPr lang="en-US" u="sng" dirty="0" smtClean="0">
                <a:solidFill>
                  <a:schemeClr val="accent1"/>
                </a:solidFill>
                <a:hlinkClick r:id="rId2"/>
              </a:rPr>
              <a:t>/</a:t>
            </a:r>
            <a:endParaRPr lang="en-US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minimum acceptable “scale up” for off-peak, then scale out</a:t>
            </a:r>
          </a:p>
          <a:p>
            <a:pPr lvl="1"/>
            <a:r>
              <a:rPr lang="en-US" dirty="0" smtClean="0"/>
              <a:t>Take advantage of auto-scaling, if possible</a:t>
            </a:r>
          </a:p>
          <a:p>
            <a:pPr lvl="2"/>
            <a:r>
              <a:rPr lang="en-US" dirty="0" smtClean="0"/>
              <a:t>Load-based</a:t>
            </a:r>
          </a:p>
          <a:p>
            <a:pPr lvl="2"/>
            <a:r>
              <a:rPr lang="en-US" dirty="0" smtClean="0"/>
              <a:t>Time-based</a:t>
            </a:r>
          </a:p>
          <a:p>
            <a:pPr lvl="2"/>
            <a:r>
              <a:rPr lang="en-US" dirty="0" smtClean="0"/>
              <a:t>Special scenarios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Azure Auto-scaling: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https://azure.microsoft.com/en-us/documentation/articles/cloud-services-how-to-scale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 Doyle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mark.doyle@improving.com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mark_doyle_ftw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linkedin.com/in/</a:t>
            </a:r>
            <a:r>
              <a:rPr lang="en-US" dirty="0" err="1" smtClean="0">
                <a:hlinkClick r:id="rId4"/>
              </a:rPr>
              <a:t>spencermarkdoyle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8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74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24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8917"/>
              </p:ext>
            </p:extLst>
          </p:nvPr>
        </p:nvGraphicFramePr>
        <p:xfrm>
          <a:off x="1235245" y="4001294"/>
          <a:ext cx="943810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/>
                <a:gridCol w="4801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Faster access than network-based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Fewer storage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 cost*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Stale objects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40"/>
            <a:ext cx="6798383" cy="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Distributed cache (</a:t>
            </a:r>
            <a:r>
              <a:rPr lang="en-US" dirty="0"/>
              <a:t>e.g.,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Hybrid cache (in-memory + distributed)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86593"/>
              </p:ext>
            </p:extLst>
          </p:nvPr>
        </p:nvGraphicFramePr>
        <p:xfrm>
          <a:off x="1301148" y="2403153"/>
          <a:ext cx="94381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/>
                <a:gridCol w="4753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accessible to numerous processes / machines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Fewer storage 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Network-based resource (more network transactions)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Serialization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Proximity matters: Same location = low latency</a:t>
            </a:r>
            <a:endParaRPr lang="en-US" dirty="0"/>
          </a:p>
        </p:txBody>
      </p:sp>
      <p:pic>
        <p:nvPicPr>
          <p:cNvPr id="1028" name="Picture 4" descr="microsoft-azure-office-365-overwrite-6-638.jpg (638×3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2422955"/>
            <a:ext cx="6407949" cy="3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0" y="1690688"/>
            <a:ext cx="5700096" cy="27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/>
                <a:gridCol w="492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Idle hardware (unless auto-scaling)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the tools</a:t>
            </a:r>
          </a:p>
          <a:p>
            <a:pPr lvl="1"/>
            <a:r>
              <a:rPr lang="en-US" dirty="0" smtClean="0"/>
              <a:t>Management portal (old &amp; new)</a:t>
            </a:r>
          </a:p>
          <a:p>
            <a:pPr lvl="1"/>
            <a:r>
              <a:rPr lang="en-US" dirty="0" smtClean="0"/>
              <a:t>Azure Management Studio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pPr lvl="1"/>
            <a:r>
              <a:rPr lang="en-US" dirty="0"/>
              <a:t>Service location management</a:t>
            </a:r>
          </a:p>
          <a:p>
            <a:pPr lvl="1"/>
            <a:r>
              <a:rPr lang="en-US" dirty="0"/>
              <a:t>Service scaling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840</Words>
  <Application>Microsoft Office PowerPoint</Application>
  <PresentationFormat>Widescreen</PresentationFormat>
  <Paragraphs>346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Data Center Considerations</vt:lpstr>
      <vt:lpstr>Scaling</vt:lpstr>
      <vt:lpstr>Azure Management</vt:lpstr>
      <vt:lpstr>Load Testing</vt:lpstr>
      <vt:lpstr>Problem 1 – CPU Bound Operations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Problem 4 – Storage Bound Operations</vt:lpstr>
      <vt:lpstr>What About Scale?</vt:lpstr>
      <vt:lpstr>More Scaling Results</vt:lpstr>
      <vt:lpstr>Conclusion</vt:lpstr>
      <vt:lpstr>Conclusion (continued)</vt:lpstr>
      <vt:lpstr>Conclusion (continued)</vt:lpstr>
      <vt:lpstr>Conclusion (continued)</vt:lpstr>
      <vt:lpstr>Questions or Comments?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51</cp:revision>
  <dcterms:created xsi:type="dcterms:W3CDTF">2016-05-02T18:07:23Z</dcterms:created>
  <dcterms:modified xsi:type="dcterms:W3CDTF">2016-09-07T17:46:37Z</dcterms:modified>
</cp:coreProperties>
</file>