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7">
  <p:sldMasterIdLst>
    <p:sldMasterId id="2147483648" r:id="rId1"/>
  </p:sldMasterIdLst>
  <p:sldIdLst>
    <p:sldId id="256" r:id="rId2"/>
    <p:sldId id="257" r:id="rId3"/>
    <p:sldId id="260" r:id="rId4"/>
    <p:sldId id="259" r:id="rId5"/>
    <p:sldId id="261" r:id="rId6"/>
    <p:sldId id="262" r:id="rId7"/>
    <p:sldId id="263" r:id="rId8"/>
    <p:sldId id="267" r:id="rId9"/>
    <p:sldId id="265" r:id="rId10"/>
    <p:sldId id="266" r:id="rId11"/>
    <p:sldId id="268" r:id="rId12"/>
    <p:sldId id="269" r:id="rId13"/>
    <p:sldId id="271"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autoAdjust="0"/>
  </p:normalViewPr>
  <p:slideViewPr>
    <p:cSldViewPr snapToGrid="0">
      <p:cViewPr varScale="1">
        <p:scale>
          <a:sx n="78" d="100"/>
          <a:sy n="78" d="100"/>
        </p:scale>
        <p:origin x="1242"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0E72-A0C4-4811-A71B-15C1E26137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4A084B-E869-4A75-813C-85E2E3B410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F49DD5-638F-480D-A638-21DE862C262D}"/>
              </a:ext>
            </a:extLst>
          </p:cNvPr>
          <p:cNvSpPr>
            <a:spLocks noGrp="1"/>
          </p:cNvSpPr>
          <p:nvPr>
            <p:ph type="dt" sz="half" idx="10"/>
          </p:nvPr>
        </p:nvSpPr>
        <p:spPr/>
        <p:txBody>
          <a:bodyPr/>
          <a:lstStyle/>
          <a:p>
            <a:fld id="{2C416191-5E9C-4E95-B388-B8A5B7F3BA93}" type="datetimeFigureOut">
              <a:rPr lang="en-US" smtClean="0"/>
              <a:t>7/22/2019</a:t>
            </a:fld>
            <a:endParaRPr lang="en-US"/>
          </a:p>
        </p:txBody>
      </p:sp>
      <p:sp>
        <p:nvSpPr>
          <p:cNvPr id="5" name="Footer Placeholder 4">
            <a:extLst>
              <a:ext uri="{FF2B5EF4-FFF2-40B4-BE49-F238E27FC236}">
                <a16:creationId xmlns:a16="http://schemas.microsoft.com/office/drawing/2014/main" id="{B9E7ECCC-7707-48F7-A269-A656687232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86FF05-FFB8-4083-906C-865B954D4F8A}"/>
              </a:ext>
            </a:extLst>
          </p:cNvPr>
          <p:cNvSpPr>
            <a:spLocks noGrp="1"/>
          </p:cNvSpPr>
          <p:nvPr>
            <p:ph type="sldNum" sz="quarter" idx="12"/>
          </p:nvPr>
        </p:nvSpPr>
        <p:spPr/>
        <p:txBody>
          <a:bodyPr/>
          <a:lstStyle/>
          <a:p>
            <a:fld id="{412B030C-3111-47FA-9B8C-6F66E3B21755}" type="slidenum">
              <a:rPr lang="en-US" smtClean="0"/>
              <a:t>‹#›</a:t>
            </a:fld>
            <a:endParaRPr lang="en-US"/>
          </a:p>
        </p:txBody>
      </p:sp>
    </p:spTree>
    <p:extLst>
      <p:ext uri="{BB962C8B-B14F-4D97-AF65-F5344CB8AC3E}">
        <p14:creationId xmlns:p14="http://schemas.microsoft.com/office/powerpoint/2010/main" val="166947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BF151-3C9B-4E35-930F-EAA45A44A3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7EA6B7-34C2-4962-B8DE-5A1A858CDA5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629C04-4DA3-4D95-A81C-951BA1857CDB}"/>
              </a:ext>
            </a:extLst>
          </p:cNvPr>
          <p:cNvSpPr>
            <a:spLocks noGrp="1"/>
          </p:cNvSpPr>
          <p:nvPr>
            <p:ph type="dt" sz="half" idx="10"/>
          </p:nvPr>
        </p:nvSpPr>
        <p:spPr/>
        <p:txBody>
          <a:bodyPr/>
          <a:lstStyle/>
          <a:p>
            <a:fld id="{2C416191-5E9C-4E95-B388-B8A5B7F3BA93}" type="datetimeFigureOut">
              <a:rPr lang="en-US" smtClean="0"/>
              <a:t>7/22/2019</a:t>
            </a:fld>
            <a:endParaRPr lang="en-US"/>
          </a:p>
        </p:txBody>
      </p:sp>
      <p:sp>
        <p:nvSpPr>
          <p:cNvPr id="5" name="Footer Placeholder 4">
            <a:extLst>
              <a:ext uri="{FF2B5EF4-FFF2-40B4-BE49-F238E27FC236}">
                <a16:creationId xmlns:a16="http://schemas.microsoft.com/office/drawing/2014/main" id="{9F9BDAE1-E09D-44C0-A37B-BB35CCDDD0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CA3443-4354-49A0-B8CE-940ACC626C12}"/>
              </a:ext>
            </a:extLst>
          </p:cNvPr>
          <p:cNvSpPr>
            <a:spLocks noGrp="1"/>
          </p:cNvSpPr>
          <p:nvPr>
            <p:ph type="sldNum" sz="quarter" idx="12"/>
          </p:nvPr>
        </p:nvSpPr>
        <p:spPr/>
        <p:txBody>
          <a:bodyPr/>
          <a:lstStyle/>
          <a:p>
            <a:fld id="{412B030C-3111-47FA-9B8C-6F66E3B21755}" type="slidenum">
              <a:rPr lang="en-US" smtClean="0"/>
              <a:t>‹#›</a:t>
            </a:fld>
            <a:endParaRPr lang="en-US"/>
          </a:p>
        </p:txBody>
      </p:sp>
    </p:spTree>
    <p:extLst>
      <p:ext uri="{BB962C8B-B14F-4D97-AF65-F5344CB8AC3E}">
        <p14:creationId xmlns:p14="http://schemas.microsoft.com/office/powerpoint/2010/main" val="1905646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A5819A-3553-4A6E-AAEA-1EB66E6EA4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B42A76-B291-4EE1-A8EF-91E66363DDE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6D1ABE-7DE8-4F75-A6D3-8FA0ADB2CD4A}"/>
              </a:ext>
            </a:extLst>
          </p:cNvPr>
          <p:cNvSpPr>
            <a:spLocks noGrp="1"/>
          </p:cNvSpPr>
          <p:nvPr>
            <p:ph type="dt" sz="half" idx="10"/>
          </p:nvPr>
        </p:nvSpPr>
        <p:spPr/>
        <p:txBody>
          <a:bodyPr/>
          <a:lstStyle/>
          <a:p>
            <a:fld id="{2C416191-5E9C-4E95-B388-B8A5B7F3BA93}" type="datetimeFigureOut">
              <a:rPr lang="en-US" smtClean="0"/>
              <a:t>7/22/2019</a:t>
            </a:fld>
            <a:endParaRPr lang="en-US"/>
          </a:p>
        </p:txBody>
      </p:sp>
      <p:sp>
        <p:nvSpPr>
          <p:cNvPr id="5" name="Footer Placeholder 4">
            <a:extLst>
              <a:ext uri="{FF2B5EF4-FFF2-40B4-BE49-F238E27FC236}">
                <a16:creationId xmlns:a16="http://schemas.microsoft.com/office/drawing/2014/main" id="{C1F85D0F-85A6-4300-BDAE-CC16AF1744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90AE86-9C2B-452E-9634-DE1601F5D749}"/>
              </a:ext>
            </a:extLst>
          </p:cNvPr>
          <p:cNvSpPr>
            <a:spLocks noGrp="1"/>
          </p:cNvSpPr>
          <p:nvPr>
            <p:ph type="sldNum" sz="quarter" idx="12"/>
          </p:nvPr>
        </p:nvSpPr>
        <p:spPr/>
        <p:txBody>
          <a:bodyPr/>
          <a:lstStyle/>
          <a:p>
            <a:fld id="{412B030C-3111-47FA-9B8C-6F66E3B21755}" type="slidenum">
              <a:rPr lang="en-US" smtClean="0"/>
              <a:t>‹#›</a:t>
            </a:fld>
            <a:endParaRPr lang="en-US"/>
          </a:p>
        </p:txBody>
      </p:sp>
    </p:spTree>
    <p:extLst>
      <p:ext uri="{BB962C8B-B14F-4D97-AF65-F5344CB8AC3E}">
        <p14:creationId xmlns:p14="http://schemas.microsoft.com/office/powerpoint/2010/main" val="763709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6F5F1-485B-4B97-A298-F2BAB3F6F318}"/>
              </a:ext>
            </a:extLst>
          </p:cNvPr>
          <p:cNvSpPr>
            <a:spLocks noGrp="1"/>
          </p:cNvSpPr>
          <p:nvPr>
            <p:ph type="title"/>
          </p:nvPr>
        </p:nvSpPr>
        <p:spPr/>
        <p:txBody>
          <a:bodyPr>
            <a:normAutofit/>
          </a:bodyPr>
          <a:lstStyle>
            <a:lvl1pPr algn="ct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396F5839-6A2A-4CD4-ADE6-250D22DCB504}"/>
              </a:ext>
            </a:extLst>
          </p:cNvPr>
          <p:cNvSpPr>
            <a:spLocks noGrp="1"/>
          </p:cNvSpPr>
          <p:nvPr>
            <p:ph idx="1"/>
          </p:nvPr>
        </p:nvSpPr>
        <p:spPr/>
        <p:txBody>
          <a:bodyPr/>
          <a:lstStyle>
            <a:lvl1pPr>
              <a:defRPr sz="2400"/>
            </a:lvl1pPr>
            <a:lvl2pPr>
              <a:defRPr sz="2000"/>
            </a:lvl2pPr>
            <a:lvl3pPr>
              <a:defRPr sz="1800"/>
            </a:lvl3pPr>
            <a:lvl4pPr>
              <a:defRPr sz="16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09B68AE-5B18-47B6-916C-F78BC54D1B7E}"/>
              </a:ext>
            </a:extLst>
          </p:cNvPr>
          <p:cNvSpPr>
            <a:spLocks noGrp="1"/>
          </p:cNvSpPr>
          <p:nvPr>
            <p:ph type="dt" sz="half" idx="10"/>
          </p:nvPr>
        </p:nvSpPr>
        <p:spPr/>
        <p:txBody>
          <a:bodyPr/>
          <a:lstStyle/>
          <a:p>
            <a:fld id="{2C416191-5E9C-4E95-B388-B8A5B7F3BA93}" type="datetimeFigureOut">
              <a:rPr lang="en-US" smtClean="0"/>
              <a:t>7/22/2019</a:t>
            </a:fld>
            <a:endParaRPr lang="en-US"/>
          </a:p>
        </p:txBody>
      </p:sp>
      <p:sp>
        <p:nvSpPr>
          <p:cNvPr id="5" name="Footer Placeholder 4">
            <a:extLst>
              <a:ext uri="{FF2B5EF4-FFF2-40B4-BE49-F238E27FC236}">
                <a16:creationId xmlns:a16="http://schemas.microsoft.com/office/drawing/2014/main" id="{B76C7B5D-E307-4580-9437-38AA2BA30B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3957EB-6451-4B12-A19A-CC97E1A05DC8}"/>
              </a:ext>
            </a:extLst>
          </p:cNvPr>
          <p:cNvSpPr>
            <a:spLocks noGrp="1"/>
          </p:cNvSpPr>
          <p:nvPr>
            <p:ph type="sldNum" sz="quarter" idx="12"/>
          </p:nvPr>
        </p:nvSpPr>
        <p:spPr/>
        <p:txBody>
          <a:bodyPr/>
          <a:lstStyle/>
          <a:p>
            <a:fld id="{412B030C-3111-47FA-9B8C-6F66E3B21755}" type="slidenum">
              <a:rPr lang="en-US" smtClean="0"/>
              <a:t>‹#›</a:t>
            </a:fld>
            <a:endParaRPr lang="en-US"/>
          </a:p>
        </p:txBody>
      </p:sp>
      <p:pic>
        <p:nvPicPr>
          <p:cNvPr id="7" name="Picture 4" descr="Image result for marriott logo">
            <a:extLst>
              <a:ext uri="{FF2B5EF4-FFF2-40B4-BE49-F238E27FC236}">
                <a16:creationId xmlns:a16="http://schemas.microsoft.com/office/drawing/2014/main" id="{0B68F9EE-AA8A-4384-8008-F8B194A7BC9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68000" y="756444"/>
            <a:ext cx="950912" cy="2000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2">
            <a:extLst>
              <a:ext uri="{FF2B5EF4-FFF2-40B4-BE49-F238E27FC236}">
                <a16:creationId xmlns:a16="http://schemas.microsoft.com/office/drawing/2014/main" id="{B1DF6765-712B-4CB1-889E-BC816AF3746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0075" y="628650"/>
            <a:ext cx="923925" cy="255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163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35E0F-8287-44C0-A09E-D3F778C394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7A4EC2-A9E3-4CF6-B6F8-FE06129DE5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B41162C-55D4-41C2-8B55-45BDB7A443CE}"/>
              </a:ext>
            </a:extLst>
          </p:cNvPr>
          <p:cNvSpPr>
            <a:spLocks noGrp="1"/>
          </p:cNvSpPr>
          <p:nvPr>
            <p:ph type="dt" sz="half" idx="10"/>
          </p:nvPr>
        </p:nvSpPr>
        <p:spPr/>
        <p:txBody>
          <a:bodyPr/>
          <a:lstStyle/>
          <a:p>
            <a:fld id="{2C416191-5E9C-4E95-B388-B8A5B7F3BA93}" type="datetimeFigureOut">
              <a:rPr lang="en-US" smtClean="0"/>
              <a:t>7/22/2019</a:t>
            </a:fld>
            <a:endParaRPr lang="en-US"/>
          </a:p>
        </p:txBody>
      </p:sp>
      <p:sp>
        <p:nvSpPr>
          <p:cNvPr id="5" name="Footer Placeholder 4">
            <a:extLst>
              <a:ext uri="{FF2B5EF4-FFF2-40B4-BE49-F238E27FC236}">
                <a16:creationId xmlns:a16="http://schemas.microsoft.com/office/drawing/2014/main" id="{922751BF-CBBF-4B98-A9CC-A484C79915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CBA5B7-5F09-4B63-A029-7FC375400C30}"/>
              </a:ext>
            </a:extLst>
          </p:cNvPr>
          <p:cNvSpPr>
            <a:spLocks noGrp="1"/>
          </p:cNvSpPr>
          <p:nvPr>
            <p:ph type="sldNum" sz="quarter" idx="12"/>
          </p:nvPr>
        </p:nvSpPr>
        <p:spPr/>
        <p:txBody>
          <a:bodyPr/>
          <a:lstStyle/>
          <a:p>
            <a:fld id="{412B030C-3111-47FA-9B8C-6F66E3B21755}" type="slidenum">
              <a:rPr lang="en-US" smtClean="0"/>
              <a:t>‹#›</a:t>
            </a:fld>
            <a:endParaRPr lang="en-US"/>
          </a:p>
        </p:txBody>
      </p:sp>
      <p:pic>
        <p:nvPicPr>
          <p:cNvPr id="7" name="Picture 4" descr="Image result for marriott logo">
            <a:extLst>
              <a:ext uri="{FF2B5EF4-FFF2-40B4-BE49-F238E27FC236}">
                <a16:creationId xmlns:a16="http://schemas.microsoft.com/office/drawing/2014/main" id="{0D2650FA-7518-4158-8B43-B9604A3B1FE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68000" y="756444"/>
            <a:ext cx="950912" cy="2000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2">
            <a:extLst>
              <a:ext uri="{FF2B5EF4-FFF2-40B4-BE49-F238E27FC236}">
                <a16:creationId xmlns:a16="http://schemas.microsoft.com/office/drawing/2014/main" id="{F6AECE55-5DC9-4931-B0CE-4FC54C3A1A5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0075" y="628650"/>
            <a:ext cx="923925" cy="255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8525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993ED-CAA9-4845-92C2-724B8F0E3535}"/>
              </a:ext>
            </a:extLst>
          </p:cNvPr>
          <p:cNvSpPr>
            <a:spLocks noGrp="1"/>
          </p:cNvSpPr>
          <p:nvPr>
            <p:ph type="title"/>
          </p:nvPr>
        </p:nvSpPr>
        <p:spPr/>
        <p:txBody>
          <a:bodyPr>
            <a:normAutofit/>
          </a:bodyPr>
          <a:lstStyle>
            <a:lvl1pPr algn="ct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0F6122F4-8922-438B-B04A-0D02BFB0D25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2C6FE4-4703-475B-BAC9-674A173E7AD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507470-FD49-4F08-A299-C0C6A566ABF9}"/>
              </a:ext>
            </a:extLst>
          </p:cNvPr>
          <p:cNvSpPr>
            <a:spLocks noGrp="1"/>
          </p:cNvSpPr>
          <p:nvPr>
            <p:ph type="dt" sz="half" idx="10"/>
          </p:nvPr>
        </p:nvSpPr>
        <p:spPr/>
        <p:txBody>
          <a:bodyPr/>
          <a:lstStyle/>
          <a:p>
            <a:fld id="{2C416191-5E9C-4E95-B388-B8A5B7F3BA93}" type="datetimeFigureOut">
              <a:rPr lang="en-US" smtClean="0"/>
              <a:t>7/22/2019</a:t>
            </a:fld>
            <a:endParaRPr lang="en-US"/>
          </a:p>
        </p:txBody>
      </p:sp>
      <p:sp>
        <p:nvSpPr>
          <p:cNvPr id="6" name="Footer Placeholder 5">
            <a:extLst>
              <a:ext uri="{FF2B5EF4-FFF2-40B4-BE49-F238E27FC236}">
                <a16:creationId xmlns:a16="http://schemas.microsoft.com/office/drawing/2014/main" id="{727448BA-5B0F-4D1C-AF20-D51A738A0D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27745B-06DD-468E-BBE4-6C2F3262C1CE}"/>
              </a:ext>
            </a:extLst>
          </p:cNvPr>
          <p:cNvSpPr>
            <a:spLocks noGrp="1"/>
          </p:cNvSpPr>
          <p:nvPr>
            <p:ph type="sldNum" sz="quarter" idx="12"/>
          </p:nvPr>
        </p:nvSpPr>
        <p:spPr/>
        <p:txBody>
          <a:bodyPr/>
          <a:lstStyle/>
          <a:p>
            <a:fld id="{412B030C-3111-47FA-9B8C-6F66E3B21755}" type="slidenum">
              <a:rPr lang="en-US" smtClean="0"/>
              <a:t>‹#›</a:t>
            </a:fld>
            <a:endParaRPr lang="en-US"/>
          </a:p>
        </p:txBody>
      </p:sp>
      <p:pic>
        <p:nvPicPr>
          <p:cNvPr id="8" name="Picture 4" descr="Image result for marriott logo">
            <a:extLst>
              <a:ext uri="{FF2B5EF4-FFF2-40B4-BE49-F238E27FC236}">
                <a16:creationId xmlns:a16="http://schemas.microsoft.com/office/drawing/2014/main" id="{B422D331-9956-4AC8-8B3A-DFA5A20F79C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68000" y="756444"/>
            <a:ext cx="950912" cy="2000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2">
            <a:extLst>
              <a:ext uri="{FF2B5EF4-FFF2-40B4-BE49-F238E27FC236}">
                <a16:creationId xmlns:a16="http://schemas.microsoft.com/office/drawing/2014/main" id="{33A21E9F-D588-43B1-9FC3-52D7EFC7E03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0075" y="628650"/>
            <a:ext cx="923925" cy="255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779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EEAA-3C7B-47BC-8E23-61AA2B407DA4}"/>
              </a:ext>
            </a:extLst>
          </p:cNvPr>
          <p:cNvSpPr>
            <a:spLocks noGrp="1"/>
          </p:cNvSpPr>
          <p:nvPr>
            <p:ph type="title"/>
          </p:nvPr>
        </p:nvSpPr>
        <p:spPr>
          <a:xfrm>
            <a:off x="839788" y="365125"/>
            <a:ext cx="10515600" cy="1325563"/>
          </a:xfrm>
        </p:spPr>
        <p:txBody>
          <a:bodyPr>
            <a:normAutofit/>
          </a:bodyPr>
          <a:lstStyle>
            <a:lvl1pPr algn="ct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043A2480-60D2-4AE7-BE16-542786DC27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BA2F6F4-4E60-4233-AD54-85A451FFDBF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E29922-6BA2-4DAF-B1D3-5F2E8E14A2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BCD97F1-9A21-454E-BC46-CEBB2EF39CE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741B5-5253-402A-B10E-9EA11308CEFC}"/>
              </a:ext>
            </a:extLst>
          </p:cNvPr>
          <p:cNvSpPr>
            <a:spLocks noGrp="1"/>
          </p:cNvSpPr>
          <p:nvPr>
            <p:ph type="dt" sz="half" idx="10"/>
          </p:nvPr>
        </p:nvSpPr>
        <p:spPr/>
        <p:txBody>
          <a:bodyPr/>
          <a:lstStyle/>
          <a:p>
            <a:fld id="{2C416191-5E9C-4E95-B388-B8A5B7F3BA93}" type="datetimeFigureOut">
              <a:rPr lang="en-US" smtClean="0"/>
              <a:t>7/22/2019</a:t>
            </a:fld>
            <a:endParaRPr lang="en-US"/>
          </a:p>
        </p:txBody>
      </p:sp>
      <p:sp>
        <p:nvSpPr>
          <p:cNvPr id="8" name="Footer Placeholder 7">
            <a:extLst>
              <a:ext uri="{FF2B5EF4-FFF2-40B4-BE49-F238E27FC236}">
                <a16:creationId xmlns:a16="http://schemas.microsoft.com/office/drawing/2014/main" id="{3648616E-4454-4BBE-AC44-1BC0BCBEC7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1B790F-4BD9-4256-85A1-337CD7965319}"/>
              </a:ext>
            </a:extLst>
          </p:cNvPr>
          <p:cNvSpPr>
            <a:spLocks noGrp="1"/>
          </p:cNvSpPr>
          <p:nvPr>
            <p:ph type="sldNum" sz="quarter" idx="12"/>
          </p:nvPr>
        </p:nvSpPr>
        <p:spPr/>
        <p:txBody>
          <a:bodyPr/>
          <a:lstStyle/>
          <a:p>
            <a:fld id="{412B030C-3111-47FA-9B8C-6F66E3B21755}" type="slidenum">
              <a:rPr lang="en-US" smtClean="0"/>
              <a:t>‹#›</a:t>
            </a:fld>
            <a:endParaRPr lang="en-US"/>
          </a:p>
        </p:txBody>
      </p:sp>
      <p:pic>
        <p:nvPicPr>
          <p:cNvPr id="10" name="Picture 4" descr="Image result for marriott logo">
            <a:extLst>
              <a:ext uri="{FF2B5EF4-FFF2-40B4-BE49-F238E27FC236}">
                <a16:creationId xmlns:a16="http://schemas.microsoft.com/office/drawing/2014/main" id="{8FF35F4D-ED89-4639-80F2-40B1896FC4E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68000" y="756444"/>
            <a:ext cx="950912" cy="2000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2">
            <a:extLst>
              <a:ext uri="{FF2B5EF4-FFF2-40B4-BE49-F238E27FC236}">
                <a16:creationId xmlns:a16="http://schemas.microsoft.com/office/drawing/2014/main" id="{81A12840-B0E4-42E5-A4BB-2C6CAF279C5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0075" y="628650"/>
            <a:ext cx="923925" cy="255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160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6B08F-D2B0-4B03-8000-AD2D2BEDA05C}"/>
              </a:ext>
            </a:extLst>
          </p:cNvPr>
          <p:cNvSpPr>
            <a:spLocks noGrp="1"/>
          </p:cNvSpPr>
          <p:nvPr>
            <p:ph type="title"/>
          </p:nvPr>
        </p:nvSpPr>
        <p:spPr/>
        <p:txBody>
          <a:bodyPr>
            <a:normAutofit/>
          </a:bodyPr>
          <a:lstStyle>
            <a:lvl1pPr algn="ctr">
              <a:defRPr sz="4000"/>
            </a:lvl1pPr>
          </a:lstStyle>
          <a:p>
            <a:r>
              <a:rPr lang="en-US" dirty="0"/>
              <a:t>Click to edit Master title style</a:t>
            </a:r>
          </a:p>
        </p:txBody>
      </p:sp>
      <p:sp>
        <p:nvSpPr>
          <p:cNvPr id="3" name="Date Placeholder 2">
            <a:extLst>
              <a:ext uri="{FF2B5EF4-FFF2-40B4-BE49-F238E27FC236}">
                <a16:creationId xmlns:a16="http://schemas.microsoft.com/office/drawing/2014/main" id="{387C7A4C-FA43-464B-97C0-DB19A9488FA0}"/>
              </a:ext>
            </a:extLst>
          </p:cNvPr>
          <p:cNvSpPr>
            <a:spLocks noGrp="1"/>
          </p:cNvSpPr>
          <p:nvPr>
            <p:ph type="dt" sz="half" idx="10"/>
          </p:nvPr>
        </p:nvSpPr>
        <p:spPr/>
        <p:txBody>
          <a:bodyPr/>
          <a:lstStyle/>
          <a:p>
            <a:fld id="{2C416191-5E9C-4E95-B388-B8A5B7F3BA93}" type="datetimeFigureOut">
              <a:rPr lang="en-US" smtClean="0"/>
              <a:t>7/22/2019</a:t>
            </a:fld>
            <a:endParaRPr lang="en-US"/>
          </a:p>
        </p:txBody>
      </p:sp>
      <p:sp>
        <p:nvSpPr>
          <p:cNvPr id="4" name="Footer Placeholder 3">
            <a:extLst>
              <a:ext uri="{FF2B5EF4-FFF2-40B4-BE49-F238E27FC236}">
                <a16:creationId xmlns:a16="http://schemas.microsoft.com/office/drawing/2014/main" id="{D9E2FE41-C980-4099-AA3D-668B9FE225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6564C4-B940-4047-AA6F-26F70965D6EB}"/>
              </a:ext>
            </a:extLst>
          </p:cNvPr>
          <p:cNvSpPr>
            <a:spLocks noGrp="1"/>
          </p:cNvSpPr>
          <p:nvPr>
            <p:ph type="sldNum" sz="quarter" idx="12"/>
          </p:nvPr>
        </p:nvSpPr>
        <p:spPr/>
        <p:txBody>
          <a:bodyPr/>
          <a:lstStyle/>
          <a:p>
            <a:fld id="{412B030C-3111-47FA-9B8C-6F66E3B21755}" type="slidenum">
              <a:rPr lang="en-US" smtClean="0"/>
              <a:t>‹#›</a:t>
            </a:fld>
            <a:endParaRPr lang="en-US"/>
          </a:p>
        </p:txBody>
      </p:sp>
      <p:pic>
        <p:nvPicPr>
          <p:cNvPr id="6" name="Picture 4" descr="Image result for marriott logo">
            <a:extLst>
              <a:ext uri="{FF2B5EF4-FFF2-40B4-BE49-F238E27FC236}">
                <a16:creationId xmlns:a16="http://schemas.microsoft.com/office/drawing/2014/main" id="{9A77E51C-915B-40E3-AAF7-B69685968D8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68000" y="756444"/>
            <a:ext cx="950912" cy="2000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2">
            <a:extLst>
              <a:ext uri="{FF2B5EF4-FFF2-40B4-BE49-F238E27FC236}">
                <a16:creationId xmlns:a16="http://schemas.microsoft.com/office/drawing/2014/main" id="{FEF2685E-77D8-46B3-A0A1-6786EE68A3B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0075" y="628650"/>
            <a:ext cx="923925" cy="255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916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9C2295-17DB-493F-AEC6-3A777B252B7F}"/>
              </a:ext>
            </a:extLst>
          </p:cNvPr>
          <p:cNvSpPr>
            <a:spLocks noGrp="1"/>
          </p:cNvSpPr>
          <p:nvPr>
            <p:ph type="dt" sz="half" idx="10"/>
          </p:nvPr>
        </p:nvSpPr>
        <p:spPr/>
        <p:txBody>
          <a:bodyPr/>
          <a:lstStyle/>
          <a:p>
            <a:fld id="{2C416191-5E9C-4E95-B388-B8A5B7F3BA93}" type="datetimeFigureOut">
              <a:rPr lang="en-US" smtClean="0"/>
              <a:t>7/22/2019</a:t>
            </a:fld>
            <a:endParaRPr lang="en-US"/>
          </a:p>
        </p:txBody>
      </p:sp>
      <p:sp>
        <p:nvSpPr>
          <p:cNvPr id="3" name="Footer Placeholder 2">
            <a:extLst>
              <a:ext uri="{FF2B5EF4-FFF2-40B4-BE49-F238E27FC236}">
                <a16:creationId xmlns:a16="http://schemas.microsoft.com/office/drawing/2014/main" id="{5FEB59A2-1156-4F49-85B3-E30F8872F1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6045A8-6CBD-4B06-9416-43E7692F48CF}"/>
              </a:ext>
            </a:extLst>
          </p:cNvPr>
          <p:cNvSpPr>
            <a:spLocks noGrp="1"/>
          </p:cNvSpPr>
          <p:nvPr>
            <p:ph type="sldNum" sz="quarter" idx="12"/>
          </p:nvPr>
        </p:nvSpPr>
        <p:spPr/>
        <p:txBody>
          <a:bodyPr/>
          <a:lstStyle/>
          <a:p>
            <a:fld id="{412B030C-3111-47FA-9B8C-6F66E3B21755}" type="slidenum">
              <a:rPr lang="en-US" smtClean="0"/>
              <a:t>‹#›</a:t>
            </a:fld>
            <a:endParaRPr lang="en-US"/>
          </a:p>
        </p:txBody>
      </p:sp>
    </p:spTree>
    <p:extLst>
      <p:ext uri="{BB962C8B-B14F-4D97-AF65-F5344CB8AC3E}">
        <p14:creationId xmlns:p14="http://schemas.microsoft.com/office/powerpoint/2010/main" val="1975392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28608-EFB8-43C9-A089-E98D446FB8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64250E-2733-43BE-95F4-FF04476D76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672F62-2EFF-4C53-AC60-FCA7EC3976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CB8AD20-2F75-4A38-987B-0EE943875D78}"/>
              </a:ext>
            </a:extLst>
          </p:cNvPr>
          <p:cNvSpPr>
            <a:spLocks noGrp="1"/>
          </p:cNvSpPr>
          <p:nvPr>
            <p:ph type="dt" sz="half" idx="10"/>
          </p:nvPr>
        </p:nvSpPr>
        <p:spPr/>
        <p:txBody>
          <a:bodyPr/>
          <a:lstStyle/>
          <a:p>
            <a:fld id="{2C416191-5E9C-4E95-B388-B8A5B7F3BA93}" type="datetimeFigureOut">
              <a:rPr lang="en-US" smtClean="0"/>
              <a:t>7/22/2019</a:t>
            </a:fld>
            <a:endParaRPr lang="en-US"/>
          </a:p>
        </p:txBody>
      </p:sp>
      <p:sp>
        <p:nvSpPr>
          <p:cNvPr id="6" name="Footer Placeholder 5">
            <a:extLst>
              <a:ext uri="{FF2B5EF4-FFF2-40B4-BE49-F238E27FC236}">
                <a16:creationId xmlns:a16="http://schemas.microsoft.com/office/drawing/2014/main" id="{1FAE62D1-6B02-4C70-9BDD-6CBCA0CB1E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86C558-7B66-4538-9AF6-27DCCB8EB70F}"/>
              </a:ext>
            </a:extLst>
          </p:cNvPr>
          <p:cNvSpPr>
            <a:spLocks noGrp="1"/>
          </p:cNvSpPr>
          <p:nvPr>
            <p:ph type="sldNum" sz="quarter" idx="12"/>
          </p:nvPr>
        </p:nvSpPr>
        <p:spPr/>
        <p:txBody>
          <a:bodyPr/>
          <a:lstStyle/>
          <a:p>
            <a:fld id="{412B030C-3111-47FA-9B8C-6F66E3B21755}" type="slidenum">
              <a:rPr lang="en-US" smtClean="0"/>
              <a:t>‹#›</a:t>
            </a:fld>
            <a:endParaRPr lang="en-US"/>
          </a:p>
        </p:txBody>
      </p:sp>
    </p:spTree>
    <p:extLst>
      <p:ext uri="{BB962C8B-B14F-4D97-AF65-F5344CB8AC3E}">
        <p14:creationId xmlns:p14="http://schemas.microsoft.com/office/powerpoint/2010/main" val="2412388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A7A14-77C0-45A7-B78D-28EBD73F06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3862B8-0ED4-40D3-9510-D619778D71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F3F088-8489-43F5-93AA-15B6003ADB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C8A070-1F6A-4850-804B-DD8A8C4CD280}"/>
              </a:ext>
            </a:extLst>
          </p:cNvPr>
          <p:cNvSpPr>
            <a:spLocks noGrp="1"/>
          </p:cNvSpPr>
          <p:nvPr>
            <p:ph type="dt" sz="half" idx="10"/>
          </p:nvPr>
        </p:nvSpPr>
        <p:spPr/>
        <p:txBody>
          <a:bodyPr/>
          <a:lstStyle/>
          <a:p>
            <a:fld id="{2C416191-5E9C-4E95-B388-B8A5B7F3BA93}" type="datetimeFigureOut">
              <a:rPr lang="en-US" smtClean="0"/>
              <a:t>7/22/2019</a:t>
            </a:fld>
            <a:endParaRPr lang="en-US"/>
          </a:p>
        </p:txBody>
      </p:sp>
      <p:sp>
        <p:nvSpPr>
          <p:cNvPr id="6" name="Footer Placeholder 5">
            <a:extLst>
              <a:ext uri="{FF2B5EF4-FFF2-40B4-BE49-F238E27FC236}">
                <a16:creationId xmlns:a16="http://schemas.microsoft.com/office/drawing/2014/main" id="{8334D647-78AF-4A9D-87C3-042BCA604A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3DF6DF-C4F7-4F2C-AFCB-E90729848575}"/>
              </a:ext>
            </a:extLst>
          </p:cNvPr>
          <p:cNvSpPr>
            <a:spLocks noGrp="1"/>
          </p:cNvSpPr>
          <p:nvPr>
            <p:ph type="sldNum" sz="quarter" idx="12"/>
          </p:nvPr>
        </p:nvSpPr>
        <p:spPr/>
        <p:txBody>
          <a:bodyPr/>
          <a:lstStyle/>
          <a:p>
            <a:fld id="{412B030C-3111-47FA-9B8C-6F66E3B21755}" type="slidenum">
              <a:rPr lang="en-US" smtClean="0"/>
              <a:t>‹#›</a:t>
            </a:fld>
            <a:endParaRPr lang="en-US"/>
          </a:p>
        </p:txBody>
      </p:sp>
    </p:spTree>
    <p:extLst>
      <p:ext uri="{BB962C8B-B14F-4D97-AF65-F5344CB8AC3E}">
        <p14:creationId xmlns:p14="http://schemas.microsoft.com/office/powerpoint/2010/main" val="1331036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184461-7FBD-4423-AC9A-882229E955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221204-1E75-4475-B6C5-2C54E0C7EA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F779A2-9426-40CA-A901-E335411FCC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416191-5E9C-4E95-B388-B8A5B7F3BA93}" type="datetimeFigureOut">
              <a:rPr lang="en-US" smtClean="0"/>
              <a:t>7/22/2019</a:t>
            </a:fld>
            <a:endParaRPr lang="en-US"/>
          </a:p>
        </p:txBody>
      </p:sp>
      <p:sp>
        <p:nvSpPr>
          <p:cNvPr id="5" name="Footer Placeholder 4">
            <a:extLst>
              <a:ext uri="{FF2B5EF4-FFF2-40B4-BE49-F238E27FC236}">
                <a16:creationId xmlns:a16="http://schemas.microsoft.com/office/drawing/2014/main" id="{17B41E76-164A-4AFC-8F8A-B09D0CC30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01EE1B-264B-4BE6-BA70-D16691D4A2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2B030C-3111-47FA-9B8C-6F66E3B21755}" type="slidenum">
              <a:rPr lang="en-US" smtClean="0"/>
              <a:t>‹#›</a:t>
            </a:fld>
            <a:endParaRPr lang="en-US"/>
          </a:p>
        </p:txBody>
      </p:sp>
    </p:spTree>
    <p:extLst>
      <p:ext uri="{BB962C8B-B14F-4D97-AF65-F5344CB8AC3E}">
        <p14:creationId xmlns:p14="http://schemas.microsoft.com/office/powerpoint/2010/main" val="248493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marriott.com/OpenShift/ose-comm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4" descr="Image result for marriott logo">
            <a:extLst>
              <a:ext uri="{FF2B5EF4-FFF2-40B4-BE49-F238E27FC236}">
                <a16:creationId xmlns:a16="http://schemas.microsoft.com/office/drawing/2014/main" id="{743D5F33-6207-475D-B5C0-4A82A8A7B4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0" y="756444"/>
            <a:ext cx="950912" cy="200025"/>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42">
            <a:extLst>
              <a:ext uri="{FF2B5EF4-FFF2-40B4-BE49-F238E27FC236}">
                <a16:creationId xmlns:a16="http://schemas.microsoft.com/office/drawing/2014/main" id="{CBDFBE0E-FB77-45E2-AC75-1F03EFF18F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75" y="628650"/>
            <a:ext cx="923925" cy="2555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9754E89-A067-4964-A3A8-22F43AC29B2E}"/>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a:extLst>
              <a:ext uri="{FF2B5EF4-FFF2-40B4-BE49-F238E27FC236}">
                <a16:creationId xmlns:a16="http://schemas.microsoft.com/office/drawing/2014/main" id="{6884AEBA-207F-47AF-A9B5-408FD4091277}"/>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Rectangle 5">
            <a:extLst>
              <a:ext uri="{FF2B5EF4-FFF2-40B4-BE49-F238E27FC236}">
                <a16:creationId xmlns:a16="http://schemas.microsoft.com/office/drawing/2014/main" id="{2A887C4A-DFFC-43A7-A6BC-BDD618F348BB}"/>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865438" algn="ctr"/>
                <a:tab pos="5730875" algn="r"/>
              </a:tabLst>
              <a:defRPr>
                <a:solidFill>
                  <a:schemeClr val="tx1"/>
                </a:solidFill>
                <a:latin typeface="Arial" panose="020B0604020202020204" pitchFamily="34" charset="0"/>
              </a:defRPr>
            </a:lvl1pPr>
            <a:lvl2pPr eaLnBrk="0" fontAlgn="base" hangingPunct="0">
              <a:spcBef>
                <a:spcPct val="0"/>
              </a:spcBef>
              <a:spcAft>
                <a:spcPct val="0"/>
              </a:spcAft>
              <a:tabLst>
                <a:tab pos="2865438" algn="ctr"/>
                <a:tab pos="5730875" algn="r"/>
              </a:tabLst>
              <a:defRPr>
                <a:solidFill>
                  <a:schemeClr val="tx1"/>
                </a:solidFill>
                <a:latin typeface="Arial" panose="020B0604020202020204" pitchFamily="34" charset="0"/>
              </a:defRPr>
            </a:lvl2pPr>
            <a:lvl3pPr eaLnBrk="0" fontAlgn="base" hangingPunct="0">
              <a:spcBef>
                <a:spcPct val="0"/>
              </a:spcBef>
              <a:spcAft>
                <a:spcPct val="0"/>
              </a:spcAft>
              <a:tabLst>
                <a:tab pos="2865438" algn="ctr"/>
                <a:tab pos="5730875" algn="r"/>
              </a:tabLst>
              <a:defRPr>
                <a:solidFill>
                  <a:schemeClr val="tx1"/>
                </a:solidFill>
                <a:latin typeface="Arial" panose="020B0604020202020204" pitchFamily="34" charset="0"/>
              </a:defRPr>
            </a:lvl3pPr>
            <a:lvl4pPr eaLnBrk="0" fontAlgn="base" hangingPunct="0">
              <a:spcBef>
                <a:spcPct val="0"/>
              </a:spcBef>
              <a:spcAft>
                <a:spcPct val="0"/>
              </a:spcAft>
              <a:tabLst>
                <a:tab pos="2865438" algn="ctr"/>
                <a:tab pos="5730875" algn="r"/>
              </a:tabLst>
              <a:defRPr>
                <a:solidFill>
                  <a:schemeClr val="tx1"/>
                </a:solidFill>
                <a:latin typeface="Arial" panose="020B0604020202020204" pitchFamily="34" charset="0"/>
              </a:defRPr>
            </a:lvl4pPr>
            <a:lvl5pPr eaLnBrk="0" fontAlgn="base" hangingPunct="0">
              <a:spcBef>
                <a:spcPct val="0"/>
              </a:spcBef>
              <a:spcAft>
                <a:spcPct val="0"/>
              </a:spcAft>
              <a:tabLst>
                <a:tab pos="2865438" algn="ctr"/>
                <a:tab pos="5730875" algn="r"/>
              </a:tabLst>
              <a:defRPr>
                <a:solidFill>
                  <a:schemeClr val="tx1"/>
                </a:solidFill>
                <a:latin typeface="Arial" panose="020B0604020202020204" pitchFamily="34" charset="0"/>
              </a:defRPr>
            </a:lvl5pPr>
            <a:lvl6pPr eaLnBrk="0" fontAlgn="base" hangingPunct="0">
              <a:spcBef>
                <a:spcPct val="0"/>
              </a:spcBef>
              <a:spcAft>
                <a:spcPct val="0"/>
              </a:spcAft>
              <a:tabLst>
                <a:tab pos="2865438" algn="ctr"/>
                <a:tab pos="5730875" algn="r"/>
              </a:tabLst>
              <a:defRPr>
                <a:solidFill>
                  <a:schemeClr val="tx1"/>
                </a:solidFill>
                <a:latin typeface="Arial" panose="020B0604020202020204" pitchFamily="34" charset="0"/>
              </a:defRPr>
            </a:lvl6pPr>
            <a:lvl7pPr eaLnBrk="0" fontAlgn="base" hangingPunct="0">
              <a:spcBef>
                <a:spcPct val="0"/>
              </a:spcBef>
              <a:spcAft>
                <a:spcPct val="0"/>
              </a:spcAft>
              <a:tabLst>
                <a:tab pos="2865438" algn="ctr"/>
                <a:tab pos="5730875" algn="r"/>
              </a:tabLst>
              <a:defRPr>
                <a:solidFill>
                  <a:schemeClr val="tx1"/>
                </a:solidFill>
                <a:latin typeface="Arial" panose="020B0604020202020204" pitchFamily="34" charset="0"/>
              </a:defRPr>
            </a:lvl7pPr>
            <a:lvl8pPr eaLnBrk="0" fontAlgn="base" hangingPunct="0">
              <a:spcBef>
                <a:spcPct val="0"/>
              </a:spcBef>
              <a:spcAft>
                <a:spcPct val="0"/>
              </a:spcAft>
              <a:tabLst>
                <a:tab pos="2865438" algn="ctr"/>
                <a:tab pos="5730875" algn="r"/>
              </a:tabLst>
              <a:defRPr>
                <a:solidFill>
                  <a:schemeClr val="tx1"/>
                </a:solidFill>
                <a:latin typeface="Arial" panose="020B0604020202020204" pitchFamily="34" charset="0"/>
              </a:defRPr>
            </a:lvl8pPr>
            <a:lvl9pPr eaLnBrk="0" fontAlgn="base" hangingPunct="0">
              <a:spcBef>
                <a:spcPct val="0"/>
              </a:spcBef>
              <a:spcAft>
                <a:spcPct val="0"/>
              </a:spcAft>
              <a:tabLst>
                <a:tab pos="2865438" algn="ctr"/>
                <a:tab pos="5730875" algn="r"/>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2865438" algn="ctr"/>
                <a:tab pos="5730875" algn="r"/>
              </a:tabLst>
            </a:pPr>
            <a:r>
              <a:rPr kumimoji="0" lang="en-GB" altLang="en-US" sz="1100" b="0" i="0" u="none" strike="noStrike" cap="none" normalizeH="0" baseline="0" bmk="_Hlk525229345">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kumimoji="0" lang="en-GB" altLang="en-US" sz="1800" b="0" i="0" u="none" strike="noStrike" cap="none" normalizeH="0" baseline="0">
              <a:ln>
                <a:noFill/>
              </a:ln>
              <a:solidFill>
                <a:schemeClr val="tx1"/>
              </a:solidFill>
              <a:effectLst/>
              <a:latin typeface="Arial" panose="020B0604020202020204" pitchFamily="34" charset="0"/>
            </a:endParaRPr>
          </a:p>
        </p:txBody>
      </p:sp>
      <p:grpSp>
        <p:nvGrpSpPr>
          <p:cNvPr id="10" name="Group 9">
            <a:extLst>
              <a:ext uri="{FF2B5EF4-FFF2-40B4-BE49-F238E27FC236}">
                <a16:creationId xmlns:a16="http://schemas.microsoft.com/office/drawing/2014/main" id="{9C01CB8B-3178-4827-9526-89DC06562056}"/>
              </a:ext>
            </a:extLst>
          </p:cNvPr>
          <p:cNvGrpSpPr/>
          <p:nvPr/>
        </p:nvGrpSpPr>
        <p:grpSpPr>
          <a:xfrm>
            <a:off x="2574496" y="756444"/>
            <a:ext cx="6845301" cy="1212850"/>
            <a:chOff x="0" y="0"/>
            <a:chExt cx="7569835" cy="1329690"/>
          </a:xfrm>
        </p:grpSpPr>
        <p:pic>
          <p:nvPicPr>
            <p:cNvPr id="11" name="Picture 10" descr="Image result for marriott">
              <a:extLst>
                <a:ext uri="{FF2B5EF4-FFF2-40B4-BE49-F238E27FC236}">
                  <a16:creationId xmlns:a16="http://schemas.microsoft.com/office/drawing/2014/main" id="{36ADBE8B-D22A-4688-A322-2A4FE0DF3B0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6350"/>
              <a:ext cx="2525395" cy="1323340"/>
            </a:xfrm>
            <a:prstGeom prst="rect">
              <a:avLst/>
            </a:prstGeom>
            <a:noFill/>
            <a:extLst/>
          </p:spPr>
        </p:pic>
        <p:pic>
          <p:nvPicPr>
            <p:cNvPr id="12" name="Picture 11" descr="Image result for marriott">
              <a:extLst>
                <a:ext uri="{FF2B5EF4-FFF2-40B4-BE49-F238E27FC236}">
                  <a16:creationId xmlns:a16="http://schemas.microsoft.com/office/drawing/2014/main" id="{AE7836DB-3849-412D-BF19-CF6DA1630FC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022850" y="0"/>
              <a:ext cx="2546985" cy="1327150"/>
            </a:xfrm>
            <a:prstGeom prst="rect">
              <a:avLst/>
            </a:prstGeom>
            <a:noFill/>
            <a:extLst/>
          </p:spPr>
        </p:pic>
        <p:pic>
          <p:nvPicPr>
            <p:cNvPr id="13" name="Picture 12" descr="Image result for marriott">
              <a:extLst>
                <a:ext uri="{FF2B5EF4-FFF2-40B4-BE49-F238E27FC236}">
                  <a16:creationId xmlns:a16="http://schemas.microsoft.com/office/drawing/2014/main" id="{B0512156-2E39-42D5-8CA5-3916FF099631}"/>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54433" y="0"/>
              <a:ext cx="2476500" cy="1329690"/>
            </a:xfrm>
            <a:prstGeom prst="rect">
              <a:avLst/>
            </a:prstGeom>
            <a:noFill/>
            <a:extLst/>
          </p:spPr>
        </p:pic>
      </p:grpSp>
      <p:sp>
        <p:nvSpPr>
          <p:cNvPr id="8" name="Title 7">
            <a:extLst>
              <a:ext uri="{FF2B5EF4-FFF2-40B4-BE49-F238E27FC236}">
                <a16:creationId xmlns:a16="http://schemas.microsoft.com/office/drawing/2014/main" id="{17E72587-9B53-432E-8B20-4040CCB67006}"/>
              </a:ext>
            </a:extLst>
          </p:cNvPr>
          <p:cNvSpPr>
            <a:spLocks noGrp="1"/>
          </p:cNvSpPr>
          <p:nvPr>
            <p:ph type="ctrTitle"/>
          </p:nvPr>
        </p:nvSpPr>
        <p:spPr/>
        <p:txBody>
          <a:bodyPr/>
          <a:lstStyle/>
          <a:p>
            <a:r>
              <a:rPr lang="en-US" dirty="0"/>
              <a:t>OSE 3.9 Environment</a:t>
            </a:r>
          </a:p>
        </p:txBody>
      </p:sp>
    </p:spTree>
    <p:extLst>
      <p:ext uri="{BB962C8B-B14F-4D97-AF65-F5344CB8AC3E}">
        <p14:creationId xmlns:p14="http://schemas.microsoft.com/office/powerpoint/2010/main" val="1399413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7FE4E-F937-4F2B-BB98-F32480DBB2AE}"/>
              </a:ext>
            </a:extLst>
          </p:cNvPr>
          <p:cNvSpPr>
            <a:spLocks noGrp="1"/>
          </p:cNvSpPr>
          <p:nvPr>
            <p:ph type="title"/>
          </p:nvPr>
        </p:nvSpPr>
        <p:spPr/>
        <p:txBody>
          <a:bodyPr/>
          <a:lstStyle/>
          <a:p>
            <a:r>
              <a:rPr lang="en-US" dirty="0"/>
              <a:t>OSE 3.9 “</a:t>
            </a:r>
            <a:r>
              <a:rPr lang="en-US" b="1" dirty="0" err="1"/>
              <a:t>oseadmin</a:t>
            </a:r>
            <a:r>
              <a:rPr lang="en-US" b="1" dirty="0"/>
              <a:t>”</a:t>
            </a:r>
            <a:r>
              <a:rPr lang="en-US" dirty="0"/>
              <a:t> Environment</a:t>
            </a:r>
          </a:p>
        </p:txBody>
      </p:sp>
      <p:sp>
        <p:nvSpPr>
          <p:cNvPr id="3" name="Content Placeholder 2">
            <a:extLst>
              <a:ext uri="{FF2B5EF4-FFF2-40B4-BE49-F238E27FC236}">
                <a16:creationId xmlns:a16="http://schemas.microsoft.com/office/drawing/2014/main" id="{900F224E-A03E-42DA-BF4C-4A5D9BBA280B}"/>
              </a:ext>
            </a:extLst>
          </p:cNvPr>
          <p:cNvSpPr>
            <a:spLocks noGrp="1"/>
          </p:cNvSpPr>
          <p:nvPr>
            <p:ph idx="1"/>
          </p:nvPr>
        </p:nvSpPr>
        <p:spPr>
          <a:xfrm>
            <a:off x="825843" y="1836937"/>
            <a:ext cx="10515600" cy="5058133"/>
          </a:xfrm>
        </p:spPr>
        <p:txBody>
          <a:bodyPr>
            <a:normAutofit/>
          </a:bodyPr>
          <a:lstStyle/>
          <a:p>
            <a:r>
              <a:rPr lang="en-US" dirty="0"/>
              <a:t>Git Directory Structure - /home/</a:t>
            </a:r>
            <a:r>
              <a:rPr lang="en-US" dirty="0" err="1"/>
              <a:t>oseadmin</a:t>
            </a:r>
            <a:r>
              <a:rPr lang="en-US" dirty="0"/>
              <a:t>/</a:t>
            </a:r>
            <a:r>
              <a:rPr lang="en-US" dirty="0" err="1"/>
              <a:t>OSE_GitHub</a:t>
            </a:r>
            <a:r>
              <a:rPr lang="en-US" dirty="0"/>
              <a:t>/</a:t>
            </a:r>
            <a:r>
              <a:rPr lang="en-US" dirty="0" err="1"/>
              <a:t>ose</a:t>
            </a:r>
            <a:r>
              <a:rPr lang="en-US" dirty="0"/>
              <a:t>-common</a:t>
            </a:r>
          </a:p>
          <a:p>
            <a:pPr lvl="1"/>
            <a:r>
              <a:rPr lang="en-US" sz="1800" dirty="0"/>
              <a:t>/home/</a:t>
            </a:r>
            <a:r>
              <a:rPr lang="en-US" sz="1800" dirty="0" err="1"/>
              <a:t>oseadmin</a:t>
            </a:r>
            <a:r>
              <a:rPr lang="en-US" sz="1800" dirty="0"/>
              <a:t>/</a:t>
            </a:r>
            <a:r>
              <a:rPr lang="en-US" sz="1800" dirty="0" err="1"/>
              <a:t>OSE_GitHub</a:t>
            </a:r>
            <a:r>
              <a:rPr lang="en-US" sz="1800" dirty="0"/>
              <a:t>/</a:t>
            </a:r>
            <a:r>
              <a:rPr lang="en-US" sz="1800" dirty="0" err="1"/>
              <a:t>ose</a:t>
            </a:r>
            <a:r>
              <a:rPr lang="en-US" sz="1800" dirty="0"/>
              <a:t>-common/</a:t>
            </a:r>
            <a:r>
              <a:rPr lang="en-US" sz="1800" dirty="0" err="1"/>
              <a:t>AdhocScripts</a:t>
            </a:r>
            <a:endParaRPr lang="en-US" sz="1800" dirty="0"/>
          </a:p>
          <a:p>
            <a:pPr lvl="2"/>
            <a:r>
              <a:rPr lang="en-US" sz="1600" b="1" dirty="0" err="1"/>
              <a:t>adhoc</a:t>
            </a:r>
            <a:r>
              <a:rPr lang="en-US" sz="1600" b="1" dirty="0"/>
              <a:t> </a:t>
            </a:r>
            <a:r>
              <a:rPr lang="en-US" sz="1600" dirty="0"/>
              <a:t>alias will cd to the /home/</a:t>
            </a:r>
            <a:r>
              <a:rPr lang="en-US" sz="1600" dirty="0" err="1"/>
              <a:t>oseadmin</a:t>
            </a:r>
            <a:r>
              <a:rPr lang="en-US" sz="1600" dirty="0"/>
              <a:t>/</a:t>
            </a:r>
            <a:r>
              <a:rPr lang="en-US" sz="1600" dirty="0" err="1"/>
              <a:t>OSE_GitHub</a:t>
            </a:r>
            <a:r>
              <a:rPr lang="en-US" sz="1600" dirty="0"/>
              <a:t>/</a:t>
            </a:r>
            <a:r>
              <a:rPr lang="en-US" sz="1600" dirty="0" err="1"/>
              <a:t>ose</a:t>
            </a:r>
            <a:r>
              <a:rPr lang="en-US" sz="1600" dirty="0"/>
              <a:t>-common/</a:t>
            </a:r>
            <a:r>
              <a:rPr lang="en-US" sz="1600" dirty="0" err="1"/>
              <a:t>AdhocScripts</a:t>
            </a:r>
            <a:r>
              <a:rPr lang="en-US" sz="1600" dirty="0"/>
              <a:t> directory</a:t>
            </a:r>
          </a:p>
          <a:p>
            <a:pPr lvl="2"/>
            <a:r>
              <a:rPr lang="en-US" sz="1600" dirty="0"/>
              <a:t>Directory used to store one-time scripts that could be used for reference in the future</a:t>
            </a:r>
          </a:p>
          <a:p>
            <a:pPr lvl="2"/>
            <a:r>
              <a:rPr lang="en-US" sz="1600" b="1" dirty="0"/>
              <a:t>Add_PV_PVC.sh </a:t>
            </a:r>
            <a:r>
              <a:rPr lang="en-US" sz="1600" dirty="0"/>
              <a:t>– script used to generate multiple PV and PVC for multiple projects</a:t>
            </a:r>
          </a:p>
          <a:p>
            <a:pPr lvl="1"/>
            <a:r>
              <a:rPr lang="en-US" sz="1800" dirty="0"/>
              <a:t>/home/</a:t>
            </a:r>
            <a:r>
              <a:rPr lang="en-US" sz="1800" dirty="0" err="1"/>
              <a:t>oseadmin</a:t>
            </a:r>
            <a:r>
              <a:rPr lang="en-US" sz="1800" dirty="0"/>
              <a:t>/</a:t>
            </a:r>
            <a:r>
              <a:rPr lang="en-US" sz="1800" dirty="0" err="1"/>
              <a:t>OSE_GitHub</a:t>
            </a:r>
            <a:r>
              <a:rPr lang="en-US" sz="1800" dirty="0"/>
              <a:t>/</a:t>
            </a:r>
            <a:r>
              <a:rPr lang="en-US" sz="1800" dirty="0" err="1"/>
              <a:t>ose</a:t>
            </a:r>
            <a:r>
              <a:rPr lang="en-US" sz="1800" dirty="0"/>
              <a:t>-common/templates</a:t>
            </a:r>
          </a:p>
          <a:p>
            <a:pPr lvl="2"/>
            <a:r>
              <a:rPr lang="en-US" sz="1600" dirty="0"/>
              <a:t>Stores templates used by scripts such as the </a:t>
            </a:r>
            <a:r>
              <a:rPr lang="en-US" sz="1600" b="1" dirty="0"/>
              <a:t>CreateNewProject.sh</a:t>
            </a:r>
            <a:r>
              <a:rPr lang="en-US" sz="1600" dirty="0"/>
              <a:t> and </a:t>
            </a:r>
            <a:r>
              <a:rPr lang="en-US" sz="1600" b="1" dirty="0"/>
              <a:t>Sync-3.9.ksh</a:t>
            </a:r>
          </a:p>
          <a:p>
            <a:pPr lvl="1"/>
            <a:r>
              <a:rPr lang="en-US" sz="1800" dirty="0"/>
              <a:t>/home/</a:t>
            </a:r>
            <a:r>
              <a:rPr lang="en-US" sz="1800" dirty="0" err="1"/>
              <a:t>oseadmin</a:t>
            </a:r>
            <a:r>
              <a:rPr lang="en-US" sz="1800" dirty="0"/>
              <a:t>/</a:t>
            </a:r>
            <a:r>
              <a:rPr lang="en-US" sz="1800" dirty="0" err="1"/>
              <a:t>OSE_GitHub</a:t>
            </a:r>
            <a:r>
              <a:rPr lang="en-US" sz="1800" dirty="0"/>
              <a:t>/</a:t>
            </a:r>
            <a:r>
              <a:rPr lang="en-US" sz="1800" dirty="0" err="1"/>
              <a:t>ose</a:t>
            </a:r>
            <a:r>
              <a:rPr lang="en-US" sz="1800" dirty="0"/>
              <a:t>-common/</a:t>
            </a:r>
            <a:r>
              <a:rPr lang="en-US" sz="1800" dirty="0" err="1"/>
              <a:t>cronScripts</a:t>
            </a:r>
            <a:endParaRPr lang="en-US" sz="1800" dirty="0"/>
          </a:p>
          <a:p>
            <a:pPr lvl="2"/>
            <a:r>
              <a:rPr lang="en-US" sz="1600" b="1" dirty="0" err="1"/>
              <a:t>cronscripts</a:t>
            </a:r>
            <a:r>
              <a:rPr lang="en-US" sz="1600" b="1" dirty="0"/>
              <a:t> </a:t>
            </a:r>
            <a:r>
              <a:rPr lang="en-US" sz="1600" dirty="0"/>
              <a:t>alias will cd to the /home/</a:t>
            </a:r>
            <a:r>
              <a:rPr lang="en-US" sz="1600" dirty="0" err="1"/>
              <a:t>oseadmin</a:t>
            </a:r>
            <a:r>
              <a:rPr lang="en-US" sz="1600" dirty="0"/>
              <a:t>/</a:t>
            </a:r>
            <a:r>
              <a:rPr lang="en-US" sz="1600" dirty="0" err="1"/>
              <a:t>OSE_GitHub</a:t>
            </a:r>
            <a:r>
              <a:rPr lang="en-US" sz="1600" dirty="0"/>
              <a:t>/</a:t>
            </a:r>
            <a:r>
              <a:rPr lang="en-US" sz="1600" dirty="0" err="1"/>
              <a:t>ose</a:t>
            </a:r>
            <a:r>
              <a:rPr lang="en-US" sz="1600" dirty="0"/>
              <a:t>-common/</a:t>
            </a:r>
            <a:r>
              <a:rPr lang="en-US" sz="1600" dirty="0" err="1"/>
              <a:t>cronScripts</a:t>
            </a:r>
            <a:r>
              <a:rPr lang="en-US" sz="1600" dirty="0"/>
              <a:t> directory</a:t>
            </a:r>
          </a:p>
          <a:p>
            <a:pPr lvl="2"/>
            <a:r>
              <a:rPr lang="en-US" sz="1600" b="1" dirty="0"/>
              <a:t>Sync-3.9.ksh</a:t>
            </a:r>
            <a:r>
              <a:rPr lang="en-US" sz="1600" dirty="0"/>
              <a:t>–updates the </a:t>
            </a:r>
            <a:r>
              <a:rPr lang="en-US" sz="1600" b="1" dirty="0"/>
              <a:t>.</a:t>
            </a:r>
            <a:r>
              <a:rPr lang="en-US" sz="1600" b="1" dirty="0" err="1"/>
              <a:t>bashrc</a:t>
            </a:r>
            <a:r>
              <a:rPr lang="en-US" sz="1600" b="1" dirty="0"/>
              <a:t> </a:t>
            </a:r>
            <a:r>
              <a:rPr lang="en-US" sz="1600" dirty="0"/>
              <a:t>file with any updates within the </a:t>
            </a:r>
            <a:r>
              <a:rPr lang="en-US" sz="1600" b="1" dirty="0"/>
              <a:t>../template/</a:t>
            </a:r>
            <a:r>
              <a:rPr lang="en-US" sz="1600" b="1" dirty="0" err="1"/>
              <a:t>oseadmin_bashrc</a:t>
            </a:r>
            <a:r>
              <a:rPr lang="en-US" sz="1600" b="1" dirty="0"/>
              <a:t> </a:t>
            </a:r>
            <a:r>
              <a:rPr lang="en-US" sz="1600" dirty="0"/>
              <a:t>file, then syncs </a:t>
            </a:r>
            <a:r>
              <a:rPr lang="en-US" sz="1600" b="1" dirty="0"/>
              <a:t>.</a:t>
            </a:r>
            <a:r>
              <a:rPr lang="en-US" sz="1600" b="1" dirty="0" err="1"/>
              <a:t>bashrc</a:t>
            </a:r>
            <a:r>
              <a:rPr lang="en-US" sz="1600" dirty="0"/>
              <a:t>, root crontab (cronfile-3.9) and GitHub directory structure on all nodes.  Optional ROOTPWD argument will copy the </a:t>
            </a:r>
            <a:r>
              <a:rPr lang="en-US" sz="1600" cap="small" dirty="0"/>
              <a:t>master01</a:t>
            </a:r>
            <a:r>
              <a:rPr lang="en-US" sz="1600" dirty="0"/>
              <a:t> </a:t>
            </a:r>
            <a:r>
              <a:rPr lang="en-US" sz="1600" b="1" dirty="0"/>
              <a:t>/</a:t>
            </a:r>
            <a:r>
              <a:rPr lang="en-US" sz="1600" b="1" dirty="0" err="1"/>
              <a:t>etc</a:t>
            </a:r>
            <a:r>
              <a:rPr lang="en-US" sz="1600" b="1" dirty="0"/>
              <a:t>/passwd </a:t>
            </a:r>
            <a:r>
              <a:rPr lang="en-US" sz="1600" dirty="0"/>
              <a:t>and </a:t>
            </a:r>
            <a:r>
              <a:rPr lang="en-US" sz="1600" b="1" dirty="0"/>
              <a:t>/</a:t>
            </a:r>
            <a:r>
              <a:rPr lang="en-US" sz="1600" b="1" dirty="0" err="1"/>
              <a:t>etc</a:t>
            </a:r>
            <a:r>
              <a:rPr lang="en-US" sz="1600" b="1" dirty="0"/>
              <a:t>/shadow </a:t>
            </a:r>
            <a:r>
              <a:rPr lang="en-US" sz="1600" dirty="0"/>
              <a:t>to all nodes.</a:t>
            </a:r>
          </a:p>
          <a:p>
            <a:pPr lvl="2"/>
            <a:r>
              <a:rPr lang="en-US" sz="1600" b="1" dirty="0"/>
              <a:t>cronfile-3.9</a:t>
            </a:r>
            <a:r>
              <a:rPr lang="en-US" sz="1600" dirty="0"/>
              <a:t> – this file contains all of the root cronjobs to be run on all OSE nodes.  Updates to this</a:t>
            </a:r>
          </a:p>
          <a:p>
            <a:pPr marL="914400" lvl="2" indent="0">
              <a:spcBef>
                <a:spcPts val="0"/>
              </a:spcBef>
              <a:buNone/>
            </a:pPr>
            <a:r>
              <a:rPr lang="en-US" sz="1600" dirty="0"/>
              <a:t>     file are applied to each nodes root crontab by the </a:t>
            </a:r>
            <a:r>
              <a:rPr lang="en-US" sz="1600" b="1" dirty="0"/>
              <a:t>Sync-3.9.ksh </a:t>
            </a:r>
            <a:r>
              <a:rPr lang="en-US" sz="1600" dirty="0"/>
              <a:t>script</a:t>
            </a:r>
          </a:p>
          <a:p>
            <a:pPr lvl="2"/>
            <a:r>
              <a:rPr lang="en-US" sz="1600" b="1" dirty="0" err="1"/>
              <a:t>CheckCronycStatus.ksh</a:t>
            </a:r>
            <a:r>
              <a:rPr lang="en-US" sz="1600" b="1" dirty="0"/>
              <a:t> </a:t>
            </a:r>
            <a:r>
              <a:rPr lang="en-US" sz="1600" dirty="0"/>
              <a:t>– is run once a day on the </a:t>
            </a:r>
            <a:r>
              <a:rPr lang="en-US" sz="1600" cap="small" dirty="0"/>
              <a:t>master01</a:t>
            </a:r>
            <a:r>
              <a:rPr lang="en-US" sz="1600" dirty="0"/>
              <a:t> node to check the system clock on all nodes.  Email ALERTs and slack posts are sent if nodes are out of sync with the NTP client.  </a:t>
            </a:r>
          </a:p>
          <a:p>
            <a:pPr lvl="2"/>
            <a:r>
              <a:rPr lang="en-US" sz="1600" b="1" dirty="0" err="1"/>
              <a:t>CheckDTRAccess.ksh</a:t>
            </a:r>
            <a:r>
              <a:rPr lang="en-US" sz="1600" b="1" dirty="0"/>
              <a:t> </a:t>
            </a:r>
            <a:r>
              <a:rPr lang="en-US" sz="1600" dirty="0"/>
              <a:t>– check access to the Docker Trusted Registry (DTR).  This cronjob is run every 6 minutes from all OSE nodes.  Email ALERTs and slack posts are sent if access fails.</a:t>
            </a:r>
            <a:endParaRPr lang="en-US" sz="1600" b="1" dirty="0"/>
          </a:p>
          <a:p>
            <a:pPr lvl="2"/>
            <a:endParaRPr lang="en-US" b="1" dirty="0"/>
          </a:p>
          <a:p>
            <a:pPr lvl="2"/>
            <a:endParaRPr lang="en-US" dirty="0"/>
          </a:p>
          <a:p>
            <a:pPr lvl="1"/>
            <a:endParaRPr lang="en-US" b="1" dirty="0"/>
          </a:p>
          <a:p>
            <a:pPr lvl="1"/>
            <a:endParaRPr lang="en-US" dirty="0"/>
          </a:p>
        </p:txBody>
      </p:sp>
    </p:spTree>
    <p:extLst>
      <p:ext uri="{BB962C8B-B14F-4D97-AF65-F5344CB8AC3E}">
        <p14:creationId xmlns:p14="http://schemas.microsoft.com/office/powerpoint/2010/main" val="1563609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7FE4E-F937-4F2B-BB98-F32480DBB2AE}"/>
              </a:ext>
            </a:extLst>
          </p:cNvPr>
          <p:cNvSpPr>
            <a:spLocks noGrp="1"/>
          </p:cNvSpPr>
          <p:nvPr>
            <p:ph type="title"/>
          </p:nvPr>
        </p:nvSpPr>
        <p:spPr/>
        <p:txBody>
          <a:bodyPr/>
          <a:lstStyle/>
          <a:p>
            <a:r>
              <a:rPr lang="en-US" dirty="0"/>
              <a:t>OSE 3.9 “</a:t>
            </a:r>
            <a:r>
              <a:rPr lang="en-US" b="1" dirty="0" err="1"/>
              <a:t>oseadmin</a:t>
            </a:r>
            <a:r>
              <a:rPr lang="en-US" b="1" dirty="0"/>
              <a:t>”</a:t>
            </a:r>
            <a:r>
              <a:rPr lang="en-US" dirty="0"/>
              <a:t> Environment</a:t>
            </a:r>
          </a:p>
        </p:txBody>
      </p:sp>
      <p:sp>
        <p:nvSpPr>
          <p:cNvPr id="3" name="Content Placeholder 2">
            <a:extLst>
              <a:ext uri="{FF2B5EF4-FFF2-40B4-BE49-F238E27FC236}">
                <a16:creationId xmlns:a16="http://schemas.microsoft.com/office/drawing/2014/main" id="{900F224E-A03E-42DA-BF4C-4A5D9BBA280B}"/>
              </a:ext>
            </a:extLst>
          </p:cNvPr>
          <p:cNvSpPr>
            <a:spLocks noGrp="1"/>
          </p:cNvSpPr>
          <p:nvPr>
            <p:ph idx="1"/>
          </p:nvPr>
        </p:nvSpPr>
        <p:spPr>
          <a:xfrm>
            <a:off x="838199" y="1799866"/>
            <a:ext cx="10665941" cy="5058133"/>
          </a:xfrm>
        </p:spPr>
        <p:txBody>
          <a:bodyPr>
            <a:normAutofit/>
          </a:bodyPr>
          <a:lstStyle/>
          <a:p>
            <a:r>
              <a:rPr lang="en-US" dirty="0"/>
              <a:t>Git Directory Structure - /home/</a:t>
            </a:r>
            <a:r>
              <a:rPr lang="en-US" dirty="0" err="1"/>
              <a:t>oseadmin</a:t>
            </a:r>
            <a:r>
              <a:rPr lang="en-US" dirty="0"/>
              <a:t>/</a:t>
            </a:r>
            <a:r>
              <a:rPr lang="en-US" dirty="0" err="1"/>
              <a:t>OSE_GitHub</a:t>
            </a:r>
            <a:r>
              <a:rPr lang="en-US" dirty="0"/>
              <a:t>/</a:t>
            </a:r>
            <a:r>
              <a:rPr lang="en-US" dirty="0" err="1"/>
              <a:t>ose</a:t>
            </a:r>
            <a:r>
              <a:rPr lang="en-US" dirty="0"/>
              <a:t>-common</a:t>
            </a:r>
          </a:p>
          <a:p>
            <a:pPr lvl="1"/>
            <a:r>
              <a:rPr lang="en-US" sz="1800" dirty="0"/>
              <a:t>/home/</a:t>
            </a:r>
            <a:r>
              <a:rPr lang="en-US" sz="1800" dirty="0" err="1"/>
              <a:t>oseadmin</a:t>
            </a:r>
            <a:r>
              <a:rPr lang="en-US" sz="1800" dirty="0"/>
              <a:t>/</a:t>
            </a:r>
            <a:r>
              <a:rPr lang="en-US" sz="1800" dirty="0" err="1"/>
              <a:t>OSE_GitHub</a:t>
            </a:r>
            <a:r>
              <a:rPr lang="en-US" sz="1800" dirty="0"/>
              <a:t>/</a:t>
            </a:r>
            <a:r>
              <a:rPr lang="en-US" sz="1800" dirty="0" err="1"/>
              <a:t>ose</a:t>
            </a:r>
            <a:r>
              <a:rPr lang="en-US" sz="1800" dirty="0"/>
              <a:t>-common/</a:t>
            </a:r>
            <a:r>
              <a:rPr lang="en-US" sz="1800" dirty="0" err="1"/>
              <a:t>cronScripts</a:t>
            </a:r>
            <a:endParaRPr lang="en-US" sz="1800" dirty="0"/>
          </a:p>
          <a:p>
            <a:pPr lvl="2"/>
            <a:r>
              <a:rPr lang="en-US" sz="1600" b="1" dirty="0" err="1"/>
              <a:t>CheckFileSystemUsage.ksh</a:t>
            </a:r>
            <a:r>
              <a:rPr lang="en-US" sz="1600" b="1" dirty="0"/>
              <a:t> </a:t>
            </a:r>
            <a:r>
              <a:rPr lang="en-US" sz="1600" dirty="0"/>
              <a:t>–</a:t>
            </a:r>
            <a:r>
              <a:rPr lang="en-US" sz="1600" b="1" dirty="0"/>
              <a:t> </a:t>
            </a:r>
            <a:r>
              <a:rPr lang="en-US" sz="1600" dirty="0"/>
              <a:t>this script send email ALERTs and slack posts if the OSE filesystems exceed the threshold of 80%.  It is run once an hour from all OSE nodes.  NFS and OS filesystems such as /</a:t>
            </a:r>
            <a:r>
              <a:rPr lang="en-US" sz="1600" dirty="0" err="1"/>
              <a:t>tmpfs</a:t>
            </a:r>
            <a:r>
              <a:rPr lang="en-US" sz="1600" dirty="0"/>
              <a:t> are ignored.</a:t>
            </a:r>
          </a:p>
          <a:p>
            <a:pPr lvl="2"/>
            <a:r>
              <a:rPr lang="en-US" sz="1600" b="1" dirty="0" err="1"/>
              <a:t>CheckHAproxyConf.ksh</a:t>
            </a:r>
            <a:r>
              <a:rPr lang="en-US" sz="1600" b="1" dirty="0"/>
              <a:t> </a:t>
            </a:r>
            <a:r>
              <a:rPr lang="en-US" sz="1600" dirty="0"/>
              <a:t>– this script verifies that the </a:t>
            </a:r>
            <a:r>
              <a:rPr lang="en-US" sz="1600" cap="small" dirty="0" err="1"/>
              <a:t>maxrewrite</a:t>
            </a:r>
            <a:r>
              <a:rPr lang="en-US" sz="1600" dirty="0"/>
              <a:t> is 16384 and the </a:t>
            </a:r>
            <a:r>
              <a:rPr lang="en-US" sz="1600" cap="small" dirty="0" err="1"/>
              <a:t>bufsize</a:t>
            </a:r>
            <a:r>
              <a:rPr lang="en-US" sz="1600" cap="small" dirty="0"/>
              <a:t> </a:t>
            </a:r>
            <a:r>
              <a:rPr lang="en-US" sz="1600" dirty="0"/>
              <a:t>is 32768 for all router pods.  This script is run from the </a:t>
            </a:r>
            <a:r>
              <a:rPr lang="en-US" sz="1600" cap="small" dirty="0"/>
              <a:t>master01</a:t>
            </a:r>
            <a:r>
              <a:rPr lang="en-US" sz="1600" dirty="0"/>
              <a:t> server once an hour. </a:t>
            </a:r>
          </a:p>
          <a:p>
            <a:pPr lvl="2"/>
            <a:r>
              <a:rPr lang="en-US" sz="1600" b="1" dirty="0" err="1"/>
              <a:t>CheckInternetAccess.ksh</a:t>
            </a:r>
            <a:r>
              <a:rPr lang="en-US" sz="1600" dirty="0"/>
              <a:t> – this script is run every 4 minutes from all OSE nodes.  It performs a ping to the google DNS site 8.8.8.8 and sends an ALERT if the packet loss is greater than the 5% threshold</a:t>
            </a:r>
          </a:p>
          <a:p>
            <a:pPr lvl="2"/>
            <a:r>
              <a:rPr lang="en-US" sz="1600" b="1" dirty="0" err="1"/>
              <a:t>CheckNotReady.ksh</a:t>
            </a:r>
            <a:r>
              <a:rPr lang="en-US" sz="1600" dirty="0"/>
              <a:t> – this script is run once an hour from the </a:t>
            </a:r>
            <a:r>
              <a:rPr lang="en-US" sz="1600" cap="small" dirty="0"/>
              <a:t>master01</a:t>
            </a:r>
            <a:r>
              <a:rPr lang="en-US" sz="1600" dirty="0"/>
              <a:t> node.  It sends and ALERT if any of the nodes under the </a:t>
            </a:r>
            <a:r>
              <a:rPr lang="en-US" sz="1600" b="1" dirty="0"/>
              <a:t>$all </a:t>
            </a:r>
            <a:r>
              <a:rPr lang="en-US" sz="1600" dirty="0"/>
              <a:t>environment variable in the </a:t>
            </a:r>
            <a:r>
              <a:rPr lang="en-US" sz="1600" cap="small" dirty="0" err="1"/>
              <a:t>oseadmin</a:t>
            </a:r>
            <a:r>
              <a:rPr lang="en-US" sz="1600" dirty="0"/>
              <a:t> </a:t>
            </a:r>
            <a:r>
              <a:rPr lang="en-US" sz="1600" b="1" dirty="0"/>
              <a:t>.</a:t>
            </a:r>
            <a:r>
              <a:rPr lang="en-US" sz="1600" b="1" dirty="0" err="1"/>
              <a:t>bashrc</a:t>
            </a:r>
            <a:r>
              <a:rPr lang="en-US" sz="1600" b="1" dirty="0"/>
              <a:t> </a:t>
            </a:r>
            <a:r>
              <a:rPr lang="en-US" sz="1600" dirty="0"/>
              <a:t>file are </a:t>
            </a:r>
            <a:r>
              <a:rPr lang="en-US" sz="1600" cap="small" dirty="0" err="1"/>
              <a:t>NotReady</a:t>
            </a:r>
            <a:endParaRPr lang="en-US" sz="1600" cap="small" dirty="0"/>
          </a:p>
          <a:p>
            <a:pPr lvl="2"/>
            <a:r>
              <a:rPr lang="en-US" sz="1600" b="1" dirty="0" err="1"/>
              <a:t>CheckSchedulingDisabled.ksh</a:t>
            </a:r>
            <a:r>
              <a:rPr lang="en-US" sz="1600" dirty="0"/>
              <a:t>– this script is run once an hour from the </a:t>
            </a:r>
            <a:r>
              <a:rPr lang="en-US" sz="1600" cap="small" dirty="0"/>
              <a:t>master01</a:t>
            </a:r>
            <a:r>
              <a:rPr lang="en-US" sz="1600" dirty="0"/>
              <a:t> node.  It sends and ALERT if any of the nodes under the </a:t>
            </a:r>
            <a:r>
              <a:rPr lang="en-US" sz="1600" b="1" dirty="0"/>
              <a:t>$all </a:t>
            </a:r>
            <a:r>
              <a:rPr lang="en-US" sz="1600" dirty="0"/>
              <a:t>environment variable in the </a:t>
            </a:r>
            <a:r>
              <a:rPr lang="en-US" sz="1600" cap="small" dirty="0" err="1"/>
              <a:t>oseadmin</a:t>
            </a:r>
            <a:r>
              <a:rPr lang="en-US" sz="1600" dirty="0"/>
              <a:t> </a:t>
            </a:r>
            <a:r>
              <a:rPr lang="en-US" sz="1600" b="1" dirty="0"/>
              <a:t>.</a:t>
            </a:r>
            <a:r>
              <a:rPr lang="en-US" sz="1600" b="1" dirty="0" err="1"/>
              <a:t>bashrc</a:t>
            </a:r>
            <a:r>
              <a:rPr lang="en-US" sz="1600" b="1" dirty="0"/>
              <a:t> </a:t>
            </a:r>
            <a:r>
              <a:rPr lang="en-US" sz="1600" dirty="0"/>
              <a:t>file are in a </a:t>
            </a:r>
            <a:r>
              <a:rPr lang="en-US" sz="1600" cap="small" dirty="0" err="1"/>
              <a:t>SchedulingDisabled</a:t>
            </a:r>
            <a:r>
              <a:rPr lang="en-US" sz="1600" dirty="0"/>
              <a:t> state</a:t>
            </a:r>
          </a:p>
          <a:p>
            <a:pPr lvl="2"/>
            <a:r>
              <a:rPr lang="en-US" sz="1600" b="1" dirty="0" err="1"/>
              <a:t>CheckServices.ksh</a:t>
            </a:r>
            <a:r>
              <a:rPr lang="en-US" sz="1600" b="1" dirty="0"/>
              <a:t> </a:t>
            </a:r>
            <a:r>
              <a:rPr lang="en-US" sz="1600" dirty="0"/>
              <a:t>– this script is run every 12 minute from all nodes.  It checks the status and restarts the following services on the </a:t>
            </a:r>
            <a:r>
              <a:rPr lang="en-US" sz="1600" cap="small" dirty="0"/>
              <a:t>master</a:t>
            </a:r>
            <a:r>
              <a:rPr lang="en-US" sz="1600" dirty="0"/>
              <a:t> node if they are </a:t>
            </a:r>
            <a:r>
              <a:rPr lang="en-US" sz="1600" b="1" dirty="0" err="1"/>
              <a:t>InActive</a:t>
            </a:r>
            <a:r>
              <a:rPr lang="en-US" sz="1600" dirty="0"/>
              <a:t>: </a:t>
            </a:r>
            <a:r>
              <a:rPr lang="en-US" sz="1600" cap="small" dirty="0"/>
              <a:t>atomic-</a:t>
            </a:r>
            <a:r>
              <a:rPr lang="en-US" sz="1600" cap="small" dirty="0" err="1"/>
              <a:t>openshift</a:t>
            </a:r>
            <a:r>
              <a:rPr lang="en-US" sz="1600" cap="small" dirty="0"/>
              <a:t>-master-controllers, atomic-</a:t>
            </a:r>
            <a:r>
              <a:rPr lang="en-US" sz="1600" cap="small" dirty="0" err="1"/>
              <a:t>openshift</a:t>
            </a:r>
            <a:r>
              <a:rPr lang="en-US" sz="1600" cap="small" dirty="0"/>
              <a:t>-master-</a:t>
            </a:r>
            <a:r>
              <a:rPr lang="en-US" sz="1600" cap="small" dirty="0" err="1"/>
              <a:t>api</a:t>
            </a:r>
            <a:r>
              <a:rPr lang="en-US" sz="1600" cap="small" dirty="0"/>
              <a:t>, atomic-</a:t>
            </a:r>
            <a:r>
              <a:rPr lang="en-US" sz="1600" cap="small" dirty="0" err="1"/>
              <a:t>openshift</a:t>
            </a:r>
            <a:r>
              <a:rPr lang="en-US" sz="1600" cap="small" dirty="0"/>
              <a:t>-node, </a:t>
            </a:r>
            <a:r>
              <a:rPr lang="en-US" sz="1600" cap="small" dirty="0" err="1"/>
              <a:t>openvswitch</a:t>
            </a:r>
            <a:r>
              <a:rPr lang="en-US" sz="1600" cap="small" dirty="0"/>
              <a:t>, </a:t>
            </a:r>
            <a:r>
              <a:rPr lang="en-US" sz="1600" dirty="0"/>
              <a:t>and</a:t>
            </a:r>
            <a:r>
              <a:rPr lang="en-US" sz="1600" cap="small" dirty="0"/>
              <a:t> docker.  </a:t>
            </a:r>
            <a:r>
              <a:rPr lang="en-US" sz="1600" dirty="0"/>
              <a:t>It checks </a:t>
            </a:r>
            <a:r>
              <a:rPr lang="en-US" sz="1600" cap="small" dirty="0" err="1"/>
              <a:t>openvswitch</a:t>
            </a:r>
            <a:r>
              <a:rPr lang="en-US" sz="1600" cap="small" dirty="0"/>
              <a:t> </a:t>
            </a:r>
            <a:r>
              <a:rPr lang="en-US" sz="1600" dirty="0"/>
              <a:t>and</a:t>
            </a:r>
            <a:r>
              <a:rPr lang="en-US" sz="1600" cap="small" dirty="0"/>
              <a:t> docker </a:t>
            </a:r>
            <a:r>
              <a:rPr lang="en-US" sz="1600" dirty="0"/>
              <a:t>on all </a:t>
            </a:r>
            <a:r>
              <a:rPr lang="en-US" sz="1600" cap="small" dirty="0"/>
              <a:t>non-Master</a:t>
            </a:r>
            <a:r>
              <a:rPr lang="en-US" sz="1600" dirty="0"/>
              <a:t> nodes for restarts.</a:t>
            </a:r>
            <a:endParaRPr lang="en-US" sz="1600" b="1" cap="small" dirty="0"/>
          </a:p>
          <a:p>
            <a:pPr lvl="2"/>
            <a:endParaRPr lang="en-US" b="1" dirty="0"/>
          </a:p>
          <a:p>
            <a:pPr lvl="2"/>
            <a:endParaRPr lang="en-US" b="1" dirty="0"/>
          </a:p>
          <a:p>
            <a:pPr lvl="2"/>
            <a:endParaRPr lang="en-US" dirty="0"/>
          </a:p>
          <a:p>
            <a:pPr lvl="1"/>
            <a:endParaRPr lang="en-US" b="1" dirty="0"/>
          </a:p>
          <a:p>
            <a:pPr lvl="1"/>
            <a:endParaRPr lang="en-US" dirty="0"/>
          </a:p>
        </p:txBody>
      </p:sp>
    </p:spTree>
    <p:extLst>
      <p:ext uri="{BB962C8B-B14F-4D97-AF65-F5344CB8AC3E}">
        <p14:creationId xmlns:p14="http://schemas.microsoft.com/office/powerpoint/2010/main" val="1842265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7FE4E-F937-4F2B-BB98-F32480DBB2AE}"/>
              </a:ext>
            </a:extLst>
          </p:cNvPr>
          <p:cNvSpPr>
            <a:spLocks noGrp="1"/>
          </p:cNvSpPr>
          <p:nvPr>
            <p:ph type="title"/>
          </p:nvPr>
        </p:nvSpPr>
        <p:spPr/>
        <p:txBody>
          <a:bodyPr/>
          <a:lstStyle/>
          <a:p>
            <a:r>
              <a:rPr lang="en-US" dirty="0"/>
              <a:t>OSE 3.9 “</a:t>
            </a:r>
            <a:r>
              <a:rPr lang="en-US" b="1" dirty="0" err="1"/>
              <a:t>oseadmin</a:t>
            </a:r>
            <a:r>
              <a:rPr lang="en-US" b="1" dirty="0"/>
              <a:t>”</a:t>
            </a:r>
            <a:r>
              <a:rPr lang="en-US" dirty="0"/>
              <a:t> Environment</a:t>
            </a:r>
          </a:p>
        </p:txBody>
      </p:sp>
      <p:sp>
        <p:nvSpPr>
          <p:cNvPr id="3" name="Content Placeholder 2">
            <a:extLst>
              <a:ext uri="{FF2B5EF4-FFF2-40B4-BE49-F238E27FC236}">
                <a16:creationId xmlns:a16="http://schemas.microsoft.com/office/drawing/2014/main" id="{900F224E-A03E-42DA-BF4C-4A5D9BBA280B}"/>
              </a:ext>
            </a:extLst>
          </p:cNvPr>
          <p:cNvSpPr>
            <a:spLocks noGrp="1"/>
          </p:cNvSpPr>
          <p:nvPr>
            <p:ph idx="1"/>
          </p:nvPr>
        </p:nvSpPr>
        <p:spPr>
          <a:xfrm>
            <a:off x="838199" y="1799866"/>
            <a:ext cx="10665941" cy="5058133"/>
          </a:xfrm>
        </p:spPr>
        <p:txBody>
          <a:bodyPr>
            <a:normAutofit/>
          </a:bodyPr>
          <a:lstStyle/>
          <a:p>
            <a:r>
              <a:rPr lang="en-US" dirty="0"/>
              <a:t>Git Directory Structure - /home/</a:t>
            </a:r>
            <a:r>
              <a:rPr lang="en-US" dirty="0" err="1"/>
              <a:t>oseadmin</a:t>
            </a:r>
            <a:r>
              <a:rPr lang="en-US" dirty="0"/>
              <a:t>/</a:t>
            </a:r>
            <a:r>
              <a:rPr lang="en-US" dirty="0" err="1"/>
              <a:t>OSE_GitHub</a:t>
            </a:r>
            <a:r>
              <a:rPr lang="en-US" dirty="0"/>
              <a:t>/</a:t>
            </a:r>
            <a:r>
              <a:rPr lang="en-US" dirty="0" err="1"/>
              <a:t>ose</a:t>
            </a:r>
            <a:r>
              <a:rPr lang="en-US" dirty="0"/>
              <a:t>-common</a:t>
            </a:r>
          </a:p>
          <a:p>
            <a:pPr lvl="1"/>
            <a:r>
              <a:rPr lang="en-US" sz="1800" dirty="0"/>
              <a:t>/home/</a:t>
            </a:r>
            <a:r>
              <a:rPr lang="en-US" sz="1800" dirty="0" err="1"/>
              <a:t>oseadmin</a:t>
            </a:r>
            <a:r>
              <a:rPr lang="en-US" sz="1800" dirty="0"/>
              <a:t>/</a:t>
            </a:r>
            <a:r>
              <a:rPr lang="en-US" sz="1800" dirty="0" err="1"/>
              <a:t>OSE_GitHub</a:t>
            </a:r>
            <a:r>
              <a:rPr lang="en-US" sz="1800" dirty="0"/>
              <a:t>/</a:t>
            </a:r>
            <a:r>
              <a:rPr lang="en-US" sz="1800" dirty="0" err="1"/>
              <a:t>ose</a:t>
            </a:r>
            <a:r>
              <a:rPr lang="en-US" sz="1800" dirty="0"/>
              <a:t>-common/</a:t>
            </a:r>
            <a:r>
              <a:rPr lang="en-US" sz="1800" dirty="0" err="1"/>
              <a:t>cronScripts</a:t>
            </a:r>
            <a:endParaRPr lang="en-US" sz="1800" dirty="0"/>
          </a:p>
          <a:p>
            <a:pPr lvl="2"/>
            <a:r>
              <a:rPr lang="en-US" sz="1600" b="1" dirty="0" err="1"/>
              <a:t>DockerIniptables.ksh</a:t>
            </a:r>
            <a:r>
              <a:rPr lang="en-US" sz="1600" dirty="0"/>
              <a:t> – this script is run every 12 minutes from all OSE nodes.  It checks the iptables and sends an ALERT if DOCKER service is missing or not properly configured</a:t>
            </a:r>
          </a:p>
          <a:p>
            <a:pPr lvl="2"/>
            <a:r>
              <a:rPr lang="en-US" sz="1600" b="1" dirty="0"/>
              <a:t>MonitorOSE_Certs.sh </a:t>
            </a:r>
            <a:r>
              <a:rPr lang="en-US" sz="1600" dirty="0"/>
              <a:t>– this script is run once a day from the </a:t>
            </a:r>
            <a:r>
              <a:rPr lang="en-US" sz="1600" cap="small" dirty="0"/>
              <a:t>master01</a:t>
            </a:r>
            <a:r>
              <a:rPr lang="en-US" sz="1600" dirty="0"/>
              <a:t> server.  It will send an email ALERT if the </a:t>
            </a:r>
            <a:r>
              <a:rPr lang="en-US" sz="1600" cap="small" dirty="0"/>
              <a:t>Master, Nodes, Router </a:t>
            </a:r>
            <a:r>
              <a:rPr lang="en-US" sz="1600" dirty="0"/>
              <a:t>or </a:t>
            </a:r>
            <a:r>
              <a:rPr lang="en-US" sz="1600" cap="small" dirty="0" err="1"/>
              <a:t>Hawkular</a:t>
            </a:r>
            <a:r>
              <a:rPr lang="en-US" sz="1600" dirty="0"/>
              <a:t> certificates will expire in 30 days or less</a:t>
            </a:r>
          </a:p>
          <a:p>
            <a:pPr lvl="2"/>
            <a:r>
              <a:rPr lang="en-US" sz="1600" b="1" dirty="0"/>
              <a:t>MonitorOSE_Inventory.py </a:t>
            </a:r>
            <a:r>
              <a:rPr lang="en-US" sz="1600" dirty="0"/>
              <a:t>– this python script is run once a day.  It send out an email ALERT if the actual nodes listed in an </a:t>
            </a:r>
            <a:r>
              <a:rPr lang="en-US" sz="1600" b="1" dirty="0" err="1"/>
              <a:t>oc</a:t>
            </a:r>
            <a:r>
              <a:rPr lang="en-US" sz="1600" b="1" dirty="0"/>
              <a:t> get node </a:t>
            </a:r>
            <a:r>
              <a:rPr lang="en-US" sz="1600" dirty="0"/>
              <a:t>command do not match the </a:t>
            </a:r>
            <a:r>
              <a:rPr lang="en-US" sz="1600" cap="small" dirty="0" err="1"/>
              <a:t>oseadmin</a:t>
            </a:r>
            <a:r>
              <a:rPr lang="en-US" sz="1600" dirty="0"/>
              <a:t> </a:t>
            </a:r>
            <a:r>
              <a:rPr lang="en-US" sz="1600" b="1" dirty="0"/>
              <a:t>.</a:t>
            </a:r>
            <a:r>
              <a:rPr lang="en-US" sz="1600" b="1" dirty="0" err="1"/>
              <a:t>bashrc</a:t>
            </a:r>
            <a:r>
              <a:rPr lang="en-US" sz="1600" b="1" dirty="0"/>
              <a:t> </a:t>
            </a:r>
            <a:r>
              <a:rPr lang="en-US" sz="1600" dirty="0"/>
              <a:t>environment variables or the nodes listed within the </a:t>
            </a:r>
            <a:r>
              <a:rPr lang="en-US" sz="1600" b="1" dirty="0"/>
              <a:t>/</a:t>
            </a:r>
            <a:r>
              <a:rPr lang="en-US" sz="1600" b="1" dirty="0" err="1"/>
              <a:t>etc</a:t>
            </a:r>
            <a:r>
              <a:rPr lang="en-US" sz="1600" b="1" dirty="0"/>
              <a:t>/ansible/hosts i</a:t>
            </a:r>
            <a:r>
              <a:rPr lang="en-US" sz="1600" dirty="0"/>
              <a:t>nventory file</a:t>
            </a:r>
          </a:p>
          <a:p>
            <a:pPr lvl="2"/>
            <a:r>
              <a:rPr lang="en-US" sz="1600" b="1" dirty="0"/>
              <a:t>MonitorInvMail.sh</a:t>
            </a:r>
            <a:r>
              <a:rPr lang="en-US" sz="1600" dirty="0"/>
              <a:t> – this script is called the </a:t>
            </a:r>
            <a:r>
              <a:rPr lang="en-US" sz="1600" b="1" dirty="0"/>
              <a:t>MonitorOSE_Inventory.py </a:t>
            </a:r>
            <a:r>
              <a:rPr lang="en-US" sz="1600" dirty="0"/>
              <a:t>to send the email ALERT referenced in the above python script</a:t>
            </a:r>
          </a:p>
          <a:p>
            <a:pPr lvl="2"/>
            <a:r>
              <a:rPr lang="en-US" sz="1600" b="1" dirty="0" err="1"/>
              <a:t>PruneDeployments.ksh</a:t>
            </a:r>
            <a:r>
              <a:rPr lang="en-US" sz="1600" dirty="0"/>
              <a:t> – this script is run once a day from the </a:t>
            </a:r>
            <a:r>
              <a:rPr lang="en-US" sz="1600" cap="small" dirty="0"/>
              <a:t>master01</a:t>
            </a:r>
            <a:r>
              <a:rPr lang="en-US" sz="1600" dirty="0"/>
              <a:t> node to prune orphan OSE deployments.  It’s “keep-complete” value is set to 2.</a:t>
            </a:r>
          </a:p>
          <a:p>
            <a:pPr lvl="2"/>
            <a:r>
              <a:rPr lang="en-US" sz="1600" b="1" dirty="0" err="1"/>
              <a:t>RemoveExitedDockerPods.ksh</a:t>
            </a:r>
            <a:r>
              <a:rPr lang="en-US" sz="1600" dirty="0"/>
              <a:t> – this script is run once a day from all OSE nodes. It removes  all docker pods that have been “Exited” for more than a week.</a:t>
            </a:r>
          </a:p>
          <a:p>
            <a:pPr lvl="2"/>
            <a:r>
              <a:rPr lang="en-US" sz="1600" b="1" dirty="0"/>
              <a:t>TrimOpenShiftLogs.sh – </a:t>
            </a:r>
            <a:r>
              <a:rPr lang="en-US" sz="1600" dirty="0"/>
              <a:t>this script is run once a day on all OSE nodes.  This trims all but the last 100 lines of all log files within the </a:t>
            </a:r>
            <a:r>
              <a:rPr lang="en-US" sz="1600" b="1" dirty="0"/>
              <a:t>/var/log/OpenShift </a:t>
            </a:r>
            <a:r>
              <a:rPr lang="en-US" sz="1600" dirty="0"/>
              <a:t>directory.  It includes an option DELETE argument, which is not used in the crontab, that will remove all log files within the directory.</a:t>
            </a:r>
            <a:endParaRPr lang="en-US" sz="1600" b="1" dirty="0"/>
          </a:p>
          <a:p>
            <a:pPr marL="914400" lvl="2" indent="0">
              <a:buNone/>
            </a:pPr>
            <a:endParaRPr lang="en-US" dirty="0"/>
          </a:p>
          <a:p>
            <a:pPr lvl="2"/>
            <a:endParaRPr lang="en-US" b="1" dirty="0"/>
          </a:p>
          <a:p>
            <a:pPr lvl="2"/>
            <a:endParaRPr lang="en-US" b="1" dirty="0"/>
          </a:p>
          <a:p>
            <a:pPr lvl="2"/>
            <a:endParaRPr lang="en-US" dirty="0"/>
          </a:p>
          <a:p>
            <a:pPr lvl="1"/>
            <a:endParaRPr lang="en-US" b="1" dirty="0"/>
          </a:p>
          <a:p>
            <a:pPr lvl="1"/>
            <a:endParaRPr lang="en-US" dirty="0"/>
          </a:p>
        </p:txBody>
      </p:sp>
    </p:spTree>
    <p:extLst>
      <p:ext uri="{BB962C8B-B14F-4D97-AF65-F5344CB8AC3E}">
        <p14:creationId xmlns:p14="http://schemas.microsoft.com/office/powerpoint/2010/main" val="1117042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7FE4E-F937-4F2B-BB98-F32480DBB2AE}"/>
              </a:ext>
            </a:extLst>
          </p:cNvPr>
          <p:cNvSpPr>
            <a:spLocks noGrp="1"/>
          </p:cNvSpPr>
          <p:nvPr>
            <p:ph type="title"/>
          </p:nvPr>
        </p:nvSpPr>
        <p:spPr/>
        <p:txBody>
          <a:bodyPr/>
          <a:lstStyle/>
          <a:p>
            <a:r>
              <a:rPr lang="en-US" dirty="0"/>
              <a:t>OSE 3.9 “</a:t>
            </a:r>
            <a:r>
              <a:rPr lang="en-US" b="1" dirty="0" err="1"/>
              <a:t>oseadmin</a:t>
            </a:r>
            <a:r>
              <a:rPr lang="en-US" b="1" dirty="0"/>
              <a:t>”</a:t>
            </a:r>
            <a:r>
              <a:rPr lang="en-US" dirty="0"/>
              <a:t> Environment</a:t>
            </a:r>
          </a:p>
        </p:txBody>
      </p:sp>
      <p:sp>
        <p:nvSpPr>
          <p:cNvPr id="3" name="Content Placeholder 2">
            <a:extLst>
              <a:ext uri="{FF2B5EF4-FFF2-40B4-BE49-F238E27FC236}">
                <a16:creationId xmlns:a16="http://schemas.microsoft.com/office/drawing/2014/main" id="{900F224E-A03E-42DA-BF4C-4A5D9BBA280B}"/>
              </a:ext>
            </a:extLst>
          </p:cNvPr>
          <p:cNvSpPr>
            <a:spLocks noGrp="1"/>
          </p:cNvSpPr>
          <p:nvPr>
            <p:ph idx="1"/>
          </p:nvPr>
        </p:nvSpPr>
        <p:spPr>
          <a:xfrm>
            <a:off x="838199" y="1799866"/>
            <a:ext cx="10665941" cy="5058133"/>
          </a:xfrm>
        </p:spPr>
        <p:txBody>
          <a:bodyPr>
            <a:normAutofit/>
          </a:bodyPr>
          <a:lstStyle/>
          <a:p>
            <a:r>
              <a:rPr lang="en-US" dirty="0"/>
              <a:t>Git Directory Structure - /home/</a:t>
            </a:r>
            <a:r>
              <a:rPr lang="en-US" dirty="0" err="1"/>
              <a:t>oseadmin</a:t>
            </a:r>
            <a:r>
              <a:rPr lang="en-US" dirty="0"/>
              <a:t>/</a:t>
            </a:r>
            <a:r>
              <a:rPr lang="en-US" dirty="0" err="1"/>
              <a:t>OSE_GitHub</a:t>
            </a:r>
            <a:r>
              <a:rPr lang="en-US" dirty="0"/>
              <a:t>/</a:t>
            </a:r>
            <a:r>
              <a:rPr lang="en-US" dirty="0" err="1"/>
              <a:t>ose</a:t>
            </a:r>
            <a:r>
              <a:rPr lang="en-US" dirty="0"/>
              <a:t>-common</a:t>
            </a:r>
          </a:p>
          <a:p>
            <a:pPr lvl="1"/>
            <a:r>
              <a:rPr lang="en-US" sz="1800" dirty="0"/>
              <a:t>/home/</a:t>
            </a:r>
            <a:r>
              <a:rPr lang="en-US" sz="1800" dirty="0" err="1"/>
              <a:t>oseadmin</a:t>
            </a:r>
            <a:r>
              <a:rPr lang="en-US" sz="1800" dirty="0"/>
              <a:t>/</a:t>
            </a:r>
            <a:r>
              <a:rPr lang="en-US" sz="1800" dirty="0" err="1"/>
              <a:t>OSE_GitHub</a:t>
            </a:r>
            <a:r>
              <a:rPr lang="en-US" sz="1800" dirty="0"/>
              <a:t>/</a:t>
            </a:r>
            <a:r>
              <a:rPr lang="en-US" sz="1800" dirty="0" err="1"/>
              <a:t>ose</a:t>
            </a:r>
            <a:r>
              <a:rPr lang="en-US" sz="1800" dirty="0"/>
              <a:t>-common/</a:t>
            </a:r>
            <a:r>
              <a:rPr lang="en-US" sz="1800" dirty="0" err="1"/>
              <a:t>cronScripts</a:t>
            </a:r>
            <a:endParaRPr lang="en-US" sz="1800" dirty="0"/>
          </a:p>
          <a:p>
            <a:pPr lvl="2"/>
            <a:r>
              <a:rPr lang="en-US" sz="1600" b="1" dirty="0"/>
              <a:t>SetTimeZoneNewYork.sh </a:t>
            </a:r>
            <a:r>
              <a:rPr lang="en-US" sz="1600" dirty="0"/>
              <a:t>– this script is run every 12 minutes from all OSE nodes.  It checks the iptables and sends an ALERT if DOCKER service is missing or not properly configured</a:t>
            </a:r>
          </a:p>
          <a:p>
            <a:pPr lvl="2"/>
            <a:r>
              <a:rPr lang="en-US" sz="1600" b="1" dirty="0"/>
              <a:t>MonitorOSE_Certs.sh </a:t>
            </a:r>
            <a:r>
              <a:rPr lang="en-US" sz="1600" dirty="0"/>
              <a:t>– this script is run once a day from the </a:t>
            </a:r>
            <a:r>
              <a:rPr lang="en-US" sz="1600" cap="small" dirty="0"/>
              <a:t>master01</a:t>
            </a:r>
            <a:r>
              <a:rPr lang="en-US" sz="1600" dirty="0"/>
              <a:t> server.  It will send an email ALERT if the </a:t>
            </a:r>
            <a:r>
              <a:rPr lang="en-US" sz="1600" cap="small" dirty="0"/>
              <a:t>Master, Nodes, Router </a:t>
            </a:r>
            <a:r>
              <a:rPr lang="en-US" sz="1600" dirty="0"/>
              <a:t>or </a:t>
            </a:r>
            <a:r>
              <a:rPr lang="en-US" sz="1600" cap="small" dirty="0" err="1"/>
              <a:t>Hawkular</a:t>
            </a:r>
            <a:r>
              <a:rPr lang="en-US" sz="1600" dirty="0"/>
              <a:t> certificates will expire in 30 days or less</a:t>
            </a:r>
          </a:p>
          <a:p>
            <a:pPr lvl="2"/>
            <a:r>
              <a:rPr lang="en-US" sz="1600" b="1" dirty="0"/>
              <a:t>MonitorOSE_Inventory.py </a:t>
            </a:r>
            <a:r>
              <a:rPr lang="en-US" sz="1600" dirty="0"/>
              <a:t>– this python script is run once a day.  It send out an email ALERT if the actual nodes listed in an </a:t>
            </a:r>
            <a:r>
              <a:rPr lang="en-US" sz="1600" b="1" dirty="0" err="1"/>
              <a:t>oc</a:t>
            </a:r>
            <a:r>
              <a:rPr lang="en-US" sz="1600" b="1" dirty="0"/>
              <a:t> get node </a:t>
            </a:r>
            <a:r>
              <a:rPr lang="en-US" sz="1600" dirty="0"/>
              <a:t>command do not match the </a:t>
            </a:r>
            <a:r>
              <a:rPr lang="en-US" sz="1600" cap="small" dirty="0" err="1"/>
              <a:t>oseadmin</a:t>
            </a:r>
            <a:r>
              <a:rPr lang="en-US" sz="1600" dirty="0"/>
              <a:t> </a:t>
            </a:r>
            <a:r>
              <a:rPr lang="en-US" sz="1600" b="1" dirty="0"/>
              <a:t>.</a:t>
            </a:r>
            <a:r>
              <a:rPr lang="en-US" sz="1600" b="1" dirty="0" err="1"/>
              <a:t>bashrc</a:t>
            </a:r>
            <a:r>
              <a:rPr lang="en-US" sz="1600" b="1" dirty="0"/>
              <a:t> </a:t>
            </a:r>
            <a:r>
              <a:rPr lang="en-US" sz="1600" dirty="0"/>
              <a:t>environment variables or the nodes listed within the </a:t>
            </a:r>
            <a:r>
              <a:rPr lang="en-US" sz="1600" b="1" dirty="0"/>
              <a:t>/</a:t>
            </a:r>
            <a:r>
              <a:rPr lang="en-US" sz="1600" b="1" dirty="0" err="1"/>
              <a:t>etc</a:t>
            </a:r>
            <a:r>
              <a:rPr lang="en-US" sz="1600" b="1" dirty="0"/>
              <a:t>/ansible/hosts i</a:t>
            </a:r>
            <a:r>
              <a:rPr lang="en-US" sz="1600" dirty="0"/>
              <a:t>nventory file</a:t>
            </a:r>
          </a:p>
          <a:p>
            <a:pPr lvl="2"/>
            <a:r>
              <a:rPr lang="en-US" sz="1600" b="1" dirty="0"/>
              <a:t>MonitorInvMail.sh</a:t>
            </a:r>
            <a:r>
              <a:rPr lang="en-US" sz="1600" dirty="0"/>
              <a:t> – this script is called the </a:t>
            </a:r>
            <a:r>
              <a:rPr lang="en-US" sz="1600" b="1" dirty="0"/>
              <a:t>MonitorOSE_Inventory.py </a:t>
            </a:r>
            <a:r>
              <a:rPr lang="en-US" sz="1600" dirty="0"/>
              <a:t>to send the email ALERT referenced in the above python script</a:t>
            </a:r>
          </a:p>
          <a:p>
            <a:pPr lvl="2"/>
            <a:r>
              <a:rPr lang="en-US" sz="1600" b="1" dirty="0" err="1"/>
              <a:t>PruneDeployments.ksh</a:t>
            </a:r>
            <a:r>
              <a:rPr lang="en-US" sz="1600" dirty="0"/>
              <a:t> – this script is run once a day from the </a:t>
            </a:r>
            <a:r>
              <a:rPr lang="en-US" sz="1600" cap="small" dirty="0"/>
              <a:t>master01</a:t>
            </a:r>
            <a:r>
              <a:rPr lang="en-US" sz="1600" dirty="0"/>
              <a:t> node to prune orphan OSE deployments.  It’s “keep-complete” value is set to 2.</a:t>
            </a:r>
          </a:p>
          <a:p>
            <a:pPr lvl="2"/>
            <a:r>
              <a:rPr lang="en-US" sz="1600" b="1" dirty="0" err="1"/>
              <a:t>RemoveExitedDockerPods.ksh</a:t>
            </a:r>
            <a:r>
              <a:rPr lang="en-US" sz="1600" dirty="0"/>
              <a:t> – this script is run once a day from all OSE nodes. It removes  all docker pods that have been “Exited” for more than a week.</a:t>
            </a:r>
          </a:p>
          <a:p>
            <a:pPr lvl="2"/>
            <a:r>
              <a:rPr lang="en-US" sz="1600" b="1" dirty="0"/>
              <a:t>TrimOpenShiftLogs.sh – </a:t>
            </a:r>
            <a:r>
              <a:rPr lang="en-US" sz="1600" dirty="0"/>
              <a:t>this script is run once a day on all OSE nodes.  This trims all but the last 100 lines of all log files within the </a:t>
            </a:r>
            <a:r>
              <a:rPr lang="en-US" sz="1600" b="1" dirty="0"/>
              <a:t>/var/log/OpenShift </a:t>
            </a:r>
            <a:r>
              <a:rPr lang="en-US" sz="1600" dirty="0"/>
              <a:t>directory.  It includes an option DELETE argument, which is not used in the crontab, that will remove all log files within the directory.</a:t>
            </a:r>
            <a:endParaRPr lang="en-US" sz="1600" b="1" dirty="0"/>
          </a:p>
          <a:p>
            <a:pPr marL="914400" lvl="2" indent="0">
              <a:buNone/>
            </a:pPr>
            <a:endParaRPr lang="en-US" dirty="0"/>
          </a:p>
          <a:p>
            <a:pPr lvl="2"/>
            <a:endParaRPr lang="en-US" b="1" dirty="0"/>
          </a:p>
          <a:p>
            <a:pPr lvl="2"/>
            <a:endParaRPr lang="en-US" b="1" dirty="0"/>
          </a:p>
          <a:p>
            <a:pPr lvl="2"/>
            <a:endParaRPr lang="en-US" dirty="0"/>
          </a:p>
          <a:p>
            <a:pPr lvl="1"/>
            <a:endParaRPr lang="en-US" b="1" dirty="0"/>
          </a:p>
          <a:p>
            <a:pPr lvl="1"/>
            <a:endParaRPr lang="en-US" dirty="0"/>
          </a:p>
        </p:txBody>
      </p:sp>
    </p:spTree>
    <p:extLst>
      <p:ext uri="{BB962C8B-B14F-4D97-AF65-F5344CB8AC3E}">
        <p14:creationId xmlns:p14="http://schemas.microsoft.com/office/powerpoint/2010/main" val="963133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2F9BD-6AE3-4F0C-8C3E-7E9E4267C922}"/>
              </a:ext>
            </a:extLst>
          </p:cNvPr>
          <p:cNvSpPr>
            <a:spLocks noGrp="1"/>
          </p:cNvSpPr>
          <p:nvPr>
            <p:ph type="title"/>
          </p:nvPr>
        </p:nvSpPr>
        <p:spPr/>
        <p:txBody>
          <a:bodyPr/>
          <a:lstStyle/>
          <a:p>
            <a:r>
              <a:rPr lang="en-US" dirty="0"/>
              <a:t>OSE 3.9 “</a:t>
            </a:r>
            <a:r>
              <a:rPr lang="en-US" b="1" dirty="0" err="1"/>
              <a:t>oseadmin</a:t>
            </a:r>
            <a:r>
              <a:rPr lang="en-US" b="1" dirty="0"/>
              <a:t>”</a:t>
            </a:r>
            <a:r>
              <a:rPr lang="en-US" dirty="0"/>
              <a:t> Environment</a:t>
            </a:r>
          </a:p>
        </p:txBody>
      </p:sp>
      <p:sp>
        <p:nvSpPr>
          <p:cNvPr id="3" name="Content Placeholder 2">
            <a:extLst>
              <a:ext uri="{FF2B5EF4-FFF2-40B4-BE49-F238E27FC236}">
                <a16:creationId xmlns:a16="http://schemas.microsoft.com/office/drawing/2014/main" id="{85631178-95A0-4AC0-8B35-7C84664C7AC4}"/>
              </a:ext>
            </a:extLst>
          </p:cNvPr>
          <p:cNvSpPr>
            <a:spLocks noGrp="1"/>
          </p:cNvSpPr>
          <p:nvPr>
            <p:ph idx="1"/>
          </p:nvPr>
        </p:nvSpPr>
        <p:spPr>
          <a:xfrm>
            <a:off x="838200" y="1825625"/>
            <a:ext cx="10515600" cy="4847024"/>
          </a:xfrm>
        </p:spPr>
        <p:txBody>
          <a:bodyPr>
            <a:normAutofit lnSpcReduction="10000"/>
          </a:bodyPr>
          <a:lstStyle/>
          <a:p>
            <a:r>
              <a:rPr lang="en-US" dirty="0"/>
              <a:t>Basic OSE 3.9 Git Command – Must be run as the </a:t>
            </a:r>
            <a:r>
              <a:rPr lang="en-US" cap="small" dirty="0" err="1"/>
              <a:t>oseadmin</a:t>
            </a:r>
            <a:r>
              <a:rPr lang="en-US" dirty="0"/>
              <a:t> user</a:t>
            </a:r>
            <a:endParaRPr lang="en-US" sz="2400" dirty="0"/>
          </a:p>
          <a:p>
            <a:pPr lvl="1"/>
            <a:r>
              <a:rPr lang="en-US" sz="1800" dirty="0"/>
              <a:t>/home/oseadmin/OSE_GitHub/ose-common/Scripts/Refresh_OSE_GitHub.sh</a:t>
            </a:r>
          </a:p>
          <a:p>
            <a:pPr lvl="2"/>
            <a:r>
              <a:rPr lang="en-US" sz="1600" dirty="0"/>
              <a:t>Execute this script from </a:t>
            </a:r>
            <a:r>
              <a:rPr lang="en-US" sz="1600" cap="small" dirty="0"/>
              <a:t>master01</a:t>
            </a:r>
            <a:r>
              <a:rPr lang="en-US" sz="1600" dirty="0"/>
              <a:t> to re-sync your environment with the latest OSE Git Repository changes</a:t>
            </a:r>
          </a:p>
          <a:p>
            <a:pPr lvl="2"/>
            <a:r>
              <a:rPr lang="en-US" sz="1600" dirty="0"/>
              <a:t>Add the </a:t>
            </a:r>
            <a:r>
              <a:rPr lang="en-US" sz="1600" b="1" dirty="0"/>
              <a:t>SYNC</a:t>
            </a:r>
            <a:r>
              <a:rPr lang="en-US" sz="1600" dirty="0"/>
              <a:t> argument to push the Git updates to all nodes within the cluster</a:t>
            </a:r>
          </a:p>
          <a:p>
            <a:pPr lvl="2"/>
            <a:r>
              <a:rPr lang="en-US" sz="1600" dirty="0"/>
              <a:t>Recommend executing before implementing an upload to the repository to insure local branch is in sync.  </a:t>
            </a:r>
          </a:p>
          <a:p>
            <a:pPr lvl="1"/>
            <a:r>
              <a:rPr lang="en-US" sz="1800" dirty="0"/>
              <a:t>Steps to update git repository include:</a:t>
            </a:r>
          </a:p>
          <a:p>
            <a:pPr lvl="2"/>
            <a:r>
              <a:rPr lang="en-US" sz="1600" dirty="0"/>
              <a:t>Copy modified scripts to </a:t>
            </a:r>
            <a:r>
              <a:rPr lang="en-US" sz="1600" cap="small" dirty="0"/>
              <a:t>/</a:t>
            </a:r>
            <a:r>
              <a:rPr lang="en-US" sz="1600" cap="small" dirty="0" err="1"/>
              <a:t>tmp</a:t>
            </a:r>
            <a:r>
              <a:rPr lang="en-US" sz="1600" cap="small" dirty="0"/>
              <a:t> </a:t>
            </a:r>
            <a:r>
              <a:rPr lang="en-US" sz="1600" dirty="0"/>
              <a:t>or any other directory outside of </a:t>
            </a:r>
            <a:r>
              <a:rPr lang="en-US" sz="1600" cap="small" dirty="0" err="1"/>
              <a:t>ose</a:t>
            </a:r>
            <a:r>
              <a:rPr lang="en-US" sz="1600" cap="small" dirty="0"/>
              <a:t>-common</a:t>
            </a:r>
            <a:r>
              <a:rPr lang="en-US" sz="1600" dirty="0"/>
              <a:t> (e.g., </a:t>
            </a:r>
            <a:r>
              <a:rPr lang="en-US" sz="1600" b="1" dirty="0"/>
              <a:t>cp crontab-3.9 /</a:t>
            </a:r>
            <a:r>
              <a:rPr lang="en-US" sz="1600" b="1" dirty="0" err="1"/>
              <a:t>tmp</a:t>
            </a:r>
            <a:r>
              <a:rPr lang="en-US" sz="1600" dirty="0"/>
              <a:t>)</a:t>
            </a:r>
          </a:p>
          <a:p>
            <a:pPr lvl="2"/>
            <a:r>
              <a:rPr lang="en-US" sz="1600" dirty="0"/>
              <a:t>Make sure any new script are outside of </a:t>
            </a:r>
            <a:r>
              <a:rPr lang="en-US" sz="1600" cap="small" dirty="0" err="1"/>
              <a:t>ose</a:t>
            </a:r>
            <a:r>
              <a:rPr lang="en-US" sz="1600" cap="small" dirty="0"/>
              <a:t>-common</a:t>
            </a:r>
            <a:r>
              <a:rPr lang="en-US" sz="1600" dirty="0"/>
              <a:t> (e.g., </a:t>
            </a:r>
            <a:r>
              <a:rPr lang="en-US" sz="1600" b="1" dirty="0"/>
              <a:t>cp ./Scripts/NewScript.sh /</a:t>
            </a:r>
            <a:r>
              <a:rPr lang="en-US" sz="1600" b="1" dirty="0" err="1"/>
              <a:t>tmp</a:t>
            </a:r>
            <a:r>
              <a:rPr lang="en-US" sz="1600" dirty="0"/>
              <a:t>)</a:t>
            </a:r>
          </a:p>
          <a:p>
            <a:pPr lvl="2"/>
            <a:r>
              <a:rPr lang="en-US" sz="1600" dirty="0"/>
              <a:t>Refresh environment </a:t>
            </a:r>
            <a:r>
              <a:rPr lang="en-US" sz="1600" b="1" dirty="0"/>
              <a:t>./Scripts/Refresh_OSE_GitHub.sh</a:t>
            </a:r>
          </a:p>
          <a:p>
            <a:pPr lvl="2"/>
            <a:r>
              <a:rPr lang="en-US" sz="1600" dirty="0"/>
              <a:t>Copy modified script into </a:t>
            </a:r>
            <a:r>
              <a:rPr lang="en-US" sz="1600" cap="small" dirty="0" err="1"/>
              <a:t>ose</a:t>
            </a:r>
            <a:r>
              <a:rPr lang="en-US" sz="1600" cap="small" dirty="0"/>
              <a:t>-common</a:t>
            </a:r>
            <a:r>
              <a:rPr lang="en-US" sz="1600" dirty="0"/>
              <a:t> directory (e.g., </a:t>
            </a:r>
            <a:r>
              <a:rPr lang="en-US" sz="1600" b="1" dirty="0"/>
              <a:t>cp /</a:t>
            </a:r>
            <a:r>
              <a:rPr lang="en-US" sz="1600" b="1" dirty="0" err="1"/>
              <a:t>tmp</a:t>
            </a:r>
            <a:r>
              <a:rPr lang="en-US" sz="1600" b="1" dirty="0"/>
              <a:t>/crontab-3.9 ./</a:t>
            </a:r>
            <a:r>
              <a:rPr lang="en-US" sz="1600" b="1" dirty="0" err="1"/>
              <a:t>cronScripts</a:t>
            </a:r>
            <a:r>
              <a:rPr lang="en-US" sz="1600" b="1" dirty="0"/>
              <a:t>/crontab-3.9</a:t>
            </a:r>
            <a:r>
              <a:rPr lang="en-US" sz="1600" dirty="0"/>
              <a:t>)</a:t>
            </a:r>
          </a:p>
          <a:p>
            <a:pPr lvl="2"/>
            <a:r>
              <a:rPr lang="en-US" sz="1600" dirty="0"/>
              <a:t>Copy new script into </a:t>
            </a:r>
            <a:r>
              <a:rPr lang="en-US" sz="1600" cap="small" dirty="0" err="1"/>
              <a:t>ose</a:t>
            </a:r>
            <a:r>
              <a:rPr lang="en-US" sz="1600" cap="small" dirty="0"/>
              <a:t>-common</a:t>
            </a:r>
            <a:r>
              <a:rPr lang="en-US" sz="1600" dirty="0"/>
              <a:t> directory (e.g., </a:t>
            </a:r>
            <a:r>
              <a:rPr lang="en-US" sz="1600" b="1" dirty="0"/>
              <a:t>cp /tmp/NewScript.sh ./Scripts/NewScript.sh</a:t>
            </a:r>
            <a:r>
              <a:rPr lang="en-US" sz="1600" dirty="0"/>
              <a:t>) </a:t>
            </a:r>
          </a:p>
          <a:p>
            <a:pPr lvl="2"/>
            <a:r>
              <a:rPr lang="en-US" sz="1600" dirty="0"/>
              <a:t>Execute </a:t>
            </a:r>
            <a:r>
              <a:rPr lang="en-US" sz="1600" b="1" dirty="0"/>
              <a:t>git add ./Scripts/NewScript.sh </a:t>
            </a:r>
            <a:r>
              <a:rPr lang="en-US" sz="1600" dirty="0"/>
              <a:t>to add script to local git branch</a:t>
            </a:r>
            <a:endParaRPr lang="en-US" sz="1600" b="1" dirty="0"/>
          </a:p>
          <a:p>
            <a:pPr lvl="2"/>
            <a:r>
              <a:rPr lang="en-US" sz="1600" dirty="0"/>
              <a:t>From </a:t>
            </a:r>
            <a:r>
              <a:rPr lang="en-US" sz="1600" cap="small" dirty="0" err="1"/>
              <a:t>ose</a:t>
            </a:r>
            <a:r>
              <a:rPr lang="en-US" sz="1600" cap="small" dirty="0"/>
              <a:t>-common</a:t>
            </a:r>
            <a:r>
              <a:rPr lang="en-US" sz="1600" dirty="0"/>
              <a:t> directory execute </a:t>
            </a:r>
            <a:r>
              <a:rPr lang="en-US" sz="1600" b="1" dirty="0"/>
              <a:t>git commit –m “Update Comment” . </a:t>
            </a:r>
            <a:r>
              <a:rPr lang="en-US" sz="1600" dirty="0"/>
              <a:t>to commit changes</a:t>
            </a:r>
          </a:p>
          <a:p>
            <a:pPr lvl="2"/>
            <a:r>
              <a:rPr lang="en-US" sz="1600" dirty="0"/>
              <a:t>From </a:t>
            </a:r>
            <a:r>
              <a:rPr lang="en-US" sz="1600" cap="small" dirty="0" err="1"/>
              <a:t>ose</a:t>
            </a:r>
            <a:r>
              <a:rPr lang="en-US" sz="1600" cap="small" dirty="0"/>
              <a:t>-common</a:t>
            </a:r>
            <a:r>
              <a:rPr lang="en-US" sz="1600" dirty="0"/>
              <a:t> directory </a:t>
            </a:r>
            <a:r>
              <a:rPr lang="en-US" sz="1600" b="1" dirty="0"/>
              <a:t>git push </a:t>
            </a:r>
            <a:r>
              <a:rPr lang="en-US" sz="1600" dirty="0"/>
              <a:t>to upload committed changes to the OSE Git </a:t>
            </a:r>
            <a:r>
              <a:rPr lang="en-US" sz="1600" dirty="0" err="1"/>
              <a:t>Repostory</a:t>
            </a:r>
            <a:endParaRPr lang="en-US" sz="1600" b="1" dirty="0"/>
          </a:p>
          <a:p>
            <a:pPr lvl="1"/>
            <a:r>
              <a:rPr lang="en-US" sz="1800" dirty="0"/>
              <a:t>To introduce changes within an hour create the REFRESH_OSE file within the </a:t>
            </a:r>
            <a:r>
              <a:rPr lang="en-US" sz="1800" cap="small" dirty="0" err="1"/>
              <a:t>ose</a:t>
            </a:r>
            <a:r>
              <a:rPr lang="en-US" sz="1800" cap="small" dirty="0"/>
              <a:t>-common</a:t>
            </a:r>
            <a:r>
              <a:rPr lang="en-US" sz="1800" dirty="0"/>
              <a:t> directory by: </a:t>
            </a:r>
          </a:p>
          <a:p>
            <a:pPr lvl="2"/>
            <a:r>
              <a:rPr lang="en-US" sz="1600" dirty="0"/>
              <a:t>creating </a:t>
            </a:r>
            <a:r>
              <a:rPr lang="en-US" sz="1600" b="1" dirty="0"/>
              <a:t>./</a:t>
            </a:r>
            <a:r>
              <a:rPr lang="en-US" sz="1600" b="1" dirty="0" err="1"/>
              <a:t>ose</a:t>
            </a:r>
            <a:r>
              <a:rPr lang="en-US" sz="1600" b="1" dirty="0"/>
              <a:t>-common/REFRESH_OSE </a:t>
            </a:r>
            <a:r>
              <a:rPr lang="en-US" sz="1600" dirty="0"/>
              <a:t>and </a:t>
            </a:r>
            <a:r>
              <a:rPr lang="en-US" sz="1600" b="1" dirty="0"/>
              <a:t>git add ./REFRESH_OSE </a:t>
            </a:r>
            <a:r>
              <a:rPr lang="en-US" sz="1600" dirty="0"/>
              <a:t>before the above </a:t>
            </a:r>
            <a:r>
              <a:rPr lang="en-US" sz="1600" b="1" dirty="0"/>
              <a:t>git commit </a:t>
            </a:r>
            <a:r>
              <a:rPr lang="en-US" sz="1600" dirty="0"/>
              <a:t>and </a:t>
            </a:r>
            <a:r>
              <a:rPr lang="en-US" sz="1600" b="1" dirty="0"/>
              <a:t>git push</a:t>
            </a:r>
          </a:p>
          <a:p>
            <a:pPr lvl="2"/>
            <a:r>
              <a:rPr lang="en-US" sz="1600" dirty="0"/>
              <a:t>create the REFRESH_OSE file from the </a:t>
            </a:r>
            <a:r>
              <a:rPr lang="en-US" sz="1600" dirty="0">
                <a:hlinkClick r:id="rId2"/>
              </a:rPr>
              <a:t>https://git.marriott.com/OpenShift/ose-common/</a:t>
            </a:r>
            <a:r>
              <a:rPr lang="en-US" sz="1600" dirty="0"/>
              <a:t> URL</a:t>
            </a:r>
          </a:p>
          <a:p>
            <a:pPr lvl="1"/>
            <a:endParaRPr lang="en-US" sz="1800" dirty="0"/>
          </a:p>
        </p:txBody>
      </p:sp>
    </p:spTree>
    <p:extLst>
      <p:ext uri="{BB962C8B-B14F-4D97-AF65-F5344CB8AC3E}">
        <p14:creationId xmlns:p14="http://schemas.microsoft.com/office/powerpoint/2010/main" val="588582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2F9BD-6AE3-4F0C-8C3E-7E9E4267C922}"/>
              </a:ext>
            </a:extLst>
          </p:cNvPr>
          <p:cNvSpPr>
            <a:spLocks noGrp="1"/>
          </p:cNvSpPr>
          <p:nvPr>
            <p:ph type="title"/>
          </p:nvPr>
        </p:nvSpPr>
        <p:spPr/>
        <p:txBody>
          <a:bodyPr/>
          <a:lstStyle/>
          <a:p>
            <a:r>
              <a:rPr lang="en-US" dirty="0"/>
              <a:t>OSE 3.9 “</a:t>
            </a:r>
            <a:r>
              <a:rPr lang="en-US" b="1" dirty="0" err="1"/>
              <a:t>oseadmin</a:t>
            </a:r>
            <a:r>
              <a:rPr lang="en-US" b="1" dirty="0"/>
              <a:t>”</a:t>
            </a:r>
            <a:r>
              <a:rPr lang="en-US" dirty="0"/>
              <a:t> Environment</a:t>
            </a:r>
          </a:p>
        </p:txBody>
      </p:sp>
      <p:sp>
        <p:nvSpPr>
          <p:cNvPr id="3" name="Content Placeholder 2">
            <a:extLst>
              <a:ext uri="{FF2B5EF4-FFF2-40B4-BE49-F238E27FC236}">
                <a16:creationId xmlns:a16="http://schemas.microsoft.com/office/drawing/2014/main" id="{85631178-95A0-4AC0-8B35-7C84664C7AC4}"/>
              </a:ext>
            </a:extLst>
          </p:cNvPr>
          <p:cNvSpPr>
            <a:spLocks noGrp="1"/>
          </p:cNvSpPr>
          <p:nvPr>
            <p:ph idx="1"/>
          </p:nvPr>
        </p:nvSpPr>
        <p:spPr/>
        <p:txBody>
          <a:bodyPr>
            <a:normAutofit/>
          </a:bodyPr>
          <a:lstStyle/>
          <a:p>
            <a:r>
              <a:rPr lang="en-US" sz="2400" dirty="0"/>
              <a:t>OC Login Process</a:t>
            </a:r>
          </a:p>
          <a:p>
            <a:pPr lvl="1"/>
            <a:r>
              <a:rPr lang="en-US" sz="1800" dirty="0"/>
              <a:t>Login into </a:t>
            </a:r>
            <a:r>
              <a:rPr lang="en-US" sz="1800" cap="small" dirty="0"/>
              <a:t>master01</a:t>
            </a:r>
            <a:r>
              <a:rPr lang="en-US" sz="1800" dirty="0"/>
              <a:t>/05 via Vault</a:t>
            </a:r>
          </a:p>
          <a:p>
            <a:pPr lvl="1"/>
            <a:r>
              <a:rPr lang="en-US" sz="1800" b="1" i="1" dirty="0" err="1"/>
              <a:t>sudo</a:t>
            </a:r>
            <a:r>
              <a:rPr lang="en-US" sz="1800" b="1" i="1" dirty="0"/>
              <a:t> </a:t>
            </a:r>
            <a:r>
              <a:rPr lang="en-US" sz="1800" b="1" i="1" dirty="0" err="1"/>
              <a:t>su</a:t>
            </a:r>
            <a:r>
              <a:rPr lang="en-US" sz="1800" b="1" i="1" dirty="0"/>
              <a:t> – </a:t>
            </a:r>
            <a:r>
              <a:rPr lang="en-US" sz="1800" b="1" i="1" dirty="0" err="1"/>
              <a:t>oseadmin</a:t>
            </a:r>
            <a:endParaRPr lang="en-US" sz="1800" b="1" i="1" dirty="0"/>
          </a:p>
          <a:p>
            <a:pPr lvl="1"/>
            <a:r>
              <a:rPr lang="en-US" sz="1800" dirty="0"/>
              <a:t>If </a:t>
            </a:r>
            <a:r>
              <a:rPr lang="en-US" sz="1800" b="1" i="1" dirty="0" err="1"/>
              <a:t>oc</a:t>
            </a:r>
            <a:r>
              <a:rPr lang="en-US" sz="1800" b="1" i="1" dirty="0"/>
              <a:t> </a:t>
            </a:r>
            <a:r>
              <a:rPr lang="en-US" sz="1800" b="1" i="1" dirty="0" err="1"/>
              <a:t>whoami</a:t>
            </a:r>
            <a:r>
              <a:rPr lang="en-US" sz="1800" b="1" i="1" dirty="0"/>
              <a:t> </a:t>
            </a:r>
            <a:r>
              <a:rPr lang="en-US" sz="1800" dirty="0"/>
              <a:t>does not show </a:t>
            </a:r>
            <a:r>
              <a:rPr lang="en-US" sz="1800" cap="small" dirty="0" err="1"/>
              <a:t>system:admin</a:t>
            </a:r>
            <a:endParaRPr lang="en-US" sz="1800" cap="small" dirty="0"/>
          </a:p>
          <a:p>
            <a:pPr lvl="2"/>
            <a:r>
              <a:rPr lang="en-US" sz="1600" dirty="0"/>
              <a:t>Execute </a:t>
            </a:r>
            <a:r>
              <a:rPr lang="en-US" sz="1600" b="1" i="1" dirty="0" err="1"/>
              <a:t>ocose</a:t>
            </a:r>
            <a:r>
              <a:rPr lang="en-US" sz="1600" b="1" i="1" dirty="0"/>
              <a:t> </a:t>
            </a:r>
            <a:r>
              <a:rPr lang="en-US" sz="1600" dirty="0"/>
              <a:t>to login as the </a:t>
            </a:r>
            <a:r>
              <a:rPr lang="en-US" sz="1600" cap="small" dirty="0" err="1"/>
              <a:t>system:admin</a:t>
            </a:r>
            <a:r>
              <a:rPr lang="en-US" sz="1600" cap="small" dirty="0"/>
              <a:t> </a:t>
            </a:r>
            <a:r>
              <a:rPr lang="en-US" sz="1600" dirty="0"/>
              <a:t>OSE</a:t>
            </a:r>
            <a:r>
              <a:rPr lang="en-US" sz="1600" b="1" dirty="0"/>
              <a:t> </a:t>
            </a:r>
            <a:r>
              <a:rPr lang="en-US" sz="1600" dirty="0"/>
              <a:t>user</a:t>
            </a:r>
          </a:p>
          <a:p>
            <a:pPr lvl="1"/>
            <a:r>
              <a:rPr lang="en-US" sz="1800" dirty="0"/>
              <a:t>OC Login into user account</a:t>
            </a:r>
          </a:p>
          <a:p>
            <a:pPr lvl="2"/>
            <a:r>
              <a:rPr lang="en-US" sz="1600" b="1" i="1" dirty="0" err="1"/>
              <a:t>oc</a:t>
            </a:r>
            <a:r>
              <a:rPr lang="en-US" sz="1600" b="1" i="1" dirty="0"/>
              <a:t> login –u</a:t>
            </a:r>
            <a:r>
              <a:rPr lang="en-US" sz="1600" i="1" dirty="0"/>
              <a:t> &lt;username&gt; </a:t>
            </a:r>
            <a:r>
              <a:rPr lang="en-US" sz="1600" dirty="0"/>
              <a:t>$</a:t>
            </a:r>
            <a:r>
              <a:rPr lang="en-US" sz="1600" b="1" i="1" dirty="0" err="1"/>
              <a:t>consoleURL</a:t>
            </a:r>
            <a:r>
              <a:rPr lang="en-US" sz="1600" b="1" i="1" dirty="0"/>
              <a:t> </a:t>
            </a:r>
            <a:r>
              <a:rPr lang="en-US" sz="1600" dirty="0"/>
              <a:t>(alias to the https://ose-&lt;environment&gt;“)</a:t>
            </a:r>
          </a:p>
          <a:p>
            <a:pPr lvl="2"/>
            <a:r>
              <a:rPr lang="en-US" sz="1600" dirty="0"/>
              <a:t>Example: </a:t>
            </a:r>
            <a:r>
              <a:rPr lang="en-US" sz="1600" b="1" i="1" dirty="0" err="1"/>
              <a:t>oc</a:t>
            </a:r>
            <a:r>
              <a:rPr lang="en-US" sz="1600" b="1" i="1" dirty="0"/>
              <a:t> login –u </a:t>
            </a:r>
            <a:r>
              <a:rPr lang="en-US" sz="1600" b="1" i="1" dirty="0" err="1"/>
              <a:t>ramadmin</a:t>
            </a:r>
            <a:r>
              <a:rPr lang="en-US" sz="1600" b="1" i="1" dirty="0"/>
              <a:t> $</a:t>
            </a:r>
            <a:r>
              <a:rPr lang="en-US" sz="1600" b="1" i="1" dirty="0" err="1"/>
              <a:t>consoleURL</a:t>
            </a:r>
            <a:endParaRPr lang="en-US" sz="1600" b="1" i="1" dirty="0"/>
          </a:p>
          <a:p>
            <a:pPr lvl="3">
              <a:buFont typeface="Wingdings" panose="05000000000000000000" pitchFamily="2" charset="2"/>
              <a:buChar char="§"/>
            </a:pPr>
            <a:r>
              <a:rPr lang="en-US" sz="1400" dirty="0"/>
              <a:t>User will be prompt for password</a:t>
            </a:r>
          </a:p>
          <a:p>
            <a:pPr lvl="3">
              <a:buFont typeface="Wingdings" panose="05000000000000000000" pitchFamily="2" charset="2"/>
              <a:buChar char="§"/>
            </a:pPr>
            <a:r>
              <a:rPr lang="en-US" sz="1400" dirty="0"/>
              <a:t>Token will expire after 24 hours or will be removed if </a:t>
            </a:r>
            <a:r>
              <a:rPr lang="en-US" sz="1400" b="1" i="1" dirty="0" err="1"/>
              <a:t>oc</a:t>
            </a:r>
            <a:r>
              <a:rPr lang="en-US" sz="1400" b="1" i="1" dirty="0"/>
              <a:t> logout </a:t>
            </a:r>
            <a:r>
              <a:rPr lang="en-US" sz="1400" dirty="0"/>
              <a:t>is executed</a:t>
            </a:r>
          </a:p>
          <a:p>
            <a:pPr lvl="3">
              <a:buFont typeface="Wingdings" panose="05000000000000000000" pitchFamily="2" charset="2"/>
              <a:buChar char="§"/>
            </a:pPr>
            <a:r>
              <a:rPr lang="en-US" sz="1400" dirty="0"/>
              <a:t>Until the </a:t>
            </a:r>
            <a:r>
              <a:rPr lang="en-US" sz="1400" b="1" dirty="0" err="1"/>
              <a:t>ocose</a:t>
            </a:r>
            <a:r>
              <a:rPr lang="en-US" sz="1400" dirty="0"/>
              <a:t> command is run user CANNOT execute any </a:t>
            </a:r>
            <a:r>
              <a:rPr lang="en-US" sz="1400" dirty="0" err="1"/>
              <a:t>oc</a:t>
            </a:r>
            <a:r>
              <a:rPr lang="en-US" sz="1400" dirty="0"/>
              <a:t> command</a:t>
            </a:r>
          </a:p>
          <a:p>
            <a:pPr lvl="2"/>
            <a:r>
              <a:rPr lang="en-US" sz="1600" b="1" dirty="0">
                <a:solidFill>
                  <a:srgbClr val="FF0000"/>
                </a:solidFill>
              </a:rPr>
              <a:t>DO NOT execute: </a:t>
            </a:r>
            <a:r>
              <a:rPr lang="en-US" sz="1600" b="1" i="1" dirty="0" err="1">
                <a:solidFill>
                  <a:srgbClr val="FF0000"/>
                </a:solidFill>
              </a:rPr>
              <a:t>oc</a:t>
            </a:r>
            <a:r>
              <a:rPr lang="en-US" sz="1600" b="1" i="1" dirty="0">
                <a:solidFill>
                  <a:srgbClr val="FF0000"/>
                </a:solidFill>
              </a:rPr>
              <a:t> login –u </a:t>
            </a:r>
            <a:r>
              <a:rPr lang="en-US" sz="1600" b="1" i="1" dirty="0" err="1">
                <a:solidFill>
                  <a:srgbClr val="FF0000"/>
                </a:solidFill>
              </a:rPr>
              <a:t>oseadmin</a:t>
            </a:r>
            <a:endParaRPr lang="en-US" sz="1600" b="1" i="1" dirty="0">
              <a:solidFill>
                <a:srgbClr val="FF0000"/>
              </a:solidFill>
            </a:endParaRPr>
          </a:p>
          <a:p>
            <a:pPr lvl="2"/>
            <a:r>
              <a:rPr lang="en-US" sz="1600" dirty="0"/>
              <a:t>Only execute </a:t>
            </a:r>
            <a:r>
              <a:rPr lang="en-US" sz="1600" b="1" i="1" dirty="0" err="1"/>
              <a:t>ocose</a:t>
            </a:r>
            <a:r>
              <a:rPr lang="en-US" sz="1600" dirty="0"/>
              <a:t> within the </a:t>
            </a:r>
            <a:r>
              <a:rPr lang="en-US" sz="1600" b="1" dirty="0" err="1"/>
              <a:t>oseadmin</a:t>
            </a:r>
            <a:r>
              <a:rPr lang="en-US" sz="1600" dirty="0"/>
              <a:t> account</a:t>
            </a:r>
          </a:p>
        </p:txBody>
      </p:sp>
    </p:spTree>
    <p:extLst>
      <p:ext uri="{BB962C8B-B14F-4D97-AF65-F5344CB8AC3E}">
        <p14:creationId xmlns:p14="http://schemas.microsoft.com/office/powerpoint/2010/main" val="2419276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2F9BD-6AE3-4F0C-8C3E-7E9E4267C922}"/>
              </a:ext>
            </a:extLst>
          </p:cNvPr>
          <p:cNvSpPr>
            <a:spLocks noGrp="1"/>
          </p:cNvSpPr>
          <p:nvPr>
            <p:ph type="title"/>
          </p:nvPr>
        </p:nvSpPr>
        <p:spPr/>
        <p:txBody>
          <a:bodyPr/>
          <a:lstStyle/>
          <a:p>
            <a:r>
              <a:rPr lang="en-US" dirty="0"/>
              <a:t>OSE 3.9 “</a:t>
            </a:r>
            <a:r>
              <a:rPr lang="en-US" b="1" dirty="0" err="1"/>
              <a:t>oseadmin</a:t>
            </a:r>
            <a:r>
              <a:rPr lang="en-US" b="1" dirty="0"/>
              <a:t>”</a:t>
            </a:r>
            <a:r>
              <a:rPr lang="en-US" dirty="0"/>
              <a:t> Environment</a:t>
            </a:r>
          </a:p>
        </p:txBody>
      </p:sp>
      <p:sp>
        <p:nvSpPr>
          <p:cNvPr id="3" name="Content Placeholder 2">
            <a:extLst>
              <a:ext uri="{FF2B5EF4-FFF2-40B4-BE49-F238E27FC236}">
                <a16:creationId xmlns:a16="http://schemas.microsoft.com/office/drawing/2014/main" id="{85631178-95A0-4AC0-8B35-7C84664C7AC4}"/>
              </a:ext>
            </a:extLst>
          </p:cNvPr>
          <p:cNvSpPr>
            <a:spLocks noGrp="1"/>
          </p:cNvSpPr>
          <p:nvPr>
            <p:ph idx="1"/>
          </p:nvPr>
        </p:nvSpPr>
        <p:spPr>
          <a:xfrm>
            <a:off x="838200" y="1825625"/>
            <a:ext cx="10515600" cy="4910026"/>
          </a:xfrm>
        </p:spPr>
        <p:txBody>
          <a:bodyPr>
            <a:normAutofit/>
          </a:bodyPr>
          <a:lstStyle/>
          <a:p>
            <a:r>
              <a:rPr lang="en-US" dirty="0"/>
              <a:t>/home/</a:t>
            </a:r>
            <a:r>
              <a:rPr lang="en-US" dirty="0" err="1"/>
              <a:t>oseadmin</a:t>
            </a:r>
            <a:r>
              <a:rPr lang="en-US" dirty="0"/>
              <a:t>/.</a:t>
            </a:r>
            <a:r>
              <a:rPr lang="en-US" dirty="0" err="1"/>
              <a:t>bashrc</a:t>
            </a:r>
            <a:endParaRPr lang="en-US" dirty="0"/>
          </a:p>
          <a:p>
            <a:pPr lvl="1"/>
            <a:r>
              <a:rPr lang="en-US" sz="1800" dirty="0"/>
              <a:t>Contains aliases such as:</a:t>
            </a:r>
            <a:endParaRPr lang="en-US" sz="1800" b="1" i="1" dirty="0"/>
          </a:p>
          <a:p>
            <a:pPr lvl="2"/>
            <a:r>
              <a:rPr lang="en-US" sz="1600" b="1" i="1" dirty="0" err="1"/>
              <a:t>ocose</a:t>
            </a:r>
            <a:r>
              <a:rPr lang="en-US" sz="1600" i="1" dirty="0"/>
              <a:t> – </a:t>
            </a:r>
            <a:r>
              <a:rPr lang="en-US" sz="1600" dirty="0"/>
              <a:t>For logging in as </a:t>
            </a:r>
            <a:r>
              <a:rPr lang="en-US" sz="1600" cap="small" dirty="0" err="1"/>
              <a:t>system:admin</a:t>
            </a:r>
            <a:r>
              <a:rPr lang="en-US" sz="1600" cap="small" dirty="0"/>
              <a:t> </a:t>
            </a:r>
            <a:r>
              <a:rPr lang="en-US" sz="1600" dirty="0"/>
              <a:t>OSE user</a:t>
            </a:r>
          </a:p>
          <a:p>
            <a:pPr lvl="2"/>
            <a:r>
              <a:rPr lang="en-US" sz="1600" b="1" i="1" dirty="0" err="1"/>
              <a:t>consoleURL</a:t>
            </a:r>
            <a:r>
              <a:rPr lang="en-US" sz="1600" i="1" dirty="0"/>
              <a:t> </a:t>
            </a:r>
            <a:r>
              <a:rPr lang="en-US" sz="1600" dirty="0"/>
              <a:t>– https://ose-&lt;environment&gt; (e.g., </a:t>
            </a:r>
            <a:r>
              <a:rPr lang="en-US" sz="1600" dirty="0" err="1"/>
              <a:t>oc</a:t>
            </a:r>
            <a:r>
              <a:rPr lang="en-US" sz="1600" dirty="0"/>
              <a:t> login </a:t>
            </a:r>
            <a:r>
              <a:rPr lang="en-US" sz="1600" dirty="0" err="1"/>
              <a:t>ramadmin</a:t>
            </a:r>
            <a:r>
              <a:rPr lang="en-US" sz="1600" dirty="0"/>
              <a:t> $</a:t>
            </a:r>
            <a:r>
              <a:rPr lang="en-US" sz="1600" dirty="0" err="1"/>
              <a:t>consoleURL</a:t>
            </a:r>
            <a:r>
              <a:rPr lang="en-US" sz="1600" dirty="0"/>
              <a:t>)</a:t>
            </a:r>
            <a:r>
              <a:rPr lang="en-US" sz="1600" i="1" dirty="0"/>
              <a:t> </a:t>
            </a:r>
          </a:p>
          <a:p>
            <a:pPr lvl="2"/>
            <a:r>
              <a:rPr lang="en-US" sz="1600" b="1" i="1" dirty="0"/>
              <a:t>scripts</a:t>
            </a:r>
            <a:r>
              <a:rPr lang="en-US" sz="1600" dirty="0"/>
              <a:t> – to change directory to /home/</a:t>
            </a:r>
            <a:r>
              <a:rPr lang="en-US" sz="1600" dirty="0" err="1"/>
              <a:t>oseadmin</a:t>
            </a:r>
            <a:r>
              <a:rPr lang="en-US" sz="1600" dirty="0"/>
              <a:t>/</a:t>
            </a:r>
            <a:r>
              <a:rPr lang="en-US" sz="1600" dirty="0" err="1"/>
              <a:t>OSE_GitHub</a:t>
            </a:r>
            <a:r>
              <a:rPr lang="en-US" sz="1600" dirty="0"/>
              <a:t>/</a:t>
            </a:r>
            <a:r>
              <a:rPr lang="en-US" sz="1600" dirty="0" err="1"/>
              <a:t>ose</a:t>
            </a:r>
            <a:r>
              <a:rPr lang="en-US" sz="1600" dirty="0"/>
              <a:t>-common/Scripts</a:t>
            </a:r>
          </a:p>
          <a:p>
            <a:pPr lvl="2"/>
            <a:r>
              <a:rPr lang="en-US" sz="1600" b="1" i="1" dirty="0" err="1"/>
              <a:t>adhoc</a:t>
            </a:r>
            <a:r>
              <a:rPr lang="en-US" sz="1600" dirty="0"/>
              <a:t> – to change directory to /home/</a:t>
            </a:r>
            <a:r>
              <a:rPr lang="en-US" sz="1600" dirty="0" err="1"/>
              <a:t>oseadmin</a:t>
            </a:r>
            <a:r>
              <a:rPr lang="en-US" sz="1600" dirty="0"/>
              <a:t>/</a:t>
            </a:r>
            <a:r>
              <a:rPr lang="en-US" sz="1600" dirty="0" err="1"/>
              <a:t>OSE_GitHub</a:t>
            </a:r>
            <a:r>
              <a:rPr lang="en-US" sz="1600" dirty="0"/>
              <a:t>/</a:t>
            </a:r>
            <a:r>
              <a:rPr lang="en-US" sz="1600" dirty="0" err="1"/>
              <a:t>ose</a:t>
            </a:r>
            <a:r>
              <a:rPr lang="en-US" sz="1600" dirty="0"/>
              <a:t>-common/</a:t>
            </a:r>
            <a:r>
              <a:rPr lang="en-US" sz="1600" dirty="0" err="1"/>
              <a:t>AdhocScripts</a:t>
            </a:r>
            <a:endParaRPr lang="en-US" sz="1600" dirty="0"/>
          </a:p>
          <a:p>
            <a:pPr lvl="2"/>
            <a:r>
              <a:rPr lang="en-US" sz="1600" b="1" i="1" dirty="0" err="1"/>
              <a:t>cronscripts</a:t>
            </a:r>
            <a:r>
              <a:rPr lang="en-US" sz="1600" dirty="0"/>
              <a:t> – to change directory to /home/</a:t>
            </a:r>
            <a:r>
              <a:rPr lang="en-US" sz="1600" dirty="0" err="1"/>
              <a:t>oseadmin</a:t>
            </a:r>
            <a:r>
              <a:rPr lang="en-US" sz="1600" dirty="0"/>
              <a:t>/</a:t>
            </a:r>
            <a:r>
              <a:rPr lang="en-US" sz="1600" dirty="0" err="1"/>
              <a:t>OSE_GitHub</a:t>
            </a:r>
            <a:r>
              <a:rPr lang="en-US" sz="1600" dirty="0"/>
              <a:t>/</a:t>
            </a:r>
            <a:r>
              <a:rPr lang="en-US" sz="1600" dirty="0" err="1"/>
              <a:t>ose</a:t>
            </a:r>
            <a:r>
              <a:rPr lang="en-US" sz="1600" dirty="0"/>
              <a:t>-common/</a:t>
            </a:r>
            <a:r>
              <a:rPr lang="en-US" sz="1600" dirty="0" err="1"/>
              <a:t>cronScripts</a:t>
            </a:r>
            <a:endParaRPr lang="en-US" sz="1600" dirty="0"/>
          </a:p>
          <a:p>
            <a:pPr lvl="1"/>
            <a:r>
              <a:rPr lang="en-US" sz="1800" dirty="0"/>
              <a:t>Contains node array aliases:</a:t>
            </a:r>
          </a:p>
          <a:p>
            <a:pPr lvl="2"/>
            <a:r>
              <a:rPr lang="en-US" sz="1600" b="1" i="1" dirty="0"/>
              <a:t>masters</a:t>
            </a:r>
            <a:r>
              <a:rPr lang="en-US" sz="1600" dirty="0"/>
              <a:t> – array of all masters nodes (e.g., </a:t>
            </a:r>
            <a:r>
              <a:rPr lang="en-US" sz="1600" cap="small" dirty="0"/>
              <a:t>master01</a:t>
            </a:r>
            <a:r>
              <a:rPr lang="en-US" sz="1600" dirty="0"/>
              <a:t> – </a:t>
            </a:r>
            <a:r>
              <a:rPr lang="en-US" sz="1600" cap="small" dirty="0"/>
              <a:t>master05</a:t>
            </a:r>
            <a:r>
              <a:rPr lang="en-US" sz="1600" dirty="0"/>
              <a:t>)</a:t>
            </a:r>
          </a:p>
          <a:p>
            <a:pPr lvl="2"/>
            <a:r>
              <a:rPr lang="en-US" sz="1600" b="1" i="1" dirty="0" err="1"/>
              <a:t>infras</a:t>
            </a:r>
            <a:r>
              <a:rPr lang="en-US" sz="1600" i="1" dirty="0"/>
              <a:t> </a:t>
            </a:r>
            <a:r>
              <a:rPr lang="en-US" sz="1600" dirty="0"/>
              <a:t>– array of all infra nodes</a:t>
            </a:r>
            <a:endParaRPr lang="en-US" sz="1600" i="1" dirty="0"/>
          </a:p>
          <a:p>
            <a:pPr lvl="2"/>
            <a:r>
              <a:rPr lang="en-US" sz="1600" b="1" i="1" dirty="0" err="1"/>
              <a:t>appnodes</a:t>
            </a:r>
            <a:r>
              <a:rPr lang="en-US" sz="1600" dirty="0"/>
              <a:t> – array of all app nodes</a:t>
            </a:r>
          </a:p>
          <a:p>
            <a:pPr lvl="2"/>
            <a:r>
              <a:rPr lang="en-US" sz="1600" b="1" i="1" dirty="0"/>
              <a:t>all</a:t>
            </a:r>
            <a:r>
              <a:rPr lang="en-US" sz="1600" dirty="0"/>
              <a:t> – array of all nodes</a:t>
            </a:r>
          </a:p>
          <a:p>
            <a:pPr lvl="2"/>
            <a:r>
              <a:rPr lang="en-US" sz="1600" b="1" i="1" dirty="0"/>
              <a:t>echo $all </a:t>
            </a:r>
            <a:r>
              <a:rPr lang="en-US" sz="1600" dirty="0"/>
              <a:t>will list all nodes within environment.  Use in place of “</a:t>
            </a:r>
            <a:r>
              <a:rPr lang="en-US" sz="1600" dirty="0" err="1"/>
              <a:t>oc</a:t>
            </a:r>
            <a:r>
              <a:rPr lang="en-US" sz="1600" dirty="0"/>
              <a:t> get nodes” command to suppress accessing temporarily disabled.  Currently used in some monitoring ALERT scripts.</a:t>
            </a:r>
          </a:p>
          <a:p>
            <a:pPr lvl="1"/>
            <a:r>
              <a:rPr lang="en-US" sz="1800" b="1" dirty="0"/>
              <a:t>git config --global user.name </a:t>
            </a:r>
            <a:r>
              <a:rPr lang="en-US" sz="1800" b="1" dirty="0" err="1"/>
              <a:t>oseadmin</a:t>
            </a:r>
            <a:r>
              <a:rPr lang="en-US" sz="1800" dirty="0"/>
              <a:t> line -- required to insure password-less access to OSE Git Repository from </a:t>
            </a:r>
            <a:r>
              <a:rPr lang="en-US" sz="1800" b="1" dirty="0" err="1"/>
              <a:t>oseadmin</a:t>
            </a:r>
            <a:r>
              <a:rPr lang="en-US" sz="1800" dirty="0"/>
              <a:t> account.</a:t>
            </a:r>
          </a:p>
        </p:txBody>
      </p:sp>
    </p:spTree>
    <p:extLst>
      <p:ext uri="{BB962C8B-B14F-4D97-AF65-F5344CB8AC3E}">
        <p14:creationId xmlns:p14="http://schemas.microsoft.com/office/powerpoint/2010/main" val="1402895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2F9BD-6AE3-4F0C-8C3E-7E9E4267C922}"/>
              </a:ext>
            </a:extLst>
          </p:cNvPr>
          <p:cNvSpPr>
            <a:spLocks noGrp="1"/>
          </p:cNvSpPr>
          <p:nvPr>
            <p:ph type="title"/>
          </p:nvPr>
        </p:nvSpPr>
        <p:spPr/>
        <p:txBody>
          <a:bodyPr/>
          <a:lstStyle/>
          <a:p>
            <a:r>
              <a:rPr lang="en-US" dirty="0"/>
              <a:t>OSE 3.9 “</a:t>
            </a:r>
            <a:r>
              <a:rPr lang="en-US" b="1" dirty="0" err="1"/>
              <a:t>oseadmin</a:t>
            </a:r>
            <a:r>
              <a:rPr lang="en-US" b="1" dirty="0"/>
              <a:t>”</a:t>
            </a:r>
            <a:r>
              <a:rPr lang="en-US" dirty="0"/>
              <a:t> Environment</a:t>
            </a:r>
          </a:p>
        </p:txBody>
      </p:sp>
      <p:sp>
        <p:nvSpPr>
          <p:cNvPr id="3" name="Content Placeholder 2">
            <a:extLst>
              <a:ext uri="{FF2B5EF4-FFF2-40B4-BE49-F238E27FC236}">
                <a16:creationId xmlns:a16="http://schemas.microsoft.com/office/drawing/2014/main" id="{85631178-95A0-4AC0-8B35-7C84664C7AC4}"/>
              </a:ext>
            </a:extLst>
          </p:cNvPr>
          <p:cNvSpPr>
            <a:spLocks noGrp="1"/>
          </p:cNvSpPr>
          <p:nvPr>
            <p:ph idx="1"/>
          </p:nvPr>
        </p:nvSpPr>
        <p:spPr>
          <a:xfrm>
            <a:off x="825843" y="1864262"/>
            <a:ext cx="10515600" cy="4351338"/>
          </a:xfrm>
        </p:spPr>
        <p:txBody>
          <a:bodyPr>
            <a:normAutofit/>
          </a:bodyPr>
          <a:lstStyle/>
          <a:p>
            <a:r>
              <a:rPr lang="en-US" sz="2400" dirty="0"/>
              <a:t>/home/</a:t>
            </a:r>
            <a:r>
              <a:rPr lang="en-US" sz="2400" dirty="0" err="1"/>
              <a:t>oseadmin</a:t>
            </a:r>
            <a:r>
              <a:rPr lang="en-US" sz="2400" dirty="0"/>
              <a:t>/.</a:t>
            </a:r>
            <a:r>
              <a:rPr lang="en-US" sz="2400" dirty="0" err="1"/>
              <a:t>ssh</a:t>
            </a:r>
            <a:r>
              <a:rPr lang="en-US" sz="2400" dirty="0"/>
              <a:t> directory</a:t>
            </a:r>
          </a:p>
          <a:p>
            <a:pPr lvl="1"/>
            <a:r>
              <a:rPr lang="en-US" sz="1800" b="1" dirty="0" err="1"/>
              <a:t>id_rsa</a:t>
            </a:r>
            <a:r>
              <a:rPr lang="en-US" sz="1800" dirty="0"/>
              <a:t> – private key paired with public key found in the </a:t>
            </a:r>
            <a:r>
              <a:rPr lang="en-US" sz="1800" b="1" dirty="0" err="1"/>
              <a:t>authorized_keys</a:t>
            </a:r>
            <a:r>
              <a:rPr lang="en-US" sz="1800" b="1" dirty="0"/>
              <a:t> </a:t>
            </a:r>
            <a:r>
              <a:rPr lang="en-US" sz="1800" dirty="0"/>
              <a:t>file on all OSE nodes  </a:t>
            </a:r>
          </a:p>
          <a:p>
            <a:pPr marL="457200" lvl="1" indent="0">
              <a:spcBef>
                <a:spcPts val="0"/>
              </a:spcBef>
              <a:buNone/>
            </a:pPr>
            <a:r>
              <a:rPr lang="en-US" sz="1800" dirty="0"/>
              <a:t>                    within the cluster.  Used by OSE to </a:t>
            </a:r>
            <a:r>
              <a:rPr lang="en-US" sz="1800" dirty="0" err="1"/>
              <a:t>ssh</a:t>
            </a:r>
            <a:r>
              <a:rPr lang="en-US" sz="1800" dirty="0"/>
              <a:t> into nodes without a password.</a:t>
            </a:r>
          </a:p>
          <a:p>
            <a:pPr lvl="1"/>
            <a:r>
              <a:rPr lang="en-US" sz="1800" b="1" dirty="0" err="1"/>
              <a:t>id_rsa.Git</a:t>
            </a:r>
            <a:r>
              <a:rPr lang="en-US" sz="1800" b="1" dirty="0"/>
              <a:t> </a:t>
            </a:r>
            <a:r>
              <a:rPr lang="en-US" sz="1800" dirty="0"/>
              <a:t> – private key paired with the public key stored under the </a:t>
            </a:r>
            <a:r>
              <a:rPr lang="en-US" sz="1800" b="1" dirty="0"/>
              <a:t>mturl750</a:t>
            </a:r>
            <a:r>
              <a:rPr lang="en-US" sz="1800" dirty="0"/>
              <a:t> account on the  </a:t>
            </a:r>
          </a:p>
          <a:p>
            <a:pPr marL="457200" lvl="1" indent="0">
              <a:spcBef>
                <a:spcPts val="0"/>
              </a:spcBef>
              <a:buNone/>
            </a:pPr>
            <a:r>
              <a:rPr lang="en-US" sz="1800" dirty="0"/>
              <a:t>                           Marriott Git server (git.amrriott.com). Used to pull/push the OSE Git Repository </a:t>
            </a:r>
          </a:p>
          <a:p>
            <a:pPr marL="457200" lvl="1" indent="0">
              <a:spcBef>
                <a:spcPts val="0"/>
              </a:spcBef>
              <a:buNone/>
            </a:pPr>
            <a:r>
              <a:rPr lang="en-US" sz="1800" dirty="0"/>
              <a:t>                           to/from the </a:t>
            </a:r>
            <a:r>
              <a:rPr lang="en-US" sz="1800" cap="small" dirty="0"/>
              <a:t>master01</a:t>
            </a:r>
            <a:r>
              <a:rPr lang="en-US" sz="1800" dirty="0"/>
              <a:t> servers within environments with Git access</a:t>
            </a:r>
            <a:endParaRPr lang="en-US" sz="1800" i="1" dirty="0"/>
          </a:p>
          <a:p>
            <a:pPr lvl="1"/>
            <a:r>
              <a:rPr lang="en-US" sz="1800" b="1" dirty="0" err="1"/>
              <a:t>id_rsa.Bastion</a:t>
            </a:r>
            <a:r>
              <a:rPr lang="en-US" sz="1800" dirty="0"/>
              <a:t> – private key paired with the public key stored in the </a:t>
            </a:r>
            <a:r>
              <a:rPr lang="en-US" sz="1800" b="1" dirty="0" err="1"/>
              <a:t>authorized_keys</a:t>
            </a:r>
            <a:r>
              <a:rPr lang="en-US" sz="1800" b="1" dirty="0"/>
              <a:t> </a:t>
            </a:r>
            <a:r>
              <a:rPr lang="en-US" sz="1800" dirty="0"/>
              <a:t>file of  </a:t>
            </a:r>
          </a:p>
          <a:p>
            <a:pPr marL="457200" lvl="1" indent="0">
              <a:spcBef>
                <a:spcPts val="0"/>
              </a:spcBef>
              <a:buNone/>
            </a:pPr>
            <a:r>
              <a:rPr lang="en-US" sz="1800" dirty="0"/>
              <a:t>                                 the </a:t>
            </a:r>
            <a:r>
              <a:rPr lang="en-US" sz="1800" b="1" dirty="0"/>
              <a:t>ec2-user </a:t>
            </a:r>
            <a:r>
              <a:rPr lang="en-US" sz="1800" dirty="0"/>
              <a:t>account on the Vault server.  Used to push/pull tarfiles in </a:t>
            </a:r>
          </a:p>
          <a:p>
            <a:pPr marL="457200" lvl="1" indent="0">
              <a:spcBef>
                <a:spcPts val="0"/>
              </a:spcBef>
              <a:buNone/>
            </a:pPr>
            <a:r>
              <a:rPr lang="en-US" sz="1800" dirty="0"/>
              <a:t>                                 support of environments without OSE Git access</a:t>
            </a:r>
          </a:p>
          <a:p>
            <a:pPr lvl="1">
              <a:spcBef>
                <a:spcPts val="0"/>
              </a:spcBef>
            </a:pPr>
            <a:r>
              <a:rPr lang="en-US" sz="1800" b="1" dirty="0"/>
              <a:t>Config </a:t>
            </a:r>
            <a:r>
              <a:rPr lang="en-US" sz="1800" dirty="0"/>
              <a:t>– references the private key to use when access a specific host (e.g., git.marriott.com)</a:t>
            </a:r>
          </a:p>
          <a:p>
            <a:pPr marL="914400" lvl="2" indent="0">
              <a:spcBef>
                <a:spcPts val="0"/>
              </a:spcBef>
              <a:buNone/>
            </a:pPr>
            <a:r>
              <a:rPr lang="en-US" sz="1600" dirty="0"/>
              <a:t>host git.marriott.com</a:t>
            </a:r>
          </a:p>
          <a:p>
            <a:pPr marL="914400" lvl="2" indent="0">
              <a:spcBef>
                <a:spcPts val="0"/>
              </a:spcBef>
              <a:buNone/>
            </a:pPr>
            <a:r>
              <a:rPr lang="en-US" sz="1600" dirty="0" err="1"/>
              <a:t>IdentityFile</a:t>
            </a:r>
            <a:r>
              <a:rPr lang="en-US" sz="1600" dirty="0"/>
              <a:t>  ~/.</a:t>
            </a:r>
            <a:r>
              <a:rPr lang="en-US" sz="1600" dirty="0" err="1"/>
              <a:t>ssh</a:t>
            </a:r>
            <a:r>
              <a:rPr lang="en-US" sz="1600" dirty="0"/>
              <a:t>/</a:t>
            </a:r>
            <a:r>
              <a:rPr lang="en-US" sz="1600" dirty="0" err="1"/>
              <a:t>id_rsa.Git</a:t>
            </a:r>
            <a:endParaRPr lang="en-US" sz="1600" dirty="0"/>
          </a:p>
          <a:p>
            <a:pPr marL="914400" lvl="2" indent="0">
              <a:spcBef>
                <a:spcPts val="0"/>
              </a:spcBef>
              <a:buNone/>
            </a:pPr>
            <a:r>
              <a:rPr lang="en-US" sz="1600" dirty="0"/>
              <a:t>host 172.25.13.213</a:t>
            </a:r>
          </a:p>
          <a:p>
            <a:pPr marL="914400" lvl="2" indent="0">
              <a:spcBef>
                <a:spcPts val="0"/>
              </a:spcBef>
              <a:buNone/>
            </a:pPr>
            <a:r>
              <a:rPr lang="en-US" sz="1600" dirty="0" err="1"/>
              <a:t>IdentityFile</a:t>
            </a:r>
            <a:r>
              <a:rPr lang="en-US" sz="1600" dirty="0"/>
              <a:t>  ~/.</a:t>
            </a:r>
            <a:r>
              <a:rPr lang="en-US" sz="1600" dirty="0" err="1"/>
              <a:t>ssh</a:t>
            </a:r>
            <a:r>
              <a:rPr lang="en-US" sz="1600" dirty="0"/>
              <a:t>/</a:t>
            </a:r>
            <a:r>
              <a:rPr lang="en-US" sz="1600" dirty="0" err="1"/>
              <a:t>id_rsa.Bastion</a:t>
            </a:r>
            <a:endParaRPr lang="en-US" sz="1600" dirty="0"/>
          </a:p>
          <a:p>
            <a:pPr lvl="1">
              <a:spcBef>
                <a:spcPts val="0"/>
              </a:spcBef>
            </a:pPr>
            <a:endParaRPr lang="en-US" b="1" dirty="0"/>
          </a:p>
        </p:txBody>
      </p:sp>
    </p:spTree>
    <p:extLst>
      <p:ext uri="{BB962C8B-B14F-4D97-AF65-F5344CB8AC3E}">
        <p14:creationId xmlns:p14="http://schemas.microsoft.com/office/powerpoint/2010/main" val="2155946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2F9BD-6AE3-4F0C-8C3E-7E9E4267C922}"/>
              </a:ext>
            </a:extLst>
          </p:cNvPr>
          <p:cNvSpPr>
            <a:spLocks noGrp="1"/>
          </p:cNvSpPr>
          <p:nvPr>
            <p:ph type="title"/>
          </p:nvPr>
        </p:nvSpPr>
        <p:spPr/>
        <p:txBody>
          <a:bodyPr/>
          <a:lstStyle/>
          <a:p>
            <a:r>
              <a:rPr lang="en-US" dirty="0"/>
              <a:t>OSE 3.9 “</a:t>
            </a:r>
            <a:r>
              <a:rPr lang="en-US" b="1" dirty="0" err="1"/>
              <a:t>oseadmin</a:t>
            </a:r>
            <a:r>
              <a:rPr lang="en-US" b="1" dirty="0"/>
              <a:t>”</a:t>
            </a:r>
            <a:r>
              <a:rPr lang="en-US" dirty="0"/>
              <a:t> Environment</a:t>
            </a:r>
          </a:p>
        </p:txBody>
      </p:sp>
      <p:sp>
        <p:nvSpPr>
          <p:cNvPr id="3" name="Content Placeholder 2">
            <a:extLst>
              <a:ext uri="{FF2B5EF4-FFF2-40B4-BE49-F238E27FC236}">
                <a16:creationId xmlns:a16="http://schemas.microsoft.com/office/drawing/2014/main" id="{85631178-95A0-4AC0-8B35-7C84664C7AC4}"/>
              </a:ext>
            </a:extLst>
          </p:cNvPr>
          <p:cNvSpPr>
            <a:spLocks noGrp="1"/>
          </p:cNvSpPr>
          <p:nvPr>
            <p:ph idx="1"/>
          </p:nvPr>
        </p:nvSpPr>
        <p:spPr>
          <a:xfrm>
            <a:off x="825843" y="1864262"/>
            <a:ext cx="10515600" cy="4351338"/>
          </a:xfrm>
        </p:spPr>
        <p:txBody>
          <a:bodyPr>
            <a:normAutofit/>
          </a:bodyPr>
          <a:lstStyle/>
          <a:p>
            <a:r>
              <a:rPr lang="en-US" sz="2400" dirty="0"/>
              <a:t>/home/</a:t>
            </a:r>
            <a:r>
              <a:rPr lang="en-US" sz="2400" dirty="0" err="1"/>
              <a:t>oseadmin</a:t>
            </a:r>
            <a:r>
              <a:rPr lang="en-US" sz="2400" dirty="0"/>
              <a:t>/.</a:t>
            </a:r>
            <a:r>
              <a:rPr lang="en-US" sz="2400" dirty="0" err="1"/>
              <a:t>kube</a:t>
            </a:r>
            <a:r>
              <a:rPr lang="en-US" sz="2400" dirty="0"/>
              <a:t> directory</a:t>
            </a:r>
          </a:p>
          <a:p>
            <a:pPr lvl="1"/>
            <a:r>
              <a:rPr lang="en-US" sz="1800" b="1" dirty="0" err="1"/>
              <a:t>config.admin</a:t>
            </a:r>
            <a:r>
              <a:rPr lang="en-US" sz="1800" dirty="0"/>
              <a:t> – copy of the </a:t>
            </a:r>
            <a:r>
              <a:rPr lang="en-US" sz="1800" b="1" dirty="0"/>
              <a:t>/</a:t>
            </a:r>
            <a:r>
              <a:rPr lang="en-US" sz="1800" b="1" dirty="0" err="1"/>
              <a:t>etc</a:t>
            </a:r>
            <a:r>
              <a:rPr lang="en-US" sz="1800" b="1" dirty="0"/>
              <a:t>/origin/master/</a:t>
            </a:r>
            <a:r>
              <a:rPr lang="en-US" sz="1800" b="1" dirty="0" err="1"/>
              <a:t>admin.kubeconfig</a:t>
            </a:r>
            <a:r>
              <a:rPr lang="en-US" sz="1800" dirty="0"/>
              <a:t>, which contains the </a:t>
            </a:r>
            <a:r>
              <a:rPr lang="en-US" sz="1800" cap="small" dirty="0" err="1"/>
              <a:t>system:admin</a:t>
            </a:r>
            <a:r>
              <a:rPr lang="en-US" sz="1800" cap="small" dirty="0"/>
              <a:t> </a:t>
            </a:r>
            <a:r>
              <a:rPr lang="en-US" sz="1800" dirty="0"/>
              <a:t>key </a:t>
            </a:r>
          </a:p>
          <a:p>
            <a:pPr lvl="1">
              <a:spcBef>
                <a:spcPts val="0"/>
              </a:spcBef>
            </a:pPr>
            <a:r>
              <a:rPr lang="en-US" sz="1800" b="1" dirty="0" err="1"/>
              <a:t>ocose</a:t>
            </a:r>
            <a:r>
              <a:rPr lang="en-US" sz="1800" dirty="0"/>
              <a:t> alias use of </a:t>
            </a:r>
            <a:r>
              <a:rPr lang="en-US" sz="1800" b="1" dirty="0" err="1"/>
              <a:t>config.admin</a:t>
            </a:r>
            <a:r>
              <a:rPr lang="en-US" sz="1800" b="1" dirty="0"/>
              <a:t> </a:t>
            </a:r>
            <a:r>
              <a:rPr lang="en-US" sz="1800" dirty="0"/>
              <a:t>file</a:t>
            </a:r>
          </a:p>
          <a:p>
            <a:pPr lvl="2">
              <a:spcBef>
                <a:spcPts val="0"/>
              </a:spcBef>
            </a:pPr>
            <a:r>
              <a:rPr lang="en-US" sz="1600" dirty="0"/>
              <a:t>copies the </a:t>
            </a:r>
            <a:r>
              <a:rPr lang="en-US" sz="1600" b="1" dirty="0"/>
              <a:t>~/.</a:t>
            </a:r>
            <a:r>
              <a:rPr lang="en-US" sz="1600" b="1" dirty="0" err="1"/>
              <a:t>kube</a:t>
            </a:r>
            <a:r>
              <a:rPr lang="en-US" sz="1600" b="1" dirty="0"/>
              <a:t>/</a:t>
            </a:r>
            <a:r>
              <a:rPr lang="en-US" sz="1600" b="1" dirty="0" err="1"/>
              <a:t>config.admin</a:t>
            </a:r>
            <a:r>
              <a:rPr lang="en-US" sz="1600" dirty="0"/>
              <a:t> file to the </a:t>
            </a:r>
            <a:r>
              <a:rPr lang="en-US" sz="1600" b="1" dirty="0"/>
              <a:t>~/.</a:t>
            </a:r>
            <a:r>
              <a:rPr lang="en-US" sz="1600" b="1" dirty="0" err="1"/>
              <a:t>kube</a:t>
            </a:r>
            <a:r>
              <a:rPr lang="en-US" sz="1600" b="1" dirty="0"/>
              <a:t>/config</a:t>
            </a:r>
            <a:r>
              <a:rPr lang="en-US" sz="1600" dirty="0"/>
              <a:t> file</a:t>
            </a:r>
          </a:p>
          <a:p>
            <a:pPr lvl="2">
              <a:spcBef>
                <a:spcPts val="0"/>
              </a:spcBef>
            </a:pPr>
            <a:r>
              <a:rPr lang="en-US" sz="1600" dirty="0"/>
              <a:t>this file copy resets the </a:t>
            </a:r>
            <a:r>
              <a:rPr lang="en-US" sz="1600" b="1" dirty="0" err="1"/>
              <a:t>oseadmin</a:t>
            </a:r>
            <a:r>
              <a:rPr lang="en-US" sz="1600" dirty="0"/>
              <a:t> OSE user to </a:t>
            </a:r>
            <a:r>
              <a:rPr lang="en-US" sz="1600" cap="small" dirty="0" err="1"/>
              <a:t>system:admin</a:t>
            </a:r>
            <a:endParaRPr lang="en-US" sz="1600" dirty="0"/>
          </a:p>
          <a:p>
            <a:pPr lvl="1">
              <a:spcBef>
                <a:spcPts val="0"/>
              </a:spcBef>
            </a:pPr>
            <a:r>
              <a:rPr lang="en-US" sz="1800" b="1" dirty="0" err="1"/>
              <a:t>oseadmin</a:t>
            </a:r>
            <a:r>
              <a:rPr lang="en-US" sz="1800" dirty="0"/>
              <a:t> is a group account conflict</a:t>
            </a:r>
          </a:p>
          <a:p>
            <a:pPr lvl="2">
              <a:spcBef>
                <a:spcPts val="0"/>
              </a:spcBef>
            </a:pPr>
            <a:r>
              <a:rPr lang="en-US" sz="1600" dirty="0"/>
              <a:t>If two users are logged into the same machine and </a:t>
            </a:r>
            <a:r>
              <a:rPr lang="en-US" sz="1600" b="1" dirty="0" err="1"/>
              <a:t>oc</a:t>
            </a:r>
            <a:r>
              <a:rPr lang="en-US" sz="1600" b="1" dirty="0"/>
              <a:t> login –u </a:t>
            </a:r>
            <a:r>
              <a:rPr lang="en-US" sz="1600" b="1" dirty="0" err="1"/>
              <a:t>ramadmin</a:t>
            </a:r>
            <a:r>
              <a:rPr lang="en-US" sz="1600" b="1" dirty="0"/>
              <a:t> $</a:t>
            </a:r>
            <a:r>
              <a:rPr lang="en-US" sz="1600" b="1" dirty="0" err="1"/>
              <a:t>consoleURL</a:t>
            </a:r>
            <a:r>
              <a:rPr lang="en-US" sz="1600" b="1" dirty="0"/>
              <a:t> </a:t>
            </a:r>
            <a:r>
              <a:rPr lang="en-US" sz="1600" dirty="0"/>
              <a:t>is executed by one of the user, both users will be logged in as </a:t>
            </a:r>
            <a:r>
              <a:rPr lang="en-US" sz="1600" b="1" dirty="0" err="1"/>
              <a:t>ramadmin</a:t>
            </a:r>
            <a:endParaRPr lang="en-US" sz="1600" b="1" dirty="0"/>
          </a:p>
          <a:p>
            <a:pPr lvl="2">
              <a:spcBef>
                <a:spcPts val="0"/>
              </a:spcBef>
            </a:pPr>
            <a:r>
              <a:rPr lang="en-US" sz="1600" dirty="0"/>
              <a:t>In order to prevent scripts like </a:t>
            </a:r>
            <a:r>
              <a:rPr lang="en-US" sz="1600" cap="small" dirty="0"/>
              <a:t>CreateNewProject.sh </a:t>
            </a:r>
            <a:r>
              <a:rPr lang="en-US" sz="1600" dirty="0"/>
              <a:t>from potentially failing the script executes</a:t>
            </a:r>
            <a:endParaRPr lang="en-US" sz="1600" cap="small" dirty="0"/>
          </a:p>
          <a:p>
            <a:pPr lvl="3">
              <a:spcBef>
                <a:spcPts val="0"/>
              </a:spcBef>
              <a:buFont typeface="Wingdings" panose="05000000000000000000" pitchFamily="2" charset="2"/>
              <a:buChar char="§"/>
            </a:pPr>
            <a:r>
              <a:rPr lang="en-US" sz="1400" dirty="0"/>
              <a:t>export KUBECONFIG=/home/</a:t>
            </a:r>
            <a:r>
              <a:rPr lang="en-US" sz="1400" dirty="0" err="1"/>
              <a:t>oseadmin</a:t>
            </a:r>
            <a:r>
              <a:rPr lang="en-US" sz="1400" dirty="0"/>
              <a:t>/.</a:t>
            </a:r>
            <a:r>
              <a:rPr lang="en-US" sz="1400" dirty="0" err="1"/>
              <a:t>kube</a:t>
            </a:r>
            <a:r>
              <a:rPr lang="en-US" sz="1400" dirty="0"/>
              <a:t>/</a:t>
            </a:r>
            <a:r>
              <a:rPr lang="en-US" sz="1400" dirty="0" err="1"/>
              <a:t>config.admin</a:t>
            </a:r>
            <a:endParaRPr lang="en-US" sz="1400" dirty="0"/>
          </a:p>
          <a:p>
            <a:pPr lvl="3">
              <a:spcBef>
                <a:spcPts val="0"/>
              </a:spcBef>
              <a:buFont typeface="Wingdings" panose="05000000000000000000" pitchFamily="2" charset="2"/>
              <a:buChar char="§"/>
            </a:pPr>
            <a:r>
              <a:rPr lang="en-US" sz="1400" dirty="0"/>
              <a:t>this guarantees the script will run as the </a:t>
            </a:r>
            <a:r>
              <a:rPr lang="en-US" sz="1400" cap="small" dirty="0" err="1"/>
              <a:t>system:admin</a:t>
            </a:r>
            <a:r>
              <a:rPr lang="en-US" sz="1400" cap="small" dirty="0"/>
              <a:t> </a:t>
            </a:r>
            <a:r>
              <a:rPr lang="en-US" sz="1400" dirty="0"/>
              <a:t>no matter what the state of </a:t>
            </a:r>
            <a:r>
              <a:rPr lang="en-US" sz="1400" b="1" dirty="0" err="1"/>
              <a:t>oseadmin</a:t>
            </a:r>
            <a:r>
              <a:rPr lang="en-US" sz="1400" b="1" dirty="0"/>
              <a:t> </a:t>
            </a:r>
            <a:r>
              <a:rPr lang="en-US" sz="1400" dirty="0"/>
              <a:t>OSE user</a:t>
            </a:r>
            <a:endParaRPr lang="en-US" sz="1400" b="1" dirty="0"/>
          </a:p>
          <a:p>
            <a:pPr lvl="2">
              <a:spcBef>
                <a:spcPts val="0"/>
              </a:spcBef>
            </a:pPr>
            <a:endParaRPr lang="en-US" b="1" dirty="0"/>
          </a:p>
        </p:txBody>
      </p:sp>
    </p:spTree>
    <p:extLst>
      <p:ext uri="{BB962C8B-B14F-4D97-AF65-F5344CB8AC3E}">
        <p14:creationId xmlns:p14="http://schemas.microsoft.com/office/powerpoint/2010/main" val="2833439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7FE4E-F937-4F2B-BB98-F32480DBB2AE}"/>
              </a:ext>
            </a:extLst>
          </p:cNvPr>
          <p:cNvSpPr>
            <a:spLocks noGrp="1"/>
          </p:cNvSpPr>
          <p:nvPr>
            <p:ph type="title"/>
          </p:nvPr>
        </p:nvSpPr>
        <p:spPr/>
        <p:txBody>
          <a:bodyPr/>
          <a:lstStyle/>
          <a:p>
            <a:r>
              <a:rPr lang="en-US" dirty="0"/>
              <a:t>OSE 3.9 “</a:t>
            </a:r>
            <a:r>
              <a:rPr lang="en-US" b="1" dirty="0" err="1"/>
              <a:t>oseadmin</a:t>
            </a:r>
            <a:r>
              <a:rPr lang="en-US" b="1" dirty="0"/>
              <a:t>”</a:t>
            </a:r>
            <a:r>
              <a:rPr lang="en-US" dirty="0"/>
              <a:t> Environment</a:t>
            </a:r>
          </a:p>
        </p:txBody>
      </p:sp>
      <p:sp>
        <p:nvSpPr>
          <p:cNvPr id="3" name="Content Placeholder 2">
            <a:extLst>
              <a:ext uri="{FF2B5EF4-FFF2-40B4-BE49-F238E27FC236}">
                <a16:creationId xmlns:a16="http://schemas.microsoft.com/office/drawing/2014/main" id="{900F224E-A03E-42DA-BF4C-4A5D9BBA280B}"/>
              </a:ext>
            </a:extLst>
          </p:cNvPr>
          <p:cNvSpPr>
            <a:spLocks noGrp="1"/>
          </p:cNvSpPr>
          <p:nvPr>
            <p:ph idx="1"/>
          </p:nvPr>
        </p:nvSpPr>
        <p:spPr>
          <a:xfrm>
            <a:off x="838200" y="1825625"/>
            <a:ext cx="10515600" cy="4945878"/>
          </a:xfrm>
        </p:spPr>
        <p:txBody>
          <a:bodyPr>
            <a:normAutofit/>
          </a:bodyPr>
          <a:lstStyle/>
          <a:p>
            <a:r>
              <a:rPr lang="en-US" dirty="0"/>
              <a:t>Git Directory Structure - /home/</a:t>
            </a:r>
            <a:r>
              <a:rPr lang="en-US" dirty="0" err="1"/>
              <a:t>oseadmin</a:t>
            </a:r>
            <a:r>
              <a:rPr lang="en-US" dirty="0"/>
              <a:t>/</a:t>
            </a:r>
            <a:r>
              <a:rPr lang="en-US" dirty="0" err="1"/>
              <a:t>OSE_GitHub</a:t>
            </a:r>
            <a:r>
              <a:rPr lang="en-US" dirty="0"/>
              <a:t>/</a:t>
            </a:r>
            <a:r>
              <a:rPr lang="en-US" dirty="0" err="1"/>
              <a:t>ose</a:t>
            </a:r>
            <a:r>
              <a:rPr lang="en-US" dirty="0"/>
              <a:t>-common</a:t>
            </a:r>
          </a:p>
          <a:p>
            <a:pPr lvl="1"/>
            <a:r>
              <a:rPr lang="en-US" sz="1800" dirty="0"/>
              <a:t>/home/</a:t>
            </a:r>
            <a:r>
              <a:rPr lang="en-US" sz="1800" dirty="0" err="1"/>
              <a:t>oseadmin</a:t>
            </a:r>
            <a:r>
              <a:rPr lang="en-US" sz="1800" dirty="0"/>
              <a:t>/</a:t>
            </a:r>
            <a:r>
              <a:rPr lang="en-US" sz="1800" dirty="0" err="1"/>
              <a:t>OSE_GitHub</a:t>
            </a:r>
            <a:r>
              <a:rPr lang="en-US" sz="1800" dirty="0"/>
              <a:t>/</a:t>
            </a:r>
            <a:r>
              <a:rPr lang="en-US" sz="1800" dirty="0" err="1"/>
              <a:t>ose</a:t>
            </a:r>
            <a:r>
              <a:rPr lang="en-US" sz="1800" dirty="0"/>
              <a:t>-common/Scripts</a:t>
            </a:r>
          </a:p>
          <a:p>
            <a:pPr lvl="2"/>
            <a:r>
              <a:rPr lang="en-US" sz="1600" dirty="0"/>
              <a:t>Contains the regularly executed scripts utilized by the OSE Team</a:t>
            </a:r>
          </a:p>
          <a:p>
            <a:pPr lvl="2"/>
            <a:r>
              <a:rPr lang="en-US" sz="1600" b="1" dirty="0"/>
              <a:t>scripts </a:t>
            </a:r>
            <a:r>
              <a:rPr lang="en-US" sz="1600" dirty="0"/>
              <a:t>alias will cd to the /home/</a:t>
            </a:r>
            <a:r>
              <a:rPr lang="en-US" sz="1600" dirty="0" err="1"/>
              <a:t>oseadmin</a:t>
            </a:r>
            <a:r>
              <a:rPr lang="en-US" sz="1600" dirty="0"/>
              <a:t>/</a:t>
            </a:r>
            <a:r>
              <a:rPr lang="en-US" sz="1600" dirty="0" err="1"/>
              <a:t>OSE_GitHub</a:t>
            </a:r>
            <a:r>
              <a:rPr lang="en-US" sz="1600" dirty="0"/>
              <a:t>/</a:t>
            </a:r>
            <a:r>
              <a:rPr lang="en-US" sz="1600" dirty="0" err="1"/>
              <a:t>ose</a:t>
            </a:r>
            <a:r>
              <a:rPr lang="en-US" sz="1600" dirty="0"/>
              <a:t>-common/Scripts directory</a:t>
            </a:r>
          </a:p>
          <a:p>
            <a:pPr lvl="2"/>
            <a:r>
              <a:rPr lang="en-US" sz="1600" b="1" dirty="0"/>
              <a:t>CreateNewProject.sh </a:t>
            </a:r>
            <a:r>
              <a:rPr lang="en-US" sz="1600" dirty="0"/>
              <a:t>– used to create new projects within the OSE 3.9 Environments.  Script prompts for the </a:t>
            </a:r>
          </a:p>
          <a:p>
            <a:pPr marL="914400" lvl="2" indent="0">
              <a:spcBef>
                <a:spcPts val="0"/>
              </a:spcBef>
              <a:buNone/>
            </a:pPr>
            <a:r>
              <a:rPr lang="en-US" sz="1600" dirty="0"/>
              <a:t>     project prefix.  If new prefix, the user will be prompt for a password for the admin account and will also create </a:t>
            </a:r>
          </a:p>
          <a:p>
            <a:pPr marL="914400" lvl="2" indent="0">
              <a:spcBef>
                <a:spcPts val="0"/>
              </a:spcBef>
              <a:buNone/>
            </a:pPr>
            <a:r>
              <a:rPr lang="en-US" sz="1600" dirty="0"/>
              <a:t>     a </a:t>
            </a:r>
            <a:r>
              <a:rPr lang="en-US" sz="1600" cap="small" dirty="0" err="1"/>
              <a:t>clusterresourcequota</a:t>
            </a:r>
            <a:r>
              <a:rPr lang="en-US" sz="1600" dirty="0"/>
              <a:t> for the project prefix.  In either case the user will be prompt for the project name and </a:t>
            </a:r>
          </a:p>
          <a:p>
            <a:pPr marL="914400" lvl="2" indent="0">
              <a:spcBef>
                <a:spcPts val="0"/>
              </a:spcBef>
              <a:buNone/>
            </a:pPr>
            <a:r>
              <a:rPr lang="en-US" sz="1600" dirty="0"/>
              <a:t>     associated </a:t>
            </a:r>
            <a:r>
              <a:rPr lang="en-US" sz="1600" cap="small" dirty="0" err="1"/>
              <a:t>LimitRange</a:t>
            </a:r>
            <a:r>
              <a:rPr lang="en-US" sz="1600" dirty="0"/>
              <a:t> quotas.  </a:t>
            </a:r>
            <a:endParaRPr lang="en-US" sz="1600" b="1" dirty="0"/>
          </a:p>
          <a:p>
            <a:pPr lvl="2"/>
            <a:r>
              <a:rPr lang="en-US" sz="1600" b="1" dirty="0"/>
              <a:t>DeleteProjectPrefix.sh </a:t>
            </a:r>
            <a:r>
              <a:rPr lang="en-US" sz="1600" dirty="0"/>
              <a:t>– Used to delete an obsolete Project Prefix and associated Projects that begin with the</a:t>
            </a:r>
          </a:p>
          <a:p>
            <a:pPr marL="914400" lvl="2" indent="0">
              <a:spcBef>
                <a:spcPts val="0"/>
              </a:spcBef>
              <a:buNone/>
            </a:pPr>
            <a:r>
              <a:rPr lang="en-US" sz="1600" dirty="0"/>
              <a:t>     entered project prefix.  User is prompt for Project Prefix.  If all projects are delete the script will also delete the </a:t>
            </a:r>
          </a:p>
          <a:p>
            <a:pPr marL="914400" lvl="2" indent="0">
              <a:spcBef>
                <a:spcPts val="0"/>
              </a:spcBef>
              <a:buNone/>
            </a:pPr>
            <a:r>
              <a:rPr lang="en-US" sz="1600" cap="small" dirty="0"/>
              <a:t>     </a:t>
            </a:r>
            <a:r>
              <a:rPr lang="en-US" sz="1600" cap="small" dirty="0" err="1"/>
              <a:t>clusterresourcequota</a:t>
            </a:r>
            <a:r>
              <a:rPr lang="en-US" sz="1600" cap="small" dirty="0"/>
              <a:t> </a:t>
            </a:r>
            <a:r>
              <a:rPr lang="en-US" sz="1600" dirty="0"/>
              <a:t>and admin account from the </a:t>
            </a:r>
            <a:r>
              <a:rPr lang="en-US" sz="1600" cap="small" dirty="0" err="1"/>
              <a:t>htpasswd</a:t>
            </a:r>
            <a:r>
              <a:rPr lang="en-US" sz="1600" dirty="0"/>
              <a:t> file on all master nodes.</a:t>
            </a:r>
          </a:p>
          <a:p>
            <a:pPr lvl="2"/>
            <a:r>
              <a:rPr lang="en-US" sz="1600" b="1" dirty="0"/>
              <a:t>Update_htpasswd.sh </a:t>
            </a:r>
            <a:r>
              <a:rPr lang="en-US" sz="1600" dirty="0"/>
              <a:t>– prompt for username and password to be updated or added to the </a:t>
            </a:r>
            <a:r>
              <a:rPr lang="en-US" sz="1600" cap="small" dirty="0" err="1"/>
              <a:t>htpasswd</a:t>
            </a:r>
            <a:r>
              <a:rPr lang="en-US" sz="1600" dirty="0"/>
              <a:t> file on all </a:t>
            </a:r>
          </a:p>
          <a:p>
            <a:pPr marL="914400" lvl="2" indent="0">
              <a:spcBef>
                <a:spcPts val="0"/>
              </a:spcBef>
              <a:buNone/>
            </a:pPr>
            <a:r>
              <a:rPr lang="en-US" sz="1600" dirty="0"/>
              <a:t>     master nodes.</a:t>
            </a:r>
            <a:endParaRPr lang="en-US" sz="1600" b="1" dirty="0"/>
          </a:p>
          <a:p>
            <a:pPr lvl="2"/>
            <a:r>
              <a:rPr lang="en-US" sz="1600" b="1" dirty="0"/>
              <a:t>PortConnectionCount.sh </a:t>
            </a:r>
            <a:r>
              <a:rPr lang="en-US" sz="1600" dirty="0"/>
              <a:t> - prompts for IP and port to be checked.  The script displays a count of all the </a:t>
            </a:r>
          </a:p>
          <a:p>
            <a:pPr marL="914400" lvl="2" indent="0">
              <a:spcBef>
                <a:spcPts val="0"/>
              </a:spcBef>
              <a:buNone/>
            </a:pPr>
            <a:r>
              <a:rPr lang="en-US" sz="1600" dirty="0"/>
              <a:t>     connection opened by the specified IP (can be all IPs) and port for all APP pods within the environment</a:t>
            </a:r>
          </a:p>
          <a:p>
            <a:pPr lvl="2"/>
            <a:r>
              <a:rPr lang="en-US" sz="1600" b="1" dirty="0"/>
              <a:t>CheckNodeDistribution.sh </a:t>
            </a:r>
            <a:r>
              <a:rPr lang="en-US" sz="1600" dirty="0"/>
              <a:t>– this script will display the pods count per node for the cluster</a:t>
            </a:r>
          </a:p>
          <a:p>
            <a:pPr lvl="1"/>
            <a:endParaRPr lang="en-US" dirty="0"/>
          </a:p>
        </p:txBody>
      </p:sp>
    </p:spTree>
    <p:extLst>
      <p:ext uri="{BB962C8B-B14F-4D97-AF65-F5344CB8AC3E}">
        <p14:creationId xmlns:p14="http://schemas.microsoft.com/office/powerpoint/2010/main" val="3627503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7FE4E-F937-4F2B-BB98-F32480DBB2AE}"/>
              </a:ext>
            </a:extLst>
          </p:cNvPr>
          <p:cNvSpPr>
            <a:spLocks noGrp="1"/>
          </p:cNvSpPr>
          <p:nvPr>
            <p:ph type="title"/>
          </p:nvPr>
        </p:nvSpPr>
        <p:spPr/>
        <p:txBody>
          <a:bodyPr/>
          <a:lstStyle/>
          <a:p>
            <a:r>
              <a:rPr lang="en-US" dirty="0"/>
              <a:t>OSE 3.9 “</a:t>
            </a:r>
            <a:r>
              <a:rPr lang="en-US" b="1" dirty="0" err="1"/>
              <a:t>oseadmin</a:t>
            </a:r>
            <a:r>
              <a:rPr lang="en-US" b="1" dirty="0"/>
              <a:t>”</a:t>
            </a:r>
            <a:r>
              <a:rPr lang="en-US" dirty="0"/>
              <a:t> Environment</a:t>
            </a:r>
          </a:p>
        </p:txBody>
      </p:sp>
      <p:sp>
        <p:nvSpPr>
          <p:cNvPr id="3" name="Content Placeholder 2">
            <a:extLst>
              <a:ext uri="{FF2B5EF4-FFF2-40B4-BE49-F238E27FC236}">
                <a16:creationId xmlns:a16="http://schemas.microsoft.com/office/drawing/2014/main" id="{900F224E-A03E-42DA-BF4C-4A5D9BBA280B}"/>
              </a:ext>
            </a:extLst>
          </p:cNvPr>
          <p:cNvSpPr>
            <a:spLocks noGrp="1"/>
          </p:cNvSpPr>
          <p:nvPr>
            <p:ph idx="1"/>
          </p:nvPr>
        </p:nvSpPr>
        <p:spPr>
          <a:xfrm>
            <a:off x="825843" y="1825625"/>
            <a:ext cx="10515600" cy="4884268"/>
          </a:xfrm>
        </p:spPr>
        <p:txBody>
          <a:bodyPr>
            <a:normAutofit/>
          </a:bodyPr>
          <a:lstStyle/>
          <a:p>
            <a:r>
              <a:rPr lang="en-US" dirty="0"/>
              <a:t>Git Directory Structure - /home/</a:t>
            </a:r>
            <a:r>
              <a:rPr lang="en-US" dirty="0" err="1"/>
              <a:t>oseadmin</a:t>
            </a:r>
            <a:r>
              <a:rPr lang="en-US" dirty="0"/>
              <a:t>/</a:t>
            </a:r>
            <a:r>
              <a:rPr lang="en-US" dirty="0" err="1"/>
              <a:t>OSE_GitHub</a:t>
            </a:r>
            <a:r>
              <a:rPr lang="en-US" dirty="0"/>
              <a:t>/</a:t>
            </a:r>
            <a:r>
              <a:rPr lang="en-US" dirty="0" err="1"/>
              <a:t>ose</a:t>
            </a:r>
            <a:r>
              <a:rPr lang="en-US" dirty="0"/>
              <a:t>-common</a:t>
            </a:r>
          </a:p>
          <a:p>
            <a:pPr lvl="1"/>
            <a:r>
              <a:rPr lang="en-US" sz="1800" dirty="0"/>
              <a:t>/home/</a:t>
            </a:r>
            <a:r>
              <a:rPr lang="en-US" sz="1800" dirty="0" err="1"/>
              <a:t>oseadmin</a:t>
            </a:r>
            <a:r>
              <a:rPr lang="en-US" sz="1800" dirty="0"/>
              <a:t>/</a:t>
            </a:r>
            <a:r>
              <a:rPr lang="en-US" sz="1800" dirty="0" err="1"/>
              <a:t>OSE_GitHub</a:t>
            </a:r>
            <a:r>
              <a:rPr lang="en-US" sz="1800" dirty="0"/>
              <a:t>/</a:t>
            </a:r>
            <a:r>
              <a:rPr lang="en-US" sz="1800" dirty="0" err="1"/>
              <a:t>ose</a:t>
            </a:r>
            <a:r>
              <a:rPr lang="en-US" sz="1800" dirty="0"/>
              <a:t>-common/Scripts</a:t>
            </a:r>
          </a:p>
          <a:p>
            <a:pPr lvl="2"/>
            <a:r>
              <a:rPr lang="en-US" sz="1600" b="1" dirty="0"/>
              <a:t>Refresh_OSE_GitHub.sh</a:t>
            </a:r>
            <a:r>
              <a:rPr lang="en-US" sz="1600" dirty="0"/>
              <a:t> - </a:t>
            </a:r>
            <a:r>
              <a:rPr lang="en-US" sz="1600" b="1" dirty="0"/>
              <a:t> </a:t>
            </a:r>
            <a:r>
              <a:rPr lang="en-US" sz="1600" dirty="0"/>
              <a:t>script is used to refresh the environment with the latest OSE Git Repository.  It is only executed on the </a:t>
            </a:r>
            <a:r>
              <a:rPr lang="en-US" sz="1600" cap="small" dirty="0"/>
              <a:t>master01</a:t>
            </a:r>
            <a:r>
              <a:rPr lang="en-US" sz="1600" dirty="0"/>
              <a:t> node.  It includes three optional arguments:</a:t>
            </a:r>
          </a:p>
          <a:p>
            <a:pPr lvl="3">
              <a:buFont typeface="Wingdings" panose="05000000000000000000" pitchFamily="2" charset="2"/>
              <a:buChar char="§"/>
            </a:pPr>
            <a:r>
              <a:rPr lang="en-US" sz="1400" b="1" dirty="0"/>
              <a:t>CRON:</a:t>
            </a:r>
            <a:r>
              <a:rPr lang="en-US" sz="1400" dirty="0"/>
              <a:t> will institute a delayed start depending on the environment executing the script.  This is necessary since the script is started at the same time on all clusters and there is pull from the same Git Repository</a:t>
            </a:r>
          </a:p>
          <a:p>
            <a:pPr lvl="3">
              <a:buFont typeface="Wingdings" panose="05000000000000000000" pitchFamily="2" charset="2"/>
              <a:buChar char="§"/>
            </a:pPr>
            <a:r>
              <a:rPr lang="en-US" sz="1400" b="1" dirty="0"/>
              <a:t>SYNC:</a:t>
            </a:r>
            <a:r>
              <a:rPr lang="en-US" sz="1400" dirty="0"/>
              <a:t> will execute the </a:t>
            </a:r>
            <a:r>
              <a:rPr lang="en-US" sz="1400" b="1" dirty="0"/>
              <a:t>../</a:t>
            </a:r>
            <a:r>
              <a:rPr lang="en-US" sz="1400" b="1" dirty="0" err="1"/>
              <a:t>cronScripts</a:t>
            </a:r>
            <a:r>
              <a:rPr lang="en-US" sz="1400" b="1" dirty="0"/>
              <a:t>/Sync-3.9.ksh </a:t>
            </a:r>
            <a:r>
              <a:rPr lang="en-US" sz="1400" dirty="0"/>
              <a:t>script after the refresh to push the changes to all nodes in the cluster.  Note that the </a:t>
            </a:r>
            <a:r>
              <a:rPr lang="en-US" sz="1400" b="1" dirty="0"/>
              <a:t>Sync-3.9.ksh </a:t>
            </a:r>
            <a:r>
              <a:rPr lang="en-US" sz="1400" dirty="0"/>
              <a:t>utilizes the </a:t>
            </a:r>
            <a:r>
              <a:rPr lang="en-US" sz="1400" b="1" dirty="0"/>
              <a:t>$all </a:t>
            </a:r>
            <a:r>
              <a:rPr lang="en-US" sz="1400" dirty="0"/>
              <a:t>variable set in the </a:t>
            </a:r>
            <a:r>
              <a:rPr lang="en-US" sz="1400" b="1" dirty="0"/>
              <a:t>.</a:t>
            </a:r>
            <a:r>
              <a:rPr lang="en-US" sz="1400" b="1" dirty="0" err="1"/>
              <a:t>bashrc</a:t>
            </a:r>
            <a:r>
              <a:rPr lang="en-US" sz="1400" b="1" dirty="0"/>
              <a:t> </a:t>
            </a:r>
            <a:r>
              <a:rPr lang="en-US" sz="1400" dirty="0"/>
              <a:t>file to prevent an attempt to sync temporarily shutdown nodes.</a:t>
            </a:r>
          </a:p>
          <a:p>
            <a:pPr lvl="3">
              <a:buFont typeface="Wingdings" panose="05000000000000000000" pitchFamily="2" charset="2"/>
              <a:buChar char="§"/>
            </a:pPr>
            <a:r>
              <a:rPr lang="en-US" sz="1400" b="1" dirty="0"/>
              <a:t>REFRESH: </a:t>
            </a:r>
            <a:r>
              <a:rPr lang="en-US" sz="1400" dirty="0"/>
              <a:t>will perform the refresh only if the </a:t>
            </a:r>
            <a:r>
              <a:rPr lang="en-US" sz="1400" b="1" dirty="0"/>
              <a:t>REFRESH_OSE  </a:t>
            </a:r>
            <a:r>
              <a:rPr lang="en-US" sz="1400" dirty="0"/>
              <a:t>exists within the main folder of the OSE Git Repository.  </a:t>
            </a:r>
          </a:p>
          <a:p>
            <a:pPr lvl="3">
              <a:buFont typeface="Wingdings" panose="05000000000000000000" pitchFamily="2" charset="2"/>
              <a:buChar char="§"/>
            </a:pPr>
            <a:r>
              <a:rPr lang="en-US" sz="1400" dirty="0"/>
              <a:t>Every hour the script is run with the CRON, SYNC and REFRESH options.  This allow the OSE Team to introduce changes within a hour if desires by pushing the changes to Git along with the </a:t>
            </a:r>
            <a:r>
              <a:rPr lang="en-US" sz="1400" b="1" dirty="0"/>
              <a:t>REFRESH_OSE </a:t>
            </a:r>
            <a:r>
              <a:rPr lang="en-US" sz="1400" dirty="0"/>
              <a:t>file</a:t>
            </a:r>
          </a:p>
          <a:p>
            <a:pPr lvl="3">
              <a:buFont typeface="Wingdings" panose="05000000000000000000" pitchFamily="2" charset="2"/>
              <a:buChar char="§"/>
            </a:pPr>
            <a:r>
              <a:rPr lang="en-US" sz="1400" dirty="0"/>
              <a:t>Once nightly the script is run with the CRON and SYNC options to guarantee the OSE Git Repository is refresh within all nodes.</a:t>
            </a:r>
          </a:p>
          <a:p>
            <a:pPr lvl="3">
              <a:buFont typeface="Wingdings" panose="05000000000000000000" pitchFamily="2" charset="2"/>
              <a:buChar char="§"/>
            </a:pPr>
            <a:r>
              <a:rPr lang="en-US" sz="1400" dirty="0"/>
              <a:t>Some environments (e.g., perf39-vxbyr) do not have access to Git.  In order to refresh changes to these clusters the 1</a:t>
            </a:r>
            <a:r>
              <a:rPr lang="en-US" sz="1400" baseline="30000" dirty="0"/>
              <a:t>st</a:t>
            </a:r>
            <a:r>
              <a:rPr lang="en-US" sz="1400" dirty="0"/>
              <a:t> cluster (i.e., dev39-vxbyb) refreshes its environment and then creates a tarfile of its changes that it pushes to the Bastion host (i.e., Vault server).  This tarfile is pulled by the clusters without Git access to refresh their environment.  The last environment (i.e., prod39-red) will remove the REFRESH_OSE file from the Git Repository.</a:t>
            </a:r>
          </a:p>
          <a:p>
            <a:pPr lvl="4"/>
            <a:endParaRPr lang="en-US" dirty="0"/>
          </a:p>
        </p:txBody>
      </p:sp>
    </p:spTree>
    <p:extLst>
      <p:ext uri="{BB962C8B-B14F-4D97-AF65-F5344CB8AC3E}">
        <p14:creationId xmlns:p14="http://schemas.microsoft.com/office/powerpoint/2010/main" val="2856344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7FE4E-F937-4F2B-BB98-F32480DBB2AE}"/>
              </a:ext>
            </a:extLst>
          </p:cNvPr>
          <p:cNvSpPr>
            <a:spLocks noGrp="1"/>
          </p:cNvSpPr>
          <p:nvPr>
            <p:ph type="title"/>
          </p:nvPr>
        </p:nvSpPr>
        <p:spPr/>
        <p:txBody>
          <a:bodyPr/>
          <a:lstStyle/>
          <a:p>
            <a:r>
              <a:rPr lang="en-US" dirty="0"/>
              <a:t>OSE 3.9 “</a:t>
            </a:r>
            <a:r>
              <a:rPr lang="en-US" b="1" dirty="0" err="1"/>
              <a:t>oseadmin</a:t>
            </a:r>
            <a:r>
              <a:rPr lang="en-US" b="1" dirty="0"/>
              <a:t>”</a:t>
            </a:r>
            <a:r>
              <a:rPr lang="en-US" dirty="0"/>
              <a:t> Environment</a:t>
            </a:r>
          </a:p>
        </p:txBody>
      </p:sp>
      <p:sp>
        <p:nvSpPr>
          <p:cNvPr id="3" name="Content Placeholder 2">
            <a:extLst>
              <a:ext uri="{FF2B5EF4-FFF2-40B4-BE49-F238E27FC236}">
                <a16:creationId xmlns:a16="http://schemas.microsoft.com/office/drawing/2014/main" id="{900F224E-A03E-42DA-BF4C-4A5D9BBA280B}"/>
              </a:ext>
            </a:extLst>
          </p:cNvPr>
          <p:cNvSpPr>
            <a:spLocks noGrp="1"/>
          </p:cNvSpPr>
          <p:nvPr>
            <p:ph idx="1"/>
          </p:nvPr>
        </p:nvSpPr>
        <p:spPr>
          <a:xfrm>
            <a:off x="825843" y="1812224"/>
            <a:ext cx="10515600" cy="4884268"/>
          </a:xfrm>
        </p:spPr>
        <p:txBody>
          <a:bodyPr>
            <a:normAutofit lnSpcReduction="10000"/>
          </a:bodyPr>
          <a:lstStyle/>
          <a:p>
            <a:r>
              <a:rPr lang="en-US" dirty="0"/>
              <a:t>Git Directory Structure - /home/</a:t>
            </a:r>
            <a:r>
              <a:rPr lang="en-US" dirty="0" err="1"/>
              <a:t>oseadmin</a:t>
            </a:r>
            <a:r>
              <a:rPr lang="en-US" dirty="0"/>
              <a:t>/</a:t>
            </a:r>
            <a:r>
              <a:rPr lang="en-US" dirty="0" err="1"/>
              <a:t>OSE_GitHub</a:t>
            </a:r>
            <a:r>
              <a:rPr lang="en-US" dirty="0"/>
              <a:t>/</a:t>
            </a:r>
            <a:r>
              <a:rPr lang="en-US" dirty="0" err="1"/>
              <a:t>ose</a:t>
            </a:r>
            <a:r>
              <a:rPr lang="en-US" dirty="0"/>
              <a:t>-common</a:t>
            </a:r>
          </a:p>
          <a:p>
            <a:pPr lvl="1"/>
            <a:r>
              <a:rPr lang="en-US" sz="1800" dirty="0"/>
              <a:t>/home/</a:t>
            </a:r>
            <a:r>
              <a:rPr lang="en-US" sz="1800" dirty="0" err="1"/>
              <a:t>oseadmin</a:t>
            </a:r>
            <a:r>
              <a:rPr lang="en-US" sz="1800" dirty="0"/>
              <a:t>/</a:t>
            </a:r>
            <a:r>
              <a:rPr lang="en-US" sz="1800" dirty="0" err="1"/>
              <a:t>OSE_GitHub</a:t>
            </a:r>
            <a:r>
              <a:rPr lang="en-US" sz="1800" dirty="0"/>
              <a:t>/</a:t>
            </a:r>
            <a:r>
              <a:rPr lang="en-US" sz="1800" dirty="0" err="1"/>
              <a:t>ose</a:t>
            </a:r>
            <a:r>
              <a:rPr lang="en-US" sz="1800" dirty="0"/>
              <a:t>-common/Scripts</a:t>
            </a:r>
          </a:p>
          <a:p>
            <a:pPr lvl="2"/>
            <a:r>
              <a:rPr lang="en-US" sz="1600" b="1" dirty="0"/>
              <a:t>BackupOSE_Cluster.sh </a:t>
            </a:r>
            <a:r>
              <a:rPr lang="en-US" sz="1600" dirty="0"/>
              <a:t>- script is run nightly to backup the OSE cluster environment and to load the calculated RU counts to the /home/ec2-user/.OSE/OSE_RUs directory on the bastion server.</a:t>
            </a:r>
          </a:p>
          <a:p>
            <a:pPr lvl="3">
              <a:buFont typeface="Wingdings" panose="05000000000000000000" pitchFamily="2" charset="2"/>
              <a:buChar char="§"/>
            </a:pPr>
            <a:r>
              <a:rPr lang="en-US" sz="1400" dirty="0"/>
              <a:t>Include two optional arguments</a:t>
            </a:r>
          </a:p>
          <a:p>
            <a:pPr lvl="4">
              <a:buFont typeface="Wingdings" panose="05000000000000000000" pitchFamily="2" charset="2"/>
              <a:buChar char="Ø"/>
            </a:pPr>
            <a:r>
              <a:rPr lang="en-US" sz="1200" b="1" dirty="0"/>
              <a:t>CRON:</a:t>
            </a:r>
            <a:r>
              <a:rPr lang="en-US" sz="1200" dirty="0"/>
              <a:t> will institute a delayed start depending on the environment executing the script.  This is necessary since the script is started at the same time on all clusters and there is push to the same Git Repository</a:t>
            </a:r>
          </a:p>
          <a:p>
            <a:pPr lvl="4">
              <a:buFont typeface="Wingdings" panose="05000000000000000000" pitchFamily="2" charset="2"/>
              <a:buChar char="Ø"/>
            </a:pPr>
            <a:r>
              <a:rPr lang="en-US" sz="1200" b="1" dirty="0"/>
              <a:t>DELETE:</a:t>
            </a:r>
            <a:r>
              <a:rPr lang="en-US" sz="1200" dirty="0"/>
              <a:t> will remove projects that are no longer present within the cluster.  This argument is NOT part of the regular nightly run as the desire is to save projects in case they were inadvertently deleted</a:t>
            </a:r>
          </a:p>
          <a:p>
            <a:pPr lvl="3">
              <a:buFont typeface="Wingdings" panose="05000000000000000000" pitchFamily="2" charset="2"/>
              <a:buChar char="§"/>
            </a:pPr>
            <a:r>
              <a:rPr lang="en-US" sz="1400" dirty="0"/>
              <a:t>Information is saved to the </a:t>
            </a:r>
            <a:r>
              <a:rPr lang="en-US" sz="1400" b="1" dirty="0"/>
              <a:t>../</a:t>
            </a:r>
            <a:r>
              <a:rPr lang="en-US" sz="1400" b="1" dirty="0" err="1"/>
              <a:t>ClusterBackups</a:t>
            </a:r>
            <a:r>
              <a:rPr lang="en-US" sz="1400" b="1" dirty="0"/>
              <a:t>/&lt;Environment&gt; </a:t>
            </a:r>
            <a:r>
              <a:rPr lang="en-US" sz="1400" dirty="0"/>
              <a:t>directory and includes:</a:t>
            </a:r>
          </a:p>
          <a:p>
            <a:pPr lvl="4">
              <a:buFont typeface="Wingdings" panose="05000000000000000000" pitchFamily="2" charset="2"/>
              <a:buChar char="Ø"/>
            </a:pPr>
            <a:r>
              <a:rPr lang="en-US" sz="1200" dirty="0" err="1"/>
              <a:t>htpasswd</a:t>
            </a:r>
            <a:r>
              <a:rPr lang="en-US" sz="1200" dirty="0"/>
              <a:t> file</a:t>
            </a:r>
          </a:p>
          <a:p>
            <a:pPr lvl="4">
              <a:buFont typeface="Wingdings" panose="05000000000000000000" pitchFamily="2" charset="2"/>
              <a:buChar char="Ø"/>
            </a:pPr>
            <a:r>
              <a:rPr lang="en-US" sz="1200" dirty="0"/>
              <a:t>Project Names</a:t>
            </a:r>
          </a:p>
          <a:p>
            <a:pPr lvl="4">
              <a:buFont typeface="Wingdings" panose="05000000000000000000" pitchFamily="2" charset="2"/>
              <a:buChar char="Ø"/>
            </a:pPr>
            <a:r>
              <a:rPr lang="en-US" sz="1200" dirty="0"/>
              <a:t>Cluster Resource Quotas 	[</a:t>
            </a:r>
            <a:r>
              <a:rPr lang="en-US" sz="1200" dirty="0" err="1"/>
              <a:t>yaml</a:t>
            </a:r>
            <a:r>
              <a:rPr lang="en-US" sz="1200" dirty="0"/>
              <a:t> file]</a:t>
            </a:r>
          </a:p>
          <a:p>
            <a:pPr lvl="4">
              <a:buFont typeface="Wingdings" panose="05000000000000000000" pitchFamily="2" charset="2"/>
              <a:buChar char="Ø"/>
            </a:pPr>
            <a:r>
              <a:rPr lang="en-US" sz="1200" dirty="0"/>
              <a:t>Limit Ranges	[</a:t>
            </a:r>
            <a:r>
              <a:rPr lang="en-US" sz="1200" dirty="0" err="1"/>
              <a:t>yaml</a:t>
            </a:r>
            <a:r>
              <a:rPr lang="en-US" sz="1200" dirty="0"/>
              <a:t> file]</a:t>
            </a:r>
          </a:p>
          <a:p>
            <a:pPr lvl="4">
              <a:buFont typeface="Wingdings" panose="05000000000000000000" pitchFamily="2" charset="2"/>
              <a:buChar char="Ø"/>
            </a:pPr>
            <a:r>
              <a:rPr lang="en-US" sz="1200" dirty="0"/>
              <a:t>Regions and Zones</a:t>
            </a:r>
          </a:p>
          <a:p>
            <a:pPr lvl="4">
              <a:buFont typeface="Wingdings" panose="05000000000000000000" pitchFamily="2" charset="2"/>
              <a:buChar char="Ø"/>
            </a:pPr>
            <a:r>
              <a:rPr lang="en-US" sz="1200" dirty="0"/>
              <a:t>Role Bindings		</a:t>
            </a:r>
          </a:p>
          <a:p>
            <a:pPr lvl="2"/>
            <a:r>
              <a:rPr lang="en-US" sz="1600" b="1" dirty="0"/>
              <a:t>GenerateRUreport.py </a:t>
            </a:r>
            <a:r>
              <a:rPr lang="en-US" sz="1600" dirty="0"/>
              <a:t>– this script is run from the bastion server directory </a:t>
            </a:r>
            <a:r>
              <a:rPr lang="en-US" sz="1600" b="1" dirty="0"/>
              <a:t>/home/ec2-user/.OSE </a:t>
            </a:r>
            <a:r>
              <a:rPr lang="en-US" sz="1600" dirty="0"/>
              <a:t>to generate the RUs report.  The RU values are calculated once a night from Backup script and upload to bastion server. </a:t>
            </a:r>
            <a:endParaRPr lang="en-US" sz="1600" b="1" dirty="0"/>
          </a:p>
          <a:p>
            <a:pPr lvl="2"/>
            <a:r>
              <a:rPr lang="en-US" sz="1600" b="1" dirty="0"/>
              <a:t>PodsCountByPreFix.sh</a:t>
            </a:r>
            <a:r>
              <a:rPr lang="en-US" sz="1600" dirty="0"/>
              <a:t> – this script create a report of all pods by Project Prefix that is subsequently email out to the specified users for review.</a:t>
            </a:r>
            <a:endParaRPr lang="en-US" sz="1600" b="1" dirty="0"/>
          </a:p>
        </p:txBody>
      </p:sp>
    </p:spTree>
    <p:extLst>
      <p:ext uri="{BB962C8B-B14F-4D97-AF65-F5344CB8AC3E}">
        <p14:creationId xmlns:p14="http://schemas.microsoft.com/office/powerpoint/2010/main" val="2922009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7FE4E-F937-4F2B-BB98-F32480DBB2AE}"/>
              </a:ext>
            </a:extLst>
          </p:cNvPr>
          <p:cNvSpPr>
            <a:spLocks noGrp="1"/>
          </p:cNvSpPr>
          <p:nvPr>
            <p:ph type="title"/>
          </p:nvPr>
        </p:nvSpPr>
        <p:spPr/>
        <p:txBody>
          <a:bodyPr/>
          <a:lstStyle/>
          <a:p>
            <a:r>
              <a:rPr lang="en-US" dirty="0"/>
              <a:t>OSE 3.9 “</a:t>
            </a:r>
            <a:r>
              <a:rPr lang="en-US" b="1" dirty="0" err="1"/>
              <a:t>oseadmin</a:t>
            </a:r>
            <a:r>
              <a:rPr lang="en-US" b="1" dirty="0"/>
              <a:t>”</a:t>
            </a:r>
            <a:r>
              <a:rPr lang="en-US" dirty="0"/>
              <a:t> Environment</a:t>
            </a:r>
          </a:p>
        </p:txBody>
      </p:sp>
      <p:sp>
        <p:nvSpPr>
          <p:cNvPr id="3" name="Content Placeholder 2">
            <a:extLst>
              <a:ext uri="{FF2B5EF4-FFF2-40B4-BE49-F238E27FC236}">
                <a16:creationId xmlns:a16="http://schemas.microsoft.com/office/drawing/2014/main" id="{900F224E-A03E-42DA-BF4C-4A5D9BBA280B}"/>
              </a:ext>
            </a:extLst>
          </p:cNvPr>
          <p:cNvSpPr>
            <a:spLocks noGrp="1"/>
          </p:cNvSpPr>
          <p:nvPr>
            <p:ph idx="1"/>
          </p:nvPr>
        </p:nvSpPr>
        <p:spPr>
          <a:xfrm>
            <a:off x="838200" y="1799866"/>
            <a:ext cx="10515600" cy="5058133"/>
          </a:xfrm>
        </p:spPr>
        <p:txBody>
          <a:bodyPr>
            <a:normAutofit/>
          </a:bodyPr>
          <a:lstStyle/>
          <a:p>
            <a:r>
              <a:rPr lang="en-US" dirty="0"/>
              <a:t>Git Directory Structure - /home/</a:t>
            </a:r>
            <a:r>
              <a:rPr lang="en-US" dirty="0" err="1"/>
              <a:t>oseadmin</a:t>
            </a:r>
            <a:r>
              <a:rPr lang="en-US" dirty="0"/>
              <a:t>/</a:t>
            </a:r>
            <a:r>
              <a:rPr lang="en-US" dirty="0" err="1"/>
              <a:t>OSE_GitHub</a:t>
            </a:r>
            <a:r>
              <a:rPr lang="en-US" dirty="0"/>
              <a:t>/</a:t>
            </a:r>
            <a:r>
              <a:rPr lang="en-US" dirty="0" err="1"/>
              <a:t>ose</a:t>
            </a:r>
            <a:r>
              <a:rPr lang="en-US" dirty="0"/>
              <a:t>-common</a:t>
            </a:r>
          </a:p>
          <a:p>
            <a:pPr lvl="1"/>
            <a:r>
              <a:rPr lang="en-US" sz="1800" dirty="0"/>
              <a:t>/home/</a:t>
            </a:r>
            <a:r>
              <a:rPr lang="en-US" sz="1800" dirty="0" err="1"/>
              <a:t>oseadmin</a:t>
            </a:r>
            <a:r>
              <a:rPr lang="en-US" sz="1800" dirty="0"/>
              <a:t>/</a:t>
            </a:r>
            <a:r>
              <a:rPr lang="en-US" sz="1800" dirty="0" err="1"/>
              <a:t>OSE_GitHub</a:t>
            </a:r>
            <a:r>
              <a:rPr lang="en-US" sz="1800" dirty="0"/>
              <a:t>/</a:t>
            </a:r>
            <a:r>
              <a:rPr lang="en-US" sz="1800" dirty="0" err="1"/>
              <a:t>ose</a:t>
            </a:r>
            <a:r>
              <a:rPr lang="en-US" sz="1800" dirty="0"/>
              <a:t>-common/Scripts</a:t>
            </a:r>
          </a:p>
          <a:p>
            <a:pPr lvl="2"/>
            <a:r>
              <a:rPr lang="en-US" sz="1600" b="1" dirty="0"/>
              <a:t>RestoreOSE_Cluster.sh </a:t>
            </a:r>
            <a:r>
              <a:rPr lang="en-US" sz="1600" dirty="0"/>
              <a:t>– script used to restore projects backed up by </a:t>
            </a:r>
            <a:r>
              <a:rPr lang="en-US" sz="1600" b="1" dirty="0"/>
              <a:t>BackupOSE_Cluster.sh</a:t>
            </a:r>
          </a:p>
          <a:p>
            <a:pPr lvl="3">
              <a:buFont typeface="Wingdings" panose="05000000000000000000" pitchFamily="2" charset="2"/>
              <a:buChar char="§"/>
            </a:pPr>
            <a:r>
              <a:rPr lang="en-US" sz="1400" dirty="0"/>
              <a:t>Projects Prefixes determined from the admin accounts in the </a:t>
            </a:r>
            <a:r>
              <a:rPr lang="en-US" sz="1400" cap="small" dirty="0" err="1"/>
              <a:t>htpasswd</a:t>
            </a:r>
            <a:r>
              <a:rPr lang="en-US" sz="1400" dirty="0"/>
              <a:t> file (e.g., </a:t>
            </a:r>
            <a:r>
              <a:rPr lang="en-US" sz="1400" dirty="0" err="1"/>
              <a:t>ramadmin</a:t>
            </a:r>
            <a:r>
              <a:rPr lang="en-US" sz="1400" dirty="0"/>
              <a:t> = ram prefix)</a:t>
            </a:r>
          </a:p>
          <a:p>
            <a:pPr lvl="3">
              <a:buFont typeface="Wingdings" panose="05000000000000000000" pitchFamily="2" charset="2"/>
              <a:buChar char="§"/>
            </a:pPr>
            <a:r>
              <a:rPr lang="en-US" sz="1400" dirty="0"/>
              <a:t>Users prompt to restore all or individual Projects within a Project Prefix</a:t>
            </a:r>
          </a:p>
          <a:p>
            <a:pPr lvl="3">
              <a:buFont typeface="Wingdings" panose="05000000000000000000" pitchFamily="2" charset="2"/>
              <a:buChar char="§"/>
            </a:pPr>
            <a:r>
              <a:rPr lang="en-US" sz="1400" dirty="0"/>
              <a:t>Note that if the project currently exists the user will not be able to restore until the project is deleted</a:t>
            </a:r>
          </a:p>
          <a:p>
            <a:pPr lvl="3">
              <a:buFont typeface="Wingdings" panose="05000000000000000000" pitchFamily="2" charset="2"/>
              <a:buChar char="§"/>
            </a:pPr>
            <a:r>
              <a:rPr lang="en-US" sz="1400" dirty="0" err="1"/>
              <a:t>yaml</a:t>
            </a:r>
            <a:r>
              <a:rPr lang="en-US" sz="1400" dirty="0"/>
              <a:t> quota files created by the backup can be used to restore Cluster Resource or Project Limit Quotas (e.g., </a:t>
            </a:r>
            <a:r>
              <a:rPr lang="en-US" sz="1400" b="1" dirty="0" err="1"/>
              <a:t>oc</a:t>
            </a:r>
            <a:r>
              <a:rPr lang="en-US" sz="1400" b="1" dirty="0"/>
              <a:t> create –f &lt;</a:t>
            </a:r>
            <a:r>
              <a:rPr lang="en-US" sz="1400" b="1" dirty="0" err="1"/>
              <a:t>yaml</a:t>
            </a:r>
            <a:r>
              <a:rPr lang="en-US" sz="1400" b="1" dirty="0"/>
              <a:t> file&gt;</a:t>
            </a:r>
            <a:r>
              <a:rPr lang="en-US" sz="1400" dirty="0"/>
              <a:t>) that were deleted or inadvertently changed</a:t>
            </a:r>
          </a:p>
          <a:p>
            <a:pPr lvl="1"/>
            <a:r>
              <a:rPr lang="en-US" sz="1800" dirty="0"/>
              <a:t>/home/</a:t>
            </a:r>
            <a:r>
              <a:rPr lang="en-US" sz="1800" dirty="0" err="1"/>
              <a:t>oseadmin</a:t>
            </a:r>
            <a:r>
              <a:rPr lang="en-US" sz="1800" dirty="0"/>
              <a:t>/</a:t>
            </a:r>
            <a:r>
              <a:rPr lang="en-US" sz="1800" dirty="0" err="1"/>
              <a:t>OSE_GitHub</a:t>
            </a:r>
            <a:r>
              <a:rPr lang="en-US" sz="1800" dirty="0"/>
              <a:t>/</a:t>
            </a:r>
            <a:r>
              <a:rPr lang="en-US" sz="1800" dirty="0" err="1"/>
              <a:t>ose</a:t>
            </a:r>
            <a:r>
              <a:rPr lang="en-US" sz="1800" dirty="0"/>
              <a:t>-common/</a:t>
            </a:r>
            <a:r>
              <a:rPr lang="en-US" sz="1800" dirty="0" err="1"/>
              <a:t>ClusterBackups</a:t>
            </a:r>
            <a:endParaRPr lang="en-US" sz="1800" dirty="0"/>
          </a:p>
          <a:p>
            <a:pPr lvl="2"/>
            <a:r>
              <a:rPr lang="en-US" sz="1600" b="1" dirty="0"/>
              <a:t>backups </a:t>
            </a:r>
            <a:r>
              <a:rPr lang="en-US" sz="1600" dirty="0"/>
              <a:t>alias will cd to /home/</a:t>
            </a:r>
            <a:r>
              <a:rPr lang="en-US" sz="1600" dirty="0" err="1"/>
              <a:t>oseadmin</a:t>
            </a:r>
            <a:r>
              <a:rPr lang="en-US" sz="1600" dirty="0"/>
              <a:t>/</a:t>
            </a:r>
            <a:r>
              <a:rPr lang="en-US" sz="1600" dirty="0" err="1"/>
              <a:t>OSE_GitHub</a:t>
            </a:r>
            <a:r>
              <a:rPr lang="en-US" sz="1600" dirty="0"/>
              <a:t>/</a:t>
            </a:r>
            <a:r>
              <a:rPr lang="en-US" sz="1600" dirty="0" err="1"/>
              <a:t>ose</a:t>
            </a:r>
            <a:r>
              <a:rPr lang="en-US" sz="1600" dirty="0"/>
              <a:t>-common/</a:t>
            </a:r>
            <a:r>
              <a:rPr lang="en-US" sz="1600" dirty="0" err="1"/>
              <a:t>ClusterBackups</a:t>
            </a:r>
            <a:endParaRPr lang="en-US" sz="1600" b="1" dirty="0"/>
          </a:p>
          <a:p>
            <a:pPr lvl="2"/>
            <a:r>
              <a:rPr lang="en-US" sz="1600" dirty="0"/>
              <a:t>Subdirectory of backups by environment (e.g., prod39-vxasr.cloud.marriott.com)</a:t>
            </a:r>
          </a:p>
          <a:p>
            <a:pPr lvl="2"/>
            <a:r>
              <a:rPr lang="en-US" sz="1600" b="1" dirty="0" err="1"/>
              <a:t>Marriott_OSE_Projects</a:t>
            </a:r>
            <a:r>
              <a:rPr lang="en-US" sz="1600" dirty="0"/>
              <a:t>: list of all the projects </a:t>
            </a:r>
          </a:p>
          <a:p>
            <a:pPr lvl="2"/>
            <a:r>
              <a:rPr lang="en-US" sz="1600" b="1" dirty="0"/>
              <a:t>Cluster Resource Quotas: </a:t>
            </a:r>
            <a:r>
              <a:rPr lang="en-US" sz="1600" dirty="0"/>
              <a:t>&lt;Project Prefix&gt;- </a:t>
            </a:r>
            <a:r>
              <a:rPr lang="en-US" sz="1600" dirty="0" err="1"/>
              <a:t>clusterresourcequota.yaml</a:t>
            </a:r>
            <a:endParaRPr lang="en-US" sz="1600" dirty="0"/>
          </a:p>
          <a:p>
            <a:pPr lvl="2"/>
            <a:r>
              <a:rPr lang="en-US" sz="1600" b="1" dirty="0"/>
              <a:t>Project Quotas</a:t>
            </a:r>
            <a:r>
              <a:rPr lang="en-US" sz="1600" dirty="0"/>
              <a:t>: &lt;Project Name&gt;_</a:t>
            </a:r>
            <a:r>
              <a:rPr lang="en-US" sz="1600" dirty="0" err="1"/>
              <a:t>LimitRange.yaml</a:t>
            </a:r>
            <a:endParaRPr lang="en-US" sz="1600" dirty="0"/>
          </a:p>
          <a:p>
            <a:pPr lvl="2"/>
            <a:r>
              <a:rPr lang="en-US" sz="1600" b="1" dirty="0"/>
              <a:t>Region and Zone</a:t>
            </a:r>
            <a:r>
              <a:rPr lang="en-US" sz="1600" dirty="0"/>
              <a:t>: &lt;Project Name&gt;_</a:t>
            </a:r>
            <a:r>
              <a:rPr lang="en-US" sz="1600" dirty="0" err="1"/>
              <a:t>RegionZone</a:t>
            </a:r>
            <a:endParaRPr lang="en-US" sz="1600" dirty="0"/>
          </a:p>
          <a:p>
            <a:pPr lvl="2"/>
            <a:r>
              <a:rPr lang="en-US" sz="1600" b="1" dirty="0"/>
              <a:t>Role Bindings</a:t>
            </a:r>
            <a:r>
              <a:rPr lang="en-US" sz="1600" dirty="0"/>
              <a:t>: &lt;Project Name&gt;_</a:t>
            </a:r>
            <a:r>
              <a:rPr lang="en-US" sz="1600" dirty="0" err="1"/>
              <a:t>RoleBindings</a:t>
            </a:r>
            <a:endParaRPr lang="en-US" sz="1600" dirty="0"/>
          </a:p>
          <a:p>
            <a:pPr lvl="3"/>
            <a:endParaRPr lang="en-US" dirty="0"/>
          </a:p>
        </p:txBody>
      </p:sp>
    </p:spTree>
    <p:extLst>
      <p:ext uri="{BB962C8B-B14F-4D97-AF65-F5344CB8AC3E}">
        <p14:creationId xmlns:p14="http://schemas.microsoft.com/office/powerpoint/2010/main" val="2069559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1511</TotalTime>
  <Words>3242</Words>
  <Application>Microsoft Office PowerPoint</Application>
  <PresentationFormat>Widescreen</PresentationFormat>
  <Paragraphs>191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OSE 3.9 Environment</vt:lpstr>
      <vt:lpstr>OSE 3.9 “oseadmin” Environment</vt:lpstr>
      <vt:lpstr>OSE 3.9 “oseadmin” Environment</vt:lpstr>
      <vt:lpstr>OSE 3.9 “oseadmin” Environment</vt:lpstr>
      <vt:lpstr>OSE 3.9 “oseadmin” Environment</vt:lpstr>
      <vt:lpstr>OSE 3.9 “oseadmin” Environment</vt:lpstr>
      <vt:lpstr>OSE 3.9 “oseadmin” Environment</vt:lpstr>
      <vt:lpstr>OSE 3.9 “oseadmin” Environment</vt:lpstr>
      <vt:lpstr>OSE 3.9 “oseadmin” Environment</vt:lpstr>
      <vt:lpstr>OSE 3.9 “oseadmin” Environment</vt:lpstr>
      <vt:lpstr>OSE 3.9 “oseadmin” Environment</vt:lpstr>
      <vt:lpstr>OSE 3.9 “oseadmin” Environment</vt:lpstr>
      <vt:lpstr>OSE 3.9 “oseadmin” Environment</vt:lpstr>
      <vt:lpstr>OSE 3.9 “oseadmin” Environment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OSE 3.9 Environment</dc:title>
  <dc:creator>Turlik, Mark (SP)</dc:creator>
  <cp:lastModifiedBy>Turlik, Mark (SP)</cp:lastModifiedBy>
  <cp:revision>92</cp:revision>
  <dcterms:created xsi:type="dcterms:W3CDTF">2019-06-03T12:38:18Z</dcterms:created>
  <dcterms:modified xsi:type="dcterms:W3CDTF">2019-07-22T17:39:22Z</dcterms:modified>
</cp:coreProperties>
</file>