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" type="tx">
  <p:cSld name="TITLE_AND_BODY">
    <p:bg>
      <p:bgPr>
        <a:solidFill>
          <a:srgbClr val="41322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201386" y="0"/>
            <a:ext cx="5990615" cy="6858002"/>
            <a:chOff x="-1" y="0"/>
            <a:chExt cx="5990613" cy="6858001"/>
          </a:xfrm>
        </p:grpSpPr>
        <p:sp>
          <p:nvSpPr>
            <p:cNvPr id="11" name="Google Shape;11;p2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2866" y="6292425"/>
              <a:ext cx="1130724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2864" y="2177880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62865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25729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25729" y="217788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25728" y="0"/>
              <a:ext cx="1130727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88595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88594" y="0"/>
              <a:ext cx="1130727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51465" y="6295068"/>
              <a:ext cx="539147" cy="56293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51464" y="4923554"/>
              <a:ext cx="539148" cy="11254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1464" y="3552038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51464" y="2180523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51464" y="809010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1464" y="1"/>
              <a:ext cx="539148" cy="562934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 txBox="1"/>
          <p:nvPr>
            <p:ph type="title"/>
          </p:nvPr>
        </p:nvSpPr>
        <p:spPr>
          <a:xfrm>
            <a:off x="565150" y="768334"/>
            <a:ext cx="5066001" cy="2866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565150" y="4283238"/>
            <a:ext cx="5066001" cy="1475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2"/>
          <p:cNvCxnSpPr/>
          <p:nvPr/>
        </p:nvCxnSpPr>
        <p:spPr>
          <a:xfrm>
            <a:off x="565149" y="6087109"/>
            <a:ext cx="5066002" cy="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5385748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/>
          <p:cNvGrpSpPr/>
          <p:nvPr/>
        </p:nvGrpSpPr>
        <p:grpSpPr>
          <a:xfrm>
            <a:off x="10290315" y="-2"/>
            <a:ext cx="1901688" cy="6858003"/>
            <a:chOff x="0" y="-1"/>
            <a:chExt cx="1901687" cy="6858001"/>
          </a:xfrm>
        </p:grpSpPr>
        <p:sp>
          <p:nvSpPr>
            <p:cNvPr id="178" name="Google Shape;178;p11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1362865" y="6295092"/>
              <a:ext cx="538822" cy="56290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362865" y="2180551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1"/>
          <p:cNvSpPr txBox="1"/>
          <p:nvPr>
            <p:ph type="title"/>
          </p:nvPr>
        </p:nvSpPr>
        <p:spPr>
          <a:xfrm>
            <a:off x="565151" y="764972"/>
            <a:ext cx="3609982" cy="139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5104831" y="770890"/>
            <a:ext cx="6112518" cy="480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565149" y="2160016"/>
            <a:ext cx="3609985" cy="370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7" name="Google Shape;187;p11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2"/>
          <p:cNvGrpSpPr/>
          <p:nvPr/>
        </p:nvGrpSpPr>
        <p:grpSpPr>
          <a:xfrm>
            <a:off x="10290315" y="-2"/>
            <a:ext cx="1901688" cy="6858003"/>
            <a:chOff x="0" y="-1"/>
            <a:chExt cx="1901687" cy="6858001"/>
          </a:xfrm>
        </p:grpSpPr>
        <p:sp>
          <p:nvSpPr>
            <p:cNvPr id="191" name="Google Shape;191;p12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362865" y="6295092"/>
              <a:ext cx="538822" cy="56290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1362865" y="2180551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/>
          <p:nvPr>
            <p:ph type="title"/>
          </p:nvPr>
        </p:nvSpPr>
        <p:spPr>
          <a:xfrm>
            <a:off x="565150" y="770888"/>
            <a:ext cx="3609984" cy="13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12"/>
          <p:cNvSpPr/>
          <p:nvPr>
            <p:ph idx="2" type="pic"/>
          </p:nvPr>
        </p:nvSpPr>
        <p:spPr>
          <a:xfrm>
            <a:off x="5223838" y="890815"/>
            <a:ext cx="6060137" cy="487041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565150" y="2160016"/>
            <a:ext cx="3609984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1" name="Google Shape;201;p12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10291390" y="-567936"/>
            <a:ext cx="2478598" cy="7425937"/>
            <a:chOff x="0" y="0"/>
            <a:chExt cx="2478596" cy="7425937"/>
          </a:xfrm>
        </p:grpSpPr>
        <p:sp>
          <p:nvSpPr>
            <p:cNvPr id="41" name="Google Shape;41;p3"/>
            <p:cNvSpPr/>
            <p:nvPr/>
          </p:nvSpPr>
          <p:spPr>
            <a:xfrm>
              <a:off x="1347871" y="2748595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0" y="282575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47871" y="5491623"/>
              <a:ext cx="1130725" cy="565584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347871" y="5486055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347871" y="0"/>
              <a:ext cx="1130725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0" y="282575"/>
              <a:ext cx="1130726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362865" y="6863137"/>
              <a:ext cx="537745" cy="56280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6"/>
                    <a:pt x="7784" y="2357"/>
                    <a:pt x="18133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62865" y="5491623"/>
              <a:ext cx="537745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62865" y="2748595"/>
              <a:ext cx="537745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62865" y="567936"/>
              <a:ext cx="537745" cy="562788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133" y="21266"/>
                  </a:lnTo>
                  <a:cubicBezTo>
                    <a:pt x="7784" y="19243"/>
                    <a:pt x="0" y="10494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2864" y="4125676"/>
              <a:ext cx="537746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565150" y="2160016"/>
            <a:ext cx="7335836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>
            <a:off x="11696294" y="842803"/>
            <a:ext cx="537745" cy="112515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8133" y="21433"/>
                </a:lnTo>
                <a:cubicBezTo>
                  <a:pt x="7784" y="20421"/>
                  <a:pt x="0" y="16045"/>
                  <a:pt x="0" y="10800"/>
                </a:cubicBezTo>
                <a:cubicBezTo>
                  <a:pt x="0" y="5555"/>
                  <a:pt x="7784" y="1179"/>
                  <a:pt x="1813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7655582" y="6201727"/>
            <a:ext cx="245403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>
  <p:cSld name="Title and Content 0">
    <p:bg>
      <p:bgPr>
        <a:solidFill>
          <a:srgbClr val="41322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8928527" y="-1"/>
            <a:ext cx="3263474" cy="6858003"/>
            <a:chOff x="0" y="-1"/>
            <a:chExt cx="3263473" cy="6858002"/>
          </a:xfrm>
        </p:grpSpPr>
        <p:sp>
          <p:nvSpPr>
            <p:cNvPr id="58" name="Google Shape;58;p4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362863" y="6292417"/>
              <a:ext cx="1130725" cy="565584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362864" y="3549389"/>
              <a:ext cx="1130725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362864" y="2177875"/>
              <a:ext cx="1130725" cy="1130725"/>
            </a:xfrm>
            <a:prstGeom prst="ellipse">
              <a:avLst/>
            </a:pr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362864" y="806362"/>
              <a:ext cx="1130725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362864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725728" y="6295201"/>
              <a:ext cx="537745" cy="56280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6"/>
                    <a:pt x="7784" y="2357"/>
                    <a:pt x="18133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725728" y="4923686"/>
              <a:ext cx="537745" cy="11251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725728" y="3552172"/>
              <a:ext cx="537745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725728" y="2180658"/>
              <a:ext cx="537745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725728" y="809145"/>
              <a:ext cx="537745" cy="112515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33" y="21433"/>
                  </a:lnTo>
                  <a:cubicBezTo>
                    <a:pt x="7784" y="20421"/>
                    <a:pt x="0" y="16045"/>
                    <a:pt x="0" y="10800"/>
                  </a:cubicBezTo>
                  <a:cubicBezTo>
                    <a:pt x="0" y="5555"/>
                    <a:pt x="7784" y="1179"/>
                    <a:pt x="18133" y="167"/>
                  </a:cubicBezTo>
                  <a:close/>
                </a:path>
              </a:pathLst>
            </a:custGeom>
            <a:solidFill>
              <a:srgbClr val="4132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725728" y="-1"/>
              <a:ext cx="537745" cy="56278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133" y="21266"/>
                  </a:lnTo>
                  <a:cubicBezTo>
                    <a:pt x="7784" y="19243"/>
                    <a:pt x="0" y="10494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565150" y="2160016"/>
            <a:ext cx="7335836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4"/>
          <p:cNvCxnSpPr/>
          <p:nvPr/>
        </p:nvCxnSpPr>
        <p:spPr>
          <a:xfrm>
            <a:off x="565149" y="6087109"/>
            <a:ext cx="7335837" cy="1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7655582" y="6201727"/>
            <a:ext cx="245403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6201387" y="0"/>
            <a:ext cx="5990615" cy="6858002"/>
            <a:chOff x="-1" y="0"/>
            <a:chExt cx="5990614" cy="6858001"/>
          </a:xfrm>
        </p:grpSpPr>
        <p:sp>
          <p:nvSpPr>
            <p:cNvPr id="79" name="Google Shape;79;p6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0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62866" y="6292425"/>
              <a:ext cx="1130724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362864" y="2177881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362865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725729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725729" y="2177881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725728" y="0"/>
              <a:ext cx="1130728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088595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4088595" y="0"/>
              <a:ext cx="1130727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451466" y="6295068"/>
              <a:ext cx="539147" cy="56293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451464" y="4923554"/>
              <a:ext cx="539148" cy="11254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451464" y="3552039"/>
              <a:ext cx="539148" cy="112543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5451464" y="2180524"/>
              <a:ext cx="539148" cy="112543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451464" y="809010"/>
              <a:ext cx="539148" cy="11254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451464" y="1"/>
              <a:ext cx="539148" cy="562934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565150" y="768334"/>
            <a:ext cx="5066001" cy="2866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565150" y="4283238"/>
            <a:ext cx="5066001" cy="1475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5" name="Google Shape;105;p6"/>
          <p:cNvCxnSpPr/>
          <p:nvPr/>
        </p:nvCxnSpPr>
        <p:spPr>
          <a:xfrm>
            <a:off x="565149" y="6087109"/>
            <a:ext cx="5066003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5385748" y="6201727"/>
            <a:ext cx="245403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01386" y="0"/>
            <a:ext cx="5990615" cy="6858002"/>
            <a:chOff x="-1" y="0"/>
            <a:chExt cx="5990613" cy="6858001"/>
          </a:xfrm>
        </p:grpSpPr>
        <p:sp>
          <p:nvSpPr>
            <p:cNvPr id="109" name="Google Shape;109;p7"/>
            <p:cNvSpPr/>
            <p:nvPr/>
          </p:nvSpPr>
          <p:spPr>
            <a:xfrm>
              <a:off x="-1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0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362866" y="6292425"/>
              <a:ext cx="1130724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362864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362864" y="2177880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362864" y="806366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362865" y="1"/>
              <a:ext cx="1130726" cy="5655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725729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725729" y="4920910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725729" y="3549395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725729" y="217788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725729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725728" y="0"/>
              <a:ext cx="1130727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088595" y="6292425"/>
              <a:ext cx="1130725" cy="56557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9667"/>
                    <a:pt x="21600" y="2159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1592"/>
                  </a:lnTo>
                  <a:cubicBezTo>
                    <a:pt x="0" y="9667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088595" y="4920910"/>
              <a:ext cx="1130727" cy="1130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088595" y="3549395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88595" y="806366"/>
              <a:ext cx="1130727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088594" y="0"/>
              <a:ext cx="1130727" cy="56557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451465" y="6295068"/>
              <a:ext cx="539147" cy="56293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9"/>
                    <a:pt x="7764" y="2362"/>
                    <a:pt x="18085" y="33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451464" y="4923554"/>
              <a:ext cx="539148" cy="11254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5451464" y="3552038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451464" y="2180523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5451464" y="809010"/>
              <a:ext cx="539148" cy="112543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85" y="21430"/>
                  </a:lnTo>
                  <a:cubicBezTo>
                    <a:pt x="7764" y="20418"/>
                    <a:pt x="0" y="16044"/>
                    <a:pt x="0" y="10800"/>
                  </a:cubicBezTo>
                  <a:cubicBezTo>
                    <a:pt x="0" y="5556"/>
                    <a:pt x="7764" y="1182"/>
                    <a:pt x="18085" y="170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5451464" y="1"/>
              <a:ext cx="539148" cy="562934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85" y="21261"/>
                  </a:lnTo>
                  <a:cubicBezTo>
                    <a:pt x="7764" y="19238"/>
                    <a:pt x="0" y="10491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7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65150" y="4255453"/>
            <a:ext cx="50660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None/>
              <a:defRPr>
                <a:solidFill>
                  <a:srgbClr val="A6A6A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None/>
              <a:defRPr>
                <a:solidFill>
                  <a:srgbClr val="A6A6A6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None/>
              <a:defRPr>
                <a:solidFill>
                  <a:srgbClr val="A6A6A6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None/>
              <a:defRPr>
                <a:solidFill>
                  <a:srgbClr val="A6A6A6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Arial"/>
              <a:buNone/>
              <a:defRPr>
                <a:solidFill>
                  <a:srgbClr val="A6A6A6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5" name="Google Shape;135;p7"/>
          <p:cNvCxnSpPr/>
          <p:nvPr/>
        </p:nvCxnSpPr>
        <p:spPr>
          <a:xfrm>
            <a:off x="565149" y="6087109"/>
            <a:ext cx="5066002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5385748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10290315" y="-2"/>
            <a:ext cx="1901688" cy="6858003"/>
            <a:chOff x="0" y="-1"/>
            <a:chExt cx="1901687" cy="6858001"/>
          </a:xfrm>
        </p:grpSpPr>
        <p:sp>
          <p:nvSpPr>
            <p:cNvPr id="139" name="Google Shape;139;p8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362865" y="6295092"/>
              <a:ext cx="538822" cy="56290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62865" y="2180551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8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8" name="Google Shape;148;p8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10290315" y="-2"/>
            <a:ext cx="1901688" cy="6858003"/>
            <a:chOff x="0" y="-1"/>
            <a:chExt cx="1901687" cy="6858001"/>
          </a:xfrm>
        </p:grpSpPr>
        <p:sp>
          <p:nvSpPr>
            <p:cNvPr id="152" name="Google Shape;152;p9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362865" y="6295092"/>
              <a:ext cx="538822" cy="56290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362865" y="2180551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title"/>
          </p:nvPr>
        </p:nvSpPr>
        <p:spPr>
          <a:xfrm>
            <a:off x="566927" y="768095"/>
            <a:ext cx="7333490" cy="1271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562149" y="2365755"/>
            <a:ext cx="5239512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2" type="body"/>
          </p:nvPr>
        </p:nvSpPr>
        <p:spPr>
          <a:xfrm>
            <a:off x="6383065" y="2365755"/>
            <a:ext cx="5239513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2" name="Google Shape;162;p9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10290315" y="-2"/>
            <a:ext cx="1901688" cy="6858003"/>
            <a:chOff x="0" y="-1"/>
            <a:chExt cx="1901687" cy="6858001"/>
          </a:xfrm>
        </p:grpSpPr>
        <p:sp>
          <p:nvSpPr>
            <p:cNvPr id="166" name="Google Shape;166;p10"/>
            <p:cNvSpPr/>
            <p:nvPr/>
          </p:nvSpPr>
          <p:spPr>
            <a:xfrm>
              <a:off x="0" y="806361"/>
              <a:ext cx="1130725" cy="1130725"/>
            </a:xfrm>
            <a:prstGeom prst="ellipse">
              <a:avLst/>
            </a:pr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362865" y="6295092"/>
              <a:ext cx="538822" cy="56290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" y="21600"/>
                  </a:lnTo>
                  <a:lnTo>
                    <a:pt x="0" y="21592"/>
                  </a:lnTo>
                  <a:cubicBezTo>
                    <a:pt x="0" y="11108"/>
                    <a:pt x="7769" y="2361"/>
                    <a:pt x="18096" y="33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62865" y="2180551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0"/>
          <p:cNvSpPr txBox="1"/>
          <p:nvPr>
            <p:ph type="title"/>
          </p:nvPr>
        </p:nvSpPr>
        <p:spPr>
          <a:xfrm>
            <a:off x="565150" y="770890"/>
            <a:ext cx="733583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74" name="Google Shape;174;p10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5" name="Google Shape;175;p10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78091" y="6201727"/>
            <a:ext cx="245404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uom190346a/sleep-health-and-lifestyle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22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"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19" y="0"/>
            <a:ext cx="1219198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/>
          <p:nvPr/>
        </p:nvSpPr>
        <p:spPr>
          <a:xfrm>
            <a:off x="-2" y="-2"/>
            <a:ext cx="5267219" cy="6858001"/>
          </a:xfrm>
          <a:prstGeom prst="rect">
            <a:avLst/>
          </a:prstGeom>
          <a:gradFill>
            <a:gsLst>
              <a:gs pos="0">
                <a:srgbClr val="000000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372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>
            <p:ph type="title"/>
          </p:nvPr>
        </p:nvSpPr>
        <p:spPr>
          <a:xfrm>
            <a:off x="565151" y="768333"/>
            <a:ext cx="4134538" cy="286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Arial"/>
              <a:buNone/>
            </a:pPr>
            <a:r>
              <a:rPr lang="en-US" sz="4950"/>
              <a:t>Analysis of Sleep and Lifestyle Habits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565151" y="4283238"/>
            <a:ext cx="4134538" cy="1475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Mark Earl, Avery Kuhn-Brooks, Joshua Panchana</a:t>
            </a:r>
            <a:endParaRPr/>
          </a:p>
        </p:txBody>
      </p:sp>
      <p:cxnSp>
        <p:nvCxnSpPr>
          <p:cNvPr id="212" name="Google Shape;212;p13"/>
          <p:cNvCxnSpPr/>
          <p:nvPr/>
        </p:nvCxnSpPr>
        <p:spPr>
          <a:xfrm>
            <a:off x="565150" y="6087109"/>
            <a:ext cx="4134539" cy="1"/>
          </a:xfrm>
          <a:prstGeom prst="straightConnector1">
            <a:avLst/>
          </a:prstGeom>
          <a:noFill/>
          <a:ln cap="flat" cmpd="sng" w="12700">
            <a:solidFill>
              <a:srgbClr val="E8E2E7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10291745" y="-2"/>
            <a:ext cx="1900257" cy="6858003"/>
            <a:chOff x="-1" y="-1"/>
            <a:chExt cx="1900256" cy="6858002"/>
          </a:xfrm>
        </p:grpSpPr>
        <p:sp>
          <p:nvSpPr>
            <p:cNvPr id="214" name="Google Shape;214;p13"/>
            <p:cNvSpPr/>
            <p:nvPr/>
          </p:nvSpPr>
          <p:spPr>
            <a:xfrm>
              <a:off x="1364082" y="809309"/>
              <a:ext cx="536173" cy="11248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86" y="21436"/>
                  </a:lnTo>
                  <a:cubicBezTo>
                    <a:pt x="7807" y="20424"/>
                    <a:pt x="0" y="16046"/>
                    <a:pt x="0" y="10800"/>
                  </a:cubicBezTo>
                  <a:cubicBezTo>
                    <a:pt x="0" y="5554"/>
                    <a:pt x="7807" y="1176"/>
                    <a:pt x="18186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" y="-1"/>
              <a:ext cx="1130726" cy="56536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486" y="0"/>
                  </a:lnTo>
                  <a:lnTo>
                    <a:pt x="695" y="4149"/>
                  </a:lnTo>
                  <a:cubicBezTo>
                    <a:pt x="1657" y="13550"/>
                    <a:pt x="5815" y="20621"/>
                    <a:pt x="10800" y="20621"/>
                  </a:cubicBezTo>
                  <a:cubicBezTo>
                    <a:pt x="15785" y="20621"/>
                    <a:pt x="19943" y="13550"/>
                    <a:pt x="20905" y="4149"/>
                  </a:cubicBezTo>
                  <a:lnTo>
                    <a:pt x="21114" y="0"/>
                  </a:lnTo>
                  <a:lnTo>
                    <a:pt x="21600" y="0"/>
                  </a:ln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364831" y="-1"/>
              <a:ext cx="535423" cy="56234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26" y="0"/>
                  </a:lnTo>
                  <a:lnTo>
                    <a:pt x="1467" y="4172"/>
                  </a:lnTo>
                  <a:cubicBezTo>
                    <a:pt x="3245" y="12441"/>
                    <a:pt x="10191" y="18918"/>
                    <a:pt x="18952" y="20408"/>
                  </a:cubicBezTo>
                  <a:lnTo>
                    <a:pt x="21600" y="20631"/>
                  </a:lnTo>
                  <a:lnTo>
                    <a:pt x="21600" y="21600"/>
                  </a:lnTo>
                  <a:lnTo>
                    <a:pt x="18211" y="21275"/>
                  </a:lnTo>
                  <a:cubicBezTo>
                    <a:pt x="7818" y="19250"/>
                    <a:pt x="0" y="104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364831" y="2181112"/>
              <a:ext cx="535423" cy="112468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1" y="806364"/>
              <a:ext cx="1130727" cy="1130725"/>
            </a:xfrm>
            <a:custGeom>
              <a:rect b="b" l="l" r="r" t="t"/>
              <a:pathLst>
                <a:path extrusionOk="0" h="21600" w="21600">
                  <a:moveTo>
                    <a:pt x="10800" y="481"/>
                  </a:moveTo>
                  <a:cubicBezTo>
                    <a:pt x="5103" y="481"/>
                    <a:pt x="485" y="5099"/>
                    <a:pt x="485" y="10796"/>
                  </a:cubicBezTo>
                  <a:cubicBezTo>
                    <a:pt x="485" y="16493"/>
                    <a:pt x="5103" y="21111"/>
                    <a:pt x="10800" y="21111"/>
                  </a:cubicBezTo>
                  <a:cubicBezTo>
                    <a:pt x="16497" y="21111"/>
                    <a:pt x="21115" y="16493"/>
                    <a:pt x="21115" y="10796"/>
                  </a:cubicBezTo>
                  <a:cubicBezTo>
                    <a:pt x="21115" y="5099"/>
                    <a:pt x="16497" y="481"/>
                    <a:pt x="10800" y="481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364831" y="3552836"/>
              <a:ext cx="535423" cy="112468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364895" y="6295916"/>
              <a:ext cx="535359" cy="562085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968"/>
                  </a:lnTo>
                  <a:lnTo>
                    <a:pt x="18952" y="1190"/>
                  </a:lnTo>
                  <a:cubicBezTo>
                    <a:pt x="10190" y="2681"/>
                    <a:pt x="3242" y="9161"/>
                    <a:pt x="1465" y="17434"/>
                  </a:cubicBezTo>
                  <a:lnTo>
                    <a:pt x="1024" y="21600"/>
                  </a:lnTo>
                  <a:lnTo>
                    <a:pt x="0" y="21600"/>
                  </a:lnTo>
                  <a:lnTo>
                    <a:pt x="461" y="17246"/>
                  </a:lnTo>
                  <a:cubicBezTo>
                    <a:pt x="2322" y="8583"/>
                    <a:pt x="9596" y="1799"/>
                    <a:pt x="18770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08" y="470831"/>
            <a:ext cx="11757784" cy="591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5736175" y="840725"/>
            <a:ext cx="52062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Predicting Sleep Quality: 96%</a:t>
            </a:r>
            <a:endParaRPr sz="2350"/>
          </a:p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Random Values used to establish grid search options</a:t>
            </a:r>
            <a:endParaRPr sz="2350"/>
          </a:p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Grid Search: </a:t>
            </a:r>
            <a:endParaRPr sz="2350"/>
          </a:p>
          <a:p>
            <a:pPr indent="-377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max depth: 6</a:t>
            </a:r>
            <a:endParaRPr sz="2350"/>
          </a:p>
          <a:p>
            <a:pPr indent="-377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min_samples_split: 3</a:t>
            </a:r>
            <a:endParaRPr sz="2350"/>
          </a:p>
          <a:p>
            <a:pPr indent="-377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n_estimators: 200</a:t>
            </a:r>
            <a:endParaRPr sz="2350"/>
          </a:p>
          <a:p>
            <a:pPr indent="-377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Char char="•"/>
            </a:pPr>
            <a:r>
              <a:rPr lang="en-US" sz="2350"/>
              <a:t>criterion: gini</a:t>
            </a:r>
            <a:endParaRPr sz="2350"/>
          </a:p>
        </p:txBody>
      </p:sp>
      <p:pic>
        <p:nvPicPr>
          <p:cNvPr id="333" name="Google Shape;3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2274"/>
            <a:ext cx="5152267" cy="432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174" y="3872225"/>
            <a:ext cx="5421750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565149" y="2160016"/>
            <a:ext cx="7335837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quality is affected by a combination of lifestyle choices and biological features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Influencers: Age, gender, BMI, blood pressure, physical activity, smoking, alcohol use, and existing sleep disorders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of PCA: PCA allowed for simplified models without losing crucial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cxnSp>
        <p:nvCxnSpPr>
          <p:cNvPr id="227" name="Google Shape;227;p14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28" name="Google Shape;228;p14"/>
          <p:cNvGrpSpPr/>
          <p:nvPr/>
        </p:nvGrpSpPr>
        <p:grpSpPr>
          <a:xfrm>
            <a:off x="2666829" y="2509054"/>
            <a:ext cx="6851252" cy="3231204"/>
            <a:chOff x="0" y="0"/>
            <a:chExt cx="6851251" cy="3231202"/>
          </a:xfrm>
        </p:grpSpPr>
        <p:sp>
          <p:nvSpPr>
            <p:cNvPr id="229" name="Google Shape;229;p14"/>
            <p:cNvSpPr/>
            <p:nvPr/>
          </p:nvSpPr>
          <p:spPr>
            <a:xfrm>
              <a:off x="614250" y="0"/>
              <a:ext cx="1921501" cy="192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023750" y="409500"/>
              <a:ext cx="1102501" cy="1102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 txBox="1"/>
            <p:nvPr/>
          </p:nvSpPr>
          <p:spPr>
            <a:xfrm>
              <a:off x="0" y="2520001"/>
              <a:ext cx="3150000" cy="254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ALL NEED TO SLEEP.</a:t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15500" y="0"/>
              <a:ext cx="1921501" cy="192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724999" y="409500"/>
              <a:ext cx="1102501" cy="1102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 txBox="1"/>
            <p:nvPr/>
          </p:nvSpPr>
          <p:spPr>
            <a:xfrm>
              <a:off x="3701250" y="2520001"/>
              <a:ext cx="3150001" cy="71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ARE THE FACTORS THAT LEAD TO A GOOD NIGHT’S REST?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322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 txBox="1"/>
          <p:nvPr>
            <p:ph type="title"/>
          </p:nvPr>
        </p:nvSpPr>
        <p:spPr>
          <a:xfrm>
            <a:off x="565150" y="770890"/>
            <a:ext cx="9198761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Our Dataset</a:t>
            </a:r>
            <a:endParaRPr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565150" y="2160016"/>
            <a:ext cx="9198761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</a:rPr>
              <a:t>We found a dataset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kaggle.com</a:t>
            </a:r>
            <a:r>
              <a:rPr lang="en-US">
                <a:solidFill>
                  <a:srgbClr val="FFFFFF"/>
                </a:solidFill>
              </a:rPr>
              <a:t> directly related to our problem.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</a:rPr>
              <a:t>Features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/>
              <a:t>PersonID, Gender, Age, Occupation, Sleep Duration, </a:t>
            </a:r>
            <a:r>
              <a:rPr lang="en-US">
                <a:solidFill>
                  <a:srgbClr val="FF0000"/>
                </a:solidFill>
              </a:rPr>
              <a:t>Quality of Sleep</a:t>
            </a:r>
            <a:r>
              <a:rPr lang="en-US" sz="2000"/>
              <a:t>, Physical Activity Level, Stress Level, BMI Category, Blood Pressure, Heart Rate, Daily Steps, Sleep Disorder</a:t>
            </a:r>
            <a:endParaRPr/>
          </a:p>
        </p:txBody>
      </p:sp>
      <p:cxnSp>
        <p:nvCxnSpPr>
          <p:cNvPr id="242" name="Google Shape;242;p15"/>
          <p:cNvCxnSpPr/>
          <p:nvPr/>
        </p:nvCxnSpPr>
        <p:spPr>
          <a:xfrm>
            <a:off x="565150" y="6087109"/>
            <a:ext cx="9198761" cy="1"/>
          </a:xfrm>
          <a:prstGeom prst="straightConnector1">
            <a:avLst/>
          </a:prstGeom>
          <a:noFill/>
          <a:ln cap="flat" cmpd="sng" w="12700">
            <a:solidFill>
              <a:srgbClr val="E8E2E7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43" name="Google Shape;243;p15"/>
          <p:cNvGrpSpPr/>
          <p:nvPr/>
        </p:nvGrpSpPr>
        <p:grpSpPr>
          <a:xfrm>
            <a:off x="10291745" y="-1"/>
            <a:ext cx="1900257" cy="6858003"/>
            <a:chOff x="-1" y="-1"/>
            <a:chExt cx="1900256" cy="6858002"/>
          </a:xfrm>
        </p:grpSpPr>
        <p:sp>
          <p:nvSpPr>
            <p:cNvPr id="244" name="Google Shape;244;p15"/>
            <p:cNvSpPr/>
            <p:nvPr/>
          </p:nvSpPr>
          <p:spPr>
            <a:xfrm>
              <a:off x="1364083" y="809309"/>
              <a:ext cx="536172" cy="112484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186" y="21436"/>
                  </a:lnTo>
                  <a:cubicBezTo>
                    <a:pt x="7807" y="20424"/>
                    <a:pt x="0" y="16046"/>
                    <a:pt x="0" y="10800"/>
                  </a:cubicBezTo>
                  <a:cubicBezTo>
                    <a:pt x="0" y="5554"/>
                    <a:pt x="7807" y="1176"/>
                    <a:pt x="18186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" y="-1"/>
              <a:ext cx="1130725" cy="56536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486" y="0"/>
                  </a:lnTo>
                  <a:lnTo>
                    <a:pt x="695" y="4149"/>
                  </a:lnTo>
                  <a:cubicBezTo>
                    <a:pt x="1657" y="13550"/>
                    <a:pt x="5815" y="20621"/>
                    <a:pt x="10800" y="20621"/>
                  </a:cubicBezTo>
                  <a:cubicBezTo>
                    <a:pt x="15785" y="20621"/>
                    <a:pt x="19943" y="13550"/>
                    <a:pt x="20905" y="4149"/>
                  </a:cubicBezTo>
                  <a:lnTo>
                    <a:pt x="21114" y="0"/>
                  </a:lnTo>
                  <a:lnTo>
                    <a:pt x="21600" y="0"/>
                  </a:ln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364832" y="-1"/>
              <a:ext cx="535423" cy="56234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26" y="0"/>
                  </a:lnTo>
                  <a:lnTo>
                    <a:pt x="1467" y="4172"/>
                  </a:lnTo>
                  <a:cubicBezTo>
                    <a:pt x="3245" y="12441"/>
                    <a:pt x="10191" y="18918"/>
                    <a:pt x="18952" y="20408"/>
                  </a:cubicBezTo>
                  <a:lnTo>
                    <a:pt x="21600" y="20631"/>
                  </a:lnTo>
                  <a:lnTo>
                    <a:pt x="21600" y="21600"/>
                  </a:lnTo>
                  <a:lnTo>
                    <a:pt x="18211" y="21275"/>
                  </a:lnTo>
                  <a:cubicBezTo>
                    <a:pt x="7818" y="19250"/>
                    <a:pt x="0" y="1049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364832" y="2181112"/>
              <a:ext cx="535423" cy="1124687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" y="806364"/>
              <a:ext cx="1130727" cy="1130725"/>
            </a:xfrm>
            <a:custGeom>
              <a:rect b="b" l="l" r="r" t="t"/>
              <a:pathLst>
                <a:path extrusionOk="0" h="21600" w="21600">
                  <a:moveTo>
                    <a:pt x="10800" y="481"/>
                  </a:moveTo>
                  <a:cubicBezTo>
                    <a:pt x="5103" y="481"/>
                    <a:pt x="485" y="5099"/>
                    <a:pt x="485" y="10796"/>
                  </a:cubicBezTo>
                  <a:cubicBezTo>
                    <a:pt x="485" y="16493"/>
                    <a:pt x="5103" y="21111"/>
                    <a:pt x="10800" y="21111"/>
                  </a:cubicBezTo>
                  <a:cubicBezTo>
                    <a:pt x="16497" y="21111"/>
                    <a:pt x="21115" y="16493"/>
                    <a:pt x="21115" y="10796"/>
                  </a:cubicBezTo>
                  <a:cubicBezTo>
                    <a:pt x="21115" y="5099"/>
                    <a:pt x="16497" y="481"/>
                    <a:pt x="10800" y="481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364832" y="3552837"/>
              <a:ext cx="535423" cy="112468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484"/>
                  </a:lnTo>
                  <a:lnTo>
                    <a:pt x="18418" y="636"/>
                  </a:lnTo>
                  <a:cubicBezTo>
                    <a:pt x="8492" y="1603"/>
                    <a:pt x="1025" y="5785"/>
                    <a:pt x="1025" y="10796"/>
                  </a:cubicBezTo>
                  <a:cubicBezTo>
                    <a:pt x="1025" y="15807"/>
                    <a:pt x="8492" y="19988"/>
                    <a:pt x="18418" y="20955"/>
                  </a:cubicBezTo>
                  <a:lnTo>
                    <a:pt x="21600" y="21108"/>
                  </a:lnTo>
                  <a:lnTo>
                    <a:pt x="21600" y="21600"/>
                  </a:lnTo>
                  <a:lnTo>
                    <a:pt x="18211" y="21437"/>
                  </a:lnTo>
                  <a:cubicBezTo>
                    <a:pt x="7818" y="20425"/>
                    <a:pt x="0" y="16047"/>
                    <a:pt x="0" y="10800"/>
                  </a:cubicBezTo>
                  <a:cubicBezTo>
                    <a:pt x="0" y="5553"/>
                    <a:pt x="7818" y="1175"/>
                    <a:pt x="18211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364895" y="6295916"/>
              <a:ext cx="535359" cy="562085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968"/>
                  </a:lnTo>
                  <a:lnTo>
                    <a:pt x="18952" y="1190"/>
                  </a:lnTo>
                  <a:cubicBezTo>
                    <a:pt x="10190" y="2681"/>
                    <a:pt x="3242" y="9161"/>
                    <a:pt x="1465" y="17434"/>
                  </a:cubicBezTo>
                  <a:lnTo>
                    <a:pt x="1024" y="21600"/>
                  </a:lnTo>
                  <a:lnTo>
                    <a:pt x="0" y="21600"/>
                  </a:lnTo>
                  <a:lnTo>
                    <a:pt x="461" y="17246"/>
                  </a:lnTo>
                  <a:cubicBezTo>
                    <a:pt x="2322" y="8583"/>
                    <a:pt x="9596" y="1799"/>
                    <a:pt x="18770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  <a:endParaRPr/>
          </a:p>
        </p:txBody>
      </p:sp>
      <p:cxnSp>
        <p:nvCxnSpPr>
          <p:cNvPr id="257" name="Google Shape;257;p16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58" name="Google Shape;258;p16"/>
          <p:cNvGrpSpPr/>
          <p:nvPr/>
        </p:nvGrpSpPr>
        <p:grpSpPr>
          <a:xfrm>
            <a:off x="968812" y="2502908"/>
            <a:ext cx="10247288" cy="3252296"/>
            <a:chOff x="0" y="0"/>
            <a:chExt cx="10247286" cy="3252294"/>
          </a:xfrm>
        </p:grpSpPr>
        <p:sp>
          <p:nvSpPr>
            <p:cNvPr id="259" name="Google Shape;259;p16"/>
            <p:cNvSpPr/>
            <p:nvPr/>
          </p:nvSpPr>
          <p:spPr>
            <a:xfrm>
              <a:off x="0" y="0"/>
              <a:ext cx="4391694" cy="27887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p16"/>
            <p:cNvGrpSpPr/>
            <p:nvPr/>
          </p:nvGrpSpPr>
          <p:grpSpPr>
            <a:xfrm>
              <a:off x="487965" y="463567"/>
              <a:ext cx="4391696" cy="2788727"/>
              <a:chOff x="0" y="0"/>
              <a:chExt cx="4391694" cy="2788725"/>
            </a:xfrm>
          </p:grpSpPr>
          <p:sp>
            <p:nvSpPr>
              <p:cNvPr id="261" name="Google Shape;261;p16"/>
              <p:cNvSpPr/>
              <p:nvPr/>
            </p:nvSpPr>
            <p:spPr>
              <a:xfrm>
                <a:off x="0" y="0"/>
                <a:ext cx="4391694" cy="2788725"/>
              </a:xfrm>
              <a:prstGeom prst="roundRect">
                <a:avLst>
                  <a:gd fmla="val 10000" name="adj"/>
                </a:avLst>
              </a:prstGeom>
              <a:solidFill>
                <a:srgbClr val="FFFFFF">
                  <a:alpha val="89803"/>
                </a:srgb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6"/>
              <p:cNvSpPr txBox="1"/>
              <p:nvPr/>
            </p:nvSpPr>
            <p:spPr>
              <a:xfrm>
                <a:off x="81679" y="124362"/>
                <a:ext cx="4228335" cy="2540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 decided to use the following machine learning models to try and predict quality of sleep and apply PCA to determine what features affect sleep the most.</a:t>
                </a:r>
                <a:endParaRPr/>
              </a:p>
            </p:txBody>
          </p:sp>
        </p:grpSp>
        <p:sp>
          <p:nvSpPr>
            <p:cNvPr id="263" name="Google Shape;263;p16"/>
            <p:cNvSpPr/>
            <p:nvPr/>
          </p:nvSpPr>
          <p:spPr>
            <a:xfrm>
              <a:off x="5367625" y="0"/>
              <a:ext cx="4391694" cy="27887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16"/>
            <p:cNvGrpSpPr/>
            <p:nvPr/>
          </p:nvGrpSpPr>
          <p:grpSpPr>
            <a:xfrm>
              <a:off x="5855591" y="463567"/>
              <a:ext cx="4391695" cy="2788727"/>
              <a:chOff x="0" y="0"/>
              <a:chExt cx="4391694" cy="2788725"/>
            </a:xfrm>
          </p:grpSpPr>
          <p:sp>
            <p:nvSpPr>
              <p:cNvPr id="265" name="Google Shape;265;p16"/>
              <p:cNvSpPr/>
              <p:nvPr/>
            </p:nvSpPr>
            <p:spPr>
              <a:xfrm>
                <a:off x="0" y="0"/>
                <a:ext cx="4391694" cy="2788725"/>
              </a:xfrm>
              <a:prstGeom prst="roundRect">
                <a:avLst>
                  <a:gd fmla="val 10000" name="adj"/>
                </a:avLst>
              </a:prstGeom>
              <a:solidFill>
                <a:srgbClr val="FFFFFF">
                  <a:alpha val="89803"/>
                </a:srgbClr>
              </a:solidFill>
              <a:ln cap="flat" cmpd="sng" w="127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6"/>
              <p:cNvSpPr txBox="1"/>
              <p:nvPr/>
            </p:nvSpPr>
            <p:spPr>
              <a:xfrm>
                <a:off x="81678" y="621567"/>
                <a:ext cx="4228336" cy="1545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Linear/Logistic Regression, kNN, Random Forest, Gradient Boosting, Decision Tree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565149" y="770890"/>
            <a:ext cx="4818599" cy="90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</p:txBody>
      </p:sp>
      <p:sp>
        <p:nvSpPr>
          <p:cNvPr id="272" name="Google Shape;272;p17"/>
          <p:cNvSpPr txBox="1"/>
          <p:nvPr>
            <p:ph idx="1" type="body"/>
          </p:nvPr>
        </p:nvSpPr>
        <p:spPr>
          <a:xfrm>
            <a:off x="5615068" y="504021"/>
            <a:ext cx="5990036" cy="281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6313" lvl="0" marL="226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Features influencing sleep quality: age, gender, BMI, blood pressure, physical activity, smoking, alcohol use, and sleep disorders</a:t>
            </a:r>
            <a:endParaRPr/>
          </a:p>
          <a:p>
            <a:pPr indent="-226313" lvl="0" marL="2263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Test set R-squared:  </a:t>
            </a:r>
            <a:r>
              <a:rPr b="1" lang="en-US" u="sng"/>
              <a:t>0.932448900710167</a:t>
            </a:r>
            <a:endParaRPr/>
          </a:p>
          <a:p>
            <a:pPr indent="-226313" lvl="0" marL="22631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Achieved a low cross-validation mean squared error (MSE) of 0.099</a:t>
            </a:r>
            <a:endParaRPr/>
          </a:p>
        </p:txBody>
      </p:sp>
      <p:pic>
        <p:nvPicPr>
          <p:cNvPr descr="pasted-movie.png" id="273" name="Google Shape;273;p17"/>
          <p:cNvPicPr preferRelativeResize="0"/>
          <p:nvPr/>
        </p:nvPicPr>
        <p:blipFill rotWithShape="1">
          <a:blip r:embed="rId3">
            <a:alphaModFix/>
          </a:blip>
          <a:srcRect b="8156" l="1455" r="5208" t="12950"/>
          <a:stretch/>
        </p:blipFill>
        <p:spPr>
          <a:xfrm>
            <a:off x="5507818" y="3484826"/>
            <a:ext cx="5990111" cy="3191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movie.png"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32" y="2676015"/>
            <a:ext cx="5136113" cy="413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>
            <p:ph type="title"/>
          </p:nvPr>
        </p:nvSpPr>
        <p:spPr>
          <a:xfrm>
            <a:off x="565150" y="770888"/>
            <a:ext cx="4541445" cy="158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</p:txBody>
      </p:sp>
      <p:sp>
        <p:nvSpPr>
          <p:cNvPr id="281" name="Google Shape;281;p18"/>
          <p:cNvSpPr txBox="1"/>
          <p:nvPr>
            <p:ph idx="1" type="body"/>
          </p:nvPr>
        </p:nvSpPr>
        <p:spPr>
          <a:xfrm>
            <a:off x="6155706" y="817197"/>
            <a:ext cx="5457726" cy="154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6313" lvl="0" marL="226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Predict: Quality of Sleep (94%)</a:t>
            </a:r>
            <a:endParaRPr/>
          </a:p>
          <a:p>
            <a:pPr indent="-226313" lvl="0" marL="226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Important Features: 'Age', 'Sleep Duration', 'Stress Level', 'Physical Activity Level', 'Sleep Disorder'</a:t>
            </a:r>
            <a:endParaRPr/>
          </a:p>
        </p:txBody>
      </p:sp>
      <p:pic>
        <p:nvPicPr>
          <p:cNvPr descr="Picture 4" id="282" name="Google Shape;282;p18"/>
          <p:cNvPicPr preferRelativeResize="0"/>
          <p:nvPr/>
        </p:nvPicPr>
        <p:blipFill rotWithShape="1">
          <a:blip r:embed="rId3">
            <a:alphaModFix/>
          </a:blip>
          <a:srcRect b="13243" l="0" r="3" t="13134"/>
          <a:stretch/>
        </p:blipFill>
        <p:spPr>
          <a:xfrm>
            <a:off x="653260" y="2691636"/>
            <a:ext cx="5326632" cy="318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283" name="Google Shape;2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8529" y="2825720"/>
            <a:ext cx="5329859" cy="2918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8"/>
          <p:cNvGrpSpPr/>
          <p:nvPr/>
        </p:nvGrpSpPr>
        <p:grpSpPr>
          <a:xfrm>
            <a:off x="10290315" y="-1"/>
            <a:ext cx="1901688" cy="4677441"/>
            <a:chOff x="0" y="-1"/>
            <a:chExt cx="1901687" cy="4677441"/>
          </a:xfrm>
        </p:grpSpPr>
        <p:sp>
          <p:nvSpPr>
            <p:cNvPr id="285" name="Google Shape;285;p18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9" name="Google Shape;289;p18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565149" y="770890"/>
            <a:ext cx="7335837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565150" y="2160025"/>
            <a:ext cx="3885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Predicting</a:t>
            </a:r>
            <a:r>
              <a:rPr lang="en-US"/>
              <a:t> Sleep Disorder: 90%</a:t>
            </a:r>
            <a:endParaRPr/>
          </a:p>
        </p:txBody>
      </p:sp>
      <p:pic>
        <p:nvPicPr>
          <p:cNvPr id="296" name="Google Shape;2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49" y="3098475"/>
            <a:ext cx="3986214" cy="342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350" y="3042275"/>
            <a:ext cx="3986100" cy="351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4551350" y="2160025"/>
            <a:ext cx="3986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Predicting Sleep Quality: 95%</a:t>
            </a:r>
            <a:endParaRPr sz="2400"/>
          </a:p>
        </p:txBody>
      </p:sp>
      <p:sp>
        <p:nvSpPr>
          <p:cNvPr id="299" name="Google Shape;299;p19"/>
          <p:cNvSpPr txBox="1"/>
          <p:nvPr/>
        </p:nvSpPr>
        <p:spPr>
          <a:xfrm>
            <a:off x="8638050" y="2039875"/>
            <a:ext cx="31041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/>
              <a:t>Grid Search identified k = 5</a:t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/>
              <a:t>PCA helped to identify </a:t>
            </a:r>
            <a:r>
              <a:rPr lang="en-US" sz="2350"/>
              <a:t>important</a:t>
            </a:r>
            <a:r>
              <a:rPr lang="en-US" sz="2350"/>
              <a:t> features</a:t>
            </a:r>
            <a:endParaRPr sz="2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 txBox="1"/>
          <p:nvPr>
            <p:ph type="title"/>
          </p:nvPr>
        </p:nvSpPr>
        <p:spPr>
          <a:xfrm>
            <a:off x="565150" y="770888"/>
            <a:ext cx="4541445" cy="158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6155706" y="817197"/>
            <a:ext cx="5457726" cy="154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6313" lvl="0" marL="226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Predict: Quality of Sleep (97%)</a:t>
            </a:r>
            <a:endParaRPr/>
          </a:p>
          <a:p>
            <a:pPr indent="-226313" lvl="0" marL="226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76"/>
              <a:buChar char="•"/>
            </a:pPr>
            <a:r>
              <a:rPr lang="en-US" sz="2376"/>
              <a:t>Important Features: 'Age', 'Sleep Duration', 'Stress Level', 'Physical Activity Level', 'Sleep Disorder'</a:t>
            </a:r>
            <a:endParaRPr/>
          </a:p>
        </p:txBody>
      </p:sp>
      <p:pic>
        <p:nvPicPr>
          <p:cNvPr descr="Picture 4"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3" y="1934411"/>
            <a:ext cx="4742030" cy="409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308" name="Google Shape;3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9035" y="2421042"/>
            <a:ext cx="6214814" cy="3511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0"/>
          <p:cNvGrpSpPr/>
          <p:nvPr/>
        </p:nvGrpSpPr>
        <p:grpSpPr>
          <a:xfrm>
            <a:off x="10290315" y="-1"/>
            <a:ext cx="1901688" cy="4677441"/>
            <a:chOff x="0" y="-1"/>
            <a:chExt cx="1901687" cy="4677441"/>
          </a:xfrm>
        </p:grpSpPr>
        <p:sp>
          <p:nvSpPr>
            <p:cNvPr id="310" name="Google Shape;310;p20"/>
            <p:cNvSpPr/>
            <p:nvPr/>
          </p:nvSpPr>
          <p:spPr>
            <a:xfrm>
              <a:off x="0" y="-1"/>
              <a:ext cx="1130725" cy="565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8"/>
                  </a:lnTo>
                  <a:cubicBezTo>
                    <a:pt x="21600" y="11933"/>
                    <a:pt x="16765" y="21600"/>
                    <a:pt x="10800" y="21600"/>
                  </a:cubicBezTo>
                  <a:cubicBezTo>
                    <a:pt x="4835" y="21600"/>
                    <a:pt x="0" y="11933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362865" y="3552066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1362865" y="809038"/>
              <a:ext cx="538822" cy="112537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18096" y="21431"/>
                  </a:lnTo>
                  <a:cubicBezTo>
                    <a:pt x="7769" y="20419"/>
                    <a:pt x="0" y="16044"/>
                    <a:pt x="0" y="10800"/>
                  </a:cubicBezTo>
                  <a:cubicBezTo>
                    <a:pt x="0" y="5556"/>
                    <a:pt x="7769" y="1181"/>
                    <a:pt x="18096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1362865" y="-1"/>
              <a:ext cx="538822" cy="562899"/>
            </a:xfrm>
            <a:custGeom>
              <a:rect b="b" l="l" r="r" t="t"/>
              <a:pathLst>
                <a:path extrusionOk="0" h="21600" w="21600">
                  <a:moveTo>
                    <a:pt x="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96" y="21262"/>
                  </a:lnTo>
                  <a:cubicBezTo>
                    <a:pt x="7769" y="19239"/>
                    <a:pt x="0" y="10492"/>
                    <a:pt x="0" y="8"/>
                  </a:cubicBezTo>
                  <a:close/>
                </a:path>
              </a:pathLst>
            </a:custGeom>
            <a:solidFill>
              <a:srgbClr val="E8E2E7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" name="Google Shape;314;p20"/>
          <p:cNvCxnSpPr/>
          <p:nvPr/>
        </p:nvCxnSpPr>
        <p:spPr>
          <a:xfrm>
            <a:off x="565150" y="6087109"/>
            <a:ext cx="11058344" cy="1"/>
          </a:xfrm>
          <a:prstGeom prst="straightConnector1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565149" y="770890"/>
            <a:ext cx="3976689" cy="75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320" name="Google Shape;320;p21"/>
          <p:cNvSpPr txBox="1"/>
          <p:nvPr>
            <p:ph idx="1" type="body"/>
          </p:nvPr>
        </p:nvSpPr>
        <p:spPr>
          <a:xfrm>
            <a:off x="7069586" y="1628394"/>
            <a:ext cx="4477384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14884" lvl="0" marL="2148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Char char="•"/>
            </a:pPr>
            <a:r>
              <a:rPr lang="en-US" sz="2256"/>
              <a:t>Used to identify the risk of sleep disorder</a:t>
            </a:r>
            <a:endParaRPr/>
          </a:p>
          <a:p>
            <a:pPr indent="-214884" lvl="0" marL="2148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56"/>
              <a:buChar char="•"/>
            </a:pPr>
            <a:r>
              <a:rPr lang="en-US" sz="2256"/>
              <a:t>Model Accuracy: 90.66%</a:t>
            </a:r>
            <a:endParaRPr/>
          </a:p>
          <a:p>
            <a:pPr indent="-214884" lvl="0" marL="2148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56"/>
              <a:buChar char="•"/>
            </a:pPr>
            <a:r>
              <a:rPr lang="en-US" sz="2256"/>
              <a:t>Most influential features: Age, Daily Steps, Gender, Heart Rate</a:t>
            </a:r>
            <a:endParaRPr/>
          </a:p>
          <a:p>
            <a:pPr indent="-214884" lvl="0" marL="2148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56"/>
              <a:buChar char="•"/>
            </a:pPr>
            <a:r>
              <a:rPr lang="en-US" sz="2256"/>
              <a:t>The principal components highest influence:</a:t>
            </a:r>
            <a:r>
              <a:rPr b="1" lang="en-US" u="sng"/>
              <a:t> PC3 (Gender), PC1 (Age), PC2(Daily Steps)</a:t>
            </a:r>
            <a:endParaRPr/>
          </a:p>
        </p:txBody>
      </p:sp>
      <p:pic>
        <p:nvPicPr>
          <p:cNvPr descr="Image" id="321" name="Google Shape;3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6" y="2168915"/>
            <a:ext cx="6288626" cy="355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nchcardVTI">
  <a:themeElements>
    <a:clrScheme name="PunchcardVTI">
      <a:dk1>
        <a:srgbClr val="000000"/>
      </a:dk1>
      <a:lt1>
        <a:srgbClr val="413224"/>
      </a:lt1>
      <a:dk2>
        <a:srgbClr val="A7A7A7"/>
      </a:dk2>
      <a:lt2>
        <a:srgbClr val="535353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Punchcar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