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eue Haas Grotesk Tex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eue Haas Grotesk Tex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eue Haas Grotesk Tex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eue Haas Grotesk Tex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eue Haas Grotesk Tex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eue Haas Grotesk Tex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eue Haas Grotesk Tex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eue Haas Grotesk Tex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eue Haas Grotesk Text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D0"/>
          </a:solidFill>
        </a:fill>
      </a:tcStyle>
    </a:wholeTbl>
    <a:band2H>
      <a:tcTxStyle b="def" i="def"/>
      <a:tcStyle>
        <a:tcBdr/>
        <a:fill>
          <a:solidFill>
            <a:srgbClr val="E8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DCD"/>
          </a:solidFill>
        </a:fill>
      </a:tcStyle>
    </a:wholeTbl>
    <a:band2H>
      <a:tcTxStyle b="def" i="def"/>
      <a:tcStyle>
        <a:tcBdr/>
        <a:fill>
          <a:solidFill>
            <a:srgbClr val="F2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Neue Haas Grotesk Text Pro"/>
      </a:defRPr>
    </a:lvl1pPr>
    <a:lvl2pPr indent="228600" latinLnBrk="0">
      <a:defRPr sz="1200">
        <a:latin typeface="+mj-lt"/>
        <a:ea typeface="+mj-ea"/>
        <a:cs typeface="+mj-cs"/>
        <a:sym typeface="Neue Haas Grotesk Text Pro"/>
      </a:defRPr>
    </a:lvl2pPr>
    <a:lvl3pPr indent="457200" latinLnBrk="0">
      <a:defRPr sz="1200">
        <a:latin typeface="+mj-lt"/>
        <a:ea typeface="+mj-ea"/>
        <a:cs typeface="+mj-cs"/>
        <a:sym typeface="Neue Haas Grotesk Text Pro"/>
      </a:defRPr>
    </a:lvl3pPr>
    <a:lvl4pPr indent="685800" latinLnBrk="0">
      <a:defRPr sz="1200">
        <a:latin typeface="+mj-lt"/>
        <a:ea typeface="+mj-ea"/>
        <a:cs typeface="+mj-cs"/>
        <a:sym typeface="Neue Haas Grotesk Text Pro"/>
      </a:defRPr>
    </a:lvl4pPr>
    <a:lvl5pPr indent="914400" latinLnBrk="0">
      <a:defRPr sz="1200">
        <a:latin typeface="+mj-lt"/>
        <a:ea typeface="+mj-ea"/>
        <a:cs typeface="+mj-cs"/>
        <a:sym typeface="Neue Haas Grotesk Text Pro"/>
      </a:defRPr>
    </a:lvl5pPr>
    <a:lvl6pPr indent="1143000" latinLnBrk="0">
      <a:defRPr sz="1200">
        <a:latin typeface="+mj-lt"/>
        <a:ea typeface="+mj-ea"/>
        <a:cs typeface="+mj-cs"/>
        <a:sym typeface="Neue Haas Grotesk Text Pro"/>
      </a:defRPr>
    </a:lvl6pPr>
    <a:lvl7pPr indent="1371600" latinLnBrk="0">
      <a:defRPr sz="1200">
        <a:latin typeface="+mj-lt"/>
        <a:ea typeface="+mj-ea"/>
        <a:cs typeface="+mj-cs"/>
        <a:sym typeface="Neue Haas Grotesk Text Pro"/>
      </a:defRPr>
    </a:lvl7pPr>
    <a:lvl8pPr indent="1600200" latinLnBrk="0">
      <a:defRPr sz="1200">
        <a:latin typeface="+mj-lt"/>
        <a:ea typeface="+mj-ea"/>
        <a:cs typeface="+mj-cs"/>
        <a:sym typeface="Neue Haas Grotesk Text Pro"/>
      </a:defRPr>
    </a:lvl8pPr>
    <a:lvl9pPr indent="1828800" latinLnBrk="0">
      <a:defRPr sz="1200">
        <a:latin typeface="+mj-lt"/>
        <a:ea typeface="+mj-ea"/>
        <a:cs typeface="+mj-cs"/>
        <a:sym typeface="Neue Haas Grotesk Text Pr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42"/>
          <p:cNvGrpSpPr/>
          <p:nvPr/>
        </p:nvGrpSpPr>
        <p:grpSpPr>
          <a:xfrm>
            <a:off x="6201388" y="0"/>
            <a:ext cx="5990613" cy="6858001"/>
            <a:chOff x="0" y="0"/>
            <a:chExt cx="5990612" cy="6858000"/>
          </a:xfrm>
        </p:grpSpPr>
        <p:sp>
          <p:nvSpPr>
            <p:cNvPr id="11" name="Oval 44"/>
            <p:cNvSpPr/>
            <p:nvPr/>
          </p:nvSpPr>
          <p:spPr>
            <a:xfrm>
              <a:off x="-1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Freeform 46"/>
            <p:cNvSpPr/>
            <p:nvPr/>
          </p:nvSpPr>
          <p:spPr>
            <a:xfrm>
              <a:off x="0" y="1"/>
              <a:ext cx="1130726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Freeform 48"/>
            <p:cNvSpPr/>
            <p:nvPr/>
          </p:nvSpPr>
          <p:spPr>
            <a:xfrm>
              <a:off x="1362866" y="6292425"/>
              <a:ext cx="1130724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Oval 50"/>
            <p:cNvSpPr/>
            <p:nvPr/>
          </p:nvSpPr>
          <p:spPr>
            <a:xfrm>
              <a:off x="1362864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" name="Oval 59"/>
            <p:cNvSpPr/>
            <p:nvPr/>
          </p:nvSpPr>
          <p:spPr>
            <a:xfrm>
              <a:off x="1362864" y="2177881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Oval 62"/>
            <p:cNvSpPr/>
            <p:nvPr/>
          </p:nvSpPr>
          <p:spPr>
            <a:xfrm>
              <a:off x="1362864" y="806366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Freeform 63"/>
            <p:cNvSpPr/>
            <p:nvPr/>
          </p:nvSpPr>
          <p:spPr>
            <a:xfrm>
              <a:off x="1362865" y="1"/>
              <a:ext cx="1130726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" name="Freeform 64"/>
            <p:cNvSpPr/>
            <p:nvPr/>
          </p:nvSpPr>
          <p:spPr>
            <a:xfrm>
              <a:off x="2725729" y="6292425"/>
              <a:ext cx="1130725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Oval 66"/>
            <p:cNvSpPr/>
            <p:nvPr/>
          </p:nvSpPr>
          <p:spPr>
            <a:xfrm>
              <a:off x="2725729" y="4920910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Oval 67"/>
            <p:cNvSpPr/>
            <p:nvPr/>
          </p:nvSpPr>
          <p:spPr>
            <a:xfrm>
              <a:off x="2725729" y="3549395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Oval 68"/>
            <p:cNvSpPr/>
            <p:nvPr/>
          </p:nvSpPr>
          <p:spPr>
            <a:xfrm>
              <a:off x="2725729" y="2177881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" name="Oval 69"/>
            <p:cNvSpPr/>
            <p:nvPr/>
          </p:nvSpPr>
          <p:spPr>
            <a:xfrm>
              <a:off x="2725729" y="806366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" name="Freeform 70"/>
            <p:cNvSpPr/>
            <p:nvPr/>
          </p:nvSpPr>
          <p:spPr>
            <a:xfrm>
              <a:off x="2725728" y="0"/>
              <a:ext cx="1130728" cy="56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Freeform 71"/>
            <p:cNvSpPr/>
            <p:nvPr/>
          </p:nvSpPr>
          <p:spPr>
            <a:xfrm>
              <a:off x="4088595" y="6292425"/>
              <a:ext cx="1130725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" name="Oval 72"/>
            <p:cNvSpPr/>
            <p:nvPr/>
          </p:nvSpPr>
          <p:spPr>
            <a:xfrm>
              <a:off x="4088595" y="492091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" name="Oval 73"/>
            <p:cNvSpPr/>
            <p:nvPr/>
          </p:nvSpPr>
          <p:spPr>
            <a:xfrm>
              <a:off x="4088595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Oval 74"/>
            <p:cNvSpPr/>
            <p:nvPr/>
          </p:nvSpPr>
          <p:spPr>
            <a:xfrm>
              <a:off x="4088595" y="806366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Freeform 75"/>
            <p:cNvSpPr/>
            <p:nvPr/>
          </p:nvSpPr>
          <p:spPr>
            <a:xfrm>
              <a:off x="4088595" y="0"/>
              <a:ext cx="1130727" cy="56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Freeform 76"/>
            <p:cNvSpPr/>
            <p:nvPr/>
          </p:nvSpPr>
          <p:spPr>
            <a:xfrm>
              <a:off x="5451466" y="6295068"/>
              <a:ext cx="539147" cy="56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9"/>
                    <a:pt x="7764" y="2362"/>
                    <a:pt x="18085" y="33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Freeform 77"/>
            <p:cNvSpPr/>
            <p:nvPr/>
          </p:nvSpPr>
          <p:spPr>
            <a:xfrm>
              <a:off x="5451464" y="4923554"/>
              <a:ext cx="539148" cy="1125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Freeform 78"/>
            <p:cNvSpPr/>
            <p:nvPr/>
          </p:nvSpPr>
          <p:spPr>
            <a:xfrm>
              <a:off x="5451464" y="3552039"/>
              <a:ext cx="539148" cy="112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" name="Freeform 79"/>
            <p:cNvSpPr/>
            <p:nvPr/>
          </p:nvSpPr>
          <p:spPr>
            <a:xfrm>
              <a:off x="5451464" y="2180524"/>
              <a:ext cx="539148" cy="112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Freeform 80"/>
            <p:cNvSpPr/>
            <p:nvPr/>
          </p:nvSpPr>
          <p:spPr>
            <a:xfrm>
              <a:off x="5451464" y="809010"/>
              <a:ext cx="539148" cy="1125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" name="Freeform 81"/>
            <p:cNvSpPr/>
            <p:nvPr/>
          </p:nvSpPr>
          <p:spPr>
            <a:xfrm>
              <a:off x="5451464" y="1"/>
              <a:ext cx="539148" cy="562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85" y="21261"/>
                  </a:lnTo>
                  <a:cubicBezTo>
                    <a:pt x="7764" y="19238"/>
                    <a:pt x="0" y="10491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565150" y="768334"/>
            <a:ext cx="5066001" cy="286640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565150" y="4283238"/>
            <a:ext cx="5066001" cy="147517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traight Connector 6"/>
          <p:cNvSpPr/>
          <p:nvPr/>
        </p:nvSpPr>
        <p:spPr>
          <a:xfrm>
            <a:off x="565149" y="6087109"/>
            <a:ext cx="5066003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5385748" y="6201727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15"/>
          <p:cNvGrpSpPr/>
          <p:nvPr/>
        </p:nvGrpSpPr>
        <p:grpSpPr>
          <a:xfrm>
            <a:off x="10290315" y="-1"/>
            <a:ext cx="1901687" cy="6858001"/>
            <a:chOff x="0" y="0"/>
            <a:chExt cx="1901686" cy="6857999"/>
          </a:xfrm>
        </p:grpSpPr>
        <p:sp>
          <p:nvSpPr>
            <p:cNvPr id="223" name="Freeform 17"/>
            <p:cNvSpPr/>
            <p:nvPr/>
          </p:nvSpPr>
          <p:spPr>
            <a:xfrm>
              <a:off x="0" y="-1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Freeform 18"/>
            <p:cNvSpPr/>
            <p:nvPr/>
          </p:nvSpPr>
          <p:spPr>
            <a:xfrm>
              <a:off x="1362865" y="6295092"/>
              <a:ext cx="538822" cy="5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Freeform 19"/>
            <p:cNvSpPr/>
            <p:nvPr/>
          </p:nvSpPr>
          <p:spPr>
            <a:xfrm>
              <a:off x="1362865" y="3552066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Freeform 20"/>
            <p:cNvSpPr/>
            <p:nvPr/>
          </p:nvSpPr>
          <p:spPr>
            <a:xfrm>
              <a:off x="1362865" y="2180551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Freeform 21"/>
            <p:cNvSpPr/>
            <p:nvPr/>
          </p:nvSpPr>
          <p:spPr>
            <a:xfrm>
              <a:off x="1362865" y="809038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Freeform 22"/>
            <p:cNvSpPr/>
            <p:nvPr/>
          </p:nvSpPr>
          <p:spPr>
            <a:xfrm>
              <a:off x="1362865" y="-1"/>
              <a:ext cx="538822" cy="56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0" name="Title Text"/>
          <p:cNvSpPr txBox="1"/>
          <p:nvPr>
            <p:ph type="title"/>
          </p:nvPr>
        </p:nvSpPr>
        <p:spPr>
          <a:xfrm>
            <a:off x="565151" y="764972"/>
            <a:ext cx="3609982" cy="13950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31" name="Body Level One…"/>
          <p:cNvSpPr txBox="1"/>
          <p:nvPr>
            <p:ph type="body" sz="half" idx="1"/>
          </p:nvPr>
        </p:nvSpPr>
        <p:spPr>
          <a:xfrm>
            <a:off x="5104831" y="770890"/>
            <a:ext cx="6112518" cy="480057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228850" indent="-40005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Text Placeholder 3"/>
          <p:cNvSpPr/>
          <p:nvPr>
            <p:ph type="body" sz="quarter" idx="21"/>
          </p:nvPr>
        </p:nvSpPr>
        <p:spPr>
          <a:xfrm>
            <a:off x="565149" y="2160016"/>
            <a:ext cx="3609985" cy="37089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233" name="Straight Connector 7"/>
          <p:cNvSpPr/>
          <p:nvPr/>
        </p:nvSpPr>
        <p:spPr>
          <a:xfrm>
            <a:off x="565150" y="6087109"/>
            <a:ext cx="11058344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15"/>
          <p:cNvGrpSpPr/>
          <p:nvPr/>
        </p:nvGrpSpPr>
        <p:grpSpPr>
          <a:xfrm>
            <a:off x="10290315" y="-1"/>
            <a:ext cx="1901687" cy="6858001"/>
            <a:chOff x="0" y="0"/>
            <a:chExt cx="1901686" cy="6857999"/>
          </a:xfrm>
        </p:grpSpPr>
        <p:sp>
          <p:nvSpPr>
            <p:cNvPr id="241" name="Oval 16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Freeform 17"/>
            <p:cNvSpPr/>
            <p:nvPr/>
          </p:nvSpPr>
          <p:spPr>
            <a:xfrm>
              <a:off x="0" y="-1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Freeform 18"/>
            <p:cNvSpPr/>
            <p:nvPr/>
          </p:nvSpPr>
          <p:spPr>
            <a:xfrm>
              <a:off x="1362865" y="6295092"/>
              <a:ext cx="538822" cy="5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Freeform 19"/>
            <p:cNvSpPr/>
            <p:nvPr/>
          </p:nvSpPr>
          <p:spPr>
            <a:xfrm>
              <a:off x="1362865" y="3552066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Freeform 20"/>
            <p:cNvSpPr/>
            <p:nvPr/>
          </p:nvSpPr>
          <p:spPr>
            <a:xfrm>
              <a:off x="1362865" y="2180551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Freeform 21"/>
            <p:cNvSpPr/>
            <p:nvPr/>
          </p:nvSpPr>
          <p:spPr>
            <a:xfrm>
              <a:off x="1362865" y="809038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Freeform 22"/>
            <p:cNvSpPr/>
            <p:nvPr/>
          </p:nvSpPr>
          <p:spPr>
            <a:xfrm>
              <a:off x="1362865" y="-1"/>
              <a:ext cx="538822" cy="56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9" name="Title Text"/>
          <p:cNvSpPr txBox="1"/>
          <p:nvPr>
            <p:ph type="title"/>
          </p:nvPr>
        </p:nvSpPr>
        <p:spPr>
          <a:xfrm>
            <a:off x="565150" y="770888"/>
            <a:ext cx="3609984" cy="138912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50" name="Picture Placeholder 2"/>
          <p:cNvSpPr/>
          <p:nvPr>
            <p:ph type="pic" sz="half" idx="21"/>
          </p:nvPr>
        </p:nvSpPr>
        <p:spPr>
          <a:xfrm>
            <a:off x="5223838" y="890815"/>
            <a:ext cx="6060137" cy="48704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565150" y="2160016"/>
            <a:ext cx="3609984" cy="360121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Straight Connector 7"/>
          <p:cNvSpPr/>
          <p:nvPr/>
        </p:nvSpPr>
        <p:spPr>
          <a:xfrm>
            <a:off x="565150" y="6087109"/>
            <a:ext cx="11058344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0">
    <p:bg>
      <p:bgPr>
        <a:solidFill>
          <a:srgbClr val="413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42"/>
          <p:cNvGrpSpPr/>
          <p:nvPr/>
        </p:nvGrpSpPr>
        <p:grpSpPr>
          <a:xfrm>
            <a:off x="6201387" y="0"/>
            <a:ext cx="5990614" cy="6858001"/>
            <a:chOff x="0" y="0"/>
            <a:chExt cx="5990612" cy="6858000"/>
          </a:xfrm>
        </p:grpSpPr>
        <p:sp>
          <p:nvSpPr>
            <p:cNvPr id="46" name="Oval 44"/>
            <p:cNvSpPr/>
            <p:nvPr/>
          </p:nvSpPr>
          <p:spPr>
            <a:xfrm>
              <a:off x="-1" y="3549395"/>
              <a:ext cx="1130727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0" y="1"/>
              <a:ext cx="1130726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" name="Freeform 48"/>
            <p:cNvSpPr/>
            <p:nvPr/>
          </p:nvSpPr>
          <p:spPr>
            <a:xfrm>
              <a:off x="1362866" y="6292425"/>
              <a:ext cx="1130724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Oval 50"/>
            <p:cNvSpPr/>
            <p:nvPr/>
          </p:nvSpPr>
          <p:spPr>
            <a:xfrm>
              <a:off x="1362864" y="3549395"/>
              <a:ext cx="1130727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Oval 59"/>
            <p:cNvSpPr/>
            <p:nvPr/>
          </p:nvSpPr>
          <p:spPr>
            <a:xfrm>
              <a:off x="1362864" y="2177880"/>
              <a:ext cx="1130727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" name="Oval 62"/>
            <p:cNvSpPr/>
            <p:nvPr/>
          </p:nvSpPr>
          <p:spPr>
            <a:xfrm>
              <a:off x="1362864" y="806366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" name="Freeform 63"/>
            <p:cNvSpPr/>
            <p:nvPr/>
          </p:nvSpPr>
          <p:spPr>
            <a:xfrm>
              <a:off x="1362865" y="1"/>
              <a:ext cx="1130726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Freeform 64"/>
            <p:cNvSpPr/>
            <p:nvPr/>
          </p:nvSpPr>
          <p:spPr>
            <a:xfrm>
              <a:off x="2725729" y="6292425"/>
              <a:ext cx="1130725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Oval 66"/>
            <p:cNvSpPr/>
            <p:nvPr/>
          </p:nvSpPr>
          <p:spPr>
            <a:xfrm>
              <a:off x="2725729" y="4920910"/>
              <a:ext cx="1130727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Oval 67"/>
            <p:cNvSpPr/>
            <p:nvPr/>
          </p:nvSpPr>
          <p:spPr>
            <a:xfrm>
              <a:off x="2725729" y="3549395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Oval 68"/>
            <p:cNvSpPr/>
            <p:nvPr/>
          </p:nvSpPr>
          <p:spPr>
            <a:xfrm>
              <a:off x="2725729" y="217788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Oval 69"/>
            <p:cNvSpPr/>
            <p:nvPr/>
          </p:nvSpPr>
          <p:spPr>
            <a:xfrm>
              <a:off x="2725729" y="806366"/>
              <a:ext cx="1130727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Freeform 70"/>
            <p:cNvSpPr/>
            <p:nvPr/>
          </p:nvSpPr>
          <p:spPr>
            <a:xfrm>
              <a:off x="2725728" y="0"/>
              <a:ext cx="1130727" cy="56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Freeform 71"/>
            <p:cNvSpPr/>
            <p:nvPr/>
          </p:nvSpPr>
          <p:spPr>
            <a:xfrm>
              <a:off x="4088595" y="6292425"/>
              <a:ext cx="1130725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Oval 72"/>
            <p:cNvSpPr/>
            <p:nvPr/>
          </p:nvSpPr>
          <p:spPr>
            <a:xfrm>
              <a:off x="4088595" y="492091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Oval 73"/>
            <p:cNvSpPr/>
            <p:nvPr/>
          </p:nvSpPr>
          <p:spPr>
            <a:xfrm>
              <a:off x="4088595" y="3549395"/>
              <a:ext cx="1130727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Oval 74"/>
            <p:cNvSpPr/>
            <p:nvPr/>
          </p:nvSpPr>
          <p:spPr>
            <a:xfrm>
              <a:off x="4088595" y="806366"/>
              <a:ext cx="1130727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Freeform 75"/>
            <p:cNvSpPr/>
            <p:nvPr/>
          </p:nvSpPr>
          <p:spPr>
            <a:xfrm>
              <a:off x="4088594" y="0"/>
              <a:ext cx="1130727" cy="56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Freeform 76"/>
            <p:cNvSpPr/>
            <p:nvPr/>
          </p:nvSpPr>
          <p:spPr>
            <a:xfrm>
              <a:off x="5451465" y="6295068"/>
              <a:ext cx="539147" cy="56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9"/>
                    <a:pt x="7764" y="2362"/>
                    <a:pt x="18085" y="339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Freeform 77"/>
            <p:cNvSpPr/>
            <p:nvPr/>
          </p:nvSpPr>
          <p:spPr>
            <a:xfrm>
              <a:off x="5451464" y="4923554"/>
              <a:ext cx="539148" cy="1125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Freeform 78"/>
            <p:cNvSpPr/>
            <p:nvPr/>
          </p:nvSpPr>
          <p:spPr>
            <a:xfrm>
              <a:off x="5451464" y="3552038"/>
              <a:ext cx="539148" cy="112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Freeform 79"/>
            <p:cNvSpPr/>
            <p:nvPr/>
          </p:nvSpPr>
          <p:spPr>
            <a:xfrm>
              <a:off x="5451464" y="2180523"/>
              <a:ext cx="539148" cy="112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Freeform 80"/>
            <p:cNvSpPr/>
            <p:nvPr/>
          </p:nvSpPr>
          <p:spPr>
            <a:xfrm>
              <a:off x="5451464" y="809010"/>
              <a:ext cx="539148" cy="112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Freeform 81"/>
            <p:cNvSpPr/>
            <p:nvPr/>
          </p:nvSpPr>
          <p:spPr>
            <a:xfrm>
              <a:off x="5451464" y="1"/>
              <a:ext cx="539148" cy="562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85" y="21261"/>
                  </a:lnTo>
                  <a:cubicBezTo>
                    <a:pt x="7764" y="19238"/>
                    <a:pt x="0" y="10491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1" name="Title Text"/>
          <p:cNvSpPr txBox="1"/>
          <p:nvPr>
            <p:ph type="title"/>
          </p:nvPr>
        </p:nvSpPr>
        <p:spPr>
          <a:xfrm>
            <a:off x="565150" y="768334"/>
            <a:ext cx="5066001" cy="2866406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565150" y="4283238"/>
            <a:ext cx="5066001" cy="147517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traight Connector 6"/>
          <p:cNvSpPr/>
          <p:nvPr/>
        </p:nvSpPr>
        <p:spPr>
          <a:xfrm>
            <a:off x="565149" y="6087109"/>
            <a:ext cx="5066002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5385748" y="620172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21"/>
          <p:cNvGrpSpPr/>
          <p:nvPr/>
        </p:nvGrpSpPr>
        <p:grpSpPr>
          <a:xfrm>
            <a:off x="10291390" y="-567936"/>
            <a:ext cx="2478597" cy="7425936"/>
            <a:chOff x="0" y="0"/>
            <a:chExt cx="2478595" cy="7425936"/>
          </a:xfrm>
        </p:grpSpPr>
        <p:sp>
          <p:nvSpPr>
            <p:cNvPr id="81" name="Oval 22"/>
            <p:cNvSpPr/>
            <p:nvPr/>
          </p:nvSpPr>
          <p:spPr>
            <a:xfrm>
              <a:off x="1347871" y="2748595"/>
              <a:ext cx="1130725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Freeform 23"/>
            <p:cNvSpPr/>
            <p:nvPr/>
          </p:nvSpPr>
          <p:spPr>
            <a:xfrm>
              <a:off x="0" y="282575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Freeform 24"/>
            <p:cNvSpPr/>
            <p:nvPr/>
          </p:nvSpPr>
          <p:spPr>
            <a:xfrm>
              <a:off x="1347871" y="5491623"/>
              <a:ext cx="1130725" cy="565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Oval 25"/>
            <p:cNvSpPr/>
            <p:nvPr/>
          </p:nvSpPr>
          <p:spPr>
            <a:xfrm>
              <a:off x="1347871" y="5486055"/>
              <a:ext cx="1130725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Oval 27"/>
            <p:cNvSpPr/>
            <p:nvPr/>
          </p:nvSpPr>
          <p:spPr>
            <a:xfrm>
              <a:off x="1347871" y="0"/>
              <a:ext cx="1130725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Freeform 28"/>
            <p:cNvSpPr/>
            <p:nvPr/>
          </p:nvSpPr>
          <p:spPr>
            <a:xfrm>
              <a:off x="0" y="282575"/>
              <a:ext cx="1130726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Freeform 29"/>
            <p:cNvSpPr/>
            <p:nvPr/>
          </p:nvSpPr>
          <p:spPr>
            <a:xfrm>
              <a:off x="1362865" y="6863137"/>
              <a:ext cx="537745" cy="56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6"/>
                    <a:pt x="7784" y="2357"/>
                    <a:pt x="18133" y="33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Freeform 30"/>
            <p:cNvSpPr/>
            <p:nvPr/>
          </p:nvSpPr>
          <p:spPr>
            <a:xfrm>
              <a:off x="1362865" y="5491623"/>
              <a:ext cx="537745" cy="112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Freeform 32"/>
            <p:cNvSpPr/>
            <p:nvPr/>
          </p:nvSpPr>
          <p:spPr>
            <a:xfrm>
              <a:off x="1362865" y="2748595"/>
              <a:ext cx="537745" cy="112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Freeform 34"/>
            <p:cNvSpPr/>
            <p:nvPr/>
          </p:nvSpPr>
          <p:spPr>
            <a:xfrm>
              <a:off x="1362865" y="567936"/>
              <a:ext cx="537745" cy="56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133" y="21266"/>
                  </a:lnTo>
                  <a:cubicBezTo>
                    <a:pt x="7784" y="19243"/>
                    <a:pt x="0" y="10494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Freeform 30"/>
            <p:cNvSpPr/>
            <p:nvPr/>
          </p:nvSpPr>
          <p:spPr>
            <a:xfrm>
              <a:off x="1362864" y="4125676"/>
              <a:ext cx="537746" cy="112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3" name="Title Text"/>
          <p:cNvSpPr txBox="1"/>
          <p:nvPr>
            <p:ph type="title"/>
          </p:nvPr>
        </p:nvSpPr>
        <p:spPr>
          <a:xfrm>
            <a:off x="565150" y="770890"/>
            <a:ext cx="7335836" cy="126898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565150" y="2160016"/>
            <a:ext cx="7335836" cy="360121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Freeform 32"/>
          <p:cNvSpPr/>
          <p:nvPr/>
        </p:nvSpPr>
        <p:spPr>
          <a:xfrm>
            <a:off x="11696294" y="842803"/>
            <a:ext cx="537745" cy="1125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18133" y="21433"/>
                </a:lnTo>
                <a:cubicBezTo>
                  <a:pt x="7784" y="20421"/>
                  <a:pt x="0" y="16045"/>
                  <a:pt x="0" y="10800"/>
                </a:cubicBezTo>
                <a:cubicBezTo>
                  <a:pt x="0" y="5555"/>
                  <a:pt x="7784" y="1179"/>
                  <a:pt x="18133" y="16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7655582" y="6201727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bg>
      <p:bgPr>
        <a:solidFill>
          <a:srgbClr val="413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21"/>
          <p:cNvGrpSpPr/>
          <p:nvPr/>
        </p:nvGrpSpPr>
        <p:grpSpPr>
          <a:xfrm>
            <a:off x="8928527" y="0"/>
            <a:ext cx="3263473" cy="6858001"/>
            <a:chOff x="0" y="0"/>
            <a:chExt cx="3263472" cy="6858000"/>
          </a:xfrm>
        </p:grpSpPr>
        <p:sp>
          <p:nvSpPr>
            <p:cNvPr id="103" name="Oval 22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Freeform 23"/>
            <p:cNvSpPr/>
            <p:nvPr/>
          </p:nvSpPr>
          <p:spPr>
            <a:xfrm>
              <a:off x="0" y="-1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Freeform 24"/>
            <p:cNvSpPr/>
            <p:nvPr/>
          </p:nvSpPr>
          <p:spPr>
            <a:xfrm>
              <a:off x="1362863" y="6292417"/>
              <a:ext cx="1130725" cy="565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Oval 25"/>
            <p:cNvSpPr/>
            <p:nvPr/>
          </p:nvSpPr>
          <p:spPr>
            <a:xfrm>
              <a:off x="1362864" y="3549389"/>
              <a:ext cx="1130725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" name="Oval 26"/>
            <p:cNvSpPr/>
            <p:nvPr/>
          </p:nvSpPr>
          <p:spPr>
            <a:xfrm>
              <a:off x="1362864" y="2177875"/>
              <a:ext cx="1130725" cy="1130725"/>
            </a:xfrm>
            <a:prstGeom prst="ellipse">
              <a:avLst/>
            </a:pr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Oval 27"/>
            <p:cNvSpPr/>
            <p:nvPr/>
          </p:nvSpPr>
          <p:spPr>
            <a:xfrm>
              <a:off x="1362864" y="806362"/>
              <a:ext cx="1130725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Freeform 28"/>
            <p:cNvSpPr/>
            <p:nvPr/>
          </p:nvSpPr>
          <p:spPr>
            <a:xfrm>
              <a:off x="1362864" y="-1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Freeform 29"/>
            <p:cNvSpPr/>
            <p:nvPr/>
          </p:nvSpPr>
          <p:spPr>
            <a:xfrm>
              <a:off x="2725728" y="6295201"/>
              <a:ext cx="537745" cy="56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6"/>
                    <a:pt x="7784" y="2357"/>
                    <a:pt x="18133" y="33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Freeform 30"/>
            <p:cNvSpPr/>
            <p:nvPr/>
          </p:nvSpPr>
          <p:spPr>
            <a:xfrm>
              <a:off x="2725728" y="4923686"/>
              <a:ext cx="537745" cy="112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Freeform 31"/>
            <p:cNvSpPr/>
            <p:nvPr/>
          </p:nvSpPr>
          <p:spPr>
            <a:xfrm>
              <a:off x="2725728" y="3552172"/>
              <a:ext cx="537745" cy="112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Freeform 32"/>
            <p:cNvSpPr/>
            <p:nvPr/>
          </p:nvSpPr>
          <p:spPr>
            <a:xfrm>
              <a:off x="2725728" y="2180658"/>
              <a:ext cx="537745" cy="112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Freeform 33"/>
            <p:cNvSpPr/>
            <p:nvPr/>
          </p:nvSpPr>
          <p:spPr>
            <a:xfrm>
              <a:off x="2725728" y="809145"/>
              <a:ext cx="537745" cy="112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rgbClr val="4132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Freeform 34"/>
            <p:cNvSpPr/>
            <p:nvPr/>
          </p:nvSpPr>
          <p:spPr>
            <a:xfrm>
              <a:off x="2725728" y="-1"/>
              <a:ext cx="537745" cy="562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133" y="21266"/>
                  </a:lnTo>
                  <a:cubicBezTo>
                    <a:pt x="7784" y="19243"/>
                    <a:pt x="0" y="10494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565150" y="770890"/>
            <a:ext cx="7335836" cy="12689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565150" y="2160016"/>
            <a:ext cx="7335836" cy="36012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traight Connector 6"/>
          <p:cNvSpPr/>
          <p:nvPr/>
        </p:nvSpPr>
        <p:spPr>
          <a:xfrm>
            <a:off x="565149" y="6087109"/>
            <a:ext cx="733583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7655582" y="6201727"/>
            <a:ext cx="245403" cy="2438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38"/>
          <p:cNvGrpSpPr/>
          <p:nvPr/>
        </p:nvGrpSpPr>
        <p:grpSpPr>
          <a:xfrm>
            <a:off x="6201387" y="0"/>
            <a:ext cx="5990614" cy="6858001"/>
            <a:chOff x="0" y="0"/>
            <a:chExt cx="5990612" cy="6858000"/>
          </a:xfrm>
        </p:grpSpPr>
        <p:sp>
          <p:nvSpPr>
            <p:cNvPr id="127" name="Oval 39"/>
            <p:cNvSpPr/>
            <p:nvPr/>
          </p:nvSpPr>
          <p:spPr>
            <a:xfrm>
              <a:off x="-1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Freeform 40"/>
            <p:cNvSpPr/>
            <p:nvPr/>
          </p:nvSpPr>
          <p:spPr>
            <a:xfrm>
              <a:off x="0" y="1"/>
              <a:ext cx="1130726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Freeform 41"/>
            <p:cNvSpPr/>
            <p:nvPr/>
          </p:nvSpPr>
          <p:spPr>
            <a:xfrm>
              <a:off x="1362866" y="6292425"/>
              <a:ext cx="1130724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Oval 42"/>
            <p:cNvSpPr/>
            <p:nvPr/>
          </p:nvSpPr>
          <p:spPr>
            <a:xfrm>
              <a:off x="1362864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Oval 43"/>
            <p:cNvSpPr/>
            <p:nvPr/>
          </p:nvSpPr>
          <p:spPr>
            <a:xfrm>
              <a:off x="1362864" y="2177880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Oval 44"/>
            <p:cNvSpPr/>
            <p:nvPr/>
          </p:nvSpPr>
          <p:spPr>
            <a:xfrm>
              <a:off x="1362864" y="806366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Freeform 45"/>
            <p:cNvSpPr/>
            <p:nvPr/>
          </p:nvSpPr>
          <p:spPr>
            <a:xfrm>
              <a:off x="1362865" y="1"/>
              <a:ext cx="1130726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Freeform 46"/>
            <p:cNvSpPr/>
            <p:nvPr/>
          </p:nvSpPr>
          <p:spPr>
            <a:xfrm>
              <a:off x="2725729" y="6292425"/>
              <a:ext cx="1130725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Oval 47"/>
            <p:cNvSpPr/>
            <p:nvPr/>
          </p:nvSpPr>
          <p:spPr>
            <a:xfrm>
              <a:off x="2725729" y="4920910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Oval 48"/>
            <p:cNvSpPr/>
            <p:nvPr/>
          </p:nvSpPr>
          <p:spPr>
            <a:xfrm>
              <a:off x="2725729" y="3549395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" name="Oval 49"/>
            <p:cNvSpPr/>
            <p:nvPr/>
          </p:nvSpPr>
          <p:spPr>
            <a:xfrm>
              <a:off x="2725729" y="217788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Oval 50"/>
            <p:cNvSpPr/>
            <p:nvPr/>
          </p:nvSpPr>
          <p:spPr>
            <a:xfrm>
              <a:off x="2725729" y="806366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Freeform 51"/>
            <p:cNvSpPr/>
            <p:nvPr/>
          </p:nvSpPr>
          <p:spPr>
            <a:xfrm>
              <a:off x="2725728" y="0"/>
              <a:ext cx="1130727" cy="56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Freeform 52"/>
            <p:cNvSpPr/>
            <p:nvPr/>
          </p:nvSpPr>
          <p:spPr>
            <a:xfrm>
              <a:off x="4088595" y="6292425"/>
              <a:ext cx="1130725" cy="56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Oval 53"/>
            <p:cNvSpPr/>
            <p:nvPr/>
          </p:nvSpPr>
          <p:spPr>
            <a:xfrm>
              <a:off x="4088595" y="492091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Oval 54"/>
            <p:cNvSpPr/>
            <p:nvPr/>
          </p:nvSpPr>
          <p:spPr>
            <a:xfrm>
              <a:off x="4088595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Oval 55"/>
            <p:cNvSpPr/>
            <p:nvPr/>
          </p:nvSpPr>
          <p:spPr>
            <a:xfrm>
              <a:off x="4088595" y="806366"/>
              <a:ext cx="1130727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Freeform 56"/>
            <p:cNvSpPr/>
            <p:nvPr/>
          </p:nvSpPr>
          <p:spPr>
            <a:xfrm>
              <a:off x="4088594" y="0"/>
              <a:ext cx="1130727" cy="56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Freeform 57"/>
            <p:cNvSpPr/>
            <p:nvPr/>
          </p:nvSpPr>
          <p:spPr>
            <a:xfrm>
              <a:off x="5451465" y="6295068"/>
              <a:ext cx="539147" cy="56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9"/>
                    <a:pt x="7764" y="2362"/>
                    <a:pt x="18085" y="33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Freeform 58"/>
            <p:cNvSpPr/>
            <p:nvPr/>
          </p:nvSpPr>
          <p:spPr>
            <a:xfrm>
              <a:off x="5451464" y="4923554"/>
              <a:ext cx="539148" cy="1125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Freeform 59"/>
            <p:cNvSpPr/>
            <p:nvPr/>
          </p:nvSpPr>
          <p:spPr>
            <a:xfrm>
              <a:off x="5451464" y="3552038"/>
              <a:ext cx="539148" cy="112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Freeform 60"/>
            <p:cNvSpPr/>
            <p:nvPr/>
          </p:nvSpPr>
          <p:spPr>
            <a:xfrm>
              <a:off x="5451464" y="2180523"/>
              <a:ext cx="539148" cy="112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Freeform 61"/>
            <p:cNvSpPr/>
            <p:nvPr/>
          </p:nvSpPr>
          <p:spPr>
            <a:xfrm>
              <a:off x="5451464" y="809010"/>
              <a:ext cx="539148" cy="112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Freeform 62"/>
            <p:cNvSpPr/>
            <p:nvPr/>
          </p:nvSpPr>
          <p:spPr>
            <a:xfrm>
              <a:off x="5451464" y="1"/>
              <a:ext cx="539148" cy="562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85" y="21261"/>
                  </a:lnTo>
                  <a:cubicBezTo>
                    <a:pt x="7764" y="19238"/>
                    <a:pt x="0" y="10491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2" name="Title Text"/>
          <p:cNvSpPr txBox="1"/>
          <p:nvPr>
            <p:ph type="title"/>
          </p:nvPr>
        </p:nvSpPr>
        <p:spPr>
          <a:xfrm>
            <a:off x="565150" y="768351"/>
            <a:ext cx="5066001" cy="2334768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sz="quarter" idx="1"/>
          </p:nvPr>
        </p:nvSpPr>
        <p:spPr>
          <a:xfrm>
            <a:off x="565150" y="4255453"/>
            <a:ext cx="50660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>
                <a:solidFill>
                  <a:srgbClr val="A6A6A6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A6A6A6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A6A6A6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A6A6A6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A6A6A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traight Connector 6"/>
          <p:cNvSpPr/>
          <p:nvPr/>
        </p:nvSpPr>
        <p:spPr>
          <a:xfrm>
            <a:off x="565149" y="6087109"/>
            <a:ext cx="5066002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5385748" y="6201727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"/>
          <p:cNvGrpSpPr/>
          <p:nvPr/>
        </p:nvGrpSpPr>
        <p:grpSpPr>
          <a:xfrm>
            <a:off x="10290315" y="-1"/>
            <a:ext cx="1901687" cy="6858001"/>
            <a:chOff x="0" y="0"/>
            <a:chExt cx="1901686" cy="6857999"/>
          </a:xfrm>
        </p:grpSpPr>
        <p:sp>
          <p:nvSpPr>
            <p:cNvPr id="162" name="Oval 17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Freeform 18"/>
            <p:cNvSpPr/>
            <p:nvPr/>
          </p:nvSpPr>
          <p:spPr>
            <a:xfrm>
              <a:off x="0" y="-1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Freeform 19"/>
            <p:cNvSpPr/>
            <p:nvPr/>
          </p:nvSpPr>
          <p:spPr>
            <a:xfrm>
              <a:off x="1362865" y="6295092"/>
              <a:ext cx="538822" cy="5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Freeform 20"/>
            <p:cNvSpPr/>
            <p:nvPr/>
          </p:nvSpPr>
          <p:spPr>
            <a:xfrm>
              <a:off x="1362865" y="3552066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Freeform 21"/>
            <p:cNvSpPr/>
            <p:nvPr/>
          </p:nvSpPr>
          <p:spPr>
            <a:xfrm>
              <a:off x="1362865" y="2180551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Freeform 22"/>
            <p:cNvSpPr/>
            <p:nvPr/>
          </p:nvSpPr>
          <p:spPr>
            <a:xfrm>
              <a:off x="1362865" y="809038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Freeform 23"/>
            <p:cNvSpPr/>
            <p:nvPr/>
          </p:nvSpPr>
          <p:spPr>
            <a:xfrm>
              <a:off x="1362865" y="-1"/>
              <a:ext cx="538822" cy="56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0" name="Title Text"/>
          <p:cNvSpPr txBox="1"/>
          <p:nvPr>
            <p:ph type="title"/>
          </p:nvPr>
        </p:nvSpPr>
        <p:spPr>
          <a:xfrm>
            <a:off x="565150" y="770890"/>
            <a:ext cx="7335836" cy="126898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half" idx="1"/>
          </p:nvPr>
        </p:nvSpPr>
        <p:spPr>
          <a:xfrm>
            <a:off x="562851" y="2365755"/>
            <a:ext cx="5239512" cy="33954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Straight Connector 7"/>
          <p:cNvSpPr/>
          <p:nvPr/>
        </p:nvSpPr>
        <p:spPr>
          <a:xfrm>
            <a:off x="565150" y="6087109"/>
            <a:ext cx="11058344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"/>
          <p:cNvGrpSpPr/>
          <p:nvPr/>
        </p:nvGrpSpPr>
        <p:grpSpPr>
          <a:xfrm>
            <a:off x="10290315" y="-1"/>
            <a:ext cx="1901687" cy="6858001"/>
            <a:chOff x="0" y="0"/>
            <a:chExt cx="1901686" cy="6857999"/>
          </a:xfrm>
        </p:grpSpPr>
        <p:sp>
          <p:nvSpPr>
            <p:cNvPr id="180" name="Oval 19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Freeform 20"/>
            <p:cNvSpPr/>
            <p:nvPr/>
          </p:nvSpPr>
          <p:spPr>
            <a:xfrm>
              <a:off x="0" y="-1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Freeform 21"/>
            <p:cNvSpPr/>
            <p:nvPr/>
          </p:nvSpPr>
          <p:spPr>
            <a:xfrm>
              <a:off x="1362865" y="6295092"/>
              <a:ext cx="538822" cy="5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Freeform 22"/>
            <p:cNvSpPr/>
            <p:nvPr/>
          </p:nvSpPr>
          <p:spPr>
            <a:xfrm>
              <a:off x="1362865" y="3552066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Freeform 23"/>
            <p:cNvSpPr/>
            <p:nvPr/>
          </p:nvSpPr>
          <p:spPr>
            <a:xfrm>
              <a:off x="1362865" y="2180551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Freeform 24"/>
            <p:cNvSpPr/>
            <p:nvPr/>
          </p:nvSpPr>
          <p:spPr>
            <a:xfrm>
              <a:off x="1362865" y="809038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Freeform 25"/>
            <p:cNvSpPr/>
            <p:nvPr/>
          </p:nvSpPr>
          <p:spPr>
            <a:xfrm>
              <a:off x="1362865" y="-1"/>
              <a:ext cx="538822" cy="56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566927" y="768095"/>
            <a:ext cx="7333490" cy="12710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562149" y="2365755"/>
            <a:ext cx="523951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Text Placeholder 4"/>
          <p:cNvSpPr/>
          <p:nvPr>
            <p:ph type="body" sz="quarter" idx="21"/>
          </p:nvPr>
        </p:nvSpPr>
        <p:spPr>
          <a:xfrm>
            <a:off x="6383065" y="2365755"/>
            <a:ext cx="5239513" cy="823914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</a:p>
        </p:txBody>
      </p:sp>
      <p:sp>
        <p:nvSpPr>
          <p:cNvPr id="191" name="Straight Connector 9"/>
          <p:cNvSpPr/>
          <p:nvPr/>
        </p:nvSpPr>
        <p:spPr>
          <a:xfrm>
            <a:off x="565150" y="6087109"/>
            <a:ext cx="11058344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14"/>
          <p:cNvGrpSpPr/>
          <p:nvPr/>
        </p:nvGrpSpPr>
        <p:grpSpPr>
          <a:xfrm>
            <a:off x="10290315" y="-1"/>
            <a:ext cx="1901687" cy="6858001"/>
            <a:chOff x="0" y="0"/>
            <a:chExt cx="1901686" cy="6857999"/>
          </a:xfrm>
        </p:grpSpPr>
        <p:sp>
          <p:nvSpPr>
            <p:cNvPr id="199" name="Oval 15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Freeform 16"/>
            <p:cNvSpPr/>
            <p:nvPr/>
          </p:nvSpPr>
          <p:spPr>
            <a:xfrm>
              <a:off x="0" y="-1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Freeform 17"/>
            <p:cNvSpPr/>
            <p:nvPr/>
          </p:nvSpPr>
          <p:spPr>
            <a:xfrm>
              <a:off x="1362865" y="6295092"/>
              <a:ext cx="538822" cy="5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Freeform 18"/>
            <p:cNvSpPr/>
            <p:nvPr/>
          </p:nvSpPr>
          <p:spPr>
            <a:xfrm>
              <a:off x="1362865" y="3552066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Freeform 19"/>
            <p:cNvSpPr/>
            <p:nvPr/>
          </p:nvSpPr>
          <p:spPr>
            <a:xfrm>
              <a:off x="1362865" y="2180551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Freeform 20"/>
            <p:cNvSpPr/>
            <p:nvPr/>
          </p:nvSpPr>
          <p:spPr>
            <a:xfrm>
              <a:off x="1362865" y="809038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Freeform 21"/>
            <p:cNvSpPr/>
            <p:nvPr/>
          </p:nvSpPr>
          <p:spPr>
            <a:xfrm>
              <a:off x="1362865" y="-1"/>
              <a:ext cx="538822" cy="56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7" name="Title Text"/>
          <p:cNvSpPr txBox="1"/>
          <p:nvPr>
            <p:ph type="title"/>
          </p:nvPr>
        </p:nvSpPr>
        <p:spPr>
          <a:xfrm>
            <a:off x="565150" y="770890"/>
            <a:ext cx="7335836" cy="126898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8" name="Straight Connector 5"/>
          <p:cNvSpPr/>
          <p:nvPr/>
        </p:nvSpPr>
        <p:spPr>
          <a:xfrm>
            <a:off x="565150" y="6087109"/>
            <a:ext cx="11058344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78091" y="6201727"/>
            <a:ext cx="2454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1pPr>
      <a:lvl2pPr marL="731519" marR="0" indent="-274319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2pPr>
      <a:lvl3pPr marL="1219200" marR="0" indent="-3048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3pPr>
      <a:lvl4pPr marL="1714500" marR="0" indent="-3429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4pPr>
      <a:lvl5pPr marL="2220685" marR="0" indent="-391885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5pPr>
      <a:lvl6pPr marL="2590800" marR="0" indent="-3048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6pPr>
      <a:lvl7pPr marL="3048000" marR="0" indent="-3048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7pPr>
      <a:lvl8pPr marL="3505200" marR="0" indent="-3048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8pPr>
      <a:lvl9pPr marL="3962400" marR="0" indent="-3048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Neue Haas Grotesk Tex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eue Haas Grotesk Tex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eue Haas Grotesk Tex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eue Haas Grotesk Tex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eue Haas Grotesk Tex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eue Haas Grotesk Tex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eue Haas Grotesk Tex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eue Haas Grotesk Tex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eue Haas Grotesk Tex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eue Haas Grotesk Text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datasets/uom190346a/sleep-health-and-lifestyle-datase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322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15730" r="0" b="0"/>
          <a:stretch>
            <a:fillRect/>
          </a:stretch>
        </p:blipFill>
        <p:spPr>
          <a:xfrm>
            <a:off x="19" y="0"/>
            <a:ext cx="1219198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Rectangle"/>
          <p:cNvSpPr/>
          <p:nvPr/>
        </p:nvSpPr>
        <p:spPr>
          <a:xfrm>
            <a:off x="-2" y="-2"/>
            <a:ext cx="5267219" cy="6858001"/>
          </a:xfrm>
          <a:prstGeom prst="rect">
            <a:avLst/>
          </a:prstGeom>
          <a:gradFill>
            <a:gsLst>
              <a:gs pos="0">
                <a:srgbClr val="000000"/>
              </a:gs>
              <a:gs pos="31000">
                <a:srgbClr val="000000">
                  <a:alpha val="80000"/>
                </a:srgbClr>
              </a:gs>
              <a:gs pos="100000">
                <a:srgbClr val="000000">
                  <a:alpha val="34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cap="all" sz="2600">
                <a:solidFill>
                  <a:srgbClr val="FFFFFF"/>
                </a:solidFill>
              </a:defRPr>
            </a:pPr>
          </a:p>
        </p:txBody>
      </p:sp>
      <p:sp>
        <p:nvSpPr>
          <p:cNvPr id="265" name="Title 1"/>
          <p:cNvSpPr txBox="1"/>
          <p:nvPr>
            <p:ph type="title"/>
          </p:nvPr>
        </p:nvSpPr>
        <p:spPr>
          <a:xfrm>
            <a:off x="565151" y="768333"/>
            <a:ext cx="4134538" cy="2866407"/>
          </a:xfrm>
          <a:prstGeom prst="rect">
            <a:avLst/>
          </a:prstGeom>
        </p:spPr>
        <p:txBody>
          <a:bodyPr/>
          <a:lstStyle>
            <a:lvl1pPr defTabSz="905255">
              <a:lnSpc>
                <a:spcPct val="90000"/>
              </a:lnSpc>
              <a:defRPr sz="4950"/>
            </a:lvl1pPr>
          </a:lstStyle>
          <a:p>
            <a:pPr/>
            <a:r>
              <a:t>Analysis of Sleep and Lifestyle Habits</a:t>
            </a:r>
          </a:p>
        </p:txBody>
      </p:sp>
      <p:sp>
        <p:nvSpPr>
          <p:cNvPr id="266" name="Subtitle 2"/>
          <p:cNvSpPr txBox="1"/>
          <p:nvPr>
            <p:ph type="body" sz="quarter" idx="1"/>
          </p:nvPr>
        </p:nvSpPr>
        <p:spPr>
          <a:xfrm>
            <a:off x="565151" y="4283238"/>
            <a:ext cx="4134538" cy="1475178"/>
          </a:xfrm>
          <a:prstGeom prst="rect">
            <a:avLst/>
          </a:prstGeom>
        </p:spPr>
        <p:txBody>
          <a:bodyPr/>
          <a:lstStyle/>
          <a:p>
            <a:pPr/>
            <a:r>
              <a:t>Mark Earl, Avery Kuhn-Brooks, Joshua Panchana</a:t>
            </a:r>
          </a:p>
        </p:txBody>
      </p:sp>
      <p:sp>
        <p:nvSpPr>
          <p:cNvPr id="267" name="Straight Connector 12"/>
          <p:cNvSpPr/>
          <p:nvPr/>
        </p:nvSpPr>
        <p:spPr>
          <a:xfrm>
            <a:off x="565150" y="6087109"/>
            <a:ext cx="4134539" cy="1"/>
          </a:xfrm>
          <a:prstGeom prst="line">
            <a:avLst/>
          </a:prstGeom>
          <a:ln w="12700">
            <a:solidFill>
              <a:srgbClr val="E8E2E7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5" name="Group 14"/>
          <p:cNvGrpSpPr/>
          <p:nvPr/>
        </p:nvGrpSpPr>
        <p:grpSpPr>
          <a:xfrm>
            <a:off x="10291746" y="-1"/>
            <a:ext cx="1900255" cy="6858001"/>
            <a:chOff x="0" y="0"/>
            <a:chExt cx="1900254" cy="6858000"/>
          </a:xfrm>
        </p:grpSpPr>
        <p:sp>
          <p:nvSpPr>
            <p:cNvPr id="268" name="Freeform 40"/>
            <p:cNvSpPr/>
            <p:nvPr/>
          </p:nvSpPr>
          <p:spPr>
            <a:xfrm>
              <a:off x="1364082" y="809309"/>
              <a:ext cx="536173" cy="112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186" y="21436"/>
                  </a:lnTo>
                  <a:cubicBezTo>
                    <a:pt x="7807" y="20424"/>
                    <a:pt x="0" y="16046"/>
                    <a:pt x="0" y="10800"/>
                  </a:cubicBezTo>
                  <a:cubicBezTo>
                    <a:pt x="0" y="5554"/>
                    <a:pt x="7807" y="1176"/>
                    <a:pt x="18186" y="16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Freeform 41"/>
            <p:cNvSpPr/>
            <p:nvPr/>
          </p:nvSpPr>
          <p:spPr>
            <a:xfrm>
              <a:off x="2" y="-1"/>
              <a:ext cx="1130726" cy="56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86" y="0"/>
                  </a:lnTo>
                  <a:lnTo>
                    <a:pt x="695" y="4149"/>
                  </a:lnTo>
                  <a:cubicBezTo>
                    <a:pt x="1657" y="13550"/>
                    <a:pt x="5815" y="20621"/>
                    <a:pt x="10800" y="20621"/>
                  </a:cubicBezTo>
                  <a:cubicBezTo>
                    <a:pt x="15785" y="20621"/>
                    <a:pt x="19943" y="13550"/>
                    <a:pt x="20905" y="4149"/>
                  </a:cubicBezTo>
                  <a:lnTo>
                    <a:pt x="21114" y="0"/>
                  </a:lnTo>
                  <a:lnTo>
                    <a:pt x="21600" y="0"/>
                  </a:ln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600"/>
                    <a:pt x="0" y="1192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Freeform 42"/>
            <p:cNvSpPr/>
            <p:nvPr/>
          </p:nvSpPr>
          <p:spPr>
            <a:xfrm>
              <a:off x="1364831" y="-1"/>
              <a:ext cx="535423" cy="56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6" y="0"/>
                  </a:lnTo>
                  <a:lnTo>
                    <a:pt x="1467" y="4172"/>
                  </a:lnTo>
                  <a:cubicBezTo>
                    <a:pt x="3245" y="12441"/>
                    <a:pt x="10191" y="18918"/>
                    <a:pt x="18952" y="20408"/>
                  </a:cubicBezTo>
                  <a:lnTo>
                    <a:pt x="21600" y="20631"/>
                  </a:lnTo>
                  <a:lnTo>
                    <a:pt x="21600" y="21600"/>
                  </a:lnTo>
                  <a:lnTo>
                    <a:pt x="18211" y="21275"/>
                  </a:lnTo>
                  <a:cubicBezTo>
                    <a:pt x="7818" y="19250"/>
                    <a:pt x="0" y="1049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Freeform 43"/>
            <p:cNvSpPr/>
            <p:nvPr/>
          </p:nvSpPr>
          <p:spPr>
            <a:xfrm>
              <a:off x="1364831" y="2181112"/>
              <a:ext cx="535423" cy="112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484"/>
                  </a:lnTo>
                  <a:lnTo>
                    <a:pt x="18418" y="636"/>
                  </a:lnTo>
                  <a:cubicBezTo>
                    <a:pt x="8492" y="1603"/>
                    <a:pt x="1025" y="5785"/>
                    <a:pt x="1025" y="10796"/>
                  </a:cubicBezTo>
                  <a:cubicBezTo>
                    <a:pt x="1025" y="15807"/>
                    <a:pt x="8492" y="19988"/>
                    <a:pt x="18418" y="20955"/>
                  </a:cubicBezTo>
                  <a:lnTo>
                    <a:pt x="21600" y="21108"/>
                  </a:lnTo>
                  <a:lnTo>
                    <a:pt x="21600" y="21600"/>
                  </a:lnTo>
                  <a:lnTo>
                    <a:pt x="18211" y="21437"/>
                  </a:lnTo>
                  <a:cubicBezTo>
                    <a:pt x="7818" y="20425"/>
                    <a:pt x="0" y="16047"/>
                    <a:pt x="0" y="10800"/>
                  </a:cubicBezTo>
                  <a:cubicBezTo>
                    <a:pt x="0" y="5553"/>
                    <a:pt x="7818" y="1175"/>
                    <a:pt x="18211" y="1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Freeform 44"/>
            <p:cNvSpPr/>
            <p:nvPr/>
          </p:nvSpPr>
          <p:spPr>
            <a:xfrm>
              <a:off x="-1" y="806364"/>
              <a:ext cx="1130727" cy="113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81"/>
                  </a:moveTo>
                  <a:cubicBezTo>
                    <a:pt x="5103" y="481"/>
                    <a:pt x="485" y="5099"/>
                    <a:pt x="485" y="10796"/>
                  </a:cubicBezTo>
                  <a:cubicBezTo>
                    <a:pt x="485" y="16493"/>
                    <a:pt x="5103" y="21111"/>
                    <a:pt x="10800" y="21111"/>
                  </a:cubicBezTo>
                  <a:cubicBezTo>
                    <a:pt x="16497" y="21111"/>
                    <a:pt x="21115" y="16493"/>
                    <a:pt x="21115" y="10796"/>
                  </a:cubicBezTo>
                  <a:cubicBezTo>
                    <a:pt x="21115" y="5099"/>
                    <a:pt x="16497" y="481"/>
                    <a:pt x="10800" y="481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Freeform 45"/>
            <p:cNvSpPr/>
            <p:nvPr/>
          </p:nvSpPr>
          <p:spPr>
            <a:xfrm>
              <a:off x="1364831" y="3552836"/>
              <a:ext cx="535423" cy="112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484"/>
                  </a:lnTo>
                  <a:lnTo>
                    <a:pt x="18418" y="636"/>
                  </a:lnTo>
                  <a:cubicBezTo>
                    <a:pt x="8492" y="1603"/>
                    <a:pt x="1025" y="5785"/>
                    <a:pt x="1025" y="10796"/>
                  </a:cubicBezTo>
                  <a:cubicBezTo>
                    <a:pt x="1025" y="15807"/>
                    <a:pt x="8492" y="19988"/>
                    <a:pt x="18418" y="20955"/>
                  </a:cubicBezTo>
                  <a:lnTo>
                    <a:pt x="21600" y="21108"/>
                  </a:lnTo>
                  <a:lnTo>
                    <a:pt x="21600" y="21600"/>
                  </a:lnTo>
                  <a:lnTo>
                    <a:pt x="18211" y="21437"/>
                  </a:lnTo>
                  <a:cubicBezTo>
                    <a:pt x="7818" y="20425"/>
                    <a:pt x="0" y="16047"/>
                    <a:pt x="0" y="10800"/>
                  </a:cubicBezTo>
                  <a:cubicBezTo>
                    <a:pt x="0" y="5553"/>
                    <a:pt x="7818" y="1175"/>
                    <a:pt x="18211" y="1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Freeform 53"/>
            <p:cNvSpPr/>
            <p:nvPr/>
          </p:nvSpPr>
          <p:spPr>
            <a:xfrm>
              <a:off x="1364895" y="6295916"/>
              <a:ext cx="535359" cy="56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968"/>
                  </a:lnTo>
                  <a:lnTo>
                    <a:pt x="18952" y="1190"/>
                  </a:lnTo>
                  <a:cubicBezTo>
                    <a:pt x="10190" y="2681"/>
                    <a:pt x="3242" y="9161"/>
                    <a:pt x="1465" y="17434"/>
                  </a:cubicBezTo>
                  <a:lnTo>
                    <a:pt x="1024" y="21600"/>
                  </a:lnTo>
                  <a:lnTo>
                    <a:pt x="0" y="21600"/>
                  </a:lnTo>
                  <a:lnTo>
                    <a:pt x="461" y="17246"/>
                  </a:lnTo>
                  <a:cubicBezTo>
                    <a:pt x="2322" y="8583"/>
                    <a:pt x="9596" y="1799"/>
                    <a:pt x="18770" y="23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108" y="470831"/>
            <a:ext cx="11757784" cy="5916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itle 1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  <p:sp>
        <p:nvSpPr>
          <p:cNvPr id="353" name="Content Placeholder 2"/>
          <p:cNvSpPr txBox="1"/>
          <p:nvPr>
            <p:ph type="body" sz="half" idx="1"/>
          </p:nvPr>
        </p:nvSpPr>
        <p:spPr>
          <a:xfrm>
            <a:off x="5457066" y="357062"/>
            <a:ext cx="5974178" cy="328485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56" name="Content Placeholder 2"/>
          <p:cNvSpPr txBox="1"/>
          <p:nvPr>
            <p:ph type="body" sz="half" idx="1"/>
          </p:nvPr>
        </p:nvSpPr>
        <p:spPr>
          <a:xfrm>
            <a:off x="565149" y="2160016"/>
            <a:ext cx="7335837" cy="3601212"/>
          </a:xfrm>
          <a:prstGeom prst="rect">
            <a:avLst/>
          </a:prstGeom>
        </p:spPr>
        <p:txBody>
          <a:bodyPr/>
          <a:lstStyle/>
          <a:p>
            <a:pPr/>
            <a:r>
              <a:t>Sleep quality is affected by a combination of lifestyle choices and biological features</a:t>
            </a:r>
          </a:p>
          <a:p>
            <a:pPr/>
            <a:r>
              <a:t>Key Influencers: Age, gender, BMI, blood pressure, physical activity, smoking, alcohol use, and existing sleep disorders</a:t>
            </a:r>
          </a:p>
          <a:p>
            <a:pPr/>
            <a:r>
              <a:t>Usage of PCA: PCA allowed for simplified models without losing crucial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Title 1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279" name="Straight Connector 10"/>
          <p:cNvSpPr/>
          <p:nvPr/>
        </p:nvSpPr>
        <p:spPr>
          <a:xfrm>
            <a:off x="565150" y="6087109"/>
            <a:ext cx="11058344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6" name="Content Placeholder 2"/>
          <p:cNvGrpSpPr/>
          <p:nvPr/>
        </p:nvGrpSpPr>
        <p:grpSpPr>
          <a:xfrm>
            <a:off x="2666829" y="2509054"/>
            <a:ext cx="6851251" cy="3231203"/>
            <a:chOff x="0" y="0"/>
            <a:chExt cx="6851250" cy="3231201"/>
          </a:xfrm>
        </p:grpSpPr>
        <p:sp>
          <p:nvSpPr>
            <p:cNvPr id="280" name="Circle"/>
            <p:cNvSpPr/>
            <p:nvPr/>
          </p:nvSpPr>
          <p:spPr>
            <a:xfrm>
              <a:off x="614250" y="0"/>
              <a:ext cx="1921501" cy="19215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2400"/>
              </a:pPr>
            </a:p>
          </p:txBody>
        </p:sp>
        <p:sp>
          <p:nvSpPr>
            <p:cNvPr id="281" name="Square"/>
            <p:cNvSpPr/>
            <p:nvPr/>
          </p:nvSpPr>
          <p:spPr>
            <a:xfrm>
              <a:off x="1023750" y="409500"/>
              <a:ext cx="1102501" cy="11025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2400"/>
              </a:pPr>
            </a:p>
          </p:txBody>
        </p:sp>
        <p:sp>
          <p:nvSpPr>
            <p:cNvPr id="282" name="We all need to sleep."/>
            <p:cNvSpPr txBox="1"/>
            <p:nvPr/>
          </p:nvSpPr>
          <p:spPr>
            <a:xfrm>
              <a:off x="0" y="2520001"/>
              <a:ext cx="3150000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755650">
                <a:lnSpc>
                  <a:spcPct val="90000"/>
                </a:lnSpc>
                <a:spcBef>
                  <a:spcPts val="700"/>
                </a:spcBef>
                <a:defRPr cap="all" sz="1700"/>
              </a:lvl1pPr>
            </a:lstStyle>
            <a:p>
              <a:pPr/>
              <a:r>
                <a:t>We all need to sleep.</a:t>
              </a:r>
            </a:p>
          </p:txBody>
        </p:sp>
        <p:sp>
          <p:nvSpPr>
            <p:cNvPr id="283" name="Circle"/>
            <p:cNvSpPr/>
            <p:nvPr/>
          </p:nvSpPr>
          <p:spPr>
            <a:xfrm>
              <a:off x="4315500" y="0"/>
              <a:ext cx="1921501" cy="192150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2400"/>
              </a:pPr>
            </a:p>
          </p:txBody>
        </p:sp>
        <p:sp>
          <p:nvSpPr>
            <p:cNvPr id="284" name="Square"/>
            <p:cNvSpPr/>
            <p:nvPr/>
          </p:nvSpPr>
          <p:spPr>
            <a:xfrm>
              <a:off x="4724999" y="409500"/>
              <a:ext cx="1102501" cy="1102500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2400"/>
              </a:pPr>
            </a:p>
          </p:txBody>
        </p:sp>
        <p:sp>
          <p:nvSpPr>
            <p:cNvPr id="285" name="What are the factors that lead to a good night’s rest?"/>
            <p:cNvSpPr txBox="1"/>
            <p:nvPr/>
          </p:nvSpPr>
          <p:spPr>
            <a:xfrm>
              <a:off x="3701250" y="2520001"/>
              <a:ext cx="315000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755650">
                <a:lnSpc>
                  <a:spcPct val="90000"/>
                </a:lnSpc>
                <a:spcBef>
                  <a:spcPts val="700"/>
                </a:spcBef>
                <a:defRPr cap="all" sz="1700"/>
              </a:lvl1pPr>
            </a:lstStyle>
            <a:p>
              <a:pPr/>
              <a:r>
                <a:t>What are the factors that lead to a good night’s rest?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322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Title 1"/>
          <p:cNvSpPr txBox="1"/>
          <p:nvPr>
            <p:ph type="title"/>
          </p:nvPr>
        </p:nvSpPr>
        <p:spPr>
          <a:xfrm>
            <a:off x="565150" y="770890"/>
            <a:ext cx="9198761" cy="1268984"/>
          </a:xfrm>
          <a:prstGeom prst="rect">
            <a:avLst/>
          </a:prstGeom>
        </p:spPr>
        <p:txBody>
          <a:bodyPr/>
          <a:lstStyle/>
          <a:p>
            <a:pPr/>
            <a:r>
              <a:t>Our Dataset</a:t>
            </a:r>
          </a:p>
        </p:txBody>
      </p:sp>
      <p:sp>
        <p:nvSpPr>
          <p:cNvPr id="290" name="Content Placeholder 2"/>
          <p:cNvSpPr txBox="1"/>
          <p:nvPr>
            <p:ph type="body" sz="half" idx="1"/>
          </p:nvPr>
        </p:nvSpPr>
        <p:spPr>
          <a:xfrm>
            <a:off x="565150" y="2160016"/>
            <a:ext cx="9198761" cy="3601212"/>
          </a:xfrm>
          <a:prstGeom prst="rect">
            <a:avLst/>
          </a:prstGeom>
        </p:spPr>
        <p:txBody>
          <a:bodyPr/>
          <a:lstStyle/>
          <a:p>
            <a:pPr/>
            <a:r>
              <a:t>We found a dataset on </a:t>
            </a:r>
            <a:r>
              <a:rPr u="sng">
                <a:solidFill>
                  <a:srgbClr val="A17C35"/>
                </a:solidFill>
                <a:uFill>
                  <a:solidFill>
                    <a:srgbClr val="A17C35"/>
                  </a:solidFill>
                </a:uFill>
                <a:hlinkClick r:id="rId2" invalidUrl="" action="" tgtFrame="" tooltip="" history="1" highlightClick="0" endSnd="0"/>
              </a:rPr>
              <a:t>kaggle.com</a:t>
            </a:r>
            <a:r>
              <a:t> directly related to our problem.</a:t>
            </a:r>
          </a:p>
          <a:p>
            <a:pPr/>
            <a:r>
              <a:t>Features</a:t>
            </a:r>
          </a:p>
          <a:p>
            <a:pPr lvl="1" marL="685800" indent="-228600">
              <a:defRPr sz="2000"/>
            </a:pPr>
            <a:r>
              <a:t>PersonID, Gender, Age, Occupation, Sleep Duration, </a:t>
            </a:r>
            <a:r>
              <a:rPr>
                <a:solidFill>
                  <a:srgbClr val="FF0000"/>
                </a:solidFill>
              </a:rPr>
              <a:t>Quality of Sleep</a:t>
            </a:r>
            <a:r>
              <a:t>, Physical Activity Level, Stress Level, BMI Category, Blood Pressure, Heart Rate, Daily Steps, Sleep Disorder</a:t>
            </a:r>
          </a:p>
        </p:txBody>
      </p:sp>
      <p:sp>
        <p:nvSpPr>
          <p:cNvPr id="291" name="Straight Connector 9"/>
          <p:cNvSpPr/>
          <p:nvPr/>
        </p:nvSpPr>
        <p:spPr>
          <a:xfrm>
            <a:off x="565150" y="6087109"/>
            <a:ext cx="9198761" cy="1"/>
          </a:xfrm>
          <a:prstGeom prst="line">
            <a:avLst/>
          </a:prstGeom>
          <a:ln w="12700">
            <a:solidFill>
              <a:srgbClr val="E8E2E7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9" name="Group 11"/>
          <p:cNvGrpSpPr/>
          <p:nvPr/>
        </p:nvGrpSpPr>
        <p:grpSpPr>
          <a:xfrm>
            <a:off x="10291746" y="0"/>
            <a:ext cx="1900255" cy="6858001"/>
            <a:chOff x="0" y="0"/>
            <a:chExt cx="1900254" cy="6858000"/>
          </a:xfrm>
        </p:grpSpPr>
        <p:sp>
          <p:nvSpPr>
            <p:cNvPr id="292" name="Freeform 24"/>
            <p:cNvSpPr/>
            <p:nvPr/>
          </p:nvSpPr>
          <p:spPr>
            <a:xfrm>
              <a:off x="1364083" y="809309"/>
              <a:ext cx="536172" cy="112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186" y="21436"/>
                  </a:lnTo>
                  <a:cubicBezTo>
                    <a:pt x="7807" y="20424"/>
                    <a:pt x="0" y="16046"/>
                    <a:pt x="0" y="10800"/>
                  </a:cubicBezTo>
                  <a:cubicBezTo>
                    <a:pt x="0" y="5554"/>
                    <a:pt x="7807" y="1176"/>
                    <a:pt x="18186" y="16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Freeform 25"/>
            <p:cNvSpPr/>
            <p:nvPr/>
          </p:nvSpPr>
          <p:spPr>
            <a:xfrm>
              <a:off x="2" y="-1"/>
              <a:ext cx="1130725" cy="56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86" y="0"/>
                  </a:lnTo>
                  <a:lnTo>
                    <a:pt x="695" y="4149"/>
                  </a:lnTo>
                  <a:cubicBezTo>
                    <a:pt x="1657" y="13550"/>
                    <a:pt x="5815" y="20621"/>
                    <a:pt x="10800" y="20621"/>
                  </a:cubicBezTo>
                  <a:cubicBezTo>
                    <a:pt x="15785" y="20621"/>
                    <a:pt x="19943" y="13550"/>
                    <a:pt x="20905" y="4149"/>
                  </a:cubicBezTo>
                  <a:lnTo>
                    <a:pt x="21114" y="0"/>
                  </a:lnTo>
                  <a:lnTo>
                    <a:pt x="21600" y="0"/>
                  </a:ln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600"/>
                    <a:pt x="0" y="119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Freeform 26"/>
            <p:cNvSpPr/>
            <p:nvPr/>
          </p:nvSpPr>
          <p:spPr>
            <a:xfrm>
              <a:off x="1364832" y="-1"/>
              <a:ext cx="535423" cy="56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6" y="0"/>
                  </a:lnTo>
                  <a:lnTo>
                    <a:pt x="1467" y="4172"/>
                  </a:lnTo>
                  <a:cubicBezTo>
                    <a:pt x="3245" y="12441"/>
                    <a:pt x="10191" y="18918"/>
                    <a:pt x="18952" y="20408"/>
                  </a:cubicBezTo>
                  <a:lnTo>
                    <a:pt x="21600" y="20631"/>
                  </a:lnTo>
                  <a:lnTo>
                    <a:pt x="21600" y="21600"/>
                  </a:lnTo>
                  <a:lnTo>
                    <a:pt x="18211" y="21275"/>
                  </a:lnTo>
                  <a:cubicBezTo>
                    <a:pt x="7818" y="19250"/>
                    <a:pt x="0" y="1049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Freeform 27"/>
            <p:cNvSpPr/>
            <p:nvPr/>
          </p:nvSpPr>
          <p:spPr>
            <a:xfrm>
              <a:off x="1364832" y="2181112"/>
              <a:ext cx="535423" cy="1124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484"/>
                  </a:lnTo>
                  <a:lnTo>
                    <a:pt x="18418" y="636"/>
                  </a:lnTo>
                  <a:cubicBezTo>
                    <a:pt x="8492" y="1603"/>
                    <a:pt x="1025" y="5785"/>
                    <a:pt x="1025" y="10796"/>
                  </a:cubicBezTo>
                  <a:cubicBezTo>
                    <a:pt x="1025" y="15807"/>
                    <a:pt x="8492" y="19988"/>
                    <a:pt x="18418" y="20955"/>
                  </a:cubicBezTo>
                  <a:lnTo>
                    <a:pt x="21600" y="21108"/>
                  </a:lnTo>
                  <a:lnTo>
                    <a:pt x="21600" y="21600"/>
                  </a:lnTo>
                  <a:lnTo>
                    <a:pt x="18211" y="21437"/>
                  </a:lnTo>
                  <a:cubicBezTo>
                    <a:pt x="7818" y="20425"/>
                    <a:pt x="0" y="16047"/>
                    <a:pt x="0" y="10800"/>
                  </a:cubicBezTo>
                  <a:cubicBezTo>
                    <a:pt x="0" y="5553"/>
                    <a:pt x="7818" y="1175"/>
                    <a:pt x="18211" y="1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Freeform 28"/>
            <p:cNvSpPr/>
            <p:nvPr/>
          </p:nvSpPr>
          <p:spPr>
            <a:xfrm>
              <a:off x="-1" y="806364"/>
              <a:ext cx="1130727" cy="113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81"/>
                  </a:moveTo>
                  <a:cubicBezTo>
                    <a:pt x="5103" y="481"/>
                    <a:pt x="485" y="5099"/>
                    <a:pt x="485" y="10796"/>
                  </a:cubicBezTo>
                  <a:cubicBezTo>
                    <a:pt x="485" y="16493"/>
                    <a:pt x="5103" y="21111"/>
                    <a:pt x="10800" y="21111"/>
                  </a:cubicBezTo>
                  <a:cubicBezTo>
                    <a:pt x="16497" y="21111"/>
                    <a:pt x="21115" y="16493"/>
                    <a:pt x="21115" y="10796"/>
                  </a:cubicBezTo>
                  <a:cubicBezTo>
                    <a:pt x="21115" y="5099"/>
                    <a:pt x="16497" y="481"/>
                    <a:pt x="10800" y="481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Freeform 29"/>
            <p:cNvSpPr/>
            <p:nvPr/>
          </p:nvSpPr>
          <p:spPr>
            <a:xfrm>
              <a:off x="1364832" y="3552837"/>
              <a:ext cx="535423" cy="112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484"/>
                  </a:lnTo>
                  <a:lnTo>
                    <a:pt x="18418" y="636"/>
                  </a:lnTo>
                  <a:cubicBezTo>
                    <a:pt x="8492" y="1603"/>
                    <a:pt x="1025" y="5785"/>
                    <a:pt x="1025" y="10796"/>
                  </a:cubicBezTo>
                  <a:cubicBezTo>
                    <a:pt x="1025" y="15807"/>
                    <a:pt x="8492" y="19988"/>
                    <a:pt x="18418" y="20955"/>
                  </a:cubicBezTo>
                  <a:lnTo>
                    <a:pt x="21600" y="21108"/>
                  </a:lnTo>
                  <a:lnTo>
                    <a:pt x="21600" y="21600"/>
                  </a:lnTo>
                  <a:lnTo>
                    <a:pt x="18211" y="21437"/>
                  </a:lnTo>
                  <a:cubicBezTo>
                    <a:pt x="7818" y="20425"/>
                    <a:pt x="0" y="16047"/>
                    <a:pt x="0" y="10800"/>
                  </a:cubicBezTo>
                  <a:cubicBezTo>
                    <a:pt x="0" y="5553"/>
                    <a:pt x="7818" y="1175"/>
                    <a:pt x="18211" y="1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Freeform 30"/>
            <p:cNvSpPr/>
            <p:nvPr/>
          </p:nvSpPr>
          <p:spPr>
            <a:xfrm>
              <a:off x="1364895" y="6295916"/>
              <a:ext cx="535359" cy="56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968"/>
                  </a:lnTo>
                  <a:lnTo>
                    <a:pt x="18952" y="1190"/>
                  </a:lnTo>
                  <a:cubicBezTo>
                    <a:pt x="10190" y="2681"/>
                    <a:pt x="3242" y="9161"/>
                    <a:pt x="1465" y="17434"/>
                  </a:cubicBezTo>
                  <a:lnTo>
                    <a:pt x="1024" y="21600"/>
                  </a:lnTo>
                  <a:lnTo>
                    <a:pt x="0" y="21600"/>
                  </a:lnTo>
                  <a:lnTo>
                    <a:pt x="461" y="17246"/>
                  </a:lnTo>
                  <a:cubicBezTo>
                    <a:pt x="2322" y="8583"/>
                    <a:pt x="9596" y="1799"/>
                    <a:pt x="18770" y="23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Title 1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</p:spPr>
        <p:txBody>
          <a:bodyPr/>
          <a:lstStyle/>
          <a:p>
            <a:pPr/>
            <a:r>
              <a:t>Our Solution</a:t>
            </a:r>
          </a:p>
        </p:txBody>
      </p:sp>
      <p:sp>
        <p:nvSpPr>
          <p:cNvPr id="303" name="Straight Connector 10"/>
          <p:cNvSpPr/>
          <p:nvPr/>
        </p:nvSpPr>
        <p:spPr>
          <a:xfrm>
            <a:off x="565150" y="6087109"/>
            <a:ext cx="11058344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2" name="Content Placeholder 2"/>
          <p:cNvGrpSpPr/>
          <p:nvPr/>
        </p:nvGrpSpPr>
        <p:grpSpPr>
          <a:xfrm>
            <a:off x="968812" y="2502908"/>
            <a:ext cx="10247286" cy="3252294"/>
            <a:chOff x="0" y="0"/>
            <a:chExt cx="10247284" cy="3252292"/>
          </a:xfrm>
        </p:grpSpPr>
        <p:sp>
          <p:nvSpPr>
            <p:cNvPr id="304" name="Rounded Rectangle"/>
            <p:cNvSpPr/>
            <p:nvPr/>
          </p:nvSpPr>
          <p:spPr>
            <a:xfrm>
              <a:off x="0" y="0"/>
              <a:ext cx="4391694" cy="278872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2400"/>
              </a:pPr>
            </a:p>
          </p:txBody>
        </p:sp>
        <p:grpSp>
          <p:nvGrpSpPr>
            <p:cNvPr id="307" name="Group"/>
            <p:cNvGrpSpPr/>
            <p:nvPr/>
          </p:nvGrpSpPr>
          <p:grpSpPr>
            <a:xfrm>
              <a:off x="487965" y="463567"/>
              <a:ext cx="4391695" cy="2788726"/>
              <a:chOff x="0" y="0"/>
              <a:chExt cx="4391693" cy="2788724"/>
            </a:xfrm>
          </p:grpSpPr>
          <p:sp>
            <p:nvSpPr>
              <p:cNvPr id="305" name="Rounded Rectangle"/>
              <p:cNvSpPr/>
              <p:nvPr/>
            </p:nvSpPr>
            <p:spPr>
              <a:xfrm>
                <a:off x="0" y="0"/>
                <a:ext cx="4391694" cy="2788725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/>
                </a:pPr>
              </a:p>
            </p:txBody>
          </p:sp>
          <p:sp>
            <p:nvSpPr>
              <p:cNvPr id="306" name="We decided to use the following machine learning models to try and predict quality of sleep and apply PCA to determine what features affect sleep the most."/>
              <p:cNvSpPr txBox="1"/>
              <p:nvPr/>
            </p:nvSpPr>
            <p:spPr>
              <a:xfrm>
                <a:off x="81679" y="124362"/>
                <a:ext cx="4228335" cy="25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algn="ctr" defTabSz="1066800">
                  <a:lnSpc>
                    <a:spcPct val="90000"/>
                  </a:lnSpc>
                  <a:spcBef>
                    <a:spcPts val="1000"/>
                  </a:spcBef>
                  <a:defRPr sz="2400"/>
                </a:lvl1pPr>
              </a:lstStyle>
              <a:p>
                <a:pPr/>
                <a:r>
                  <a:t>We decided to use the following machine learning models to try and predict quality of sleep and apply PCA to determine what features affect sleep the most.</a:t>
                </a:r>
              </a:p>
            </p:txBody>
          </p:sp>
        </p:grpSp>
        <p:sp>
          <p:nvSpPr>
            <p:cNvPr id="308" name="Rounded Rectangle"/>
            <p:cNvSpPr/>
            <p:nvPr/>
          </p:nvSpPr>
          <p:spPr>
            <a:xfrm>
              <a:off x="5367625" y="0"/>
              <a:ext cx="4391694" cy="278872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2400"/>
              </a:pPr>
            </a:p>
          </p:txBody>
        </p:sp>
        <p:grpSp>
          <p:nvGrpSpPr>
            <p:cNvPr id="311" name="Group"/>
            <p:cNvGrpSpPr/>
            <p:nvPr/>
          </p:nvGrpSpPr>
          <p:grpSpPr>
            <a:xfrm>
              <a:off x="5855591" y="463567"/>
              <a:ext cx="4391694" cy="2788726"/>
              <a:chOff x="0" y="0"/>
              <a:chExt cx="4391693" cy="2788724"/>
            </a:xfrm>
          </p:grpSpPr>
          <p:sp>
            <p:nvSpPr>
              <p:cNvPr id="309" name="Rounded Rectangle"/>
              <p:cNvSpPr/>
              <p:nvPr/>
            </p:nvSpPr>
            <p:spPr>
              <a:xfrm>
                <a:off x="0" y="0"/>
                <a:ext cx="4391694" cy="2788725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/>
                </a:pPr>
              </a:p>
            </p:txBody>
          </p:sp>
          <p:sp>
            <p:nvSpPr>
              <p:cNvPr id="310" name="Linear/Logistic Regression, kNN, Random Forest, Gradient Boosting, Decision Tree"/>
              <p:cNvSpPr txBox="1"/>
              <p:nvPr/>
            </p:nvSpPr>
            <p:spPr>
              <a:xfrm>
                <a:off x="81678" y="621567"/>
                <a:ext cx="4228336" cy="1545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algn="ctr" defTabSz="1066800">
                  <a:lnSpc>
                    <a:spcPct val="90000"/>
                  </a:lnSpc>
                  <a:spcBef>
                    <a:spcPts val="1000"/>
                  </a:spcBef>
                  <a:defRPr sz="2400"/>
                </a:lvl1pPr>
              </a:lstStyle>
              <a:p>
                <a:pPr/>
                <a:r>
                  <a:t>Linear/Logistic Regression, kNN, Random Forest, Gradient Boosting, Decision Tree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1"/>
          <p:cNvSpPr txBox="1"/>
          <p:nvPr>
            <p:ph type="title"/>
          </p:nvPr>
        </p:nvSpPr>
        <p:spPr>
          <a:xfrm>
            <a:off x="565149" y="770890"/>
            <a:ext cx="4818599" cy="902119"/>
          </a:xfrm>
          <a:prstGeom prst="rect">
            <a:avLst/>
          </a:prstGeom>
        </p:spPr>
        <p:txBody>
          <a:bodyPr/>
          <a:lstStyle/>
          <a:p>
            <a:pPr/>
            <a:r>
              <a:t>Linear Regression</a:t>
            </a:r>
          </a:p>
        </p:txBody>
      </p:sp>
      <p:sp>
        <p:nvSpPr>
          <p:cNvPr id="315" name="Content Placeholder 2"/>
          <p:cNvSpPr txBox="1"/>
          <p:nvPr>
            <p:ph type="body" sz="half" idx="1"/>
          </p:nvPr>
        </p:nvSpPr>
        <p:spPr>
          <a:xfrm>
            <a:off x="5615068" y="504021"/>
            <a:ext cx="5990036" cy="2819464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800"/>
              </a:spcBef>
              <a:defRPr sz="2376"/>
            </a:pPr>
            <a:r>
              <a:t>Features influencing sleep quality: age, gender, BMI, blood pressure, physical activity, smoking, alcohol use, and sleep disorders</a:t>
            </a:r>
          </a:p>
          <a:p>
            <a:pPr marL="226313" indent="-226313" defTabSz="905255">
              <a:spcBef>
                <a:spcPts val="800"/>
              </a:spcBef>
              <a:defRPr sz="2376"/>
            </a:pPr>
            <a:r>
              <a:t>Test set R-squared:  </a:t>
            </a:r>
            <a:r>
              <a:rPr b="1" u="sng"/>
              <a:t>0.932448900710167</a:t>
            </a:r>
          </a:p>
          <a:p>
            <a:pPr marL="226313" indent="-226313" defTabSz="905255">
              <a:spcBef>
                <a:spcPts val="800"/>
              </a:spcBef>
              <a:defRPr sz="2376"/>
            </a:pPr>
            <a:r>
              <a:t>Achieved a low cross-validation mean squared error (MSE) of 0.099</a:t>
            </a:r>
          </a:p>
        </p:txBody>
      </p:sp>
      <p:pic>
        <p:nvPicPr>
          <p:cNvPr id="31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1455" t="12951" r="5208" b="8156"/>
          <a:stretch>
            <a:fillRect/>
          </a:stretch>
        </p:blipFill>
        <p:spPr>
          <a:xfrm>
            <a:off x="5507818" y="3484826"/>
            <a:ext cx="5990111" cy="3191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532" y="2676015"/>
            <a:ext cx="5136113" cy="4132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0" name="Title 1"/>
          <p:cNvSpPr txBox="1"/>
          <p:nvPr>
            <p:ph type="title"/>
          </p:nvPr>
        </p:nvSpPr>
        <p:spPr>
          <a:xfrm>
            <a:off x="565150" y="770888"/>
            <a:ext cx="4541445" cy="1587451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  <p:sp>
        <p:nvSpPr>
          <p:cNvPr id="321" name="Content Placeholder 2"/>
          <p:cNvSpPr txBox="1"/>
          <p:nvPr>
            <p:ph type="body" sz="quarter" idx="1"/>
          </p:nvPr>
        </p:nvSpPr>
        <p:spPr>
          <a:xfrm>
            <a:off x="6155706" y="817197"/>
            <a:ext cx="5457726" cy="1541149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90000"/>
              </a:lnSpc>
              <a:spcBef>
                <a:spcPts val="800"/>
              </a:spcBef>
              <a:defRPr sz="2376"/>
            </a:pPr>
            <a:r>
              <a:t>Predict: Quality of Sleep (94%)</a:t>
            </a:r>
          </a:p>
          <a:p>
            <a:pPr marL="226313" indent="-226313" defTabSz="905255">
              <a:lnSpc>
                <a:spcPct val="90000"/>
              </a:lnSpc>
              <a:spcBef>
                <a:spcPts val="800"/>
              </a:spcBef>
              <a:defRPr sz="2376"/>
            </a:pPr>
            <a:r>
              <a:t>Important Features: 'Age', 'Sleep Duration', 'Stress Level', 'Physical Activity Level', 'Sleep Disorder'</a:t>
            </a:r>
          </a:p>
        </p:txBody>
      </p:sp>
      <p:pic>
        <p:nvPicPr>
          <p:cNvPr id="3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13135" r="3" b="13244"/>
          <a:stretch>
            <a:fillRect/>
          </a:stretch>
        </p:blipFill>
        <p:spPr>
          <a:xfrm>
            <a:off x="653260" y="2691636"/>
            <a:ext cx="5326632" cy="31862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8529" y="2825720"/>
            <a:ext cx="5329859" cy="29180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8" name="Group 36"/>
          <p:cNvGrpSpPr/>
          <p:nvPr/>
        </p:nvGrpSpPr>
        <p:grpSpPr>
          <a:xfrm>
            <a:off x="10290315" y="0"/>
            <a:ext cx="1901687" cy="4677439"/>
            <a:chOff x="0" y="0"/>
            <a:chExt cx="1901686" cy="4677439"/>
          </a:xfrm>
        </p:grpSpPr>
        <p:sp>
          <p:nvSpPr>
            <p:cNvPr id="324" name="Freeform 53"/>
            <p:cNvSpPr/>
            <p:nvPr/>
          </p:nvSpPr>
          <p:spPr>
            <a:xfrm>
              <a:off x="0" y="-1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Freeform 55"/>
            <p:cNvSpPr/>
            <p:nvPr/>
          </p:nvSpPr>
          <p:spPr>
            <a:xfrm>
              <a:off x="1362865" y="3552066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Freeform 57"/>
            <p:cNvSpPr/>
            <p:nvPr/>
          </p:nvSpPr>
          <p:spPr>
            <a:xfrm>
              <a:off x="1362865" y="809038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Freeform 58"/>
            <p:cNvSpPr/>
            <p:nvPr/>
          </p:nvSpPr>
          <p:spPr>
            <a:xfrm>
              <a:off x="1362865" y="-1"/>
              <a:ext cx="538822" cy="56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9" name="Straight Connector 42"/>
          <p:cNvSpPr/>
          <p:nvPr/>
        </p:nvSpPr>
        <p:spPr>
          <a:xfrm>
            <a:off x="565150" y="6087109"/>
            <a:ext cx="11058344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</p:spPr>
        <p:txBody>
          <a:bodyPr/>
          <a:lstStyle/>
          <a:p>
            <a:pPr/>
            <a:r>
              <a:t>kNN</a:t>
            </a:r>
          </a:p>
        </p:txBody>
      </p:sp>
      <p:sp>
        <p:nvSpPr>
          <p:cNvPr id="332" name="Content Placeholder 2"/>
          <p:cNvSpPr txBox="1"/>
          <p:nvPr>
            <p:ph type="body" sz="half" idx="1"/>
          </p:nvPr>
        </p:nvSpPr>
        <p:spPr>
          <a:xfrm>
            <a:off x="565149" y="2160016"/>
            <a:ext cx="7335837" cy="36012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5" name="Title 1"/>
          <p:cNvSpPr txBox="1"/>
          <p:nvPr>
            <p:ph type="title"/>
          </p:nvPr>
        </p:nvSpPr>
        <p:spPr>
          <a:xfrm>
            <a:off x="565150" y="770888"/>
            <a:ext cx="4541445" cy="1587451"/>
          </a:xfrm>
          <a:prstGeom prst="rect">
            <a:avLst/>
          </a:prstGeom>
        </p:spPr>
        <p:txBody>
          <a:bodyPr/>
          <a:lstStyle/>
          <a:p>
            <a:pPr/>
            <a:r>
              <a:t>Gradient Boosting</a:t>
            </a:r>
          </a:p>
        </p:txBody>
      </p:sp>
      <p:sp>
        <p:nvSpPr>
          <p:cNvPr id="336" name="Content Placeholder 2"/>
          <p:cNvSpPr txBox="1"/>
          <p:nvPr>
            <p:ph type="body" sz="quarter" idx="1"/>
          </p:nvPr>
        </p:nvSpPr>
        <p:spPr>
          <a:xfrm>
            <a:off x="6155706" y="817197"/>
            <a:ext cx="5457726" cy="1541149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90000"/>
              </a:lnSpc>
              <a:spcBef>
                <a:spcPts val="800"/>
              </a:spcBef>
              <a:defRPr sz="2376"/>
            </a:pPr>
            <a:r>
              <a:t>Predict: Quality of Sleep (97%)</a:t>
            </a:r>
          </a:p>
          <a:p>
            <a:pPr marL="226313" indent="-226313" defTabSz="905255">
              <a:lnSpc>
                <a:spcPct val="90000"/>
              </a:lnSpc>
              <a:spcBef>
                <a:spcPts val="800"/>
              </a:spcBef>
              <a:defRPr sz="2376"/>
            </a:pPr>
            <a:r>
              <a:t>Important Features: 'Age', 'Sleep Duration', 'Stress Level', 'Physical Activity Level', 'Sleep Disorder'</a:t>
            </a:r>
          </a:p>
        </p:txBody>
      </p:sp>
      <p:pic>
        <p:nvPicPr>
          <p:cNvPr id="3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23" y="1934411"/>
            <a:ext cx="4742030" cy="409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9035" y="2421042"/>
            <a:ext cx="6214814" cy="35113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3" name="Group 22"/>
          <p:cNvGrpSpPr/>
          <p:nvPr/>
        </p:nvGrpSpPr>
        <p:grpSpPr>
          <a:xfrm>
            <a:off x="10290315" y="0"/>
            <a:ext cx="1901687" cy="4677439"/>
            <a:chOff x="0" y="0"/>
            <a:chExt cx="1901686" cy="4677439"/>
          </a:xfrm>
        </p:grpSpPr>
        <p:sp>
          <p:nvSpPr>
            <p:cNvPr id="339" name="Freeform 53"/>
            <p:cNvSpPr/>
            <p:nvPr/>
          </p:nvSpPr>
          <p:spPr>
            <a:xfrm>
              <a:off x="0" y="-1"/>
              <a:ext cx="1130725" cy="5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Freeform 55"/>
            <p:cNvSpPr/>
            <p:nvPr/>
          </p:nvSpPr>
          <p:spPr>
            <a:xfrm>
              <a:off x="1362865" y="3552066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Freeform 57"/>
            <p:cNvSpPr/>
            <p:nvPr/>
          </p:nvSpPr>
          <p:spPr>
            <a:xfrm>
              <a:off x="1362865" y="809038"/>
              <a:ext cx="538822" cy="1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Freeform 58"/>
            <p:cNvSpPr/>
            <p:nvPr/>
          </p:nvSpPr>
          <p:spPr>
            <a:xfrm>
              <a:off x="1362865" y="-1"/>
              <a:ext cx="538822" cy="56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44" name="Straight Connector 27"/>
          <p:cNvSpPr/>
          <p:nvPr/>
        </p:nvSpPr>
        <p:spPr>
          <a:xfrm>
            <a:off x="565150" y="6087109"/>
            <a:ext cx="11058344" cy="1"/>
          </a:xfrm>
          <a:prstGeom prst="line">
            <a:avLst/>
          </a:prstGeom>
          <a:ln w="127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1"/>
          <p:cNvSpPr txBox="1"/>
          <p:nvPr>
            <p:ph type="title"/>
          </p:nvPr>
        </p:nvSpPr>
        <p:spPr>
          <a:xfrm>
            <a:off x="565149" y="770890"/>
            <a:ext cx="3976689" cy="757942"/>
          </a:xfrm>
          <a:prstGeom prst="rect">
            <a:avLst/>
          </a:prstGeom>
        </p:spPr>
        <p:txBody>
          <a:bodyPr/>
          <a:lstStyle/>
          <a:p>
            <a:pPr/>
            <a:r>
              <a:t>Decision Tree</a:t>
            </a:r>
          </a:p>
        </p:txBody>
      </p:sp>
      <p:sp>
        <p:nvSpPr>
          <p:cNvPr id="347" name="Content Placeholder 2"/>
          <p:cNvSpPr txBox="1"/>
          <p:nvPr>
            <p:ph type="body" sz="quarter" idx="1"/>
          </p:nvPr>
        </p:nvSpPr>
        <p:spPr>
          <a:xfrm>
            <a:off x="7069586" y="1628394"/>
            <a:ext cx="4477384" cy="3601212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spcBef>
                <a:spcPts val="800"/>
              </a:spcBef>
              <a:defRPr sz="2256"/>
            </a:pPr>
            <a:r>
              <a:t>Used to identify the risk of sleep disorder</a:t>
            </a:r>
          </a:p>
          <a:p>
            <a:pPr marL="214884" indent="-214884" defTabSz="859536">
              <a:spcBef>
                <a:spcPts val="800"/>
              </a:spcBef>
              <a:defRPr sz="2256"/>
            </a:pPr>
            <a:r>
              <a:t>Model Accuracy: 90.66%</a:t>
            </a:r>
          </a:p>
          <a:p>
            <a:pPr marL="214884" indent="-214884" defTabSz="859536">
              <a:spcBef>
                <a:spcPts val="800"/>
              </a:spcBef>
              <a:defRPr sz="2256"/>
            </a:pPr>
            <a:r>
              <a:t>Most influential features: Age, Daily Steps, Gender, Heart Rate</a:t>
            </a:r>
          </a:p>
          <a:p>
            <a:pPr marL="214884" indent="-214884" defTabSz="859536">
              <a:spcBef>
                <a:spcPts val="800"/>
              </a:spcBef>
              <a:defRPr sz="2256"/>
            </a:pPr>
            <a:r>
              <a:t>The principal components highest influence:</a:t>
            </a:r>
            <a:r>
              <a:rPr b="1" u="sng"/>
              <a:t> PC3 (Gender), PC1 (Age), PC2(Daily Steps)</a:t>
            </a:r>
          </a:p>
        </p:txBody>
      </p:sp>
      <p:pic>
        <p:nvPicPr>
          <p:cNvPr id="3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56" y="2168915"/>
            <a:ext cx="6288626" cy="3552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unchcardVTI">
  <a:themeElements>
    <a:clrScheme name="PunchcardVTI">
      <a:dk1>
        <a:srgbClr val="000000"/>
      </a:dk1>
      <a:lt1>
        <a:srgbClr val="413224"/>
      </a:lt1>
      <a:dk2>
        <a:srgbClr val="A7A7A7"/>
      </a:dk2>
      <a:lt2>
        <a:srgbClr val="535353"/>
      </a:lt2>
      <a:accent1>
        <a:srgbClr val="48B75A"/>
      </a:accent1>
      <a:accent2>
        <a:srgbClr val="59B13B"/>
      </a:accent2>
      <a:accent3>
        <a:srgbClr val="8AAD44"/>
      </a:accent3>
      <a:accent4>
        <a:srgbClr val="ADA339"/>
      </a:accent4>
      <a:accent5>
        <a:srgbClr val="C3884D"/>
      </a:accent5>
      <a:accent6>
        <a:srgbClr val="B1443B"/>
      </a:accent6>
      <a:hlink>
        <a:srgbClr val="0000FF"/>
      </a:hlink>
      <a:folHlink>
        <a:srgbClr val="FF00FF"/>
      </a:folHlink>
    </a:clrScheme>
    <a:fontScheme name="PunchcardVTI">
      <a:majorFont>
        <a:latin typeface="Neue Haas Grotesk Text Pro"/>
        <a:ea typeface="Neue Haas Grotesk Text Pro"/>
        <a:cs typeface="Neue Haas Grotesk Text Pro"/>
      </a:majorFont>
      <a:minorFont>
        <a:latin typeface="Helvetica"/>
        <a:ea typeface="Helvetica"/>
        <a:cs typeface="Helvetica"/>
      </a:minorFont>
    </a:fontScheme>
    <a:fmtScheme name="Punchcar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eue Haas Grotesk Tex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eue Haas Grotesk Tex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unchcardVTI">
  <a:themeElements>
    <a:clrScheme name="Punchcar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8B75A"/>
      </a:accent1>
      <a:accent2>
        <a:srgbClr val="59B13B"/>
      </a:accent2>
      <a:accent3>
        <a:srgbClr val="8AAD44"/>
      </a:accent3>
      <a:accent4>
        <a:srgbClr val="ADA339"/>
      </a:accent4>
      <a:accent5>
        <a:srgbClr val="C3884D"/>
      </a:accent5>
      <a:accent6>
        <a:srgbClr val="B1443B"/>
      </a:accent6>
      <a:hlink>
        <a:srgbClr val="0000FF"/>
      </a:hlink>
      <a:folHlink>
        <a:srgbClr val="FF00FF"/>
      </a:folHlink>
    </a:clrScheme>
    <a:fontScheme name="PunchcardVTI">
      <a:majorFont>
        <a:latin typeface="Neue Haas Grotesk Text Pro"/>
        <a:ea typeface="Neue Haas Grotesk Text Pro"/>
        <a:cs typeface="Neue Haas Grotesk Text Pro"/>
      </a:majorFont>
      <a:minorFont>
        <a:latin typeface="Helvetica"/>
        <a:ea typeface="Helvetica"/>
        <a:cs typeface="Helvetica"/>
      </a:minorFont>
    </a:fontScheme>
    <a:fmtScheme name="Punchcar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eue Haas Grotesk Tex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eue Haas Grotesk Tex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