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78" r:id="rId7"/>
    <p:sldId id="267" r:id="rId8"/>
    <p:sldId id="263" r:id="rId9"/>
    <p:sldId id="264" r:id="rId10"/>
    <p:sldId id="275" r:id="rId11"/>
    <p:sldId id="265" r:id="rId12"/>
    <p:sldId id="268" r:id="rId13"/>
    <p:sldId id="266" r:id="rId14"/>
    <p:sldId id="276" r:id="rId15"/>
    <p:sldId id="277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93B17-9A0B-4AD1-B917-D86E5C0F7C8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B22B-12CB-473A-B99E-6D792725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81E0-FB05-46EA-A687-FF735BB5720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6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8D78-59A1-403A-BBD7-37CD8FECA16F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A7E6-F5A7-42FF-9535-657434D1E12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F98B-01B1-453E-AEC9-E93DA8F50657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CBE9-0DBC-4230-AB9B-541E0066AC3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DCDA-D56C-49F8-B059-4D069EE2F5D9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8216-3C4D-429C-A3D9-CB55808C36DE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5EC6-4146-4A21-8BF6-79DB3A7762C5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A7A4-1F25-429F-8CB5-61675B223663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8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B10F70-890F-412B-B545-1260520BFD64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53A-4F4A-43F2-9DF0-A23599631C7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F408C-14A1-4A6C-B01C-C7EB7C3310A6}" type="datetime1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INVESTIGATION OF THE FLOW DYNAMICS OF A VERTICAL </a:t>
            </a:r>
            <a:br>
              <a:rPr lang="en-US" sz="6000" dirty="0"/>
            </a:br>
            <a:r>
              <a:rPr lang="en-US" sz="6000" dirty="0"/>
              <a:t>BIOREACTOR USING THE RESIDENCE TIME DISTRIBUTION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Mark Edney,</a:t>
            </a:r>
          </a:p>
          <a:p>
            <a:r>
              <a:rPr lang="en-CA" dirty="0" smtClean="0"/>
              <a:t>Beng, eit, masc. candidate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23836-8116-4FD8-8166-D9848895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505"/>
            <a:ext cx="4118994" cy="14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Moments of a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Describe distributions</a:t>
            </a:r>
          </a:p>
          <a:p>
            <a:endParaRPr lang="en-CA" b="1" dirty="0" smtClean="0"/>
          </a:p>
          <a:p>
            <a:r>
              <a:rPr lang="en-CA" b="1" dirty="0" smtClean="0"/>
              <a:t>1</a:t>
            </a:r>
            <a:r>
              <a:rPr lang="en-CA" b="1" baseline="30000" dirty="0" smtClean="0"/>
              <a:t>st</a:t>
            </a:r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2</a:t>
            </a:r>
            <a:r>
              <a:rPr lang="en-CA" b="1" baseline="30000" dirty="0" smtClean="0"/>
              <a:t>nd</a:t>
            </a:r>
            <a:endParaRPr lang="en-CA" b="1" dirty="0" smtClean="0"/>
          </a:p>
          <a:p>
            <a:endParaRPr lang="en-CA" b="1" dirty="0"/>
          </a:p>
          <a:p>
            <a:r>
              <a:rPr lang="en-CA" b="1" dirty="0" smtClean="0"/>
              <a:t>Conversion to dimensionless time</a:t>
            </a:r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</m:ba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b="1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9" y="1978823"/>
            <a:ext cx="5333559" cy="3998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Reactor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Model is proposed </a:t>
            </a:r>
          </a:p>
          <a:p>
            <a:r>
              <a:rPr lang="en-CA" b="1" dirty="0" smtClean="0"/>
              <a:t>The model is solved for a non-reactive tracer</a:t>
            </a:r>
          </a:p>
          <a:p>
            <a:r>
              <a:rPr lang="en-CA" b="1" dirty="0" smtClean="0"/>
              <a:t>E (t) is then derived by definition</a:t>
            </a:r>
            <a:endParaRPr lang="en-US" b="1" dirty="0" smtClean="0"/>
          </a:p>
          <a:p>
            <a:r>
              <a:rPr lang="en-CA" b="1" dirty="0" smtClean="0"/>
              <a:t>E (t) or E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 compared to experimental RTD</a:t>
            </a:r>
          </a:p>
          <a:p>
            <a:r>
              <a:rPr lang="en-CA" b="1" dirty="0" smtClean="0"/>
              <a:t>Ideal CSTR and PFR were compared</a:t>
            </a:r>
          </a:p>
          <a:p>
            <a:r>
              <a:rPr lang="en-CA" b="1" dirty="0" smtClean="0"/>
              <a:t>Real reactor models are deviations from ideal</a:t>
            </a:r>
          </a:p>
          <a:p>
            <a:r>
              <a:rPr lang="en-CA" b="1" dirty="0" smtClean="0"/>
              <a:t>Ex. CSTRS in series</a:t>
            </a:r>
          </a:p>
          <a:p>
            <a:r>
              <a:rPr lang="en-CA" b="1" dirty="0" smtClean="0"/>
              <a:t>From CSTR to PFR as n-&gt;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en-CA" b="1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9" y="1845734"/>
            <a:ext cx="4652701" cy="722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58" y="2659707"/>
            <a:ext cx="4912822" cy="3683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1" y="1778925"/>
            <a:ext cx="5333559" cy="3998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Function F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 smtClean="0"/>
              <a:t>Cumulative sum of tracer exiting reactor</a:t>
            </a:r>
          </a:p>
          <a:p>
            <a:pPr marL="0" indent="0">
              <a:buNone/>
            </a:pPr>
            <a:r>
              <a:rPr lang="en-CA" b="1" dirty="0" smtClean="0"/>
              <a:t>Can be expressed as F (t) or F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Step-response</a:t>
            </a:r>
          </a:p>
          <a:p>
            <a:pPr marL="0" indent="0">
              <a:buNone/>
            </a:pPr>
            <a:r>
              <a:rPr lang="en-CA" b="1" dirty="0" smtClean="0"/>
              <a:t>Calculate Holdback (H)</a:t>
            </a:r>
          </a:p>
          <a:p>
            <a:pPr marL="0" indent="0">
              <a:buNone/>
            </a:pPr>
            <a:r>
              <a:rPr lang="en-CA" b="1" dirty="0" smtClean="0"/>
              <a:t>Calculate Segregation (S)</a:t>
            </a:r>
          </a:p>
          <a:p>
            <a:pPr marL="0" indent="0">
              <a:buNone/>
            </a:pPr>
            <a:r>
              <a:rPr lang="en-CA" b="1" dirty="0" smtClean="0"/>
              <a:t>Deviation from CSTR F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)= 1-e</a:t>
            </a:r>
            <a:r>
              <a:rPr lang="en-CA" b="1" baseline="30000" dirty="0" smtClean="0"/>
              <a:t>-</a:t>
            </a:r>
            <a:r>
              <a:rPr lang="el-GR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b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1" y="2061445"/>
            <a:ext cx="5333559" cy="39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Holdback (H) and Segregation (S)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4869180" cy="36506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2" y="1845734"/>
            <a:ext cx="4859734" cy="3650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0284" y="5496349"/>
            <a:ext cx="975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			H</a:t>
            </a:r>
            <a:r>
              <a:rPr lang="en-CA" sz="2000" b="1" dirty="0"/>
              <a:t>= 0.2365									S= -</a:t>
            </a:r>
            <a:r>
              <a:rPr lang="en-CA" sz="2000" b="1" dirty="0" smtClean="0"/>
              <a:t>0.1639</a:t>
            </a:r>
          </a:p>
          <a:p>
            <a:r>
              <a:rPr lang="en-CA" sz="2000" b="1" dirty="0" smtClean="0"/>
              <a:t>Ideal CSTR	H= </a:t>
            </a:r>
            <a:r>
              <a:rPr lang="en-US" sz="2000" b="1" dirty="0" smtClean="0"/>
              <a:t>e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 </a:t>
            </a:r>
            <a:r>
              <a:rPr lang="en-US" sz="2000" b="1" dirty="0"/>
              <a:t>( ≈ </a:t>
            </a:r>
            <a:r>
              <a:rPr lang="en-US" sz="2000" b="1" dirty="0" smtClean="0"/>
              <a:t>0.3679)								S=0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Dead space and By-passing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𝑫𝒆𝒂𝒅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𝑺𝒑𝒂𝒄𝒆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𝒑𝒂𝒔𝒔</m:t>
                        </m:r>
                      </m:sub>
                    </m:sSub>
                  </m:oMath>
                </a14:m>
                <a:endParaRPr lang="en-CA" b="1" dirty="0" smtClean="0"/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For a trial with internal recycle pump turned off</a:t>
                </a:r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7.5% by-passing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</m:oMath>
                </a14:m>
                <a:r>
                  <a:rPr lang="en-US" b="1" dirty="0" smtClean="0"/>
                  <a:t>= 6.5hr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blipFill>
                <a:blip r:embed="rId3"/>
                <a:stretch>
                  <a:fillRect l="-1812" t="-1408" r="-3261" b="-197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97280" y="3664358"/>
                <a:ext cx="2570447" cy="444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𝒕𝑬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b="1" dirty="0" smtClean="0"/>
                  <a:t>= 7.02 </a:t>
                </a:r>
                <a:r>
                  <a:rPr lang="en-US" b="1" dirty="0" smtClean="0"/>
                  <a:t>hr.</a:t>
                </a:r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64358"/>
                <a:ext cx="2570447" cy="444674"/>
              </a:xfrm>
              <a:prstGeom prst="rect">
                <a:avLst/>
              </a:prstGeom>
              <a:blipFill>
                <a:blip r:embed="rId4"/>
                <a:stretch>
                  <a:fillRect l="-474" t="-115068" r="-1185" b="-179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77" y="2121092"/>
            <a:ext cx="4563112" cy="30865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The RTD curves for the STAR vertical bioreactor were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Ideal CSTR and generalized CSTR in series were found to be good 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A high level of mixing was found with a low Segregation value of -0.16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Future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Union with kinetic models (ex. ASM2D)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Optimized the MRT by controlling the internal recycle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Create a CFD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Expansion of unit capacity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Under the supervision of </a:t>
            </a:r>
          </a:p>
          <a:p>
            <a:r>
              <a:rPr lang="en-US" sz="3600" dirty="0"/>
              <a:t>Dr. Manuel Alvarez Cuenca</a:t>
            </a:r>
          </a:p>
          <a:p>
            <a:r>
              <a:rPr lang="en-US" sz="3600" dirty="0" smtClean="0"/>
              <a:t>Dr</a:t>
            </a:r>
            <a:r>
              <a:rPr lang="en-US" sz="3600" dirty="0"/>
              <a:t>. Maryam </a:t>
            </a:r>
            <a:r>
              <a:rPr lang="en-US" sz="3600" dirty="0" smtClean="0"/>
              <a:t>Reza</a:t>
            </a:r>
            <a:endParaRPr lang="en-US" sz="3600" dirty="0"/>
          </a:p>
          <a:p>
            <a:r>
              <a:rPr lang="en-US" sz="3600" dirty="0" smtClean="0"/>
              <a:t>Dr</a:t>
            </a:r>
            <a:r>
              <a:rPr lang="en-US" sz="3600" dirty="0"/>
              <a:t>. Simant Upreti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1700"/>
            <a:ext cx="2951018" cy="1026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28509" y="4514178"/>
            <a:ext cx="51060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cap="none" dirty="0" smtClean="0"/>
              <a:t>Examining Committee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Ryerson </a:t>
            </a:r>
            <a:r>
              <a:rPr lang="en-US" cap="none" dirty="0"/>
              <a:t>Chemical Engineering Department </a:t>
            </a:r>
          </a:p>
          <a:p>
            <a:pPr marL="0" indent="0">
              <a:buNone/>
            </a:pPr>
            <a:r>
              <a:rPr lang="en-US" cap="none" dirty="0"/>
              <a:t>Ryerson Chemical Engineering Support Staff</a:t>
            </a:r>
          </a:p>
          <a:p>
            <a:endParaRPr lang="en-US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D. </a:t>
            </a:r>
            <a:r>
              <a:rPr lang="en-US" dirty="0"/>
              <a:t>Mavinic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</a:t>
            </a:r>
            <a:r>
              <a:rPr lang="en-US" dirty="0"/>
              <a:t>Canads’s</a:t>
            </a:r>
            <a:r>
              <a:rPr lang="en-US" dirty="0"/>
              <a:t> challenges and opportunities to address contaminants in wastewater,” Canadian Water Network, March 2018, Mar. 2018. Accessed: Aug. 19, 2020. [Online]. Available: https://cwn-rce.ca/wp-content/uploads/2018/08/CWN-2018-Expert-Panel-Report-on-Contaminants-in-Wastewater.pdf.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Y. Le </a:t>
            </a:r>
            <a:r>
              <a:rPr lang="en-US" dirty="0"/>
              <a:t>Moullec</a:t>
            </a:r>
            <a:r>
              <a:rPr lang="en-US" dirty="0"/>
              <a:t>, C. </a:t>
            </a:r>
            <a:r>
              <a:rPr lang="en-US" dirty="0"/>
              <a:t>Gentric</a:t>
            </a:r>
            <a:r>
              <a:rPr lang="en-US" dirty="0"/>
              <a:t>, O. </a:t>
            </a:r>
            <a:r>
              <a:rPr lang="en-US" dirty="0"/>
              <a:t>Potier</a:t>
            </a:r>
            <a:r>
              <a:rPr lang="en-US" dirty="0"/>
              <a:t>, and J. P. Leclerc, “CFD simulation of the hydrodynamics and reactions in an activated sludge channel reactor of wastewater treatment,” </a:t>
            </a:r>
            <a:r>
              <a:rPr lang="en-US" i="1" dirty="0"/>
              <a:t>Chemical Engineering Science</a:t>
            </a:r>
            <a:r>
              <a:rPr lang="en-US" dirty="0"/>
              <a:t>, vol. 65, no. 1, pp. 492–498, Jan. 2010, </a:t>
            </a:r>
            <a:r>
              <a:rPr lang="en-US" dirty="0"/>
              <a:t>doi</a:t>
            </a:r>
            <a:r>
              <a:rPr lang="en-US" dirty="0"/>
              <a:t>: 10.1016/j.ces.2009.03.021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H. Jamal, “Activated Sludge Process Activated Sludge Wastewater Treatment Mechanism and Procedure.” https://www.aboutcivil.org/activated-sludge-process-system-for-wastewater-treatment.html (accessed Sep. 02, 2020</a:t>
            </a:r>
            <a:r>
              <a:rPr lang="en-US" dirty="0" smtClean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. Alvarez Cuenca and M. Reza, “The multi-stage vertical bioreactor in water engineering,” </a:t>
            </a:r>
            <a:r>
              <a:rPr lang="en-US" i="1" dirty="0"/>
              <a:t>The Canadian Journal of Chemical Engineering</a:t>
            </a:r>
            <a:r>
              <a:rPr lang="en-US" dirty="0"/>
              <a:t>, vol. 98, no. 1, pp. 172–185, 2020, </a:t>
            </a:r>
            <a:r>
              <a:rPr lang="en-US" dirty="0"/>
              <a:t>doi</a:t>
            </a:r>
            <a:r>
              <a:rPr lang="en-US" dirty="0"/>
              <a:t>: 10.1002/cjce.23621.</a:t>
            </a:r>
            <a:endParaRPr lang="en-US" sz="36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7247"/>
            <a:ext cx="2992582" cy="10407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475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Water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Conventional Bioreactor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Vertical Bioreactors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Experimental Setup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Concentration Curve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Probability Density </a:t>
            </a:r>
            <a:r>
              <a:rPr lang="en-CA" b="1" dirty="0"/>
              <a:t>F</a:t>
            </a:r>
            <a:r>
              <a:rPr lang="en-CA" b="1" dirty="0" smtClean="0"/>
              <a:t>unction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Moments of a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 Reactor Models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2036" y="1954108"/>
            <a:ext cx="48047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Model Testing </a:t>
            </a:r>
            <a:r>
              <a:rPr lang="en-CA" b="1" dirty="0"/>
              <a:t>R</a:t>
            </a:r>
            <a:r>
              <a:rPr lang="en-CA" b="1" dirty="0" smtClean="0"/>
              <a:t>esults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Distribution Function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Holdback and Segregation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Dead space and by-passing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Conclusions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Acknowledgements</a:t>
            </a:r>
          </a:p>
          <a:p>
            <a:pPr marL="457200" indent="-457200">
              <a:buFont typeface="+mj-lt"/>
              <a:buAutoNum type="arabicPeriod" startAt="10"/>
            </a:pP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Water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1665" cy="4023360"/>
          </a:xfrm>
        </p:spPr>
        <p:txBody>
          <a:bodyPr/>
          <a:lstStyle/>
          <a:p>
            <a:r>
              <a:rPr lang="en-CA" b="1" dirty="0" smtClean="0"/>
              <a:t>The release of nutrients are well documented to cause: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Anoxia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Harm to aquatic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Eutrophication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Decrease chlorine disinfection</a:t>
            </a:r>
          </a:p>
          <a:p>
            <a:pPr marL="0" indent="0">
              <a:buNone/>
            </a:pPr>
            <a:r>
              <a:rPr lang="en-CA" b="1" dirty="0" smtClean="0"/>
              <a:t>Regulations in Canada have been slow</a:t>
            </a:r>
          </a:p>
          <a:p>
            <a:pPr marL="0" indent="0">
              <a:buNone/>
            </a:pPr>
            <a:r>
              <a:rPr lang="en-CA" b="1" dirty="0" smtClean="0"/>
              <a:t>Very little of the wastewater in Canada receives nutrient removal</a:t>
            </a:r>
          </a:p>
          <a:p>
            <a:pPr marL="0" indent="0">
              <a:buNone/>
            </a:pPr>
            <a:r>
              <a:rPr lang="en-CA" b="1" dirty="0" smtClean="0"/>
              <a:t>Estimated that 1 in 4 facilities will need to be upgraded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39" y="2004886"/>
            <a:ext cx="4741603" cy="3270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45237" y="5275484"/>
            <a:ext cx="29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Levels of wastewater treatment across C</a:t>
            </a:r>
            <a:r>
              <a:rPr lang="en-US" b="1" dirty="0" smtClean="0"/>
              <a:t>anada 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Conventional Bioreactor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Large, expensive concrete structures</a:t>
            </a:r>
          </a:p>
          <a:p>
            <a:r>
              <a:rPr lang="en-CA" b="1" dirty="0" smtClean="0"/>
              <a:t>Poor mixing </a:t>
            </a:r>
          </a:p>
          <a:p>
            <a:r>
              <a:rPr lang="en-CA" b="1" dirty="0" smtClean="0"/>
              <a:t>High consumption of energy</a:t>
            </a:r>
          </a:p>
          <a:p>
            <a:r>
              <a:rPr lang="en-CA" b="1" dirty="0" smtClean="0"/>
              <a:t>Difficult to upgrade</a:t>
            </a:r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34" y="2078631"/>
            <a:ext cx="5114035" cy="3790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3004" y="586109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CFD </a:t>
            </a:r>
            <a:r>
              <a:rPr lang="en-US" dirty="0"/>
              <a:t>of a rectangular reactor </a:t>
            </a:r>
            <a:r>
              <a:rPr lang="en-US" dirty="0" smtClean="0"/>
              <a:t>[2]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669651"/>
            <a:ext cx="3009207" cy="2326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9542" y="5977468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CAS bioreactor[3]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Vertical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r>
              <a:rPr lang="en-US" b="1" dirty="0"/>
              <a:t>The STAR vertical bioreactor has three distinct </a:t>
            </a:r>
            <a:r>
              <a:rPr lang="en-US" b="1" dirty="0" smtClean="0"/>
              <a:t>stages</a:t>
            </a:r>
            <a:endParaRPr lang="en-US" b="1" dirty="0"/>
          </a:p>
          <a:p>
            <a:r>
              <a:rPr lang="en-US" b="1" dirty="0"/>
              <a:t>Vertical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Small footprint </a:t>
            </a:r>
          </a:p>
          <a:p>
            <a:r>
              <a:rPr lang="en-US" b="1" dirty="0" smtClean="0"/>
              <a:t>Gravity </a:t>
            </a:r>
            <a:r>
              <a:rPr lang="en-US" b="1" dirty="0"/>
              <a:t>assisted flow</a:t>
            </a:r>
          </a:p>
          <a:p>
            <a:r>
              <a:rPr lang="en-US" b="1" dirty="0" smtClean="0"/>
              <a:t>Modular configuration</a:t>
            </a:r>
          </a:p>
          <a:p>
            <a:r>
              <a:rPr lang="en-CA" b="1" dirty="0" smtClean="0"/>
              <a:t>Cheap and strong material (PVC/fiberglass)</a:t>
            </a:r>
            <a:endParaRPr lang="en-US" b="1" dirty="0"/>
          </a:p>
          <a:p>
            <a:r>
              <a:rPr lang="en-US" b="1" dirty="0" smtClean="0"/>
              <a:t>Developed </a:t>
            </a:r>
            <a:r>
              <a:rPr lang="en-US" b="1" dirty="0"/>
              <a:t>by Dr. Reza and Dr. </a:t>
            </a:r>
            <a:r>
              <a:rPr lang="en-US" b="1" dirty="0" smtClean="0"/>
              <a:t>Alvarez Cuenca</a:t>
            </a:r>
          </a:p>
          <a:p>
            <a:r>
              <a:rPr lang="en-US" b="1" dirty="0" smtClean="0"/>
              <a:t>Thesis: To study the flow dynamics of a vertical bioreactor with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residence time distribution technique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32" y="1909978"/>
            <a:ext cx="3172248" cy="4141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Includes two recycle streams</a:t>
            </a:r>
          </a:p>
          <a:p>
            <a:r>
              <a:rPr lang="en-CA" b="1" dirty="0" smtClean="0"/>
              <a:t>Operated with </a:t>
            </a:r>
            <a:r>
              <a:rPr lang="en-CA" b="1" dirty="0"/>
              <a:t>t</a:t>
            </a:r>
            <a:r>
              <a:rPr lang="en-CA" b="1" dirty="0" smtClean="0"/>
              <a:t>ap water</a:t>
            </a:r>
          </a:p>
          <a:p>
            <a:r>
              <a:rPr lang="en-CA" b="1" dirty="0" smtClean="0"/>
              <a:t>Conductive tracer of NaCl</a:t>
            </a:r>
          </a:p>
          <a:p>
            <a:r>
              <a:rPr lang="en-CA" b="1" dirty="0" smtClean="0"/>
              <a:t>Tracer injected in feed stream</a:t>
            </a:r>
          </a:p>
          <a:p>
            <a:endParaRPr lang="en-CA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02" y="1845734"/>
            <a:ext cx="6606078" cy="4132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1826" y="5902046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STAR Reactor Process Flow [4]</a:t>
            </a:r>
            <a:endParaRPr lang="en-US" b="1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79105"/>
              </p:ext>
            </p:extLst>
          </p:nvPr>
        </p:nvGraphicFramePr>
        <p:xfrm>
          <a:off x="1354657" y="4119474"/>
          <a:ext cx="2652078" cy="1465817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099236">
                  <a:extLst>
                    <a:ext uri="{9D8B030D-6E8A-4147-A177-3AD203B41FA5}">
                      <a16:colId xmlns:a16="http://schemas.microsoft.com/office/drawing/2014/main" val="3394784794"/>
                    </a:ext>
                  </a:extLst>
                </a:gridCol>
                <a:gridCol w="1552842">
                  <a:extLst>
                    <a:ext uri="{9D8B030D-6E8A-4147-A177-3AD203B41FA5}">
                      <a16:colId xmlns:a16="http://schemas.microsoft.com/office/drawing/2014/main" val="1341250041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Stream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Flow Rate (</a:t>
                      </a:r>
                      <a:r>
                        <a:rPr lang="en-US" sz="1200" dirty="0" smtClean="0">
                          <a:effectLst/>
                        </a:rPr>
                        <a:t>L/hr.)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01628"/>
                  </a:ext>
                </a:extLst>
              </a:tr>
              <a:tr h="45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42287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08656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Internal Recycle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4274"/>
                  </a:ext>
                </a:extLst>
              </a:tr>
              <a:tr h="275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Recycle Sludge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339296"/>
                  </a:ext>
                </a:extLst>
              </a:tr>
              <a:tr h="45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0920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4 Conductivity sensors were used</a:t>
            </a:r>
          </a:p>
          <a:p>
            <a:r>
              <a:rPr lang="en-CA" b="1" dirty="0" smtClean="0"/>
              <a:t>Exit of each stage</a:t>
            </a:r>
          </a:p>
          <a:p>
            <a:r>
              <a:rPr lang="en-CA" b="1" dirty="0" smtClean="0"/>
              <a:t>50 ml of 5g/L of NaCl </a:t>
            </a:r>
          </a:p>
          <a:p>
            <a:r>
              <a:rPr lang="en-CA" b="1" dirty="0" smtClean="0"/>
              <a:t>Sensors attached to DAS</a:t>
            </a:r>
          </a:p>
          <a:p>
            <a:r>
              <a:rPr lang="en-CA" b="1" dirty="0" smtClean="0"/>
              <a:t>DAS connected to PC with </a:t>
            </a:r>
            <a:r>
              <a:rPr lang="en-CA" b="1" dirty="0" smtClean="0"/>
              <a:t>LabVIEW</a:t>
            </a:r>
            <a:endParaRPr lang="en-CA" b="1" dirty="0" smtClean="0"/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86" y="1845734"/>
            <a:ext cx="6821978" cy="43709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Concentration Curve C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Technique to study mixing behaviour</a:t>
            </a:r>
          </a:p>
          <a:p>
            <a:r>
              <a:rPr lang="en-CA" b="1" dirty="0" smtClean="0"/>
              <a:t>First introduced by Dankwerts in 1952</a:t>
            </a:r>
          </a:p>
          <a:p>
            <a:r>
              <a:rPr lang="en-CA" b="1" dirty="0" smtClean="0"/>
              <a:t>Conductivity was found as a linear function</a:t>
            </a:r>
          </a:p>
          <a:p>
            <a:r>
              <a:rPr lang="en-CA" b="1" dirty="0" smtClean="0"/>
              <a:t> of concentration </a:t>
            </a:r>
          </a:p>
          <a:p>
            <a:r>
              <a:rPr lang="en-CA" b="1" dirty="0" smtClean="0"/>
              <a:t>A pulse signal was used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95" y="4024287"/>
            <a:ext cx="2593570" cy="1945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4024850"/>
            <a:ext cx="2592000" cy="19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60" y="1920635"/>
            <a:ext cx="5055540" cy="3790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</a:t>
            </a:r>
            <a:r>
              <a:rPr lang="en-US" dirty="0" smtClean="0"/>
              <a:t>E </a:t>
            </a:r>
            <a:r>
              <a:rPr lang="en-US" dirty="0"/>
              <a:t>(t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Probability of a tracer element exiting at time t</a:t>
            </a:r>
          </a:p>
          <a:p>
            <a:pPr marL="0" indent="0">
              <a:buNone/>
            </a:pPr>
            <a:r>
              <a:rPr lang="en-CA" b="1" dirty="0" smtClean="0"/>
              <a:t>Numerical integration</a:t>
            </a:r>
          </a:p>
          <a:p>
            <a:pPr marL="0" indent="0">
              <a:buNone/>
            </a:pPr>
            <a:r>
              <a:rPr lang="en-CA" b="1" dirty="0" smtClean="0"/>
              <a:t> Pulse response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90" y="1887383"/>
            <a:ext cx="5333559" cy="3998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994</TotalTime>
  <Words>1007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  INVESTIGATION OF THE FLOW DYNAMICS OF A VERTICAL  BIOREACTOR USING THE RESIDENCE TIME DISTRIBUTION </vt:lpstr>
      <vt:lpstr>Presentation Outline</vt:lpstr>
      <vt:lpstr>Water Engineering</vt:lpstr>
      <vt:lpstr>Conventional Bioreactor</vt:lpstr>
      <vt:lpstr>Vertical Bioreactors</vt:lpstr>
      <vt:lpstr>Experimental Setup</vt:lpstr>
      <vt:lpstr>Instrumentation</vt:lpstr>
      <vt:lpstr>Concentration Curve C (t)</vt:lpstr>
      <vt:lpstr>Probability Density Function E (t)</vt:lpstr>
      <vt:lpstr>Moments of a Distribution </vt:lpstr>
      <vt:lpstr>Reactor Models</vt:lpstr>
      <vt:lpstr>Model Testing Results</vt:lpstr>
      <vt:lpstr>Distribution Function F (t)</vt:lpstr>
      <vt:lpstr>Holdback (H) and Segregation (S)</vt:lpstr>
      <vt:lpstr>Dead space and By-passing</vt:lpstr>
      <vt:lpstr>Conclusions</vt:lpstr>
      <vt:lpstr>Acknowledgments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FLOW DYNAMICS OF A VERTICAL  BIOREACTOR USING THE RESIDENCE TIME DISTRIBUTION</dc:title>
  <dc:creator>Mark Edney</dc:creator>
  <cp:lastModifiedBy>Mark Edney</cp:lastModifiedBy>
  <cp:revision>40</cp:revision>
  <dcterms:created xsi:type="dcterms:W3CDTF">2020-08-27T23:19:37Z</dcterms:created>
  <dcterms:modified xsi:type="dcterms:W3CDTF">2020-09-03T05:07:29Z</dcterms:modified>
</cp:coreProperties>
</file>