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60" r:id="rId4"/>
    <p:sldId id="261" r:id="rId5"/>
    <p:sldId id="262" r:id="rId6"/>
    <p:sldId id="278" r:id="rId7"/>
    <p:sldId id="267" r:id="rId8"/>
    <p:sldId id="263" r:id="rId9"/>
    <p:sldId id="264" r:id="rId10"/>
    <p:sldId id="275" r:id="rId11"/>
    <p:sldId id="265" r:id="rId12"/>
    <p:sldId id="268" r:id="rId13"/>
    <p:sldId id="266" r:id="rId14"/>
    <p:sldId id="276" r:id="rId15"/>
    <p:sldId id="277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86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1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6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3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3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5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7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83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 INVESTIGATION OF THE FLOW DYNAMICS OF A VERTICAL </a:t>
            </a:r>
            <a:br>
              <a:rPr lang="en-US" sz="6000" dirty="0"/>
            </a:br>
            <a:r>
              <a:rPr lang="en-US" sz="6000" dirty="0"/>
              <a:t>BIOREACTOR USING THE RESIDENCE TIME DISTRIBUTION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By: Mark Edney,</a:t>
            </a:r>
          </a:p>
          <a:p>
            <a:r>
              <a:rPr lang="en-CA" dirty="0" smtClean="0"/>
              <a:t>Beng, eit, masc. candidate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23836-8116-4FD8-8166-D98488957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5505"/>
            <a:ext cx="4118994" cy="143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Moments of a </a:t>
            </a:r>
            <a:r>
              <a:rPr lang="en-CA" dirty="0" smtClean="0"/>
              <a:t>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Describe distributions</a:t>
            </a:r>
          </a:p>
          <a:p>
            <a:endParaRPr lang="en-CA" b="1" dirty="0" smtClean="0"/>
          </a:p>
          <a:p>
            <a:r>
              <a:rPr lang="en-CA" b="1" dirty="0" smtClean="0"/>
              <a:t>1</a:t>
            </a:r>
            <a:r>
              <a:rPr lang="en-CA" b="1" baseline="30000" dirty="0" smtClean="0"/>
              <a:t>st</a:t>
            </a:r>
            <a:endParaRPr lang="en-CA" b="1" dirty="0" smtClean="0"/>
          </a:p>
          <a:p>
            <a:endParaRPr lang="en-CA" b="1" dirty="0" smtClean="0"/>
          </a:p>
          <a:p>
            <a:r>
              <a:rPr lang="en-CA" b="1" dirty="0" smtClean="0"/>
              <a:t>2</a:t>
            </a:r>
            <a:r>
              <a:rPr lang="en-CA" b="1" baseline="30000" dirty="0" smtClean="0"/>
              <a:t>nd</a:t>
            </a:r>
            <a:endParaRPr lang="en-CA" b="1" dirty="0" smtClean="0"/>
          </a:p>
          <a:p>
            <a:endParaRPr lang="en-CA" b="1" dirty="0"/>
          </a:p>
          <a:p>
            <a:r>
              <a:rPr lang="en-CA" b="1" dirty="0" smtClean="0"/>
              <a:t>Conversion to dimensionless time</a:t>
            </a:r>
          </a:p>
          <a:p>
            <a:endParaRPr lang="en-CA" b="1" dirty="0" smtClean="0"/>
          </a:p>
          <a:p>
            <a:pPr marL="0" indent="0">
              <a:buNone/>
            </a:pPr>
            <a:r>
              <a:rPr lang="en-CA" b="1" dirty="0" smtClean="0"/>
              <a:t> </a:t>
            </a:r>
          </a:p>
          <a:p>
            <a:endParaRPr lang="en-CA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81351" y="2477757"/>
                <a:ext cx="1740989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ba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𝒕𝑬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351" y="2477757"/>
                <a:ext cx="1740989" cy="691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56907" y="3496439"/>
                <a:ext cx="2850267" cy="515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𝒇</m:t>
                                    </m:r>
                                  </m:e>
                                </m:ba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𝑬</m:t>
                        </m:r>
                        <m:d>
                          <m:d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07" y="3496439"/>
                <a:ext cx="2850267" cy="515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04710" y="5091077"/>
                <a:ext cx="753732" cy="482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𝒕</m:t>
                        </m:r>
                      </m:num>
                      <m:den>
                        <m:bar>
                          <m:barPr>
                            <m:pos m:val="top"/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bar>
                      </m:den>
                    </m:f>
                  </m:oMath>
                </a14:m>
                <a:r>
                  <a:rPr lang="en-US" b="1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10" y="5091077"/>
                <a:ext cx="753732" cy="482120"/>
              </a:xfrm>
              <a:prstGeom prst="rect">
                <a:avLst/>
              </a:prstGeom>
              <a:blipFill>
                <a:blip r:embed="rId4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67091" y="5091077"/>
                <a:ext cx="1827808" cy="386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0">
                          <a:latin typeface="Cambria Math" panose="02040503050406030204" pitchFamily="18" charset="0"/>
                        </a:rPr>
                        <m:t>×</m:t>
                      </m:r>
                      <m:bar>
                        <m:barPr>
                          <m:pos m:val="top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ba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091" y="5091077"/>
                <a:ext cx="1827808" cy="3862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969" y="1978823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Reactor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Model is proposed </a:t>
            </a:r>
          </a:p>
          <a:p>
            <a:r>
              <a:rPr lang="en-CA" b="1" dirty="0" smtClean="0"/>
              <a:t>The model is solved for a non-reactive tracer</a:t>
            </a:r>
          </a:p>
          <a:p>
            <a:r>
              <a:rPr lang="en-CA" b="1" dirty="0" smtClean="0"/>
              <a:t>E (t) is then derived by definition</a:t>
            </a:r>
            <a:endParaRPr lang="en-US" b="1" dirty="0" smtClean="0"/>
          </a:p>
          <a:p>
            <a:r>
              <a:rPr lang="en-CA" b="1" dirty="0" smtClean="0"/>
              <a:t>E (t) or E (</a:t>
            </a:r>
            <a:r>
              <a:rPr lang="el-G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CA" b="1" dirty="0" smtClean="0"/>
              <a:t>) compared to experimental RTD</a:t>
            </a:r>
          </a:p>
          <a:p>
            <a:r>
              <a:rPr lang="en-CA" b="1" dirty="0" smtClean="0"/>
              <a:t>Ideal CSTR and PFR were compared</a:t>
            </a:r>
          </a:p>
          <a:p>
            <a:r>
              <a:rPr lang="en-CA" b="1" dirty="0" smtClean="0"/>
              <a:t>Real reactor models are </a:t>
            </a:r>
            <a:r>
              <a:rPr lang="en-CA" b="1" dirty="0" smtClean="0"/>
              <a:t>deviations </a:t>
            </a:r>
            <a:r>
              <a:rPr lang="en-CA" b="1" dirty="0" smtClean="0"/>
              <a:t>from ideal</a:t>
            </a:r>
          </a:p>
          <a:p>
            <a:r>
              <a:rPr lang="en-CA" b="1" dirty="0" smtClean="0"/>
              <a:t>Ex. CSTRS in series</a:t>
            </a:r>
          </a:p>
          <a:p>
            <a:r>
              <a:rPr lang="en-CA" b="1" dirty="0" smtClean="0"/>
              <a:t>From CSTR to PFR as n-&gt;</a:t>
            </a:r>
            <a:r>
              <a:rPr lang="en-CA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endParaRPr lang="en-CA" b="1" dirty="0" smtClean="0"/>
          </a:p>
          <a:p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79" y="1845734"/>
            <a:ext cx="4652701" cy="722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858" y="2659707"/>
            <a:ext cx="4912822" cy="368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 Testing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333559" cy="3998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1" y="1778925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Distribution </a:t>
            </a:r>
            <a:r>
              <a:rPr lang="en-CA" dirty="0" smtClean="0"/>
              <a:t>Function </a:t>
            </a:r>
            <a:r>
              <a:rPr lang="en-CA" dirty="0" smtClean="0"/>
              <a:t>F (t)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b="1" dirty="0" smtClean="0"/>
          </a:p>
          <a:p>
            <a:endParaRPr lang="en-CA" b="1" dirty="0"/>
          </a:p>
          <a:p>
            <a:pPr marL="0" indent="0">
              <a:buNone/>
            </a:pPr>
            <a:r>
              <a:rPr lang="en-CA" b="1" dirty="0" smtClean="0"/>
              <a:t>Cumulative sum of tracer exiting reactor</a:t>
            </a:r>
          </a:p>
          <a:p>
            <a:pPr marL="0" indent="0">
              <a:buNone/>
            </a:pPr>
            <a:r>
              <a:rPr lang="en-CA" b="1" dirty="0" smtClean="0"/>
              <a:t>Can be expressed as F (t) or F (</a:t>
            </a:r>
            <a:r>
              <a:rPr lang="el-G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CA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CA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Step-response</a:t>
            </a:r>
          </a:p>
          <a:p>
            <a:pPr marL="0" indent="0">
              <a:buNone/>
            </a:pPr>
            <a:r>
              <a:rPr lang="en-CA" b="1" dirty="0" smtClean="0"/>
              <a:t>Calculate Holdback (H)</a:t>
            </a:r>
          </a:p>
          <a:p>
            <a:pPr marL="0" indent="0">
              <a:buNone/>
            </a:pPr>
            <a:r>
              <a:rPr lang="en-CA" b="1" dirty="0" smtClean="0"/>
              <a:t>Calculate Segregation (S)</a:t>
            </a:r>
          </a:p>
          <a:p>
            <a:pPr marL="0" indent="0">
              <a:buNone/>
            </a:pPr>
            <a:r>
              <a:rPr lang="en-CA" b="1" dirty="0" smtClean="0"/>
              <a:t>Deviation from CSTR F (</a:t>
            </a:r>
            <a:r>
              <a:rPr lang="el-GR" b="1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CA" b="1" dirty="0" smtClean="0"/>
              <a:t>)= 1-e</a:t>
            </a:r>
            <a:r>
              <a:rPr lang="en-CA" b="1" baseline="30000" dirty="0" smtClean="0"/>
              <a:t>-</a:t>
            </a:r>
            <a:r>
              <a:rPr lang="el-GR" b="1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en-US" b="1" baseline="30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21" y="2061445"/>
            <a:ext cx="5333559" cy="3998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63622" y="1845734"/>
                <a:ext cx="1914819" cy="711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subSup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22" y="1845734"/>
                <a:ext cx="1914819" cy="7117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42092" y="3982105"/>
                <a:ext cx="2011576" cy="723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092" y="3982105"/>
                <a:ext cx="2011576" cy="723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83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Holdback (H) and Segregation (S)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4869180" cy="365061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122" y="1845734"/>
            <a:ext cx="4859734" cy="36506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0284" y="5496349"/>
            <a:ext cx="9750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			H</a:t>
            </a:r>
            <a:r>
              <a:rPr lang="en-CA" sz="2000" b="1" dirty="0"/>
              <a:t>= 0.2365									S= -</a:t>
            </a:r>
            <a:r>
              <a:rPr lang="en-CA" sz="2000" b="1" dirty="0" smtClean="0"/>
              <a:t>0.1639</a:t>
            </a:r>
            <a:endParaRPr lang="en-CA" sz="2000" b="1" dirty="0" smtClean="0"/>
          </a:p>
          <a:p>
            <a:r>
              <a:rPr lang="en-CA" sz="2000" b="1" dirty="0" smtClean="0"/>
              <a:t>Ideal CSTR	H</a:t>
            </a:r>
            <a:r>
              <a:rPr lang="en-CA" sz="2000" b="1" dirty="0" smtClean="0"/>
              <a:t>= </a:t>
            </a:r>
            <a:r>
              <a:rPr lang="en-US" sz="2000" b="1" dirty="0" smtClean="0"/>
              <a:t>e</a:t>
            </a:r>
            <a:r>
              <a:rPr lang="en-US" sz="2000" b="1" baseline="30000" dirty="0" smtClean="0"/>
              <a:t>-1</a:t>
            </a:r>
            <a:r>
              <a:rPr lang="en-US" sz="2000" b="1" dirty="0" smtClean="0"/>
              <a:t> </a:t>
            </a:r>
            <a:r>
              <a:rPr lang="en-US" sz="2000" b="1" dirty="0"/>
              <a:t>( ≈ </a:t>
            </a:r>
            <a:r>
              <a:rPr lang="en-US" sz="2000" b="1" dirty="0" smtClean="0"/>
              <a:t>0.3679)								S=0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767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Dead space and By-passing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9867207" cy="399811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ba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𝑫𝒆𝒂𝒅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𝑺𝒑𝒂𝒄𝒆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ba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𝑩𝒚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𝒑𝒂𝒔𝒔</m:t>
                        </m:r>
                      </m:sub>
                    </m:sSub>
                  </m:oMath>
                </a14:m>
                <a:endParaRPr lang="en-CA" b="1" dirty="0" smtClean="0"/>
              </a:p>
              <a:p>
                <a:endParaRPr lang="en-CA" b="1" dirty="0" smtClean="0"/>
              </a:p>
              <a:p>
                <a:endParaRPr lang="en-CA" b="1" dirty="0"/>
              </a:p>
              <a:p>
                <a:r>
                  <a:rPr lang="en-CA" b="1" dirty="0" smtClean="0"/>
                  <a:t>For a trial with internal recycle pump turned off</a:t>
                </a:r>
              </a:p>
              <a:p>
                <a:endParaRPr lang="en-CA" b="1" dirty="0" smtClean="0"/>
              </a:p>
              <a:p>
                <a:endParaRPr lang="en-CA" b="1" dirty="0"/>
              </a:p>
              <a:p>
                <a:r>
                  <a:rPr lang="en-CA" b="1" dirty="0" smtClean="0"/>
                  <a:t>7.5% by-passing 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9867207" cy="3998113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97280" y="2539538"/>
                <a:ext cx="3363228" cy="438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CA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𝟒𝟓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den>
                    </m:f>
                  </m:oMath>
                </a14:m>
                <a:r>
                  <a:rPr lang="en-US" b="1" dirty="0" smtClean="0"/>
                  <a:t>= 6.5hr</a:t>
                </a:r>
                <a:endParaRPr lang="en-US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539538"/>
                <a:ext cx="3363228" cy="438262"/>
              </a:xfrm>
              <a:prstGeom prst="rect">
                <a:avLst/>
              </a:prstGeom>
              <a:blipFill>
                <a:blip r:embed="rId3"/>
                <a:stretch>
                  <a:fillRect l="-1812" t="-1408" r="-3261" b="-197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097280" y="3664358"/>
                <a:ext cx="2507674" cy="445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  <m:r>
                      <a:rPr lang="en-US" b="1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𝒕𝑬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b="1" dirty="0" smtClean="0"/>
                  <a:t>= 7.02 </a:t>
                </a:r>
                <a:r>
                  <a:rPr lang="en-US" b="1" dirty="0" err="1" smtClean="0"/>
                  <a:t>hr</a:t>
                </a:r>
                <a:endParaRPr lang="en-US" b="1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664358"/>
                <a:ext cx="2507674" cy="445058"/>
              </a:xfrm>
              <a:prstGeom prst="rect">
                <a:avLst/>
              </a:prstGeom>
              <a:blipFill>
                <a:blip r:embed="rId4"/>
                <a:stretch>
                  <a:fillRect l="-487" t="-115068" r="-2190" b="-1794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The RTD curves for the STAR vertical bioreactor were found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Ideal CSTR and generalized CSTR in series were found to be good fits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A high level of mixing was found with a low Segregation value of -0.16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b="1" dirty="0" smtClean="0"/>
          </a:p>
          <a:p>
            <a:pPr marL="0" indent="0">
              <a:buNone/>
            </a:pPr>
            <a:r>
              <a:rPr lang="en-CA" b="1" dirty="0" smtClean="0"/>
              <a:t>Future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Union with kinetic </a:t>
            </a:r>
            <a:r>
              <a:rPr lang="en-CA" b="1" dirty="0" smtClean="0"/>
              <a:t>models (ex. ASM2D)</a:t>
            </a:r>
            <a:endParaRPr lang="en-CA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Optimized the MRT by controlling the internal recycle 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Create a CFD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Expansion of unit capacity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09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Under the supervision of </a:t>
            </a:r>
          </a:p>
          <a:p>
            <a:r>
              <a:rPr lang="en-US" sz="3600" dirty="0"/>
              <a:t>Dr. Manuel Alvarez Cuenca</a:t>
            </a:r>
          </a:p>
          <a:p>
            <a:r>
              <a:rPr lang="en-US" sz="3600" dirty="0" smtClean="0"/>
              <a:t>Dr</a:t>
            </a:r>
            <a:r>
              <a:rPr lang="en-US" sz="3600" dirty="0"/>
              <a:t>. Maryam </a:t>
            </a:r>
            <a:r>
              <a:rPr lang="en-US" sz="3600" dirty="0" smtClean="0"/>
              <a:t>Reza</a:t>
            </a:r>
            <a:endParaRPr lang="en-US" sz="3600" dirty="0"/>
          </a:p>
          <a:p>
            <a:r>
              <a:rPr lang="en-US" sz="3600" dirty="0" smtClean="0"/>
              <a:t>Dr</a:t>
            </a:r>
            <a:r>
              <a:rPr lang="en-US" sz="3600" dirty="0"/>
              <a:t>. Simant Upreti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58F4051-9D83-4FD5-A4E1-A1D38568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4465"/>
            <a:ext cx="3633168" cy="126353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428509" y="4514178"/>
            <a:ext cx="51060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cap="none" dirty="0" smtClean="0"/>
              <a:t>Examining Committee</a:t>
            </a:r>
            <a:endParaRPr lang="en-US" cap="none" dirty="0" smtClean="0"/>
          </a:p>
          <a:p>
            <a:pPr marL="0" indent="0">
              <a:buNone/>
            </a:pPr>
            <a:r>
              <a:rPr lang="en-US" cap="none" dirty="0" smtClean="0"/>
              <a:t>Ryerson </a:t>
            </a:r>
            <a:r>
              <a:rPr lang="en-US" cap="none" dirty="0"/>
              <a:t>Chemical Engineering Department </a:t>
            </a:r>
          </a:p>
          <a:p>
            <a:pPr marL="0" indent="0">
              <a:buNone/>
            </a:pPr>
            <a:r>
              <a:rPr lang="en-US" cap="none" dirty="0"/>
              <a:t>Ryerson Chemical Engineering Support Staff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119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D. </a:t>
            </a:r>
            <a:r>
              <a:rPr lang="en-US" dirty="0" err="1"/>
              <a:t>Mavinic</a:t>
            </a:r>
            <a:r>
              <a:rPr lang="en-US" dirty="0"/>
              <a:t> </a:t>
            </a:r>
            <a:r>
              <a:rPr lang="en-US" i="1" dirty="0"/>
              <a:t>et al.</a:t>
            </a:r>
            <a:r>
              <a:rPr lang="en-US" dirty="0"/>
              <a:t>, “</a:t>
            </a:r>
            <a:r>
              <a:rPr lang="en-US" dirty="0" err="1"/>
              <a:t>Canads’s</a:t>
            </a:r>
            <a:r>
              <a:rPr lang="en-US" dirty="0"/>
              <a:t> challenges and opportunities to address contaminants in wastewater,” Canadian Water Network, March 2018, Mar. 2018. Accessed: Aug. 19, 2020. [Online]. Available: https://cwn-rce.ca/wp-content/uploads/2018/08/CWN-2018-Expert-Panel-Report-on-Contaminants-in-Wastewater.pdf.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Y. Le </a:t>
            </a:r>
            <a:r>
              <a:rPr lang="en-US" dirty="0" err="1"/>
              <a:t>Moullec</a:t>
            </a:r>
            <a:r>
              <a:rPr lang="en-US" dirty="0"/>
              <a:t>, C. </a:t>
            </a:r>
            <a:r>
              <a:rPr lang="en-US" dirty="0" err="1"/>
              <a:t>Gentric</a:t>
            </a:r>
            <a:r>
              <a:rPr lang="en-US" dirty="0"/>
              <a:t>, O. </a:t>
            </a:r>
            <a:r>
              <a:rPr lang="en-US" dirty="0" err="1"/>
              <a:t>Potier</a:t>
            </a:r>
            <a:r>
              <a:rPr lang="en-US" dirty="0"/>
              <a:t>, and J. P. Leclerc, “CFD simulation of the hydrodynamics and reactions in an activated sludge channel reactor of wastewater treatment,” </a:t>
            </a:r>
            <a:r>
              <a:rPr lang="en-US" i="1" dirty="0"/>
              <a:t>Chemical Engineering Science</a:t>
            </a:r>
            <a:r>
              <a:rPr lang="en-US" dirty="0"/>
              <a:t>, vol. 65, no. 1, pp. 492–498, Jan. 2010, </a:t>
            </a:r>
            <a:r>
              <a:rPr lang="en-US" dirty="0" err="1"/>
              <a:t>doi</a:t>
            </a:r>
            <a:r>
              <a:rPr lang="en-US" dirty="0"/>
              <a:t>: 10.1016/j.ces.2009.03.021</a:t>
            </a:r>
            <a:r>
              <a:rPr lang="en-US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M</a:t>
            </a:r>
            <a:r>
              <a:rPr lang="en-US" dirty="0"/>
              <a:t>. Alvarez Cuenca and M. Reza, “The multi-stage vertical bioreactor in water engineering,” </a:t>
            </a:r>
            <a:r>
              <a:rPr lang="en-US" i="1" dirty="0"/>
              <a:t>The Canadian Journal of Chemical Engineering</a:t>
            </a:r>
            <a:r>
              <a:rPr lang="en-US" dirty="0"/>
              <a:t>, vol. 98, no. 1, pp. 172–185, 2020, </a:t>
            </a:r>
            <a:r>
              <a:rPr lang="en-US" dirty="0" err="1"/>
              <a:t>doi</a:t>
            </a:r>
            <a:r>
              <a:rPr lang="en-US" dirty="0"/>
              <a:t>: 10.1002/cjce.23621.</a:t>
            </a:r>
            <a:endParaRPr lang="en-US" sz="3600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58F4051-9D83-4FD5-A4E1-A1D38568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4465"/>
            <a:ext cx="3633168" cy="12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 of </a:t>
            </a:r>
            <a:r>
              <a:rPr lang="en-CA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04756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Water Engineering</a:t>
            </a:r>
            <a:endParaRPr lang="en-CA" b="1" dirty="0" smtClean="0"/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Conventional </a:t>
            </a:r>
            <a:r>
              <a:rPr lang="en-CA" b="1" dirty="0" smtClean="0"/>
              <a:t>Bioreactor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Vertical Bioreactors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Experimental Setup 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Instrumentation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Concentration </a:t>
            </a:r>
            <a:r>
              <a:rPr lang="en-CA" b="1" dirty="0" smtClean="0"/>
              <a:t>Curve</a:t>
            </a:r>
            <a:endParaRPr lang="en-CA" b="1" dirty="0" smtClean="0"/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Probability </a:t>
            </a:r>
            <a:r>
              <a:rPr lang="en-CA" b="1" dirty="0" smtClean="0"/>
              <a:t>Density </a:t>
            </a:r>
            <a:r>
              <a:rPr lang="en-CA" b="1" dirty="0"/>
              <a:t>F</a:t>
            </a:r>
            <a:r>
              <a:rPr lang="en-CA" b="1" dirty="0" smtClean="0"/>
              <a:t>unction</a:t>
            </a:r>
            <a:endParaRPr lang="en-CA" b="1" dirty="0" smtClean="0"/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Moments of a </a:t>
            </a:r>
            <a:r>
              <a:rPr lang="en-CA" b="1" dirty="0" smtClean="0"/>
              <a:t>Distribution</a:t>
            </a:r>
            <a:endParaRPr lang="en-CA" b="1" dirty="0" smtClean="0"/>
          </a:p>
          <a:p>
            <a:pPr marL="457200" indent="-457200">
              <a:buFont typeface="+mj-lt"/>
              <a:buAutoNum type="arabicPeriod"/>
            </a:pPr>
            <a:r>
              <a:rPr lang="en-CA" b="1" dirty="0" smtClean="0"/>
              <a:t> Reactor Models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02036" y="1954108"/>
            <a:ext cx="480475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Model </a:t>
            </a:r>
            <a:r>
              <a:rPr lang="en-CA" b="1" dirty="0" smtClean="0"/>
              <a:t>Testing </a:t>
            </a:r>
            <a:r>
              <a:rPr lang="en-CA" b="1" dirty="0"/>
              <a:t>R</a:t>
            </a:r>
            <a:r>
              <a:rPr lang="en-CA" b="1" dirty="0" smtClean="0"/>
              <a:t>esults</a:t>
            </a:r>
            <a:endParaRPr lang="en-CA" b="1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Distribution </a:t>
            </a:r>
            <a:r>
              <a:rPr lang="en-CA" b="1" dirty="0" smtClean="0"/>
              <a:t>Function</a:t>
            </a:r>
            <a:endParaRPr lang="en-CA" b="1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Holdback and Segregation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Dead space and by-passing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Conclusions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CA" b="1" dirty="0" smtClean="0"/>
              <a:t>Acknowledgements</a:t>
            </a:r>
          </a:p>
          <a:p>
            <a:pPr marL="457200" indent="-457200">
              <a:buFont typeface="+mj-lt"/>
              <a:buAutoNum type="arabicPeriod" startAt="10"/>
            </a:pPr>
            <a:endParaRPr lang="en-CA" b="1" dirty="0" smtClean="0"/>
          </a:p>
          <a:p>
            <a:pPr marL="457200" indent="-457200">
              <a:buFont typeface="+mj-lt"/>
              <a:buAutoNum type="arabicPeriod" startAt="10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386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Water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051665" cy="4023360"/>
          </a:xfrm>
        </p:spPr>
        <p:txBody>
          <a:bodyPr/>
          <a:lstStyle/>
          <a:p>
            <a:r>
              <a:rPr lang="en-CA" b="1" dirty="0" smtClean="0"/>
              <a:t>The release of nutrients are well documented to cause: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/>
              <a:t>Anoxia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/>
              <a:t>Harm to aquatic life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/>
              <a:t>Eutrophication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smtClean="0"/>
              <a:t>Decrease chlorine disinfection</a:t>
            </a:r>
          </a:p>
          <a:p>
            <a:pPr marL="0" indent="0">
              <a:buNone/>
            </a:pPr>
            <a:r>
              <a:rPr lang="en-CA" b="1" dirty="0" smtClean="0"/>
              <a:t>Regulations in Canada have been slow</a:t>
            </a:r>
          </a:p>
          <a:p>
            <a:pPr marL="0" indent="0">
              <a:buNone/>
            </a:pPr>
            <a:r>
              <a:rPr lang="en-CA" b="1" dirty="0" smtClean="0"/>
              <a:t>Very little of the wastewater in Canada receives nutrient removal</a:t>
            </a:r>
          </a:p>
          <a:p>
            <a:pPr marL="0" indent="0">
              <a:buNone/>
            </a:pPr>
            <a:r>
              <a:rPr lang="en-CA" b="1" dirty="0" smtClean="0"/>
              <a:t>Estimated that 1 in 4 facilities will need to be upgraded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144" y="2290618"/>
            <a:ext cx="4741603" cy="32705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12974" y="5545928"/>
            <a:ext cx="309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Levels of wastewater treatment across </a:t>
            </a:r>
            <a:r>
              <a:rPr lang="en-US" b="1" dirty="0"/>
              <a:t>C</a:t>
            </a:r>
            <a:r>
              <a:rPr lang="en-US" b="1" dirty="0" smtClean="0"/>
              <a:t>anada </a:t>
            </a:r>
            <a:r>
              <a:rPr lang="en-US" dirty="0" smtClean="0"/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Conventional Bioreactor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Large, </a:t>
            </a:r>
            <a:r>
              <a:rPr lang="en-CA" b="1" dirty="0" smtClean="0"/>
              <a:t>expensive concrete structures</a:t>
            </a:r>
          </a:p>
          <a:p>
            <a:r>
              <a:rPr lang="en-CA" b="1" dirty="0" smtClean="0"/>
              <a:t>Poor mixing </a:t>
            </a:r>
          </a:p>
          <a:p>
            <a:r>
              <a:rPr lang="en-CA" b="1" dirty="0" smtClean="0"/>
              <a:t>High consumption of energy</a:t>
            </a:r>
          </a:p>
          <a:p>
            <a:r>
              <a:rPr lang="en-CA" b="1" dirty="0" smtClean="0"/>
              <a:t>Difficult to upgrade</a:t>
            </a:r>
          </a:p>
          <a:p>
            <a:pPr marL="0" indent="0">
              <a:buNone/>
            </a:pPr>
            <a:endParaRPr lang="en-CA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34" y="2078631"/>
            <a:ext cx="5114035" cy="37904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3004" y="5861090"/>
            <a:ext cx="422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CFD </a:t>
            </a:r>
            <a:r>
              <a:rPr lang="en-US" dirty="0"/>
              <a:t>of a rectangular reactor </a:t>
            </a:r>
            <a:r>
              <a:rPr lang="en-US" dirty="0" smtClean="0"/>
              <a:t>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Vertical Bioreactors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rmAutofit/>
          </a:bodyPr>
          <a:lstStyle/>
          <a:p>
            <a:r>
              <a:rPr lang="en-US" b="1" dirty="0"/>
              <a:t>The STAR vertical bioreactor has three distinct </a:t>
            </a:r>
            <a:r>
              <a:rPr lang="en-US" b="1" dirty="0" smtClean="0"/>
              <a:t>stages</a:t>
            </a:r>
            <a:endParaRPr lang="en-US" b="1" dirty="0"/>
          </a:p>
          <a:p>
            <a:r>
              <a:rPr lang="en-US" b="1" dirty="0"/>
              <a:t>Vertical </a:t>
            </a:r>
            <a:r>
              <a:rPr lang="en-US" b="1" dirty="0" smtClean="0"/>
              <a:t>orientation</a:t>
            </a:r>
          </a:p>
          <a:p>
            <a:r>
              <a:rPr lang="en-US" b="1" dirty="0"/>
              <a:t>Small footprint </a:t>
            </a:r>
          </a:p>
          <a:p>
            <a:r>
              <a:rPr lang="en-US" b="1" dirty="0" smtClean="0"/>
              <a:t>Gravity </a:t>
            </a:r>
            <a:r>
              <a:rPr lang="en-US" b="1" dirty="0"/>
              <a:t>assisted flow</a:t>
            </a:r>
          </a:p>
          <a:p>
            <a:r>
              <a:rPr lang="en-US" b="1" dirty="0" smtClean="0"/>
              <a:t>Modular configuration</a:t>
            </a:r>
          </a:p>
          <a:p>
            <a:r>
              <a:rPr lang="en-CA" b="1" dirty="0" smtClean="0"/>
              <a:t>Cheap and strong material (PVC/fiberglass)</a:t>
            </a:r>
            <a:endParaRPr lang="en-US" b="1" dirty="0"/>
          </a:p>
          <a:p>
            <a:r>
              <a:rPr lang="en-US" b="1" dirty="0" smtClean="0"/>
              <a:t>Developed </a:t>
            </a:r>
            <a:r>
              <a:rPr lang="en-US" b="1" dirty="0"/>
              <a:t>by Dr. Reza and Dr. </a:t>
            </a:r>
            <a:r>
              <a:rPr lang="en-US" b="1" dirty="0" smtClean="0"/>
              <a:t>Alvarez </a:t>
            </a:r>
            <a:r>
              <a:rPr lang="en-US" b="1" dirty="0" smtClean="0"/>
              <a:t>Cuenca</a:t>
            </a:r>
          </a:p>
          <a:p>
            <a:r>
              <a:rPr lang="en-US" b="1" dirty="0" smtClean="0"/>
              <a:t>Thesis: To study the flow dynamics of a vertical bioreactor with</a:t>
            </a:r>
          </a:p>
          <a:p>
            <a:r>
              <a:rPr lang="en-US" b="1" dirty="0"/>
              <a:t>t</a:t>
            </a:r>
            <a:r>
              <a:rPr lang="en-US" b="1" dirty="0" smtClean="0"/>
              <a:t>he residence time distribution technique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432" y="1909978"/>
            <a:ext cx="3172248" cy="41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Experimental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Includes two recycle streams</a:t>
            </a:r>
          </a:p>
          <a:p>
            <a:r>
              <a:rPr lang="en-CA" b="1" dirty="0" smtClean="0"/>
              <a:t>Operated with </a:t>
            </a:r>
            <a:r>
              <a:rPr lang="en-CA" b="1" dirty="0"/>
              <a:t>t</a:t>
            </a:r>
            <a:r>
              <a:rPr lang="en-CA" b="1" dirty="0" smtClean="0"/>
              <a:t>ap water</a:t>
            </a:r>
          </a:p>
          <a:p>
            <a:r>
              <a:rPr lang="en-CA" b="1" dirty="0" smtClean="0"/>
              <a:t>Conductive tracer of NaCl</a:t>
            </a:r>
          </a:p>
          <a:p>
            <a:r>
              <a:rPr lang="en-CA" b="1" dirty="0" smtClean="0"/>
              <a:t>Tracer injected in feed stream</a:t>
            </a:r>
          </a:p>
          <a:p>
            <a:endParaRPr lang="en-CA" b="1" dirty="0" smtClean="0"/>
          </a:p>
          <a:p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602" y="1845734"/>
            <a:ext cx="6606078" cy="41326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31826" y="5902046"/>
            <a:ext cx="421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STAR Reactor Process Flow [3]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9376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4 Conductivity sensors were used</a:t>
            </a:r>
          </a:p>
          <a:p>
            <a:r>
              <a:rPr lang="en-CA" b="1" dirty="0" smtClean="0"/>
              <a:t>Exit of each stage</a:t>
            </a:r>
          </a:p>
          <a:p>
            <a:r>
              <a:rPr lang="en-CA" b="1" dirty="0" smtClean="0"/>
              <a:t>50 ml of 5g/L of NaCl </a:t>
            </a:r>
          </a:p>
          <a:p>
            <a:r>
              <a:rPr lang="en-CA" b="1" dirty="0" smtClean="0"/>
              <a:t>Sensors attached to DAS</a:t>
            </a:r>
          </a:p>
          <a:p>
            <a:r>
              <a:rPr lang="en-CA" b="1" dirty="0" smtClean="0"/>
              <a:t>DAS connected to PC with </a:t>
            </a:r>
            <a:r>
              <a:rPr lang="en-CA" b="1" dirty="0" err="1" smtClean="0"/>
              <a:t>Labview</a:t>
            </a:r>
            <a:endParaRPr lang="en-CA" b="1" dirty="0" smtClean="0"/>
          </a:p>
          <a:p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86" y="1845734"/>
            <a:ext cx="6821978" cy="43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Concentration Curve C (t)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Technique to study mixing behaviour</a:t>
            </a:r>
          </a:p>
          <a:p>
            <a:r>
              <a:rPr lang="en-CA" b="1" dirty="0" smtClean="0"/>
              <a:t>First introduced by Dankwerts in 1952</a:t>
            </a:r>
          </a:p>
          <a:p>
            <a:r>
              <a:rPr lang="en-CA" b="1" dirty="0" smtClean="0"/>
              <a:t>Conductivity was found as a linear function</a:t>
            </a:r>
          </a:p>
          <a:p>
            <a:r>
              <a:rPr lang="en-CA" b="1" dirty="0" smtClean="0"/>
              <a:t> of concentration </a:t>
            </a:r>
          </a:p>
          <a:p>
            <a:r>
              <a:rPr lang="en-CA" b="1" dirty="0" smtClean="0"/>
              <a:t>A </a:t>
            </a:r>
            <a:r>
              <a:rPr lang="en-CA" b="1" dirty="0" smtClean="0"/>
              <a:t>pulse </a:t>
            </a:r>
            <a:r>
              <a:rPr lang="en-CA" b="1" dirty="0" smtClean="0"/>
              <a:t>signal was used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695" y="4024287"/>
            <a:ext cx="2593570" cy="19451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5" y="4024850"/>
            <a:ext cx="2592000" cy="194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460" y="1920635"/>
            <a:ext cx="5055540" cy="37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Function </a:t>
            </a:r>
            <a:r>
              <a:rPr lang="en-US" dirty="0" smtClean="0"/>
              <a:t>E </a:t>
            </a:r>
            <a:r>
              <a:rPr lang="en-US" dirty="0"/>
              <a:t>(t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b="1" dirty="0" smtClean="0"/>
          </a:p>
          <a:p>
            <a:endParaRPr lang="en-CA" b="1" dirty="0"/>
          </a:p>
          <a:p>
            <a:endParaRPr lang="en-CA" b="1" dirty="0" smtClean="0"/>
          </a:p>
          <a:p>
            <a:pPr marL="0" indent="0">
              <a:buNone/>
            </a:pPr>
            <a:r>
              <a:rPr lang="en-CA" b="1" dirty="0" smtClean="0"/>
              <a:t>Probability of a tracer element exiting at time t</a:t>
            </a:r>
          </a:p>
          <a:p>
            <a:pPr marL="0" indent="0">
              <a:buNone/>
            </a:pPr>
            <a:r>
              <a:rPr lang="en-CA" b="1" dirty="0" smtClean="0"/>
              <a:t>Numerical integration</a:t>
            </a:r>
          </a:p>
          <a:p>
            <a:pPr marL="0" indent="0">
              <a:buNone/>
            </a:pPr>
            <a:r>
              <a:rPr lang="en-CA" b="1" dirty="0" smtClean="0"/>
              <a:t> Pulse response</a:t>
            </a:r>
          </a:p>
          <a:p>
            <a:endParaRPr lang="en-CA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97502" y="1995141"/>
                <a:ext cx="1977593" cy="763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subSup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502" y="1995141"/>
                <a:ext cx="1977593" cy="7634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990" y="1887383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912</TotalTime>
  <Words>942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DengXian</vt:lpstr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  INVESTIGATION OF THE FLOW DYNAMICS OF A VERTICAL  BIOREACTOR USING THE RESIDENCE TIME DISTRIBUTION </vt:lpstr>
      <vt:lpstr>Table of Contents</vt:lpstr>
      <vt:lpstr>Water Engineering</vt:lpstr>
      <vt:lpstr>Conventional Bioreactor</vt:lpstr>
      <vt:lpstr>Vertical Bioreactors</vt:lpstr>
      <vt:lpstr>Experimental Setup</vt:lpstr>
      <vt:lpstr>Instrumentation</vt:lpstr>
      <vt:lpstr>Concentration Curve C (t)</vt:lpstr>
      <vt:lpstr>Probability Density Function E (t)</vt:lpstr>
      <vt:lpstr>Moments of a Distribution </vt:lpstr>
      <vt:lpstr>Reactor Models</vt:lpstr>
      <vt:lpstr>Model Testing Results</vt:lpstr>
      <vt:lpstr>Distribution Function F (t)</vt:lpstr>
      <vt:lpstr>Holdback (H) and Segregation (S)</vt:lpstr>
      <vt:lpstr>Dead space and By-passing</vt:lpstr>
      <vt:lpstr>Conclusions</vt:lpstr>
      <vt:lpstr>Acknowledgments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THE FLOW DYNAMICS OF A VERTICAL  BIOREACTOR USING THE RESIDENCE TIME DISTRIBUTION</dc:title>
  <dc:creator>Mark Edney</dc:creator>
  <cp:lastModifiedBy>Mark</cp:lastModifiedBy>
  <cp:revision>36</cp:revision>
  <dcterms:created xsi:type="dcterms:W3CDTF">2020-08-27T23:19:37Z</dcterms:created>
  <dcterms:modified xsi:type="dcterms:W3CDTF">2020-09-02T00:59:35Z</dcterms:modified>
</cp:coreProperties>
</file>