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258" r:id="rId6"/>
    <p:sldId id="284" r:id="rId7"/>
    <p:sldId id="262" r:id="rId8"/>
    <p:sldId id="263" r:id="rId9"/>
    <p:sldId id="288" r:id="rId10"/>
    <p:sldId id="265" r:id="rId11"/>
    <p:sldId id="266" r:id="rId12"/>
    <p:sldId id="270" r:id="rId13"/>
    <p:sldId id="264" r:id="rId14"/>
    <p:sldId id="268" r:id="rId15"/>
    <p:sldId id="269" r:id="rId16"/>
    <p:sldId id="272" r:id="rId17"/>
    <p:sldId id="273" r:id="rId18"/>
    <p:sldId id="290" r:id="rId19"/>
    <p:sldId id="289" r:id="rId20"/>
    <p:sldId id="283" r:id="rId21"/>
    <p:sldId id="285" r:id="rId22"/>
    <p:sldId id="286" r:id="rId23"/>
    <p:sldId id="287" r:id="rId24"/>
    <p:sldId id="275" r:id="rId25"/>
    <p:sldId id="277" r:id="rId26"/>
    <p:sldId id="279" r:id="rId27"/>
    <p:sldId id="278" r:id="rId28"/>
    <p:sldId id="280" r:id="rId29"/>
    <p:sldId id="281" r:id="rId30"/>
    <p:sldId id="282" r:id="rId31"/>
    <p:sldId id="274" r:id="rId32"/>
    <p:sldId id="261" r:id="rId33"/>
  </p:sldIdLst>
  <p:sldSz cx="9902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2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93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3CE18-7E0E-487E-9457-A62ED02E8E56}" v="1" dt="2024-09-18T08:57:56.753"/>
  </p1510:revLst>
</p1510:revInfo>
</file>

<file path=ppt/tableStyles.xml><?xml version="1.0" encoding="utf-8"?>
<a:tblStyleLst xmlns:a="http://schemas.openxmlformats.org/drawingml/2006/main" def="{90651C3A-4460-11DB-9652-00E08161165F}">
  <a:tblStyle styleId="{E17ECA56-FA95-4837-BB5E-5C9346F1A8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11" y="62"/>
      </p:cViewPr>
      <p:guideLst>
        <p:guide pos="3119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3C3D1-2F46-4B9F-945B-7272F994E4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3AAC-5E1E-4B79-8C9C-22619F374EF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Creating docker compose file with these images kafka, zookeeper , spark</a:t>
          </a:r>
          <a:endParaRPr lang="en-US"/>
        </a:p>
      </dgm:t>
    </dgm:pt>
    <dgm:pt modelId="{C4873546-E976-458F-8EC5-B3731034A664}" type="parTrans" cxnId="{C20B0708-BC77-4E4C-9026-94A0443CA47E}">
      <dgm:prSet/>
      <dgm:spPr/>
      <dgm:t>
        <a:bodyPr/>
        <a:lstStyle/>
        <a:p>
          <a:endParaRPr lang="en-US"/>
        </a:p>
      </dgm:t>
    </dgm:pt>
    <dgm:pt modelId="{AC001FA2-72BB-4806-AFE7-0E5FD4FAF48D}" type="sibTrans" cxnId="{C20B0708-BC77-4E4C-9026-94A0443CA47E}">
      <dgm:prSet/>
      <dgm:spPr/>
      <dgm:t>
        <a:bodyPr/>
        <a:lstStyle/>
        <a:p>
          <a:endParaRPr lang="en-US"/>
        </a:p>
      </dgm:t>
    </dgm:pt>
    <dgm:pt modelId="{2553C74C-27BB-4F70-BEA1-F897FFBFE74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Creating account on mongo atlas </a:t>
          </a:r>
          <a:endParaRPr lang="en-US"/>
        </a:p>
      </dgm:t>
    </dgm:pt>
    <dgm:pt modelId="{271E2EFE-55F9-4BCB-9BC9-C0D335A45C37}" type="parTrans" cxnId="{A6EC33E8-7C5E-456A-9A38-89EDCD155B58}">
      <dgm:prSet/>
      <dgm:spPr/>
      <dgm:t>
        <a:bodyPr/>
        <a:lstStyle/>
        <a:p>
          <a:endParaRPr lang="en-US"/>
        </a:p>
      </dgm:t>
    </dgm:pt>
    <dgm:pt modelId="{51460D57-24FB-4E7D-9159-F0467D4BA1BF}" type="sibTrans" cxnId="{A6EC33E8-7C5E-456A-9A38-89EDCD155B58}">
      <dgm:prSet/>
      <dgm:spPr/>
      <dgm:t>
        <a:bodyPr/>
        <a:lstStyle/>
        <a:p>
          <a:endParaRPr lang="en-US"/>
        </a:p>
      </dgm:t>
    </dgm:pt>
    <dgm:pt modelId="{FB863A7A-D0C1-46E4-89D7-0AF1EF63E03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Setup Power BI locally </a:t>
          </a:r>
          <a:endParaRPr lang="en-US" dirty="0"/>
        </a:p>
      </dgm:t>
    </dgm:pt>
    <dgm:pt modelId="{34B3FA32-6E66-4CEE-B3C9-E0208F397D47}" type="parTrans" cxnId="{62261DD4-EEA2-490E-B6B3-7021B8D5FA54}">
      <dgm:prSet/>
      <dgm:spPr/>
      <dgm:t>
        <a:bodyPr/>
        <a:lstStyle/>
        <a:p>
          <a:endParaRPr lang="en-US"/>
        </a:p>
      </dgm:t>
    </dgm:pt>
    <dgm:pt modelId="{370D3A6B-4FC6-420D-889B-28AEC237FB5F}" type="sibTrans" cxnId="{62261DD4-EEA2-490E-B6B3-7021B8D5FA54}">
      <dgm:prSet/>
      <dgm:spPr/>
      <dgm:t>
        <a:bodyPr/>
        <a:lstStyle/>
        <a:p>
          <a:endParaRPr lang="en-US"/>
        </a:p>
      </dgm:t>
    </dgm:pt>
    <dgm:pt modelId="{6C6799F3-5CEA-4E2B-837E-86E8889A3326}" type="pres">
      <dgm:prSet presAssocID="{C493C3D1-2F46-4B9F-945B-7272F994E4C5}" presName="root" presStyleCnt="0">
        <dgm:presLayoutVars>
          <dgm:dir/>
          <dgm:resizeHandles val="exact"/>
        </dgm:presLayoutVars>
      </dgm:prSet>
      <dgm:spPr/>
    </dgm:pt>
    <dgm:pt modelId="{288AE9A0-9314-4012-AF58-AD9B5D113908}" type="pres">
      <dgm:prSet presAssocID="{E3733AAC-5E1E-4B79-8C9C-22619F374EFF}" presName="compNode" presStyleCnt="0"/>
      <dgm:spPr/>
    </dgm:pt>
    <dgm:pt modelId="{9F803C62-F7EC-4944-BD99-84CC1A4D42FD}" type="pres">
      <dgm:prSet presAssocID="{E3733AAC-5E1E-4B79-8C9C-22619F374EFF}" presName="bgRect" presStyleLbl="bgShp" presStyleIdx="0" presStyleCnt="3"/>
      <dgm:spPr/>
    </dgm:pt>
    <dgm:pt modelId="{CFFA31CF-E034-44F8-86CC-0B26CFDC1E49}" type="pres">
      <dgm:prSet presAssocID="{E3733AAC-5E1E-4B79-8C9C-22619F374E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437FEC21-7B3E-4E41-809A-C4E709B34505}" type="pres">
      <dgm:prSet presAssocID="{E3733AAC-5E1E-4B79-8C9C-22619F374EFF}" presName="spaceRect" presStyleCnt="0"/>
      <dgm:spPr/>
    </dgm:pt>
    <dgm:pt modelId="{9A3C3071-DCAF-4E28-8ECA-A55C1DB10675}" type="pres">
      <dgm:prSet presAssocID="{E3733AAC-5E1E-4B79-8C9C-22619F374EFF}" presName="parTx" presStyleLbl="revTx" presStyleIdx="0" presStyleCnt="3">
        <dgm:presLayoutVars>
          <dgm:chMax val="0"/>
          <dgm:chPref val="0"/>
        </dgm:presLayoutVars>
      </dgm:prSet>
      <dgm:spPr/>
    </dgm:pt>
    <dgm:pt modelId="{2D389B7C-5BBB-485F-8000-3CE32C0390EC}" type="pres">
      <dgm:prSet presAssocID="{AC001FA2-72BB-4806-AFE7-0E5FD4FAF48D}" presName="sibTrans" presStyleCnt="0"/>
      <dgm:spPr/>
    </dgm:pt>
    <dgm:pt modelId="{72107752-F37E-4ACB-AD3E-376B74C7E320}" type="pres">
      <dgm:prSet presAssocID="{2553C74C-27BB-4F70-BEA1-F897FFBFE743}" presName="compNode" presStyleCnt="0"/>
      <dgm:spPr/>
    </dgm:pt>
    <dgm:pt modelId="{15DA33D0-7364-448C-8222-0684F127B909}" type="pres">
      <dgm:prSet presAssocID="{2553C74C-27BB-4F70-BEA1-F897FFBFE743}" presName="bgRect" presStyleLbl="bgShp" presStyleIdx="1" presStyleCnt="3"/>
      <dgm:spPr/>
    </dgm:pt>
    <dgm:pt modelId="{90F0A0B4-8B5D-4E8C-9114-D4145ADB41A2}" type="pres">
      <dgm:prSet presAssocID="{2553C74C-27BB-4F70-BEA1-F897FFBFE7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92EF8DA-618D-4348-A4F3-4E063FC3E2F0}" type="pres">
      <dgm:prSet presAssocID="{2553C74C-27BB-4F70-BEA1-F897FFBFE743}" presName="spaceRect" presStyleCnt="0"/>
      <dgm:spPr/>
    </dgm:pt>
    <dgm:pt modelId="{A980B271-4796-4926-8CB6-2F2B3A975A38}" type="pres">
      <dgm:prSet presAssocID="{2553C74C-27BB-4F70-BEA1-F897FFBFE743}" presName="parTx" presStyleLbl="revTx" presStyleIdx="1" presStyleCnt="3">
        <dgm:presLayoutVars>
          <dgm:chMax val="0"/>
          <dgm:chPref val="0"/>
        </dgm:presLayoutVars>
      </dgm:prSet>
      <dgm:spPr/>
    </dgm:pt>
    <dgm:pt modelId="{2C1C65EC-1E3F-4AC9-9C46-D734F7CEEA80}" type="pres">
      <dgm:prSet presAssocID="{51460D57-24FB-4E7D-9159-F0467D4BA1BF}" presName="sibTrans" presStyleCnt="0"/>
      <dgm:spPr/>
    </dgm:pt>
    <dgm:pt modelId="{04F5B028-F189-461B-8C56-31B5E9E36061}" type="pres">
      <dgm:prSet presAssocID="{FB863A7A-D0C1-46E4-89D7-0AF1EF63E038}" presName="compNode" presStyleCnt="0"/>
      <dgm:spPr/>
    </dgm:pt>
    <dgm:pt modelId="{CA9B7135-A541-4DD3-9B68-D74338FB224E}" type="pres">
      <dgm:prSet presAssocID="{FB863A7A-D0C1-46E4-89D7-0AF1EF63E038}" presName="bgRect" presStyleLbl="bgShp" presStyleIdx="2" presStyleCnt="3"/>
      <dgm:spPr/>
    </dgm:pt>
    <dgm:pt modelId="{C4448E23-3F04-4BB4-A291-447C4E448D4B}" type="pres">
      <dgm:prSet presAssocID="{FB863A7A-D0C1-46E4-89D7-0AF1EF63E0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171ADDD-9C2A-4680-A597-54536C9701B1}" type="pres">
      <dgm:prSet presAssocID="{FB863A7A-D0C1-46E4-89D7-0AF1EF63E038}" presName="spaceRect" presStyleCnt="0"/>
      <dgm:spPr/>
    </dgm:pt>
    <dgm:pt modelId="{70D42AC7-3E8E-4027-9E31-70CF1E316005}" type="pres">
      <dgm:prSet presAssocID="{FB863A7A-D0C1-46E4-89D7-0AF1EF63E0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63E204-011C-4801-B18B-0D129D8A1348}" type="presOf" srcId="{E3733AAC-5E1E-4B79-8C9C-22619F374EFF}" destId="{9A3C3071-DCAF-4E28-8ECA-A55C1DB10675}" srcOrd="0" destOrd="0" presId="urn:microsoft.com/office/officeart/2018/2/layout/IconVerticalSolidList"/>
    <dgm:cxn modelId="{C20B0708-BC77-4E4C-9026-94A0443CA47E}" srcId="{C493C3D1-2F46-4B9F-945B-7272F994E4C5}" destId="{E3733AAC-5E1E-4B79-8C9C-22619F374EFF}" srcOrd="0" destOrd="0" parTransId="{C4873546-E976-458F-8EC5-B3731034A664}" sibTransId="{AC001FA2-72BB-4806-AFE7-0E5FD4FAF48D}"/>
    <dgm:cxn modelId="{016C2620-1DEB-4F6D-B575-2A4CC3DA0B4D}" type="presOf" srcId="{C493C3D1-2F46-4B9F-945B-7272F994E4C5}" destId="{6C6799F3-5CEA-4E2B-837E-86E8889A3326}" srcOrd="0" destOrd="0" presId="urn:microsoft.com/office/officeart/2018/2/layout/IconVerticalSolidList"/>
    <dgm:cxn modelId="{FDACF390-564C-4FE0-B6DD-8E1042AA74B7}" type="presOf" srcId="{FB863A7A-D0C1-46E4-89D7-0AF1EF63E038}" destId="{70D42AC7-3E8E-4027-9E31-70CF1E316005}" srcOrd="0" destOrd="0" presId="urn:microsoft.com/office/officeart/2018/2/layout/IconVerticalSolidList"/>
    <dgm:cxn modelId="{55088BB4-69A4-4485-A2A6-DA7B7830914A}" type="presOf" srcId="{2553C74C-27BB-4F70-BEA1-F897FFBFE743}" destId="{A980B271-4796-4926-8CB6-2F2B3A975A38}" srcOrd="0" destOrd="0" presId="urn:microsoft.com/office/officeart/2018/2/layout/IconVerticalSolidList"/>
    <dgm:cxn modelId="{62261DD4-EEA2-490E-B6B3-7021B8D5FA54}" srcId="{C493C3D1-2F46-4B9F-945B-7272F994E4C5}" destId="{FB863A7A-D0C1-46E4-89D7-0AF1EF63E038}" srcOrd="2" destOrd="0" parTransId="{34B3FA32-6E66-4CEE-B3C9-E0208F397D47}" sibTransId="{370D3A6B-4FC6-420D-889B-28AEC237FB5F}"/>
    <dgm:cxn modelId="{A6EC33E8-7C5E-456A-9A38-89EDCD155B58}" srcId="{C493C3D1-2F46-4B9F-945B-7272F994E4C5}" destId="{2553C74C-27BB-4F70-BEA1-F897FFBFE743}" srcOrd="1" destOrd="0" parTransId="{271E2EFE-55F9-4BCB-9BC9-C0D335A45C37}" sibTransId="{51460D57-24FB-4E7D-9159-F0467D4BA1BF}"/>
    <dgm:cxn modelId="{A1859DF5-D7C4-491A-AB76-C16FF4DCB4C8}" type="presParOf" srcId="{6C6799F3-5CEA-4E2B-837E-86E8889A3326}" destId="{288AE9A0-9314-4012-AF58-AD9B5D113908}" srcOrd="0" destOrd="0" presId="urn:microsoft.com/office/officeart/2018/2/layout/IconVerticalSolidList"/>
    <dgm:cxn modelId="{E7222805-73AA-47DF-8697-3DD6BC42A69E}" type="presParOf" srcId="{288AE9A0-9314-4012-AF58-AD9B5D113908}" destId="{9F803C62-F7EC-4944-BD99-84CC1A4D42FD}" srcOrd="0" destOrd="0" presId="urn:microsoft.com/office/officeart/2018/2/layout/IconVerticalSolidList"/>
    <dgm:cxn modelId="{75ECEA69-88E3-4CEA-BDF9-8174F4DD8190}" type="presParOf" srcId="{288AE9A0-9314-4012-AF58-AD9B5D113908}" destId="{CFFA31CF-E034-44F8-86CC-0B26CFDC1E49}" srcOrd="1" destOrd="0" presId="urn:microsoft.com/office/officeart/2018/2/layout/IconVerticalSolidList"/>
    <dgm:cxn modelId="{C929373C-EED5-418D-9A2C-BE9426784593}" type="presParOf" srcId="{288AE9A0-9314-4012-AF58-AD9B5D113908}" destId="{437FEC21-7B3E-4E41-809A-C4E709B34505}" srcOrd="2" destOrd="0" presId="urn:microsoft.com/office/officeart/2018/2/layout/IconVerticalSolidList"/>
    <dgm:cxn modelId="{5D79C325-214F-4274-9E57-F6FD584810C7}" type="presParOf" srcId="{288AE9A0-9314-4012-AF58-AD9B5D113908}" destId="{9A3C3071-DCAF-4E28-8ECA-A55C1DB10675}" srcOrd="3" destOrd="0" presId="urn:microsoft.com/office/officeart/2018/2/layout/IconVerticalSolidList"/>
    <dgm:cxn modelId="{7E441E04-808F-4B07-A2C4-C04E3B4A46CA}" type="presParOf" srcId="{6C6799F3-5CEA-4E2B-837E-86E8889A3326}" destId="{2D389B7C-5BBB-485F-8000-3CE32C0390EC}" srcOrd="1" destOrd="0" presId="urn:microsoft.com/office/officeart/2018/2/layout/IconVerticalSolidList"/>
    <dgm:cxn modelId="{CD566DBE-5FD5-4F2C-9468-39CAE9CF7EC8}" type="presParOf" srcId="{6C6799F3-5CEA-4E2B-837E-86E8889A3326}" destId="{72107752-F37E-4ACB-AD3E-376B74C7E320}" srcOrd="2" destOrd="0" presId="urn:microsoft.com/office/officeart/2018/2/layout/IconVerticalSolidList"/>
    <dgm:cxn modelId="{439A6B35-EE95-40E1-8809-0EF99B41D6B9}" type="presParOf" srcId="{72107752-F37E-4ACB-AD3E-376B74C7E320}" destId="{15DA33D0-7364-448C-8222-0684F127B909}" srcOrd="0" destOrd="0" presId="urn:microsoft.com/office/officeart/2018/2/layout/IconVerticalSolidList"/>
    <dgm:cxn modelId="{FE54FD04-167B-4FB4-806E-0C8BAEF86571}" type="presParOf" srcId="{72107752-F37E-4ACB-AD3E-376B74C7E320}" destId="{90F0A0B4-8B5D-4E8C-9114-D4145ADB41A2}" srcOrd="1" destOrd="0" presId="urn:microsoft.com/office/officeart/2018/2/layout/IconVerticalSolidList"/>
    <dgm:cxn modelId="{C824F74C-BC5A-4FE4-8773-2F7E0BADD86B}" type="presParOf" srcId="{72107752-F37E-4ACB-AD3E-376B74C7E320}" destId="{092EF8DA-618D-4348-A4F3-4E063FC3E2F0}" srcOrd="2" destOrd="0" presId="urn:microsoft.com/office/officeart/2018/2/layout/IconVerticalSolidList"/>
    <dgm:cxn modelId="{9E9C11E2-0040-4F80-8F27-245D08F33FF4}" type="presParOf" srcId="{72107752-F37E-4ACB-AD3E-376B74C7E320}" destId="{A980B271-4796-4926-8CB6-2F2B3A975A38}" srcOrd="3" destOrd="0" presId="urn:microsoft.com/office/officeart/2018/2/layout/IconVerticalSolidList"/>
    <dgm:cxn modelId="{F9CA7EE1-5519-4920-9CC3-C0BD3C4823A2}" type="presParOf" srcId="{6C6799F3-5CEA-4E2B-837E-86E8889A3326}" destId="{2C1C65EC-1E3F-4AC9-9C46-D734F7CEEA80}" srcOrd="3" destOrd="0" presId="urn:microsoft.com/office/officeart/2018/2/layout/IconVerticalSolidList"/>
    <dgm:cxn modelId="{B2D6FE7B-C34A-4188-A11E-EE56B8110BA6}" type="presParOf" srcId="{6C6799F3-5CEA-4E2B-837E-86E8889A3326}" destId="{04F5B028-F189-461B-8C56-31B5E9E36061}" srcOrd="4" destOrd="0" presId="urn:microsoft.com/office/officeart/2018/2/layout/IconVerticalSolidList"/>
    <dgm:cxn modelId="{C0DB2CEF-95A1-4B8C-93E2-AA327FBDC6FF}" type="presParOf" srcId="{04F5B028-F189-461B-8C56-31B5E9E36061}" destId="{CA9B7135-A541-4DD3-9B68-D74338FB224E}" srcOrd="0" destOrd="0" presId="urn:microsoft.com/office/officeart/2018/2/layout/IconVerticalSolidList"/>
    <dgm:cxn modelId="{7555F941-153E-422A-AD2C-7609CDE41DF7}" type="presParOf" srcId="{04F5B028-F189-461B-8C56-31B5E9E36061}" destId="{C4448E23-3F04-4BB4-A291-447C4E448D4B}" srcOrd="1" destOrd="0" presId="urn:microsoft.com/office/officeart/2018/2/layout/IconVerticalSolidList"/>
    <dgm:cxn modelId="{CDDDCDCB-AABB-4BB5-B362-6921CC7030FD}" type="presParOf" srcId="{04F5B028-F189-461B-8C56-31B5E9E36061}" destId="{D171ADDD-9C2A-4680-A597-54536C9701B1}" srcOrd="2" destOrd="0" presId="urn:microsoft.com/office/officeart/2018/2/layout/IconVerticalSolidList"/>
    <dgm:cxn modelId="{66E0D405-4DD8-4AD7-AFB0-96A918253C3B}" type="presParOf" srcId="{04F5B028-F189-461B-8C56-31B5E9E36061}" destId="{70D42AC7-3E8E-4027-9E31-70CF1E316005}" srcOrd="3" destOrd="0" presId="urn:microsoft.com/office/officeart/2018/2/layout/IconVerticalSolidList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7EEE8-6E02-4485-A2EC-A48B255C1F83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62FD86-762A-4613-829D-16C638623212}">
      <dgm:prSet/>
      <dgm:spPr/>
      <dgm:t>
        <a:bodyPr/>
        <a:lstStyle/>
        <a:p>
          <a:r>
            <a:rPr lang="en-US"/>
            <a:t>Start</a:t>
          </a:r>
        </a:p>
      </dgm:t>
    </dgm:pt>
    <dgm:pt modelId="{8682FFCE-20A0-4AFB-83B7-479BC609A8BB}" type="parTrans" cxnId="{D81370B4-DF0E-4BC1-8637-FC819977E4A3}">
      <dgm:prSet/>
      <dgm:spPr/>
      <dgm:t>
        <a:bodyPr/>
        <a:lstStyle/>
        <a:p>
          <a:endParaRPr lang="en-US"/>
        </a:p>
      </dgm:t>
    </dgm:pt>
    <dgm:pt modelId="{E44575A2-483D-49AE-A0BA-5E4127184B99}" type="sibTrans" cxnId="{D81370B4-DF0E-4BC1-8637-FC819977E4A3}">
      <dgm:prSet/>
      <dgm:spPr/>
      <dgm:t>
        <a:bodyPr/>
        <a:lstStyle/>
        <a:p>
          <a:endParaRPr lang="en-US"/>
        </a:p>
      </dgm:t>
    </dgm:pt>
    <dgm:pt modelId="{30678B73-0E4E-406C-8230-7A9E2F1E9B0C}">
      <dgm:prSet/>
      <dgm:spPr/>
      <dgm:t>
        <a:bodyPr/>
        <a:lstStyle/>
        <a:p>
          <a:r>
            <a:rPr lang="en-US"/>
            <a:t>Start spark and download the maven dependencies</a:t>
          </a:r>
        </a:p>
      </dgm:t>
    </dgm:pt>
    <dgm:pt modelId="{4AB08CAF-FD7E-432B-BE90-9FA65C2233EA}" type="parTrans" cxnId="{90655DC8-0BEC-47FE-A8DF-BF79ABFB40B5}">
      <dgm:prSet/>
      <dgm:spPr/>
      <dgm:t>
        <a:bodyPr/>
        <a:lstStyle/>
        <a:p>
          <a:endParaRPr lang="en-US"/>
        </a:p>
      </dgm:t>
    </dgm:pt>
    <dgm:pt modelId="{130F7CB6-7C82-4643-B431-A97D3C0B0928}" type="sibTrans" cxnId="{90655DC8-0BEC-47FE-A8DF-BF79ABFB40B5}">
      <dgm:prSet/>
      <dgm:spPr/>
      <dgm:t>
        <a:bodyPr/>
        <a:lstStyle/>
        <a:p>
          <a:endParaRPr lang="en-US"/>
        </a:p>
      </dgm:t>
    </dgm:pt>
    <dgm:pt modelId="{FD5AB433-7C13-40FB-A90C-899BF370275D}">
      <dgm:prSet/>
      <dgm:spPr/>
      <dgm:t>
        <a:bodyPr/>
        <a:lstStyle/>
        <a:p>
          <a:r>
            <a:rPr lang="en-US"/>
            <a:t>Create</a:t>
          </a:r>
        </a:p>
      </dgm:t>
    </dgm:pt>
    <dgm:pt modelId="{32FCA6C7-0633-41BE-A7D9-54BCCD62882D}" type="parTrans" cxnId="{511F1BBD-BB3E-4D58-B4AA-B24BD5F6E837}">
      <dgm:prSet/>
      <dgm:spPr/>
      <dgm:t>
        <a:bodyPr/>
        <a:lstStyle/>
        <a:p>
          <a:endParaRPr lang="en-US"/>
        </a:p>
      </dgm:t>
    </dgm:pt>
    <dgm:pt modelId="{7D5BFE18-90EF-48B7-BFA0-78DC225C6ED6}" type="sibTrans" cxnId="{511F1BBD-BB3E-4D58-B4AA-B24BD5F6E837}">
      <dgm:prSet/>
      <dgm:spPr/>
      <dgm:t>
        <a:bodyPr/>
        <a:lstStyle/>
        <a:p>
          <a:endParaRPr lang="en-US"/>
        </a:p>
      </dgm:t>
    </dgm:pt>
    <dgm:pt modelId="{CF14A727-FD76-4D06-8C80-E6C81892936B}">
      <dgm:prSet/>
      <dgm:spPr/>
      <dgm:t>
        <a:bodyPr/>
        <a:lstStyle/>
        <a:p>
          <a:r>
            <a:rPr lang="en-US"/>
            <a:t>Create kafka topic</a:t>
          </a:r>
        </a:p>
      </dgm:t>
    </dgm:pt>
    <dgm:pt modelId="{EFA0E065-62AE-4072-9D2B-725A665F36BD}" type="parTrans" cxnId="{49BD2334-89DF-4C29-A63A-F4B7463D7E08}">
      <dgm:prSet/>
      <dgm:spPr/>
      <dgm:t>
        <a:bodyPr/>
        <a:lstStyle/>
        <a:p>
          <a:endParaRPr lang="en-US"/>
        </a:p>
      </dgm:t>
    </dgm:pt>
    <dgm:pt modelId="{1FDCB378-A45E-49D4-A9E7-D2D360961DF6}" type="sibTrans" cxnId="{49BD2334-89DF-4C29-A63A-F4B7463D7E08}">
      <dgm:prSet/>
      <dgm:spPr/>
      <dgm:t>
        <a:bodyPr/>
        <a:lstStyle/>
        <a:p>
          <a:endParaRPr lang="en-US"/>
        </a:p>
      </dgm:t>
    </dgm:pt>
    <dgm:pt modelId="{BBF106F7-F039-41AB-A5F8-807E47BD7032}">
      <dgm:prSet/>
      <dgm:spPr/>
      <dgm:t>
        <a:bodyPr/>
        <a:lstStyle/>
        <a:p>
          <a:r>
            <a:rPr lang="en-US"/>
            <a:t>Sort</a:t>
          </a:r>
        </a:p>
      </dgm:t>
    </dgm:pt>
    <dgm:pt modelId="{820DB2D8-1A57-4208-AC19-7B74B0B4361D}" type="parTrans" cxnId="{EF79937A-62C1-4705-8EAF-A75C7E8755E4}">
      <dgm:prSet/>
      <dgm:spPr/>
      <dgm:t>
        <a:bodyPr/>
        <a:lstStyle/>
        <a:p>
          <a:endParaRPr lang="en-US"/>
        </a:p>
      </dgm:t>
    </dgm:pt>
    <dgm:pt modelId="{7552F3FB-BF16-4720-B9A9-552032419B29}" type="sibTrans" cxnId="{EF79937A-62C1-4705-8EAF-A75C7E8755E4}">
      <dgm:prSet/>
      <dgm:spPr/>
      <dgm:t>
        <a:bodyPr/>
        <a:lstStyle/>
        <a:p>
          <a:endParaRPr lang="en-US"/>
        </a:p>
      </dgm:t>
    </dgm:pt>
    <dgm:pt modelId="{BF994135-9275-4E60-886C-3CDD84D9E973}">
      <dgm:prSet/>
      <dgm:spPr/>
      <dgm:t>
        <a:bodyPr/>
        <a:lstStyle/>
        <a:p>
          <a:r>
            <a:rPr lang="en-US"/>
            <a:t>Sort the data and make minimal preprocessing</a:t>
          </a:r>
        </a:p>
      </dgm:t>
    </dgm:pt>
    <dgm:pt modelId="{E61D9CD1-F8BD-4168-B103-5C9C7E77E000}" type="parTrans" cxnId="{8742CB51-A2E3-4010-BD6F-201615801D70}">
      <dgm:prSet/>
      <dgm:spPr/>
      <dgm:t>
        <a:bodyPr/>
        <a:lstStyle/>
        <a:p>
          <a:endParaRPr lang="en-US"/>
        </a:p>
      </dgm:t>
    </dgm:pt>
    <dgm:pt modelId="{5FF3BD6A-37E5-4C44-A1F9-C119EE056916}" type="sibTrans" cxnId="{8742CB51-A2E3-4010-BD6F-201615801D70}">
      <dgm:prSet/>
      <dgm:spPr/>
      <dgm:t>
        <a:bodyPr/>
        <a:lstStyle/>
        <a:p>
          <a:endParaRPr lang="en-US"/>
        </a:p>
      </dgm:t>
    </dgm:pt>
    <dgm:pt modelId="{B9F0CBF7-3773-4F2F-A8F8-04B40196188C}">
      <dgm:prSet/>
      <dgm:spPr/>
      <dgm:t>
        <a:bodyPr/>
        <a:lstStyle/>
        <a:p>
          <a:r>
            <a:rPr lang="en-US"/>
            <a:t>Ingest</a:t>
          </a:r>
        </a:p>
      </dgm:t>
    </dgm:pt>
    <dgm:pt modelId="{43E87F84-9AE8-4FFC-B936-A38E8F7E603A}" type="parTrans" cxnId="{412FE804-DF3F-4F94-A033-AFC6D809EDE8}">
      <dgm:prSet/>
      <dgm:spPr/>
      <dgm:t>
        <a:bodyPr/>
        <a:lstStyle/>
        <a:p>
          <a:endParaRPr lang="en-US"/>
        </a:p>
      </dgm:t>
    </dgm:pt>
    <dgm:pt modelId="{73B13154-1E3A-48B3-980B-470EC6D745D4}" type="sibTrans" cxnId="{412FE804-DF3F-4F94-A033-AFC6D809EDE8}">
      <dgm:prSet/>
      <dgm:spPr/>
      <dgm:t>
        <a:bodyPr/>
        <a:lstStyle/>
        <a:p>
          <a:endParaRPr lang="en-US"/>
        </a:p>
      </dgm:t>
    </dgm:pt>
    <dgm:pt modelId="{DBEC7136-5E8D-4103-9D17-97C7EB215784}">
      <dgm:prSet/>
      <dgm:spPr/>
      <dgm:t>
        <a:bodyPr/>
        <a:lstStyle/>
        <a:p>
          <a:r>
            <a:rPr lang="en-US"/>
            <a:t>Ingest data using kafka producer</a:t>
          </a:r>
        </a:p>
      </dgm:t>
    </dgm:pt>
    <dgm:pt modelId="{9D9BD407-2C80-4BF9-AEED-794F5E68CCE5}" type="parTrans" cxnId="{7BF870DC-C17B-41BB-9D9E-6146AD5623E7}">
      <dgm:prSet/>
      <dgm:spPr/>
      <dgm:t>
        <a:bodyPr/>
        <a:lstStyle/>
        <a:p>
          <a:endParaRPr lang="en-US"/>
        </a:p>
      </dgm:t>
    </dgm:pt>
    <dgm:pt modelId="{E6C5DB18-4D21-4694-8716-27A453CED343}" type="sibTrans" cxnId="{7BF870DC-C17B-41BB-9D9E-6146AD5623E7}">
      <dgm:prSet/>
      <dgm:spPr/>
      <dgm:t>
        <a:bodyPr/>
        <a:lstStyle/>
        <a:p>
          <a:endParaRPr lang="en-US"/>
        </a:p>
      </dgm:t>
    </dgm:pt>
    <dgm:pt modelId="{5BD9F105-9ECC-4C82-B8EE-8B0756E3C947}" type="pres">
      <dgm:prSet presAssocID="{1647EEE8-6E02-4485-A2EC-A48B255C1F83}" presName="Name0" presStyleCnt="0">
        <dgm:presLayoutVars>
          <dgm:dir/>
          <dgm:animLvl val="lvl"/>
          <dgm:resizeHandles val="exact"/>
        </dgm:presLayoutVars>
      </dgm:prSet>
      <dgm:spPr/>
    </dgm:pt>
    <dgm:pt modelId="{C1DFC016-9AA9-4F60-A1B4-C36C8AA66E20}" type="pres">
      <dgm:prSet presAssocID="{B9F0CBF7-3773-4F2F-A8F8-04B40196188C}" presName="boxAndChildren" presStyleCnt="0"/>
      <dgm:spPr/>
    </dgm:pt>
    <dgm:pt modelId="{CED8DFDF-16EA-446E-B5C4-D9EBF43BC78C}" type="pres">
      <dgm:prSet presAssocID="{B9F0CBF7-3773-4F2F-A8F8-04B40196188C}" presName="parentTextBox" presStyleLbl="alignNode1" presStyleIdx="0" presStyleCnt="4"/>
      <dgm:spPr/>
    </dgm:pt>
    <dgm:pt modelId="{6880DA16-B4C9-4C23-88EF-372672D750F9}" type="pres">
      <dgm:prSet presAssocID="{B9F0CBF7-3773-4F2F-A8F8-04B40196188C}" presName="descendantBox" presStyleLbl="bgAccFollowNode1" presStyleIdx="0" presStyleCnt="4"/>
      <dgm:spPr/>
    </dgm:pt>
    <dgm:pt modelId="{A15F9D57-FD07-42A6-A4D0-2F6617600598}" type="pres">
      <dgm:prSet presAssocID="{7552F3FB-BF16-4720-B9A9-552032419B29}" presName="sp" presStyleCnt="0"/>
      <dgm:spPr/>
    </dgm:pt>
    <dgm:pt modelId="{508EC2FE-AE05-4AB7-83F2-98A70811435D}" type="pres">
      <dgm:prSet presAssocID="{BBF106F7-F039-41AB-A5F8-807E47BD7032}" presName="arrowAndChildren" presStyleCnt="0"/>
      <dgm:spPr/>
    </dgm:pt>
    <dgm:pt modelId="{7F47B785-39B8-49E6-A88C-05342EAA50C5}" type="pres">
      <dgm:prSet presAssocID="{BBF106F7-F039-41AB-A5F8-807E47BD7032}" presName="parentTextArrow" presStyleLbl="node1" presStyleIdx="0" presStyleCnt="0"/>
      <dgm:spPr/>
    </dgm:pt>
    <dgm:pt modelId="{4AED5AE1-326E-4FEE-B09C-0371DB7543D2}" type="pres">
      <dgm:prSet presAssocID="{BBF106F7-F039-41AB-A5F8-807E47BD7032}" presName="arrow" presStyleLbl="alignNode1" presStyleIdx="1" presStyleCnt="4"/>
      <dgm:spPr/>
    </dgm:pt>
    <dgm:pt modelId="{6937D358-6BF0-4B9A-B897-655967B110CC}" type="pres">
      <dgm:prSet presAssocID="{BBF106F7-F039-41AB-A5F8-807E47BD7032}" presName="descendantArrow" presStyleLbl="bgAccFollowNode1" presStyleIdx="1" presStyleCnt="4"/>
      <dgm:spPr/>
    </dgm:pt>
    <dgm:pt modelId="{45F0C254-D1EF-49D2-889F-CF8609F704E1}" type="pres">
      <dgm:prSet presAssocID="{7D5BFE18-90EF-48B7-BFA0-78DC225C6ED6}" presName="sp" presStyleCnt="0"/>
      <dgm:spPr/>
    </dgm:pt>
    <dgm:pt modelId="{5C6E4E4E-F1AC-4CFC-A20E-971ACB917A6F}" type="pres">
      <dgm:prSet presAssocID="{FD5AB433-7C13-40FB-A90C-899BF370275D}" presName="arrowAndChildren" presStyleCnt="0"/>
      <dgm:spPr/>
    </dgm:pt>
    <dgm:pt modelId="{9BC4FB35-2872-4484-8731-9059C5DAD475}" type="pres">
      <dgm:prSet presAssocID="{FD5AB433-7C13-40FB-A90C-899BF370275D}" presName="parentTextArrow" presStyleLbl="node1" presStyleIdx="0" presStyleCnt="0"/>
      <dgm:spPr/>
    </dgm:pt>
    <dgm:pt modelId="{C88C3AED-12B7-42C1-A40B-F4C7D3A69B3A}" type="pres">
      <dgm:prSet presAssocID="{FD5AB433-7C13-40FB-A90C-899BF370275D}" presName="arrow" presStyleLbl="alignNode1" presStyleIdx="2" presStyleCnt="4"/>
      <dgm:spPr/>
    </dgm:pt>
    <dgm:pt modelId="{7D9035E9-4DC4-4499-A06C-431190AAC7ED}" type="pres">
      <dgm:prSet presAssocID="{FD5AB433-7C13-40FB-A90C-899BF370275D}" presName="descendantArrow" presStyleLbl="bgAccFollowNode1" presStyleIdx="2" presStyleCnt="4"/>
      <dgm:spPr/>
    </dgm:pt>
    <dgm:pt modelId="{893DB018-8F57-4FF0-87DB-996702B2B755}" type="pres">
      <dgm:prSet presAssocID="{E44575A2-483D-49AE-A0BA-5E4127184B99}" presName="sp" presStyleCnt="0"/>
      <dgm:spPr/>
    </dgm:pt>
    <dgm:pt modelId="{AED6C0C1-5262-4E9C-A077-EC53254D06BC}" type="pres">
      <dgm:prSet presAssocID="{3662FD86-762A-4613-829D-16C638623212}" presName="arrowAndChildren" presStyleCnt="0"/>
      <dgm:spPr/>
    </dgm:pt>
    <dgm:pt modelId="{7F3D73AC-CC2C-4A0F-8000-2049A1B3C336}" type="pres">
      <dgm:prSet presAssocID="{3662FD86-762A-4613-829D-16C638623212}" presName="parentTextArrow" presStyleLbl="node1" presStyleIdx="0" presStyleCnt="0"/>
      <dgm:spPr/>
    </dgm:pt>
    <dgm:pt modelId="{4D2FBDDC-42A6-4C2D-A0F9-C20AC7906FAA}" type="pres">
      <dgm:prSet presAssocID="{3662FD86-762A-4613-829D-16C638623212}" presName="arrow" presStyleLbl="alignNode1" presStyleIdx="3" presStyleCnt="4"/>
      <dgm:spPr/>
    </dgm:pt>
    <dgm:pt modelId="{CE7E0E9C-3883-448C-BA6C-2E4A23B95B8F}" type="pres">
      <dgm:prSet presAssocID="{3662FD86-762A-4613-829D-16C638623212}" presName="descendantArrow" presStyleLbl="bgAccFollowNode1" presStyleIdx="3" presStyleCnt="4"/>
      <dgm:spPr/>
    </dgm:pt>
  </dgm:ptLst>
  <dgm:cxnLst>
    <dgm:cxn modelId="{9C12DD01-CDEB-4AC3-85DB-C6321BB77A87}" type="presOf" srcId="{FD5AB433-7C13-40FB-A90C-899BF370275D}" destId="{9BC4FB35-2872-4484-8731-9059C5DAD475}" srcOrd="0" destOrd="0" presId="urn:microsoft.com/office/officeart/2016/7/layout/VerticalDownArrowProcess"/>
    <dgm:cxn modelId="{412FE804-DF3F-4F94-A033-AFC6D809EDE8}" srcId="{1647EEE8-6E02-4485-A2EC-A48B255C1F83}" destId="{B9F0CBF7-3773-4F2F-A8F8-04B40196188C}" srcOrd="3" destOrd="0" parTransId="{43E87F84-9AE8-4FFC-B936-A38E8F7E603A}" sibTransId="{73B13154-1E3A-48B3-980B-470EC6D745D4}"/>
    <dgm:cxn modelId="{C9C0ED06-3382-4D88-B159-62D113CBF075}" type="presOf" srcId="{3662FD86-762A-4613-829D-16C638623212}" destId="{7F3D73AC-CC2C-4A0F-8000-2049A1B3C336}" srcOrd="0" destOrd="0" presId="urn:microsoft.com/office/officeart/2016/7/layout/VerticalDownArrowProcess"/>
    <dgm:cxn modelId="{F4EDE10B-515B-4493-B0BB-B15AF6AFE489}" type="presOf" srcId="{FD5AB433-7C13-40FB-A90C-899BF370275D}" destId="{C88C3AED-12B7-42C1-A40B-F4C7D3A69B3A}" srcOrd="1" destOrd="0" presId="urn:microsoft.com/office/officeart/2016/7/layout/VerticalDownArrowProcess"/>
    <dgm:cxn modelId="{934B421D-AC64-4A86-B5E4-CCCA6DEBCB01}" type="presOf" srcId="{BBF106F7-F039-41AB-A5F8-807E47BD7032}" destId="{4AED5AE1-326E-4FEE-B09C-0371DB7543D2}" srcOrd="1" destOrd="0" presId="urn:microsoft.com/office/officeart/2016/7/layout/VerticalDownArrowProcess"/>
    <dgm:cxn modelId="{BB321D2B-80F9-43EE-888A-1ABD6AFE95ED}" type="presOf" srcId="{3662FD86-762A-4613-829D-16C638623212}" destId="{4D2FBDDC-42A6-4C2D-A0F9-C20AC7906FAA}" srcOrd="1" destOrd="0" presId="urn:microsoft.com/office/officeart/2016/7/layout/VerticalDownArrowProcess"/>
    <dgm:cxn modelId="{49BD2334-89DF-4C29-A63A-F4B7463D7E08}" srcId="{FD5AB433-7C13-40FB-A90C-899BF370275D}" destId="{CF14A727-FD76-4D06-8C80-E6C81892936B}" srcOrd="0" destOrd="0" parTransId="{EFA0E065-62AE-4072-9D2B-725A665F36BD}" sibTransId="{1FDCB378-A45E-49D4-A9E7-D2D360961DF6}"/>
    <dgm:cxn modelId="{E1E8C55C-FB07-4282-BA85-7754E92C858B}" type="presOf" srcId="{BBF106F7-F039-41AB-A5F8-807E47BD7032}" destId="{7F47B785-39B8-49E6-A88C-05342EAA50C5}" srcOrd="0" destOrd="0" presId="urn:microsoft.com/office/officeart/2016/7/layout/VerticalDownArrowProcess"/>
    <dgm:cxn modelId="{F842665E-E374-4CB9-899A-34B40866380B}" type="presOf" srcId="{CF14A727-FD76-4D06-8C80-E6C81892936B}" destId="{7D9035E9-4DC4-4499-A06C-431190AAC7ED}" srcOrd="0" destOrd="0" presId="urn:microsoft.com/office/officeart/2016/7/layout/VerticalDownArrowProcess"/>
    <dgm:cxn modelId="{9F489C46-6064-4C76-BDC7-602AFB3E477A}" type="presOf" srcId="{1647EEE8-6E02-4485-A2EC-A48B255C1F83}" destId="{5BD9F105-9ECC-4C82-B8EE-8B0756E3C947}" srcOrd="0" destOrd="0" presId="urn:microsoft.com/office/officeart/2016/7/layout/VerticalDownArrowProcess"/>
    <dgm:cxn modelId="{8742CB51-A2E3-4010-BD6F-201615801D70}" srcId="{BBF106F7-F039-41AB-A5F8-807E47BD7032}" destId="{BF994135-9275-4E60-886C-3CDD84D9E973}" srcOrd="0" destOrd="0" parTransId="{E61D9CD1-F8BD-4168-B103-5C9C7E77E000}" sibTransId="{5FF3BD6A-37E5-4C44-A1F9-C119EE056916}"/>
    <dgm:cxn modelId="{05E17A76-FACC-4457-B779-19C542BD8DFE}" type="presOf" srcId="{B9F0CBF7-3773-4F2F-A8F8-04B40196188C}" destId="{CED8DFDF-16EA-446E-B5C4-D9EBF43BC78C}" srcOrd="0" destOrd="0" presId="urn:microsoft.com/office/officeart/2016/7/layout/VerticalDownArrowProcess"/>
    <dgm:cxn modelId="{EF79937A-62C1-4705-8EAF-A75C7E8755E4}" srcId="{1647EEE8-6E02-4485-A2EC-A48B255C1F83}" destId="{BBF106F7-F039-41AB-A5F8-807E47BD7032}" srcOrd="2" destOrd="0" parTransId="{820DB2D8-1A57-4208-AC19-7B74B0B4361D}" sibTransId="{7552F3FB-BF16-4720-B9A9-552032419B29}"/>
    <dgm:cxn modelId="{D81370B4-DF0E-4BC1-8637-FC819977E4A3}" srcId="{1647EEE8-6E02-4485-A2EC-A48B255C1F83}" destId="{3662FD86-762A-4613-829D-16C638623212}" srcOrd="0" destOrd="0" parTransId="{8682FFCE-20A0-4AFB-83B7-479BC609A8BB}" sibTransId="{E44575A2-483D-49AE-A0BA-5E4127184B99}"/>
    <dgm:cxn modelId="{511F1BBD-BB3E-4D58-B4AA-B24BD5F6E837}" srcId="{1647EEE8-6E02-4485-A2EC-A48B255C1F83}" destId="{FD5AB433-7C13-40FB-A90C-899BF370275D}" srcOrd="1" destOrd="0" parTransId="{32FCA6C7-0633-41BE-A7D9-54BCCD62882D}" sibTransId="{7D5BFE18-90EF-48B7-BFA0-78DC225C6ED6}"/>
    <dgm:cxn modelId="{90655DC8-0BEC-47FE-A8DF-BF79ABFB40B5}" srcId="{3662FD86-762A-4613-829D-16C638623212}" destId="{30678B73-0E4E-406C-8230-7A9E2F1E9B0C}" srcOrd="0" destOrd="0" parTransId="{4AB08CAF-FD7E-432B-BE90-9FA65C2233EA}" sibTransId="{130F7CB6-7C82-4643-B431-A97D3C0B0928}"/>
    <dgm:cxn modelId="{36111DDA-00BE-484C-AF28-C0E3CE4B7F79}" type="presOf" srcId="{BF994135-9275-4E60-886C-3CDD84D9E973}" destId="{6937D358-6BF0-4B9A-B897-655967B110CC}" srcOrd="0" destOrd="0" presId="urn:microsoft.com/office/officeart/2016/7/layout/VerticalDownArrowProcess"/>
    <dgm:cxn modelId="{7BF870DC-C17B-41BB-9D9E-6146AD5623E7}" srcId="{B9F0CBF7-3773-4F2F-A8F8-04B40196188C}" destId="{DBEC7136-5E8D-4103-9D17-97C7EB215784}" srcOrd="0" destOrd="0" parTransId="{9D9BD407-2C80-4BF9-AEED-794F5E68CCE5}" sibTransId="{E6C5DB18-4D21-4694-8716-27A453CED343}"/>
    <dgm:cxn modelId="{DBB7D7F7-6337-4C68-9DD7-CE61DCCDD1BD}" type="presOf" srcId="{DBEC7136-5E8D-4103-9D17-97C7EB215784}" destId="{6880DA16-B4C9-4C23-88EF-372672D750F9}" srcOrd="0" destOrd="0" presId="urn:microsoft.com/office/officeart/2016/7/layout/VerticalDownArrowProcess"/>
    <dgm:cxn modelId="{D75DD6FD-CBAF-4E40-80F1-8ABB7A944154}" type="presOf" srcId="{30678B73-0E4E-406C-8230-7A9E2F1E9B0C}" destId="{CE7E0E9C-3883-448C-BA6C-2E4A23B95B8F}" srcOrd="0" destOrd="0" presId="urn:microsoft.com/office/officeart/2016/7/layout/VerticalDownArrowProcess"/>
    <dgm:cxn modelId="{5D73E55E-680D-4FB9-B5F2-888ECEB2AE9C}" type="presParOf" srcId="{5BD9F105-9ECC-4C82-B8EE-8B0756E3C947}" destId="{C1DFC016-9AA9-4F60-A1B4-C36C8AA66E20}" srcOrd="0" destOrd="0" presId="urn:microsoft.com/office/officeart/2016/7/layout/VerticalDownArrowProcess"/>
    <dgm:cxn modelId="{4D7F59BC-A25B-4DDD-9F6A-B3FEEE0AD433}" type="presParOf" srcId="{C1DFC016-9AA9-4F60-A1B4-C36C8AA66E20}" destId="{CED8DFDF-16EA-446E-B5C4-D9EBF43BC78C}" srcOrd="0" destOrd="0" presId="urn:microsoft.com/office/officeart/2016/7/layout/VerticalDownArrowProcess"/>
    <dgm:cxn modelId="{C737A2CD-CF7C-4C1A-BC63-2AB7360032A0}" type="presParOf" srcId="{C1DFC016-9AA9-4F60-A1B4-C36C8AA66E20}" destId="{6880DA16-B4C9-4C23-88EF-372672D750F9}" srcOrd="1" destOrd="0" presId="urn:microsoft.com/office/officeart/2016/7/layout/VerticalDownArrowProcess"/>
    <dgm:cxn modelId="{89739E78-8E40-44B3-9950-5EE455863F35}" type="presParOf" srcId="{5BD9F105-9ECC-4C82-B8EE-8B0756E3C947}" destId="{A15F9D57-FD07-42A6-A4D0-2F6617600598}" srcOrd="1" destOrd="0" presId="urn:microsoft.com/office/officeart/2016/7/layout/VerticalDownArrowProcess"/>
    <dgm:cxn modelId="{D6CB3AED-CCD6-40FB-9E23-B0F300565989}" type="presParOf" srcId="{5BD9F105-9ECC-4C82-B8EE-8B0756E3C947}" destId="{508EC2FE-AE05-4AB7-83F2-98A70811435D}" srcOrd="2" destOrd="0" presId="urn:microsoft.com/office/officeart/2016/7/layout/VerticalDownArrowProcess"/>
    <dgm:cxn modelId="{7E39FD4E-C5FE-4233-A4EE-DC51EF392078}" type="presParOf" srcId="{508EC2FE-AE05-4AB7-83F2-98A70811435D}" destId="{7F47B785-39B8-49E6-A88C-05342EAA50C5}" srcOrd="0" destOrd="0" presId="urn:microsoft.com/office/officeart/2016/7/layout/VerticalDownArrowProcess"/>
    <dgm:cxn modelId="{6264DCE0-EB5F-40F8-BA3F-6C229501F642}" type="presParOf" srcId="{508EC2FE-AE05-4AB7-83F2-98A70811435D}" destId="{4AED5AE1-326E-4FEE-B09C-0371DB7543D2}" srcOrd="1" destOrd="0" presId="urn:microsoft.com/office/officeart/2016/7/layout/VerticalDownArrowProcess"/>
    <dgm:cxn modelId="{87324B36-9850-48C4-94A2-8CB8B7FBDB94}" type="presParOf" srcId="{508EC2FE-AE05-4AB7-83F2-98A70811435D}" destId="{6937D358-6BF0-4B9A-B897-655967B110CC}" srcOrd="2" destOrd="0" presId="urn:microsoft.com/office/officeart/2016/7/layout/VerticalDownArrowProcess"/>
    <dgm:cxn modelId="{6414F8C8-BFAC-4C7A-85A6-EBF0078C187B}" type="presParOf" srcId="{5BD9F105-9ECC-4C82-B8EE-8B0756E3C947}" destId="{45F0C254-D1EF-49D2-889F-CF8609F704E1}" srcOrd="3" destOrd="0" presId="urn:microsoft.com/office/officeart/2016/7/layout/VerticalDownArrowProcess"/>
    <dgm:cxn modelId="{8AEFEC80-8D20-43BD-88A8-E330450B7350}" type="presParOf" srcId="{5BD9F105-9ECC-4C82-B8EE-8B0756E3C947}" destId="{5C6E4E4E-F1AC-4CFC-A20E-971ACB917A6F}" srcOrd="4" destOrd="0" presId="urn:microsoft.com/office/officeart/2016/7/layout/VerticalDownArrowProcess"/>
    <dgm:cxn modelId="{D9BE6197-DD4C-432A-BAB7-816B50A3D810}" type="presParOf" srcId="{5C6E4E4E-F1AC-4CFC-A20E-971ACB917A6F}" destId="{9BC4FB35-2872-4484-8731-9059C5DAD475}" srcOrd="0" destOrd="0" presId="urn:microsoft.com/office/officeart/2016/7/layout/VerticalDownArrowProcess"/>
    <dgm:cxn modelId="{5030CC40-80BE-4466-A32B-045CA93E2BB5}" type="presParOf" srcId="{5C6E4E4E-F1AC-4CFC-A20E-971ACB917A6F}" destId="{C88C3AED-12B7-42C1-A40B-F4C7D3A69B3A}" srcOrd="1" destOrd="0" presId="urn:microsoft.com/office/officeart/2016/7/layout/VerticalDownArrowProcess"/>
    <dgm:cxn modelId="{2A4ED42E-4F8F-4900-8195-125A05EDF2CB}" type="presParOf" srcId="{5C6E4E4E-F1AC-4CFC-A20E-971ACB917A6F}" destId="{7D9035E9-4DC4-4499-A06C-431190AAC7ED}" srcOrd="2" destOrd="0" presId="urn:microsoft.com/office/officeart/2016/7/layout/VerticalDownArrowProcess"/>
    <dgm:cxn modelId="{C50ED8EF-21E6-485D-942B-D94CA0EBF355}" type="presParOf" srcId="{5BD9F105-9ECC-4C82-B8EE-8B0756E3C947}" destId="{893DB018-8F57-4FF0-87DB-996702B2B755}" srcOrd="5" destOrd="0" presId="urn:microsoft.com/office/officeart/2016/7/layout/VerticalDownArrowProcess"/>
    <dgm:cxn modelId="{D5ED1ECA-B2E0-4116-83FB-5EE0B58FEBEF}" type="presParOf" srcId="{5BD9F105-9ECC-4C82-B8EE-8B0756E3C947}" destId="{AED6C0C1-5262-4E9C-A077-EC53254D06BC}" srcOrd="6" destOrd="0" presId="urn:microsoft.com/office/officeart/2016/7/layout/VerticalDownArrowProcess"/>
    <dgm:cxn modelId="{228D1438-8C96-4933-AD4C-3928ACA1C9B2}" type="presParOf" srcId="{AED6C0C1-5262-4E9C-A077-EC53254D06BC}" destId="{7F3D73AC-CC2C-4A0F-8000-2049A1B3C336}" srcOrd="0" destOrd="0" presId="urn:microsoft.com/office/officeart/2016/7/layout/VerticalDownArrowProcess"/>
    <dgm:cxn modelId="{62776081-E34C-4023-B9B0-73EF8D60B06A}" type="presParOf" srcId="{AED6C0C1-5262-4E9C-A077-EC53254D06BC}" destId="{4D2FBDDC-42A6-4C2D-A0F9-C20AC7906FAA}" srcOrd="1" destOrd="0" presId="urn:microsoft.com/office/officeart/2016/7/layout/VerticalDownArrowProcess"/>
    <dgm:cxn modelId="{8740F71A-BBE7-4681-A3E5-E12DB9C412D6}" type="presParOf" srcId="{AED6C0C1-5262-4E9C-A077-EC53254D06BC}" destId="{CE7E0E9C-3883-448C-BA6C-2E4A23B95B8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03C62-F7EC-4944-BD99-84CC1A4D42FD}">
      <dsp:nvSpPr>
        <dsp:cNvPr id="0" name=""/>
        <dsp:cNvSpPr/>
      </dsp:nvSpPr>
      <dsp:spPr>
        <a:xfrm>
          <a:off x="0" y="467"/>
          <a:ext cx="5144851" cy="10934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A31CF-E034-44F8-86CC-0B26CFDC1E49}">
      <dsp:nvSpPr>
        <dsp:cNvPr id="0" name=""/>
        <dsp:cNvSpPr/>
      </dsp:nvSpPr>
      <dsp:spPr>
        <a:xfrm>
          <a:off x="330772" y="246496"/>
          <a:ext cx="601404" cy="601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C3071-DCAF-4E28-8ECA-A55C1DB10675}">
      <dsp:nvSpPr>
        <dsp:cNvPr id="0" name=""/>
        <dsp:cNvSpPr/>
      </dsp:nvSpPr>
      <dsp:spPr>
        <a:xfrm>
          <a:off x="1262948" y="467"/>
          <a:ext cx="3881902" cy="109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25" tIns="115725" rIns="115725" bIns="11572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Creating docker compose file with these images kafka, zookeeper , spark</a:t>
          </a:r>
          <a:endParaRPr lang="en-US" sz="1900" kern="1200"/>
        </a:p>
      </dsp:txBody>
      <dsp:txXfrm>
        <a:off x="1262948" y="467"/>
        <a:ext cx="3881902" cy="1093462"/>
      </dsp:txXfrm>
    </dsp:sp>
    <dsp:sp modelId="{15DA33D0-7364-448C-8222-0684F127B909}">
      <dsp:nvSpPr>
        <dsp:cNvPr id="0" name=""/>
        <dsp:cNvSpPr/>
      </dsp:nvSpPr>
      <dsp:spPr>
        <a:xfrm>
          <a:off x="0" y="1367294"/>
          <a:ext cx="5144851" cy="10934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0A0B4-8B5D-4E8C-9114-D4145ADB41A2}">
      <dsp:nvSpPr>
        <dsp:cNvPr id="0" name=""/>
        <dsp:cNvSpPr/>
      </dsp:nvSpPr>
      <dsp:spPr>
        <a:xfrm>
          <a:off x="330772" y="1613323"/>
          <a:ext cx="601404" cy="601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0B271-4796-4926-8CB6-2F2B3A975A38}">
      <dsp:nvSpPr>
        <dsp:cNvPr id="0" name=""/>
        <dsp:cNvSpPr/>
      </dsp:nvSpPr>
      <dsp:spPr>
        <a:xfrm>
          <a:off x="1262948" y="1367294"/>
          <a:ext cx="3881902" cy="109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25" tIns="115725" rIns="115725" bIns="11572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Creating account on mongo atlas </a:t>
          </a:r>
          <a:endParaRPr lang="en-US" sz="1900" kern="1200"/>
        </a:p>
      </dsp:txBody>
      <dsp:txXfrm>
        <a:off x="1262948" y="1367294"/>
        <a:ext cx="3881902" cy="1093462"/>
      </dsp:txXfrm>
    </dsp:sp>
    <dsp:sp modelId="{CA9B7135-A541-4DD3-9B68-D74338FB224E}">
      <dsp:nvSpPr>
        <dsp:cNvPr id="0" name=""/>
        <dsp:cNvSpPr/>
      </dsp:nvSpPr>
      <dsp:spPr>
        <a:xfrm>
          <a:off x="0" y="2734122"/>
          <a:ext cx="5144851" cy="10934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48E23-3F04-4BB4-A291-447C4E448D4B}">
      <dsp:nvSpPr>
        <dsp:cNvPr id="0" name=""/>
        <dsp:cNvSpPr/>
      </dsp:nvSpPr>
      <dsp:spPr>
        <a:xfrm>
          <a:off x="330772" y="2980151"/>
          <a:ext cx="601404" cy="601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42AC7-3E8E-4027-9E31-70CF1E316005}">
      <dsp:nvSpPr>
        <dsp:cNvPr id="0" name=""/>
        <dsp:cNvSpPr/>
      </dsp:nvSpPr>
      <dsp:spPr>
        <a:xfrm>
          <a:off x="1262948" y="2734122"/>
          <a:ext cx="3881902" cy="109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25" tIns="115725" rIns="115725" bIns="11572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Setup Power BI locally </a:t>
          </a:r>
          <a:endParaRPr lang="en-US" sz="1900" kern="1200" dirty="0"/>
        </a:p>
      </dsp:txBody>
      <dsp:txXfrm>
        <a:off x="1262948" y="2734122"/>
        <a:ext cx="3881902" cy="1093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8DFDF-16EA-446E-B5C4-D9EBF43BC78C}">
      <dsp:nvSpPr>
        <dsp:cNvPr id="0" name=""/>
        <dsp:cNvSpPr/>
      </dsp:nvSpPr>
      <dsp:spPr>
        <a:xfrm>
          <a:off x="0" y="3565691"/>
          <a:ext cx="892483" cy="780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473" tIns="142240" rIns="63473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Ingest</a:t>
          </a:r>
        </a:p>
      </dsp:txBody>
      <dsp:txXfrm>
        <a:off x="0" y="3565691"/>
        <a:ext cx="892483" cy="780086"/>
      </dsp:txXfrm>
    </dsp:sp>
    <dsp:sp modelId="{6880DA16-B4C9-4C23-88EF-372672D750F9}">
      <dsp:nvSpPr>
        <dsp:cNvPr id="0" name=""/>
        <dsp:cNvSpPr/>
      </dsp:nvSpPr>
      <dsp:spPr>
        <a:xfrm>
          <a:off x="892483" y="3565691"/>
          <a:ext cx="2677449" cy="780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311" tIns="190500" rIns="54311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Ingest data using kafka producer</a:t>
          </a:r>
        </a:p>
      </dsp:txBody>
      <dsp:txXfrm>
        <a:off x="892483" y="3565691"/>
        <a:ext cx="2677449" cy="780086"/>
      </dsp:txXfrm>
    </dsp:sp>
    <dsp:sp modelId="{4AED5AE1-326E-4FEE-B09C-0371DB7543D2}">
      <dsp:nvSpPr>
        <dsp:cNvPr id="0" name=""/>
        <dsp:cNvSpPr/>
      </dsp:nvSpPr>
      <dsp:spPr>
        <a:xfrm rot="10800000">
          <a:off x="0" y="2377620"/>
          <a:ext cx="892483" cy="11997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473" tIns="142240" rIns="63473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Sort</a:t>
          </a:r>
        </a:p>
      </dsp:txBody>
      <dsp:txXfrm rot="-10800000">
        <a:off x="0" y="2377620"/>
        <a:ext cx="892483" cy="779852"/>
      </dsp:txXfrm>
    </dsp:sp>
    <dsp:sp modelId="{6937D358-6BF0-4B9A-B897-655967B110CC}">
      <dsp:nvSpPr>
        <dsp:cNvPr id="0" name=""/>
        <dsp:cNvSpPr/>
      </dsp:nvSpPr>
      <dsp:spPr>
        <a:xfrm>
          <a:off x="892483" y="2377620"/>
          <a:ext cx="2677449" cy="7798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311" tIns="190500" rIns="54311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Sort the data and make minimal preprocessing</a:t>
          </a:r>
        </a:p>
      </dsp:txBody>
      <dsp:txXfrm>
        <a:off x="892483" y="2377620"/>
        <a:ext cx="2677449" cy="779852"/>
      </dsp:txXfrm>
    </dsp:sp>
    <dsp:sp modelId="{C88C3AED-12B7-42C1-A40B-F4C7D3A69B3A}">
      <dsp:nvSpPr>
        <dsp:cNvPr id="0" name=""/>
        <dsp:cNvSpPr/>
      </dsp:nvSpPr>
      <dsp:spPr>
        <a:xfrm rot="10800000">
          <a:off x="0" y="1189549"/>
          <a:ext cx="892483" cy="11997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473" tIns="142240" rIns="63473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</a:t>
          </a:r>
        </a:p>
      </dsp:txBody>
      <dsp:txXfrm rot="-10800000">
        <a:off x="0" y="1189549"/>
        <a:ext cx="892483" cy="779852"/>
      </dsp:txXfrm>
    </dsp:sp>
    <dsp:sp modelId="{7D9035E9-4DC4-4499-A06C-431190AAC7ED}">
      <dsp:nvSpPr>
        <dsp:cNvPr id="0" name=""/>
        <dsp:cNvSpPr/>
      </dsp:nvSpPr>
      <dsp:spPr>
        <a:xfrm>
          <a:off x="892483" y="1189549"/>
          <a:ext cx="2677449" cy="7798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311" tIns="190500" rIns="54311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kafka topic</a:t>
          </a:r>
        </a:p>
      </dsp:txBody>
      <dsp:txXfrm>
        <a:off x="892483" y="1189549"/>
        <a:ext cx="2677449" cy="779852"/>
      </dsp:txXfrm>
    </dsp:sp>
    <dsp:sp modelId="{4D2FBDDC-42A6-4C2D-A0F9-C20AC7906FAA}">
      <dsp:nvSpPr>
        <dsp:cNvPr id="0" name=""/>
        <dsp:cNvSpPr/>
      </dsp:nvSpPr>
      <dsp:spPr>
        <a:xfrm rot="10800000">
          <a:off x="0" y="1477"/>
          <a:ext cx="892483" cy="11997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473" tIns="142240" rIns="63473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Start</a:t>
          </a:r>
        </a:p>
      </dsp:txBody>
      <dsp:txXfrm rot="-10800000">
        <a:off x="0" y="1477"/>
        <a:ext cx="892483" cy="779852"/>
      </dsp:txXfrm>
    </dsp:sp>
    <dsp:sp modelId="{CE7E0E9C-3883-448C-BA6C-2E4A23B95B8F}">
      <dsp:nvSpPr>
        <dsp:cNvPr id="0" name=""/>
        <dsp:cNvSpPr/>
      </dsp:nvSpPr>
      <dsp:spPr>
        <a:xfrm>
          <a:off x="892483" y="1477"/>
          <a:ext cx="2677449" cy="7798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311" tIns="190500" rIns="54311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Start spark and download the maven dependencies</a:t>
          </a:r>
        </a:p>
      </dsp:txBody>
      <dsp:txXfrm>
        <a:off x="892483" y="1477"/>
        <a:ext cx="2677449" cy="779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30" name="Google Shape;3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b6163dee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b6163dee3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27b6163dee3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46" name="Google Shape;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46" name="Google Shape;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79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46" name="Google Shape;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83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46" name="Google Shape;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50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46" name="Google Shape;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0562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46" name="Google Shape;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461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46" name="Google Shape;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33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46" name="Google Shape;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23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m Cover">
  <p:cSld name="Interim Cover">
    <p:bg>
      <p:bgPr>
        <a:solidFill>
          <a:srgbClr val="193EB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154" y="247008"/>
            <a:ext cx="1599011" cy="524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4"/>
          <p:cNvSpPr/>
          <p:nvPr/>
        </p:nvSpPr>
        <p:spPr>
          <a:xfrm>
            <a:off x="495902" y="403958"/>
            <a:ext cx="1360963" cy="210192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/>
          <p:nvPr/>
        </p:nvSpPr>
        <p:spPr>
          <a:xfrm>
            <a:off x="0" y="0"/>
            <a:ext cx="9902825" cy="207053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6"/>
          <p:cNvSpPr/>
          <p:nvPr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 Cover">
  <p:cSld name="Back Cover">
    <p:bg>
      <p:bgPr>
        <a:solidFill>
          <a:srgbClr val="193EB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8"/>
          <p:cNvSpPr/>
          <p:nvPr/>
        </p:nvSpPr>
        <p:spPr>
          <a:xfrm>
            <a:off x="592977" y="5631041"/>
            <a:ext cx="9309848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ⓒ2020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sp>
        <p:nvSpPr>
          <p:cNvPr id="24" name="Google Shape;24;p48"/>
          <p:cNvSpPr/>
          <p:nvPr/>
        </p:nvSpPr>
        <p:spPr>
          <a:xfrm>
            <a:off x="8066554" y="403958"/>
            <a:ext cx="1360963" cy="210192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1258" y="2628879"/>
            <a:ext cx="3360308" cy="110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Time Slide">
  <p:cSld name="Break Tim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65901" y="2741472"/>
            <a:ext cx="8671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Big Data Final Project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65901" y="3578204"/>
            <a:ext cx="604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3E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B3E3"/>
                </a:solidFill>
                <a:latin typeface="Arial"/>
                <a:ea typeface="Arial"/>
                <a:cs typeface="Arial"/>
                <a:sym typeface="Arial"/>
              </a:rPr>
              <a:t>SIC </a:t>
            </a:r>
            <a:r>
              <a:rPr lang="en-US" sz="2400">
                <a:solidFill>
                  <a:srgbClr val="00B3E3"/>
                </a:solidFill>
              </a:rPr>
              <a:t>6</a:t>
            </a:r>
            <a:endParaRPr sz="2400" b="0" i="0" u="none" strike="noStrike" cap="none">
              <a:solidFill>
                <a:srgbClr val="00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ext Placeholder 8">
            <a:extLst>
              <a:ext uri="{FF2B5EF4-FFF2-40B4-BE49-F238E27FC236}">
                <a16:creationId xmlns:a16="http://schemas.microsoft.com/office/drawing/2014/main" id="{A2FDFC70-598C-7972-0852-D2456C14E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691398"/>
              </p:ext>
            </p:extLst>
          </p:nvPr>
        </p:nvGraphicFramePr>
        <p:xfrm>
          <a:off x="4494178" y="2276272"/>
          <a:ext cx="5144851" cy="3828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798994F4-E9DF-9172-6172-447C13429721}"/>
              </a:ext>
            </a:extLst>
          </p:cNvPr>
          <p:cNvSpPr txBox="1">
            <a:spLocks/>
          </p:cNvSpPr>
          <p:nvPr/>
        </p:nvSpPr>
        <p:spPr>
          <a:xfrm>
            <a:off x="138327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Environment Setup</a:t>
            </a:r>
          </a:p>
          <a:p>
            <a:endParaRPr lang="en-US" altLang="ko-KR" sz="1600" i="1" dirty="0">
              <a:solidFill>
                <a:schemeClr val="bg1"/>
              </a:solidFill>
              <a:ea typeface="SamsungOneKorean 400" panose="020B0503030303020204" pitchFamily="50" charset="-127"/>
            </a:endParaRPr>
          </a:p>
        </p:txBody>
      </p:sp>
      <p:pic>
        <p:nvPicPr>
          <p:cNvPr id="5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A4A2FD0F-EFA9-ADF2-2DF1-804F1A68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3" y="2150018"/>
            <a:ext cx="3370162" cy="85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DE6DB335-75D6-EAC0-7D2E-45ABAC317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11" y="3571195"/>
            <a:ext cx="2921314" cy="97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wer BI Logo [Microsoft | 01] - PNG Logo Vector Brand Downloads (SVG, EPS)">
            <a:extLst>
              <a:ext uri="{FF2B5EF4-FFF2-40B4-BE49-F238E27FC236}">
                <a16:creationId xmlns:a16="http://schemas.microsoft.com/office/drawing/2014/main" id="{14E0E35A-0A75-E368-97CA-AD220971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3" y="4677364"/>
            <a:ext cx="3058251" cy="172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68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798994F4-E9DF-9172-6172-447C13429721}"/>
              </a:ext>
            </a:extLst>
          </p:cNvPr>
          <p:cNvSpPr txBox="1">
            <a:spLocks/>
          </p:cNvSpPr>
          <p:nvPr/>
        </p:nvSpPr>
        <p:spPr>
          <a:xfrm>
            <a:off x="138327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Environment Setup</a:t>
            </a:r>
          </a:p>
          <a:p>
            <a:endParaRPr lang="en-US" altLang="ko-KR" sz="1600" i="1" dirty="0">
              <a:solidFill>
                <a:schemeClr val="bg1"/>
              </a:solidFill>
              <a:ea typeface="SamsungOneKorean 400" panose="020B0503030303020204" pitchFamily="50" charset="-127"/>
            </a:endParaRPr>
          </a:p>
        </p:txBody>
      </p:sp>
      <p:graphicFrame>
        <p:nvGraphicFramePr>
          <p:cNvPr id="2" name="Text Placeholder 6">
            <a:extLst>
              <a:ext uri="{FF2B5EF4-FFF2-40B4-BE49-F238E27FC236}">
                <a16:creationId xmlns:a16="http://schemas.microsoft.com/office/drawing/2014/main" id="{7DD5D197-CB9F-1C2A-C261-00D23C298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780278"/>
              </p:ext>
            </p:extLst>
          </p:nvPr>
        </p:nvGraphicFramePr>
        <p:xfrm>
          <a:off x="138326" y="2249488"/>
          <a:ext cx="3569933" cy="434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Data Ingestion: Types, Pipelines, Tools &amp; More | Zuar">
            <a:extLst>
              <a:ext uri="{FF2B5EF4-FFF2-40B4-BE49-F238E27FC236}">
                <a16:creationId xmlns:a16="http://schemas.microsoft.com/office/drawing/2014/main" id="{EC7048A1-C100-3C16-D00E-A3880D266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79" y="2249487"/>
            <a:ext cx="5132246" cy="43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0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38327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Environment Setup</a:t>
            </a:r>
          </a:p>
          <a:p>
            <a:r>
              <a:rPr lang="en-US" altLang="ko-KR" sz="1600" i="1" dirty="0">
                <a:solidFill>
                  <a:schemeClr val="bg1"/>
                </a:solidFill>
                <a:ea typeface="SamsungOneKorean 400" panose="020B0503030303020204" pitchFamily="50" charset="-127"/>
              </a:rPr>
              <a:t>Data storage</a:t>
            </a: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49861"/>
            <a:ext cx="8632800" cy="342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Go to Atlas SQL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Select Power bi connect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Edit the schema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marR="0" lvl="0" indent="-1952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500"/>
              <a:buFont typeface="Arial"/>
              <a:buChar char="‣"/>
            </a:pPr>
            <a:endParaRPr lang="en-US" sz="1500" dirty="0">
              <a:solidFill>
                <a:srgbClr val="262626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8AC052-2355-B82F-BFE9-324244A912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7416"/>
            <a:ext cx="9902825" cy="3009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38327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Environment Setup</a:t>
            </a:r>
          </a:p>
          <a:p>
            <a:r>
              <a:rPr lang="en-US" altLang="ko-KR" sz="1600" i="1" dirty="0">
                <a:solidFill>
                  <a:schemeClr val="bg1"/>
                </a:solidFill>
                <a:ea typeface="SamsungOneKorean 400" panose="020B0503030303020204" pitchFamily="50" charset="-127"/>
              </a:rPr>
              <a:t>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5ED14-5E75-673C-843C-4CEB8951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68434"/>
            <a:ext cx="9902825" cy="45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4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558800" y="928961"/>
            <a:ext cx="495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</a:rPr>
              <a:t>Agenda</a:t>
            </a:r>
            <a:endParaRPr dirty="0"/>
          </a:p>
        </p:txBody>
      </p:sp>
      <p:grpSp>
        <p:nvGrpSpPr>
          <p:cNvPr id="50" name="Google Shape;50;p3"/>
          <p:cNvGrpSpPr/>
          <p:nvPr/>
        </p:nvGrpSpPr>
        <p:grpSpPr>
          <a:xfrm>
            <a:off x="589500" y="3762233"/>
            <a:ext cx="5684280" cy="276999"/>
            <a:chOff x="571500" y="2323675"/>
            <a:chExt cx="5684280" cy="276999"/>
          </a:xfrm>
        </p:grpSpPr>
        <p:sp>
          <p:nvSpPr>
            <p:cNvPr id="51" name="Google Shape;51;p3"/>
            <p:cNvSpPr/>
            <p:nvPr/>
          </p:nvSpPr>
          <p:spPr>
            <a:xfrm>
              <a:off x="736380" y="2323675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 Ingestion</a:t>
              </a:r>
              <a:endParaRPr lang="en-US" sz="1800"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1500" y="2336175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71500" y="2487953"/>
            <a:ext cx="5702280" cy="278073"/>
            <a:chOff x="571500" y="3764860"/>
            <a:chExt cx="5702280" cy="278073"/>
          </a:xfrm>
        </p:grpSpPr>
        <p:sp>
          <p:nvSpPr>
            <p:cNvPr id="54" name="Google Shape;54;p3"/>
            <p:cNvSpPr/>
            <p:nvPr/>
          </p:nvSpPr>
          <p:spPr>
            <a:xfrm>
              <a:off x="754380" y="3766033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introduction</a:t>
              </a: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1500" y="3764860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571500" y="2908910"/>
            <a:ext cx="5702280" cy="278123"/>
            <a:chOff x="571500" y="5165783"/>
            <a:chExt cx="5702280" cy="278123"/>
          </a:xfrm>
        </p:grpSpPr>
        <p:sp>
          <p:nvSpPr>
            <p:cNvPr id="57" name="Google Shape;57;p3"/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Dataset</a:t>
              </a: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571500" y="3339655"/>
            <a:ext cx="5702280" cy="278123"/>
            <a:chOff x="571500" y="5165783"/>
            <a:chExt cx="5702280" cy="278123"/>
          </a:xfrm>
        </p:grpSpPr>
        <p:sp>
          <p:nvSpPr>
            <p:cNvPr id="60" name="Google Shape;60;p3"/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Environment Setup</a:t>
              </a:r>
              <a:endParaRPr lang="en-US" dirty="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59;p3">
            <a:extLst>
              <a:ext uri="{FF2B5EF4-FFF2-40B4-BE49-F238E27FC236}">
                <a16:creationId xmlns:a16="http://schemas.microsoft.com/office/drawing/2014/main" id="{475027D2-9301-2CC1-C6E1-52B90D8DF308}"/>
              </a:ext>
            </a:extLst>
          </p:cNvPr>
          <p:cNvGrpSpPr/>
          <p:nvPr/>
        </p:nvGrpSpPr>
        <p:grpSpPr>
          <a:xfrm>
            <a:off x="571500" y="4169242"/>
            <a:ext cx="5702280" cy="723376"/>
            <a:chOff x="571500" y="4806185"/>
            <a:chExt cx="5702280" cy="723376"/>
          </a:xfrm>
        </p:grpSpPr>
        <p:sp>
          <p:nvSpPr>
            <p:cNvPr id="3" name="Google Shape;60;p3">
              <a:extLst>
                <a:ext uri="{FF2B5EF4-FFF2-40B4-BE49-F238E27FC236}">
                  <a16:creationId xmlns:a16="http://schemas.microsoft.com/office/drawing/2014/main" id="{41D814AD-122B-B54A-12B6-588FB5670B04}"/>
                </a:ext>
              </a:extLst>
            </p:cNvPr>
            <p:cNvSpPr/>
            <p:nvPr/>
          </p:nvSpPr>
          <p:spPr>
            <a:xfrm>
              <a:off x="754380" y="5252562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Visualizations and monitoring</a:t>
              </a:r>
              <a:endParaRPr dirty="0"/>
            </a:p>
          </p:txBody>
        </p:sp>
        <p:sp>
          <p:nvSpPr>
            <p:cNvPr id="4" name="Google Shape;61;p3">
              <a:extLst>
                <a:ext uri="{FF2B5EF4-FFF2-40B4-BE49-F238E27FC236}">
                  <a16:creationId xmlns:a16="http://schemas.microsoft.com/office/drawing/2014/main" id="{36D1D29E-813F-2F56-A144-5C48E1CD1777}"/>
                </a:ext>
              </a:extLst>
            </p:cNvPr>
            <p:cNvSpPr/>
            <p:nvPr/>
          </p:nvSpPr>
          <p:spPr>
            <a:xfrm>
              <a:off x="571500" y="5271712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1;p3">
              <a:extLst>
                <a:ext uri="{FF2B5EF4-FFF2-40B4-BE49-F238E27FC236}">
                  <a16:creationId xmlns:a16="http://schemas.microsoft.com/office/drawing/2014/main" id="{BFAC8360-F270-5F42-5147-9D844010E004}"/>
                </a:ext>
              </a:extLst>
            </p:cNvPr>
            <p:cNvSpPr/>
            <p:nvPr/>
          </p:nvSpPr>
          <p:spPr>
            <a:xfrm>
              <a:off x="571500" y="4806185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59;p3">
            <a:extLst>
              <a:ext uri="{FF2B5EF4-FFF2-40B4-BE49-F238E27FC236}">
                <a16:creationId xmlns:a16="http://schemas.microsoft.com/office/drawing/2014/main" id="{55108A24-0E47-D965-0CBC-51BB5455EBE5}"/>
              </a:ext>
            </a:extLst>
          </p:cNvPr>
          <p:cNvGrpSpPr/>
          <p:nvPr/>
        </p:nvGrpSpPr>
        <p:grpSpPr>
          <a:xfrm>
            <a:off x="571500" y="5067140"/>
            <a:ext cx="5702280" cy="278123"/>
            <a:chOff x="571500" y="5165783"/>
            <a:chExt cx="5702280" cy="278123"/>
          </a:xfrm>
        </p:grpSpPr>
        <p:sp>
          <p:nvSpPr>
            <p:cNvPr id="8" name="Google Shape;60;p3">
              <a:extLst>
                <a:ext uri="{FF2B5EF4-FFF2-40B4-BE49-F238E27FC236}">
                  <a16:creationId xmlns:a16="http://schemas.microsoft.com/office/drawing/2014/main" id="{949E9B4D-52C2-BE15-4BE1-9EBCD2278D35}"/>
                </a:ext>
              </a:extLst>
            </p:cNvPr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Conclusion</a:t>
              </a:r>
              <a:endParaRPr dirty="0"/>
            </a:p>
          </p:txBody>
        </p:sp>
        <p:sp>
          <p:nvSpPr>
            <p:cNvPr id="9" name="Google Shape;61;p3">
              <a:extLst>
                <a:ext uri="{FF2B5EF4-FFF2-40B4-BE49-F238E27FC236}">
                  <a16:creationId xmlns:a16="http://schemas.microsoft.com/office/drawing/2014/main" id="{FCAE46B5-09ED-9877-4D94-24B07AC1D092}"/>
                </a:ext>
              </a:extLst>
            </p:cNvPr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7035D55B-C1AE-70C1-0704-30935C4F5D57}"/>
              </a:ext>
            </a:extLst>
          </p:cNvPr>
          <p:cNvSpPr/>
          <p:nvPr/>
        </p:nvSpPr>
        <p:spPr>
          <a:xfrm>
            <a:off x="754380" y="4177776"/>
            <a:ext cx="5519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5A5A5"/>
                </a:solidFill>
              </a:rPr>
              <a:t>Data 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06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;p3">
            <a:extLst>
              <a:ext uri="{FF2B5EF4-FFF2-40B4-BE49-F238E27FC236}">
                <a16:creationId xmlns:a16="http://schemas.microsoft.com/office/drawing/2014/main" id="{0D3AB05B-34BD-D48B-7CFD-F017303C9DD9}"/>
              </a:ext>
            </a:extLst>
          </p:cNvPr>
          <p:cNvSpPr/>
          <p:nvPr/>
        </p:nvSpPr>
        <p:spPr>
          <a:xfrm>
            <a:off x="548967" y="810974"/>
            <a:ext cx="49557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</a:rPr>
              <a:t>Data Ingestion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32D89-44EE-7D53-ED66-24B066F3359D}"/>
              </a:ext>
            </a:extLst>
          </p:cNvPr>
          <p:cNvSpPr txBox="1"/>
          <p:nvPr/>
        </p:nvSpPr>
        <p:spPr>
          <a:xfrm>
            <a:off x="422787" y="2340078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used python as a simulator to ingest data from a csv file to Kafka topic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BA68F-AF05-BB99-0604-39E311C1F5D0}"/>
              </a:ext>
            </a:extLst>
          </p:cNvPr>
          <p:cNvSpPr txBox="1"/>
          <p:nvPr/>
        </p:nvSpPr>
        <p:spPr>
          <a:xfrm>
            <a:off x="422787" y="3167390"/>
            <a:ext cx="579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5 seconds new row is sent to Kafka topic from the csv file.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89CA5-6909-B2EA-0D9C-E42EDA54E853}"/>
              </a:ext>
            </a:extLst>
          </p:cNvPr>
          <p:cNvSpPr txBox="1"/>
          <p:nvPr/>
        </p:nvSpPr>
        <p:spPr>
          <a:xfrm>
            <a:off x="422787" y="3860215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few operation done with pandas to make simulator as possible as real streaming data such as sorting by date and time</a:t>
            </a:r>
          </a:p>
        </p:txBody>
      </p:sp>
    </p:spTree>
    <p:extLst>
      <p:ext uri="{BB962C8B-B14F-4D97-AF65-F5344CB8AC3E}">
        <p14:creationId xmlns:p14="http://schemas.microsoft.com/office/powerpoint/2010/main" val="120503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558800" y="928961"/>
            <a:ext cx="495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Agenda</a:t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58800" y="4100748"/>
            <a:ext cx="5702280" cy="278123"/>
            <a:chOff x="571500" y="2336175"/>
            <a:chExt cx="5702280" cy="278123"/>
          </a:xfrm>
        </p:grpSpPr>
        <p:sp>
          <p:nvSpPr>
            <p:cNvPr id="51" name="Google Shape;51;p3"/>
            <p:cNvSpPr/>
            <p:nvPr/>
          </p:nvSpPr>
          <p:spPr>
            <a:xfrm>
              <a:off x="754380" y="2337299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Data processing</a:t>
              </a: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1500" y="2336175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71500" y="2487953"/>
            <a:ext cx="5702280" cy="278073"/>
            <a:chOff x="571500" y="3764860"/>
            <a:chExt cx="5702280" cy="278073"/>
          </a:xfrm>
        </p:grpSpPr>
        <p:sp>
          <p:nvSpPr>
            <p:cNvPr id="54" name="Google Shape;54;p3"/>
            <p:cNvSpPr/>
            <p:nvPr/>
          </p:nvSpPr>
          <p:spPr>
            <a:xfrm>
              <a:off x="754380" y="3766033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introduction</a:t>
              </a: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1500" y="3764860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571500" y="2908910"/>
            <a:ext cx="5702280" cy="278123"/>
            <a:chOff x="571500" y="5165783"/>
            <a:chExt cx="5702280" cy="278123"/>
          </a:xfrm>
        </p:grpSpPr>
        <p:sp>
          <p:nvSpPr>
            <p:cNvPr id="57" name="Google Shape;57;p3"/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Dataset</a:t>
              </a: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571500" y="3319354"/>
            <a:ext cx="5702280" cy="278123"/>
            <a:chOff x="571500" y="5165783"/>
            <a:chExt cx="5702280" cy="278123"/>
          </a:xfrm>
        </p:grpSpPr>
        <p:sp>
          <p:nvSpPr>
            <p:cNvPr id="60" name="Google Shape;60;p3"/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Environment Setup</a:t>
              </a:r>
              <a:endParaRPr lang="en-US" dirty="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59;p3">
            <a:extLst>
              <a:ext uri="{FF2B5EF4-FFF2-40B4-BE49-F238E27FC236}">
                <a16:creationId xmlns:a16="http://schemas.microsoft.com/office/drawing/2014/main" id="{475027D2-9301-2CC1-C6E1-52B90D8DF308}"/>
              </a:ext>
            </a:extLst>
          </p:cNvPr>
          <p:cNvGrpSpPr/>
          <p:nvPr/>
        </p:nvGrpSpPr>
        <p:grpSpPr>
          <a:xfrm>
            <a:off x="558800" y="4536191"/>
            <a:ext cx="5702280" cy="278123"/>
            <a:chOff x="571500" y="5165783"/>
            <a:chExt cx="5702280" cy="278123"/>
          </a:xfrm>
        </p:grpSpPr>
        <p:sp>
          <p:nvSpPr>
            <p:cNvPr id="3" name="Google Shape;60;p3">
              <a:extLst>
                <a:ext uri="{FF2B5EF4-FFF2-40B4-BE49-F238E27FC236}">
                  <a16:creationId xmlns:a16="http://schemas.microsoft.com/office/drawing/2014/main" id="{41D814AD-122B-B54A-12B6-588FB5670B04}"/>
                </a:ext>
              </a:extLst>
            </p:cNvPr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Visualizations and monitoring</a:t>
              </a:r>
              <a:endParaRPr dirty="0"/>
            </a:p>
          </p:txBody>
        </p:sp>
        <p:sp>
          <p:nvSpPr>
            <p:cNvPr id="4" name="Google Shape;61;p3">
              <a:extLst>
                <a:ext uri="{FF2B5EF4-FFF2-40B4-BE49-F238E27FC236}">
                  <a16:creationId xmlns:a16="http://schemas.microsoft.com/office/drawing/2014/main" id="{36D1D29E-813F-2F56-A144-5C48E1CD1777}"/>
                </a:ext>
              </a:extLst>
            </p:cNvPr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59;p3">
            <a:extLst>
              <a:ext uri="{FF2B5EF4-FFF2-40B4-BE49-F238E27FC236}">
                <a16:creationId xmlns:a16="http://schemas.microsoft.com/office/drawing/2014/main" id="{55108A24-0E47-D965-0CBC-51BB5455EBE5}"/>
              </a:ext>
            </a:extLst>
          </p:cNvPr>
          <p:cNvGrpSpPr/>
          <p:nvPr/>
        </p:nvGrpSpPr>
        <p:grpSpPr>
          <a:xfrm>
            <a:off x="571500" y="5067140"/>
            <a:ext cx="5702280" cy="278123"/>
            <a:chOff x="571500" y="5165783"/>
            <a:chExt cx="5702280" cy="278123"/>
          </a:xfrm>
        </p:grpSpPr>
        <p:sp>
          <p:nvSpPr>
            <p:cNvPr id="8" name="Google Shape;60;p3">
              <a:extLst>
                <a:ext uri="{FF2B5EF4-FFF2-40B4-BE49-F238E27FC236}">
                  <a16:creationId xmlns:a16="http://schemas.microsoft.com/office/drawing/2014/main" id="{949E9B4D-52C2-BE15-4BE1-9EBCD2278D35}"/>
                </a:ext>
              </a:extLst>
            </p:cNvPr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Conclusion</a:t>
              </a:r>
              <a:endParaRPr dirty="0"/>
            </a:p>
          </p:txBody>
        </p:sp>
        <p:sp>
          <p:nvSpPr>
            <p:cNvPr id="9" name="Google Shape;61;p3">
              <a:extLst>
                <a:ext uri="{FF2B5EF4-FFF2-40B4-BE49-F238E27FC236}">
                  <a16:creationId xmlns:a16="http://schemas.microsoft.com/office/drawing/2014/main" id="{FCAE46B5-09ED-9877-4D94-24B07AC1D092}"/>
                </a:ext>
              </a:extLst>
            </p:cNvPr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59;p3">
            <a:extLst>
              <a:ext uri="{FF2B5EF4-FFF2-40B4-BE49-F238E27FC236}">
                <a16:creationId xmlns:a16="http://schemas.microsoft.com/office/drawing/2014/main" id="{AF4B4348-84DC-A941-01BD-7840CE59163C}"/>
              </a:ext>
            </a:extLst>
          </p:cNvPr>
          <p:cNvGrpSpPr/>
          <p:nvPr/>
        </p:nvGrpSpPr>
        <p:grpSpPr>
          <a:xfrm>
            <a:off x="566994" y="3682977"/>
            <a:ext cx="5702280" cy="278073"/>
            <a:chOff x="558800" y="5163527"/>
            <a:chExt cx="5702280" cy="278073"/>
          </a:xfrm>
        </p:grpSpPr>
        <p:sp>
          <p:nvSpPr>
            <p:cNvPr id="11" name="Google Shape;60;p3">
              <a:extLst>
                <a:ext uri="{FF2B5EF4-FFF2-40B4-BE49-F238E27FC236}">
                  <a16:creationId xmlns:a16="http://schemas.microsoft.com/office/drawing/2014/main" id="{7035D55B-C1AE-70C1-0704-30935C4F5D57}"/>
                </a:ext>
              </a:extLst>
            </p:cNvPr>
            <p:cNvSpPr/>
            <p:nvPr/>
          </p:nvSpPr>
          <p:spPr>
            <a:xfrm>
              <a:off x="741680" y="5164700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 Ingestion</a:t>
              </a:r>
              <a:endParaRPr dirty="0"/>
            </a:p>
          </p:txBody>
        </p:sp>
        <p:sp>
          <p:nvSpPr>
            <p:cNvPr id="12" name="Google Shape;61;p3">
              <a:extLst>
                <a:ext uri="{FF2B5EF4-FFF2-40B4-BE49-F238E27FC236}">
                  <a16:creationId xmlns:a16="http://schemas.microsoft.com/office/drawing/2014/main" id="{F4854ADE-93A3-BB7B-D3D5-1D8A3C89DCA0}"/>
                </a:ext>
              </a:extLst>
            </p:cNvPr>
            <p:cNvSpPr/>
            <p:nvPr/>
          </p:nvSpPr>
          <p:spPr>
            <a:xfrm>
              <a:off x="558800" y="5163527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38327" y="953163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Data Processing</a:t>
            </a: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49861"/>
            <a:ext cx="8632800" cy="342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Schema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Handling missing data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Generating time column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Outlier detection  and handling using Z-score method</a:t>
            </a: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marR="0" lvl="0" indent="-1952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500"/>
              <a:buFont typeface="Arial"/>
              <a:buChar char="‣"/>
            </a:pPr>
            <a:endParaRPr lang="en-US" sz="1500" dirty="0">
              <a:solidFill>
                <a:srgbClr val="262626"/>
              </a:solidFill>
            </a:endParaRPr>
          </a:p>
        </p:txBody>
      </p:sp>
      <p:pic>
        <p:nvPicPr>
          <p:cNvPr id="4" name="Picture 3" descr="A cartoon of a server and a piece of paper&#10;&#10;Description automatically generated">
            <a:extLst>
              <a:ext uri="{FF2B5EF4-FFF2-40B4-BE49-F238E27FC236}">
                <a16:creationId xmlns:a16="http://schemas.microsoft.com/office/drawing/2014/main" id="{EC26C7C9-1B21-68D4-DAEB-ECC0CA0A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889" y="2520386"/>
            <a:ext cx="2744788" cy="27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38327" y="953163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Schema</a:t>
            </a: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1976235"/>
            <a:ext cx="8632800" cy="237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dirty="0"/>
              <a:t>We extract data from </a:t>
            </a:r>
            <a:r>
              <a:rPr lang="en-US" sz="1600" dirty="0" err="1"/>
              <a:t>kafka</a:t>
            </a:r>
            <a:r>
              <a:rPr lang="en-US" sz="1600" dirty="0"/>
              <a:t> and make all rows as string then we cast each value to its specified data type.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marR="0" lvl="0" indent="-1952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500"/>
              <a:buFont typeface="Arial"/>
              <a:buChar char="‣"/>
            </a:pPr>
            <a:endParaRPr lang="en-US" sz="1500" dirty="0">
              <a:solidFill>
                <a:srgbClr val="262626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6C33C8-F623-F733-A132-06A6C0E31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1784"/>
              </p:ext>
            </p:extLst>
          </p:nvPr>
        </p:nvGraphicFramePr>
        <p:xfrm>
          <a:off x="2238069" y="2611685"/>
          <a:ext cx="6601884" cy="3657600"/>
        </p:xfrm>
        <a:graphic>
          <a:graphicData uri="http://schemas.openxmlformats.org/drawingml/2006/table">
            <a:tbl>
              <a:tblPr firstRow="1" bandRow="1"/>
              <a:tblGrid>
                <a:gridCol w="3300942">
                  <a:extLst>
                    <a:ext uri="{9D8B030D-6E8A-4147-A177-3AD203B41FA5}">
                      <a16:colId xmlns:a16="http://schemas.microsoft.com/office/drawing/2014/main" val="2441842368"/>
                    </a:ext>
                  </a:extLst>
                </a:gridCol>
                <a:gridCol w="3300942">
                  <a:extLst>
                    <a:ext uri="{9D8B030D-6E8A-4147-A177-3AD203B41FA5}">
                      <a16:colId xmlns:a16="http://schemas.microsoft.com/office/drawing/2014/main" val="2390657573"/>
                    </a:ext>
                  </a:extLst>
                </a:gridCol>
              </a:tblGrid>
              <a:tr h="2444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Column name</a:t>
                      </a:r>
                    </a:p>
                  </a:txBody>
                  <a:tcPr>
                    <a:solidFill>
                      <a:srgbClr val="193E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Data type</a:t>
                      </a:r>
                    </a:p>
                  </a:txBody>
                  <a:tcPr>
                    <a:solidFill>
                      <a:srgbClr val="193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59408"/>
                  </a:ext>
                </a:extLst>
              </a:tr>
              <a:tr h="288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10627"/>
                  </a:ext>
                </a:extLst>
              </a:tr>
              <a:tr h="288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83948"/>
                  </a:ext>
                </a:extLst>
              </a:tr>
              <a:tr h="288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81705"/>
                  </a:ext>
                </a:extLst>
              </a:tr>
              <a:tr h="288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309541"/>
                  </a:ext>
                </a:extLst>
              </a:tr>
              <a:tr h="288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13682"/>
                  </a:ext>
                </a:extLst>
              </a:tr>
              <a:tr h="288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9930"/>
                  </a:ext>
                </a:extLst>
              </a:tr>
              <a:tr h="2888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calories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3597"/>
                  </a:ext>
                </a:extLst>
              </a:tr>
              <a:tr h="288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05779"/>
                  </a:ext>
                </a:extLst>
              </a:tr>
              <a:tr h="288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5582"/>
                  </a:ext>
                </a:extLst>
              </a:tr>
              <a:tr h="288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73981"/>
                  </a:ext>
                </a:extLst>
              </a:tr>
              <a:tr h="288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59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38327" y="953163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Handling missing data</a:t>
            </a:r>
          </a:p>
          <a:p>
            <a:endParaRPr lang="en-US" altLang="ko-KR" sz="3200" dirty="0">
              <a:solidFill>
                <a:schemeClr val="bg1"/>
              </a:solidFill>
              <a:ea typeface="SamsungOneKorean 400" panose="020B0503030303020204" pitchFamily="50" charset="-127"/>
            </a:endParaRP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99022"/>
            <a:ext cx="8632800" cy="295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Fill with mode(the most frequent item)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Fill with mean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Fill with random value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marR="0" lvl="0" indent="-1952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500"/>
              <a:buFont typeface="Arial"/>
              <a:buChar char="‣"/>
            </a:pPr>
            <a:endParaRPr lang="en-US" sz="15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558800" y="928961"/>
            <a:ext cx="49557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</a:rPr>
              <a:t>G8</a:t>
            </a:r>
            <a:endParaRPr dirty="0"/>
          </a:p>
        </p:txBody>
      </p:sp>
      <p:grpSp>
        <p:nvGrpSpPr>
          <p:cNvPr id="50" name="Google Shape;50;p3"/>
          <p:cNvGrpSpPr/>
          <p:nvPr/>
        </p:nvGrpSpPr>
        <p:grpSpPr>
          <a:xfrm>
            <a:off x="571500" y="2336175"/>
            <a:ext cx="5702280" cy="278123"/>
            <a:chOff x="571500" y="2336175"/>
            <a:chExt cx="5702280" cy="278123"/>
          </a:xfrm>
        </p:grpSpPr>
        <p:sp>
          <p:nvSpPr>
            <p:cNvPr id="51" name="Google Shape;51;p3"/>
            <p:cNvSpPr/>
            <p:nvPr/>
          </p:nvSpPr>
          <p:spPr>
            <a:xfrm>
              <a:off x="754380" y="2337299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Facilitator</a:t>
              </a: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1500" y="2336175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71500" y="3734880"/>
            <a:ext cx="5702280" cy="734068"/>
            <a:chOff x="571500" y="3308865"/>
            <a:chExt cx="5702280" cy="734068"/>
          </a:xfrm>
        </p:grpSpPr>
        <p:sp>
          <p:nvSpPr>
            <p:cNvPr id="54" name="Google Shape;54;p3"/>
            <p:cNvSpPr/>
            <p:nvPr/>
          </p:nvSpPr>
          <p:spPr>
            <a:xfrm>
              <a:off x="754380" y="3766033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Mark </a:t>
              </a:r>
              <a:r>
                <a:rPr lang="en-US" sz="1800" dirty="0" err="1">
                  <a:solidFill>
                    <a:srgbClr val="A5A5A5"/>
                  </a:solidFill>
                </a:rPr>
                <a:t>Eskander</a:t>
              </a:r>
              <a:r>
                <a:rPr lang="en-US" sz="1800" dirty="0">
                  <a:solidFill>
                    <a:srgbClr val="A5A5A5"/>
                  </a:solidFill>
                </a:rPr>
                <a:t> Sobhy Saeed</a:t>
              </a:r>
              <a:endParaRPr lang="en-US"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1500" y="3764860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5;p3">
              <a:extLst>
                <a:ext uri="{FF2B5EF4-FFF2-40B4-BE49-F238E27FC236}">
                  <a16:creationId xmlns:a16="http://schemas.microsoft.com/office/drawing/2014/main" id="{C4C145A1-52C5-AE05-9C23-517C4C6DFD3B}"/>
                </a:ext>
              </a:extLst>
            </p:cNvPr>
            <p:cNvSpPr/>
            <p:nvPr/>
          </p:nvSpPr>
          <p:spPr>
            <a:xfrm>
              <a:off x="571500" y="3308865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50;p3">
            <a:extLst>
              <a:ext uri="{FF2B5EF4-FFF2-40B4-BE49-F238E27FC236}">
                <a16:creationId xmlns:a16="http://schemas.microsoft.com/office/drawing/2014/main" id="{ACCDE3B7-8B88-967D-847B-93077ADE8B2B}"/>
              </a:ext>
            </a:extLst>
          </p:cNvPr>
          <p:cNvGrpSpPr/>
          <p:nvPr/>
        </p:nvGrpSpPr>
        <p:grpSpPr>
          <a:xfrm>
            <a:off x="589500" y="3263525"/>
            <a:ext cx="5702280" cy="278123"/>
            <a:chOff x="571500" y="2336175"/>
            <a:chExt cx="5702280" cy="278123"/>
          </a:xfrm>
        </p:grpSpPr>
        <p:sp>
          <p:nvSpPr>
            <p:cNvPr id="6" name="Google Shape;51;p3">
              <a:extLst>
                <a:ext uri="{FF2B5EF4-FFF2-40B4-BE49-F238E27FC236}">
                  <a16:creationId xmlns:a16="http://schemas.microsoft.com/office/drawing/2014/main" id="{FBB6BFE2-B3B0-F4DC-3161-460F72DD4812}"/>
                </a:ext>
              </a:extLst>
            </p:cNvPr>
            <p:cNvSpPr/>
            <p:nvPr/>
          </p:nvSpPr>
          <p:spPr>
            <a:xfrm>
              <a:off x="754380" y="2337299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Contributors</a:t>
              </a:r>
              <a:endParaRPr dirty="0"/>
            </a:p>
          </p:txBody>
        </p:sp>
        <p:sp>
          <p:nvSpPr>
            <p:cNvPr id="10" name="Google Shape;52;p3">
              <a:extLst>
                <a:ext uri="{FF2B5EF4-FFF2-40B4-BE49-F238E27FC236}">
                  <a16:creationId xmlns:a16="http://schemas.microsoft.com/office/drawing/2014/main" id="{EB22DE0C-71B2-51AF-EF2B-7AEC0EC4CDC1}"/>
                </a:ext>
              </a:extLst>
            </p:cNvPr>
            <p:cNvSpPr/>
            <p:nvPr/>
          </p:nvSpPr>
          <p:spPr>
            <a:xfrm>
              <a:off x="571500" y="2336175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oogle Shape;53;p3">
            <a:extLst>
              <a:ext uri="{FF2B5EF4-FFF2-40B4-BE49-F238E27FC236}">
                <a16:creationId xmlns:a16="http://schemas.microsoft.com/office/drawing/2014/main" id="{271BDE7E-18F4-2968-CD79-84D3BCAA5B31}"/>
              </a:ext>
            </a:extLst>
          </p:cNvPr>
          <p:cNvGrpSpPr/>
          <p:nvPr/>
        </p:nvGrpSpPr>
        <p:grpSpPr>
          <a:xfrm>
            <a:off x="571500" y="4693493"/>
            <a:ext cx="5689580" cy="838830"/>
            <a:chOff x="584200" y="3766033"/>
            <a:chExt cx="5689580" cy="838830"/>
          </a:xfrm>
        </p:grpSpPr>
        <p:sp>
          <p:nvSpPr>
            <p:cNvPr id="12" name="Google Shape;54;p3">
              <a:extLst>
                <a:ext uri="{FF2B5EF4-FFF2-40B4-BE49-F238E27FC236}">
                  <a16:creationId xmlns:a16="http://schemas.microsoft.com/office/drawing/2014/main" id="{7CE1CC23-2808-2640-C1FF-5100D44F5C68}"/>
                </a:ext>
              </a:extLst>
            </p:cNvPr>
            <p:cNvSpPr/>
            <p:nvPr/>
          </p:nvSpPr>
          <p:spPr>
            <a:xfrm>
              <a:off x="754380" y="3766033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Rehab Ahmed Khalifa</a:t>
              </a:r>
              <a:endParaRPr lang="en-US" sz="1800" dirty="0"/>
            </a:p>
          </p:txBody>
        </p:sp>
        <p:sp>
          <p:nvSpPr>
            <p:cNvPr id="13" name="Google Shape;55;p3">
              <a:extLst>
                <a:ext uri="{FF2B5EF4-FFF2-40B4-BE49-F238E27FC236}">
                  <a16:creationId xmlns:a16="http://schemas.microsoft.com/office/drawing/2014/main" id="{420EBE8C-7F6D-0F16-9CC4-65824341A80E}"/>
                </a:ext>
              </a:extLst>
            </p:cNvPr>
            <p:cNvSpPr/>
            <p:nvPr/>
          </p:nvSpPr>
          <p:spPr>
            <a:xfrm>
              <a:off x="602200" y="3793831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4;p3">
              <a:extLst>
                <a:ext uri="{FF2B5EF4-FFF2-40B4-BE49-F238E27FC236}">
                  <a16:creationId xmlns:a16="http://schemas.microsoft.com/office/drawing/2014/main" id="{C8FC9542-F9B7-57A6-7FEF-B0A2A55A3E75}"/>
                </a:ext>
              </a:extLst>
            </p:cNvPr>
            <p:cNvSpPr/>
            <p:nvPr/>
          </p:nvSpPr>
          <p:spPr>
            <a:xfrm>
              <a:off x="754380" y="4327963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Yahya Mahmoud Zakaria Abdallah</a:t>
              </a:r>
              <a:endParaRPr lang="en-US" dirty="0"/>
            </a:p>
          </p:txBody>
        </p:sp>
        <p:sp>
          <p:nvSpPr>
            <p:cNvPr id="18" name="Google Shape;55;p3">
              <a:extLst>
                <a:ext uri="{FF2B5EF4-FFF2-40B4-BE49-F238E27FC236}">
                  <a16:creationId xmlns:a16="http://schemas.microsoft.com/office/drawing/2014/main" id="{41345585-19A3-456F-BCB5-2C6F720CCF2A}"/>
                </a:ext>
              </a:extLst>
            </p:cNvPr>
            <p:cNvSpPr/>
            <p:nvPr/>
          </p:nvSpPr>
          <p:spPr>
            <a:xfrm>
              <a:off x="584200" y="435286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53;p3">
            <a:extLst>
              <a:ext uri="{FF2B5EF4-FFF2-40B4-BE49-F238E27FC236}">
                <a16:creationId xmlns:a16="http://schemas.microsoft.com/office/drawing/2014/main" id="{FEA4D227-F950-5FB5-29F6-D0430EC3E3A0}"/>
              </a:ext>
            </a:extLst>
          </p:cNvPr>
          <p:cNvGrpSpPr/>
          <p:nvPr/>
        </p:nvGrpSpPr>
        <p:grpSpPr>
          <a:xfrm>
            <a:off x="571500" y="2827915"/>
            <a:ext cx="5777174" cy="1130850"/>
            <a:chOff x="496606" y="2912083"/>
            <a:chExt cx="5777174" cy="1130850"/>
          </a:xfrm>
        </p:grpSpPr>
        <p:sp>
          <p:nvSpPr>
            <p:cNvPr id="15" name="Google Shape;54;p3">
              <a:extLst>
                <a:ext uri="{FF2B5EF4-FFF2-40B4-BE49-F238E27FC236}">
                  <a16:creationId xmlns:a16="http://schemas.microsoft.com/office/drawing/2014/main" id="{20D9D02B-9CB9-65A7-1257-E695668EDD6C}"/>
                </a:ext>
              </a:extLst>
            </p:cNvPr>
            <p:cNvSpPr/>
            <p:nvPr/>
          </p:nvSpPr>
          <p:spPr>
            <a:xfrm>
              <a:off x="754380" y="3766033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rgbClr val="A5A5A5"/>
                  </a:solidFill>
                </a:rPr>
                <a:t>Assem</a:t>
              </a:r>
              <a:r>
                <a:rPr lang="en-US" sz="1800" dirty="0">
                  <a:solidFill>
                    <a:srgbClr val="A5A5A5"/>
                  </a:solidFill>
                </a:rPr>
                <a:t> Ihab Ezzat Mohamed Aly </a:t>
              </a:r>
              <a:r>
                <a:rPr lang="en-US" sz="1800" dirty="0" err="1">
                  <a:solidFill>
                    <a:srgbClr val="A5A5A5"/>
                  </a:solidFill>
                </a:rPr>
                <a:t>Elgzar</a:t>
              </a:r>
              <a:endParaRPr lang="en-US" dirty="0"/>
            </a:p>
          </p:txBody>
        </p:sp>
        <p:sp>
          <p:nvSpPr>
            <p:cNvPr id="16" name="Google Shape;55;p3">
              <a:extLst>
                <a:ext uri="{FF2B5EF4-FFF2-40B4-BE49-F238E27FC236}">
                  <a16:creationId xmlns:a16="http://schemas.microsoft.com/office/drawing/2014/main" id="{8F24EA3E-0C42-8EE1-3E9B-F6692DE81A30}"/>
                </a:ext>
              </a:extLst>
            </p:cNvPr>
            <p:cNvSpPr/>
            <p:nvPr/>
          </p:nvSpPr>
          <p:spPr>
            <a:xfrm>
              <a:off x="496606" y="29369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4;p3">
              <a:extLst>
                <a:ext uri="{FF2B5EF4-FFF2-40B4-BE49-F238E27FC236}">
                  <a16:creationId xmlns:a16="http://schemas.microsoft.com/office/drawing/2014/main" id="{B52A1DA9-99C4-B665-8EA1-BD894819B1A9}"/>
                </a:ext>
              </a:extLst>
            </p:cNvPr>
            <p:cNvSpPr/>
            <p:nvPr/>
          </p:nvSpPr>
          <p:spPr>
            <a:xfrm>
              <a:off x="625500" y="2912083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Abdelrahman Mahmoud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38326" y="560439"/>
            <a:ext cx="8838525" cy="6670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Outlier detection  and handling using Z-score method</a:t>
            </a:r>
          </a:p>
          <a:p>
            <a:endParaRPr lang="en-US" altLang="ko-KR" sz="3200" dirty="0">
              <a:solidFill>
                <a:schemeClr val="bg1"/>
              </a:solidFill>
              <a:ea typeface="SamsungOneKorean 400" panose="020B0503030303020204" pitchFamily="50" charset="-127"/>
            </a:endParaRP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99022"/>
            <a:ext cx="8632800" cy="407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lvl="0" rtl="0">
              <a:lnSpc>
                <a:spcPct val="115000"/>
              </a:lnSpc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Outlier Detection and Handling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115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using the Interquartile Range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(IQR)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method to maintain data consistency and its quality. For columns such as calories, distance, and steps, outliers are capped.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Z-Score Method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bpm, it calculates the mean and standard deviation, and replaces outliers based on z-scores.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marR="0" lvl="0" indent="-1952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500"/>
              <a:buFont typeface="Arial"/>
              <a:buChar char="‣"/>
            </a:pPr>
            <a:endParaRPr lang="en-US" sz="15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7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558800" y="928961"/>
            <a:ext cx="495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Agenda</a:t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1500" y="4536335"/>
            <a:ext cx="5702280" cy="278123"/>
            <a:chOff x="571500" y="2336175"/>
            <a:chExt cx="5702280" cy="278123"/>
          </a:xfrm>
        </p:grpSpPr>
        <p:sp>
          <p:nvSpPr>
            <p:cNvPr id="51" name="Google Shape;51;p3"/>
            <p:cNvSpPr/>
            <p:nvPr/>
          </p:nvSpPr>
          <p:spPr>
            <a:xfrm>
              <a:off x="754380" y="2337299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1">
                      <a:lumMod val="65000"/>
                    </a:schemeClr>
                  </a:solidFill>
                </a:rPr>
                <a:t>Conclusion</a:t>
              </a: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1500" y="2336175"/>
              <a:ext cx="36000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71500" y="2487953"/>
            <a:ext cx="5702280" cy="278073"/>
            <a:chOff x="571500" y="3764860"/>
            <a:chExt cx="5702280" cy="278073"/>
          </a:xfrm>
        </p:grpSpPr>
        <p:sp>
          <p:nvSpPr>
            <p:cNvPr id="54" name="Google Shape;54;p3"/>
            <p:cNvSpPr/>
            <p:nvPr/>
          </p:nvSpPr>
          <p:spPr>
            <a:xfrm>
              <a:off x="754380" y="3766033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introduction</a:t>
              </a: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1500" y="3764860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571500" y="2908910"/>
            <a:ext cx="5702280" cy="278123"/>
            <a:chOff x="571500" y="5165783"/>
            <a:chExt cx="5702280" cy="278123"/>
          </a:xfrm>
        </p:grpSpPr>
        <p:sp>
          <p:nvSpPr>
            <p:cNvPr id="57" name="Google Shape;57;p3"/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Dataset</a:t>
              </a: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571500" y="3319354"/>
            <a:ext cx="5702280" cy="278123"/>
            <a:chOff x="571500" y="5165783"/>
            <a:chExt cx="5702280" cy="278123"/>
          </a:xfrm>
        </p:grpSpPr>
        <p:sp>
          <p:nvSpPr>
            <p:cNvPr id="60" name="Google Shape;60;p3"/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Environment Setup</a:t>
              </a:r>
              <a:endParaRPr lang="en-US" dirty="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59;p3">
            <a:extLst>
              <a:ext uri="{FF2B5EF4-FFF2-40B4-BE49-F238E27FC236}">
                <a16:creationId xmlns:a16="http://schemas.microsoft.com/office/drawing/2014/main" id="{475027D2-9301-2CC1-C6E1-52B90D8DF308}"/>
              </a:ext>
            </a:extLst>
          </p:cNvPr>
          <p:cNvGrpSpPr/>
          <p:nvPr/>
        </p:nvGrpSpPr>
        <p:grpSpPr>
          <a:xfrm>
            <a:off x="571500" y="3751972"/>
            <a:ext cx="5702280" cy="278123"/>
            <a:chOff x="571500" y="5165783"/>
            <a:chExt cx="5702280" cy="278123"/>
          </a:xfrm>
        </p:grpSpPr>
        <p:sp>
          <p:nvSpPr>
            <p:cNvPr id="3" name="Google Shape;60;p3">
              <a:extLst>
                <a:ext uri="{FF2B5EF4-FFF2-40B4-BE49-F238E27FC236}">
                  <a16:creationId xmlns:a16="http://schemas.microsoft.com/office/drawing/2014/main" id="{41D814AD-122B-B54A-12B6-588FB5670B04}"/>
                </a:ext>
              </a:extLst>
            </p:cNvPr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 processing</a:t>
              </a:r>
              <a:endParaRPr dirty="0"/>
            </a:p>
          </p:txBody>
        </p:sp>
        <p:sp>
          <p:nvSpPr>
            <p:cNvPr id="4" name="Google Shape;61;p3">
              <a:extLst>
                <a:ext uri="{FF2B5EF4-FFF2-40B4-BE49-F238E27FC236}">
                  <a16:creationId xmlns:a16="http://schemas.microsoft.com/office/drawing/2014/main" id="{36D1D29E-813F-2F56-A144-5C48E1CD1777}"/>
                </a:ext>
              </a:extLst>
            </p:cNvPr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59;p3">
            <a:extLst>
              <a:ext uri="{FF2B5EF4-FFF2-40B4-BE49-F238E27FC236}">
                <a16:creationId xmlns:a16="http://schemas.microsoft.com/office/drawing/2014/main" id="{0BEE8424-E363-B33B-2A68-2D851429B794}"/>
              </a:ext>
            </a:extLst>
          </p:cNvPr>
          <p:cNvGrpSpPr/>
          <p:nvPr/>
        </p:nvGrpSpPr>
        <p:grpSpPr>
          <a:xfrm>
            <a:off x="571500" y="4138063"/>
            <a:ext cx="5702280" cy="278123"/>
            <a:chOff x="571500" y="5165783"/>
            <a:chExt cx="5702280" cy="278123"/>
          </a:xfrm>
        </p:grpSpPr>
        <p:sp>
          <p:nvSpPr>
            <p:cNvPr id="6" name="Google Shape;60;p3">
              <a:extLst>
                <a:ext uri="{FF2B5EF4-FFF2-40B4-BE49-F238E27FC236}">
                  <a16:creationId xmlns:a16="http://schemas.microsoft.com/office/drawing/2014/main" id="{A07593B4-4BC5-85D7-2554-2577AF667DEC}"/>
                </a:ext>
              </a:extLst>
            </p:cNvPr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</a:rPr>
                <a:t>Visualizations and monitoring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7" name="Google Shape;61;p3">
              <a:extLst>
                <a:ext uri="{FF2B5EF4-FFF2-40B4-BE49-F238E27FC236}">
                  <a16:creationId xmlns:a16="http://schemas.microsoft.com/office/drawing/2014/main" id="{60C0CF96-A41C-0293-9283-6F7B4AFD2F39}"/>
                </a:ext>
              </a:extLst>
            </p:cNvPr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0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25264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Visualization and monitoring</a:t>
            </a: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49861"/>
            <a:ext cx="8632800" cy="203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Date Table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 err="1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C22BF262-D64F-8EE1-0A28-0B66F03968D8}"/>
              </a:ext>
            </a:extLst>
          </p:cNvPr>
          <p:cNvSpPr txBox="1">
            <a:spLocks/>
          </p:cNvSpPr>
          <p:nvPr/>
        </p:nvSpPr>
        <p:spPr>
          <a:xfrm>
            <a:off x="253770" y="2907505"/>
            <a:ext cx="3555243" cy="2394070"/>
          </a:xfrm>
          <a:prstGeom prst="rect">
            <a:avLst/>
          </a:prstGeom>
        </p:spPr>
        <p:txBody>
          <a:bodyPr lIns="0" tIns="0" rIns="0" bIns="0"/>
          <a:lstStyle>
            <a:lvl1pPr marL="177800" indent="-177800" algn="l" defTabSz="844083" rtl="0" eaLnBrk="1" latinLnBrk="1" hangingPunct="1">
              <a:lnSpc>
                <a:spcPts val="1800"/>
              </a:lnSpc>
              <a:spcBef>
                <a:spcPts val="1000"/>
              </a:spcBef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363" indent="-182563" algn="l" defTabSz="844083" rtl="0" eaLnBrk="1" latinLnBrk="1" hangingPunct="1">
              <a:lnSpc>
                <a:spcPts val="1800"/>
              </a:lnSpc>
              <a:spcBef>
                <a:spcPts val="200"/>
              </a:spcBef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055103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7145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9186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21227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177800" algn="l" defTabSz="844083" rtl="0" eaLnBrk="1" fontAlgn="auto" latinLnBrk="1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altLang="ko-KR" dirty="0"/>
              <a:t>Benefits: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Enhanced time intelligence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Consistent  timeseries analysis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Detailed insights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Improved filtering and grouping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Performance optimization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177800" marR="0" lvl="0" indent="-177800" algn="l" defTabSz="844083" rtl="0" eaLnBrk="1" fontAlgn="auto" latinLnBrk="1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38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25264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Visualization and monitoring</a:t>
            </a: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49861"/>
            <a:ext cx="8632800" cy="203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Date Table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 err="1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C22BF262-D64F-8EE1-0A28-0B66F03968D8}"/>
              </a:ext>
            </a:extLst>
          </p:cNvPr>
          <p:cNvSpPr txBox="1">
            <a:spLocks/>
          </p:cNvSpPr>
          <p:nvPr/>
        </p:nvSpPr>
        <p:spPr>
          <a:xfrm>
            <a:off x="253770" y="2907505"/>
            <a:ext cx="3555243" cy="1927142"/>
          </a:xfrm>
          <a:prstGeom prst="rect">
            <a:avLst/>
          </a:prstGeom>
        </p:spPr>
        <p:txBody>
          <a:bodyPr lIns="0" tIns="0" rIns="0" bIns="0"/>
          <a:lstStyle>
            <a:lvl1pPr marL="177800" indent="-177800" algn="l" defTabSz="844083" rtl="0" eaLnBrk="1" latinLnBrk="1" hangingPunct="1">
              <a:lnSpc>
                <a:spcPts val="1800"/>
              </a:lnSpc>
              <a:spcBef>
                <a:spcPts val="1000"/>
              </a:spcBef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363" indent="-182563" algn="l" defTabSz="844083" rtl="0" eaLnBrk="1" latinLnBrk="1" hangingPunct="1">
              <a:lnSpc>
                <a:spcPts val="1800"/>
              </a:lnSpc>
              <a:spcBef>
                <a:spcPts val="200"/>
              </a:spcBef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055103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7145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9186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21227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177800" algn="l" defTabSz="844083" rtl="0" eaLnBrk="1" fontAlgn="auto" latinLnBrk="1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altLang="ko-KR" dirty="0"/>
              <a:t>Implementation Details: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combine date and hour to create unique timestamp for each hour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Date : extracted from date time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Hour: range from 0 to 23 etc.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Used DAX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177800" marR="0" lvl="0" indent="-177800" algn="l" defTabSz="844083" rtl="0" eaLnBrk="1" fontAlgn="auto" latinLnBrk="1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</p:txBody>
      </p:sp>
      <p:pic>
        <p:nvPicPr>
          <p:cNvPr id="4" name="Graphic 3" descr="Fingerprint with solid fill">
            <a:extLst>
              <a:ext uri="{FF2B5EF4-FFF2-40B4-BE49-F238E27FC236}">
                <a16:creationId xmlns:a16="http://schemas.microsoft.com/office/drawing/2014/main" id="{20D6B71F-6A65-6572-AD46-8E05E7A14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5301" y="2779436"/>
            <a:ext cx="914400" cy="914400"/>
          </a:xfrm>
          <a:prstGeom prst="rect">
            <a:avLst/>
          </a:prstGeom>
        </p:spPr>
      </p:pic>
      <p:pic>
        <p:nvPicPr>
          <p:cNvPr id="8" name="Graphic 7" descr="Clock outline">
            <a:extLst>
              <a:ext uri="{FF2B5EF4-FFF2-40B4-BE49-F238E27FC236}">
                <a16:creationId xmlns:a16="http://schemas.microsoft.com/office/drawing/2014/main" id="{1821D22A-7D41-8544-04D7-CCC5782A6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2280" y="3643527"/>
            <a:ext cx="914400" cy="914400"/>
          </a:xfrm>
          <a:prstGeom prst="rect">
            <a:avLst/>
          </a:prstGeom>
        </p:spPr>
      </p:pic>
      <p:pic>
        <p:nvPicPr>
          <p:cNvPr id="10" name="Graphic 9" descr="Daily calendar outline">
            <a:extLst>
              <a:ext uri="{FF2B5EF4-FFF2-40B4-BE49-F238E27FC236}">
                <a16:creationId xmlns:a16="http://schemas.microsoft.com/office/drawing/2014/main" id="{8D79C661-1CF2-BCBC-0CA5-3CACB8982C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43234" y="2171483"/>
            <a:ext cx="914400" cy="914400"/>
          </a:xfrm>
          <a:prstGeom prst="rect">
            <a:avLst/>
          </a:prstGeom>
        </p:spPr>
      </p:pic>
      <p:pic>
        <p:nvPicPr>
          <p:cNvPr id="1026" name="Picture 2" descr="What is Power BI DAX : The Essential Guide">
            <a:extLst>
              <a:ext uri="{FF2B5EF4-FFF2-40B4-BE49-F238E27FC236}">
                <a16:creationId xmlns:a16="http://schemas.microsoft.com/office/drawing/2014/main" id="{64E56CC9-4EFB-F3CE-F37E-ADC68D83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66" y="2017633"/>
            <a:ext cx="3798084" cy="48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4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25264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Visualization and monitoring</a:t>
            </a: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49861"/>
            <a:ext cx="8632800" cy="203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Realtime charts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 err="1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C22BF262-D64F-8EE1-0A28-0B66F03968D8}"/>
              </a:ext>
            </a:extLst>
          </p:cNvPr>
          <p:cNvSpPr txBox="1">
            <a:spLocks/>
          </p:cNvSpPr>
          <p:nvPr/>
        </p:nvSpPr>
        <p:spPr>
          <a:xfrm>
            <a:off x="253770" y="2907505"/>
            <a:ext cx="3555243" cy="1927142"/>
          </a:xfrm>
          <a:prstGeom prst="rect">
            <a:avLst/>
          </a:prstGeom>
        </p:spPr>
        <p:txBody>
          <a:bodyPr lIns="0" tIns="0" rIns="0" bIns="0"/>
          <a:lstStyle>
            <a:lvl1pPr marL="177800" indent="-177800" algn="l" defTabSz="844083" rtl="0" eaLnBrk="1" latinLnBrk="1" hangingPunct="1">
              <a:lnSpc>
                <a:spcPts val="1800"/>
              </a:lnSpc>
              <a:spcBef>
                <a:spcPts val="1000"/>
              </a:spcBef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363" indent="-182563" algn="l" defTabSz="844083" rtl="0" eaLnBrk="1" latinLnBrk="1" hangingPunct="1">
              <a:lnSpc>
                <a:spcPts val="1800"/>
              </a:lnSpc>
              <a:spcBef>
                <a:spcPts val="200"/>
              </a:spcBef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055103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7145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9186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21227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177800" algn="l" defTabSz="844083" rtl="0" eaLnBrk="1" fontAlgn="auto" latinLnBrk="1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altLang="ko-KR" dirty="0"/>
              <a:t>C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harts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Line chart of BPH (beats per hour)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Total steps of the last day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Total distance in meters in the last 7 days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Distribution of temperature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Filters for date and user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177800" marR="0" lvl="0" indent="-177800" algn="l" defTabSz="844083" rtl="0" eaLnBrk="1" fontAlgn="auto" latinLnBrk="1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868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25264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Visualization and monitoring</a:t>
            </a: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49861"/>
            <a:ext cx="8632800" cy="203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Report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 err="1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C22BF262-D64F-8EE1-0A28-0B66F03968D8}"/>
              </a:ext>
            </a:extLst>
          </p:cNvPr>
          <p:cNvSpPr txBox="1">
            <a:spLocks/>
          </p:cNvSpPr>
          <p:nvPr/>
        </p:nvSpPr>
        <p:spPr>
          <a:xfrm>
            <a:off x="253770" y="2907505"/>
            <a:ext cx="5258756" cy="1927142"/>
          </a:xfrm>
          <a:prstGeom prst="rect">
            <a:avLst/>
          </a:prstGeom>
        </p:spPr>
        <p:txBody>
          <a:bodyPr lIns="0" tIns="0" rIns="0" bIns="0"/>
          <a:lstStyle>
            <a:lvl1pPr marL="177800" indent="-177800" algn="l" defTabSz="844083" rtl="0" eaLnBrk="1" latinLnBrk="1" hangingPunct="1">
              <a:lnSpc>
                <a:spcPts val="1800"/>
              </a:lnSpc>
              <a:spcBef>
                <a:spcPts val="1000"/>
              </a:spcBef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363" indent="-182563" algn="l" defTabSz="844083" rtl="0" eaLnBrk="1" latinLnBrk="1" hangingPunct="1">
              <a:lnSpc>
                <a:spcPts val="1800"/>
              </a:lnSpc>
              <a:spcBef>
                <a:spcPts val="200"/>
              </a:spcBef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055103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7145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9186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21227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177800" algn="l" defTabSz="844083" rtl="0" eaLnBrk="1" fontAlgn="auto" latinLnBrk="1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altLang="ko-KR" dirty="0"/>
              <a:t>Insights that could be derived 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Top and lowest BPH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Distributions of BMI categories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Ratio of Males to Females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Categorization by age and Gender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177800" marR="0" lvl="0" indent="-177800" algn="l" defTabSz="844083" rtl="0" eaLnBrk="1" fontAlgn="auto" latinLnBrk="1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91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25264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Visualization and monitoring</a:t>
            </a: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49861"/>
            <a:ext cx="8632800" cy="203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Row level security (RLS)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 err="1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C22BF262-D64F-8EE1-0A28-0B66F03968D8}"/>
              </a:ext>
            </a:extLst>
          </p:cNvPr>
          <p:cNvSpPr txBox="1">
            <a:spLocks/>
          </p:cNvSpPr>
          <p:nvPr/>
        </p:nvSpPr>
        <p:spPr>
          <a:xfrm>
            <a:off x="253770" y="2907505"/>
            <a:ext cx="5258756" cy="1927142"/>
          </a:xfrm>
          <a:prstGeom prst="rect">
            <a:avLst/>
          </a:prstGeom>
        </p:spPr>
        <p:txBody>
          <a:bodyPr lIns="0" tIns="0" rIns="0" bIns="0"/>
          <a:lstStyle>
            <a:lvl1pPr marL="177800" indent="-177800" algn="l" defTabSz="844083" rtl="0" eaLnBrk="1" latinLnBrk="1" hangingPunct="1">
              <a:lnSpc>
                <a:spcPts val="1800"/>
              </a:lnSpc>
              <a:spcBef>
                <a:spcPts val="1000"/>
              </a:spcBef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363" indent="-182563" algn="l" defTabSz="844083" rtl="0" eaLnBrk="1" latinLnBrk="1" hangingPunct="1">
              <a:lnSpc>
                <a:spcPts val="1800"/>
              </a:lnSpc>
              <a:spcBef>
                <a:spcPts val="200"/>
              </a:spcBef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055103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7145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9186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21227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177800" algn="l" defTabSz="844083" rtl="0" eaLnBrk="1" fontAlgn="auto" latinLnBrk="1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Benefits: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Data confidentiality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Compliance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Customized user experience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rPr>
              <a:t>Scalability</a:t>
            </a: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177800" marR="0" lvl="0" indent="-177800" algn="l" defTabSz="844083" rtl="0" eaLnBrk="1" fontAlgn="auto" latinLnBrk="1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  <a:p>
            <a:pPr marL="360363" marR="0" lvl="1" indent="-182563" algn="l" defTabSz="844083" rtl="0" eaLnBrk="1" fontAlgn="auto" latinLnBrk="1" hangingPunct="1">
              <a:lnSpc>
                <a:spcPts val="18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Tx/>
              <a:buBlip>
                <a:blip r:embed="rId3"/>
              </a:buBlip>
              <a:tabLst>
                <a:tab pos="447675" algn="l"/>
              </a:tabLst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amsungOne 400" panose="020B0503030303020204" pitchFamily="34" charset="0"/>
              <a:ea typeface="SamsungOne 400" panose="020B0503030303020204" pitchFamily="34" charset="0"/>
              <a:cs typeface="+mn-cs"/>
            </a:endParaRPr>
          </a:p>
        </p:txBody>
      </p:sp>
      <p:pic>
        <p:nvPicPr>
          <p:cNvPr id="2050" name="Picture 2" descr="Enable Row Level Security (RLS) and Embed PowerBI Dashboard in an  Application | by Peritos Solutions | Peritos Solutions | Medium">
            <a:extLst>
              <a:ext uri="{FF2B5EF4-FFF2-40B4-BE49-F238E27FC236}">
                <a16:creationId xmlns:a16="http://schemas.microsoft.com/office/drawing/2014/main" id="{B0670B8C-FEA4-EA41-5CC5-ECC8DFC49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81" y="2312887"/>
            <a:ext cx="3545477" cy="219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tting Up Power BI Row Level Security">
            <a:extLst>
              <a:ext uri="{FF2B5EF4-FFF2-40B4-BE49-F238E27FC236}">
                <a16:creationId xmlns:a16="http://schemas.microsoft.com/office/drawing/2014/main" id="{DFA1CCFC-1FA5-6290-4BAF-3BBDA8B68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81" y="4632010"/>
            <a:ext cx="3822844" cy="215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11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558800" y="928961"/>
            <a:ext cx="495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Agenda</a:t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1500" y="4098592"/>
            <a:ext cx="5702280" cy="278123"/>
            <a:chOff x="571500" y="2336175"/>
            <a:chExt cx="5702280" cy="278123"/>
          </a:xfrm>
        </p:grpSpPr>
        <p:sp>
          <p:nvSpPr>
            <p:cNvPr id="51" name="Google Shape;51;p3"/>
            <p:cNvSpPr/>
            <p:nvPr/>
          </p:nvSpPr>
          <p:spPr>
            <a:xfrm>
              <a:off x="754380" y="2337299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1">
                      <a:lumMod val="65000"/>
                    </a:schemeClr>
                  </a:solidFill>
                </a:rPr>
                <a:t>Visualizations and monitoring</a:t>
              </a: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1500" y="2336175"/>
              <a:ext cx="36000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71500" y="2487953"/>
            <a:ext cx="5702280" cy="278073"/>
            <a:chOff x="571500" y="3764860"/>
            <a:chExt cx="5702280" cy="278073"/>
          </a:xfrm>
        </p:grpSpPr>
        <p:sp>
          <p:nvSpPr>
            <p:cNvPr id="54" name="Google Shape;54;p3"/>
            <p:cNvSpPr/>
            <p:nvPr/>
          </p:nvSpPr>
          <p:spPr>
            <a:xfrm>
              <a:off x="754380" y="3766033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introduction</a:t>
              </a: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1500" y="3764860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571500" y="2908910"/>
            <a:ext cx="5702280" cy="278123"/>
            <a:chOff x="571500" y="5165783"/>
            <a:chExt cx="5702280" cy="278123"/>
          </a:xfrm>
        </p:grpSpPr>
        <p:sp>
          <p:nvSpPr>
            <p:cNvPr id="57" name="Google Shape;57;p3"/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Dataset</a:t>
              </a: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571500" y="3319354"/>
            <a:ext cx="5702280" cy="278123"/>
            <a:chOff x="571500" y="5165783"/>
            <a:chExt cx="5702280" cy="278123"/>
          </a:xfrm>
        </p:grpSpPr>
        <p:sp>
          <p:nvSpPr>
            <p:cNvPr id="60" name="Google Shape;60;p3"/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Environment Setup</a:t>
              </a:r>
              <a:endParaRPr lang="en-US" dirty="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59;p3">
            <a:extLst>
              <a:ext uri="{FF2B5EF4-FFF2-40B4-BE49-F238E27FC236}">
                <a16:creationId xmlns:a16="http://schemas.microsoft.com/office/drawing/2014/main" id="{475027D2-9301-2CC1-C6E1-52B90D8DF308}"/>
              </a:ext>
            </a:extLst>
          </p:cNvPr>
          <p:cNvGrpSpPr/>
          <p:nvPr/>
        </p:nvGrpSpPr>
        <p:grpSpPr>
          <a:xfrm>
            <a:off x="571500" y="3751972"/>
            <a:ext cx="5702280" cy="278123"/>
            <a:chOff x="571500" y="5165783"/>
            <a:chExt cx="5702280" cy="278123"/>
          </a:xfrm>
        </p:grpSpPr>
        <p:sp>
          <p:nvSpPr>
            <p:cNvPr id="3" name="Google Shape;60;p3">
              <a:extLst>
                <a:ext uri="{FF2B5EF4-FFF2-40B4-BE49-F238E27FC236}">
                  <a16:creationId xmlns:a16="http://schemas.microsoft.com/office/drawing/2014/main" id="{41D814AD-122B-B54A-12B6-588FB5670B04}"/>
                </a:ext>
              </a:extLst>
            </p:cNvPr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 processing</a:t>
              </a:r>
              <a:endParaRPr dirty="0"/>
            </a:p>
          </p:txBody>
        </p:sp>
        <p:sp>
          <p:nvSpPr>
            <p:cNvPr id="4" name="Google Shape;61;p3">
              <a:extLst>
                <a:ext uri="{FF2B5EF4-FFF2-40B4-BE49-F238E27FC236}">
                  <a16:creationId xmlns:a16="http://schemas.microsoft.com/office/drawing/2014/main" id="{36D1D29E-813F-2F56-A144-5C48E1CD1777}"/>
                </a:ext>
              </a:extLst>
            </p:cNvPr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59;p3">
            <a:extLst>
              <a:ext uri="{FF2B5EF4-FFF2-40B4-BE49-F238E27FC236}">
                <a16:creationId xmlns:a16="http://schemas.microsoft.com/office/drawing/2014/main" id="{0BEE8424-E363-B33B-2A68-2D851429B794}"/>
              </a:ext>
            </a:extLst>
          </p:cNvPr>
          <p:cNvGrpSpPr/>
          <p:nvPr/>
        </p:nvGrpSpPr>
        <p:grpSpPr>
          <a:xfrm>
            <a:off x="571500" y="4458275"/>
            <a:ext cx="5702280" cy="278123"/>
            <a:chOff x="571500" y="5165783"/>
            <a:chExt cx="5702280" cy="278123"/>
          </a:xfrm>
        </p:grpSpPr>
        <p:sp>
          <p:nvSpPr>
            <p:cNvPr id="6" name="Google Shape;60;p3">
              <a:extLst>
                <a:ext uri="{FF2B5EF4-FFF2-40B4-BE49-F238E27FC236}">
                  <a16:creationId xmlns:a16="http://schemas.microsoft.com/office/drawing/2014/main" id="{A07593B4-4BC5-85D7-2554-2577AF667DEC}"/>
                </a:ext>
              </a:extLst>
            </p:cNvPr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</a:rPr>
                <a:t>Conclusion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7" name="Google Shape;61;p3">
              <a:extLst>
                <a:ext uri="{FF2B5EF4-FFF2-40B4-BE49-F238E27FC236}">
                  <a16:creationId xmlns:a16="http://schemas.microsoft.com/office/drawing/2014/main" id="{60C0CF96-A41C-0293-9283-6F7B4AFD2F39}"/>
                </a:ext>
              </a:extLst>
            </p:cNvPr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45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25264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Conclusion</a:t>
            </a: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49861"/>
            <a:ext cx="8632800" cy="564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Real-Time Health Insights: </a:t>
            </a:r>
            <a:r>
              <a:rPr lang="en-US" sz="1600" dirty="0"/>
              <a:t>Provides interactive dashboard for proactive health management and decision-making</a:t>
            </a: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Enhanced Time-Based Analysis: </a:t>
            </a:r>
            <a:r>
              <a:rPr lang="en-US" sz="1600" dirty="0"/>
              <a:t>Date Table with hourly increments offers detailed insights into user behavior and health trends.</a:t>
            </a: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Customizable Views: </a:t>
            </a:r>
            <a:r>
              <a:rPr lang="en-US" sz="1600" dirty="0"/>
              <a:t>Supports personalized monitoring for both individual and group health data.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Security and Compliance: </a:t>
            </a:r>
            <a:r>
              <a:rPr lang="en-US" sz="1600" dirty="0"/>
              <a:t>Row-Level Security ensures data confidentiality and regulatory compliance</a:t>
            </a:r>
            <a:endParaRPr lang="en-AU" sz="32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  <a:p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04195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558800" y="928961"/>
            <a:ext cx="495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Agenda</a:t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1500" y="2336175"/>
            <a:ext cx="5702280" cy="278073"/>
            <a:chOff x="571500" y="2336175"/>
            <a:chExt cx="5702280" cy="278073"/>
          </a:xfrm>
        </p:grpSpPr>
        <p:sp>
          <p:nvSpPr>
            <p:cNvPr id="51" name="Google Shape;51;p3"/>
            <p:cNvSpPr/>
            <p:nvPr/>
          </p:nvSpPr>
          <p:spPr>
            <a:xfrm>
              <a:off x="754380" y="2337348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Introduction</a:t>
              </a: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1500" y="2336175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71500" y="2781467"/>
            <a:ext cx="5702280" cy="278073"/>
            <a:chOff x="571500" y="3764860"/>
            <a:chExt cx="5702280" cy="278073"/>
          </a:xfrm>
        </p:grpSpPr>
        <p:sp>
          <p:nvSpPr>
            <p:cNvPr id="54" name="Google Shape;54;p3"/>
            <p:cNvSpPr/>
            <p:nvPr/>
          </p:nvSpPr>
          <p:spPr>
            <a:xfrm>
              <a:off x="754380" y="3766033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Dataset</a:t>
              </a: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1500" y="3764860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571500" y="3226759"/>
            <a:ext cx="5702280" cy="278073"/>
            <a:chOff x="571500" y="5165783"/>
            <a:chExt cx="5702280" cy="278073"/>
          </a:xfrm>
        </p:grpSpPr>
        <p:sp>
          <p:nvSpPr>
            <p:cNvPr id="57" name="Google Shape;57;p3"/>
            <p:cNvSpPr/>
            <p:nvPr/>
          </p:nvSpPr>
          <p:spPr>
            <a:xfrm>
              <a:off x="754380" y="5166956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Environment Setup</a:t>
              </a: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571500" y="3672051"/>
            <a:ext cx="5702280" cy="278073"/>
            <a:chOff x="571500" y="5165783"/>
            <a:chExt cx="5702280" cy="278073"/>
          </a:xfrm>
        </p:grpSpPr>
        <p:sp>
          <p:nvSpPr>
            <p:cNvPr id="60" name="Google Shape;60;p3"/>
            <p:cNvSpPr/>
            <p:nvPr/>
          </p:nvSpPr>
          <p:spPr>
            <a:xfrm>
              <a:off x="754380" y="5166956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 processing</a:t>
              </a:r>
              <a:endParaRPr dirty="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59;p3">
            <a:extLst>
              <a:ext uri="{FF2B5EF4-FFF2-40B4-BE49-F238E27FC236}">
                <a16:creationId xmlns:a16="http://schemas.microsoft.com/office/drawing/2014/main" id="{475027D2-9301-2CC1-C6E1-52B90D8DF308}"/>
              </a:ext>
            </a:extLst>
          </p:cNvPr>
          <p:cNvGrpSpPr/>
          <p:nvPr/>
        </p:nvGrpSpPr>
        <p:grpSpPr>
          <a:xfrm>
            <a:off x="571500" y="4092443"/>
            <a:ext cx="5702280" cy="278123"/>
            <a:chOff x="571500" y="5165783"/>
            <a:chExt cx="5702280" cy="278123"/>
          </a:xfrm>
        </p:grpSpPr>
        <p:sp>
          <p:nvSpPr>
            <p:cNvPr id="3" name="Google Shape;60;p3">
              <a:extLst>
                <a:ext uri="{FF2B5EF4-FFF2-40B4-BE49-F238E27FC236}">
                  <a16:creationId xmlns:a16="http://schemas.microsoft.com/office/drawing/2014/main" id="{41D814AD-122B-B54A-12B6-588FB5670B04}"/>
                </a:ext>
              </a:extLst>
            </p:cNvPr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Visualizations and monitoring</a:t>
              </a:r>
              <a:endParaRPr dirty="0"/>
            </a:p>
          </p:txBody>
        </p:sp>
        <p:sp>
          <p:nvSpPr>
            <p:cNvPr id="4" name="Google Shape;61;p3">
              <a:extLst>
                <a:ext uri="{FF2B5EF4-FFF2-40B4-BE49-F238E27FC236}">
                  <a16:creationId xmlns:a16="http://schemas.microsoft.com/office/drawing/2014/main" id="{36D1D29E-813F-2F56-A144-5C48E1CD1777}"/>
                </a:ext>
              </a:extLst>
            </p:cNvPr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59;p3">
            <a:extLst>
              <a:ext uri="{FF2B5EF4-FFF2-40B4-BE49-F238E27FC236}">
                <a16:creationId xmlns:a16="http://schemas.microsoft.com/office/drawing/2014/main" id="{CF5A76D6-8C15-5DE1-9CF1-09CE82CA9167}"/>
              </a:ext>
            </a:extLst>
          </p:cNvPr>
          <p:cNvGrpSpPr/>
          <p:nvPr/>
        </p:nvGrpSpPr>
        <p:grpSpPr>
          <a:xfrm>
            <a:off x="571500" y="4458275"/>
            <a:ext cx="5702280" cy="278123"/>
            <a:chOff x="571500" y="5165783"/>
            <a:chExt cx="5702280" cy="278123"/>
          </a:xfrm>
        </p:grpSpPr>
        <p:sp>
          <p:nvSpPr>
            <p:cNvPr id="8" name="Google Shape;60;p3">
              <a:extLst>
                <a:ext uri="{FF2B5EF4-FFF2-40B4-BE49-F238E27FC236}">
                  <a16:creationId xmlns:a16="http://schemas.microsoft.com/office/drawing/2014/main" id="{60576B34-795C-D2C9-6DD1-55F01A5BBAC6}"/>
                </a:ext>
              </a:extLst>
            </p:cNvPr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Conclusion</a:t>
              </a:r>
              <a:endParaRPr dirty="0"/>
            </a:p>
          </p:txBody>
        </p:sp>
        <p:sp>
          <p:nvSpPr>
            <p:cNvPr id="9" name="Google Shape;61;p3">
              <a:extLst>
                <a:ext uri="{FF2B5EF4-FFF2-40B4-BE49-F238E27FC236}">
                  <a16:creationId xmlns:a16="http://schemas.microsoft.com/office/drawing/2014/main" id="{EEE0F4B6-EEA4-7F7F-D81D-965B4B696EB7}"/>
                </a:ext>
              </a:extLst>
            </p:cNvPr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98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38327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Introduction</a:t>
            </a: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49861"/>
            <a:ext cx="8632800" cy="450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dirty="0"/>
              <a:t>Creating comprehensive dashboard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dirty="0"/>
              <a:t>Ingest real-time Data to spark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Process the data</a:t>
            </a:r>
            <a:endParaRPr lang="en-US" sz="2000" dirty="0">
              <a:effectLst/>
            </a:endParaRP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Save the data to persistent storage</a:t>
            </a:r>
            <a:endParaRPr lang="en-US" sz="2000" b="0" i="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Visualize the stored data</a:t>
            </a:r>
            <a:endParaRPr lang="en-US" sz="2000" dirty="0">
              <a:effectLst/>
            </a:endParaRP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marR="0" lvl="0" indent="-1952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500"/>
              <a:buFont typeface="Arial"/>
              <a:buChar char="‣"/>
            </a:pPr>
            <a:endParaRPr lang="en-US" sz="15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0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38327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Introduction</a:t>
            </a:r>
          </a:p>
          <a:p>
            <a:r>
              <a:rPr lang="en-US" altLang="ko-KR" sz="1600" i="1" dirty="0">
                <a:solidFill>
                  <a:schemeClr val="bg1"/>
                </a:solidFill>
                <a:ea typeface="SamsungOneKorean 400" panose="020B0503030303020204" pitchFamily="50" charset="-127"/>
              </a:rPr>
              <a:t>tools</a:t>
            </a: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49861"/>
            <a:ext cx="8632800" cy="4841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dirty="0"/>
              <a:t>GitHub (collaboration Tool)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dirty="0"/>
              <a:t>Docker (environment setup)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dirty="0"/>
              <a:t>Apache Kafka (data ingestion)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dirty="0"/>
              <a:t>Spark (data processing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dirty="0"/>
              <a:t>MongoDB (storage)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dirty="0"/>
              <a:t>Power BI (visualizations)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marR="0" lvl="0" indent="-1952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500"/>
              <a:buFont typeface="Arial"/>
              <a:buChar char="‣"/>
            </a:pPr>
            <a:endParaRPr lang="en-US" sz="15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0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38327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Introduction</a:t>
            </a:r>
          </a:p>
          <a:p>
            <a:r>
              <a:rPr lang="en-US" altLang="ko-KR" sz="1600" i="1" dirty="0">
                <a:solidFill>
                  <a:schemeClr val="bg1"/>
                </a:solidFill>
                <a:ea typeface="SamsungOneKorean 400" panose="020B0503030303020204" pitchFamily="50" charset="-127"/>
              </a:rPr>
              <a:t>Pipeline</a:t>
            </a:r>
          </a:p>
        </p:txBody>
      </p:sp>
      <p:pic>
        <p:nvPicPr>
          <p:cNvPr id="4" name="Picture 3" descr="A diagram of a company">
            <a:extLst>
              <a:ext uri="{FF2B5EF4-FFF2-40B4-BE49-F238E27FC236}">
                <a16:creationId xmlns:a16="http://schemas.microsoft.com/office/drawing/2014/main" id="{8F00D6DE-1442-0D25-A28A-081208DB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33" y="2054942"/>
            <a:ext cx="7533696" cy="42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5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558800" y="928961"/>
            <a:ext cx="495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Agenda</a:t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1500" y="2894430"/>
            <a:ext cx="5702280" cy="278073"/>
            <a:chOff x="571500" y="2336175"/>
            <a:chExt cx="5702280" cy="278073"/>
          </a:xfrm>
        </p:grpSpPr>
        <p:sp>
          <p:nvSpPr>
            <p:cNvPr id="51" name="Google Shape;51;p3"/>
            <p:cNvSpPr/>
            <p:nvPr/>
          </p:nvSpPr>
          <p:spPr>
            <a:xfrm>
              <a:off x="754380" y="2337348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Dataset</a:t>
              </a: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1500" y="2336175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71500" y="2487953"/>
            <a:ext cx="5702280" cy="278073"/>
            <a:chOff x="571500" y="3764860"/>
            <a:chExt cx="5702280" cy="278073"/>
          </a:xfrm>
        </p:grpSpPr>
        <p:sp>
          <p:nvSpPr>
            <p:cNvPr id="54" name="Google Shape;54;p3"/>
            <p:cNvSpPr/>
            <p:nvPr/>
          </p:nvSpPr>
          <p:spPr>
            <a:xfrm>
              <a:off x="754380" y="3766033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introduction</a:t>
              </a: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1500" y="3764860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571500" y="3264318"/>
            <a:ext cx="5702280" cy="278073"/>
            <a:chOff x="571500" y="5165783"/>
            <a:chExt cx="5702280" cy="278073"/>
          </a:xfrm>
        </p:grpSpPr>
        <p:sp>
          <p:nvSpPr>
            <p:cNvPr id="57" name="Google Shape;57;p3"/>
            <p:cNvSpPr/>
            <p:nvPr/>
          </p:nvSpPr>
          <p:spPr>
            <a:xfrm>
              <a:off x="754380" y="5166956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Environment Setup</a:t>
              </a: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571500" y="3672051"/>
            <a:ext cx="5702280" cy="278073"/>
            <a:chOff x="571500" y="5165783"/>
            <a:chExt cx="5702280" cy="278073"/>
          </a:xfrm>
        </p:grpSpPr>
        <p:sp>
          <p:nvSpPr>
            <p:cNvPr id="60" name="Google Shape;60;p3"/>
            <p:cNvSpPr/>
            <p:nvPr/>
          </p:nvSpPr>
          <p:spPr>
            <a:xfrm>
              <a:off x="754380" y="5166956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 processing</a:t>
              </a:r>
              <a:endParaRPr dirty="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59;p3">
            <a:extLst>
              <a:ext uri="{FF2B5EF4-FFF2-40B4-BE49-F238E27FC236}">
                <a16:creationId xmlns:a16="http://schemas.microsoft.com/office/drawing/2014/main" id="{475027D2-9301-2CC1-C6E1-52B90D8DF308}"/>
              </a:ext>
            </a:extLst>
          </p:cNvPr>
          <p:cNvGrpSpPr/>
          <p:nvPr/>
        </p:nvGrpSpPr>
        <p:grpSpPr>
          <a:xfrm>
            <a:off x="571500" y="4092443"/>
            <a:ext cx="5702280" cy="278123"/>
            <a:chOff x="571500" y="5165783"/>
            <a:chExt cx="5702280" cy="278123"/>
          </a:xfrm>
        </p:grpSpPr>
        <p:sp>
          <p:nvSpPr>
            <p:cNvPr id="3" name="Google Shape;60;p3">
              <a:extLst>
                <a:ext uri="{FF2B5EF4-FFF2-40B4-BE49-F238E27FC236}">
                  <a16:creationId xmlns:a16="http://schemas.microsoft.com/office/drawing/2014/main" id="{41D814AD-122B-B54A-12B6-588FB5670B04}"/>
                </a:ext>
              </a:extLst>
            </p:cNvPr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Visualizations and monitoring</a:t>
              </a:r>
              <a:endParaRPr dirty="0"/>
            </a:p>
          </p:txBody>
        </p:sp>
        <p:sp>
          <p:nvSpPr>
            <p:cNvPr id="4" name="Google Shape;61;p3">
              <a:extLst>
                <a:ext uri="{FF2B5EF4-FFF2-40B4-BE49-F238E27FC236}">
                  <a16:creationId xmlns:a16="http://schemas.microsoft.com/office/drawing/2014/main" id="{36D1D29E-813F-2F56-A144-5C48E1CD1777}"/>
                </a:ext>
              </a:extLst>
            </p:cNvPr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59;p3">
            <a:extLst>
              <a:ext uri="{FF2B5EF4-FFF2-40B4-BE49-F238E27FC236}">
                <a16:creationId xmlns:a16="http://schemas.microsoft.com/office/drawing/2014/main" id="{E20FC724-D826-B96D-F9EE-DF9BBC90C083}"/>
              </a:ext>
            </a:extLst>
          </p:cNvPr>
          <p:cNvGrpSpPr/>
          <p:nvPr/>
        </p:nvGrpSpPr>
        <p:grpSpPr>
          <a:xfrm>
            <a:off x="571500" y="4458275"/>
            <a:ext cx="5702280" cy="278123"/>
            <a:chOff x="571500" y="5165783"/>
            <a:chExt cx="5702280" cy="278123"/>
          </a:xfrm>
        </p:grpSpPr>
        <p:sp>
          <p:nvSpPr>
            <p:cNvPr id="6" name="Google Shape;60;p3">
              <a:extLst>
                <a:ext uri="{FF2B5EF4-FFF2-40B4-BE49-F238E27FC236}">
                  <a16:creationId xmlns:a16="http://schemas.microsoft.com/office/drawing/2014/main" id="{94FB59A8-A3D4-6DBE-8BA2-1B769FBC71CF}"/>
                </a:ext>
              </a:extLst>
            </p:cNvPr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Conclusion</a:t>
              </a:r>
              <a:endParaRPr dirty="0"/>
            </a:p>
          </p:txBody>
        </p:sp>
        <p:sp>
          <p:nvSpPr>
            <p:cNvPr id="7" name="Google Shape;61;p3">
              <a:extLst>
                <a:ext uri="{FF2B5EF4-FFF2-40B4-BE49-F238E27FC236}">
                  <a16:creationId xmlns:a16="http://schemas.microsoft.com/office/drawing/2014/main" id="{F7B3D5BD-1B76-09D1-EF2C-4DE2560D0E1B}"/>
                </a:ext>
              </a:extLst>
            </p:cNvPr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62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1A9541-6599-291D-1E54-4E7A0DA73A9E}"/>
              </a:ext>
            </a:extLst>
          </p:cNvPr>
          <p:cNvSpPr txBox="1">
            <a:spLocks/>
          </p:cNvSpPr>
          <p:nvPr/>
        </p:nvSpPr>
        <p:spPr>
          <a:xfrm>
            <a:off x="125264" y="1031540"/>
            <a:ext cx="5522976" cy="2743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a typeface="SamsungOneKorean 400" panose="020B0503030303020204" pitchFamily="50" charset="-127"/>
              </a:rPr>
              <a:t>Dataset</a:t>
            </a:r>
          </a:p>
        </p:txBody>
      </p:sp>
      <p:sp>
        <p:nvSpPr>
          <p:cNvPr id="5" name="Google Shape;67;p4">
            <a:extLst>
              <a:ext uri="{FF2B5EF4-FFF2-40B4-BE49-F238E27FC236}">
                <a16:creationId xmlns:a16="http://schemas.microsoft.com/office/drawing/2014/main" id="{67EFAB0E-8297-BD8E-A5F9-EE566DE2356E}"/>
              </a:ext>
            </a:extLst>
          </p:cNvPr>
          <p:cNvSpPr/>
          <p:nvPr/>
        </p:nvSpPr>
        <p:spPr>
          <a:xfrm>
            <a:off x="138327" y="2349861"/>
            <a:ext cx="8632800" cy="500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144000" bIns="72000" anchor="t" anchorCtr="0">
            <a:spAutoFit/>
          </a:bodyPr>
          <a:lstStyle/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 err="1"/>
              <a:t>LifeSnaps</a:t>
            </a:r>
            <a:r>
              <a:rPr lang="en-US" sz="1600" b="1" dirty="0"/>
              <a:t> Dataset</a:t>
            </a:r>
            <a:r>
              <a:rPr lang="en-US" sz="1600" dirty="0"/>
              <a:t>: 71 participants, 4+ months of data, 71M rows, part of the H2020 RAIS project.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Multi-Modal Data:</a:t>
            </a:r>
            <a:r>
              <a:rPr lang="en-US" sz="1600" dirty="0"/>
              <a:t> 35+ data types from Fitbit Sense, surveys, and assessments, covering activity, sleep, stress, and psychology.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Hourly Collection: </a:t>
            </a:r>
            <a:r>
              <a:rPr lang="en-US" sz="1600" dirty="0"/>
              <a:t>Data is consistently gathered every hour and daily granularity.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r>
              <a:rPr lang="en-US" sz="1600" b="1" dirty="0"/>
              <a:t>Research Applications: </a:t>
            </a:r>
            <a:r>
              <a:rPr lang="en-US" sz="1600" dirty="0"/>
              <a:t>Useful for medical innovations, data privacy, well-being, machine learning, and HCI.</a:t>
            </a:r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indent="-195262">
              <a:lnSpc>
                <a:spcPct val="150000"/>
              </a:lnSpc>
              <a:spcBef>
                <a:spcPts val="800"/>
              </a:spcBef>
              <a:buClr>
                <a:srgbClr val="193EB0"/>
              </a:buClr>
              <a:buSzPts val="1500"/>
              <a:buFont typeface="Arial"/>
              <a:buChar char="‣"/>
            </a:pPr>
            <a:endParaRPr lang="en-US" sz="1600" dirty="0"/>
          </a:p>
          <a:p>
            <a:pPr marL="182562" marR="0" lvl="0" indent="-19526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193EB0"/>
              </a:buClr>
              <a:buSzPts val="1500"/>
              <a:buFont typeface="Arial"/>
              <a:buChar char="‣"/>
            </a:pPr>
            <a:endParaRPr lang="en-US" sz="15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8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558800" y="928961"/>
            <a:ext cx="495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Agenda</a:t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1500" y="3258705"/>
            <a:ext cx="5702280" cy="278123"/>
            <a:chOff x="571500" y="2336175"/>
            <a:chExt cx="5702280" cy="278123"/>
          </a:xfrm>
        </p:grpSpPr>
        <p:sp>
          <p:nvSpPr>
            <p:cNvPr id="51" name="Google Shape;51;p3"/>
            <p:cNvSpPr/>
            <p:nvPr/>
          </p:nvSpPr>
          <p:spPr>
            <a:xfrm>
              <a:off x="754380" y="2337299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Environment Setup</a:t>
              </a: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1500" y="2336175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71500" y="2487953"/>
            <a:ext cx="5702280" cy="278073"/>
            <a:chOff x="571500" y="3764860"/>
            <a:chExt cx="5702280" cy="278073"/>
          </a:xfrm>
        </p:grpSpPr>
        <p:sp>
          <p:nvSpPr>
            <p:cNvPr id="54" name="Google Shape;54;p3"/>
            <p:cNvSpPr/>
            <p:nvPr/>
          </p:nvSpPr>
          <p:spPr>
            <a:xfrm>
              <a:off x="754380" y="3766033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introduction</a:t>
              </a: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1500" y="3764860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571500" y="2908910"/>
            <a:ext cx="5702280" cy="278123"/>
            <a:chOff x="571500" y="5165783"/>
            <a:chExt cx="5702280" cy="278123"/>
          </a:xfrm>
        </p:grpSpPr>
        <p:sp>
          <p:nvSpPr>
            <p:cNvPr id="57" name="Google Shape;57;p3"/>
            <p:cNvSpPr/>
            <p:nvPr/>
          </p:nvSpPr>
          <p:spPr>
            <a:xfrm>
              <a:off x="754380" y="5166907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Dataset</a:t>
              </a: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71500" y="516578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558800" y="3670968"/>
            <a:ext cx="5707145" cy="716189"/>
            <a:chOff x="558800" y="5163527"/>
            <a:chExt cx="5707145" cy="716189"/>
          </a:xfrm>
        </p:grpSpPr>
        <p:sp>
          <p:nvSpPr>
            <p:cNvPr id="60" name="Google Shape;60;p3"/>
            <p:cNvSpPr/>
            <p:nvPr/>
          </p:nvSpPr>
          <p:spPr>
            <a:xfrm>
              <a:off x="746545" y="5602816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 processing</a:t>
              </a:r>
              <a:endParaRPr dirty="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63665" y="5601643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0;p3">
              <a:extLst>
                <a:ext uri="{FF2B5EF4-FFF2-40B4-BE49-F238E27FC236}">
                  <a16:creationId xmlns:a16="http://schemas.microsoft.com/office/drawing/2014/main" id="{828F0C67-3059-996E-0107-160ED31A06D7}"/>
                </a:ext>
              </a:extLst>
            </p:cNvPr>
            <p:cNvSpPr/>
            <p:nvPr/>
          </p:nvSpPr>
          <p:spPr>
            <a:xfrm>
              <a:off x="741680" y="5164700"/>
              <a:ext cx="551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Data Ingestion</a:t>
              </a:r>
              <a:endParaRPr dirty="0"/>
            </a:p>
          </p:txBody>
        </p:sp>
        <p:sp>
          <p:nvSpPr>
            <p:cNvPr id="9" name="Google Shape;61;p3">
              <a:extLst>
                <a:ext uri="{FF2B5EF4-FFF2-40B4-BE49-F238E27FC236}">
                  <a16:creationId xmlns:a16="http://schemas.microsoft.com/office/drawing/2014/main" id="{41801D95-35BD-7FE7-A268-F6F504FDC485}"/>
                </a:ext>
              </a:extLst>
            </p:cNvPr>
            <p:cNvSpPr/>
            <p:nvPr/>
          </p:nvSpPr>
          <p:spPr>
            <a:xfrm>
              <a:off x="558800" y="5163527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59;p3">
            <a:extLst>
              <a:ext uri="{FF2B5EF4-FFF2-40B4-BE49-F238E27FC236}">
                <a16:creationId xmlns:a16="http://schemas.microsoft.com/office/drawing/2014/main" id="{475027D2-9301-2CC1-C6E1-52B90D8DF308}"/>
              </a:ext>
            </a:extLst>
          </p:cNvPr>
          <p:cNvGrpSpPr/>
          <p:nvPr/>
        </p:nvGrpSpPr>
        <p:grpSpPr>
          <a:xfrm>
            <a:off x="563665" y="4527794"/>
            <a:ext cx="5702280" cy="278123"/>
            <a:chOff x="563665" y="5601134"/>
            <a:chExt cx="5702280" cy="278123"/>
          </a:xfrm>
        </p:grpSpPr>
        <p:sp>
          <p:nvSpPr>
            <p:cNvPr id="3" name="Google Shape;60;p3">
              <a:extLst>
                <a:ext uri="{FF2B5EF4-FFF2-40B4-BE49-F238E27FC236}">
                  <a16:creationId xmlns:a16="http://schemas.microsoft.com/office/drawing/2014/main" id="{41D814AD-122B-B54A-12B6-588FB5670B04}"/>
                </a:ext>
              </a:extLst>
            </p:cNvPr>
            <p:cNvSpPr/>
            <p:nvPr/>
          </p:nvSpPr>
          <p:spPr>
            <a:xfrm>
              <a:off x="746545" y="5602258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Visualizations and monitoring</a:t>
              </a:r>
              <a:endParaRPr dirty="0"/>
            </a:p>
          </p:txBody>
        </p:sp>
        <p:sp>
          <p:nvSpPr>
            <p:cNvPr id="4" name="Google Shape;61;p3">
              <a:extLst>
                <a:ext uri="{FF2B5EF4-FFF2-40B4-BE49-F238E27FC236}">
                  <a16:creationId xmlns:a16="http://schemas.microsoft.com/office/drawing/2014/main" id="{36D1D29E-813F-2F56-A144-5C48E1CD1777}"/>
                </a:ext>
              </a:extLst>
            </p:cNvPr>
            <p:cNvSpPr/>
            <p:nvPr/>
          </p:nvSpPr>
          <p:spPr>
            <a:xfrm>
              <a:off x="563665" y="5601134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59;p3">
            <a:extLst>
              <a:ext uri="{FF2B5EF4-FFF2-40B4-BE49-F238E27FC236}">
                <a16:creationId xmlns:a16="http://schemas.microsoft.com/office/drawing/2014/main" id="{6D77C271-DC3E-1356-0289-6431AE0A347A}"/>
              </a:ext>
            </a:extLst>
          </p:cNvPr>
          <p:cNvGrpSpPr/>
          <p:nvPr/>
        </p:nvGrpSpPr>
        <p:grpSpPr>
          <a:xfrm>
            <a:off x="558800" y="4941140"/>
            <a:ext cx="5702280" cy="278123"/>
            <a:chOff x="558800" y="5648648"/>
            <a:chExt cx="5702280" cy="278123"/>
          </a:xfrm>
        </p:grpSpPr>
        <p:sp>
          <p:nvSpPr>
            <p:cNvPr id="6" name="Google Shape;60;p3">
              <a:extLst>
                <a:ext uri="{FF2B5EF4-FFF2-40B4-BE49-F238E27FC236}">
                  <a16:creationId xmlns:a16="http://schemas.microsoft.com/office/drawing/2014/main" id="{E5B3BB01-8198-B136-DF5A-716163D1181C}"/>
                </a:ext>
              </a:extLst>
            </p:cNvPr>
            <p:cNvSpPr/>
            <p:nvPr/>
          </p:nvSpPr>
          <p:spPr>
            <a:xfrm>
              <a:off x="741680" y="5649772"/>
              <a:ext cx="5519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A5A5A5"/>
                  </a:solidFill>
                </a:rPr>
                <a:t>Conclusion</a:t>
              </a:r>
              <a:endParaRPr dirty="0"/>
            </a:p>
          </p:txBody>
        </p:sp>
        <p:sp>
          <p:nvSpPr>
            <p:cNvPr id="7" name="Google Shape;61;p3">
              <a:extLst>
                <a:ext uri="{FF2B5EF4-FFF2-40B4-BE49-F238E27FC236}">
                  <a16:creationId xmlns:a16="http://schemas.microsoft.com/office/drawing/2014/main" id="{7A698D1C-EE45-C48B-6C14-EF07642DC3B5}"/>
                </a:ext>
              </a:extLst>
            </p:cNvPr>
            <p:cNvSpPr/>
            <p:nvPr/>
          </p:nvSpPr>
          <p:spPr>
            <a:xfrm>
              <a:off x="558800" y="5648648"/>
              <a:ext cx="36000" cy="25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49080"/>
      </p:ext>
    </p:extLst>
  </p:cSld>
  <p:clrMapOvr>
    <a:masterClrMapping/>
  </p:clrMapOvr>
</p:sld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0A72B833E384C9E5AD4EB4862E73A" ma:contentTypeVersion="5" ma:contentTypeDescription="Create a new document." ma:contentTypeScope="" ma:versionID="e1ac0910dc9a2cf7a7afbc93e1416a6f">
  <xsd:schema xmlns:xsd="http://www.w3.org/2001/XMLSchema" xmlns:xs="http://www.w3.org/2001/XMLSchema" xmlns:p="http://schemas.microsoft.com/office/2006/metadata/properties" xmlns:ns3="10e28dd9-30da-4569-b847-9fa62b81ea59" targetNamespace="http://schemas.microsoft.com/office/2006/metadata/properties" ma:root="true" ma:fieldsID="1579188b8e51dd1ac0f0ae04206c4baf" ns3:_="">
    <xsd:import namespace="10e28dd9-30da-4569-b847-9fa62b81ea5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28dd9-30da-4569-b847-9fa62b81ea5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0D05CA-059C-4BBA-A713-5070D24DD0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e28dd9-30da-4569-b847-9fa62b81ea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E0E4DC-6F63-4354-8882-5B03DD8EB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2F09FF-0F25-494F-A235-1B2801748DBE}">
  <ds:schemaRefs>
    <ds:schemaRef ds:uri="http://schemas.microsoft.com/office/2006/documentManagement/types"/>
    <ds:schemaRef ds:uri="http://purl.org/dc/elements/1.1/"/>
    <ds:schemaRef ds:uri="10e28dd9-30da-4569-b847-9fa62b81ea59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747</Words>
  <Application>Microsoft Office PowerPoint</Application>
  <PresentationFormat>Custom</PresentationFormat>
  <Paragraphs>249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Malgun Gothic</vt:lpstr>
      <vt:lpstr>Aptos</vt:lpstr>
      <vt:lpstr>Arial</vt:lpstr>
      <vt:lpstr>Calibri</vt:lpstr>
      <vt:lpstr>SamsungOne 400</vt:lpstr>
      <vt:lpstr>SamsungOneKorean 400</vt:lpstr>
      <vt:lpstr>SIC_Template_AI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 Abdelnasser</dc:creator>
  <cp:lastModifiedBy>يحيى محمود زكريا عبد الله</cp:lastModifiedBy>
  <cp:revision>7</cp:revision>
  <dcterms:modified xsi:type="dcterms:W3CDTF">2024-09-24T15:29:25Z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0x0101000670A72B833E384C9E5AD4EB4862E73A</vt:lpwstr>
  </property>
</Properties>
</file>