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57" r:id="rId4"/>
    <p:sldId id="259" r:id="rId5"/>
    <p:sldId id="263" r:id="rId6"/>
    <p:sldId id="264" r:id="rId7"/>
    <p:sldId id="260" r:id="rId8"/>
    <p:sldId id="261" r:id="rId9"/>
    <p:sldId id="265" r:id="rId10"/>
    <p:sldId id="266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51761F-B932-4464-B541-1F59E82EFC2E}" v="4" dt="2021-09-27T21:16:43.4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Fromm" userId="3aa39a419800cc2a" providerId="LiveId" clId="{4551761F-B932-4464-B541-1F59E82EFC2E}"/>
    <pc:docChg chg="undo custSel addSld delSld modSld sldOrd">
      <pc:chgData name="Mark Fromm" userId="3aa39a419800cc2a" providerId="LiveId" clId="{4551761F-B932-4464-B541-1F59E82EFC2E}" dt="2021-09-28T14:31:44.313" v="701" actId="5793"/>
      <pc:docMkLst>
        <pc:docMk/>
      </pc:docMkLst>
      <pc:sldChg chg="modSp mod">
        <pc:chgData name="Mark Fromm" userId="3aa39a419800cc2a" providerId="LiveId" clId="{4551761F-B932-4464-B541-1F59E82EFC2E}" dt="2021-09-28T14:07:50.864" v="501" actId="20577"/>
        <pc:sldMkLst>
          <pc:docMk/>
          <pc:sldMk cId="955730737" sldId="256"/>
        </pc:sldMkLst>
        <pc:spChg chg="mod">
          <ac:chgData name="Mark Fromm" userId="3aa39a419800cc2a" providerId="LiveId" clId="{4551761F-B932-4464-B541-1F59E82EFC2E}" dt="2021-09-28T14:07:40.141" v="461" actId="20577"/>
          <ac:spMkLst>
            <pc:docMk/>
            <pc:sldMk cId="955730737" sldId="256"/>
            <ac:spMk id="2" creationId="{00000000-0000-0000-0000-000000000000}"/>
          </ac:spMkLst>
        </pc:spChg>
        <pc:spChg chg="mod">
          <ac:chgData name="Mark Fromm" userId="3aa39a419800cc2a" providerId="LiveId" clId="{4551761F-B932-4464-B541-1F59E82EFC2E}" dt="2021-09-28T14:07:50.864" v="501" actId="20577"/>
          <ac:spMkLst>
            <pc:docMk/>
            <pc:sldMk cId="955730737" sldId="256"/>
            <ac:spMk id="3" creationId="{00000000-0000-0000-0000-000000000000}"/>
          </ac:spMkLst>
        </pc:spChg>
      </pc:sldChg>
      <pc:sldChg chg="addSp delSp modSp mod">
        <pc:chgData name="Mark Fromm" userId="3aa39a419800cc2a" providerId="LiveId" clId="{4551761F-B932-4464-B541-1F59E82EFC2E}" dt="2021-09-27T21:15:56.284" v="163" actId="20577"/>
        <pc:sldMkLst>
          <pc:docMk/>
          <pc:sldMk cId="458975636" sldId="260"/>
        </pc:sldMkLst>
        <pc:spChg chg="del">
          <ac:chgData name="Mark Fromm" userId="3aa39a419800cc2a" providerId="LiveId" clId="{4551761F-B932-4464-B541-1F59E82EFC2E}" dt="2021-09-27T20:09:28.151" v="4" actId="478"/>
          <ac:spMkLst>
            <pc:docMk/>
            <pc:sldMk cId="458975636" sldId="260"/>
            <ac:spMk id="3" creationId="{00000000-0000-0000-0000-000000000000}"/>
          </ac:spMkLst>
        </pc:spChg>
        <pc:spChg chg="add mod">
          <ac:chgData name="Mark Fromm" userId="3aa39a419800cc2a" providerId="LiveId" clId="{4551761F-B932-4464-B541-1F59E82EFC2E}" dt="2021-09-27T21:15:56.284" v="163" actId="20577"/>
          <ac:spMkLst>
            <pc:docMk/>
            <pc:sldMk cId="458975636" sldId="260"/>
            <ac:spMk id="6" creationId="{B1636751-1715-4DDC-9A92-46197C2F360A}"/>
          </ac:spMkLst>
        </pc:spChg>
        <pc:picChg chg="add mod modCrop">
          <ac:chgData name="Mark Fromm" userId="3aa39a419800cc2a" providerId="LiveId" clId="{4551761F-B932-4464-B541-1F59E82EFC2E}" dt="2021-09-27T20:43:54.424" v="68" actId="732"/>
          <ac:picMkLst>
            <pc:docMk/>
            <pc:sldMk cId="458975636" sldId="260"/>
            <ac:picMk id="5" creationId="{850B7812-1EBB-46DE-82EE-3E0F8F38F99C}"/>
          </ac:picMkLst>
        </pc:picChg>
      </pc:sldChg>
      <pc:sldChg chg="addSp delSp modSp">
        <pc:chgData name="Mark Fromm" userId="3aa39a419800cc2a" providerId="LiveId" clId="{4551761F-B932-4464-B541-1F59E82EFC2E}" dt="2021-09-27T21:16:43.484" v="165"/>
        <pc:sldMkLst>
          <pc:docMk/>
          <pc:sldMk cId="4201367211" sldId="261"/>
        </pc:sldMkLst>
        <pc:spChg chg="add del mod">
          <ac:chgData name="Mark Fromm" userId="3aa39a419800cc2a" providerId="LiveId" clId="{4551761F-B932-4464-B541-1F59E82EFC2E}" dt="2021-09-27T21:16:43.484" v="165"/>
          <ac:spMkLst>
            <pc:docMk/>
            <pc:sldMk cId="4201367211" sldId="261"/>
            <ac:spMk id="4" creationId="{9A5D371C-D35C-47EE-9FBC-AAD6E16E09C0}"/>
          </ac:spMkLst>
        </pc:spChg>
      </pc:sldChg>
      <pc:sldChg chg="ord">
        <pc:chgData name="Mark Fromm" userId="3aa39a419800cc2a" providerId="LiveId" clId="{4551761F-B932-4464-B541-1F59E82EFC2E}" dt="2021-09-27T08:51:34.805" v="1"/>
        <pc:sldMkLst>
          <pc:docMk/>
          <pc:sldMk cId="3289616095" sldId="263"/>
        </pc:sldMkLst>
      </pc:sldChg>
      <pc:sldChg chg="ord">
        <pc:chgData name="Mark Fromm" userId="3aa39a419800cc2a" providerId="LiveId" clId="{4551761F-B932-4464-B541-1F59E82EFC2E}" dt="2021-09-27T08:51:40.111" v="3"/>
        <pc:sldMkLst>
          <pc:docMk/>
          <pc:sldMk cId="2066249890" sldId="264"/>
        </pc:sldMkLst>
      </pc:sldChg>
      <pc:sldChg chg="addSp delSp modSp add del mod">
        <pc:chgData name="Mark Fromm" userId="3aa39a419800cc2a" providerId="LiveId" clId="{4551761F-B932-4464-B541-1F59E82EFC2E}" dt="2021-09-27T21:14:38.177" v="129" actId="47"/>
        <pc:sldMkLst>
          <pc:docMk/>
          <pc:sldMk cId="2132062288" sldId="265"/>
        </pc:sldMkLst>
        <pc:spChg chg="add del mod">
          <ac:chgData name="Mark Fromm" userId="3aa39a419800cc2a" providerId="LiveId" clId="{4551761F-B932-4464-B541-1F59E82EFC2E}" dt="2021-09-27T20:44:14.358" v="69" actId="21"/>
          <ac:spMkLst>
            <pc:docMk/>
            <pc:sldMk cId="2132062288" sldId="265"/>
            <ac:spMk id="4" creationId="{12135250-A722-4563-9F3E-2A67010F43AD}"/>
          </ac:spMkLst>
        </pc:spChg>
        <pc:spChg chg="add mod">
          <ac:chgData name="Mark Fromm" userId="3aa39a419800cc2a" providerId="LiveId" clId="{4551761F-B932-4464-B541-1F59E82EFC2E}" dt="2021-09-27T20:44:14.358" v="69" actId="21"/>
          <ac:spMkLst>
            <pc:docMk/>
            <pc:sldMk cId="2132062288" sldId="265"/>
            <ac:spMk id="6" creationId="{F9E870FC-5B6E-4B24-96A0-9873FD3275A4}"/>
          </ac:spMkLst>
        </pc:spChg>
        <pc:picChg chg="del">
          <ac:chgData name="Mark Fromm" userId="3aa39a419800cc2a" providerId="LiveId" clId="{4551761F-B932-4464-B541-1F59E82EFC2E}" dt="2021-09-27T20:12:27.670" v="9" actId="478"/>
          <ac:picMkLst>
            <pc:docMk/>
            <pc:sldMk cId="2132062288" sldId="265"/>
            <ac:picMk id="5" creationId="{850B7812-1EBB-46DE-82EE-3E0F8F38F99C}"/>
          </ac:picMkLst>
        </pc:picChg>
      </pc:sldChg>
      <pc:sldChg chg="modSp new mod">
        <pc:chgData name="Mark Fromm" userId="3aa39a419800cc2a" providerId="LiveId" clId="{4551761F-B932-4464-B541-1F59E82EFC2E}" dt="2021-09-28T14:14:41.381" v="674" actId="20577"/>
        <pc:sldMkLst>
          <pc:docMk/>
          <pc:sldMk cId="2919364631" sldId="265"/>
        </pc:sldMkLst>
        <pc:spChg chg="mod">
          <ac:chgData name="Mark Fromm" userId="3aa39a419800cc2a" providerId="LiveId" clId="{4551761F-B932-4464-B541-1F59E82EFC2E}" dt="2021-09-27T21:30:33.139" v="205" actId="20577"/>
          <ac:spMkLst>
            <pc:docMk/>
            <pc:sldMk cId="2919364631" sldId="265"/>
            <ac:spMk id="2" creationId="{227D980B-0929-427A-B253-9082641C0311}"/>
          </ac:spMkLst>
        </pc:spChg>
        <pc:spChg chg="mod">
          <ac:chgData name="Mark Fromm" userId="3aa39a419800cc2a" providerId="LiveId" clId="{4551761F-B932-4464-B541-1F59E82EFC2E}" dt="2021-09-28T14:14:41.381" v="674" actId="20577"/>
          <ac:spMkLst>
            <pc:docMk/>
            <pc:sldMk cId="2919364631" sldId="265"/>
            <ac:spMk id="3" creationId="{97A02A22-05BA-4C2B-82CF-9B9E060ED722}"/>
          </ac:spMkLst>
        </pc:spChg>
      </pc:sldChg>
      <pc:sldChg chg="new del">
        <pc:chgData name="Mark Fromm" userId="3aa39a419800cc2a" providerId="LiveId" clId="{4551761F-B932-4464-B541-1F59E82EFC2E}" dt="2021-09-27T20:43:44.415" v="67" actId="680"/>
        <pc:sldMkLst>
          <pc:docMk/>
          <pc:sldMk cId="566965283" sldId="266"/>
        </pc:sldMkLst>
      </pc:sldChg>
      <pc:sldChg chg="modSp new mod">
        <pc:chgData name="Mark Fromm" userId="3aa39a419800cc2a" providerId="LiveId" clId="{4551761F-B932-4464-B541-1F59E82EFC2E}" dt="2021-09-28T14:31:44.313" v="701" actId="5793"/>
        <pc:sldMkLst>
          <pc:docMk/>
          <pc:sldMk cId="1026846227" sldId="266"/>
        </pc:sldMkLst>
        <pc:spChg chg="mod">
          <ac:chgData name="Mark Fromm" userId="3aa39a419800cc2a" providerId="LiveId" clId="{4551761F-B932-4464-B541-1F59E82EFC2E}" dt="2021-09-28T14:16:24.271" v="693" actId="20577"/>
          <ac:spMkLst>
            <pc:docMk/>
            <pc:sldMk cId="1026846227" sldId="266"/>
            <ac:spMk id="2" creationId="{1FA48F21-D8B9-49F7-A526-52F2846517FA}"/>
          </ac:spMkLst>
        </pc:spChg>
        <pc:spChg chg="mod">
          <ac:chgData name="Mark Fromm" userId="3aa39a419800cc2a" providerId="LiveId" clId="{4551761F-B932-4464-B541-1F59E82EFC2E}" dt="2021-09-28T14:31:44.313" v="701" actId="5793"/>
          <ac:spMkLst>
            <pc:docMk/>
            <pc:sldMk cId="1026846227" sldId="266"/>
            <ac:spMk id="3" creationId="{1D121110-62C6-4200-A17A-D90D49C2B3A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6B934-20B7-4F18-94E2-A8FE20D39165}" type="datetimeFigureOut">
              <a:rPr lang="de-DE" smtClean="0"/>
              <a:t>28.09.2021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B6270-A83C-4D71-8A20-21EA3D5ECD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6382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B6270-A83C-4D71-8A20-21EA3D5ECDF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5579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B6270-A83C-4D71-8A20-21EA3D5ECDF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826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75C1601-3940-40C4-9BAE-74D99389A2CF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453CF-816B-4D5D-BBE5-91E1D2060B68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CC65-B413-4251-8752-EC5ED4C0CD77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6E67-875C-4CC7-95FC-DD9FB329D331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68176-D228-4E9F-A552-254DC64D95ED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F063-5F3B-443D-9628-DDC854696096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25B1-5D2B-43F6-BCC0-3BAB929D370E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3E59-42EE-49DE-856B-E6FBC6188FA0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19A0-791A-40E6-A194-AA902CB1A238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C1007-8BA3-4BB9-8531-3F2CA9BD11A3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F26F-4AD7-4140-B040-260185E6BD20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A6C9-61F4-4D6E-9807-D95D9649425D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BAD0-CAD0-4617-8AF9-A7EE9CADEA45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EA633-F858-4B9E-ADBA-26F992B1907B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0278-27D9-4A8E-A666-6C6F9EB145F8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1925-C4B1-48D2-A4FC-EE1D31EEA31B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C682F-7D33-498A-944A-8631FC37CDEE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4A28C0-2F61-43D6-B1B5-A70B70563365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ghts.sap.com/what-is-a-data-warehouse/" TargetMode="External"/><Relationship Id="rId2" Type="http://schemas.openxmlformats.org/officeDocument/2006/relationships/hyperlink" Target="https://hive.com/blog/what-is-agile-project-management-methodolog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rjmetrics.com/2014/12/04/10-common-mistakes-when-building-a-data-warehous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ghts.sap.com/what-is-a-data-warehous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8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First </a:t>
            </a:r>
            <a:r>
              <a:rPr lang="de-DE" dirty="0" err="1"/>
              <a:t>Idea</a:t>
            </a:r>
            <a:r>
              <a:rPr lang="de-DE" dirty="0"/>
              <a:t> </a:t>
            </a:r>
            <a:r>
              <a:rPr lang="de-DE" dirty="0" err="1"/>
              <a:t>talk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 err="1"/>
              <a:t>Forecasting</a:t>
            </a:r>
            <a:r>
              <a:rPr lang="de-DE" dirty="0"/>
              <a:t> agile project </a:t>
            </a:r>
            <a:r>
              <a:rPr lang="de-DE" dirty="0" err="1"/>
              <a:t>success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SAP Data warehouse cloud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Mark Fromm</a:t>
            </a:r>
          </a:p>
          <a:p>
            <a:r>
              <a:rPr lang="de-DE" dirty="0"/>
              <a:t>Business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systems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5730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A48F21-D8B9-49F7-A526-52F284651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Research </a:t>
            </a:r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121110-62C6-4200-A17A-D90D49C2B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success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JIRA </a:t>
            </a:r>
            <a:r>
              <a:rPr lang="de-DE" dirty="0" err="1"/>
              <a:t>data</a:t>
            </a:r>
            <a:r>
              <a:rPr lang="de-DE" dirty="0"/>
              <a:t> on DWC?</a:t>
            </a:r>
          </a:p>
          <a:p>
            <a:pPr lvl="1"/>
            <a:r>
              <a:rPr lang="de-DE" dirty="0" err="1"/>
              <a:t>What</a:t>
            </a:r>
            <a:r>
              <a:rPr lang="de-DE" dirty="0"/>
              <a:t> type of </a:t>
            </a:r>
            <a:r>
              <a:rPr lang="de-DE" dirty="0" err="1"/>
              <a:t>data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success</a:t>
            </a:r>
            <a:r>
              <a:rPr lang="de-DE" dirty="0"/>
              <a:t>?</a:t>
            </a:r>
          </a:p>
          <a:p>
            <a:pPr lvl="1"/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combine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?</a:t>
            </a:r>
          </a:p>
          <a:p>
            <a:pPr lvl="1"/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Learning </a:t>
            </a:r>
            <a:r>
              <a:rPr lang="de-DE" dirty="0" err="1"/>
              <a:t>Algorithms</a:t>
            </a:r>
            <a:r>
              <a:rPr lang="de-DE" dirty="0"/>
              <a:t> </a:t>
            </a:r>
            <a:r>
              <a:rPr lang="de-DE" dirty="0" err="1"/>
              <a:t>suits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type of </a:t>
            </a:r>
            <a:r>
              <a:rPr lang="de-DE" dirty="0" err="1"/>
              <a:t>problem</a:t>
            </a:r>
            <a:r>
              <a:rPr lang="de-DE" dirty="0"/>
              <a:t>?</a:t>
            </a:r>
          </a:p>
          <a:p>
            <a:pPr lvl="1"/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SAP DWC and ist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an Analytics </a:t>
            </a:r>
            <a:r>
              <a:rPr lang="de-DE" dirty="0" err="1"/>
              <a:t>environment</a:t>
            </a:r>
            <a:r>
              <a:rPr lang="de-DE" dirty="0"/>
              <a:t>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6846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716692"/>
          </a:xfrm>
        </p:spPr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801" y="1326293"/>
            <a:ext cx="10131425" cy="4464907"/>
          </a:xfrm>
        </p:spPr>
        <p:txBody>
          <a:bodyPr/>
          <a:lstStyle/>
          <a:p>
            <a:r>
              <a:rPr lang="de-DE" dirty="0"/>
              <a:t>https://www.apm.org.uk/resources/find-a-resource/agile-project-management/</a:t>
            </a:r>
          </a:p>
          <a:p>
            <a:r>
              <a:rPr lang="de-DE" dirty="0">
                <a:hlinkClick r:id="rId2"/>
              </a:rPr>
              <a:t>https://hive.com/blog/what-is-agile-project-management-methodology/</a:t>
            </a:r>
            <a:endParaRPr lang="de-DE" dirty="0"/>
          </a:p>
          <a:p>
            <a:r>
              <a:rPr lang="en-US" dirty="0">
                <a:hlinkClick r:id="rId3"/>
              </a:rPr>
              <a:t>https://insights.sap.com/what-is-a-data-warehouse/</a:t>
            </a:r>
            <a:endParaRPr lang="en-US" dirty="0"/>
          </a:p>
          <a:p>
            <a:r>
              <a:rPr lang="it-IT" dirty="0">
                <a:hlinkClick r:id="rId4"/>
              </a:rPr>
              <a:t>https://blog.rjmetrics.com/2014/12/04/10-common-mistakes-when-building-a-data-warehouse</a:t>
            </a:r>
            <a:endParaRPr lang="it-IT" dirty="0"/>
          </a:p>
          <a:p>
            <a:r>
              <a:rPr lang="it-IT" dirty="0" err="1"/>
              <a:t>Dedić</a:t>
            </a:r>
            <a:r>
              <a:rPr lang="it-IT" dirty="0"/>
              <a:t>, </a:t>
            </a:r>
            <a:r>
              <a:rPr lang="it-IT" dirty="0" err="1"/>
              <a:t>Nedim</a:t>
            </a:r>
            <a:r>
              <a:rPr lang="it-IT" dirty="0"/>
              <a:t>; </a:t>
            </a:r>
            <a:r>
              <a:rPr lang="it-IT" dirty="0" err="1"/>
              <a:t>Stanier</a:t>
            </a:r>
            <a:r>
              <a:rPr lang="it-IT" dirty="0"/>
              <a:t>, Clare (2016)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0620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/ Problem </a:t>
            </a:r>
            <a:r>
              <a:rPr lang="de-DE" dirty="0" err="1"/>
              <a:t>statement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Companies </a:t>
            </a:r>
            <a:r>
              <a:rPr lang="en-US" dirty="0"/>
              <a:t>implement</a:t>
            </a:r>
            <a:r>
              <a:rPr lang="de-DE" dirty="0"/>
              <a:t> </a:t>
            </a:r>
            <a:r>
              <a:rPr lang="en-US" dirty="0"/>
              <a:t>their</a:t>
            </a:r>
            <a:r>
              <a:rPr lang="de-DE" dirty="0"/>
              <a:t> </a:t>
            </a:r>
            <a:r>
              <a:rPr lang="en-GB" dirty="0"/>
              <a:t>strategies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projects</a:t>
            </a:r>
            <a:endParaRPr lang="de-DE" dirty="0"/>
          </a:p>
          <a:p>
            <a:r>
              <a:rPr lang="de-DE" dirty="0"/>
              <a:t>Project </a:t>
            </a:r>
            <a:r>
              <a:rPr lang="de-DE" dirty="0" err="1"/>
              <a:t>success</a:t>
            </a:r>
            <a:r>
              <a:rPr lang="de-DE" dirty="0"/>
              <a:t> </a:t>
            </a:r>
            <a:r>
              <a:rPr lang="de-DE" dirty="0" err="1"/>
              <a:t>rates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low</a:t>
            </a:r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Bad </a:t>
            </a:r>
            <a:r>
              <a:rPr lang="de-DE" dirty="0" err="1"/>
              <a:t>economic</a:t>
            </a:r>
            <a:r>
              <a:rPr lang="de-DE" dirty="0"/>
              <a:t> </a:t>
            </a:r>
            <a:r>
              <a:rPr lang="de-DE" dirty="0" err="1"/>
              <a:t>impact</a:t>
            </a:r>
            <a:endParaRPr lang="de-DE" dirty="0"/>
          </a:p>
          <a:p>
            <a:r>
              <a:rPr lang="de-DE" dirty="0"/>
              <a:t>Need </a:t>
            </a:r>
            <a:r>
              <a:rPr lang="de-DE" dirty="0" err="1"/>
              <a:t>for</a:t>
            </a:r>
            <a:r>
              <a:rPr lang="de-DE" dirty="0"/>
              <a:t> alternative </a:t>
            </a:r>
            <a:r>
              <a:rPr lang="de-DE" dirty="0" err="1"/>
              <a:t>tools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estimate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success</a:t>
            </a:r>
            <a:r>
              <a:rPr lang="de-DE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04842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What is agile project management?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802" y="2142067"/>
            <a:ext cx="5237204" cy="3649133"/>
          </a:xfrm>
        </p:spPr>
        <p:txBody>
          <a:bodyPr/>
          <a:lstStyle/>
          <a:p>
            <a:r>
              <a:rPr lang="en-US" dirty="0"/>
              <a:t>Agile project management is an </a:t>
            </a:r>
            <a:r>
              <a:rPr lang="en-US" b="1" dirty="0"/>
              <a:t>iterative approach </a:t>
            </a:r>
            <a:r>
              <a:rPr lang="en-US" dirty="0"/>
              <a:t>to delivering a project throughout its life cycle</a:t>
            </a:r>
          </a:p>
          <a:p>
            <a:r>
              <a:rPr lang="en-US" dirty="0"/>
              <a:t>frequently used in </a:t>
            </a:r>
            <a:r>
              <a:rPr lang="en-US" b="1" dirty="0"/>
              <a:t>software development</a:t>
            </a:r>
            <a:r>
              <a:rPr lang="en-US" dirty="0"/>
              <a:t> projects to promote velocity and adaptability</a:t>
            </a:r>
          </a:p>
          <a:p>
            <a:r>
              <a:rPr lang="en-US" dirty="0"/>
              <a:t>Aim: release benefits </a:t>
            </a:r>
            <a:r>
              <a:rPr lang="en-US" b="1" dirty="0"/>
              <a:t>throughout the process</a:t>
            </a:r>
            <a:r>
              <a:rPr lang="en-US" dirty="0"/>
              <a:t> rather than only at the end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https://www.apm.org.uk/resources/find-a-resource/agile-project-management</a:t>
            </a:r>
          </a:p>
          <a:p>
            <a:r>
              <a:rPr lang="en-US" dirty="0"/>
              <a:t>https://hive.com/blog/what-is-agile-project-management-methodology</a:t>
            </a:r>
          </a:p>
        </p:txBody>
      </p:sp>
      <p:pic>
        <p:nvPicPr>
          <p:cNvPr id="1026" name="Picture 2" descr="What Is Agile Project Management Methodology? | Hive"/>
          <p:cNvPicPr>
            <a:picLocks noChangeAspect="1" noChangeArrowheads="1"/>
          </p:cNvPicPr>
          <p:nvPr/>
        </p:nvPicPr>
        <p:blipFill>
          <a:blip r:embed="rId3"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422" y="2796744"/>
            <a:ext cx="4654380" cy="23271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379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What is sap data warehouse cloud?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801" y="2142067"/>
            <a:ext cx="5204253" cy="3649133"/>
          </a:xfrm>
        </p:spPr>
        <p:txBody>
          <a:bodyPr/>
          <a:lstStyle/>
          <a:p>
            <a:r>
              <a:rPr lang="de-DE" dirty="0"/>
              <a:t>cloud-based </a:t>
            </a:r>
            <a:r>
              <a:rPr lang="de-DE" b="1" dirty="0"/>
              <a:t>Data Warehouse</a:t>
            </a:r>
          </a:p>
          <a:p>
            <a:pPr lvl="1"/>
            <a:r>
              <a:rPr lang="en-US" dirty="0"/>
              <a:t>system used for reporting and data analysis</a:t>
            </a:r>
          </a:p>
          <a:p>
            <a:pPr lvl="1"/>
            <a:r>
              <a:rPr lang="en-US" dirty="0"/>
              <a:t>central repositories of integrated data from one or more disparate sources</a:t>
            </a:r>
          </a:p>
          <a:p>
            <a:pPr lvl="1"/>
            <a:r>
              <a:rPr lang="en-US" dirty="0"/>
              <a:t>store current and historical data in one single place</a:t>
            </a:r>
          </a:p>
          <a:p>
            <a:r>
              <a:rPr lang="de-DE" dirty="0"/>
              <a:t>offers possibilities to map, transform, model and visualize data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https://insights.sap.com/what-is-a-data-warehouse/</a:t>
            </a:r>
            <a:endParaRPr lang="en-US" dirty="0"/>
          </a:p>
          <a:p>
            <a:r>
              <a:rPr lang="it-IT" dirty="0" err="1"/>
              <a:t>Dedić</a:t>
            </a:r>
            <a:r>
              <a:rPr lang="it-IT" dirty="0"/>
              <a:t>, </a:t>
            </a:r>
            <a:r>
              <a:rPr lang="it-IT" dirty="0" err="1"/>
              <a:t>Nedim</a:t>
            </a:r>
            <a:r>
              <a:rPr lang="it-IT" dirty="0"/>
              <a:t>; </a:t>
            </a:r>
            <a:r>
              <a:rPr lang="it-IT" dirty="0" err="1"/>
              <a:t>Stanier</a:t>
            </a:r>
            <a:r>
              <a:rPr lang="it-IT" dirty="0"/>
              <a:t>, Clare (2016)</a:t>
            </a:r>
          </a:p>
          <a:p>
            <a:r>
              <a:rPr lang="it-IT" dirty="0"/>
              <a:t>https://blog.rjmetrics.com/2014/12/04/10-common-mistakes-when-building-a-data-warehouse/</a:t>
            </a:r>
          </a:p>
          <a:p>
            <a:endParaRPr lang="en-US" dirty="0"/>
          </a:p>
        </p:txBody>
      </p:sp>
      <p:pic>
        <p:nvPicPr>
          <p:cNvPr id="2052" name="Picture 4" descr="What Is a Data Warehouse? | Definition, Components, Architecture | SAP  Insigh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306" y="2348564"/>
            <a:ext cx="4791335" cy="242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224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endParaRPr lang="de-DE" dirty="0"/>
          </a:p>
        </p:txBody>
      </p:sp>
      <p:pic>
        <p:nvPicPr>
          <p:cNvPr id="48" name="Picture 2" descr="Bildergebnis für python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98" y="4342479"/>
            <a:ext cx="694731" cy="694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Gerade Verbindung mit Pfeil 49"/>
          <p:cNvCxnSpPr>
            <a:endCxn id="48" idx="2"/>
          </p:cNvCxnSpPr>
          <p:nvPr/>
        </p:nvCxnSpPr>
        <p:spPr>
          <a:xfrm flipH="1" flipV="1">
            <a:off x="2843064" y="5037210"/>
            <a:ext cx="1781" cy="535412"/>
          </a:xfrm>
          <a:prstGeom prst="straightConnector1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stCxn id="48" idx="0"/>
            <a:endCxn id="52" idx="2"/>
          </p:cNvCxnSpPr>
          <p:nvPr/>
        </p:nvCxnSpPr>
        <p:spPr>
          <a:xfrm flipV="1">
            <a:off x="2843064" y="3793736"/>
            <a:ext cx="15842" cy="548743"/>
          </a:xfrm>
          <a:prstGeom prst="straightConnector1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8" descr="Bildergebnis für table icon wiki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546" y="3349961"/>
            <a:ext cx="554719" cy="44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8" descr="Bildergebnis für table icon wiki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48" y="3365441"/>
            <a:ext cx="554719" cy="44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8" descr="Bildergebnis für table icon wiki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546" y="2801218"/>
            <a:ext cx="554719" cy="44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8" descr="Bildergebnis für table icon wiki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003" y="3363707"/>
            <a:ext cx="554719" cy="44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Gerade Verbindung mit Pfeil 55"/>
          <p:cNvCxnSpPr>
            <a:stCxn id="52" idx="0"/>
            <a:endCxn id="54" idx="2"/>
          </p:cNvCxnSpPr>
          <p:nvPr/>
        </p:nvCxnSpPr>
        <p:spPr>
          <a:xfrm flipV="1">
            <a:off x="2858906" y="3244993"/>
            <a:ext cx="0" cy="104968"/>
          </a:xfrm>
          <a:prstGeom prst="straightConnector1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endCxn id="53" idx="2"/>
          </p:cNvCxnSpPr>
          <p:nvPr/>
        </p:nvCxnSpPr>
        <p:spPr>
          <a:xfrm flipH="1" flipV="1">
            <a:off x="2077608" y="3809216"/>
            <a:ext cx="538877" cy="533263"/>
          </a:xfrm>
          <a:prstGeom prst="straightConnector1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endCxn id="55" idx="2"/>
          </p:cNvCxnSpPr>
          <p:nvPr/>
        </p:nvCxnSpPr>
        <p:spPr>
          <a:xfrm flipV="1">
            <a:off x="3120424" y="3807482"/>
            <a:ext cx="503939" cy="534997"/>
          </a:xfrm>
          <a:prstGeom prst="straightConnector1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Grafik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8701" y="1506332"/>
            <a:ext cx="940407" cy="612385"/>
          </a:xfrm>
          <a:prstGeom prst="rect">
            <a:avLst/>
          </a:prstGeom>
        </p:spPr>
      </p:pic>
      <p:cxnSp>
        <p:nvCxnSpPr>
          <p:cNvPr id="60" name="Gerade Verbindung mit Pfeil 59"/>
          <p:cNvCxnSpPr>
            <a:stCxn id="54" idx="0"/>
            <a:endCxn id="59" idx="2"/>
          </p:cNvCxnSpPr>
          <p:nvPr/>
        </p:nvCxnSpPr>
        <p:spPr>
          <a:xfrm flipH="1" flipV="1">
            <a:off x="2858905" y="2118717"/>
            <a:ext cx="1" cy="682501"/>
          </a:xfrm>
          <a:prstGeom prst="straightConnector1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55" idx="0"/>
            <a:endCxn id="54" idx="3"/>
          </p:cNvCxnSpPr>
          <p:nvPr/>
        </p:nvCxnSpPr>
        <p:spPr>
          <a:xfrm flipH="1" flipV="1">
            <a:off x="3136265" y="3023106"/>
            <a:ext cx="488098" cy="340601"/>
          </a:xfrm>
          <a:prstGeom prst="straightConnector1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>
            <a:stCxn id="53" idx="0"/>
            <a:endCxn id="54" idx="1"/>
          </p:cNvCxnSpPr>
          <p:nvPr/>
        </p:nvCxnSpPr>
        <p:spPr>
          <a:xfrm flipV="1">
            <a:off x="2077608" y="3023106"/>
            <a:ext cx="503938" cy="342335"/>
          </a:xfrm>
          <a:prstGeom prst="straightConnector1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/>
          <p:cNvSpPr txBox="1"/>
          <p:nvPr/>
        </p:nvSpPr>
        <p:spPr>
          <a:xfrm>
            <a:off x="718358" y="1647745"/>
            <a:ext cx="543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SAC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717112" y="3239493"/>
            <a:ext cx="65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DWC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717112" y="4505178"/>
            <a:ext cx="50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ETL</a:t>
            </a:r>
          </a:p>
        </p:txBody>
      </p:sp>
      <p:sp>
        <p:nvSpPr>
          <p:cNvPr id="66" name="Textfeld 65"/>
          <p:cNvSpPr txBox="1"/>
          <p:nvPr/>
        </p:nvSpPr>
        <p:spPr>
          <a:xfrm>
            <a:off x="717112" y="5464331"/>
            <a:ext cx="1083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 System</a:t>
            </a:r>
          </a:p>
        </p:txBody>
      </p:sp>
      <p:grpSp>
        <p:nvGrpSpPr>
          <p:cNvPr id="67" name="Gruppieren 66"/>
          <p:cNvGrpSpPr/>
          <p:nvPr/>
        </p:nvGrpSpPr>
        <p:grpSpPr>
          <a:xfrm>
            <a:off x="5911661" y="2511099"/>
            <a:ext cx="5318423" cy="944669"/>
            <a:chOff x="7793586" y="3088017"/>
            <a:chExt cx="4940116" cy="925665"/>
          </a:xfrm>
          <a:solidFill>
            <a:schemeClr val="bg2">
              <a:lumMod val="75000"/>
            </a:schemeClr>
          </a:solidFill>
        </p:grpSpPr>
        <p:sp>
          <p:nvSpPr>
            <p:cNvPr id="68" name="Rechteck 67"/>
            <p:cNvSpPr/>
            <p:nvPr/>
          </p:nvSpPr>
          <p:spPr>
            <a:xfrm>
              <a:off x="8159760" y="3088017"/>
              <a:ext cx="4573941" cy="925665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Oval 6">
              <a:extLst>
                <a:ext uri="{FF2B5EF4-FFF2-40B4-BE49-F238E27FC236}">
                  <a16:creationId xmlns:a16="http://schemas.microsoft.com/office/drawing/2014/main" id="{C7D1866D-07B7-4A89-A2E8-271F0BA471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93586" y="3155966"/>
              <a:ext cx="747727" cy="747727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70" name="TextBox 20">
              <a:extLst>
                <a:ext uri="{FF2B5EF4-FFF2-40B4-BE49-F238E27FC236}">
                  <a16:creationId xmlns:a16="http://schemas.microsoft.com/office/drawing/2014/main" id="{CFC4D244-DF76-42BC-9B30-8E07E5D9C66C}"/>
                </a:ext>
              </a:extLst>
            </p:cNvPr>
            <p:cNvSpPr txBox="1"/>
            <p:nvPr/>
          </p:nvSpPr>
          <p:spPr>
            <a:xfrm>
              <a:off x="8708215" y="3183006"/>
              <a:ext cx="4025487" cy="693645"/>
            </a:xfrm>
            <a:prstGeom prst="rect">
              <a:avLst/>
            </a:prstGeom>
            <a:grpFill/>
          </p:spPr>
          <p:txBody>
            <a:bodyPr wrap="square" rtlCol="0" anchor="ctr" anchorCtr="0">
              <a:spAutoFit/>
            </a:bodyPr>
            <a:lstStyle/>
            <a:p>
              <a:r>
                <a:rPr lang="en-US" sz="2000" dirty="0"/>
                <a:t>Data is being loaded and transformed inside the SAP Data Warehouse Cloud </a:t>
              </a:r>
            </a:p>
          </p:txBody>
        </p:sp>
      </p:grpSp>
      <p:grpSp>
        <p:nvGrpSpPr>
          <p:cNvPr id="71" name="Gruppieren 70"/>
          <p:cNvGrpSpPr/>
          <p:nvPr/>
        </p:nvGrpSpPr>
        <p:grpSpPr>
          <a:xfrm>
            <a:off x="5922299" y="1175410"/>
            <a:ext cx="5307783" cy="944669"/>
            <a:chOff x="3456360" y="4457912"/>
            <a:chExt cx="5307783" cy="925665"/>
          </a:xfrm>
          <a:solidFill>
            <a:schemeClr val="bg2">
              <a:lumMod val="75000"/>
            </a:schemeClr>
          </a:solidFill>
        </p:grpSpPr>
        <p:grpSp>
          <p:nvGrpSpPr>
            <p:cNvPr id="72" name="Gruppieren 71"/>
            <p:cNvGrpSpPr/>
            <p:nvPr/>
          </p:nvGrpSpPr>
          <p:grpSpPr>
            <a:xfrm>
              <a:off x="3456360" y="4457912"/>
              <a:ext cx="5307783" cy="925665"/>
              <a:chOff x="7793586" y="3088017"/>
              <a:chExt cx="4930233" cy="925665"/>
            </a:xfrm>
            <a:grpFill/>
          </p:grpSpPr>
          <p:sp>
            <p:nvSpPr>
              <p:cNvPr id="74" name="Rechteck 73"/>
              <p:cNvSpPr/>
              <p:nvPr/>
            </p:nvSpPr>
            <p:spPr>
              <a:xfrm>
                <a:off x="8159760" y="3088017"/>
                <a:ext cx="4564058" cy="925665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" name="Oval 6">
                <a:extLst>
                  <a:ext uri="{FF2B5EF4-FFF2-40B4-BE49-F238E27FC236}">
                    <a16:creationId xmlns:a16="http://schemas.microsoft.com/office/drawing/2014/main" id="{C7D1866D-07B7-4A89-A2E8-271F0BA471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93586" y="3155966"/>
                <a:ext cx="747727" cy="747727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76" name="TextBox 20">
                <a:extLst>
                  <a:ext uri="{FF2B5EF4-FFF2-40B4-BE49-F238E27FC236}">
                    <a16:creationId xmlns:a16="http://schemas.microsoft.com/office/drawing/2014/main" id="{CFC4D244-DF76-42BC-9B30-8E07E5D9C66C}"/>
                  </a:ext>
                </a:extLst>
              </p:cNvPr>
              <p:cNvSpPr txBox="1"/>
              <p:nvPr/>
            </p:nvSpPr>
            <p:spPr>
              <a:xfrm>
                <a:off x="8708215" y="3183006"/>
                <a:ext cx="4015604" cy="693645"/>
              </a:xfrm>
              <a:prstGeom prst="rect">
                <a:avLst/>
              </a:prstGeom>
              <a:grpFill/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2000" dirty="0"/>
                  <a:t>Visualizing the outcome using SAP Analytics Cloud</a:t>
                </a:r>
              </a:p>
            </p:txBody>
          </p:sp>
        </p:grpSp>
        <p:sp>
          <p:nvSpPr>
            <p:cNvPr id="73" name="Freeform 13">
              <a:extLst>
                <a:ext uri="{FF2B5EF4-FFF2-40B4-BE49-F238E27FC236}">
                  <a16:creationId xmlns:a16="http://schemas.microsoft.com/office/drawing/2014/main" id="{F710066E-DC5A-48F3-BA61-3C8EA70FF4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36044" y="4641767"/>
              <a:ext cx="504825" cy="501650"/>
            </a:xfrm>
            <a:custGeom>
              <a:avLst/>
              <a:gdLst>
                <a:gd name="T0" fmla="*/ 143 w 143"/>
                <a:gd name="T1" fmla="*/ 22 h 142"/>
                <a:gd name="T2" fmla="*/ 125 w 143"/>
                <a:gd name="T3" fmla="*/ 17 h 142"/>
                <a:gd name="T4" fmla="*/ 120 w 143"/>
                <a:gd name="T5" fmla="*/ 0 h 142"/>
                <a:gd name="T6" fmla="*/ 99 w 143"/>
                <a:gd name="T7" fmla="*/ 27 h 142"/>
                <a:gd name="T8" fmla="*/ 101 w 143"/>
                <a:gd name="T9" fmla="*/ 36 h 142"/>
                <a:gd name="T10" fmla="*/ 57 w 143"/>
                <a:gd name="T11" fmla="*/ 79 h 142"/>
                <a:gd name="T12" fmla="*/ 57 w 143"/>
                <a:gd name="T13" fmla="*/ 85 h 142"/>
                <a:gd name="T14" fmla="*/ 60 w 143"/>
                <a:gd name="T15" fmla="*/ 87 h 142"/>
                <a:gd name="T16" fmla="*/ 63 w 143"/>
                <a:gd name="T17" fmla="*/ 85 h 142"/>
                <a:gd name="T18" fmla="*/ 107 w 143"/>
                <a:gd name="T19" fmla="*/ 42 h 142"/>
                <a:gd name="T20" fmla="*/ 116 w 143"/>
                <a:gd name="T21" fmla="*/ 43 h 142"/>
                <a:gd name="T22" fmla="*/ 143 w 143"/>
                <a:gd name="T23" fmla="*/ 22 h 142"/>
                <a:gd name="T24" fmla="*/ 90 w 143"/>
                <a:gd name="T25" fmla="*/ 71 h 142"/>
                <a:gd name="T26" fmla="*/ 96 w 143"/>
                <a:gd name="T27" fmla="*/ 64 h 142"/>
                <a:gd name="T28" fmla="*/ 101 w 143"/>
                <a:gd name="T29" fmla="*/ 82 h 142"/>
                <a:gd name="T30" fmla="*/ 60 w 143"/>
                <a:gd name="T31" fmla="*/ 123 h 142"/>
                <a:gd name="T32" fmla="*/ 20 w 143"/>
                <a:gd name="T33" fmla="*/ 82 h 142"/>
                <a:gd name="T34" fmla="*/ 60 w 143"/>
                <a:gd name="T35" fmla="*/ 42 h 142"/>
                <a:gd name="T36" fmla="*/ 78 w 143"/>
                <a:gd name="T37" fmla="*/ 46 h 142"/>
                <a:gd name="T38" fmla="*/ 72 w 143"/>
                <a:gd name="T39" fmla="*/ 53 h 142"/>
                <a:gd name="T40" fmla="*/ 60 w 143"/>
                <a:gd name="T41" fmla="*/ 50 h 142"/>
                <a:gd name="T42" fmla="*/ 28 w 143"/>
                <a:gd name="T43" fmla="*/ 82 h 142"/>
                <a:gd name="T44" fmla="*/ 60 w 143"/>
                <a:gd name="T45" fmla="*/ 114 h 142"/>
                <a:gd name="T46" fmla="*/ 92 w 143"/>
                <a:gd name="T47" fmla="*/ 82 h 142"/>
                <a:gd name="T48" fmla="*/ 90 w 143"/>
                <a:gd name="T49" fmla="*/ 71 h 142"/>
                <a:gd name="T50" fmla="*/ 73 w 143"/>
                <a:gd name="T51" fmla="*/ 87 h 142"/>
                <a:gd name="T52" fmla="*/ 82 w 143"/>
                <a:gd name="T53" fmla="*/ 78 h 142"/>
                <a:gd name="T54" fmla="*/ 83 w 143"/>
                <a:gd name="T55" fmla="*/ 82 h 142"/>
                <a:gd name="T56" fmla="*/ 60 w 143"/>
                <a:gd name="T57" fmla="*/ 105 h 142"/>
                <a:gd name="T58" fmla="*/ 38 w 143"/>
                <a:gd name="T59" fmla="*/ 82 h 142"/>
                <a:gd name="T60" fmla="*/ 60 w 143"/>
                <a:gd name="T61" fmla="*/ 60 h 142"/>
                <a:gd name="T62" fmla="*/ 64 w 143"/>
                <a:gd name="T63" fmla="*/ 60 h 142"/>
                <a:gd name="T64" fmla="*/ 56 w 143"/>
                <a:gd name="T65" fmla="*/ 69 h 142"/>
                <a:gd name="T66" fmla="*/ 46 w 143"/>
                <a:gd name="T67" fmla="*/ 82 h 142"/>
                <a:gd name="T68" fmla="*/ 60 w 143"/>
                <a:gd name="T69" fmla="*/ 96 h 142"/>
                <a:gd name="T70" fmla="*/ 73 w 143"/>
                <a:gd name="T71" fmla="*/ 87 h 142"/>
                <a:gd name="T72" fmla="*/ 111 w 143"/>
                <a:gd name="T73" fmla="*/ 51 h 142"/>
                <a:gd name="T74" fmla="*/ 120 w 143"/>
                <a:gd name="T75" fmla="*/ 82 h 142"/>
                <a:gd name="T76" fmla="*/ 60 w 143"/>
                <a:gd name="T77" fmla="*/ 142 h 142"/>
                <a:gd name="T78" fmla="*/ 0 w 143"/>
                <a:gd name="T79" fmla="*/ 82 h 142"/>
                <a:gd name="T80" fmla="*/ 60 w 143"/>
                <a:gd name="T81" fmla="*/ 22 h 142"/>
                <a:gd name="T82" fmla="*/ 92 w 143"/>
                <a:gd name="T83" fmla="*/ 31 h 142"/>
                <a:gd name="T84" fmla="*/ 92 w 143"/>
                <a:gd name="T85" fmla="*/ 33 h 142"/>
                <a:gd name="T86" fmla="*/ 87 w 143"/>
                <a:gd name="T87" fmla="*/ 38 h 142"/>
                <a:gd name="T88" fmla="*/ 60 w 143"/>
                <a:gd name="T89" fmla="*/ 31 h 142"/>
                <a:gd name="T90" fmla="*/ 9 w 143"/>
                <a:gd name="T91" fmla="*/ 82 h 142"/>
                <a:gd name="T92" fmla="*/ 60 w 143"/>
                <a:gd name="T93" fmla="*/ 134 h 142"/>
                <a:gd name="T94" fmla="*/ 112 w 143"/>
                <a:gd name="T95" fmla="*/ 82 h 142"/>
                <a:gd name="T96" fmla="*/ 105 w 143"/>
                <a:gd name="T97" fmla="*/ 56 h 142"/>
                <a:gd name="T98" fmla="*/ 110 w 143"/>
                <a:gd name="T99" fmla="*/ 50 h 142"/>
                <a:gd name="T100" fmla="*/ 111 w 143"/>
                <a:gd name="T101" fmla="*/ 5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3" h="142">
                  <a:moveTo>
                    <a:pt x="143" y="22"/>
                  </a:moveTo>
                  <a:cubicBezTo>
                    <a:pt x="125" y="17"/>
                    <a:pt x="125" y="17"/>
                    <a:pt x="125" y="17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56" y="81"/>
                    <a:pt x="56" y="84"/>
                    <a:pt x="57" y="85"/>
                  </a:cubicBezTo>
                  <a:cubicBezTo>
                    <a:pt x="58" y="86"/>
                    <a:pt x="59" y="87"/>
                    <a:pt x="60" y="87"/>
                  </a:cubicBezTo>
                  <a:cubicBezTo>
                    <a:pt x="61" y="87"/>
                    <a:pt x="62" y="86"/>
                    <a:pt x="63" y="85"/>
                  </a:cubicBezTo>
                  <a:cubicBezTo>
                    <a:pt x="107" y="42"/>
                    <a:pt x="107" y="42"/>
                    <a:pt x="107" y="42"/>
                  </a:cubicBezTo>
                  <a:cubicBezTo>
                    <a:pt x="116" y="43"/>
                    <a:pt x="116" y="43"/>
                    <a:pt x="116" y="43"/>
                  </a:cubicBezTo>
                  <a:lnTo>
                    <a:pt x="143" y="22"/>
                  </a:lnTo>
                  <a:close/>
                  <a:moveTo>
                    <a:pt x="90" y="71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99" y="70"/>
                    <a:pt x="101" y="76"/>
                    <a:pt x="101" y="82"/>
                  </a:cubicBezTo>
                  <a:cubicBezTo>
                    <a:pt x="101" y="105"/>
                    <a:pt x="83" y="123"/>
                    <a:pt x="60" y="123"/>
                  </a:cubicBezTo>
                  <a:cubicBezTo>
                    <a:pt x="38" y="123"/>
                    <a:pt x="20" y="105"/>
                    <a:pt x="20" y="82"/>
                  </a:cubicBezTo>
                  <a:cubicBezTo>
                    <a:pt x="20" y="60"/>
                    <a:pt x="38" y="42"/>
                    <a:pt x="60" y="42"/>
                  </a:cubicBezTo>
                  <a:cubicBezTo>
                    <a:pt x="67" y="42"/>
                    <a:pt x="73" y="44"/>
                    <a:pt x="78" y="46"/>
                  </a:cubicBezTo>
                  <a:cubicBezTo>
                    <a:pt x="72" y="53"/>
                    <a:pt x="72" y="53"/>
                    <a:pt x="72" y="53"/>
                  </a:cubicBezTo>
                  <a:cubicBezTo>
                    <a:pt x="68" y="51"/>
                    <a:pt x="64" y="50"/>
                    <a:pt x="60" y="50"/>
                  </a:cubicBezTo>
                  <a:cubicBezTo>
                    <a:pt x="43" y="50"/>
                    <a:pt x="28" y="65"/>
                    <a:pt x="28" y="82"/>
                  </a:cubicBezTo>
                  <a:cubicBezTo>
                    <a:pt x="28" y="100"/>
                    <a:pt x="43" y="114"/>
                    <a:pt x="60" y="114"/>
                  </a:cubicBezTo>
                  <a:cubicBezTo>
                    <a:pt x="78" y="114"/>
                    <a:pt x="92" y="100"/>
                    <a:pt x="92" y="82"/>
                  </a:cubicBezTo>
                  <a:cubicBezTo>
                    <a:pt x="92" y="78"/>
                    <a:pt x="91" y="74"/>
                    <a:pt x="90" y="71"/>
                  </a:cubicBezTo>
                  <a:close/>
                  <a:moveTo>
                    <a:pt x="73" y="87"/>
                  </a:moveTo>
                  <a:cubicBezTo>
                    <a:pt x="82" y="78"/>
                    <a:pt x="82" y="78"/>
                    <a:pt x="82" y="78"/>
                  </a:cubicBezTo>
                  <a:cubicBezTo>
                    <a:pt x="83" y="80"/>
                    <a:pt x="83" y="81"/>
                    <a:pt x="83" y="82"/>
                  </a:cubicBezTo>
                  <a:cubicBezTo>
                    <a:pt x="83" y="95"/>
                    <a:pt x="73" y="105"/>
                    <a:pt x="60" y="105"/>
                  </a:cubicBezTo>
                  <a:cubicBezTo>
                    <a:pt x="48" y="105"/>
                    <a:pt x="38" y="95"/>
                    <a:pt x="38" y="82"/>
                  </a:cubicBezTo>
                  <a:cubicBezTo>
                    <a:pt x="38" y="70"/>
                    <a:pt x="48" y="60"/>
                    <a:pt x="60" y="60"/>
                  </a:cubicBezTo>
                  <a:cubicBezTo>
                    <a:pt x="62" y="60"/>
                    <a:pt x="63" y="60"/>
                    <a:pt x="64" y="60"/>
                  </a:cubicBezTo>
                  <a:cubicBezTo>
                    <a:pt x="56" y="69"/>
                    <a:pt x="56" y="69"/>
                    <a:pt x="56" y="69"/>
                  </a:cubicBezTo>
                  <a:cubicBezTo>
                    <a:pt x="50" y="71"/>
                    <a:pt x="46" y="76"/>
                    <a:pt x="46" y="82"/>
                  </a:cubicBezTo>
                  <a:cubicBezTo>
                    <a:pt x="46" y="90"/>
                    <a:pt x="53" y="96"/>
                    <a:pt x="60" y="96"/>
                  </a:cubicBezTo>
                  <a:cubicBezTo>
                    <a:pt x="66" y="96"/>
                    <a:pt x="72" y="92"/>
                    <a:pt x="73" y="87"/>
                  </a:cubicBezTo>
                  <a:close/>
                  <a:moveTo>
                    <a:pt x="111" y="51"/>
                  </a:moveTo>
                  <a:cubicBezTo>
                    <a:pt x="117" y="60"/>
                    <a:pt x="120" y="71"/>
                    <a:pt x="120" y="82"/>
                  </a:cubicBezTo>
                  <a:cubicBezTo>
                    <a:pt x="120" y="116"/>
                    <a:pt x="93" y="142"/>
                    <a:pt x="60" y="142"/>
                  </a:cubicBezTo>
                  <a:cubicBezTo>
                    <a:pt x="27" y="142"/>
                    <a:pt x="0" y="116"/>
                    <a:pt x="0" y="82"/>
                  </a:cubicBezTo>
                  <a:cubicBezTo>
                    <a:pt x="0" y="49"/>
                    <a:pt x="27" y="22"/>
                    <a:pt x="60" y="22"/>
                  </a:cubicBezTo>
                  <a:cubicBezTo>
                    <a:pt x="72" y="22"/>
                    <a:pt x="83" y="26"/>
                    <a:pt x="92" y="31"/>
                  </a:cubicBezTo>
                  <a:cubicBezTo>
                    <a:pt x="92" y="33"/>
                    <a:pt x="92" y="33"/>
                    <a:pt x="92" y="33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79" y="33"/>
                    <a:pt x="70" y="31"/>
                    <a:pt x="60" y="31"/>
                  </a:cubicBezTo>
                  <a:cubicBezTo>
                    <a:pt x="32" y="31"/>
                    <a:pt x="9" y="54"/>
                    <a:pt x="9" y="82"/>
                  </a:cubicBezTo>
                  <a:cubicBezTo>
                    <a:pt x="9" y="111"/>
                    <a:pt x="32" y="134"/>
                    <a:pt x="60" y="134"/>
                  </a:cubicBezTo>
                  <a:cubicBezTo>
                    <a:pt x="89" y="134"/>
                    <a:pt x="112" y="111"/>
                    <a:pt x="112" y="82"/>
                  </a:cubicBezTo>
                  <a:cubicBezTo>
                    <a:pt x="112" y="73"/>
                    <a:pt x="109" y="64"/>
                    <a:pt x="105" y="56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111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a-ET"/>
            </a:p>
          </p:txBody>
        </p:sp>
      </p:grpSp>
      <p:grpSp>
        <p:nvGrpSpPr>
          <p:cNvPr id="77" name="Gruppieren 76"/>
          <p:cNvGrpSpPr/>
          <p:nvPr/>
        </p:nvGrpSpPr>
        <p:grpSpPr>
          <a:xfrm>
            <a:off x="5922299" y="3823244"/>
            <a:ext cx="5307787" cy="944669"/>
            <a:chOff x="7793586" y="3088017"/>
            <a:chExt cx="4930237" cy="925665"/>
          </a:xfrm>
          <a:solidFill>
            <a:schemeClr val="bg2">
              <a:lumMod val="75000"/>
            </a:schemeClr>
          </a:solidFill>
        </p:grpSpPr>
        <p:sp>
          <p:nvSpPr>
            <p:cNvPr id="78" name="Rechteck 77"/>
            <p:cNvSpPr/>
            <p:nvPr/>
          </p:nvSpPr>
          <p:spPr>
            <a:xfrm>
              <a:off x="8159760" y="3088017"/>
              <a:ext cx="4564062" cy="925665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Oval 6">
              <a:extLst>
                <a:ext uri="{FF2B5EF4-FFF2-40B4-BE49-F238E27FC236}">
                  <a16:creationId xmlns:a16="http://schemas.microsoft.com/office/drawing/2014/main" id="{C7D1866D-07B7-4A89-A2E8-271F0BA471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93586" y="3155966"/>
              <a:ext cx="747727" cy="747727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80" name="TextBox 20">
              <a:extLst>
                <a:ext uri="{FF2B5EF4-FFF2-40B4-BE49-F238E27FC236}">
                  <a16:creationId xmlns:a16="http://schemas.microsoft.com/office/drawing/2014/main" id="{CFC4D244-DF76-42BC-9B30-8E07E5D9C66C}"/>
                </a:ext>
              </a:extLst>
            </p:cNvPr>
            <p:cNvSpPr txBox="1"/>
            <p:nvPr/>
          </p:nvSpPr>
          <p:spPr>
            <a:xfrm>
              <a:off x="8708216" y="3183006"/>
              <a:ext cx="4015607" cy="693645"/>
            </a:xfrm>
            <a:prstGeom prst="rect">
              <a:avLst/>
            </a:prstGeom>
            <a:grpFill/>
          </p:spPr>
          <p:txBody>
            <a:bodyPr wrap="square" rtlCol="0" anchor="ctr" anchorCtr="0">
              <a:spAutoFit/>
            </a:bodyPr>
            <a:lstStyle/>
            <a:p>
              <a:r>
                <a:rPr lang="en-US" sz="2000" dirty="0"/>
                <a:t>Data is being extracted with a Python ETL script using Jira-API</a:t>
              </a:r>
            </a:p>
          </p:txBody>
        </p:sp>
      </p:grpSp>
      <p:grpSp>
        <p:nvGrpSpPr>
          <p:cNvPr id="81" name="Gruppieren 80"/>
          <p:cNvGrpSpPr/>
          <p:nvPr/>
        </p:nvGrpSpPr>
        <p:grpSpPr>
          <a:xfrm>
            <a:off x="5922298" y="5135389"/>
            <a:ext cx="5307789" cy="944669"/>
            <a:chOff x="7793586" y="3088017"/>
            <a:chExt cx="4930239" cy="925665"/>
          </a:xfrm>
          <a:solidFill>
            <a:schemeClr val="bg2">
              <a:lumMod val="75000"/>
            </a:schemeClr>
          </a:solidFill>
        </p:grpSpPr>
        <p:sp>
          <p:nvSpPr>
            <p:cNvPr id="82" name="Rechteck 81"/>
            <p:cNvSpPr/>
            <p:nvPr/>
          </p:nvSpPr>
          <p:spPr>
            <a:xfrm>
              <a:off x="8159760" y="3088017"/>
              <a:ext cx="4564064" cy="925665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Oval 6">
              <a:extLst>
                <a:ext uri="{FF2B5EF4-FFF2-40B4-BE49-F238E27FC236}">
                  <a16:creationId xmlns:a16="http://schemas.microsoft.com/office/drawing/2014/main" id="{C7D1866D-07B7-4A89-A2E8-271F0BA471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93586" y="3155966"/>
              <a:ext cx="747727" cy="747727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84" name="TextBox 20">
              <a:extLst>
                <a:ext uri="{FF2B5EF4-FFF2-40B4-BE49-F238E27FC236}">
                  <a16:creationId xmlns:a16="http://schemas.microsoft.com/office/drawing/2014/main" id="{CFC4D244-DF76-42BC-9B30-8E07E5D9C66C}"/>
                </a:ext>
              </a:extLst>
            </p:cNvPr>
            <p:cNvSpPr txBox="1"/>
            <p:nvPr/>
          </p:nvSpPr>
          <p:spPr>
            <a:xfrm>
              <a:off x="8708216" y="3333798"/>
              <a:ext cx="4015609" cy="392061"/>
            </a:xfrm>
            <a:prstGeom prst="rect">
              <a:avLst/>
            </a:prstGeom>
            <a:grpFill/>
          </p:spPr>
          <p:txBody>
            <a:bodyPr wrap="square" rtlCol="0" anchor="ctr" anchorCtr="0">
              <a:spAutoFit/>
            </a:bodyPr>
            <a:lstStyle/>
            <a:p>
              <a:r>
                <a:rPr lang="en-US" sz="2000" dirty="0"/>
                <a:t>Project Data from Jira</a:t>
              </a:r>
            </a:p>
          </p:txBody>
        </p:sp>
      </p:grpSp>
      <p:pic>
        <p:nvPicPr>
          <p:cNvPr id="85" name="Grafik 8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4444" y1="54321" x2="34444" y2="54321"/>
                        <a14:foregroundMark x1="18889" y1="37037" x2="18889" y2="37037"/>
                        <a14:foregroundMark x1="37778" y1="19753" x2="37778" y2="19753"/>
                        <a14:foregroundMark x1="38889" y1="70370" x2="38889" y2="70370"/>
                        <a14:foregroundMark x1="15556" y1="60494" x2="15556" y2="60494"/>
                        <a14:foregroundMark x1="57778" y1="60494" x2="57778" y2="60494"/>
                      </a14:backgroundRemoval>
                    </a14:imgEffect>
                    <a14:imgEffect>
                      <a14:artisticGlowDiffused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8662" y="2709772"/>
            <a:ext cx="508146" cy="457331"/>
          </a:xfrm>
          <a:prstGeom prst="rect">
            <a:avLst/>
          </a:prstGeom>
        </p:spPr>
      </p:pic>
      <p:pic>
        <p:nvPicPr>
          <p:cNvPr id="86" name="Grafik 8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862" y="1230292"/>
            <a:ext cx="792000" cy="792000"/>
          </a:xfrm>
          <a:prstGeom prst="rect">
            <a:avLst/>
          </a:prstGeom>
        </p:spPr>
      </p:pic>
      <p:pic>
        <p:nvPicPr>
          <p:cNvPr id="87" name="Grafik 8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735" y="5190271"/>
            <a:ext cx="792000" cy="792000"/>
          </a:xfrm>
          <a:prstGeom prst="rect">
            <a:avLst/>
          </a:prstGeom>
        </p:spPr>
      </p:pic>
      <p:pic>
        <p:nvPicPr>
          <p:cNvPr id="88" name="Grafik 8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89607" y="4113789"/>
            <a:ext cx="670369" cy="33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616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Target </a:t>
            </a:r>
            <a:r>
              <a:rPr lang="de-DE" dirty="0" err="1"/>
              <a:t>Architecture</a:t>
            </a:r>
            <a:endParaRPr lang="de-DE" dirty="0"/>
          </a:p>
        </p:txBody>
      </p:sp>
      <p:pic>
        <p:nvPicPr>
          <p:cNvPr id="5" name="Picture 2" descr="Bildergebnis für python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98" y="4211850"/>
            <a:ext cx="694731" cy="694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Gerade Verbindung mit Pfeil 6"/>
          <p:cNvCxnSpPr>
            <a:endCxn id="5" idx="2"/>
          </p:cNvCxnSpPr>
          <p:nvPr/>
        </p:nvCxnSpPr>
        <p:spPr>
          <a:xfrm flipH="1" flipV="1">
            <a:off x="2843064" y="4906581"/>
            <a:ext cx="1781" cy="535412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>
            <a:stCxn id="5" idx="0"/>
            <a:endCxn id="9" idx="2"/>
          </p:cNvCxnSpPr>
          <p:nvPr/>
        </p:nvCxnSpPr>
        <p:spPr>
          <a:xfrm flipV="1">
            <a:off x="2843064" y="3663107"/>
            <a:ext cx="15842" cy="548743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Bildergebnis für table icon wiki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546" y="3219332"/>
            <a:ext cx="554719" cy="44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Bildergebnis für table icon wiki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48" y="3234812"/>
            <a:ext cx="554719" cy="44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Bildergebnis für table icon wiki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546" y="2670589"/>
            <a:ext cx="554719" cy="44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Bildergebnis für table icon wiki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003" y="3233078"/>
            <a:ext cx="554719" cy="44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Gerade Verbindung mit Pfeil 12"/>
          <p:cNvCxnSpPr>
            <a:stCxn id="9" idx="0"/>
            <a:endCxn id="11" idx="2"/>
          </p:cNvCxnSpPr>
          <p:nvPr/>
        </p:nvCxnSpPr>
        <p:spPr>
          <a:xfrm flipV="1">
            <a:off x="2858906" y="3114364"/>
            <a:ext cx="0" cy="104968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endCxn id="10" idx="2"/>
          </p:cNvCxnSpPr>
          <p:nvPr/>
        </p:nvCxnSpPr>
        <p:spPr>
          <a:xfrm flipH="1" flipV="1">
            <a:off x="2077608" y="3678587"/>
            <a:ext cx="538877" cy="533263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endCxn id="12" idx="2"/>
          </p:cNvCxnSpPr>
          <p:nvPr/>
        </p:nvCxnSpPr>
        <p:spPr>
          <a:xfrm flipV="1">
            <a:off x="3120424" y="3676853"/>
            <a:ext cx="503939" cy="534997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fik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490" y="1360316"/>
            <a:ext cx="940407" cy="612385"/>
          </a:xfrm>
          <a:prstGeom prst="rect">
            <a:avLst/>
          </a:prstGeom>
        </p:spPr>
      </p:pic>
      <p:cxnSp>
        <p:nvCxnSpPr>
          <p:cNvPr id="17" name="Gerade Verbindung mit Pfeil 16"/>
          <p:cNvCxnSpPr>
            <a:stCxn id="34" idx="0"/>
            <a:endCxn id="16" idx="2"/>
          </p:cNvCxnSpPr>
          <p:nvPr/>
        </p:nvCxnSpPr>
        <p:spPr>
          <a:xfrm flipH="1" flipV="1">
            <a:off x="5573694" y="1972701"/>
            <a:ext cx="3332" cy="48267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12" idx="0"/>
            <a:endCxn id="11" idx="3"/>
          </p:cNvCxnSpPr>
          <p:nvPr/>
        </p:nvCxnSpPr>
        <p:spPr>
          <a:xfrm flipH="1" flipV="1">
            <a:off x="3136265" y="2892477"/>
            <a:ext cx="488098" cy="34060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10" idx="0"/>
            <a:endCxn id="11" idx="1"/>
          </p:cNvCxnSpPr>
          <p:nvPr/>
        </p:nvCxnSpPr>
        <p:spPr>
          <a:xfrm flipV="1">
            <a:off x="2077608" y="2892477"/>
            <a:ext cx="503938" cy="34233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fik 1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96570" y="5378192"/>
            <a:ext cx="503482" cy="579417"/>
          </a:xfrm>
          <a:prstGeom prst="rect">
            <a:avLst/>
          </a:prstGeom>
        </p:spPr>
      </p:pic>
      <p:cxnSp>
        <p:nvCxnSpPr>
          <p:cNvPr id="21" name="Gerade Verbindung mit Pfeil 20"/>
          <p:cNvCxnSpPr>
            <a:endCxn id="22" idx="2"/>
          </p:cNvCxnSpPr>
          <p:nvPr/>
        </p:nvCxnSpPr>
        <p:spPr>
          <a:xfrm flipV="1">
            <a:off x="8223149" y="3663107"/>
            <a:ext cx="15842" cy="548743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8" descr="Bildergebnis für table icon wiki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631" y="3219332"/>
            <a:ext cx="554719" cy="44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Bildergebnis für table icon wiki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33" y="3234812"/>
            <a:ext cx="554719" cy="44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Bildergebnis für table icon wiki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631" y="2670589"/>
            <a:ext cx="554719" cy="44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Bildergebnis für table icon wiki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088" y="3233078"/>
            <a:ext cx="554719" cy="44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Gerade Verbindung mit Pfeil 25"/>
          <p:cNvCxnSpPr>
            <a:stCxn id="22" idx="0"/>
            <a:endCxn id="24" idx="2"/>
          </p:cNvCxnSpPr>
          <p:nvPr/>
        </p:nvCxnSpPr>
        <p:spPr>
          <a:xfrm flipV="1">
            <a:off x="8238991" y="3114364"/>
            <a:ext cx="0" cy="104968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endCxn id="23" idx="2"/>
          </p:cNvCxnSpPr>
          <p:nvPr/>
        </p:nvCxnSpPr>
        <p:spPr>
          <a:xfrm flipH="1" flipV="1">
            <a:off x="7457693" y="3678587"/>
            <a:ext cx="538877" cy="533263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endCxn id="25" idx="2"/>
          </p:cNvCxnSpPr>
          <p:nvPr/>
        </p:nvCxnSpPr>
        <p:spPr>
          <a:xfrm flipV="1">
            <a:off x="8500509" y="3676853"/>
            <a:ext cx="503939" cy="534997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25" idx="0"/>
            <a:endCxn id="24" idx="3"/>
          </p:cNvCxnSpPr>
          <p:nvPr/>
        </p:nvCxnSpPr>
        <p:spPr>
          <a:xfrm flipH="1" flipV="1">
            <a:off x="8516350" y="2892477"/>
            <a:ext cx="488098" cy="34060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23" idx="0"/>
            <a:endCxn id="24" idx="1"/>
          </p:cNvCxnSpPr>
          <p:nvPr/>
        </p:nvCxnSpPr>
        <p:spPr>
          <a:xfrm flipV="1">
            <a:off x="7457693" y="2892477"/>
            <a:ext cx="503938" cy="34233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1" idx="3"/>
            <a:endCxn id="34" idx="1"/>
          </p:cNvCxnSpPr>
          <p:nvPr/>
        </p:nvCxnSpPr>
        <p:spPr>
          <a:xfrm flipV="1">
            <a:off x="3136265" y="2886887"/>
            <a:ext cx="2058075" cy="559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24" idx="1"/>
            <a:endCxn id="34" idx="3"/>
          </p:cNvCxnSpPr>
          <p:nvPr/>
        </p:nvCxnSpPr>
        <p:spPr>
          <a:xfrm flipH="1" flipV="1">
            <a:off x="5959711" y="2886887"/>
            <a:ext cx="2001920" cy="559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flipH="1" flipV="1">
            <a:off x="8231812" y="5027388"/>
            <a:ext cx="404" cy="293798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fik 33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94340" y="2455372"/>
            <a:ext cx="765371" cy="863030"/>
          </a:xfrm>
          <a:prstGeom prst="rect">
            <a:avLst/>
          </a:prstGeom>
        </p:spPr>
      </p:pic>
      <p:sp>
        <p:nvSpPr>
          <p:cNvPr id="36" name="Textfeld 35"/>
          <p:cNvSpPr txBox="1"/>
          <p:nvPr/>
        </p:nvSpPr>
        <p:spPr>
          <a:xfrm>
            <a:off x="2377716" y="2042148"/>
            <a:ext cx="1334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Project Data</a:t>
            </a:r>
          </a:p>
        </p:txBody>
      </p:sp>
      <p:pic>
        <p:nvPicPr>
          <p:cNvPr id="37" name="Grafik 36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32422" y="2003427"/>
            <a:ext cx="745294" cy="492558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50724" y="3771105"/>
            <a:ext cx="505256" cy="682503"/>
          </a:xfrm>
          <a:prstGeom prst="rect">
            <a:avLst/>
          </a:prstGeom>
        </p:spPr>
      </p:pic>
      <p:sp>
        <p:nvSpPr>
          <p:cNvPr id="39" name="Textfeld 38"/>
          <p:cNvSpPr txBox="1"/>
          <p:nvPr/>
        </p:nvSpPr>
        <p:spPr>
          <a:xfrm>
            <a:off x="5160005" y="3849379"/>
            <a:ext cx="114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Prediction</a:t>
            </a:r>
            <a:endParaRPr lang="de-DE" dirty="0"/>
          </a:p>
        </p:txBody>
      </p:sp>
      <p:pic>
        <p:nvPicPr>
          <p:cNvPr id="40" name="Grafik 39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740" y="4393340"/>
            <a:ext cx="497571" cy="497571"/>
          </a:xfrm>
          <a:prstGeom prst="rect">
            <a:avLst/>
          </a:prstGeom>
        </p:spPr>
      </p:pic>
      <p:pic>
        <p:nvPicPr>
          <p:cNvPr id="41" name="Grafik 40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21" y="4375185"/>
            <a:ext cx="497571" cy="497571"/>
          </a:xfrm>
          <a:prstGeom prst="rect">
            <a:avLst/>
          </a:prstGeom>
        </p:spPr>
      </p:pic>
      <p:pic>
        <p:nvPicPr>
          <p:cNvPr id="42" name="Picture 4" descr="Bildergebnis für jira logo"/>
          <p:cNvPicPr>
            <a:picLocks noChangeAspect="1" noChangeArrowheads="1"/>
          </p:cNvPicPr>
          <p:nvPr/>
        </p:nvPicPr>
        <p:blipFill rotWithShape="1"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464"/>
          <a:stretch/>
        </p:blipFill>
        <p:spPr bwMode="auto">
          <a:xfrm>
            <a:off x="2231863" y="5572622"/>
            <a:ext cx="1225963" cy="41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feld 42"/>
          <p:cNvSpPr txBox="1"/>
          <p:nvPr/>
        </p:nvSpPr>
        <p:spPr>
          <a:xfrm>
            <a:off x="9116962" y="4439304"/>
            <a:ext cx="1592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Additional Data </a:t>
            </a:r>
            <a:r>
              <a:rPr lang="de-DE" dirty="0" err="1"/>
              <a:t>Sources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624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9" grpId="0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 exploration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50B7812-1EBB-46DE-82EE-3E0F8F38F9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358"/>
          <a:stretch/>
        </p:blipFill>
        <p:spPr>
          <a:xfrm>
            <a:off x="770491" y="1712740"/>
            <a:ext cx="9962044" cy="2835663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1636751-1715-4DDC-9A92-46197C2F3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491" y="5145260"/>
            <a:ext cx="9962044" cy="145626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8871 rows</a:t>
            </a:r>
          </a:p>
          <a:p>
            <a:r>
              <a:rPr lang="en-GB" dirty="0"/>
              <a:t>Nominal Data (e.g. Project Type)</a:t>
            </a:r>
          </a:p>
          <a:p>
            <a:r>
              <a:rPr lang="en-GB" dirty="0"/>
              <a:t>Numerical Data (e.g. Work ratio)</a:t>
            </a:r>
          </a:p>
          <a:p>
            <a:r>
              <a:rPr lang="en-GB" dirty="0"/>
              <a:t>Timeseries Data </a:t>
            </a:r>
          </a:p>
        </p:txBody>
      </p:sp>
    </p:spTree>
    <p:extLst>
      <p:ext uri="{BB962C8B-B14F-4D97-AF65-F5344CB8AC3E}">
        <p14:creationId xmlns:p14="http://schemas.microsoft.com/office/powerpoint/2010/main" val="458975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Target Class: ´project_success‘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not defined in the dataset</a:t>
            </a:r>
          </a:p>
          <a:p>
            <a:r>
              <a:rPr lang="en-US" dirty="0"/>
              <a:t>must be created based on available figures or expert knowledge</a:t>
            </a:r>
          </a:p>
          <a:p>
            <a:r>
              <a:rPr lang="en-US" dirty="0"/>
              <a:t>literature review to explore key figures and define project success for the given project data</a:t>
            </a:r>
          </a:p>
          <a:p>
            <a:r>
              <a:rPr lang="en-US" dirty="0"/>
              <a:t>Problem: Projects take place in a complex and uncertain environment</a:t>
            </a:r>
          </a:p>
          <a:p>
            <a:endParaRPr lang="de-DE" dirty="0"/>
          </a:p>
          <a:p>
            <a:r>
              <a:rPr lang="en-GB" dirty="0"/>
              <a:t>Aim: create a categorical, ordinal-scaled measure for project success</a:t>
            </a:r>
          </a:p>
        </p:txBody>
      </p:sp>
    </p:spTree>
    <p:extLst>
      <p:ext uri="{BB962C8B-B14F-4D97-AF65-F5344CB8AC3E}">
        <p14:creationId xmlns:p14="http://schemas.microsoft.com/office/powerpoint/2010/main" val="4201367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7D980B-0929-427A-B253-9082641C0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agenda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A02A22-05BA-4C2B-82CF-9B9E060ED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1) </a:t>
            </a:r>
            <a:r>
              <a:rPr lang="de-DE" dirty="0" err="1"/>
              <a:t>Questionnaire</a:t>
            </a:r>
            <a:r>
              <a:rPr lang="de-DE" dirty="0"/>
              <a:t> / Research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define</a:t>
            </a:r>
            <a:r>
              <a:rPr lang="de-DE" dirty="0"/>
              <a:t> Target Class in Dataset</a:t>
            </a:r>
          </a:p>
          <a:p>
            <a:r>
              <a:rPr lang="de-DE" dirty="0"/>
              <a:t>2) </a:t>
            </a:r>
            <a:r>
              <a:rPr lang="de-DE" dirty="0" err="1"/>
              <a:t>Collect</a:t>
            </a:r>
            <a:r>
              <a:rPr lang="de-DE" dirty="0"/>
              <a:t> additional Data and </a:t>
            </a:r>
            <a:r>
              <a:rPr lang="de-DE" dirty="0" err="1"/>
              <a:t>combine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Data Warehouse</a:t>
            </a:r>
          </a:p>
          <a:p>
            <a:r>
              <a:rPr lang="de-DE" dirty="0"/>
              <a:t>3) </a:t>
            </a:r>
            <a:r>
              <a:rPr lang="de-DE" dirty="0" err="1"/>
              <a:t>Apply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Learning Classification </a:t>
            </a:r>
            <a:r>
              <a:rPr lang="de-DE" dirty="0" err="1"/>
              <a:t>Algorithms</a:t>
            </a:r>
            <a:r>
              <a:rPr lang="de-DE" dirty="0"/>
              <a:t> (e.g. </a:t>
            </a:r>
            <a:r>
              <a:rPr lang="de-DE" dirty="0" err="1"/>
              <a:t>logistic</a:t>
            </a:r>
            <a:r>
              <a:rPr lang="de-DE" dirty="0"/>
              <a:t> </a:t>
            </a:r>
            <a:r>
              <a:rPr lang="de-DE" dirty="0" err="1"/>
              <a:t>regression</a:t>
            </a:r>
            <a:r>
              <a:rPr lang="de-DE" dirty="0"/>
              <a:t>, </a:t>
            </a:r>
            <a:r>
              <a:rPr lang="de-DE" dirty="0" err="1"/>
              <a:t>logistic</a:t>
            </a:r>
            <a:r>
              <a:rPr lang="de-DE" dirty="0"/>
              <a:t> </a:t>
            </a:r>
            <a:r>
              <a:rPr lang="de-DE" dirty="0" err="1"/>
              <a:t>regression</a:t>
            </a:r>
            <a:r>
              <a:rPr lang="de-DE" dirty="0"/>
              <a:t>, ARIMA)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receive</a:t>
            </a:r>
            <a:r>
              <a:rPr lang="de-DE" dirty="0"/>
              <a:t> a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forecast</a:t>
            </a:r>
            <a:r>
              <a:rPr lang="de-DE" dirty="0"/>
              <a:t> </a:t>
            </a:r>
            <a:r>
              <a:rPr lang="de-DE" dirty="0" err="1"/>
              <a:t>future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success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93646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imme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TM03457452[[fn=Himmel]]</Template>
  <TotalTime>0</TotalTime>
  <Words>500</Words>
  <Application>Microsoft Office PowerPoint</Application>
  <PresentationFormat>Breitbild</PresentationFormat>
  <Paragraphs>67</Paragraphs>
  <Slides>11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Lato Light</vt:lpstr>
      <vt:lpstr>Wingdings</vt:lpstr>
      <vt:lpstr>Himmel</vt:lpstr>
      <vt:lpstr>First Idea talk: Forecasting agile project success using SAP Data warehouse cloud</vt:lpstr>
      <vt:lpstr>Motivation / Problem statement</vt:lpstr>
      <vt:lpstr>What is agile project management?</vt:lpstr>
      <vt:lpstr>What is sap data warehouse cloud?</vt:lpstr>
      <vt:lpstr>Current Architecture</vt:lpstr>
      <vt:lpstr>Target Architecture</vt:lpstr>
      <vt:lpstr>Dataset exploration</vt:lpstr>
      <vt:lpstr>Target Class: ´project_success‘</vt:lpstr>
      <vt:lpstr>agenda</vt:lpstr>
      <vt:lpstr>Research questions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agile project success using SAP Data warehouse cloud</dc:title>
  <dc:creator>Mark Fromm</dc:creator>
  <cp:lastModifiedBy>Mark Fromm</cp:lastModifiedBy>
  <cp:revision>15</cp:revision>
  <dcterms:created xsi:type="dcterms:W3CDTF">2021-09-07T11:05:48Z</dcterms:created>
  <dcterms:modified xsi:type="dcterms:W3CDTF">2021-09-28T14:31:51Z</dcterms:modified>
</cp:coreProperties>
</file>