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Fromm" userId="3aa39a419800cc2a" providerId="LiveId" clId="{4780E60D-1E0F-4AAC-A4F5-D56E9301E5CA}"/>
    <pc:docChg chg="custSel modSld">
      <pc:chgData name="Mark Fromm" userId="3aa39a419800cc2a" providerId="LiveId" clId="{4780E60D-1E0F-4AAC-A4F5-D56E9301E5CA}" dt="2021-09-28T14:16:10.948" v="17" actId="20577"/>
      <pc:docMkLst>
        <pc:docMk/>
      </pc:docMkLst>
      <pc:sldChg chg="modSp mod">
        <pc:chgData name="Mark Fromm" userId="3aa39a419800cc2a" providerId="LiveId" clId="{4780E60D-1E0F-4AAC-A4F5-D56E9301E5CA}" dt="2021-09-28T14:16:10.948" v="17" actId="20577"/>
        <pc:sldMkLst>
          <pc:docMk/>
          <pc:sldMk cId="3016685837" sldId="261"/>
        </pc:sldMkLst>
        <pc:spChg chg="mod">
          <ac:chgData name="Mark Fromm" userId="3aa39a419800cc2a" providerId="LiveId" clId="{4780E60D-1E0F-4AAC-A4F5-D56E9301E5CA}" dt="2021-09-28T14:16:10.948" v="17" actId="20577"/>
          <ac:spMkLst>
            <pc:docMk/>
            <pc:sldMk cId="3016685837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4D00-07F1-45D9-A4D6-D9422F7ADF4C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Fromm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D3D-C2C7-4391-B72F-9C910183E5CF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844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4D00-07F1-45D9-A4D6-D9422F7ADF4C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D3D-C2C7-4391-B72F-9C910183E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74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4D00-07F1-45D9-A4D6-D9422F7ADF4C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D3D-C2C7-4391-B72F-9C910183E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86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4D00-07F1-45D9-A4D6-D9422F7ADF4C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Fromm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D3D-C2C7-4391-B72F-9C910183E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20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4D00-07F1-45D9-A4D6-D9422F7ADF4C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D3D-C2C7-4391-B72F-9C910183E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33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4D00-07F1-45D9-A4D6-D9422F7ADF4C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D3D-C2C7-4391-B72F-9C910183E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01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4D00-07F1-45D9-A4D6-D9422F7ADF4C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D3D-C2C7-4391-B72F-9C910183E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7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4D00-07F1-45D9-A4D6-D9422F7ADF4C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D3D-C2C7-4391-B72F-9C910183E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49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4D00-07F1-45D9-A4D6-D9422F7ADF4C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D3D-C2C7-4391-B72F-9C910183E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17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4D00-07F1-45D9-A4D6-D9422F7ADF4C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D3D-C2C7-4391-B72F-9C910183E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48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4D00-07F1-45D9-A4D6-D9422F7ADF4C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D3D-C2C7-4391-B72F-9C910183E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0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04D00-07F1-45D9-A4D6-D9422F7ADF4C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69D3D-C2C7-4391-B72F-9C910183E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70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ctr"/>
            <a:r>
              <a:rPr lang="de-DE" dirty="0"/>
              <a:t>Master Thesis:</a:t>
            </a:r>
            <a:br>
              <a:rPr lang="de-DE" dirty="0"/>
            </a:br>
            <a:r>
              <a:rPr lang="de-DE" sz="3200" dirty="0" err="1"/>
              <a:t>Forecasting</a:t>
            </a:r>
            <a:r>
              <a:rPr lang="de-DE" sz="3200" dirty="0"/>
              <a:t> </a:t>
            </a:r>
            <a:r>
              <a:rPr lang="de-DE" sz="3200" dirty="0" err="1"/>
              <a:t>project</a:t>
            </a:r>
            <a:r>
              <a:rPr lang="de-DE" sz="3200" dirty="0"/>
              <a:t> </a:t>
            </a:r>
            <a:r>
              <a:rPr lang="de-DE" sz="3200" dirty="0" err="1"/>
              <a:t>success</a:t>
            </a:r>
            <a:r>
              <a:rPr lang="de-DE" sz="3200" dirty="0"/>
              <a:t> </a:t>
            </a:r>
            <a:r>
              <a:rPr lang="de-DE" sz="3200" dirty="0" err="1"/>
              <a:t>using</a:t>
            </a:r>
            <a:r>
              <a:rPr lang="de-DE" sz="3200" dirty="0"/>
              <a:t> JIRA </a:t>
            </a:r>
            <a:r>
              <a:rPr lang="de-DE" sz="3200" dirty="0" err="1"/>
              <a:t>data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Mark Fromm</a:t>
            </a:r>
          </a:p>
          <a:p>
            <a:r>
              <a:rPr lang="de-DE" dirty="0"/>
              <a:t>Business 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65101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RQ: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JIRA </a:t>
            </a:r>
            <a:r>
              <a:rPr lang="de-DE" dirty="0" err="1"/>
              <a:t>data</a:t>
            </a:r>
            <a:r>
              <a:rPr lang="de-DE" dirty="0"/>
              <a:t> on DWC?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type of </a:t>
            </a:r>
            <a:r>
              <a:rPr lang="de-DE" dirty="0" err="1"/>
              <a:t>data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Which</a:t>
            </a:r>
            <a:r>
              <a:rPr lang="de-DE" dirty="0"/>
              <a:t> Machine Learning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suit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type of </a:t>
            </a:r>
            <a:r>
              <a:rPr lang="de-DE" dirty="0" err="1"/>
              <a:t>problem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SAP DWC and ist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an Analytics </a:t>
            </a:r>
            <a:r>
              <a:rPr lang="de-DE" dirty="0" err="1"/>
              <a:t>environment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1668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</p:txBody>
      </p:sp>
      <p:pic>
        <p:nvPicPr>
          <p:cNvPr id="4" name="Picture 2" descr="Bildergebnis für pytho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98" y="4342479"/>
            <a:ext cx="694731" cy="69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ildergebnis für jira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4"/>
          <a:stretch/>
        </p:blipFill>
        <p:spPr bwMode="auto">
          <a:xfrm>
            <a:off x="2231863" y="5572622"/>
            <a:ext cx="1225963" cy="41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mit Pfeil 5"/>
          <p:cNvCxnSpPr>
            <a:stCxn id="5" idx="0"/>
            <a:endCxn id="4" idx="2"/>
          </p:cNvCxnSpPr>
          <p:nvPr/>
        </p:nvCxnSpPr>
        <p:spPr>
          <a:xfrm flipH="1" flipV="1">
            <a:off x="2843064" y="5037210"/>
            <a:ext cx="1781" cy="5354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>
            <a:stCxn id="4" idx="0"/>
            <a:endCxn id="8" idx="2"/>
          </p:cNvCxnSpPr>
          <p:nvPr/>
        </p:nvCxnSpPr>
        <p:spPr>
          <a:xfrm flipV="1">
            <a:off x="2843064" y="3793736"/>
            <a:ext cx="15842" cy="5487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Bildergebnis für table icon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546" y="3349961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ildergebnis für table icon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48" y="3365441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Bildergebnis für table icon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546" y="2801218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Bildergebnis für table icon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003" y="3363707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Gerade Verbindung mit Pfeil 11"/>
          <p:cNvCxnSpPr>
            <a:stCxn id="8" idx="0"/>
            <a:endCxn id="10" idx="2"/>
          </p:cNvCxnSpPr>
          <p:nvPr/>
        </p:nvCxnSpPr>
        <p:spPr>
          <a:xfrm flipV="1">
            <a:off x="2858906" y="3244993"/>
            <a:ext cx="0" cy="1049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endCxn id="9" idx="2"/>
          </p:cNvCxnSpPr>
          <p:nvPr/>
        </p:nvCxnSpPr>
        <p:spPr>
          <a:xfrm flipH="1" flipV="1">
            <a:off x="2077608" y="3809216"/>
            <a:ext cx="538877" cy="53326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11" idx="2"/>
          </p:cNvCxnSpPr>
          <p:nvPr/>
        </p:nvCxnSpPr>
        <p:spPr>
          <a:xfrm flipV="1">
            <a:off x="3120424" y="3807482"/>
            <a:ext cx="503939" cy="53499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701" y="1506332"/>
            <a:ext cx="940407" cy="612385"/>
          </a:xfrm>
          <a:prstGeom prst="rect">
            <a:avLst/>
          </a:prstGeom>
        </p:spPr>
      </p:pic>
      <p:cxnSp>
        <p:nvCxnSpPr>
          <p:cNvPr id="16" name="Gerade Verbindung mit Pfeil 15"/>
          <p:cNvCxnSpPr>
            <a:stCxn id="10" idx="0"/>
            <a:endCxn id="15" idx="2"/>
          </p:cNvCxnSpPr>
          <p:nvPr/>
        </p:nvCxnSpPr>
        <p:spPr>
          <a:xfrm flipH="1" flipV="1">
            <a:off x="2858905" y="2118717"/>
            <a:ext cx="1" cy="6825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1" idx="0"/>
            <a:endCxn id="10" idx="3"/>
          </p:cNvCxnSpPr>
          <p:nvPr/>
        </p:nvCxnSpPr>
        <p:spPr>
          <a:xfrm flipH="1" flipV="1">
            <a:off x="3136265" y="3023106"/>
            <a:ext cx="488098" cy="3406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9" idx="0"/>
            <a:endCxn id="10" idx="1"/>
          </p:cNvCxnSpPr>
          <p:nvPr/>
        </p:nvCxnSpPr>
        <p:spPr>
          <a:xfrm flipV="1">
            <a:off x="2077608" y="3023106"/>
            <a:ext cx="503938" cy="342335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718358" y="1647745"/>
            <a:ext cx="5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SAC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17112" y="3239493"/>
            <a:ext cx="6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DWC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17112" y="4505178"/>
            <a:ext cx="50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ETL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17112" y="5464331"/>
            <a:ext cx="108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 System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5911661" y="2511099"/>
            <a:ext cx="5318423" cy="944669"/>
            <a:chOff x="7793586" y="3088017"/>
            <a:chExt cx="4940116" cy="925665"/>
          </a:xfrm>
        </p:grpSpPr>
        <p:sp>
          <p:nvSpPr>
            <p:cNvPr id="24" name="Rechteck 23"/>
            <p:cNvSpPr/>
            <p:nvPr/>
          </p:nvSpPr>
          <p:spPr>
            <a:xfrm>
              <a:off x="8159760" y="3088017"/>
              <a:ext cx="4573941" cy="925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C7D1866D-07B7-4A89-A2E8-271F0BA47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3586" y="3155966"/>
              <a:ext cx="747727" cy="747727"/>
            </a:xfrm>
            <a:prstGeom prst="rect">
              <a:avLst/>
            </a:prstGeom>
            <a:solidFill>
              <a:srgbClr val="1BA5D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CFC4D244-DF76-42BC-9B30-8E07E5D9C66C}"/>
                </a:ext>
              </a:extLst>
            </p:cNvPr>
            <p:cNvSpPr txBox="1"/>
            <p:nvPr/>
          </p:nvSpPr>
          <p:spPr>
            <a:xfrm>
              <a:off x="8708215" y="3183006"/>
              <a:ext cx="4025487" cy="69364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2000" dirty="0"/>
                <a:t>Data is being loaded and transformed inside the SAP Data Warehouse Cloud 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5922299" y="1175410"/>
            <a:ext cx="5307783" cy="944669"/>
            <a:chOff x="3456360" y="4457912"/>
            <a:chExt cx="5307783" cy="925665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3456360" y="4457912"/>
              <a:ext cx="5307783" cy="925665"/>
              <a:chOff x="7793586" y="3088017"/>
              <a:chExt cx="4930233" cy="925665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8159760" y="3088017"/>
                <a:ext cx="4564058" cy="925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Oval 6">
                <a:extLst>
                  <a:ext uri="{FF2B5EF4-FFF2-40B4-BE49-F238E27FC236}">
                    <a16:creationId xmlns:a16="http://schemas.microsoft.com/office/drawing/2014/main" id="{C7D1866D-07B7-4A89-A2E8-271F0BA471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93586" y="3155966"/>
                <a:ext cx="747727" cy="747727"/>
              </a:xfrm>
              <a:prstGeom prst="rect">
                <a:avLst/>
              </a:prstGeom>
              <a:solidFill>
                <a:srgbClr val="1BA5D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2" name="TextBox 20">
                <a:extLst>
                  <a:ext uri="{FF2B5EF4-FFF2-40B4-BE49-F238E27FC236}">
                    <a16:creationId xmlns:a16="http://schemas.microsoft.com/office/drawing/2014/main" id="{CFC4D244-DF76-42BC-9B30-8E07E5D9C66C}"/>
                  </a:ext>
                </a:extLst>
              </p:cNvPr>
              <p:cNvSpPr txBox="1"/>
              <p:nvPr/>
            </p:nvSpPr>
            <p:spPr>
              <a:xfrm>
                <a:off x="8708215" y="3183006"/>
                <a:ext cx="4015604" cy="69364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2000" dirty="0"/>
                  <a:t>Visualizing the outcome using SAP Analytics Cloud</a:t>
                </a:r>
              </a:p>
            </p:txBody>
          </p:sp>
        </p:grp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F710066E-DC5A-48F3-BA61-3C8EA70FF4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6044" y="4641767"/>
              <a:ext cx="504825" cy="501650"/>
            </a:xfrm>
            <a:custGeom>
              <a:avLst/>
              <a:gdLst>
                <a:gd name="T0" fmla="*/ 143 w 143"/>
                <a:gd name="T1" fmla="*/ 22 h 142"/>
                <a:gd name="T2" fmla="*/ 125 w 143"/>
                <a:gd name="T3" fmla="*/ 17 h 142"/>
                <a:gd name="T4" fmla="*/ 120 w 143"/>
                <a:gd name="T5" fmla="*/ 0 h 142"/>
                <a:gd name="T6" fmla="*/ 99 w 143"/>
                <a:gd name="T7" fmla="*/ 27 h 142"/>
                <a:gd name="T8" fmla="*/ 101 w 143"/>
                <a:gd name="T9" fmla="*/ 36 h 142"/>
                <a:gd name="T10" fmla="*/ 57 w 143"/>
                <a:gd name="T11" fmla="*/ 79 h 142"/>
                <a:gd name="T12" fmla="*/ 57 w 143"/>
                <a:gd name="T13" fmla="*/ 85 h 142"/>
                <a:gd name="T14" fmla="*/ 60 w 143"/>
                <a:gd name="T15" fmla="*/ 87 h 142"/>
                <a:gd name="T16" fmla="*/ 63 w 143"/>
                <a:gd name="T17" fmla="*/ 85 h 142"/>
                <a:gd name="T18" fmla="*/ 107 w 143"/>
                <a:gd name="T19" fmla="*/ 42 h 142"/>
                <a:gd name="T20" fmla="*/ 116 w 143"/>
                <a:gd name="T21" fmla="*/ 43 h 142"/>
                <a:gd name="T22" fmla="*/ 143 w 143"/>
                <a:gd name="T23" fmla="*/ 22 h 142"/>
                <a:gd name="T24" fmla="*/ 90 w 143"/>
                <a:gd name="T25" fmla="*/ 71 h 142"/>
                <a:gd name="T26" fmla="*/ 96 w 143"/>
                <a:gd name="T27" fmla="*/ 64 h 142"/>
                <a:gd name="T28" fmla="*/ 101 w 143"/>
                <a:gd name="T29" fmla="*/ 82 h 142"/>
                <a:gd name="T30" fmla="*/ 60 w 143"/>
                <a:gd name="T31" fmla="*/ 123 h 142"/>
                <a:gd name="T32" fmla="*/ 20 w 143"/>
                <a:gd name="T33" fmla="*/ 82 h 142"/>
                <a:gd name="T34" fmla="*/ 60 w 143"/>
                <a:gd name="T35" fmla="*/ 42 h 142"/>
                <a:gd name="T36" fmla="*/ 78 w 143"/>
                <a:gd name="T37" fmla="*/ 46 h 142"/>
                <a:gd name="T38" fmla="*/ 72 w 143"/>
                <a:gd name="T39" fmla="*/ 53 h 142"/>
                <a:gd name="T40" fmla="*/ 60 w 143"/>
                <a:gd name="T41" fmla="*/ 50 h 142"/>
                <a:gd name="T42" fmla="*/ 28 w 143"/>
                <a:gd name="T43" fmla="*/ 82 h 142"/>
                <a:gd name="T44" fmla="*/ 60 w 143"/>
                <a:gd name="T45" fmla="*/ 114 h 142"/>
                <a:gd name="T46" fmla="*/ 92 w 143"/>
                <a:gd name="T47" fmla="*/ 82 h 142"/>
                <a:gd name="T48" fmla="*/ 90 w 143"/>
                <a:gd name="T49" fmla="*/ 71 h 142"/>
                <a:gd name="T50" fmla="*/ 73 w 143"/>
                <a:gd name="T51" fmla="*/ 87 h 142"/>
                <a:gd name="T52" fmla="*/ 82 w 143"/>
                <a:gd name="T53" fmla="*/ 78 h 142"/>
                <a:gd name="T54" fmla="*/ 83 w 143"/>
                <a:gd name="T55" fmla="*/ 82 h 142"/>
                <a:gd name="T56" fmla="*/ 60 w 143"/>
                <a:gd name="T57" fmla="*/ 105 h 142"/>
                <a:gd name="T58" fmla="*/ 38 w 143"/>
                <a:gd name="T59" fmla="*/ 82 h 142"/>
                <a:gd name="T60" fmla="*/ 60 w 143"/>
                <a:gd name="T61" fmla="*/ 60 h 142"/>
                <a:gd name="T62" fmla="*/ 64 w 143"/>
                <a:gd name="T63" fmla="*/ 60 h 142"/>
                <a:gd name="T64" fmla="*/ 56 w 143"/>
                <a:gd name="T65" fmla="*/ 69 h 142"/>
                <a:gd name="T66" fmla="*/ 46 w 143"/>
                <a:gd name="T67" fmla="*/ 82 h 142"/>
                <a:gd name="T68" fmla="*/ 60 w 143"/>
                <a:gd name="T69" fmla="*/ 96 h 142"/>
                <a:gd name="T70" fmla="*/ 73 w 143"/>
                <a:gd name="T71" fmla="*/ 87 h 142"/>
                <a:gd name="T72" fmla="*/ 111 w 143"/>
                <a:gd name="T73" fmla="*/ 51 h 142"/>
                <a:gd name="T74" fmla="*/ 120 w 143"/>
                <a:gd name="T75" fmla="*/ 82 h 142"/>
                <a:gd name="T76" fmla="*/ 60 w 143"/>
                <a:gd name="T77" fmla="*/ 142 h 142"/>
                <a:gd name="T78" fmla="*/ 0 w 143"/>
                <a:gd name="T79" fmla="*/ 82 h 142"/>
                <a:gd name="T80" fmla="*/ 60 w 143"/>
                <a:gd name="T81" fmla="*/ 22 h 142"/>
                <a:gd name="T82" fmla="*/ 92 w 143"/>
                <a:gd name="T83" fmla="*/ 31 h 142"/>
                <a:gd name="T84" fmla="*/ 92 w 143"/>
                <a:gd name="T85" fmla="*/ 33 h 142"/>
                <a:gd name="T86" fmla="*/ 87 w 143"/>
                <a:gd name="T87" fmla="*/ 38 h 142"/>
                <a:gd name="T88" fmla="*/ 60 w 143"/>
                <a:gd name="T89" fmla="*/ 31 h 142"/>
                <a:gd name="T90" fmla="*/ 9 w 143"/>
                <a:gd name="T91" fmla="*/ 82 h 142"/>
                <a:gd name="T92" fmla="*/ 60 w 143"/>
                <a:gd name="T93" fmla="*/ 134 h 142"/>
                <a:gd name="T94" fmla="*/ 112 w 143"/>
                <a:gd name="T95" fmla="*/ 82 h 142"/>
                <a:gd name="T96" fmla="*/ 105 w 143"/>
                <a:gd name="T97" fmla="*/ 56 h 142"/>
                <a:gd name="T98" fmla="*/ 110 w 143"/>
                <a:gd name="T99" fmla="*/ 50 h 142"/>
                <a:gd name="T100" fmla="*/ 111 w 143"/>
                <a:gd name="T101" fmla="*/ 5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3" h="142">
                  <a:moveTo>
                    <a:pt x="143" y="22"/>
                  </a:moveTo>
                  <a:cubicBezTo>
                    <a:pt x="125" y="17"/>
                    <a:pt x="125" y="17"/>
                    <a:pt x="125" y="17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6" y="81"/>
                    <a:pt x="56" y="84"/>
                    <a:pt x="57" y="85"/>
                  </a:cubicBezTo>
                  <a:cubicBezTo>
                    <a:pt x="58" y="86"/>
                    <a:pt x="59" y="87"/>
                    <a:pt x="60" y="87"/>
                  </a:cubicBezTo>
                  <a:cubicBezTo>
                    <a:pt x="61" y="87"/>
                    <a:pt x="62" y="86"/>
                    <a:pt x="63" y="85"/>
                  </a:cubicBezTo>
                  <a:cubicBezTo>
                    <a:pt x="107" y="42"/>
                    <a:pt x="107" y="42"/>
                    <a:pt x="107" y="42"/>
                  </a:cubicBezTo>
                  <a:cubicBezTo>
                    <a:pt x="116" y="43"/>
                    <a:pt x="116" y="43"/>
                    <a:pt x="116" y="43"/>
                  </a:cubicBezTo>
                  <a:lnTo>
                    <a:pt x="143" y="22"/>
                  </a:lnTo>
                  <a:close/>
                  <a:moveTo>
                    <a:pt x="90" y="71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99" y="70"/>
                    <a:pt x="101" y="76"/>
                    <a:pt x="101" y="82"/>
                  </a:cubicBezTo>
                  <a:cubicBezTo>
                    <a:pt x="101" y="105"/>
                    <a:pt x="83" y="123"/>
                    <a:pt x="60" y="123"/>
                  </a:cubicBezTo>
                  <a:cubicBezTo>
                    <a:pt x="38" y="123"/>
                    <a:pt x="20" y="105"/>
                    <a:pt x="20" y="82"/>
                  </a:cubicBezTo>
                  <a:cubicBezTo>
                    <a:pt x="20" y="60"/>
                    <a:pt x="38" y="42"/>
                    <a:pt x="60" y="42"/>
                  </a:cubicBezTo>
                  <a:cubicBezTo>
                    <a:pt x="67" y="42"/>
                    <a:pt x="73" y="44"/>
                    <a:pt x="78" y="46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68" y="51"/>
                    <a:pt x="64" y="50"/>
                    <a:pt x="60" y="50"/>
                  </a:cubicBezTo>
                  <a:cubicBezTo>
                    <a:pt x="43" y="50"/>
                    <a:pt x="28" y="65"/>
                    <a:pt x="28" y="82"/>
                  </a:cubicBezTo>
                  <a:cubicBezTo>
                    <a:pt x="28" y="100"/>
                    <a:pt x="43" y="114"/>
                    <a:pt x="60" y="114"/>
                  </a:cubicBezTo>
                  <a:cubicBezTo>
                    <a:pt x="78" y="114"/>
                    <a:pt x="92" y="100"/>
                    <a:pt x="92" y="82"/>
                  </a:cubicBezTo>
                  <a:cubicBezTo>
                    <a:pt x="92" y="78"/>
                    <a:pt x="91" y="74"/>
                    <a:pt x="90" y="71"/>
                  </a:cubicBezTo>
                  <a:close/>
                  <a:moveTo>
                    <a:pt x="73" y="87"/>
                  </a:moveTo>
                  <a:cubicBezTo>
                    <a:pt x="82" y="78"/>
                    <a:pt x="82" y="78"/>
                    <a:pt x="82" y="78"/>
                  </a:cubicBezTo>
                  <a:cubicBezTo>
                    <a:pt x="83" y="80"/>
                    <a:pt x="83" y="81"/>
                    <a:pt x="83" y="82"/>
                  </a:cubicBezTo>
                  <a:cubicBezTo>
                    <a:pt x="83" y="95"/>
                    <a:pt x="73" y="105"/>
                    <a:pt x="60" y="105"/>
                  </a:cubicBezTo>
                  <a:cubicBezTo>
                    <a:pt x="48" y="105"/>
                    <a:pt x="38" y="95"/>
                    <a:pt x="38" y="82"/>
                  </a:cubicBezTo>
                  <a:cubicBezTo>
                    <a:pt x="38" y="70"/>
                    <a:pt x="48" y="60"/>
                    <a:pt x="60" y="60"/>
                  </a:cubicBezTo>
                  <a:cubicBezTo>
                    <a:pt x="62" y="60"/>
                    <a:pt x="63" y="60"/>
                    <a:pt x="64" y="60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0" y="71"/>
                    <a:pt x="46" y="76"/>
                    <a:pt x="46" y="82"/>
                  </a:cubicBezTo>
                  <a:cubicBezTo>
                    <a:pt x="46" y="90"/>
                    <a:pt x="53" y="96"/>
                    <a:pt x="60" y="96"/>
                  </a:cubicBezTo>
                  <a:cubicBezTo>
                    <a:pt x="66" y="96"/>
                    <a:pt x="72" y="92"/>
                    <a:pt x="73" y="87"/>
                  </a:cubicBezTo>
                  <a:close/>
                  <a:moveTo>
                    <a:pt x="111" y="51"/>
                  </a:moveTo>
                  <a:cubicBezTo>
                    <a:pt x="117" y="60"/>
                    <a:pt x="120" y="71"/>
                    <a:pt x="120" y="82"/>
                  </a:cubicBezTo>
                  <a:cubicBezTo>
                    <a:pt x="120" y="116"/>
                    <a:pt x="93" y="142"/>
                    <a:pt x="60" y="142"/>
                  </a:cubicBezTo>
                  <a:cubicBezTo>
                    <a:pt x="27" y="142"/>
                    <a:pt x="0" y="116"/>
                    <a:pt x="0" y="82"/>
                  </a:cubicBezTo>
                  <a:cubicBezTo>
                    <a:pt x="0" y="49"/>
                    <a:pt x="27" y="22"/>
                    <a:pt x="60" y="22"/>
                  </a:cubicBezTo>
                  <a:cubicBezTo>
                    <a:pt x="72" y="22"/>
                    <a:pt x="83" y="26"/>
                    <a:pt x="92" y="31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79" y="33"/>
                    <a:pt x="70" y="31"/>
                    <a:pt x="60" y="31"/>
                  </a:cubicBezTo>
                  <a:cubicBezTo>
                    <a:pt x="32" y="31"/>
                    <a:pt x="9" y="54"/>
                    <a:pt x="9" y="82"/>
                  </a:cubicBezTo>
                  <a:cubicBezTo>
                    <a:pt x="9" y="111"/>
                    <a:pt x="32" y="134"/>
                    <a:pt x="60" y="134"/>
                  </a:cubicBezTo>
                  <a:cubicBezTo>
                    <a:pt x="89" y="134"/>
                    <a:pt x="112" y="111"/>
                    <a:pt x="112" y="82"/>
                  </a:cubicBezTo>
                  <a:cubicBezTo>
                    <a:pt x="112" y="73"/>
                    <a:pt x="109" y="64"/>
                    <a:pt x="105" y="56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11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a-ET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5922299" y="3823244"/>
            <a:ext cx="5307787" cy="944669"/>
            <a:chOff x="7793586" y="3088017"/>
            <a:chExt cx="4930237" cy="925665"/>
          </a:xfrm>
        </p:grpSpPr>
        <p:sp>
          <p:nvSpPr>
            <p:cNvPr id="34" name="Rechteck 33"/>
            <p:cNvSpPr/>
            <p:nvPr/>
          </p:nvSpPr>
          <p:spPr>
            <a:xfrm>
              <a:off x="8159760" y="3088017"/>
              <a:ext cx="4564062" cy="925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Oval 6">
              <a:extLst>
                <a:ext uri="{FF2B5EF4-FFF2-40B4-BE49-F238E27FC236}">
                  <a16:creationId xmlns:a16="http://schemas.microsoft.com/office/drawing/2014/main" id="{C7D1866D-07B7-4A89-A2E8-271F0BA47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3586" y="3155966"/>
              <a:ext cx="747727" cy="747727"/>
            </a:xfrm>
            <a:prstGeom prst="rect">
              <a:avLst/>
            </a:prstGeom>
            <a:solidFill>
              <a:srgbClr val="1BA5D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36" name="TextBox 20">
              <a:extLst>
                <a:ext uri="{FF2B5EF4-FFF2-40B4-BE49-F238E27FC236}">
                  <a16:creationId xmlns:a16="http://schemas.microsoft.com/office/drawing/2014/main" id="{CFC4D244-DF76-42BC-9B30-8E07E5D9C66C}"/>
                </a:ext>
              </a:extLst>
            </p:cNvPr>
            <p:cNvSpPr txBox="1"/>
            <p:nvPr/>
          </p:nvSpPr>
          <p:spPr>
            <a:xfrm>
              <a:off x="8708216" y="3183006"/>
              <a:ext cx="4015607" cy="69364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2000" dirty="0"/>
                <a:t>Data is being extracted with a Python ETL script using Jira-API</a:t>
              </a: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5922298" y="5135389"/>
            <a:ext cx="5307789" cy="944669"/>
            <a:chOff x="7793586" y="3088017"/>
            <a:chExt cx="4930239" cy="925665"/>
          </a:xfrm>
        </p:grpSpPr>
        <p:sp>
          <p:nvSpPr>
            <p:cNvPr id="38" name="Rechteck 37"/>
            <p:cNvSpPr/>
            <p:nvPr/>
          </p:nvSpPr>
          <p:spPr>
            <a:xfrm>
              <a:off x="8159760" y="3088017"/>
              <a:ext cx="4564064" cy="925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Oval 6">
              <a:extLst>
                <a:ext uri="{FF2B5EF4-FFF2-40B4-BE49-F238E27FC236}">
                  <a16:creationId xmlns:a16="http://schemas.microsoft.com/office/drawing/2014/main" id="{C7D1866D-07B7-4A89-A2E8-271F0BA47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3586" y="3155966"/>
              <a:ext cx="747727" cy="747727"/>
            </a:xfrm>
            <a:prstGeom prst="rect">
              <a:avLst/>
            </a:prstGeom>
            <a:solidFill>
              <a:srgbClr val="1BA5D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40" name="TextBox 20">
              <a:extLst>
                <a:ext uri="{FF2B5EF4-FFF2-40B4-BE49-F238E27FC236}">
                  <a16:creationId xmlns:a16="http://schemas.microsoft.com/office/drawing/2014/main" id="{CFC4D244-DF76-42BC-9B30-8E07E5D9C66C}"/>
                </a:ext>
              </a:extLst>
            </p:cNvPr>
            <p:cNvSpPr txBox="1"/>
            <p:nvPr/>
          </p:nvSpPr>
          <p:spPr>
            <a:xfrm>
              <a:off x="8708216" y="3333798"/>
              <a:ext cx="4015609" cy="39206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2000" dirty="0"/>
                <a:t>Project Data from Jira</a:t>
              </a:r>
            </a:p>
          </p:txBody>
        </p:sp>
      </p:grpSp>
      <p:pic>
        <p:nvPicPr>
          <p:cNvPr id="41" name="Grafik 4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444" y1="54321" x2="34444" y2="54321"/>
                        <a14:foregroundMark x1="18889" y1="37037" x2="18889" y2="37037"/>
                        <a14:foregroundMark x1="37778" y1="19753" x2="37778" y2="19753"/>
                        <a14:foregroundMark x1="38889" y1="70370" x2="38889" y2="70370"/>
                        <a14:foregroundMark x1="15556" y1="60494" x2="15556" y2="60494"/>
                        <a14:foregroundMark x1="57778" y1="60494" x2="57778" y2="60494"/>
                      </a14:backgroundRemoval>
                    </a14:imgEffect>
                    <a14:imgEffect>
                      <a14:artisticGlowDiffused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8662" y="2709772"/>
            <a:ext cx="508146" cy="457331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862" y="1230292"/>
            <a:ext cx="792000" cy="792000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735" y="5190271"/>
            <a:ext cx="792000" cy="792000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9607" y="4113789"/>
            <a:ext cx="670369" cy="3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4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Target </a:t>
            </a:r>
            <a:r>
              <a:rPr lang="de-DE" dirty="0" err="1"/>
              <a:t>Architecture</a:t>
            </a:r>
            <a:endParaRPr lang="de-DE" dirty="0"/>
          </a:p>
        </p:txBody>
      </p:sp>
      <p:pic>
        <p:nvPicPr>
          <p:cNvPr id="4" name="Picture 2" descr="Bildergebnis für pytho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98" y="4211850"/>
            <a:ext cx="694731" cy="69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ildergebnis für jira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4"/>
          <a:stretch/>
        </p:blipFill>
        <p:spPr bwMode="auto">
          <a:xfrm>
            <a:off x="2231863" y="5441993"/>
            <a:ext cx="1225963" cy="41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mit Pfeil 5"/>
          <p:cNvCxnSpPr>
            <a:stCxn id="5" idx="0"/>
            <a:endCxn id="4" idx="2"/>
          </p:cNvCxnSpPr>
          <p:nvPr/>
        </p:nvCxnSpPr>
        <p:spPr>
          <a:xfrm flipH="1" flipV="1">
            <a:off x="2843064" y="4906581"/>
            <a:ext cx="1781" cy="5354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>
            <a:stCxn id="4" idx="0"/>
            <a:endCxn id="8" idx="2"/>
          </p:cNvCxnSpPr>
          <p:nvPr/>
        </p:nvCxnSpPr>
        <p:spPr>
          <a:xfrm flipV="1">
            <a:off x="2843064" y="3663107"/>
            <a:ext cx="15842" cy="5487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Bildergebnis für table icon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546" y="3219332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ildergebnis für table icon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48" y="3234812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Bildergebnis für table icon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546" y="2670589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Bildergebnis für table icon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003" y="3233078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Gerade Verbindung mit Pfeil 11"/>
          <p:cNvCxnSpPr>
            <a:stCxn id="8" idx="0"/>
            <a:endCxn id="10" idx="2"/>
          </p:cNvCxnSpPr>
          <p:nvPr/>
        </p:nvCxnSpPr>
        <p:spPr>
          <a:xfrm flipV="1">
            <a:off x="2858906" y="3114364"/>
            <a:ext cx="0" cy="1049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endCxn id="9" idx="2"/>
          </p:cNvCxnSpPr>
          <p:nvPr/>
        </p:nvCxnSpPr>
        <p:spPr>
          <a:xfrm flipH="1" flipV="1">
            <a:off x="2077608" y="3678587"/>
            <a:ext cx="538877" cy="53326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11" idx="2"/>
          </p:cNvCxnSpPr>
          <p:nvPr/>
        </p:nvCxnSpPr>
        <p:spPr>
          <a:xfrm flipV="1">
            <a:off x="3120424" y="3676853"/>
            <a:ext cx="503939" cy="53499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490" y="1360316"/>
            <a:ext cx="940407" cy="612385"/>
          </a:xfrm>
          <a:prstGeom prst="rect">
            <a:avLst/>
          </a:prstGeom>
        </p:spPr>
      </p:pic>
      <p:cxnSp>
        <p:nvCxnSpPr>
          <p:cNvPr id="16" name="Gerade Verbindung mit Pfeil 15"/>
          <p:cNvCxnSpPr>
            <a:stCxn id="35" idx="0"/>
            <a:endCxn id="15" idx="2"/>
          </p:cNvCxnSpPr>
          <p:nvPr/>
        </p:nvCxnSpPr>
        <p:spPr>
          <a:xfrm flipH="1" flipV="1">
            <a:off x="5573694" y="1972701"/>
            <a:ext cx="3332" cy="48267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1" idx="0"/>
            <a:endCxn id="10" idx="3"/>
          </p:cNvCxnSpPr>
          <p:nvPr/>
        </p:nvCxnSpPr>
        <p:spPr>
          <a:xfrm flipH="1" flipV="1">
            <a:off x="3136265" y="2892477"/>
            <a:ext cx="488098" cy="3406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9" idx="0"/>
            <a:endCxn id="10" idx="1"/>
          </p:cNvCxnSpPr>
          <p:nvPr/>
        </p:nvCxnSpPr>
        <p:spPr>
          <a:xfrm flipV="1">
            <a:off x="2077608" y="2892477"/>
            <a:ext cx="503938" cy="342335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6570" y="5378192"/>
            <a:ext cx="503482" cy="579417"/>
          </a:xfrm>
          <a:prstGeom prst="rect">
            <a:avLst/>
          </a:prstGeom>
        </p:spPr>
      </p:pic>
      <p:cxnSp>
        <p:nvCxnSpPr>
          <p:cNvPr id="20" name="Gerade Verbindung mit Pfeil 19"/>
          <p:cNvCxnSpPr>
            <a:endCxn id="21" idx="2"/>
          </p:cNvCxnSpPr>
          <p:nvPr/>
        </p:nvCxnSpPr>
        <p:spPr>
          <a:xfrm flipV="1">
            <a:off x="8223149" y="3663107"/>
            <a:ext cx="15842" cy="5487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8" descr="Bildergebnis für table icon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631" y="3219332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Bildergebnis für table icon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33" y="3234812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Bildergebnis für table icon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631" y="2670589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Bildergebnis für table icon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088" y="3233078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/>
          <p:cNvCxnSpPr>
            <a:stCxn id="21" idx="0"/>
            <a:endCxn id="23" idx="2"/>
          </p:cNvCxnSpPr>
          <p:nvPr/>
        </p:nvCxnSpPr>
        <p:spPr>
          <a:xfrm flipV="1">
            <a:off x="8238991" y="3114364"/>
            <a:ext cx="0" cy="1049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22" idx="2"/>
          </p:cNvCxnSpPr>
          <p:nvPr/>
        </p:nvCxnSpPr>
        <p:spPr>
          <a:xfrm flipH="1" flipV="1">
            <a:off x="7457693" y="3678587"/>
            <a:ext cx="538877" cy="53326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24" idx="2"/>
          </p:cNvCxnSpPr>
          <p:nvPr/>
        </p:nvCxnSpPr>
        <p:spPr>
          <a:xfrm flipV="1">
            <a:off x="8500509" y="3676853"/>
            <a:ext cx="503939" cy="53499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4" idx="0"/>
            <a:endCxn id="23" idx="3"/>
          </p:cNvCxnSpPr>
          <p:nvPr/>
        </p:nvCxnSpPr>
        <p:spPr>
          <a:xfrm flipH="1" flipV="1">
            <a:off x="8516350" y="2892477"/>
            <a:ext cx="488098" cy="3406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2" idx="0"/>
            <a:endCxn id="23" idx="1"/>
          </p:cNvCxnSpPr>
          <p:nvPr/>
        </p:nvCxnSpPr>
        <p:spPr>
          <a:xfrm flipV="1">
            <a:off x="7457693" y="2892477"/>
            <a:ext cx="503938" cy="342335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0" idx="3"/>
            <a:endCxn id="35" idx="1"/>
          </p:cNvCxnSpPr>
          <p:nvPr/>
        </p:nvCxnSpPr>
        <p:spPr>
          <a:xfrm flipV="1">
            <a:off x="3136265" y="2886887"/>
            <a:ext cx="2058075" cy="559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3" idx="1"/>
            <a:endCxn id="35" idx="3"/>
          </p:cNvCxnSpPr>
          <p:nvPr/>
        </p:nvCxnSpPr>
        <p:spPr>
          <a:xfrm flipH="1" flipV="1">
            <a:off x="5959711" y="2886887"/>
            <a:ext cx="2001920" cy="559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 flipV="1">
            <a:off x="8231812" y="5027388"/>
            <a:ext cx="404" cy="29379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4340" y="2455372"/>
            <a:ext cx="765371" cy="863030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7588843" y="2051589"/>
            <a:ext cx="16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Additional Data 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2377716" y="2042148"/>
            <a:ext cx="133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Project Data</a:t>
            </a:r>
          </a:p>
        </p:txBody>
      </p:sp>
      <p:pic>
        <p:nvPicPr>
          <p:cNvPr id="39" name="Grafik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2422" y="2003427"/>
            <a:ext cx="745294" cy="492558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0724" y="3771105"/>
            <a:ext cx="505256" cy="682503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5160005" y="3849379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Prediction</a:t>
            </a:r>
            <a:endParaRPr lang="de-DE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40" y="4393340"/>
            <a:ext cx="497571" cy="497571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21" y="4375185"/>
            <a:ext cx="497571" cy="4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1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Target Class ‚</a:t>
            </a:r>
            <a:r>
              <a:rPr lang="de-DE" dirty="0" err="1"/>
              <a:t>project_success</a:t>
            </a:r>
            <a:r>
              <a:rPr lang="de-DE" dirty="0"/>
              <a:t>‘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defined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  <a:p>
            <a:r>
              <a:rPr lang="de-DE" dirty="0"/>
              <a:t>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figures</a:t>
            </a:r>
            <a:endParaRPr lang="de-DE" dirty="0"/>
          </a:p>
          <a:p>
            <a:r>
              <a:rPr lang="de-DE" dirty="0" err="1"/>
              <a:t>literature</a:t>
            </a:r>
            <a:r>
              <a:rPr lang="de-DE" dirty="0"/>
              <a:t> </a:t>
            </a:r>
            <a:r>
              <a:rPr lang="de-DE" dirty="0" err="1"/>
              <a:t>review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figures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610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Data Warehouse Cloud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cloud-based</a:t>
            </a:r>
            <a:r>
              <a:rPr lang="de-DE" dirty="0"/>
              <a:t> DWH in </a:t>
            </a:r>
            <a:r>
              <a:rPr lang="de-DE" dirty="0" err="1"/>
              <a:t>context</a:t>
            </a:r>
            <a:r>
              <a:rPr lang="de-DE" dirty="0"/>
              <a:t> of Machine Learning</a:t>
            </a:r>
          </a:p>
          <a:p>
            <a:pPr lvl="1"/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of SAP Data Warehouse Cloud</a:t>
            </a:r>
          </a:p>
          <a:p>
            <a:r>
              <a:rPr lang="de-DE" dirty="0"/>
              <a:t>Are </a:t>
            </a:r>
            <a:r>
              <a:rPr lang="de-DE" dirty="0" err="1"/>
              <a:t>there</a:t>
            </a:r>
            <a:r>
              <a:rPr lang="de-DE" dirty="0"/>
              <a:t> native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Machine Learning?</a:t>
            </a:r>
          </a:p>
          <a:p>
            <a:pPr lvl="1"/>
            <a:r>
              <a:rPr lang="de-DE" dirty="0"/>
              <a:t>E.g. SAP Data Market Place?</a:t>
            </a:r>
          </a:p>
        </p:txBody>
      </p:sp>
    </p:spTree>
    <p:extLst>
      <p:ext uri="{BB962C8B-B14F-4D97-AF65-F5344CB8AC3E}">
        <p14:creationId xmlns:p14="http://schemas.microsoft.com/office/powerpoint/2010/main" val="28202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ideas</a:t>
            </a:r>
            <a:endParaRPr lang="de-DE" dirty="0"/>
          </a:p>
          <a:p>
            <a:r>
              <a:rPr lang="de-DE" dirty="0" err="1"/>
              <a:t>Methodology</a:t>
            </a:r>
            <a:endParaRPr lang="de-DE" dirty="0"/>
          </a:p>
          <a:p>
            <a:r>
              <a:rPr lang="de-DE" dirty="0"/>
              <a:t>Motivation</a:t>
            </a:r>
          </a:p>
          <a:p>
            <a:r>
              <a:rPr lang="de-DE" dirty="0"/>
              <a:t>Problem </a:t>
            </a:r>
            <a:r>
              <a:rPr lang="de-DE" dirty="0" err="1"/>
              <a:t>statement</a:t>
            </a:r>
            <a:endParaRPr lang="de-DE" dirty="0"/>
          </a:p>
          <a:p>
            <a:r>
              <a:rPr lang="de-DE" dirty="0"/>
              <a:t>Dataset </a:t>
            </a:r>
            <a:r>
              <a:rPr lang="de-DE" dirty="0" err="1"/>
              <a:t>exploration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48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Systematic</a:t>
            </a:r>
            <a:r>
              <a:rPr lang="de-DE" dirty="0"/>
              <a:t> </a:t>
            </a:r>
            <a:r>
              <a:rPr lang="de-DE" dirty="0" err="1"/>
              <a:t>analyzation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on</a:t>
            </a:r>
          </a:p>
          <a:p>
            <a:endParaRPr lang="de-DE" dirty="0"/>
          </a:p>
          <a:p>
            <a:r>
              <a:rPr lang="de-DE" dirty="0"/>
              <a:t>Abstract </a:t>
            </a:r>
            <a:r>
              <a:rPr lang="de-DE" dirty="0" err="1"/>
              <a:t>max</a:t>
            </a:r>
            <a:r>
              <a:rPr lang="de-DE" dirty="0"/>
              <a:t> 300 </a:t>
            </a:r>
            <a:r>
              <a:rPr lang="de-DE" dirty="0" err="1"/>
              <a:t>words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749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Breitbild</PresentationFormat>
  <Paragraphs>39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 Light</vt:lpstr>
      <vt:lpstr>Office Theme</vt:lpstr>
      <vt:lpstr>Master Thesis: Forecasting project success using JIRA data </vt:lpstr>
      <vt:lpstr>PowerPoint-Präsentation</vt:lpstr>
      <vt:lpstr>Current Architecture</vt:lpstr>
      <vt:lpstr>Target Architecture</vt:lpstr>
      <vt:lpstr>Target Class ‚project_success‘</vt:lpstr>
      <vt:lpstr>SAP Data Warehouse Cloud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Thesis</dc:title>
  <dc:creator>Mark Fromm</dc:creator>
  <cp:lastModifiedBy>Mark Fromm</cp:lastModifiedBy>
  <cp:revision>8</cp:revision>
  <dcterms:created xsi:type="dcterms:W3CDTF">2021-08-23T16:12:56Z</dcterms:created>
  <dcterms:modified xsi:type="dcterms:W3CDTF">2021-09-28T14:16:13Z</dcterms:modified>
</cp:coreProperties>
</file>