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A346C-E830-4909-B63C-379037F1F5F1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3261B-3C69-471D-B5D7-5DBAE8A15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8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3261B-3C69-471D-B5D7-5DBAE8A15AC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694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Когнітивне моделювання галузей економіки з врахуванням майбутньої ситуації в країні і в </a:t>
            </a:r>
            <a:r>
              <a:rPr lang="uk-UA" dirty="0" smtClean="0"/>
              <a:t>світі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80112" y="4941168"/>
            <a:ext cx="3312368" cy="1152128"/>
          </a:xfrm>
        </p:spPr>
        <p:txBody>
          <a:bodyPr/>
          <a:lstStyle/>
          <a:p>
            <a:pPr algn="l"/>
            <a:r>
              <a:rPr lang="ru-RU" dirty="0" smtClean="0"/>
              <a:t>Глузман Марк</a:t>
            </a:r>
            <a:br>
              <a:rPr lang="ru-RU" dirty="0" smtClean="0"/>
            </a:br>
            <a:r>
              <a:rPr lang="ru-RU" dirty="0" smtClean="0"/>
              <a:t>Череда Григорій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996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Дослідження стійкісті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340768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Для початку розглянемо парні цикли із довжиною, не більше ніж у два ребра. 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427431"/>
              </p:ext>
            </p:extLst>
          </p:nvPr>
        </p:nvGraphicFramePr>
        <p:xfrm>
          <a:off x="395536" y="1916832"/>
          <a:ext cx="8280920" cy="4248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74826"/>
                <a:gridCol w="3906094"/>
              </a:tblGrid>
              <a:tr h="5310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Парний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1-&gt;4-&gt;1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5310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Парний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1-&gt;5-&gt;1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5310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Парний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1-&gt;9-&gt;1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5310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Парний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3-&gt;5-&gt;3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5310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Парний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4-&gt;5-&gt;4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5310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Парний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7-&gt;8-&gt;7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5310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Парний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7-&gt;9-&gt;7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5310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Парний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8-&gt;9-&gt;8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259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070195"/>
              </p:ext>
            </p:extLst>
          </p:nvPr>
        </p:nvGraphicFramePr>
        <p:xfrm>
          <a:off x="-1" y="4"/>
          <a:ext cx="9144002" cy="68579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5151"/>
                <a:gridCol w="544475"/>
                <a:gridCol w="725543"/>
                <a:gridCol w="861028"/>
                <a:gridCol w="899016"/>
                <a:gridCol w="823042"/>
                <a:gridCol w="785056"/>
                <a:gridCol w="853432"/>
                <a:gridCol w="886354"/>
                <a:gridCol w="959161"/>
                <a:gridCol w="721744"/>
              </a:tblGrid>
              <a:tr h="10754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1 Стан екон</a:t>
                      </a:r>
                      <a:r>
                        <a:rPr lang="uk-UA" sz="14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 2 </a:t>
                      </a:r>
                      <a:r>
                        <a:rPr lang="uk-UA" sz="1400" dirty="0" smtClean="0">
                          <a:effectLst/>
                        </a:rPr>
                        <a:t>Корупція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3 Дипл. Підтр</a:t>
                      </a:r>
                      <a:r>
                        <a:rPr lang="uk-UA" sz="14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4 Зовнішн. Фін</a:t>
                      </a:r>
                      <a:r>
                        <a:rPr lang="uk-UA" sz="14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5 Вн. </a:t>
                      </a:r>
                      <a:r>
                        <a:rPr lang="uk-UA" sz="1400" dirty="0" smtClean="0">
                          <a:effectLst/>
                        </a:rPr>
                        <a:t>Безпека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6 Ен. </a:t>
                      </a:r>
                      <a:r>
                        <a:rPr lang="uk-UA" sz="1400" dirty="0" smtClean="0">
                          <a:effectLst/>
                        </a:rPr>
                        <a:t>Безпека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7 </a:t>
                      </a:r>
                      <a:r>
                        <a:rPr lang="uk-UA" sz="1400" dirty="0" smtClean="0">
                          <a:effectLst/>
                        </a:rPr>
                        <a:t>Енергетика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8 Видоб. Пром</a:t>
                      </a:r>
                      <a:r>
                        <a:rPr lang="uk-UA" sz="14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9 Машинобуд</a:t>
                      </a:r>
                      <a:r>
                        <a:rPr lang="uk-UA" sz="14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10 Сільське г</a:t>
                      </a:r>
                      <a:r>
                        <a:rPr lang="uk-UA" sz="14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</a:tr>
              <a:tr h="4967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1 Стан екон</a:t>
                      </a:r>
                      <a:r>
                        <a:rPr lang="uk-UA" sz="14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0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r>
                        <a:rPr lang="uk-UA" sz="1400" dirty="0">
                          <a:effectLst/>
                        </a:rPr>
                        <a:t>/0,2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0,7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-0,2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–0,4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r>
                        <a:rPr lang="uk-UA" sz="1400">
                          <a:effectLst/>
                        </a:rPr>
                        <a:t>/0,2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</a:tr>
              <a:tr h="358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2 </a:t>
                      </a:r>
                      <a:r>
                        <a:rPr lang="uk-UA" sz="1400" dirty="0" smtClean="0">
                          <a:effectLst/>
                        </a:rPr>
                        <a:t>Корупція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-0,8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-0,1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0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-0,1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-0,1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-0,2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</a:tr>
              <a:tr h="4967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3 Дипл. Підтр</a:t>
                      </a:r>
                      <a:r>
                        <a:rPr lang="uk-UA" sz="14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0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0,6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r>
                        <a:rPr lang="uk-UA" sz="1400" dirty="0">
                          <a:effectLst/>
                        </a:rPr>
                        <a:t>/0,3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0,5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</a:tr>
              <a:tr h="7169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4 Зовнішн. Фін</a:t>
                      </a:r>
                      <a:r>
                        <a:rPr lang="uk-UA" sz="14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0,3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0,4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0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r>
                        <a:rPr lang="uk-UA" sz="1400" dirty="0">
                          <a:effectLst/>
                        </a:rPr>
                        <a:t>/0,1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0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0,2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0,6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</a:tr>
              <a:tr h="4967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5 Вн. </a:t>
                      </a:r>
                      <a:r>
                        <a:rPr lang="uk-UA" sz="1400" dirty="0" smtClean="0">
                          <a:effectLst/>
                        </a:rPr>
                        <a:t>Безпека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r>
                        <a:rPr lang="uk-UA" sz="1400">
                          <a:effectLst/>
                        </a:rPr>
                        <a:t>/0,1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-0,3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0,5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r>
                        <a:rPr lang="uk-UA" sz="1400">
                          <a:effectLst/>
                        </a:rPr>
                        <a:t>/0,2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0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0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0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</a:tr>
              <a:tr h="4967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6 Ен. </a:t>
                      </a:r>
                      <a:r>
                        <a:rPr lang="uk-UA" sz="1400" dirty="0" smtClean="0">
                          <a:effectLst/>
                        </a:rPr>
                        <a:t>Безпека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0,3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0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0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</a:tr>
              <a:tr h="7532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7 </a:t>
                      </a:r>
                      <a:r>
                        <a:rPr lang="uk-UA" sz="1400" dirty="0" smtClean="0">
                          <a:effectLst/>
                        </a:rPr>
                        <a:t>Енергетика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0,4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0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0,3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-0,2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0,7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</a:tr>
              <a:tr h="7169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8 Видоб. Пром</a:t>
                      </a:r>
                      <a:r>
                        <a:rPr lang="uk-UA" sz="14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0,7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0,4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r>
                        <a:rPr lang="uk-UA" sz="1400" dirty="0">
                          <a:effectLst/>
                        </a:rPr>
                        <a:t>/-0,2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0,7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0,3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</a:tr>
              <a:tr h="7532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9 </a:t>
                      </a:r>
                      <a:r>
                        <a:rPr lang="uk-UA" sz="1400" dirty="0" smtClean="0">
                          <a:effectLst/>
                        </a:rPr>
                        <a:t>Машинобуд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0,6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r>
                        <a:rPr lang="uk-UA" sz="1400">
                          <a:effectLst/>
                        </a:rPr>
                        <a:t>/0,5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r>
                        <a:rPr lang="uk-UA" sz="1400" dirty="0">
                          <a:effectLst/>
                        </a:rPr>
                        <a:t>/0,5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0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0,3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</a:tr>
              <a:tr h="4967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10 Сільське г</a:t>
                      </a:r>
                      <a:r>
                        <a:rPr lang="uk-UA" sz="14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-0,5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-0,1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0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38" marR="61538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107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uk-UA" dirty="0" smtClean="0"/>
              <a:t>Нова карта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890136"/>
            <a:ext cx="8352928" cy="4915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539552" y="5805264"/>
                <a:ext cx="835292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uk-UA" dirty="0"/>
                  <a:t>Кількість парних циклів зменшилася до 33. Один з них: </a:t>
                </a:r>
                <a14:m>
                  <m:oMath xmlns:m="http://schemas.openxmlformats.org/officeDocument/2006/math">
                    <m:r>
                      <a:rPr lang="uk-UA" i="1"/>
                      <m:t>1→5→2→1</m:t>
                    </m:r>
                  </m:oMath>
                </a14:m>
                <a:r>
                  <a:rPr lang="uk-UA" dirty="0"/>
                  <a:t>. При цьому матриця виявилася стійкою за збуренням та значенням, максимальне по модулю власне число </a:t>
                </a:r>
                <a14:m>
                  <m:oMath xmlns:m="http://schemas.openxmlformats.org/officeDocument/2006/math">
                    <m:r>
                      <a:rPr lang="uk-UA" i="1"/>
                      <m:t>0.8681</m:t>
                    </m:r>
                  </m:oMath>
                </a14:m>
                <a:r>
                  <a:rPr lang="uk-UA" dirty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805264"/>
                <a:ext cx="8352928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657" t="-3289" b="-9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34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40068"/>
              </p:ext>
            </p:extLst>
          </p:nvPr>
        </p:nvGraphicFramePr>
        <p:xfrm>
          <a:off x="0" y="-3"/>
          <a:ext cx="9144000" cy="6858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4409"/>
                <a:gridCol w="474028"/>
                <a:gridCol w="768369"/>
                <a:gridCol w="648354"/>
                <a:gridCol w="717414"/>
                <a:gridCol w="799882"/>
                <a:gridCol w="946046"/>
                <a:gridCol w="945377"/>
                <a:gridCol w="756971"/>
                <a:gridCol w="1015777"/>
                <a:gridCol w="827373"/>
              </a:tblGrid>
              <a:tr h="1350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vert="vert27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1 Стан екон</a:t>
                      </a:r>
                      <a:r>
                        <a:rPr lang="uk-UA" sz="1200" dirty="0" smtClean="0">
                          <a:effectLst/>
                        </a:rPr>
                        <a:t>.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vert="vert27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 2 </a:t>
                      </a:r>
                      <a:r>
                        <a:rPr lang="uk-UA" sz="1200" dirty="0" smtClean="0">
                          <a:effectLst/>
                        </a:rPr>
                        <a:t>Корупція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vert="vert27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3 Дипл. Підтр</a:t>
                      </a:r>
                      <a:r>
                        <a:rPr lang="uk-UA" sz="1200" dirty="0" smtClean="0">
                          <a:effectLst/>
                        </a:rPr>
                        <a:t>.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vert="vert27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4 Зовнішн. Фін</a:t>
                      </a:r>
                      <a:r>
                        <a:rPr lang="uk-UA" sz="1200" dirty="0" smtClean="0">
                          <a:effectLst/>
                        </a:rPr>
                        <a:t>.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vert="vert27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5 Вн. </a:t>
                      </a:r>
                      <a:r>
                        <a:rPr lang="uk-UA" sz="1200" dirty="0" smtClean="0">
                          <a:effectLst/>
                        </a:rPr>
                        <a:t>Безпека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vert="vert27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6 Ен. </a:t>
                      </a:r>
                      <a:r>
                        <a:rPr lang="uk-UA" sz="1200" dirty="0" smtClean="0">
                          <a:effectLst/>
                        </a:rPr>
                        <a:t>Безпека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vert="vert27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7 </a:t>
                      </a:r>
                      <a:r>
                        <a:rPr lang="uk-UA" sz="1200" dirty="0" smtClean="0">
                          <a:effectLst/>
                        </a:rPr>
                        <a:t>Енергетика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vert="vert27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8 Видоб. Пром</a:t>
                      </a:r>
                      <a:r>
                        <a:rPr lang="uk-UA" sz="1200" dirty="0" smtClean="0">
                          <a:effectLst/>
                        </a:rPr>
                        <a:t>.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vert="vert27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9 Машинобуд</a:t>
                      </a:r>
                      <a:r>
                        <a:rPr lang="uk-UA" sz="1200" dirty="0" smtClean="0">
                          <a:effectLst/>
                        </a:rPr>
                        <a:t>.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vert="vert27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10 Сільське г</a:t>
                      </a:r>
                      <a:r>
                        <a:rPr lang="uk-UA" sz="1200" dirty="0" smtClean="0">
                          <a:effectLst/>
                        </a:rPr>
                        <a:t>.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vert="vert270" anchor="b"/>
                </a:tc>
              </a:tr>
              <a:tr h="5400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1 Стан екон.;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0,7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-0,2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–0,4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</a:tr>
              <a:tr h="3774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2 Корупція;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-0,8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-0,1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-0,1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-0,1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-0,2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</a:tr>
              <a:tr h="5400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3 Дипл. Підтр.;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0,6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0,5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</a:tr>
              <a:tr h="5400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4 Зовнішн. Фін.;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0,3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0,4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0,2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0,6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</a:tr>
              <a:tr h="5400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5 Вн. Безпека;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r>
                        <a:rPr lang="uk-UA" sz="1600">
                          <a:effectLst/>
                        </a:rPr>
                        <a:t>/-0,3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0,5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</a:tr>
              <a:tr h="5400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6 Ен. Безпека;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0,3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</a:tr>
              <a:tr h="5400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7 Енергетика;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0,4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0,3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r>
                        <a:rPr lang="uk-UA" sz="1600">
                          <a:effectLst/>
                        </a:rPr>
                        <a:t>/-0,2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0,7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</a:tr>
              <a:tr h="5400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8 Видоб. Пром.;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0,7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0,4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0,7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r>
                        <a:rPr lang="uk-UA" sz="1600">
                          <a:effectLst/>
                        </a:rPr>
                        <a:t>/0,3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</a:tr>
              <a:tr h="8100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9 Машинобуд.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0,6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0,3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</a:tr>
              <a:tr h="5400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10 Сільське г.;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-0,5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-0,1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61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13253"/>
            <a:ext cx="8229600" cy="993981"/>
          </a:xfrm>
        </p:spPr>
        <p:txBody>
          <a:bodyPr/>
          <a:lstStyle/>
          <a:p>
            <a:r>
              <a:rPr lang="uk-UA" dirty="0" smtClean="0"/>
              <a:t>Більш нова карта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836712"/>
            <a:ext cx="864096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251520" y="5373216"/>
                <a:ext cx="878497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uk-UA" dirty="0"/>
                  <a:t>Кількість парних циклів зменшилася до 10. Один з них: 1-&gt;5-&gt;3-&gt;4-&gt;1 (зліва в нижньому кутку графа). При цьому система виявилася стійкою за збуренням та значенням, максимальне по модулю власне число </a:t>
                </a:r>
                <a14:m>
                  <m:oMath xmlns:m="http://schemas.openxmlformats.org/officeDocument/2006/math">
                    <m:r>
                      <a:rPr lang="uk-UA" i="1"/>
                      <m:t>0.8834</m:t>
                    </m:r>
                  </m:oMath>
                </a14:m>
                <a:r>
                  <a:rPr lang="uk-UA" dirty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373216"/>
                <a:ext cx="8784976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555" t="-3289" r="-694" b="-9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816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751460"/>
              </p:ext>
            </p:extLst>
          </p:nvPr>
        </p:nvGraphicFramePr>
        <p:xfrm>
          <a:off x="0" y="-4"/>
          <a:ext cx="9144000" cy="68580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4409"/>
                <a:gridCol w="474028"/>
                <a:gridCol w="768369"/>
                <a:gridCol w="648354"/>
                <a:gridCol w="717414"/>
                <a:gridCol w="799882"/>
                <a:gridCol w="946046"/>
                <a:gridCol w="945377"/>
                <a:gridCol w="756971"/>
                <a:gridCol w="1015777"/>
                <a:gridCol w="827373"/>
              </a:tblGrid>
              <a:tr h="1365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1 Стан екон</a:t>
                      </a:r>
                      <a:r>
                        <a:rPr lang="uk-UA" sz="14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vert="vert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 2 </a:t>
                      </a:r>
                      <a:r>
                        <a:rPr lang="uk-UA" sz="1400" dirty="0" smtClean="0">
                          <a:effectLst/>
                        </a:rPr>
                        <a:t>Корупція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vert="vert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3 Дипл. Підтр</a:t>
                      </a:r>
                      <a:r>
                        <a:rPr lang="uk-UA" sz="14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vert="vert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4 Зовнішн. Фін</a:t>
                      </a:r>
                      <a:r>
                        <a:rPr lang="uk-UA" sz="14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vert="vert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5 Вн. </a:t>
                      </a:r>
                      <a:r>
                        <a:rPr lang="uk-UA" sz="1400" dirty="0" smtClean="0">
                          <a:effectLst/>
                        </a:rPr>
                        <a:t>Безпека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vert="vert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6 Ен. </a:t>
                      </a:r>
                      <a:r>
                        <a:rPr lang="uk-UA" sz="1400" dirty="0" smtClean="0">
                          <a:effectLst/>
                        </a:rPr>
                        <a:t>Безпека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vert="vert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7 </a:t>
                      </a:r>
                      <a:r>
                        <a:rPr lang="uk-UA" sz="1400" dirty="0" smtClean="0">
                          <a:effectLst/>
                        </a:rPr>
                        <a:t>Енергетика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vert="vert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8 Видоб. Пром</a:t>
                      </a:r>
                      <a:r>
                        <a:rPr lang="uk-UA" sz="14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vert="vert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9 Машинобуд</a:t>
                      </a:r>
                      <a:r>
                        <a:rPr lang="uk-UA" sz="14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vert="vert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10 Сільське г</a:t>
                      </a:r>
                      <a:r>
                        <a:rPr lang="uk-UA" sz="14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vert="vert" anchor="b"/>
                </a:tc>
              </a:tr>
              <a:tr h="5236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1 Стан екон</a:t>
                      </a:r>
                      <a:r>
                        <a:rPr lang="uk-UA" sz="14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0,7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-0,2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–0,4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</a:tr>
              <a:tr h="4723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2 </a:t>
                      </a:r>
                      <a:r>
                        <a:rPr lang="uk-UA" sz="1400" dirty="0" smtClean="0">
                          <a:effectLst/>
                        </a:rPr>
                        <a:t>Корупція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-0,8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-0,1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-0,1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-0,1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-0,2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</a:tr>
              <a:tr h="5358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3 </a:t>
                      </a:r>
                      <a:r>
                        <a:rPr lang="uk-UA" sz="1400" dirty="0" smtClean="0">
                          <a:effectLst/>
                        </a:rPr>
                        <a:t>Дипл. Підтр.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0,6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0,5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</a:tr>
              <a:tr h="5358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4 Зовнішн. Фін</a:t>
                      </a:r>
                      <a:r>
                        <a:rPr lang="uk-UA" sz="14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0,3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0,4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0,2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0,6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</a:tr>
              <a:tr h="5236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5 Вн. </a:t>
                      </a:r>
                      <a:r>
                        <a:rPr lang="uk-UA" sz="1400" dirty="0" smtClean="0">
                          <a:effectLst/>
                        </a:rPr>
                        <a:t>Безпека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r>
                        <a:rPr lang="uk-UA" sz="1400">
                          <a:effectLst/>
                        </a:rPr>
                        <a:t>/0,5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</a:tr>
              <a:tr h="5236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6 Ен. </a:t>
                      </a:r>
                      <a:r>
                        <a:rPr lang="uk-UA" sz="1400" dirty="0" smtClean="0">
                          <a:effectLst/>
                        </a:rPr>
                        <a:t>Безпека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0,3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</a:tr>
              <a:tr h="5236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7 </a:t>
                      </a:r>
                      <a:r>
                        <a:rPr lang="uk-UA" sz="1400" dirty="0" smtClean="0">
                          <a:effectLst/>
                        </a:rPr>
                        <a:t>Енергетика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0,4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0,3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0,7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</a:tr>
              <a:tr h="5358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8 Видоб. Пром</a:t>
                      </a:r>
                      <a:r>
                        <a:rPr lang="uk-UA" sz="14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0,7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0,4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0,7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</a:tr>
              <a:tr h="7940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9 Машинобуд.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0,6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r>
                        <a:rPr lang="uk-UA" sz="1400">
                          <a:effectLst/>
                        </a:rPr>
                        <a:t>/0,3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</a:tr>
              <a:tr h="5236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10 Сільське г</a:t>
                      </a:r>
                      <a:r>
                        <a:rPr lang="uk-UA" sz="14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-0,5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-0,1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0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171" marR="65171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452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uk-UA" dirty="0" smtClean="0"/>
              <a:t>Найновіша карта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80727"/>
            <a:ext cx="8424936" cy="4427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320214" y="5408349"/>
                <a:ext cx="842824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uk-UA" dirty="0"/>
                  <a:t>Парні цикли тепер відсутні. При цьому система стійка за збуренням та значенням, максимальне по модулю власне число </a:t>
                </a:r>
                <a14:m>
                  <m:oMath xmlns:m="http://schemas.openxmlformats.org/officeDocument/2006/math">
                    <m:r>
                      <a:rPr lang="uk-UA" i="1"/>
                      <m:t>0.7885</m:t>
                    </m:r>
                  </m:oMath>
                </a14:m>
                <a:r>
                  <a:rPr lang="uk-UA" dirty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14" y="5408349"/>
                <a:ext cx="8428249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651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291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uk-UA" dirty="0" smtClean="0"/>
              <a:t>Роздуми і висновки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908720"/>
            <a:ext cx="8712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Основним фактором, який призводить до погіршення значень всіх інших факторів, є корупція. При чому, варто відзначити, система в даному випадку є структурно стійкою, та стійкою за початковим значенням та </a:t>
            </a:r>
            <a:r>
              <a:rPr lang="uk-UA" dirty="0" smtClean="0"/>
              <a:t>збуренням </a:t>
            </a:r>
            <a:r>
              <a:rPr lang="uk-UA" dirty="0"/>
              <a:t>(найбільше власне число 0,7884)</a:t>
            </a:r>
            <a:r>
              <a:rPr lang="uk-UA" dirty="0" smtClean="0"/>
              <a:t>. 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980" y="1823464"/>
            <a:ext cx="8498500" cy="484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9539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uk-UA" dirty="0" smtClean="0"/>
              <a:t>Література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712968" cy="5400600"/>
          </a:xfrm>
        </p:spPr>
        <p:txBody>
          <a:bodyPr>
            <a:normAutofit fontScale="32500" lnSpcReduction="20000"/>
          </a:bodyPr>
          <a:lstStyle/>
          <a:p>
            <a:pPr lvl="0"/>
            <a:r>
              <a:rPr lang="uk-UA" sz="4300" b="1" dirty="0"/>
              <a:t>Elpiniki </a:t>
            </a:r>
            <a:r>
              <a:rPr lang="uk-UA" sz="4300" b="1" dirty="0" smtClean="0"/>
              <a:t>Papageorgiou</a:t>
            </a:r>
            <a:r>
              <a:rPr lang="uk-UA" sz="4300" b="1" i="1" dirty="0" smtClean="0"/>
              <a:t>. </a:t>
            </a:r>
            <a:r>
              <a:rPr lang="uk-UA" sz="4300" b="1" i="1" dirty="0"/>
              <a:t>Fuzzy Cognitive Maps for Applied Sciences and </a:t>
            </a:r>
            <a:r>
              <a:rPr lang="uk-UA" sz="4300" b="1" i="1" dirty="0" smtClean="0"/>
              <a:t>Engineering</a:t>
            </a:r>
            <a:r>
              <a:rPr lang="uk-UA" sz="4300" dirty="0" smtClean="0"/>
              <a:t>, Springer</a:t>
            </a:r>
            <a:r>
              <a:rPr lang="uk-UA" sz="4300" dirty="0"/>
              <a:t>,  </a:t>
            </a:r>
            <a:r>
              <a:rPr lang="uk-UA" sz="4300" dirty="0" smtClean="0"/>
              <a:t>2014</a:t>
            </a:r>
          </a:p>
          <a:p>
            <a:r>
              <a:rPr lang="en-US" sz="4300" b="1" dirty="0"/>
              <a:t>Chrysostomos </a:t>
            </a:r>
            <a:r>
              <a:rPr lang="en-US" sz="4300" b="1" dirty="0" smtClean="0"/>
              <a:t>Stylios</a:t>
            </a:r>
            <a:r>
              <a:rPr lang="uk-UA" sz="4300" b="1" dirty="0" smtClean="0"/>
              <a:t>. </a:t>
            </a:r>
            <a:r>
              <a:rPr lang="en-US" sz="4300" b="1" i="1" dirty="0"/>
              <a:t>Mathematical formulation of fuzzy cognitive </a:t>
            </a:r>
            <a:r>
              <a:rPr lang="en-US" sz="4300" b="1" i="1" dirty="0" smtClean="0"/>
              <a:t>maps</a:t>
            </a:r>
            <a:r>
              <a:rPr lang="uk-UA" sz="4300" b="1" i="1" dirty="0" smtClean="0"/>
              <a:t>. </a:t>
            </a:r>
            <a:r>
              <a:rPr lang="en-US" sz="4300" dirty="0"/>
              <a:t>Proceedings of the 7th Mediterranean Conference on Control and Automation (MED99) Haifa, Israel - June 28-30, </a:t>
            </a:r>
            <a:r>
              <a:rPr lang="en-US" sz="4300" dirty="0" smtClean="0"/>
              <a:t>1999</a:t>
            </a:r>
            <a:endParaRPr lang="uk-UA" sz="4300" dirty="0" smtClean="0"/>
          </a:p>
          <a:p>
            <a:r>
              <a:rPr lang="en-US" sz="4300" b="1" dirty="0"/>
              <a:t>Yuan Miao , XueHong Tao , ZhiQi Shen, ZhiQiang Liu and ChunYan Miao</a:t>
            </a:r>
            <a:r>
              <a:rPr lang="uk-UA" sz="4300" b="1" i="1" dirty="0"/>
              <a:t>. </a:t>
            </a:r>
            <a:r>
              <a:rPr lang="en-US" sz="4300" b="1" i="1" dirty="0"/>
              <a:t>Dynamical cognitive network - an extension of fuzzy cognitive map</a:t>
            </a:r>
            <a:r>
              <a:rPr lang="uk-UA" sz="4300" b="1" i="1" dirty="0"/>
              <a:t>. </a:t>
            </a:r>
            <a:r>
              <a:rPr lang="en-US" sz="4300" dirty="0"/>
              <a:t>Fuzzy Systems, IEEE Transactions on  (Volume:9 ,  Issue: 5 )</a:t>
            </a:r>
            <a:r>
              <a:rPr lang="uk-UA" sz="4300" dirty="0"/>
              <a:t> </a:t>
            </a:r>
            <a:r>
              <a:rPr lang="ru-RU" sz="4300" dirty="0"/>
              <a:t>760 – 770, 2002</a:t>
            </a:r>
            <a:endParaRPr lang="en-US" sz="4300" b="1" dirty="0"/>
          </a:p>
          <a:p>
            <a:r>
              <a:rPr lang="en-US" sz="4300" b="1" dirty="0" smtClean="0"/>
              <a:t>Yuan </a:t>
            </a:r>
            <a:r>
              <a:rPr lang="en-US" sz="4300" b="1" dirty="0"/>
              <a:t>Miao , XueHong Tao , ZhiQi Shen, ZhiQiang Liu and ChunYan </a:t>
            </a:r>
            <a:r>
              <a:rPr lang="en-US" sz="4300" b="1" dirty="0" smtClean="0"/>
              <a:t>Miao</a:t>
            </a:r>
            <a:r>
              <a:rPr lang="uk-UA" sz="4300" b="1" dirty="0" smtClean="0"/>
              <a:t>.</a:t>
            </a:r>
            <a:r>
              <a:rPr lang="en-US" sz="4300" b="1" dirty="0" smtClean="0"/>
              <a:t> </a:t>
            </a:r>
            <a:r>
              <a:rPr lang="en-US" sz="4300" b="1" i="1" dirty="0" smtClean="0"/>
              <a:t>The </a:t>
            </a:r>
            <a:r>
              <a:rPr lang="en-US" sz="4300" b="1" i="1" dirty="0"/>
              <a:t>Equivalence of Cognitive Map, Fuzzy Cognitive Map and Multi Value Fuzzy Cognitive </a:t>
            </a:r>
            <a:r>
              <a:rPr lang="en-US" sz="4300" b="1" i="1" dirty="0" smtClean="0"/>
              <a:t>Map</a:t>
            </a:r>
            <a:r>
              <a:rPr lang="uk-UA" sz="4300" dirty="0"/>
              <a:t>.</a:t>
            </a:r>
            <a:r>
              <a:rPr lang="en-US" sz="4300" dirty="0" smtClean="0"/>
              <a:t> 2006 </a:t>
            </a:r>
            <a:r>
              <a:rPr lang="en-US" sz="4300" dirty="0"/>
              <a:t>IEEE International Conference on Fuzzy Systems Sheraton Vancouver Wall Centre Hotel, Vancouver, BC, Canada July 16-21, </a:t>
            </a:r>
            <a:r>
              <a:rPr lang="en-US" sz="4300" dirty="0" smtClean="0"/>
              <a:t>2006</a:t>
            </a:r>
            <a:endParaRPr lang="uk-UA" sz="4300" dirty="0" smtClean="0"/>
          </a:p>
          <a:p>
            <a:pPr lvl="0"/>
            <a:r>
              <a:rPr lang="uk-UA" sz="3700" dirty="0"/>
              <a:t>Abdelhak Chatty The effect of learning by imitation on a multi-robot system based on the coupling of low-level imitation strategy and online learning for cognitive map building Advanced Robotics (Impact Factor: 0.56). 02/2014; 28(11). DOI: 10.1080/01691864.2014.883170</a:t>
            </a:r>
            <a:endParaRPr lang="ru-RU" sz="3700" b="1" dirty="0"/>
          </a:p>
          <a:p>
            <a:pPr lvl="0"/>
            <a:r>
              <a:rPr lang="uk-UA" sz="3700" dirty="0"/>
              <a:t>Alexandra Siobhan Penn Participatory development and analysis of a fuzzy cognitive map of the establishment of a bio-based economy in the humber region.</a:t>
            </a:r>
            <a:endParaRPr lang="ru-RU" sz="3700" b="1" dirty="0"/>
          </a:p>
          <a:p>
            <a:pPr lvl="0"/>
            <a:r>
              <a:rPr lang="uk-UA" sz="3700" dirty="0" smtClean="0"/>
              <a:t>Chrysostomos </a:t>
            </a:r>
            <a:r>
              <a:rPr lang="uk-UA" sz="3700" dirty="0"/>
              <a:t>Stylios  Fuzzy Cognitive Map scenario-based medical decision support systems for education. 08/2014; 2014:1813-6. DOI: 10.1109/EMBC.2014.6943961</a:t>
            </a:r>
            <a:endParaRPr lang="ru-RU" sz="3700" b="1" dirty="0"/>
          </a:p>
          <a:p>
            <a:pPr lvl="0"/>
            <a:r>
              <a:rPr lang="uk-UA" sz="3700" dirty="0" smtClean="0"/>
              <a:t>Emre </a:t>
            </a:r>
            <a:r>
              <a:rPr lang="uk-UA" sz="3700" dirty="0"/>
              <a:t>Akyuz Utilisation of cognitive map in modelling human error in marine accident analysis and prevention Safety Science (Impact Factor: 1.67). 12/2014; 70:19–28. DOI: 10.1016/j.ssci.2014.05.004</a:t>
            </a:r>
            <a:endParaRPr lang="ru-RU" sz="3700" b="1" dirty="0"/>
          </a:p>
          <a:p>
            <a:pPr lvl="0"/>
            <a:r>
              <a:rPr lang="uk-UA" sz="3700" dirty="0" smtClean="0"/>
              <a:t>Márta </a:t>
            </a:r>
            <a:r>
              <a:rPr lang="uk-UA" sz="3700" dirty="0"/>
              <a:t>Takács Fuzzy Cognitive Map for Student Evaluation Model on Wireless DOI: 10.1109/ICSSE.2014.6887950 Conference: IEEE International Conference on System Science and Engineering (ICSSE 2014), At Shanghai, China, Volume: Proceedings of ICSSE 2014, pp. 292-266</a:t>
            </a:r>
            <a:endParaRPr lang="ru-RU" sz="3700" b="1" dirty="0"/>
          </a:p>
          <a:p>
            <a:pPr lvl="0"/>
            <a:r>
              <a:rPr lang="uk-UA" sz="3700" dirty="0" smtClean="0"/>
              <a:t>Philippe </a:t>
            </a:r>
            <a:r>
              <a:rPr lang="uk-UA" sz="3700" dirty="0"/>
              <a:t>J. Giabbanelli  Creating groups with similar expected behavioural response in randomized controlled trials: a fuzzy cognitive map approach BMC Medical Research Methodology (Impact Factor: 2.17). 12/2014; 14(1):130. DOI: 10.1186/1471-2288-14-130</a:t>
            </a:r>
            <a:endParaRPr lang="ru-RU" sz="3700" b="1" dirty="0"/>
          </a:p>
          <a:p>
            <a:pPr lvl="0"/>
            <a:r>
              <a:rPr lang="uk-UA" sz="3700" dirty="0"/>
              <a:t>Vijay K Mago Analyzing the impact of social factors on homelessness: a Fuzzy Cognitive Map approach BMC Medical Informatics and Decision Making (Impact Factor: 1.5). 08/2013; 13(1):94. DOI: 10.1186/1472-6947-13-94</a:t>
            </a:r>
            <a:endParaRPr lang="ru-RU" sz="3700" b="1" dirty="0"/>
          </a:p>
          <a:p>
            <a:pPr lvl="0"/>
            <a:r>
              <a:rPr lang="uk-UA" sz="3700" dirty="0"/>
              <a:t>Wei Lu The modeling and prediction of time series based on synergy of high-order fuzzy cognitive map and fuzzy c-means clustering Knowledge-Based Systems (Impact Factor: 3.06). 07/2014; 70:242–255. DOI: 10.1016/j.knosys.2014.07.004</a:t>
            </a:r>
            <a:endParaRPr lang="ru-RU" sz="3700" b="1" dirty="0"/>
          </a:p>
          <a:p>
            <a:endParaRPr lang="uk-UA" dirty="0" smtClean="0"/>
          </a:p>
          <a:p>
            <a:endParaRPr lang="en-US" b="1" dirty="0"/>
          </a:p>
          <a:p>
            <a:endParaRPr lang="en-US" b="1" dirty="0"/>
          </a:p>
          <a:p>
            <a:pPr lvl="0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273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Продовження морфологічного аналізу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626446"/>
              </p:ext>
            </p:extLst>
          </p:nvPr>
        </p:nvGraphicFramePr>
        <p:xfrm>
          <a:off x="402227" y="2510475"/>
          <a:ext cx="8562260" cy="395723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26771"/>
                <a:gridCol w="1426771"/>
                <a:gridCol w="1427588"/>
                <a:gridCol w="1426771"/>
                <a:gridCol w="1426771"/>
                <a:gridCol w="1427588"/>
              </a:tblGrid>
              <a:tr h="9677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 dirty="0">
                          <a:effectLst/>
                        </a:rPr>
                        <a:t>1. Стан економіки</a:t>
                      </a:r>
                      <a:endParaRPr lang="ru-RU" sz="2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 dirty="0">
                          <a:effectLst/>
                        </a:rPr>
                        <a:t>2. Корупція</a:t>
                      </a:r>
                      <a:endParaRPr lang="ru-RU" sz="2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 dirty="0">
                          <a:effectLst/>
                        </a:rPr>
                        <a:t>3. Дипломатична підтримка</a:t>
                      </a:r>
                      <a:endParaRPr lang="ru-RU" sz="2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>
                          <a:effectLst/>
                        </a:rPr>
                        <a:t>4. Зовнішня фінансова підтримка</a:t>
                      </a:r>
                      <a:endParaRPr lang="ru-RU" sz="24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 dirty="0">
                          <a:effectLst/>
                        </a:rPr>
                        <a:t>5. Внутрішня безпека</a:t>
                      </a:r>
                      <a:endParaRPr lang="ru-RU" sz="2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>
                          <a:effectLst/>
                        </a:rPr>
                        <a:t>6. Енергетична безпека</a:t>
                      </a:r>
                      <a:endParaRPr lang="ru-RU" sz="24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9677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>
                          <a:effectLst/>
                        </a:rPr>
                        <a:t>1.1. Оптимістичний</a:t>
                      </a:r>
                      <a:endParaRPr lang="ru-RU" sz="24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 dirty="0">
                          <a:effectLst/>
                        </a:rPr>
                        <a:t>2.1. Значна</a:t>
                      </a:r>
                      <a:endParaRPr lang="ru-RU" sz="2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 dirty="0">
                          <a:solidFill>
                            <a:srgbClr val="FF0000"/>
                          </a:solidFill>
                          <a:effectLst/>
                        </a:rPr>
                        <a:t>3.1. Сильна</a:t>
                      </a:r>
                      <a:endParaRPr lang="ru-RU" sz="2400" b="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>
                          <a:effectLst/>
                        </a:rPr>
                        <a:t>4.1. Сильна</a:t>
                      </a:r>
                      <a:endParaRPr lang="ru-RU" sz="24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>
                          <a:effectLst/>
                        </a:rPr>
                        <a:t>5.1. Сильні протести</a:t>
                      </a:r>
                      <a:endParaRPr lang="ru-RU" sz="24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 dirty="0">
                          <a:solidFill>
                            <a:srgbClr val="FF0000"/>
                          </a:solidFill>
                          <a:effectLst/>
                        </a:rPr>
                        <a:t>6.1. Диверсифіковані поставки</a:t>
                      </a:r>
                      <a:endParaRPr lang="ru-RU" sz="2400" b="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451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>
                          <a:effectLst/>
                        </a:rPr>
                        <a:t>1.2. Стабільний</a:t>
                      </a:r>
                      <a:endParaRPr lang="ru-RU" sz="24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 dirty="0">
                          <a:solidFill>
                            <a:srgbClr val="FF0000"/>
                          </a:solidFill>
                          <a:effectLst/>
                        </a:rPr>
                        <a:t>2.2. Помірна</a:t>
                      </a:r>
                      <a:endParaRPr lang="ru-RU" sz="2400" b="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 dirty="0">
                          <a:effectLst/>
                        </a:rPr>
                        <a:t>3.2. Помірна</a:t>
                      </a:r>
                      <a:endParaRPr lang="ru-RU" sz="2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 dirty="0">
                          <a:solidFill>
                            <a:srgbClr val="FF0000"/>
                          </a:solidFill>
                          <a:effectLst/>
                        </a:rPr>
                        <a:t>4.2. Помірна</a:t>
                      </a:r>
                      <a:endParaRPr lang="ru-RU" sz="2400" b="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 dirty="0">
                          <a:effectLst/>
                        </a:rPr>
                        <a:t>5.2. Заворушення</a:t>
                      </a:r>
                      <a:endParaRPr lang="ru-RU" sz="2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>
                          <a:effectLst/>
                        </a:rPr>
                        <a:t>6.2. Мало джерел, є ризик</a:t>
                      </a:r>
                      <a:endParaRPr lang="ru-RU" sz="24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451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 dirty="0">
                          <a:solidFill>
                            <a:srgbClr val="FF0000"/>
                          </a:solidFill>
                          <a:effectLst/>
                        </a:rPr>
                        <a:t>1.3. Спад</a:t>
                      </a:r>
                      <a:endParaRPr lang="ru-RU" sz="2400" b="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>
                          <a:effectLst/>
                        </a:rPr>
                        <a:t>2.3. Несуттєва</a:t>
                      </a:r>
                      <a:endParaRPr lang="ru-RU" sz="24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>
                          <a:effectLst/>
                        </a:rPr>
                        <a:t>3.3. Слабка</a:t>
                      </a:r>
                      <a:endParaRPr lang="ru-RU" sz="24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 dirty="0">
                          <a:effectLst/>
                        </a:rPr>
                        <a:t>4.3. Слабка</a:t>
                      </a:r>
                      <a:endParaRPr lang="ru-RU" sz="2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 dirty="0">
                          <a:solidFill>
                            <a:srgbClr val="FF0000"/>
                          </a:solidFill>
                          <a:effectLst/>
                        </a:rPr>
                        <a:t>5.3. Спокійна ситуація</a:t>
                      </a:r>
                      <a:endParaRPr lang="ru-RU" sz="2400" b="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 dirty="0">
                          <a:effectLst/>
                        </a:rPr>
                        <a:t>6.3. Немає поставок</a:t>
                      </a:r>
                      <a:endParaRPr lang="ru-RU" sz="2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451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>
                          <a:effectLst/>
                        </a:rPr>
                        <a:t>1.4. Криза/дефолт</a:t>
                      </a:r>
                      <a:endParaRPr lang="ru-RU" sz="24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>
                          <a:effectLst/>
                        </a:rPr>
                        <a:t> </a:t>
                      </a:r>
                      <a:endParaRPr lang="ru-RU" sz="24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 dirty="0">
                          <a:effectLst/>
                        </a:rPr>
                        <a:t>3.4. Ізоляція</a:t>
                      </a:r>
                      <a:endParaRPr lang="ru-RU" sz="2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 dirty="0">
                          <a:effectLst/>
                        </a:rPr>
                        <a:t> </a:t>
                      </a:r>
                      <a:endParaRPr lang="ru-RU" sz="2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3528" y="1556792"/>
            <a:ext cx="842493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Після обчислення ймовірностей альтернатив та результативностей в морфологічному аналізі було обрано сценарій, за рахунок якого виставлялися ваги в матриці суміжності для графу когнітивної карти.</a:t>
            </a:r>
            <a:endParaRPr kumimoji="0" lang="ru-RU" altLang="ru-RU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44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Продовження морфологічного аналізу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268320"/>
              </p:ext>
            </p:extLst>
          </p:nvPr>
        </p:nvGraphicFramePr>
        <p:xfrm>
          <a:off x="323526" y="1556793"/>
          <a:ext cx="8568952" cy="504055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142238"/>
                <a:gridCol w="2142238"/>
                <a:gridCol w="2142238"/>
                <a:gridCol w="2142238"/>
              </a:tblGrid>
              <a:tr h="5600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 kern="1200" dirty="0" smtClean="0">
                          <a:effectLst/>
                        </a:rPr>
                        <a:t>7. Енергетика</a:t>
                      </a:r>
                      <a:endParaRPr lang="ru-RU" sz="1600" b="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 kern="1200" smtClean="0">
                          <a:effectLst/>
                        </a:rPr>
                        <a:t>8. Видобувна промисловість</a:t>
                      </a:r>
                      <a:endParaRPr lang="ru-RU" sz="1600" b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 kern="1200" smtClean="0">
                          <a:effectLst/>
                        </a:rPr>
                        <a:t>9. Машинобудування</a:t>
                      </a:r>
                      <a:endParaRPr lang="ru-RU" sz="1600" b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 kern="1200" smtClean="0">
                          <a:effectLst/>
                        </a:rPr>
                        <a:t>10. Сільське госп-во</a:t>
                      </a:r>
                      <a:endParaRPr lang="ru-RU" sz="1600" b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/>
                </a:tc>
              </a:tr>
              <a:tr h="11201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 kern="1200" dirty="0" smtClean="0">
                          <a:effectLst/>
                        </a:rPr>
                        <a:t>7.1. Орієнтація на власні традиційні носії</a:t>
                      </a:r>
                      <a:endParaRPr lang="ru-RU" sz="1600" b="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 kern="1200" dirty="0" smtClean="0">
                          <a:effectLst/>
                        </a:rPr>
                        <a:t>8.1. Нарощування існуючих потужностей</a:t>
                      </a:r>
                      <a:endParaRPr lang="ru-RU" sz="1600" b="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 kern="1200" smtClean="0">
                          <a:effectLst/>
                        </a:rPr>
                        <a:t>9.1. Нарощування існуючих потужностей</a:t>
                      </a:r>
                      <a:endParaRPr lang="ru-RU" sz="1600" b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 kern="1200" smtClean="0">
                          <a:effectLst/>
                        </a:rPr>
                        <a:t>10.1. Інтенсивний розвиток</a:t>
                      </a:r>
                      <a:endParaRPr lang="ru-RU" sz="1600" b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/>
                </a:tc>
              </a:tr>
              <a:tr h="11201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 kern="1200" smtClean="0">
                          <a:effectLst/>
                        </a:rPr>
                        <a:t>7.2. Орієнтація на імпорт традиційних носіїв</a:t>
                      </a:r>
                      <a:endParaRPr lang="ru-RU" sz="1600" b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 kern="1200" smtClean="0">
                          <a:solidFill>
                            <a:srgbClr val="FF0000"/>
                          </a:solidFill>
                          <a:effectLst/>
                        </a:rPr>
                        <a:t>8.2. Розвідка нових родовищ, нові підприємства</a:t>
                      </a:r>
                      <a:endParaRPr lang="ru-RU" sz="1600" b="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 kern="1200" dirty="0" smtClean="0">
                          <a:solidFill>
                            <a:srgbClr val="FF0000"/>
                          </a:solidFill>
                          <a:effectLst/>
                        </a:rPr>
                        <a:t>9.2. Перехід на високотехнологічне виробництво</a:t>
                      </a:r>
                      <a:endParaRPr lang="ru-RU" sz="1600" b="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 kern="1200" smtClean="0">
                          <a:effectLst/>
                        </a:rPr>
                        <a:t>10.2. Залучення іноземних інвестицій</a:t>
                      </a:r>
                      <a:endParaRPr lang="ru-RU" sz="1600" b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/>
                </a:tc>
              </a:tr>
              <a:tr h="11201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 kern="1200" smtClean="0">
                          <a:solidFill>
                            <a:srgbClr val="FF0000"/>
                          </a:solidFill>
                          <a:effectLst/>
                        </a:rPr>
                        <a:t>7.3. Альтернативна енергетика</a:t>
                      </a:r>
                      <a:endParaRPr lang="ru-RU" sz="1600" b="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 kern="1200" smtClean="0">
                          <a:effectLst/>
                        </a:rPr>
                        <a:t>8.3. Статус-кво</a:t>
                      </a:r>
                      <a:endParaRPr lang="ru-RU" sz="1600" b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 kern="1200" dirty="0" smtClean="0">
                          <a:effectLst/>
                        </a:rPr>
                        <a:t>9.3. Нові заводи, фабрики</a:t>
                      </a:r>
                      <a:endParaRPr lang="ru-RU" sz="1600" b="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 kern="1200" smtClean="0">
                          <a:effectLst/>
                        </a:rPr>
                        <a:t>10.3. Переорієнтація на енергетичні культури</a:t>
                      </a:r>
                      <a:endParaRPr lang="ru-RU" sz="1600" b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/>
                </a:tc>
              </a:tr>
              <a:tr h="11201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 kern="1200" smtClean="0">
                          <a:effectLst/>
                        </a:rPr>
                        <a:t>7.4. Орієнтація на скорочення споживання</a:t>
                      </a:r>
                      <a:endParaRPr lang="ru-RU" sz="1600" b="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 kern="1200" smtClean="0">
                          <a:effectLst/>
                        </a:rPr>
                        <a:t>8.4. Зменшення пріоритету галузі, орієнтація на імпорт</a:t>
                      </a:r>
                      <a:endParaRPr lang="ru-RU" sz="1600" b="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 kern="1200" smtClean="0">
                          <a:effectLst/>
                        </a:rPr>
                        <a:t>9.4. Зменшення пріоритету галузі</a:t>
                      </a:r>
                      <a:endParaRPr lang="ru-RU" sz="1600" b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0" kern="1200" dirty="0" smtClean="0">
                          <a:solidFill>
                            <a:srgbClr val="FF0000"/>
                          </a:solidFill>
                          <a:effectLst/>
                        </a:rPr>
                        <a:t>10.4. Зменшення пріоритету галузі</a:t>
                      </a:r>
                      <a:endParaRPr lang="ru-RU" sz="1600" b="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62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Фактори та сценарії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16423"/>
              </p:ext>
            </p:extLst>
          </p:nvPr>
        </p:nvGraphicFramePr>
        <p:xfrm>
          <a:off x="467544" y="1268760"/>
          <a:ext cx="8208912" cy="50405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43739"/>
                <a:gridCol w="4765173"/>
              </a:tblGrid>
              <a:tr h="4582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Фактори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Сценарій фактору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4582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1 Стан екон.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Спад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4582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2 Корупція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Помірна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4582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3 Дипл. Підтр.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Сильна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4582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4 Зовнішн. Фін.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Помірна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4582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5 Вн. Безпека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Спокійна ситуація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4582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6 Ен. Безпека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Диверсифіковані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4582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7 Енергетика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Альтернативна 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4582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8 Видоб. Пром.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Нові родовища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4582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9 Машинобуд.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Високотехн.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4582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10 Сільське г.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Зменшення пріор.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36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824951"/>
              </p:ext>
            </p:extLst>
          </p:nvPr>
        </p:nvGraphicFramePr>
        <p:xfrm>
          <a:off x="-1" y="-2"/>
          <a:ext cx="9144003" cy="6858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3221"/>
                <a:gridCol w="733616"/>
                <a:gridCol w="655015"/>
                <a:gridCol w="890820"/>
                <a:gridCol w="930120"/>
                <a:gridCol w="851519"/>
                <a:gridCol w="812218"/>
                <a:gridCol w="772917"/>
                <a:gridCol w="917020"/>
                <a:gridCol w="890820"/>
                <a:gridCol w="746717"/>
              </a:tblGrid>
              <a:tr h="8364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Стан </a:t>
                      </a:r>
                      <a:r>
                        <a:rPr lang="uk-UA" sz="1600" dirty="0" smtClean="0">
                          <a:effectLst/>
                        </a:rPr>
                        <a:t>економіки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effectLst/>
                        </a:rPr>
                        <a:t>Корупція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Дипл. Підтр</a:t>
                      </a:r>
                      <a:r>
                        <a:rPr lang="uk-UA" sz="1600" dirty="0" smtClean="0">
                          <a:effectLst/>
                        </a:rPr>
                        <a:t>.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Зовнішн. Фін</a:t>
                      </a:r>
                      <a:r>
                        <a:rPr lang="uk-UA" sz="1600" dirty="0" smtClean="0">
                          <a:effectLst/>
                        </a:rPr>
                        <a:t>.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Вн. </a:t>
                      </a:r>
                      <a:r>
                        <a:rPr lang="uk-UA" sz="1600" dirty="0" smtClean="0">
                          <a:effectLst/>
                        </a:rPr>
                        <a:t>Безпека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Ен. </a:t>
                      </a:r>
                      <a:r>
                        <a:rPr lang="uk-UA" sz="1600" dirty="0" smtClean="0">
                          <a:effectLst/>
                        </a:rPr>
                        <a:t>Безпека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effectLst/>
                        </a:rPr>
                        <a:t>Енергетика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Видоб. Пром</a:t>
                      </a:r>
                      <a:r>
                        <a:rPr lang="uk-UA" sz="1600" dirty="0" smtClean="0">
                          <a:effectLst/>
                        </a:rPr>
                        <a:t>.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Машинобуд</a:t>
                      </a:r>
                      <a:r>
                        <a:rPr lang="uk-UA" sz="1600" dirty="0" smtClean="0">
                          <a:effectLst/>
                        </a:rPr>
                        <a:t>.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Сільське г</a:t>
                      </a:r>
                      <a:r>
                        <a:rPr lang="uk-UA" sz="1600" dirty="0" smtClean="0">
                          <a:effectLst/>
                        </a:rPr>
                        <a:t>.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</a:tr>
              <a:tr h="5516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Стан екон</a:t>
                      </a:r>
                      <a:r>
                        <a:rPr lang="uk-UA" sz="1600" dirty="0" smtClean="0">
                          <a:effectLst/>
                        </a:rPr>
                        <a:t>.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0,2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0,7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-0,2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–0,4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0,2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</a:tr>
              <a:tr h="5516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effectLst/>
                        </a:rPr>
                        <a:t>Корупція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-0,8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-0,1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-0,1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-0,1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-0,2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</a:tr>
              <a:tr h="6779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Дипл. Підтр</a:t>
                      </a:r>
                      <a:r>
                        <a:rPr lang="uk-UA" sz="1600" dirty="0" smtClean="0">
                          <a:effectLst/>
                        </a:rPr>
                        <a:t>.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0,6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0,3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0,5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</a:tr>
              <a:tr h="6779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Зовнішн. Фін</a:t>
                      </a:r>
                      <a:r>
                        <a:rPr lang="uk-UA" sz="1600" dirty="0" smtClean="0">
                          <a:effectLst/>
                        </a:rPr>
                        <a:t>.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0,3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0,4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0,1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0,2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0,6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</a:tr>
              <a:tr h="5516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Вн. </a:t>
                      </a:r>
                      <a:r>
                        <a:rPr lang="uk-UA" sz="1600" dirty="0" smtClean="0">
                          <a:effectLst/>
                        </a:rPr>
                        <a:t>Безпека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0,1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-0,3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0,5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0,2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</a:tr>
              <a:tr h="5516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Ен. </a:t>
                      </a:r>
                      <a:r>
                        <a:rPr lang="uk-UA" sz="1600" dirty="0" smtClean="0">
                          <a:effectLst/>
                        </a:rPr>
                        <a:t>Безпека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0,3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</a:tr>
              <a:tr h="5516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effectLst/>
                        </a:rPr>
                        <a:t>Енергетика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0,4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0,3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-0,2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0,7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</a:tr>
              <a:tr h="6779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Видоб. Пром</a:t>
                      </a:r>
                      <a:r>
                        <a:rPr lang="uk-UA" sz="1600" dirty="0" smtClean="0">
                          <a:effectLst/>
                        </a:rPr>
                        <a:t>.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0,7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0,4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-0,2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0,7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0,3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</a:tr>
              <a:tr h="6779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Машинобуд.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0,6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0,5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0,5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0,3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</a:tr>
              <a:tr h="5516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Сільське г</a:t>
                      </a:r>
                      <a:r>
                        <a:rPr lang="uk-UA" sz="1600" dirty="0" smtClean="0">
                          <a:effectLst/>
                        </a:rPr>
                        <a:t>.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-0,5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-0,1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667" marR="63667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91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Когнітивна карта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8820472" cy="5544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458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dirty="0" smtClean="0"/>
              <a:t>Дослідження стійкісті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412776"/>
            <a:ext cx="871296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/>
              <a:t>При досліджені стійкості ми користуємося трьома критеріями: </a:t>
            </a:r>
            <a:endParaRPr lang="uk-UA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 smtClean="0"/>
              <a:t>система </a:t>
            </a:r>
            <a:r>
              <a:rPr lang="uk-UA" sz="2800" dirty="0"/>
              <a:t>стійка за збуренням, т.т.т.к. по модулю власні числа матриці менші або дорівнюють 1</a:t>
            </a:r>
            <a:r>
              <a:rPr lang="uk-UA" sz="2800" dirty="0" smtClean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 smtClean="0"/>
              <a:t>система </a:t>
            </a:r>
            <a:r>
              <a:rPr lang="uk-UA" sz="2800" dirty="0"/>
              <a:t>стійка за значенням, т.т.т.к. власні числа матриці строго менші </a:t>
            </a:r>
            <a:r>
              <a:rPr lang="uk-UA" sz="2800" dirty="0" smtClean="0"/>
              <a:t>1;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 smtClean="0"/>
              <a:t>система </a:t>
            </a:r>
            <a:r>
              <a:rPr lang="uk-UA" sz="2800" dirty="0"/>
              <a:t>стійка структурно, коли в графі відсутні парні цикли.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3343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143000"/>
          </a:xfrm>
        </p:spPr>
        <p:txBody>
          <a:bodyPr/>
          <a:lstStyle/>
          <a:p>
            <a:r>
              <a:rPr lang="uk-UA" b="1" dirty="0"/>
              <a:t>Дослідження стійкісті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9079" y="980729"/>
            <a:ext cx="8712968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Розглянемо власні числа матриці когнітивної карти:</a:t>
            </a: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Arial" pitchFamily="34" charset="0"/>
              </a:rPr>
              <a:t>0.9673</a:t>
            </a:r>
            <a:r>
              <a:rPr kumimoji="0" lang="uk-UA" alt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Arial" pitchFamily="34" charset="0"/>
              </a:rPr>
              <a:t>, 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Arial" pitchFamily="34" charset="0"/>
              </a:rPr>
              <a:t>0.9534</a:t>
            </a:r>
            <a:r>
              <a:rPr kumimoji="0" lang="uk-UA" alt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Arial" pitchFamily="34" charset="0"/>
              </a:rPr>
              <a:t>, 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Arial" pitchFamily="34" charset="0"/>
              </a:rPr>
              <a:t>0.0889</a:t>
            </a:r>
            <a:r>
              <a:rPr kumimoji="0" lang="uk-UA" alt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Arial" pitchFamily="34" charset="0"/>
              </a:rPr>
              <a:t>+</a:t>
            </a:r>
            <a:r>
              <a:rPr kumimoji="0" lang="uk-UA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Arial" pitchFamily="34" charset="0"/>
              </a:rPr>
              <a:t>0.5358</a:t>
            </a:r>
            <a:r>
              <a:rPr kumimoji="0" lang="uk-UA" alt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Arial" pitchFamily="34" charset="0"/>
              </a:rPr>
              <a:t>ⅈ, 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Arial" pitchFamily="34" charset="0"/>
              </a:rPr>
              <a:t>0.0889</a:t>
            </a:r>
            <a:r>
              <a:rPr kumimoji="0" lang="uk-UA" alt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Arial" pitchFamily="34" charset="0"/>
              </a:rPr>
              <a:t>-</a:t>
            </a:r>
            <a:r>
              <a:rPr kumimoji="0" lang="uk-UA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Arial" pitchFamily="34" charset="0"/>
              </a:rPr>
              <a:t>0.5358</a:t>
            </a:r>
            <a:r>
              <a:rPr kumimoji="0" lang="uk-UA" alt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Arial" pitchFamily="34" charset="0"/>
              </a:rPr>
              <a:t>ⅈ, 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Arial" pitchFamily="34" charset="0"/>
              </a:rPr>
              <a:t>0.5056</a:t>
            </a:r>
            <a:r>
              <a:rPr kumimoji="0" lang="uk-UA" alt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Arial" pitchFamily="34" charset="0"/>
              </a:rPr>
              <a:t>,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Arial" pitchFamily="34" charset="0"/>
              </a:rPr>
              <a:t>0.2576</a:t>
            </a:r>
            <a:r>
              <a:rPr kumimoji="0" lang="uk-UA" alt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Arial" pitchFamily="34" charset="0"/>
              </a:rPr>
              <a:t>+</a:t>
            </a:r>
            <a:r>
              <a:rPr kumimoji="0" lang="uk-UA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Arial" pitchFamily="34" charset="0"/>
              </a:rPr>
              <a:t>0.2906</a:t>
            </a:r>
            <a:r>
              <a:rPr kumimoji="0" lang="uk-UA" alt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Arial" pitchFamily="34" charset="0"/>
              </a:rPr>
              <a:t>ⅈ,</a:t>
            </a:r>
            <a:r>
              <a:rPr kumimoji="0" lang="uk-UA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Arial" pitchFamily="34" charset="0"/>
              </a:rPr>
              <a:t> </a:t>
            </a:r>
            <a:br>
              <a:rPr kumimoji="0" lang="uk-UA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Arial" pitchFamily="34" charset="0"/>
              </a:rPr>
            </a:br>
            <a:r>
              <a:rPr kumimoji="0" lang="uk-UA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Arial" pitchFamily="34" charset="0"/>
              </a:rPr>
              <a:t>         0.2576</a:t>
            </a:r>
            <a:r>
              <a:rPr kumimoji="0" lang="uk-UA" alt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Arial" pitchFamily="34" charset="0"/>
              </a:rPr>
              <a:t>-</a:t>
            </a:r>
            <a:r>
              <a:rPr kumimoji="0" lang="uk-UA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Arial" pitchFamily="34" charset="0"/>
              </a:rPr>
              <a:t>0.2906</a:t>
            </a:r>
            <a:r>
              <a:rPr kumimoji="0" lang="uk-UA" alt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Arial" pitchFamily="34" charset="0"/>
              </a:rPr>
              <a:t>ⅈ, 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Arial" pitchFamily="34" charset="0"/>
              </a:rPr>
              <a:t>0.1776</a:t>
            </a:r>
            <a:r>
              <a:rPr kumimoji="0" lang="uk-UA" alt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Arial" pitchFamily="34" charset="0"/>
              </a:rPr>
              <a:t>, 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Arial" pitchFamily="34" charset="0"/>
              </a:rPr>
              <a:t>0.0465</a:t>
            </a:r>
            <a:r>
              <a:rPr kumimoji="0" lang="uk-UA" alt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Arial" pitchFamily="34" charset="0"/>
              </a:rPr>
              <a:t>, 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Arial" pitchFamily="34" charset="0"/>
              </a:rPr>
              <a:t>0.0232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Розглянемо максимум від модуля власних чисел:</a:t>
            </a: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698193"/>
              </p:ext>
            </p:extLst>
          </p:nvPr>
        </p:nvGraphicFramePr>
        <p:xfrm>
          <a:off x="731614" y="4392080"/>
          <a:ext cx="1013793" cy="477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r:id="rId3" imgW="482391" imgH="228501" progId="Equation.DSMT4">
                  <p:embed/>
                </p:oleObj>
              </mc:Choice>
              <mc:Fallback>
                <p:oleObj r:id="rId3" imgW="482391" imgH="228501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614" y="4392080"/>
                        <a:ext cx="1013793" cy="4770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19672" y="4427820"/>
            <a:ext cx="11521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Arial" pitchFamily="34" charset="0"/>
              </a:rPr>
              <a:t>0.9673</a:t>
            </a: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55576" y="5013176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ru-RU" dirty="0">
                <a:latin typeface="Arial" pitchFamily="34" charset="0"/>
                <a:ea typeface="Times New Roman" pitchFamily="18" charset="0"/>
                <a:cs typeface="Arial" pitchFamily="34" charset="0"/>
              </a:rPr>
              <a:t>Отже, отримана система стійка за значенням і за збуренням.</a:t>
            </a:r>
            <a:endParaRPr lang="uk-UA" altLang="ru-RU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197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864" y="0"/>
            <a:ext cx="8229600" cy="1143000"/>
          </a:xfrm>
        </p:spPr>
        <p:txBody>
          <a:bodyPr/>
          <a:lstStyle/>
          <a:p>
            <a:r>
              <a:rPr lang="uk-UA" b="1" dirty="0"/>
              <a:t>Дослідження стійкісті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0391" y="1052736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Розглянемо </a:t>
            </a:r>
            <a:r>
              <a:rPr lang="uk-UA" dirty="0"/>
              <a:t>структурну стійкість. Всього в графі вийшло </a:t>
            </a:r>
            <a:r>
              <a:rPr lang="uk-UA" b="1" i="1" dirty="0"/>
              <a:t>151 </a:t>
            </a:r>
            <a:r>
              <a:rPr lang="uk-UA" dirty="0"/>
              <a:t>парних циклів.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80391" y="1556792"/>
            <a:ext cx="3220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Покажемо один з них на графі: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80867"/>
            <a:ext cx="3691284" cy="320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4572000" y="228086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/>
              <a:t>На прикладі бачимо цикл 2 -&gt;3 -&gt;5-&gt;2, що відповідає таким факторам: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510243"/>
              </p:ext>
            </p:extLst>
          </p:nvPr>
        </p:nvGraphicFramePr>
        <p:xfrm>
          <a:off x="4716015" y="3119560"/>
          <a:ext cx="4017303" cy="1461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7303"/>
              </a:tblGrid>
              <a:tr h="3653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Фактори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3653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2 Корупція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3653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3 Дипл. Підтр.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3653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5 Вн. Безпека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0556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1410</Words>
  <Application>Microsoft Office PowerPoint</Application>
  <PresentationFormat>Экран (4:3)</PresentationFormat>
  <Paragraphs>627</Paragraphs>
  <Slides>18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0" baseType="lpstr">
      <vt:lpstr>Тема Office</vt:lpstr>
      <vt:lpstr>Equation.DSMT4</vt:lpstr>
      <vt:lpstr>Когнітивне моделювання галузей економіки з врахуванням майбутньої ситуації в країні і в світі</vt:lpstr>
      <vt:lpstr>Продовження морфологічного аналізу</vt:lpstr>
      <vt:lpstr>Продовження морфологічного аналізу</vt:lpstr>
      <vt:lpstr>Фактори та сценарії</vt:lpstr>
      <vt:lpstr>Презентация PowerPoint</vt:lpstr>
      <vt:lpstr>Когнітивна карта</vt:lpstr>
      <vt:lpstr>Дослідження стійкісті</vt:lpstr>
      <vt:lpstr>Дослідження стійкісті</vt:lpstr>
      <vt:lpstr>Дослідження стійкісті</vt:lpstr>
      <vt:lpstr>Дослідження стійкісті</vt:lpstr>
      <vt:lpstr>Презентация PowerPoint</vt:lpstr>
      <vt:lpstr>Нова карта</vt:lpstr>
      <vt:lpstr>Презентация PowerPoint</vt:lpstr>
      <vt:lpstr>Більш нова карта</vt:lpstr>
      <vt:lpstr>Презентация PowerPoint</vt:lpstr>
      <vt:lpstr>Найновіша карта</vt:lpstr>
      <vt:lpstr>Роздуми і висновки</vt:lpstr>
      <vt:lpstr>Література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Когнітивне моделювання галузей економіки з врахуванням майбутньої ситуації в країні і в світі</dc:title>
  <dc:creator>Mark</dc:creator>
  <cp:lastModifiedBy>RePack by Diakov</cp:lastModifiedBy>
  <cp:revision>15</cp:revision>
  <dcterms:created xsi:type="dcterms:W3CDTF">2015-04-07T01:40:46Z</dcterms:created>
  <dcterms:modified xsi:type="dcterms:W3CDTF">2015-04-07T03:37:48Z</dcterms:modified>
</cp:coreProperties>
</file>